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51" name="CustomShape 2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" name="Group 3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53" name="CustomShape 4"/>
              <p:cNvSpPr/>
              <p:nvPr/>
            </p:nvSpPr>
            <p:spPr>
              <a:xfrm flipV="1">
                <a:off x="2520" y="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 flipV="1">
                <a:off x="1372320" y="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" name="Group 6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56" name="CustomShape 7"/>
              <p:cNvSpPr/>
              <p:nvPr/>
            </p:nvSpPr>
            <p:spPr>
              <a:xfrm flipV="1">
                <a:off x="0" y="191160"/>
                <a:ext cx="1901520" cy="304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8"/>
              <p:cNvSpPr/>
              <p:nvPr/>
            </p:nvSpPr>
            <p:spPr>
              <a:xfrm flipV="1">
                <a:off x="1895400" y="191160"/>
                <a:ext cx="304200" cy="3042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8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6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83FC49D-E60B-4882-8147-AFC120F6FE9A}" type="slidenum"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106" name="CustomShape 2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" name="Group 3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108" name="CustomShape 4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5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" name="Group 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111" name="CustomShape 7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8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1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8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9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0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86B2345-9C56-418C-8347-28A7139D4AC4}" type="slidenum"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2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63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5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66" name="CustomShape 6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7"/>
            <p:cNvSpPr/>
            <p:nvPr/>
          </p:nvSpPr>
          <p:spPr>
            <a:xfrm flipV="1">
              <a:off x="4561920" y="292464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8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69" name="CustomShape 9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" name="Group 10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71" name="CustomShape 11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12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1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74" name="CustomShape 14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15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16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805C99-56B4-46CB-A798-DE60068ED5C3}" type="slidenum"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16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7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18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21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3" name="CustomShape 9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4" name="Group 10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25" name="CustomShape 11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2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" name="Group 13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228" name="CustomShape 14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5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PlaceHolder 16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7"/>
          <p:cNvSpPr/>
          <p:nvPr/>
        </p:nvSpPr>
        <p:spPr>
          <a:xfrm>
            <a:off x="286560" y="1014480"/>
            <a:ext cx="67608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9800"/>
                </a:solidFill>
                <a:latin typeface="Arial"/>
                <a:ea typeface="Arial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32" name="PlaceHolder 18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37B636-506A-41B8-A863-A88E3BF9F4E4}" type="slidenum"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71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73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76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8" name="Group 9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279" name="CustomShape 10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0" name="Group 11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281" name="CustomShape 12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13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roup 14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284" name="CustomShape 15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1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86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D1CE1D-0EBC-482E-B30C-4E3CCDC30E1D}" type="slidenum"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SQL INJECTION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6600960" y="4261680"/>
            <a:ext cx="24516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600" spc="-1" strike="noStrike">
                <a:solidFill>
                  <a:srgbClr val="ffffd7"/>
                </a:solidFill>
                <a:latin typeface="Arial"/>
              </a:rPr>
              <a:t>Usama Sharfi (IS-036)</a:t>
            </a:r>
            <a:endParaRPr b="0" lang="en-US" sz="16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Prevention Of SQL Injections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640080" y="1371600"/>
            <a:ext cx="7772400" cy="32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Validate User Inputs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Sanitize Data By Limiting Special Characters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Use Stored Procedures In The Database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Raise Virtual Or Physical Firewalls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Reduce Your Attack Surface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Establish Appropriate Privileges And Strict Access 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Limit Read-Access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Encryption: Keep Your Secrets Secret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9800"/>
                </a:solidFill>
                <a:latin typeface="Roboto Condensed"/>
                <a:ea typeface="Roboto Condensed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Any questions?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370" name="Group 3"/>
          <p:cNvGrpSpPr/>
          <p:nvPr/>
        </p:nvGrpSpPr>
        <p:grpSpPr>
          <a:xfrm>
            <a:off x="3996360" y="966960"/>
            <a:ext cx="1197360" cy="1126440"/>
            <a:chOff x="3996360" y="966960"/>
            <a:chExt cx="1197360" cy="1126440"/>
          </a:xfrm>
        </p:grpSpPr>
        <p:sp>
          <p:nvSpPr>
            <p:cNvPr id="371" name="CustomShape 4"/>
            <p:cNvSpPr/>
            <p:nvPr/>
          </p:nvSpPr>
          <p:spPr>
            <a:xfrm>
              <a:off x="3996360" y="1393920"/>
              <a:ext cx="284760" cy="63936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w="19080">
              <a:solidFill>
                <a:srgbClr val="3f5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5"/>
            <p:cNvSpPr/>
            <p:nvPr/>
          </p:nvSpPr>
          <p:spPr>
            <a:xfrm>
              <a:off x="4302720" y="966960"/>
              <a:ext cx="891000" cy="112644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w="19080">
              <a:solidFill>
                <a:srgbClr val="3f5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Demo Site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3f5378"/>
                </a:solidFill>
                <a:uFillTx/>
                <a:latin typeface="Roboto Condensed Light"/>
                <a:ea typeface="Roboto Condensed Light"/>
              </a:rPr>
              <a:t>https://crypto.hackslash.pk/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AGENDA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814320" y="1569960"/>
            <a:ext cx="8139600" cy="2716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What is SQL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What is SQL injection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SQL Injection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Prevention of SQL Injection </a:t>
            </a:r>
            <a:r>
              <a:rPr b="1" lang="en-US" sz="28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Attack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Group 3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330" name="CustomShape 4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rect l="l" t="t" r="r" b="b"/>
              <a:pathLst>
                <a:path w="15004" h="1851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5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6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rect l="l" t="t" r="r" b="b"/>
              <a:pathLst>
                <a:path w="1804" h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7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8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9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0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1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3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4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5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6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7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77720" y="313632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What is SQL?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0" spc="-1" strike="noStrike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712840" y="3481560"/>
            <a:ext cx="1084320" cy="1159560"/>
          </a:xfrm>
          <a:custGeom>
            <a:avLst/>
            <a:gdLst/>
            <a:ahLst/>
            <a:rect l="l" t="t" r="r" b="b"/>
            <a:pathLst>
              <a:path w="15247" h="16075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cap="rnd" w="12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6435000" y="3127680"/>
            <a:ext cx="361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6730560" y="3073680"/>
            <a:ext cx="350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914400" y="1371600"/>
            <a:ext cx="5760720" cy="21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860d"/>
                </a:solidFill>
                <a:latin typeface="Rasa SemiBold"/>
              </a:rPr>
              <a:t>SQL (Structured Query Language) is a standardized programming language that's used to manage relational databases and perform various operations on the data in them.</a:t>
            </a:r>
            <a:endParaRPr b="0" lang="en-US" sz="2400" spc="-1" strike="noStrike">
              <a:solidFill>
                <a:srgbClr val="ff860d"/>
              </a:solidFill>
              <a:latin typeface="Rasa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SQL Injection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0" y="1407240"/>
            <a:ext cx="872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A class of code-injection attacks, in which data provided by user is included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in an SQL query in such a way that part of the user’s input is treated as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SQL code.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SQL injection is a technique to maliciously exploit applications that use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client-supplied data in SQL statements. Attackers trick the SQL engine into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executing unintended commands by supplying specially crafted string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input, thereby gaining unauthorized access to a database in order to view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or manipulate restricted data.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SQL injection techniques may differ, but they all exploit a single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vulnerability in the application: Incorrectly validated or non validated string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literals are concatenated into a dynamic SQL statement, and interpreted as </a:t>
            </a:r>
            <a:r>
              <a:rPr b="0" lang="en-US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code by the SQL engine</a:t>
            </a:r>
            <a:r>
              <a:rPr b="0" lang="en" sz="1600" spc="-1" strike="noStrike">
                <a:solidFill>
                  <a:srgbClr val="13161b"/>
                </a:solidFill>
                <a:latin typeface="Roboto Condensed"/>
                <a:ea typeface="Roboto Condensed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353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54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63680" y="313632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Types of SQL Attacks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0" spc="-1" strike="noStrike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b="0" lang="en-US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Types of SQL Attacks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335880" y="1363320"/>
            <a:ext cx="826560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In-band: </a:t>
            </a:r>
            <a:r>
              <a:rPr b="0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The most popular attack type, in-band SQL injections uses the same communication channel.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Inferential: </a:t>
            </a:r>
            <a:r>
              <a:rPr b="0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Commonly referred to as “blind SQL injection attacks”, an actor can send payloads reconstructing the structure of the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Arial"/>
              <a:buAutoNum type="arabicPeriod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Out-of-band: </a:t>
            </a:r>
            <a:r>
              <a:rPr b="0" lang="en-US" sz="1800" spc="-1" strike="noStrike">
                <a:solidFill>
                  <a:srgbClr val="3b3835"/>
                </a:solidFill>
                <a:latin typeface="Roboto Condensed"/>
                <a:ea typeface="Roboto Condensed"/>
              </a:rPr>
              <a:t>The least common of SQL injection attacks, the out-of-band method relies on the database server to make DNS or HTTP requests delivering data to an attacker.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65480" y="548640"/>
            <a:ext cx="4106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 Big Image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2103120" y="1335600"/>
            <a:ext cx="5208120" cy="32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77720" y="363456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Prevention of SQL Injection Attack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51000" y="1509120"/>
            <a:ext cx="11160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5f7086"/>
                </a:solidFill>
                <a:latin typeface="Arial"/>
                <a:ea typeface="Arial"/>
              </a:rPr>
              <a:t>3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Application>LibreOffice/6.4.7.2$Linux_X86_64 LibreOffice_project/40$Build-2</Application>
  <Words>491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Anushka Kachella</dc:creator>
  <dc:description/>
  <dc:language>en-US</dc:language>
  <cp:lastModifiedBy/>
  <dcterms:modified xsi:type="dcterms:W3CDTF">2021-09-17T23:52:29Z</dcterms:modified>
  <cp:revision>11</cp:revision>
  <dc:subject/>
  <dc:title>PRESENTATION        TOPIC: SQL INJECTION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