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5854700" cy="3295650"/>
  <p:notesSz cx="5854700" cy="32956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4804" y="683105"/>
            <a:ext cx="2079625" cy="2012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735" y="757999"/>
            <a:ext cx="5269230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youremail@email.com" TargetMode="External"/><Relationship Id="rId3" Type="http://schemas.openxmlformats.org/officeDocument/2006/relationships/hyperlink" Target="http://www.yourwebsite.com/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79505" y="1774277"/>
            <a:ext cx="3286125" cy="94170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algn="ctr" marL="12700" marR="5080">
              <a:lnSpc>
                <a:spcPts val="2250"/>
              </a:lnSpc>
              <a:spcBef>
                <a:spcPts val="550"/>
              </a:spcBef>
            </a:pPr>
            <a:r>
              <a:rPr dirty="0" sz="2250" spc="85" b="1">
                <a:latin typeface="Tahoma"/>
                <a:cs typeface="Tahoma"/>
              </a:rPr>
              <a:t>Enhancing</a:t>
            </a:r>
            <a:r>
              <a:rPr dirty="0" sz="2250" spc="-10" b="1">
                <a:latin typeface="Tahoma"/>
                <a:cs typeface="Tahoma"/>
              </a:rPr>
              <a:t> </a:t>
            </a:r>
            <a:r>
              <a:rPr dirty="0" sz="2250" spc="-20" b="1">
                <a:latin typeface="Tahoma"/>
                <a:cs typeface="Tahoma"/>
              </a:rPr>
              <a:t>Road </a:t>
            </a:r>
            <a:r>
              <a:rPr dirty="0" sz="2250" spc="-30" b="1">
                <a:latin typeface="Tahoma"/>
                <a:cs typeface="Tahoma"/>
              </a:rPr>
              <a:t>Safety:</a:t>
            </a:r>
            <a:r>
              <a:rPr dirty="0" sz="2250" spc="5" b="1">
                <a:latin typeface="Tahoma"/>
                <a:cs typeface="Tahoma"/>
              </a:rPr>
              <a:t> </a:t>
            </a:r>
            <a:r>
              <a:rPr dirty="0" sz="2250" spc="55" b="1">
                <a:latin typeface="Tahoma"/>
                <a:cs typeface="Tahoma"/>
              </a:rPr>
              <a:t>Lane</a:t>
            </a:r>
            <a:r>
              <a:rPr dirty="0" sz="2250" spc="20" b="1">
                <a:latin typeface="Tahoma"/>
                <a:cs typeface="Tahoma"/>
              </a:rPr>
              <a:t> </a:t>
            </a:r>
            <a:r>
              <a:rPr dirty="0" sz="2250" b="1">
                <a:latin typeface="Tahoma"/>
                <a:cs typeface="Tahoma"/>
              </a:rPr>
              <a:t>Guard</a:t>
            </a:r>
            <a:r>
              <a:rPr dirty="0" sz="2250" spc="25" b="1">
                <a:latin typeface="Tahoma"/>
                <a:cs typeface="Tahoma"/>
              </a:rPr>
              <a:t> </a:t>
            </a:r>
            <a:r>
              <a:rPr dirty="0" sz="2250" spc="-25" b="1">
                <a:latin typeface="Tahoma"/>
                <a:cs typeface="Tahoma"/>
              </a:rPr>
              <a:t>for </a:t>
            </a:r>
            <a:r>
              <a:rPr dirty="0" sz="2250" spc="-10" b="1">
                <a:latin typeface="Tahoma"/>
                <a:cs typeface="Tahoma"/>
              </a:rPr>
              <a:t>Vehicles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511" y="313639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363734" y="2937789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30">
                <a:moveTo>
                  <a:pt x="2482989" y="0"/>
                </a:moveTo>
                <a:lnTo>
                  <a:pt x="0" y="0"/>
                </a:lnTo>
                <a:lnTo>
                  <a:pt x="0" y="36525"/>
                </a:lnTo>
                <a:lnTo>
                  <a:pt x="2482989" y="36525"/>
                </a:lnTo>
                <a:lnTo>
                  <a:pt x="2482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060" y="459428"/>
            <a:ext cx="4536152" cy="12268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9355" y="431431"/>
            <a:ext cx="1969135" cy="913130"/>
          </a:xfrm>
          <a:prstGeom prst="rect"/>
        </p:spPr>
        <p:txBody>
          <a:bodyPr wrap="square" lIns="0" tIns="2025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95"/>
              </a:spcBef>
            </a:pPr>
            <a:r>
              <a:rPr dirty="0" sz="3000" spc="-10">
                <a:solidFill>
                  <a:srgbClr val="000000"/>
                </a:solidFill>
              </a:rPr>
              <a:t>Thanks!</a:t>
            </a:r>
            <a:endParaRPr sz="3000"/>
          </a:p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dirty="0" sz="1100" b="0" i="1">
                <a:solidFill>
                  <a:srgbClr val="000000"/>
                </a:solidFill>
                <a:latin typeface="Verdana"/>
                <a:cs typeface="Verdana"/>
              </a:rPr>
              <a:t>Do</a:t>
            </a:r>
            <a:r>
              <a:rPr dirty="0" sz="1100" spc="-70" b="0" i="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1100" spc="-10" b="0" i="1">
                <a:solidFill>
                  <a:srgbClr val="000000"/>
                </a:solidFill>
                <a:latin typeface="Verdana"/>
                <a:cs typeface="Verdana"/>
              </a:rPr>
              <a:t>you</a:t>
            </a:r>
            <a:r>
              <a:rPr dirty="0" sz="1100" spc="-65" b="0" i="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1100" spc="-25" b="0" i="1">
                <a:solidFill>
                  <a:srgbClr val="000000"/>
                </a:solidFill>
                <a:latin typeface="Verdana"/>
                <a:cs typeface="Verdana"/>
              </a:rPr>
              <a:t>have</a:t>
            </a:r>
            <a:r>
              <a:rPr dirty="0" sz="1100" spc="-70" b="0" i="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1100" spc="-25" b="0" i="1">
                <a:solidFill>
                  <a:srgbClr val="000000"/>
                </a:solidFill>
                <a:latin typeface="Verdana"/>
                <a:cs typeface="Verdana"/>
              </a:rPr>
              <a:t>any</a:t>
            </a:r>
            <a:r>
              <a:rPr dirty="0" sz="1100" spc="-65" b="0" i="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1100" spc="-10" b="0" i="1">
                <a:solidFill>
                  <a:srgbClr val="000000"/>
                </a:solidFill>
                <a:latin typeface="Verdana"/>
                <a:cs typeface="Verdana"/>
              </a:rPr>
              <a:t>questions?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269961" y="1620124"/>
            <a:ext cx="1577975" cy="917575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algn="ctr" marR="261620">
              <a:lnSpc>
                <a:spcPct val="100000"/>
              </a:lnSpc>
              <a:spcBef>
                <a:spcPts val="455"/>
              </a:spcBef>
            </a:pPr>
            <a:r>
              <a:rPr dirty="0" sz="850" spc="-10">
                <a:latin typeface="Verdana"/>
                <a:cs typeface="Verdana"/>
                <a:hlinkClick r:id="rId2"/>
              </a:rPr>
              <a:t>youremail@email.com</a:t>
            </a:r>
            <a:endParaRPr sz="850">
              <a:latin typeface="Verdana"/>
              <a:cs typeface="Verdana"/>
            </a:endParaRPr>
          </a:p>
          <a:p>
            <a:pPr algn="ctr" marR="262255">
              <a:lnSpc>
                <a:spcPct val="100000"/>
              </a:lnSpc>
              <a:spcBef>
                <a:spcPts val="365"/>
              </a:spcBef>
            </a:pPr>
            <a:r>
              <a:rPr dirty="0" sz="850" spc="-40">
                <a:latin typeface="Verdana"/>
                <a:cs typeface="Verdana"/>
              </a:rPr>
              <a:t>+00</a:t>
            </a:r>
            <a:r>
              <a:rPr dirty="0" sz="850" spc="25">
                <a:latin typeface="Verdana"/>
                <a:cs typeface="Verdana"/>
              </a:rPr>
              <a:t> </a:t>
            </a:r>
            <a:r>
              <a:rPr dirty="0" sz="850">
                <a:latin typeface="Verdana"/>
                <a:cs typeface="Verdana"/>
              </a:rPr>
              <a:t>000</a:t>
            </a:r>
            <a:r>
              <a:rPr dirty="0" sz="850" spc="25">
                <a:latin typeface="Verdana"/>
                <a:cs typeface="Verdana"/>
              </a:rPr>
              <a:t> </a:t>
            </a:r>
            <a:r>
              <a:rPr dirty="0" sz="850">
                <a:latin typeface="Verdana"/>
                <a:cs typeface="Verdana"/>
              </a:rPr>
              <a:t>000</a:t>
            </a:r>
            <a:r>
              <a:rPr dirty="0" sz="850" spc="30">
                <a:latin typeface="Verdana"/>
                <a:cs typeface="Verdana"/>
              </a:rPr>
              <a:t> </a:t>
            </a:r>
            <a:r>
              <a:rPr dirty="0" sz="850" spc="-25">
                <a:latin typeface="Verdana"/>
                <a:cs typeface="Verdana"/>
              </a:rPr>
              <a:t>000</a:t>
            </a:r>
            <a:endParaRPr sz="850">
              <a:latin typeface="Verdana"/>
              <a:cs typeface="Verdana"/>
            </a:endParaRPr>
          </a:p>
          <a:p>
            <a:pPr algn="ctr" marL="12065" marR="277495">
              <a:lnSpc>
                <a:spcPct val="135700"/>
              </a:lnSpc>
            </a:pPr>
            <a:r>
              <a:rPr dirty="0" sz="850" spc="-10">
                <a:latin typeface="Verdana"/>
                <a:cs typeface="Verdana"/>
                <a:hlinkClick r:id="rId3"/>
              </a:rPr>
              <a:t>www.yourwebsite.com</a:t>
            </a:r>
            <a:r>
              <a:rPr dirty="0" sz="850" spc="-10">
                <a:latin typeface="Verdana"/>
                <a:cs typeface="Verdana"/>
              </a:rPr>
              <a:t> </a:t>
            </a:r>
            <a:r>
              <a:rPr dirty="0" sz="850">
                <a:latin typeface="Verdana"/>
                <a:cs typeface="Verdana"/>
              </a:rPr>
              <a:t>Street</a:t>
            </a:r>
            <a:r>
              <a:rPr dirty="0" sz="850" spc="-60">
                <a:latin typeface="Verdana"/>
                <a:cs typeface="Verdana"/>
              </a:rPr>
              <a:t> </a:t>
            </a:r>
            <a:r>
              <a:rPr dirty="0" sz="850" spc="-75">
                <a:latin typeface="Verdana"/>
                <a:cs typeface="Verdana"/>
              </a:rPr>
              <a:t>X,</a:t>
            </a:r>
            <a:r>
              <a:rPr dirty="0" sz="850" spc="-55">
                <a:latin typeface="Verdana"/>
                <a:cs typeface="Verdana"/>
              </a:rPr>
              <a:t> </a:t>
            </a:r>
            <a:r>
              <a:rPr dirty="0" sz="850">
                <a:latin typeface="Verdana"/>
                <a:cs typeface="Verdana"/>
              </a:rPr>
              <a:t>City</a:t>
            </a:r>
            <a:r>
              <a:rPr dirty="0" sz="850" spc="-55">
                <a:latin typeface="Verdana"/>
                <a:cs typeface="Verdana"/>
              </a:rPr>
              <a:t> </a:t>
            </a:r>
            <a:r>
              <a:rPr dirty="0" sz="850" spc="-10">
                <a:latin typeface="Verdana"/>
                <a:cs typeface="Verdana"/>
              </a:rPr>
              <a:t>X</a:t>
            </a:r>
            <a:r>
              <a:rPr dirty="0" sz="850" spc="-60">
                <a:latin typeface="Verdana"/>
                <a:cs typeface="Verdana"/>
              </a:rPr>
              <a:t> </a:t>
            </a:r>
            <a:r>
              <a:rPr dirty="0" sz="850" spc="-55">
                <a:latin typeface="Verdana"/>
                <a:cs typeface="Verdana"/>
              </a:rPr>
              <a:t>- </a:t>
            </a:r>
            <a:r>
              <a:rPr dirty="0" sz="850" spc="-20">
                <a:latin typeface="Verdana"/>
                <a:cs typeface="Verdana"/>
              </a:rPr>
              <a:t>0000</a:t>
            </a:r>
            <a:endParaRPr sz="850">
              <a:latin typeface="Verdana"/>
              <a:cs typeface="Verdana"/>
            </a:endParaRPr>
          </a:p>
          <a:p>
            <a:pPr algn="ctr" marL="609600">
              <a:lnSpc>
                <a:spcPct val="100000"/>
              </a:lnSpc>
              <a:spcBef>
                <a:spcPts val="465"/>
              </a:spcBef>
            </a:pPr>
            <a:r>
              <a:rPr dirty="0" sz="850" spc="-10">
                <a:latin typeface="Verdana"/>
                <a:cs typeface="Verdana"/>
              </a:rPr>
              <a:t>@yourusername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511" y="313639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363734" y="2937789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30">
                <a:moveTo>
                  <a:pt x="2482989" y="0"/>
                </a:moveTo>
                <a:lnTo>
                  <a:pt x="0" y="0"/>
                </a:lnTo>
                <a:lnTo>
                  <a:pt x="0" y="36525"/>
                </a:lnTo>
                <a:lnTo>
                  <a:pt x="2482989" y="36525"/>
                </a:lnTo>
                <a:lnTo>
                  <a:pt x="2482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73390" y="2405954"/>
            <a:ext cx="125492" cy="125492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55713" y="2405970"/>
            <a:ext cx="125380" cy="125476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43259" y="2405859"/>
            <a:ext cx="125385" cy="1253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42" y="696"/>
            <a:ext cx="5845175" cy="3289935"/>
            <a:chOff x="-142" y="696"/>
            <a:chExt cx="5845175" cy="32899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3141" y="696"/>
              <a:ext cx="3181380" cy="328725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-142" y="2353"/>
              <a:ext cx="2694305" cy="3288029"/>
            </a:xfrm>
            <a:custGeom>
              <a:avLst/>
              <a:gdLst/>
              <a:ahLst/>
              <a:cxnLst/>
              <a:rect l="l" t="t" r="r" b="b"/>
              <a:pathLst>
                <a:path w="2694305" h="3288029">
                  <a:moveTo>
                    <a:pt x="2694288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694288" y="3287938"/>
                  </a:lnTo>
                  <a:lnTo>
                    <a:pt x="2694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27406" y="1061059"/>
              <a:ext cx="45720" cy="880110"/>
            </a:xfrm>
            <a:custGeom>
              <a:avLst/>
              <a:gdLst/>
              <a:ahLst/>
              <a:cxnLst/>
              <a:rect l="l" t="t" r="r" b="b"/>
              <a:pathLst>
                <a:path w="45720" h="880110">
                  <a:moveTo>
                    <a:pt x="45656" y="855497"/>
                  </a:moveTo>
                  <a:lnTo>
                    <a:pt x="24320" y="834161"/>
                  </a:lnTo>
                  <a:lnTo>
                    <a:pt x="21336" y="834161"/>
                  </a:lnTo>
                  <a:lnTo>
                    <a:pt x="0" y="855497"/>
                  </a:lnTo>
                  <a:lnTo>
                    <a:pt x="0" y="858494"/>
                  </a:lnTo>
                  <a:lnTo>
                    <a:pt x="21336" y="879830"/>
                  </a:lnTo>
                  <a:lnTo>
                    <a:pt x="24320" y="879830"/>
                  </a:lnTo>
                  <a:lnTo>
                    <a:pt x="45656" y="858494"/>
                  </a:lnTo>
                  <a:lnTo>
                    <a:pt x="45656" y="856996"/>
                  </a:lnTo>
                  <a:lnTo>
                    <a:pt x="45656" y="855497"/>
                  </a:lnTo>
                  <a:close/>
                </a:path>
                <a:path w="45720" h="880110">
                  <a:moveTo>
                    <a:pt x="45656" y="353174"/>
                  </a:moveTo>
                  <a:lnTo>
                    <a:pt x="24320" y="331838"/>
                  </a:lnTo>
                  <a:lnTo>
                    <a:pt x="21336" y="331838"/>
                  </a:lnTo>
                  <a:lnTo>
                    <a:pt x="0" y="353174"/>
                  </a:lnTo>
                  <a:lnTo>
                    <a:pt x="0" y="356171"/>
                  </a:lnTo>
                  <a:lnTo>
                    <a:pt x="21336" y="377507"/>
                  </a:lnTo>
                  <a:lnTo>
                    <a:pt x="24320" y="377507"/>
                  </a:lnTo>
                  <a:lnTo>
                    <a:pt x="45656" y="356171"/>
                  </a:lnTo>
                  <a:lnTo>
                    <a:pt x="45656" y="354672"/>
                  </a:lnTo>
                  <a:lnTo>
                    <a:pt x="45656" y="353174"/>
                  </a:lnTo>
                  <a:close/>
                </a:path>
                <a:path w="45720" h="880110">
                  <a:moveTo>
                    <a:pt x="45656" y="21336"/>
                  </a:moveTo>
                  <a:lnTo>
                    <a:pt x="24320" y="0"/>
                  </a:lnTo>
                  <a:lnTo>
                    <a:pt x="21336" y="0"/>
                  </a:lnTo>
                  <a:lnTo>
                    <a:pt x="0" y="21336"/>
                  </a:lnTo>
                  <a:lnTo>
                    <a:pt x="0" y="24333"/>
                  </a:lnTo>
                  <a:lnTo>
                    <a:pt x="21336" y="45669"/>
                  </a:lnTo>
                  <a:lnTo>
                    <a:pt x="24320" y="45669"/>
                  </a:lnTo>
                  <a:lnTo>
                    <a:pt x="45656" y="24333"/>
                  </a:lnTo>
                  <a:lnTo>
                    <a:pt x="45656" y="22834"/>
                  </a:lnTo>
                  <a:lnTo>
                    <a:pt x="45656" y="213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325211" y="977579"/>
            <a:ext cx="2092325" cy="168910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4600"/>
              </a:lnSpc>
              <a:spcBef>
                <a:spcPts val="75"/>
              </a:spcBef>
            </a:pPr>
            <a:r>
              <a:rPr dirty="0" sz="1050">
                <a:solidFill>
                  <a:srgbClr val="FFFFFF"/>
                </a:solidFill>
                <a:latin typeface="Verdana"/>
                <a:cs typeface="Verdana"/>
              </a:rPr>
              <a:t>Automation</a:t>
            </a:r>
            <a:r>
              <a:rPr dirty="0" sz="1050" spc="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1050" spc="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FFFFFF"/>
                </a:solidFill>
                <a:latin typeface="Verdana"/>
                <a:cs typeface="Verdana"/>
              </a:rPr>
              <a:t>every</a:t>
            </a:r>
            <a:r>
              <a:rPr dirty="0" sz="1050" spc="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FFFFFF"/>
                </a:solidFill>
                <a:latin typeface="Verdana"/>
                <a:cs typeface="Verdana"/>
              </a:rPr>
              <a:t>aspect</a:t>
            </a:r>
            <a:r>
              <a:rPr dirty="0" sz="1050" spc="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50" spc="-25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1050" spc="-10">
                <a:solidFill>
                  <a:srgbClr val="FFFFFF"/>
                </a:solidFill>
                <a:latin typeface="Verdana"/>
                <a:cs typeface="Verdana"/>
              </a:rPr>
              <a:t>life.</a:t>
            </a:r>
            <a:endParaRPr sz="1050">
              <a:latin typeface="Verdana"/>
              <a:cs typeface="Verdana"/>
            </a:endParaRPr>
          </a:p>
          <a:p>
            <a:pPr marL="12700" marR="151130">
              <a:lnSpc>
                <a:spcPts val="1320"/>
              </a:lnSpc>
              <a:spcBef>
                <a:spcPts val="30"/>
              </a:spcBef>
            </a:pPr>
            <a:r>
              <a:rPr dirty="0" sz="1050">
                <a:solidFill>
                  <a:srgbClr val="FFFFFF"/>
                </a:solidFill>
                <a:latin typeface="Verdana"/>
                <a:cs typeface="Verdana"/>
              </a:rPr>
              <a:t>Advanced</a:t>
            </a:r>
            <a:r>
              <a:rPr dirty="0" sz="1050" spc="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FFFFFF"/>
                </a:solidFill>
                <a:latin typeface="Verdana"/>
                <a:cs typeface="Verdana"/>
              </a:rPr>
              <a:t>Driver-</a:t>
            </a:r>
            <a:r>
              <a:rPr dirty="0" sz="1050" spc="-10">
                <a:solidFill>
                  <a:srgbClr val="FFFFFF"/>
                </a:solidFill>
                <a:latin typeface="Verdana"/>
                <a:cs typeface="Verdana"/>
              </a:rPr>
              <a:t>Assistance </a:t>
            </a:r>
            <a:r>
              <a:rPr dirty="0" sz="105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dirty="0" sz="105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50" spc="-25">
                <a:solidFill>
                  <a:srgbClr val="FFFFFF"/>
                </a:solidFill>
                <a:latin typeface="Verdana"/>
                <a:cs typeface="Verdana"/>
              </a:rPr>
              <a:t>(ADAS)</a:t>
            </a:r>
            <a:r>
              <a:rPr dirty="0" sz="105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50" spc="-25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dirty="0" sz="1050" spc="20">
                <a:solidFill>
                  <a:srgbClr val="FFFFFF"/>
                </a:solidFill>
                <a:latin typeface="Verdana"/>
                <a:cs typeface="Verdana"/>
              </a:rPr>
              <a:t>autonomous</a:t>
            </a:r>
            <a:r>
              <a:rPr dirty="0" sz="1050" spc="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Verdana"/>
                <a:cs typeface="Verdana"/>
              </a:rPr>
              <a:t>vehicles.</a:t>
            </a:r>
            <a:endParaRPr sz="1050">
              <a:latin typeface="Verdana"/>
              <a:cs typeface="Verdana"/>
            </a:endParaRPr>
          </a:p>
          <a:p>
            <a:pPr marL="12700" marR="223520">
              <a:lnSpc>
                <a:spcPts val="1290"/>
              </a:lnSpc>
              <a:spcBef>
                <a:spcPts val="20"/>
              </a:spcBef>
            </a:pPr>
            <a:r>
              <a:rPr dirty="0" sz="1050" spc="10">
                <a:solidFill>
                  <a:srgbClr val="FFFFFF"/>
                </a:solidFill>
                <a:latin typeface="Verdana"/>
                <a:cs typeface="Verdana"/>
              </a:rPr>
              <a:t>Importance</a:t>
            </a:r>
            <a:r>
              <a:rPr dirty="0" sz="1050" spc="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50" spc="1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050" spc="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50" spc="10">
                <a:solidFill>
                  <a:srgbClr val="FFFFFF"/>
                </a:solidFill>
                <a:latin typeface="Verdana"/>
                <a:cs typeface="Verdana"/>
              </a:rPr>
              <a:t>Lane</a:t>
            </a:r>
            <a:r>
              <a:rPr dirty="0" sz="1050" spc="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FFFFFF"/>
                </a:solidFill>
                <a:latin typeface="Verdana"/>
                <a:cs typeface="Verdana"/>
              </a:rPr>
              <a:t>Line </a:t>
            </a:r>
            <a:r>
              <a:rPr dirty="0" sz="1050" spc="10">
                <a:solidFill>
                  <a:srgbClr val="FFFFFF"/>
                </a:solidFill>
                <a:latin typeface="Verdana"/>
                <a:cs typeface="Verdana"/>
              </a:rPr>
              <a:t>Detection</a:t>
            </a:r>
            <a:r>
              <a:rPr dirty="0" sz="1050" spc="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50" spc="1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dirty="0" sz="1050" spc="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Verdana"/>
                <a:cs typeface="Verdana"/>
              </a:rPr>
              <a:t>Computer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10">
                <a:solidFill>
                  <a:srgbClr val="FFFFFF"/>
                </a:solidFill>
                <a:latin typeface="Verdana"/>
                <a:cs typeface="Verdana"/>
              </a:rPr>
              <a:t>Vision.Implementation</a:t>
            </a:r>
            <a:r>
              <a:rPr dirty="0" sz="1050" spc="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50" spc="1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050" spc="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50" spc="-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050">
              <a:latin typeface="Verdana"/>
              <a:cs typeface="Verdana"/>
            </a:endParaRPr>
          </a:p>
          <a:p>
            <a:pPr marL="12700" marR="128905">
              <a:lnSpc>
                <a:spcPct val="102699"/>
              </a:lnSpc>
              <a:spcBef>
                <a:spcPts val="20"/>
              </a:spcBef>
            </a:pPr>
            <a:r>
              <a:rPr dirty="0" sz="1050" spc="10">
                <a:solidFill>
                  <a:srgbClr val="FFFFFF"/>
                </a:solidFill>
                <a:latin typeface="Verdana"/>
                <a:cs typeface="Verdana"/>
              </a:rPr>
              <a:t>lane</a:t>
            </a:r>
            <a:r>
              <a:rPr dirty="0" sz="1050" spc="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50" spc="10">
                <a:solidFill>
                  <a:srgbClr val="FFFFFF"/>
                </a:solidFill>
                <a:latin typeface="Verdana"/>
                <a:cs typeface="Verdana"/>
              </a:rPr>
              <a:t>detection</a:t>
            </a:r>
            <a:r>
              <a:rPr dirty="0" sz="1050" spc="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dirty="0" sz="1050" spc="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Verdana"/>
                <a:cs typeface="Verdana"/>
              </a:rPr>
              <a:t>using OpenCV.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120"/>
              </a:spcBef>
            </a:pPr>
            <a:r>
              <a:rPr dirty="0" sz="1300" spc="-10"/>
              <a:t>Introduction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42" y="696"/>
            <a:ext cx="5845175" cy="3289935"/>
            <a:chOff x="-142" y="696"/>
            <a:chExt cx="5845175" cy="32899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3141" y="696"/>
              <a:ext cx="3181380" cy="328725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-142" y="2353"/>
              <a:ext cx="2694305" cy="3288029"/>
            </a:xfrm>
            <a:custGeom>
              <a:avLst/>
              <a:gdLst/>
              <a:ahLst/>
              <a:cxnLst/>
              <a:rect l="l" t="t" r="r" b="b"/>
              <a:pathLst>
                <a:path w="2694305" h="3288029">
                  <a:moveTo>
                    <a:pt x="2694288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694288" y="3287938"/>
                  </a:lnTo>
                  <a:lnTo>
                    <a:pt x="2694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298184" y="1183909"/>
            <a:ext cx="2079625" cy="120396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85"/>
              </a:spcBef>
            </a:pP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Lane</a:t>
            </a:r>
            <a:r>
              <a:rPr dirty="0" sz="950" spc="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Guard</a:t>
            </a:r>
            <a:r>
              <a:rPr dirty="0" sz="950" spc="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technology</a:t>
            </a:r>
            <a:r>
              <a:rPr dirty="0" sz="950" spc="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utilizes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advanced</a:t>
            </a:r>
            <a:r>
              <a:rPr dirty="0" sz="95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sensors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95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detect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0" b="1">
                <a:solidFill>
                  <a:srgbClr val="FFFFFF"/>
                </a:solidFill>
                <a:latin typeface="Tahoma"/>
                <a:cs typeface="Tahoma"/>
              </a:rPr>
              <a:t>lane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departure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950" spc="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provides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30">
                <a:solidFill>
                  <a:srgbClr val="FFFFFF"/>
                </a:solidFill>
                <a:latin typeface="Verdana"/>
                <a:cs typeface="Verdana"/>
              </a:rPr>
              <a:t>real-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time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alerts</a:t>
            </a:r>
            <a:r>
              <a:rPr dirty="0" sz="95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95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95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5" b="1">
                <a:solidFill>
                  <a:srgbClr val="FFFFFF"/>
                </a:solidFill>
                <a:latin typeface="Tahoma"/>
                <a:cs typeface="Tahoma"/>
              </a:rPr>
              <a:t>driver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95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dirty="0" sz="95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assisting</a:t>
            </a:r>
            <a:r>
              <a:rPr dirty="0" sz="95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dirty="0" sz="950" spc="10" b="1">
                <a:solidFill>
                  <a:srgbClr val="FFFFFF"/>
                </a:solidFill>
                <a:latin typeface="Tahoma"/>
                <a:cs typeface="Tahoma"/>
              </a:rPr>
              <a:t>maintaining</a:t>
            </a:r>
            <a:r>
              <a:rPr dirty="0" sz="950" spc="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950" spc="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correct</a:t>
            </a:r>
            <a:r>
              <a:rPr dirty="0" sz="950" spc="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lane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position,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dirty="0" sz="95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significantly</a:t>
            </a:r>
            <a:r>
              <a:rPr dirty="0" sz="95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reduces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risk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b="1">
                <a:solidFill>
                  <a:srgbClr val="FFFFFF"/>
                </a:solidFill>
                <a:latin typeface="Tahoma"/>
                <a:cs typeface="Tahoma"/>
              </a:rPr>
              <a:t>collisions</a:t>
            </a:r>
            <a:r>
              <a:rPr dirty="0" sz="950" spc="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due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unintentional</a:t>
            </a:r>
            <a:r>
              <a:rPr dirty="0" sz="950" spc="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lane</a:t>
            </a:r>
            <a:r>
              <a:rPr dirty="0" sz="950" spc="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changes.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/>
              <a:t>Lane</a:t>
            </a:r>
            <a:r>
              <a:rPr dirty="0" sz="1150" spc="125"/>
              <a:t> </a:t>
            </a:r>
            <a:r>
              <a:rPr dirty="0" sz="1150"/>
              <a:t>Departure</a:t>
            </a:r>
            <a:r>
              <a:rPr dirty="0" sz="1150" spc="130"/>
              <a:t> </a:t>
            </a:r>
            <a:r>
              <a:rPr dirty="0" sz="1150" spc="-10"/>
              <a:t>Prevention</a:t>
            </a:r>
            <a:endParaRPr sz="11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2347" y="1030249"/>
            <a:ext cx="2311894" cy="1388161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91625" y="861710"/>
            <a:ext cx="1965325" cy="1350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90"/>
              </a:spcBef>
            </a:pPr>
            <a:r>
              <a:rPr dirty="0" sz="950">
                <a:latin typeface="Verdana"/>
                <a:cs typeface="Verdana"/>
              </a:rPr>
              <a:t>Lane</a:t>
            </a:r>
            <a:r>
              <a:rPr dirty="0" sz="950" spc="1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Guard</a:t>
            </a:r>
            <a:r>
              <a:rPr dirty="0" sz="950" spc="1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enhances</a:t>
            </a:r>
            <a:r>
              <a:rPr dirty="0" sz="950" spc="10">
                <a:latin typeface="Verdana"/>
                <a:cs typeface="Verdana"/>
              </a:rPr>
              <a:t> </a:t>
            </a:r>
            <a:r>
              <a:rPr dirty="0" sz="950" spc="-10" b="1">
                <a:latin typeface="Tahoma"/>
                <a:cs typeface="Tahoma"/>
              </a:rPr>
              <a:t>driver </a:t>
            </a:r>
            <a:r>
              <a:rPr dirty="0" sz="950" spc="-10">
                <a:latin typeface="Verdana"/>
                <a:cs typeface="Verdana"/>
              </a:rPr>
              <a:t>awareness</a:t>
            </a:r>
            <a:r>
              <a:rPr dirty="0" sz="950" spc="-1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by </a:t>
            </a:r>
            <a:r>
              <a:rPr dirty="0" sz="950">
                <a:latin typeface="Verdana"/>
                <a:cs typeface="Verdana"/>
              </a:rPr>
              <a:t>providing</a:t>
            </a:r>
            <a:r>
              <a:rPr dirty="0" sz="950" spc="-10">
                <a:latin typeface="Verdana"/>
                <a:cs typeface="Verdana"/>
              </a:rPr>
              <a:t> visual </a:t>
            </a:r>
            <a:r>
              <a:rPr dirty="0" sz="950">
                <a:latin typeface="Verdana"/>
                <a:cs typeface="Verdana"/>
              </a:rPr>
              <a:t>and</a:t>
            </a:r>
            <a:r>
              <a:rPr dirty="0" sz="950" spc="4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audible</a:t>
            </a:r>
            <a:r>
              <a:rPr dirty="0" sz="950" spc="5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warnings</a:t>
            </a:r>
            <a:r>
              <a:rPr dirty="0" sz="950" spc="5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when</a:t>
            </a:r>
            <a:r>
              <a:rPr dirty="0" sz="950" spc="50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the </a:t>
            </a:r>
            <a:r>
              <a:rPr dirty="0" sz="950">
                <a:latin typeface="Verdana"/>
                <a:cs typeface="Verdana"/>
              </a:rPr>
              <a:t>vehicle</a:t>
            </a:r>
            <a:r>
              <a:rPr dirty="0" sz="950" spc="-20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deviates</a:t>
            </a:r>
            <a:r>
              <a:rPr dirty="0" sz="950" spc="-1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from</a:t>
            </a:r>
            <a:r>
              <a:rPr dirty="0" sz="950" spc="-20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its </a:t>
            </a:r>
            <a:r>
              <a:rPr dirty="0" sz="950" b="1">
                <a:latin typeface="Tahoma"/>
                <a:cs typeface="Tahoma"/>
              </a:rPr>
              <a:t>designated</a:t>
            </a:r>
            <a:r>
              <a:rPr dirty="0" sz="950" spc="70" b="1">
                <a:latin typeface="Tahoma"/>
                <a:cs typeface="Tahoma"/>
              </a:rPr>
              <a:t> </a:t>
            </a:r>
            <a:r>
              <a:rPr dirty="0" sz="950" spc="-30">
                <a:latin typeface="Verdana"/>
                <a:cs typeface="Verdana"/>
              </a:rPr>
              <a:t>lane.</a:t>
            </a:r>
            <a:r>
              <a:rPr dirty="0" sz="950" spc="20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This</a:t>
            </a:r>
            <a:r>
              <a:rPr dirty="0" sz="950" spc="20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proactive </a:t>
            </a:r>
            <a:r>
              <a:rPr dirty="0" sz="950">
                <a:latin typeface="Verdana"/>
                <a:cs typeface="Verdana"/>
              </a:rPr>
              <a:t>approach</a:t>
            </a:r>
            <a:r>
              <a:rPr dirty="0" sz="950" spc="4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empowers</a:t>
            </a:r>
            <a:r>
              <a:rPr dirty="0" sz="950" spc="40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drivers</a:t>
            </a:r>
            <a:r>
              <a:rPr dirty="0" sz="950" spc="40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to </a:t>
            </a:r>
            <a:r>
              <a:rPr dirty="0" sz="950">
                <a:latin typeface="Verdana"/>
                <a:cs typeface="Verdana"/>
              </a:rPr>
              <a:t>take</a:t>
            </a:r>
            <a:r>
              <a:rPr dirty="0" sz="950" spc="-7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corrective</a:t>
            </a:r>
            <a:r>
              <a:rPr dirty="0" sz="950" spc="-70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action,</a:t>
            </a:r>
            <a:r>
              <a:rPr dirty="0" sz="950" spc="-70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thereby </a:t>
            </a:r>
            <a:r>
              <a:rPr dirty="0" sz="950">
                <a:latin typeface="Verdana"/>
                <a:cs typeface="Verdana"/>
              </a:rPr>
              <a:t>improving </a:t>
            </a:r>
            <a:r>
              <a:rPr dirty="0" sz="950" spc="-20">
                <a:latin typeface="Verdana"/>
                <a:cs typeface="Verdana"/>
              </a:rPr>
              <a:t>overall</a:t>
            </a:r>
            <a:r>
              <a:rPr dirty="0" sz="950">
                <a:latin typeface="Verdana"/>
                <a:cs typeface="Verdana"/>
              </a:rPr>
              <a:t> </a:t>
            </a:r>
            <a:r>
              <a:rPr dirty="0" sz="950" b="1">
                <a:latin typeface="Tahoma"/>
                <a:cs typeface="Tahoma"/>
              </a:rPr>
              <a:t>safety</a:t>
            </a:r>
            <a:r>
              <a:rPr dirty="0" sz="950" spc="50" b="1">
                <a:latin typeface="Tahoma"/>
                <a:cs typeface="Tahoma"/>
              </a:rPr>
              <a:t> </a:t>
            </a:r>
            <a:r>
              <a:rPr dirty="0" sz="950">
                <a:latin typeface="Verdana"/>
                <a:cs typeface="Verdana"/>
              </a:rPr>
              <a:t>on</a:t>
            </a:r>
            <a:r>
              <a:rPr dirty="0" sz="950" spc="5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the </a:t>
            </a:r>
            <a:r>
              <a:rPr dirty="0" sz="950" spc="-10">
                <a:latin typeface="Verdana"/>
                <a:cs typeface="Verdana"/>
              </a:rPr>
              <a:t>road.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8582" y="419647"/>
            <a:ext cx="2061845" cy="194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45">
                <a:solidFill>
                  <a:srgbClr val="000000"/>
                </a:solidFill>
              </a:rPr>
              <a:t>Enhanced</a:t>
            </a:r>
            <a:r>
              <a:rPr dirty="0" sz="1100" spc="-10">
                <a:solidFill>
                  <a:srgbClr val="000000"/>
                </a:solidFill>
              </a:rPr>
              <a:t> </a:t>
            </a:r>
            <a:r>
              <a:rPr dirty="0" sz="1100">
                <a:solidFill>
                  <a:srgbClr val="000000"/>
                </a:solidFill>
              </a:rPr>
              <a:t>Driver</a:t>
            </a:r>
            <a:r>
              <a:rPr dirty="0" sz="1100" spc="-5">
                <a:solidFill>
                  <a:srgbClr val="000000"/>
                </a:solidFill>
              </a:rPr>
              <a:t> </a:t>
            </a:r>
            <a:r>
              <a:rPr dirty="0" sz="1100" spc="-10">
                <a:solidFill>
                  <a:srgbClr val="000000"/>
                </a:solidFill>
              </a:rPr>
              <a:t>Awareness</a:t>
            </a:r>
            <a:endParaRPr sz="1100"/>
          </a:p>
        </p:txBody>
      </p:sp>
      <p:sp>
        <p:nvSpPr>
          <p:cNvPr id="5" name="object 5" descr=""/>
          <p:cNvSpPr/>
          <p:nvPr/>
        </p:nvSpPr>
        <p:spPr>
          <a:xfrm>
            <a:off x="1511" y="313626"/>
            <a:ext cx="2485390" cy="36830"/>
          </a:xfrm>
          <a:custGeom>
            <a:avLst/>
            <a:gdLst/>
            <a:ahLst/>
            <a:cxnLst/>
            <a:rect l="l" t="t" r="r" b="b"/>
            <a:pathLst>
              <a:path w="2485390" h="36829">
                <a:moveTo>
                  <a:pt x="2485161" y="0"/>
                </a:moveTo>
                <a:lnTo>
                  <a:pt x="0" y="0"/>
                </a:lnTo>
                <a:lnTo>
                  <a:pt x="0" y="36525"/>
                </a:lnTo>
                <a:lnTo>
                  <a:pt x="2485161" y="36525"/>
                </a:lnTo>
                <a:lnTo>
                  <a:pt x="2485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382" y="1490246"/>
            <a:ext cx="5093262" cy="14339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7263" y="419970"/>
            <a:ext cx="1848485" cy="22669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>
                <a:solidFill>
                  <a:srgbClr val="000000"/>
                </a:solidFill>
              </a:rPr>
              <a:t>Adaptive</a:t>
            </a:r>
            <a:r>
              <a:rPr dirty="0" sz="1300" spc="290">
                <a:solidFill>
                  <a:srgbClr val="000000"/>
                </a:solidFill>
              </a:rPr>
              <a:t> </a:t>
            </a:r>
            <a:r>
              <a:rPr dirty="0" sz="1300" spc="-10">
                <a:solidFill>
                  <a:srgbClr val="000000"/>
                </a:solidFill>
              </a:rPr>
              <a:t>Technology</a:t>
            </a:r>
            <a:endParaRPr sz="1300"/>
          </a:p>
        </p:txBody>
      </p:sp>
      <p:sp>
        <p:nvSpPr>
          <p:cNvPr id="4" name="object 4" descr=""/>
          <p:cNvSpPr txBox="1"/>
          <p:nvPr/>
        </p:nvSpPr>
        <p:spPr>
          <a:xfrm>
            <a:off x="2796077" y="264771"/>
            <a:ext cx="2611120" cy="97536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215"/>
              </a:spcBef>
            </a:pPr>
            <a:r>
              <a:rPr dirty="0" sz="950">
                <a:latin typeface="Verdana"/>
                <a:cs typeface="Verdana"/>
              </a:rPr>
              <a:t>The</a:t>
            </a:r>
            <a:r>
              <a:rPr dirty="0" sz="950" spc="-3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Lane</a:t>
            </a:r>
            <a:r>
              <a:rPr dirty="0" sz="950" spc="-3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Guard</a:t>
            </a:r>
            <a:r>
              <a:rPr dirty="0" sz="950" spc="-3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system</a:t>
            </a:r>
            <a:r>
              <a:rPr dirty="0" sz="950" spc="-3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employs</a:t>
            </a:r>
            <a:r>
              <a:rPr dirty="0" sz="950" spc="-3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adaptive </a:t>
            </a:r>
            <a:r>
              <a:rPr dirty="0" sz="950">
                <a:latin typeface="Verdana"/>
                <a:cs typeface="Verdana"/>
              </a:rPr>
              <a:t>technology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to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accommodate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various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road </a:t>
            </a:r>
            <a:r>
              <a:rPr dirty="0" sz="950">
                <a:latin typeface="Verdana"/>
                <a:cs typeface="Verdana"/>
              </a:rPr>
              <a:t>conditions</a:t>
            </a:r>
            <a:r>
              <a:rPr dirty="0" sz="950" spc="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and</a:t>
            </a:r>
            <a:r>
              <a:rPr dirty="0" sz="950" spc="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driving</a:t>
            </a:r>
            <a:r>
              <a:rPr dirty="0" sz="950" spc="10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scenarios.</a:t>
            </a:r>
            <a:r>
              <a:rPr dirty="0" sz="950" spc="5">
                <a:latin typeface="Verdana"/>
                <a:cs typeface="Verdana"/>
              </a:rPr>
              <a:t> </a:t>
            </a:r>
            <a:r>
              <a:rPr dirty="0" sz="950" spc="-60">
                <a:latin typeface="Verdana"/>
                <a:cs typeface="Verdana"/>
              </a:rPr>
              <a:t>It</a:t>
            </a:r>
            <a:r>
              <a:rPr dirty="0" sz="950" spc="10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can </a:t>
            </a:r>
            <a:r>
              <a:rPr dirty="0" sz="950" spc="-10">
                <a:latin typeface="Verdana"/>
                <a:cs typeface="Verdana"/>
              </a:rPr>
              <a:t>effectively</a:t>
            </a:r>
            <a:r>
              <a:rPr dirty="0" sz="950" spc="-1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operate</a:t>
            </a:r>
            <a:r>
              <a:rPr dirty="0" sz="950" spc="-1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in</a:t>
            </a:r>
            <a:r>
              <a:rPr dirty="0" sz="950" spc="-15">
                <a:latin typeface="Verdana"/>
                <a:cs typeface="Verdana"/>
              </a:rPr>
              <a:t> </a:t>
            </a:r>
            <a:r>
              <a:rPr dirty="0" sz="950" b="1">
                <a:latin typeface="Tahoma"/>
                <a:cs typeface="Tahoma"/>
              </a:rPr>
              <a:t>urban</a:t>
            </a:r>
            <a:r>
              <a:rPr dirty="0" sz="950" spc="35" b="1">
                <a:latin typeface="Tahoma"/>
                <a:cs typeface="Tahoma"/>
              </a:rPr>
              <a:t> </a:t>
            </a:r>
            <a:r>
              <a:rPr dirty="0" sz="950" spc="-10">
                <a:latin typeface="Verdana"/>
                <a:cs typeface="Verdana"/>
              </a:rPr>
              <a:t>environments, highways,</a:t>
            </a:r>
            <a:r>
              <a:rPr dirty="0" sz="950" spc="4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and</a:t>
            </a:r>
            <a:r>
              <a:rPr dirty="0" sz="950" spc="5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challenging</a:t>
            </a:r>
            <a:r>
              <a:rPr dirty="0" sz="950" spc="50">
                <a:latin typeface="Verdana"/>
                <a:cs typeface="Verdana"/>
              </a:rPr>
              <a:t> </a:t>
            </a:r>
            <a:r>
              <a:rPr dirty="0" sz="950" spc="-10" b="1">
                <a:latin typeface="Tahoma"/>
                <a:cs typeface="Tahoma"/>
              </a:rPr>
              <a:t>weather </a:t>
            </a:r>
            <a:r>
              <a:rPr dirty="0" sz="950">
                <a:latin typeface="Verdana"/>
                <a:cs typeface="Verdana"/>
              </a:rPr>
              <a:t>conditions,</a:t>
            </a:r>
            <a:r>
              <a:rPr dirty="0" sz="950" spc="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ensuring</a:t>
            </a:r>
            <a:r>
              <a:rPr dirty="0" sz="950" spc="10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consistent </a:t>
            </a:r>
            <a:r>
              <a:rPr dirty="0" sz="950" b="1">
                <a:latin typeface="Tahoma"/>
                <a:cs typeface="Tahoma"/>
              </a:rPr>
              <a:t>performance</a:t>
            </a:r>
            <a:r>
              <a:rPr dirty="0" sz="950" spc="85" b="1">
                <a:latin typeface="Tahoma"/>
                <a:cs typeface="Tahoma"/>
              </a:rPr>
              <a:t> </a:t>
            </a:r>
            <a:r>
              <a:rPr dirty="0" sz="950" spc="-10">
                <a:latin typeface="Verdana"/>
                <a:cs typeface="Verdana"/>
              </a:rPr>
              <a:t>across</a:t>
            </a:r>
            <a:r>
              <a:rPr dirty="0" sz="950" spc="4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different</a:t>
            </a:r>
            <a:r>
              <a:rPr dirty="0" sz="950" spc="3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settings.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511" y="312864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42" y="696"/>
            <a:ext cx="5845175" cy="3289935"/>
            <a:chOff x="-142" y="696"/>
            <a:chExt cx="5845175" cy="32899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3141" y="696"/>
              <a:ext cx="3181380" cy="328725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-142" y="2353"/>
              <a:ext cx="2694305" cy="3288029"/>
            </a:xfrm>
            <a:custGeom>
              <a:avLst/>
              <a:gdLst/>
              <a:ahLst/>
              <a:cxnLst/>
              <a:rect l="l" t="t" r="r" b="b"/>
              <a:pathLst>
                <a:path w="2694305" h="3288029">
                  <a:moveTo>
                    <a:pt x="2694288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694288" y="3287938"/>
                  </a:lnTo>
                  <a:lnTo>
                    <a:pt x="2694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298184" y="1183909"/>
            <a:ext cx="2069464" cy="1350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90"/>
              </a:spcBef>
            </a:pPr>
            <a:r>
              <a:rPr dirty="0" sz="950" spc="10">
                <a:solidFill>
                  <a:srgbClr val="FFFFFF"/>
                </a:solidFill>
                <a:latin typeface="Verdana"/>
                <a:cs typeface="Verdana"/>
              </a:rPr>
              <a:t>Implementing</a:t>
            </a:r>
            <a:r>
              <a:rPr dirty="0" sz="950" spc="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Verdana"/>
                <a:cs typeface="Verdana"/>
              </a:rPr>
              <a:t>Lane</a:t>
            </a:r>
            <a:r>
              <a:rPr dirty="0" sz="950" spc="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Guard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technology 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cost-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effective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measure</a:t>
            </a:r>
            <a:r>
              <a:rPr dirty="0" sz="95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95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vehicle </a:t>
            </a:r>
            <a:r>
              <a:rPr dirty="0" sz="950" spc="10" b="1">
                <a:solidFill>
                  <a:srgbClr val="FFFFFF"/>
                </a:solidFill>
                <a:latin typeface="Tahoma"/>
                <a:cs typeface="Tahoma"/>
              </a:rPr>
              <a:t>manufacturers</a:t>
            </a:r>
            <a:r>
              <a:rPr dirty="0" sz="950" spc="8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950" spc="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ﬂeet operators.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5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integration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seamlessly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incorporated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new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vehicle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designs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retrofitted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existing</a:t>
            </a:r>
            <a:r>
              <a:rPr dirty="0" sz="95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5" b="1">
                <a:solidFill>
                  <a:srgbClr val="FFFFFF"/>
                </a:solidFill>
                <a:latin typeface="Tahoma"/>
                <a:cs typeface="Tahoma"/>
              </a:rPr>
              <a:t>ﬂeets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offering</a:t>
            </a:r>
            <a:r>
              <a:rPr dirty="0" sz="95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long-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term 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safety</a:t>
            </a:r>
            <a:r>
              <a:rPr dirty="0" sz="95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benefits.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110"/>
              </a:spcBef>
            </a:pPr>
            <a:r>
              <a:rPr dirty="0"/>
              <a:t>Cost-Effective</a:t>
            </a:r>
            <a:r>
              <a:rPr dirty="0" spc="125"/>
              <a:t> </a:t>
            </a:r>
            <a:r>
              <a:rPr dirty="0" spc="-10"/>
              <a:t>Implementation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382" y="1490246"/>
            <a:ext cx="5093262" cy="1433916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63347" y="260784"/>
            <a:ext cx="2584450" cy="97536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215"/>
              </a:spcBef>
            </a:pPr>
            <a:r>
              <a:rPr dirty="0" sz="950">
                <a:latin typeface="Verdana"/>
                <a:cs typeface="Verdana"/>
              </a:rPr>
              <a:t>Lane</a:t>
            </a:r>
            <a:r>
              <a:rPr dirty="0" sz="950" spc="-1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Guard</a:t>
            </a:r>
            <a:r>
              <a:rPr dirty="0" sz="950" spc="-5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systems</a:t>
            </a:r>
            <a:r>
              <a:rPr dirty="0" sz="950" spc="-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align</a:t>
            </a:r>
            <a:r>
              <a:rPr dirty="0" sz="950" spc="-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with</a:t>
            </a:r>
            <a:r>
              <a:rPr dirty="0" sz="950" spc="-5">
                <a:latin typeface="Verdana"/>
                <a:cs typeface="Verdana"/>
              </a:rPr>
              <a:t> </a:t>
            </a:r>
            <a:r>
              <a:rPr dirty="0" sz="950" spc="-10" b="1">
                <a:latin typeface="Tahoma"/>
                <a:cs typeface="Tahoma"/>
              </a:rPr>
              <a:t>regulatory </a:t>
            </a:r>
            <a:r>
              <a:rPr dirty="0" sz="950">
                <a:latin typeface="Verdana"/>
                <a:cs typeface="Verdana"/>
              </a:rPr>
              <a:t>standards</a:t>
            </a:r>
            <a:r>
              <a:rPr dirty="0" sz="950" spc="-2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and</a:t>
            </a:r>
            <a:r>
              <a:rPr dirty="0" sz="950" spc="-15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safety</a:t>
            </a:r>
            <a:r>
              <a:rPr dirty="0" sz="950" spc="-20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mandates, </a:t>
            </a:r>
            <a:r>
              <a:rPr dirty="0" sz="950">
                <a:latin typeface="Verdana"/>
                <a:cs typeface="Verdana"/>
              </a:rPr>
              <a:t>contributing</a:t>
            </a:r>
            <a:r>
              <a:rPr dirty="0" sz="950" spc="8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to</a:t>
            </a:r>
            <a:r>
              <a:rPr dirty="0" sz="950" spc="90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overall</a:t>
            </a:r>
            <a:r>
              <a:rPr dirty="0" sz="950" spc="90">
                <a:latin typeface="Verdana"/>
                <a:cs typeface="Verdana"/>
              </a:rPr>
              <a:t> </a:t>
            </a:r>
            <a:r>
              <a:rPr dirty="0" sz="950" b="1">
                <a:latin typeface="Tahoma"/>
                <a:cs typeface="Tahoma"/>
              </a:rPr>
              <a:t>compliance</a:t>
            </a:r>
            <a:r>
              <a:rPr dirty="0" sz="950" spc="140" b="1">
                <a:latin typeface="Tahoma"/>
                <a:cs typeface="Tahoma"/>
              </a:rPr>
              <a:t> </a:t>
            </a:r>
            <a:r>
              <a:rPr dirty="0" sz="950" spc="-20">
                <a:latin typeface="Verdana"/>
                <a:cs typeface="Verdana"/>
              </a:rPr>
              <a:t>with </a:t>
            </a:r>
            <a:r>
              <a:rPr dirty="0" sz="950">
                <a:latin typeface="Verdana"/>
                <a:cs typeface="Verdana"/>
              </a:rPr>
              <a:t>road</a:t>
            </a:r>
            <a:r>
              <a:rPr dirty="0" sz="950" spc="-50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safety</a:t>
            </a:r>
            <a:r>
              <a:rPr dirty="0" sz="950" spc="-4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regulations.</a:t>
            </a:r>
            <a:r>
              <a:rPr dirty="0" sz="950" spc="-50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This</a:t>
            </a:r>
            <a:r>
              <a:rPr dirty="0" sz="950" spc="-4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ensures</a:t>
            </a:r>
            <a:r>
              <a:rPr dirty="0" sz="950" spc="-45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that </a:t>
            </a:r>
            <a:r>
              <a:rPr dirty="0" sz="950" spc="-10">
                <a:latin typeface="Verdana"/>
                <a:cs typeface="Verdana"/>
              </a:rPr>
              <a:t>vehicles</a:t>
            </a:r>
            <a:r>
              <a:rPr dirty="0" sz="950" spc="6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equipped</a:t>
            </a:r>
            <a:r>
              <a:rPr dirty="0" sz="950" spc="6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with</a:t>
            </a:r>
            <a:r>
              <a:rPr dirty="0" sz="950" spc="6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Lane</a:t>
            </a:r>
            <a:r>
              <a:rPr dirty="0" sz="950" spc="60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Guard </a:t>
            </a:r>
            <a:r>
              <a:rPr dirty="0" sz="950">
                <a:latin typeface="Verdana"/>
                <a:cs typeface="Verdana"/>
              </a:rPr>
              <a:t>technology</a:t>
            </a:r>
            <a:r>
              <a:rPr dirty="0" sz="950" spc="1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meet</a:t>
            </a:r>
            <a:r>
              <a:rPr dirty="0" sz="950" spc="2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the</a:t>
            </a:r>
            <a:r>
              <a:rPr dirty="0" sz="950" spc="20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necessary</a:t>
            </a:r>
            <a:r>
              <a:rPr dirty="0" sz="950" spc="1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safety </a:t>
            </a:r>
            <a:r>
              <a:rPr dirty="0" sz="950" spc="-10" b="1">
                <a:latin typeface="Tahoma"/>
                <a:cs typeface="Tahoma"/>
              </a:rPr>
              <a:t>requirements</a:t>
            </a:r>
            <a:r>
              <a:rPr dirty="0" sz="950" spc="-10">
                <a:latin typeface="Verdana"/>
                <a:cs typeface="Verdana"/>
              </a:rPr>
              <a:t>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99575" y="417601"/>
            <a:ext cx="2059305" cy="22669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>
                <a:solidFill>
                  <a:srgbClr val="000000"/>
                </a:solidFill>
              </a:rPr>
              <a:t>Regulatory</a:t>
            </a:r>
            <a:r>
              <a:rPr dirty="0" sz="1300" spc="225">
                <a:solidFill>
                  <a:srgbClr val="000000"/>
                </a:solidFill>
              </a:rPr>
              <a:t> </a:t>
            </a:r>
            <a:r>
              <a:rPr dirty="0" sz="1300" spc="40">
                <a:solidFill>
                  <a:srgbClr val="000000"/>
                </a:solidFill>
              </a:rPr>
              <a:t>Compliance</a:t>
            </a:r>
            <a:endParaRPr sz="1300"/>
          </a:p>
        </p:txBody>
      </p:sp>
      <p:sp>
        <p:nvSpPr>
          <p:cNvPr id="5" name="object 5" descr=""/>
          <p:cNvSpPr/>
          <p:nvPr/>
        </p:nvSpPr>
        <p:spPr>
          <a:xfrm>
            <a:off x="3403790" y="305206"/>
            <a:ext cx="2443480" cy="36830"/>
          </a:xfrm>
          <a:custGeom>
            <a:avLst/>
            <a:gdLst/>
            <a:ahLst/>
            <a:cxnLst/>
            <a:rect l="l" t="t" r="r" b="b"/>
            <a:pathLst>
              <a:path w="2443479" h="36829">
                <a:moveTo>
                  <a:pt x="2442934" y="0"/>
                </a:moveTo>
                <a:lnTo>
                  <a:pt x="0" y="0"/>
                </a:lnTo>
                <a:lnTo>
                  <a:pt x="0" y="36550"/>
                </a:lnTo>
                <a:lnTo>
                  <a:pt x="2442934" y="36550"/>
                </a:lnTo>
                <a:lnTo>
                  <a:pt x="24429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382" y="1490246"/>
            <a:ext cx="5093262" cy="1433916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63347" y="260784"/>
            <a:ext cx="2689225" cy="97536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215"/>
              </a:spcBef>
            </a:pPr>
            <a:r>
              <a:rPr dirty="0" sz="950">
                <a:latin typeface="Verdana"/>
                <a:cs typeface="Verdana"/>
              </a:rPr>
              <a:t>User feedback</a:t>
            </a:r>
            <a:r>
              <a:rPr dirty="0" sz="950" spc="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and</a:t>
            </a:r>
            <a:r>
              <a:rPr dirty="0" sz="950" spc="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acceptance of</a:t>
            </a:r>
            <a:r>
              <a:rPr dirty="0" sz="950" spc="5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Lane </a:t>
            </a:r>
            <a:r>
              <a:rPr dirty="0" sz="950">
                <a:latin typeface="Verdana"/>
                <a:cs typeface="Verdana"/>
              </a:rPr>
              <a:t>Guard</a:t>
            </a:r>
            <a:r>
              <a:rPr dirty="0" sz="950" spc="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technology </a:t>
            </a:r>
            <a:r>
              <a:rPr dirty="0" sz="950" spc="-10">
                <a:latin typeface="Verdana"/>
                <a:cs typeface="Verdana"/>
              </a:rPr>
              <a:t>have</a:t>
            </a:r>
            <a:r>
              <a:rPr dirty="0" sz="950" spc="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been</a:t>
            </a:r>
            <a:r>
              <a:rPr dirty="0" sz="950" spc="5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positive,</a:t>
            </a:r>
            <a:r>
              <a:rPr dirty="0" sz="950" spc="5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with drivers</a:t>
            </a:r>
            <a:r>
              <a:rPr dirty="0" sz="950" spc="1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acknowledging</a:t>
            </a:r>
            <a:r>
              <a:rPr dirty="0" sz="950" spc="20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its</a:t>
            </a:r>
            <a:r>
              <a:rPr dirty="0" sz="950" spc="1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role</a:t>
            </a:r>
            <a:r>
              <a:rPr dirty="0" sz="950" spc="2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in</a:t>
            </a:r>
            <a:r>
              <a:rPr dirty="0" sz="950" spc="20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enhancing </a:t>
            </a:r>
            <a:r>
              <a:rPr dirty="0" sz="950">
                <a:latin typeface="Verdana"/>
                <a:cs typeface="Verdana"/>
              </a:rPr>
              <a:t>road</a:t>
            </a:r>
            <a:r>
              <a:rPr dirty="0" sz="950" spc="-35">
                <a:latin typeface="Verdana"/>
                <a:cs typeface="Verdana"/>
              </a:rPr>
              <a:t> </a:t>
            </a:r>
            <a:r>
              <a:rPr dirty="0" sz="950" spc="-50">
                <a:latin typeface="Verdana"/>
                <a:cs typeface="Verdana"/>
              </a:rPr>
              <a:t>safety.</a:t>
            </a:r>
            <a:r>
              <a:rPr dirty="0" sz="950" spc="-3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The</a:t>
            </a:r>
            <a:r>
              <a:rPr dirty="0" sz="950" spc="-30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user-</a:t>
            </a:r>
            <a:r>
              <a:rPr dirty="0" sz="950">
                <a:latin typeface="Verdana"/>
                <a:cs typeface="Verdana"/>
              </a:rPr>
              <a:t>friendly</a:t>
            </a:r>
            <a:r>
              <a:rPr dirty="0" sz="950" spc="-3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nature</a:t>
            </a:r>
            <a:r>
              <a:rPr dirty="0" sz="950" spc="-3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of</a:t>
            </a:r>
            <a:r>
              <a:rPr dirty="0" sz="950" spc="-30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the </a:t>
            </a:r>
            <a:r>
              <a:rPr dirty="0" sz="950" spc="-10">
                <a:latin typeface="Verdana"/>
                <a:cs typeface="Verdana"/>
              </a:rPr>
              <a:t>system</a:t>
            </a:r>
            <a:r>
              <a:rPr dirty="0" sz="950" spc="-3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has</a:t>
            </a:r>
            <a:r>
              <a:rPr dirty="0" sz="950" spc="-3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led</a:t>
            </a:r>
            <a:r>
              <a:rPr dirty="0" sz="950" spc="-3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to</a:t>
            </a:r>
            <a:r>
              <a:rPr dirty="0" sz="950" spc="-3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widespread</a:t>
            </a:r>
            <a:r>
              <a:rPr dirty="0" sz="950" spc="-35">
                <a:latin typeface="Verdana"/>
                <a:cs typeface="Verdana"/>
              </a:rPr>
              <a:t> </a:t>
            </a:r>
            <a:r>
              <a:rPr dirty="0" sz="950" spc="-10" b="1">
                <a:latin typeface="Tahoma"/>
                <a:cs typeface="Tahoma"/>
              </a:rPr>
              <a:t>adoption</a:t>
            </a:r>
            <a:r>
              <a:rPr dirty="0" sz="950" spc="500" b="1">
                <a:latin typeface="Tahoma"/>
                <a:cs typeface="Tahoma"/>
              </a:rPr>
              <a:t>  </a:t>
            </a:r>
            <a:r>
              <a:rPr dirty="0" sz="950">
                <a:latin typeface="Verdana"/>
                <a:cs typeface="Verdana"/>
              </a:rPr>
              <a:t>and</a:t>
            </a:r>
            <a:r>
              <a:rPr dirty="0" sz="950" spc="3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support</a:t>
            </a:r>
            <a:r>
              <a:rPr dirty="0" sz="950" spc="3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within</a:t>
            </a:r>
            <a:r>
              <a:rPr dirty="0" sz="950" spc="3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the</a:t>
            </a:r>
            <a:r>
              <a:rPr dirty="0" sz="950" spc="3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automotive </a:t>
            </a:r>
            <a:r>
              <a:rPr dirty="0" sz="950" spc="-10" b="1">
                <a:latin typeface="Tahoma"/>
                <a:cs typeface="Tahoma"/>
              </a:rPr>
              <a:t>community</a:t>
            </a:r>
            <a:r>
              <a:rPr dirty="0" sz="950" spc="-10">
                <a:latin typeface="Verdana"/>
                <a:cs typeface="Verdana"/>
              </a:rPr>
              <a:t>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99576" y="420643"/>
            <a:ext cx="2068195" cy="17589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000000"/>
                </a:solidFill>
              </a:rPr>
              <a:t>User</a:t>
            </a:r>
            <a:r>
              <a:rPr dirty="0" sz="950" spc="40">
                <a:solidFill>
                  <a:srgbClr val="000000"/>
                </a:solidFill>
              </a:rPr>
              <a:t> </a:t>
            </a:r>
            <a:r>
              <a:rPr dirty="0" sz="950" spc="50">
                <a:solidFill>
                  <a:srgbClr val="000000"/>
                </a:solidFill>
              </a:rPr>
              <a:t>Feedback</a:t>
            </a:r>
            <a:r>
              <a:rPr dirty="0" sz="950" spc="45">
                <a:solidFill>
                  <a:srgbClr val="000000"/>
                </a:solidFill>
              </a:rPr>
              <a:t> </a:t>
            </a:r>
            <a:r>
              <a:rPr dirty="0" sz="950" spc="50">
                <a:solidFill>
                  <a:srgbClr val="000000"/>
                </a:solidFill>
              </a:rPr>
              <a:t>and</a:t>
            </a:r>
            <a:r>
              <a:rPr dirty="0" sz="950" spc="40">
                <a:solidFill>
                  <a:srgbClr val="000000"/>
                </a:solidFill>
              </a:rPr>
              <a:t> Acceptance</a:t>
            </a:r>
            <a:endParaRPr sz="950"/>
          </a:p>
        </p:txBody>
      </p:sp>
      <p:sp>
        <p:nvSpPr>
          <p:cNvPr id="5" name="object 5" descr=""/>
          <p:cNvSpPr/>
          <p:nvPr/>
        </p:nvSpPr>
        <p:spPr>
          <a:xfrm>
            <a:off x="3403790" y="305206"/>
            <a:ext cx="2443480" cy="36830"/>
          </a:xfrm>
          <a:custGeom>
            <a:avLst/>
            <a:gdLst/>
            <a:ahLst/>
            <a:cxnLst/>
            <a:rect l="l" t="t" r="r" b="b"/>
            <a:pathLst>
              <a:path w="2443479" h="36829">
                <a:moveTo>
                  <a:pt x="2442934" y="0"/>
                </a:moveTo>
                <a:lnTo>
                  <a:pt x="0" y="0"/>
                </a:lnTo>
                <a:lnTo>
                  <a:pt x="0" y="36550"/>
                </a:lnTo>
                <a:lnTo>
                  <a:pt x="2442934" y="36550"/>
                </a:lnTo>
                <a:lnTo>
                  <a:pt x="24429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332" y="504907"/>
            <a:ext cx="2520753" cy="2420291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407501" y="861164"/>
            <a:ext cx="2024380" cy="1350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90"/>
              </a:spcBef>
            </a:pPr>
            <a:r>
              <a:rPr dirty="0" sz="950">
                <a:latin typeface="Verdana"/>
                <a:cs typeface="Verdana"/>
              </a:rPr>
              <a:t>Lane</a:t>
            </a:r>
            <a:r>
              <a:rPr dirty="0" sz="950" spc="-1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Guard</a:t>
            </a:r>
            <a:r>
              <a:rPr dirty="0" sz="950" spc="-1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technology </a:t>
            </a:r>
            <a:r>
              <a:rPr dirty="0" sz="950">
                <a:latin typeface="Verdana"/>
                <a:cs typeface="Verdana"/>
              </a:rPr>
              <a:t>represents</a:t>
            </a:r>
            <a:r>
              <a:rPr dirty="0" sz="950" spc="-70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a</a:t>
            </a:r>
            <a:r>
              <a:rPr dirty="0" sz="950" spc="-6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significant </a:t>
            </a:r>
            <a:r>
              <a:rPr dirty="0" sz="950" spc="10">
                <a:latin typeface="Verdana"/>
                <a:cs typeface="Verdana"/>
              </a:rPr>
              <a:t>advancement</a:t>
            </a:r>
            <a:r>
              <a:rPr dirty="0" sz="950" spc="20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in</a:t>
            </a:r>
            <a:r>
              <a:rPr dirty="0" sz="950" spc="20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enhancing</a:t>
            </a:r>
            <a:r>
              <a:rPr dirty="0" sz="950" spc="25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road </a:t>
            </a:r>
            <a:r>
              <a:rPr dirty="0" sz="950" spc="-25">
                <a:latin typeface="Verdana"/>
                <a:cs typeface="Verdana"/>
              </a:rPr>
              <a:t>safety</a:t>
            </a:r>
            <a:r>
              <a:rPr dirty="0" sz="950" spc="-50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for</a:t>
            </a:r>
            <a:r>
              <a:rPr dirty="0" sz="950" spc="-50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vehicles.</a:t>
            </a:r>
            <a:r>
              <a:rPr dirty="0" sz="950" spc="-45">
                <a:latin typeface="Verdana"/>
                <a:cs typeface="Verdana"/>
              </a:rPr>
              <a:t> </a:t>
            </a:r>
            <a:r>
              <a:rPr dirty="0" sz="950" spc="-50">
                <a:latin typeface="Verdana"/>
                <a:cs typeface="Verdana"/>
              </a:rPr>
              <a:t>Its </a:t>
            </a:r>
            <a:r>
              <a:rPr dirty="0" sz="950" spc="-10">
                <a:latin typeface="Verdana"/>
                <a:cs typeface="Verdana"/>
              </a:rPr>
              <a:t>proactive </a:t>
            </a:r>
            <a:r>
              <a:rPr dirty="0" sz="950">
                <a:latin typeface="Verdana"/>
                <a:cs typeface="Verdana"/>
              </a:rPr>
              <a:t>approach</a:t>
            </a:r>
            <a:r>
              <a:rPr dirty="0" sz="950" spc="2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in</a:t>
            </a:r>
            <a:r>
              <a:rPr dirty="0" sz="950" spc="3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preventing</a:t>
            </a:r>
            <a:r>
              <a:rPr dirty="0" sz="950" spc="30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lane </a:t>
            </a:r>
            <a:r>
              <a:rPr dirty="0" sz="950">
                <a:latin typeface="Verdana"/>
                <a:cs typeface="Verdana"/>
              </a:rPr>
              <a:t>departure</a:t>
            </a:r>
            <a:r>
              <a:rPr dirty="0" sz="950" spc="5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and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improving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driver awareness</a:t>
            </a:r>
            <a:r>
              <a:rPr dirty="0" sz="950" spc="-2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contributes</a:t>
            </a:r>
            <a:r>
              <a:rPr dirty="0" sz="950" spc="-2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to</a:t>
            </a:r>
            <a:r>
              <a:rPr dirty="0" sz="950" spc="-25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a</a:t>
            </a:r>
            <a:r>
              <a:rPr dirty="0" sz="950" spc="-25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safer </a:t>
            </a:r>
            <a:r>
              <a:rPr dirty="0" sz="950">
                <a:latin typeface="Verdana"/>
                <a:cs typeface="Verdana"/>
              </a:rPr>
              <a:t>and</a:t>
            </a:r>
            <a:r>
              <a:rPr dirty="0" sz="950" spc="-1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more</a:t>
            </a:r>
            <a:r>
              <a:rPr dirty="0" sz="950" spc="-1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secure</a:t>
            </a:r>
            <a:r>
              <a:rPr dirty="0" sz="950" spc="-5">
                <a:latin typeface="Verdana"/>
                <a:cs typeface="Verdana"/>
              </a:rPr>
              <a:t> </a:t>
            </a:r>
            <a:r>
              <a:rPr dirty="0" sz="950" spc="-10" b="1">
                <a:latin typeface="Tahoma"/>
                <a:cs typeface="Tahoma"/>
              </a:rPr>
              <a:t>driving </a:t>
            </a:r>
            <a:r>
              <a:rPr dirty="0" sz="950">
                <a:latin typeface="Verdana"/>
                <a:cs typeface="Verdana"/>
              </a:rPr>
              <a:t>environment</a:t>
            </a:r>
            <a:r>
              <a:rPr dirty="0" sz="950" spc="-30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for</a:t>
            </a:r>
            <a:r>
              <a:rPr dirty="0" sz="950" spc="-2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all</a:t>
            </a:r>
            <a:r>
              <a:rPr dirty="0" sz="950" spc="-2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road</a:t>
            </a:r>
            <a:r>
              <a:rPr dirty="0" sz="950" spc="-2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users.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07501" y="419452"/>
            <a:ext cx="985519" cy="22669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solidFill>
                  <a:srgbClr val="000000"/>
                </a:solidFill>
              </a:rPr>
              <a:t>Conclusion</a:t>
            </a:r>
            <a:endParaRPr sz="1300"/>
          </a:p>
        </p:txBody>
      </p:sp>
      <p:sp>
        <p:nvSpPr>
          <p:cNvPr id="5" name="object 5" descr=""/>
          <p:cNvSpPr/>
          <p:nvPr/>
        </p:nvSpPr>
        <p:spPr>
          <a:xfrm>
            <a:off x="3401923" y="308127"/>
            <a:ext cx="2445385" cy="36830"/>
          </a:xfrm>
          <a:custGeom>
            <a:avLst/>
            <a:gdLst/>
            <a:ahLst/>
            <a:cxnLst/>
            <a:rect l="l" t="t" r="r" b="b"/>
            <a:pathLst>
              <a:path w="2445385" h="36829">
                <a:moveTo>
                  <a:pt x="2444800" y="0"/>
                </a:moveTo>
                <a:lnTo>
                  <a:pt x="0" y="0"/>
                </a:lnTo>
                <a:lnTo>
                  <a:pt x="0" y="36525"/>
                </a:lnTo>
                <a:lnTo>
                  <a:pt x="2444800" y="36525"/>
                </a:lnTo>
                <a:lnTo>
                  <a:pt x="244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2023-12-05T19:35:21Z</dcterms:created>
  <dcterms:modified xsi:type="dcterms:W3CDTF">2023-12-05T19:35:21Z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2023-12-05T00:00:00Z</vt:filetime>
  </property>
  <property fmtid="{D5CDD505-2E9C-101B-9397-08002B2CF9AE}" pid="3" name="LastSaved">
    <vt:filetime>2023-12-05T00:00:00Z</vt:filetime>
  </property>
  <property fmtid="{D5CDD505-2E9C-101B-9397-08002B2CF9AE}" pid="4" name="Producer">
    <vt:lpwstr>GPL Ghostscript 10.02.0</vt:lpwstr>
  </property>
</Properties>
</file>