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68" r:id="rId5"/>
    <p:sldId id="269" r:id="rId6"/>
    <p:sldId id="273" r:id="rId7"/>
    <p:sldId id="259" r:id="rId8"/>
    <p:sldId id="260" r:id="rId9"/>
    <p:sldId id="272" r:id="rId10"/>
    <p:sldId id="264" r:id="rId11"/>
    <p:sldId id="275" r:id="rId12"/>
    <p:sldId id="270" r:id="rId13"/>
    <p:sldId id="258" r:id="rId14"/>
    <p:sldId id="261" r:id="rId15"/>
    <p:sldId id="262" r:id="rId16"/>
    <p:sldId id="263" r:id="rId17"/>
    <p:sldId id="267" r:id="rId18"/>
    <p:sldId id="274" r:id="rId19"/>
    <p:sldId id="265" r:id="rId20"/>
    <p:sldId id="266" r:id="rId21"/>
    <p:sldId id="276" r:id="rId22"/>
  </p:sldIdLst>
  <p:sldSz cx="12192000" cy="6858000"/>
  <p:notesSz cx="7772400" cy="100584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354CD4B-07FA-461E-A4E0-5E8F25BBA953}" type="datetimeFigureOut">
              <a:rPr lang="en-PK" smtClean="0"/>
              <a:t>15/09/2023</a:t>
            </a:fld>
            <a:endParaRPr lang="en-PK"/>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A6BF4D2-6E6A-440E-A45A-221E99A6FD05}" type="slidenum">
              <a:rPr lang="en-PK" smtClean="0"/>
              <a:t>‹#›</a:t>
            </a:fld>
            <a:endParaRPr lang="en-PK"/>
          </a:p>
        </p:txBody>
      </p:sp>
    </p:spTree>
    <p:extLst>
      <p:ext uri="{BB962C8B-B14F-4D97-AF65-F5344CB8AC3E}">
        <p14:creationId xmlns:p14="http://schemas.microsoft.com/office/powerpoint/2010/main" val="220887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6BF4D2-6E6A-440E-A45A-221E99A6FD05}" type="slidenum">
              <a:rPr lang="en-PK" smtClean="0"/>
              <a:t>4</a:t>
            </a:fld>
            <a:endParaRPr lang="en-PK"/>
          </a:p>
        </p:txBody>
      </p:sp>
    </p:spTree>
    <p:extLst>
      <p:ext uri="{BB962C8B-B14F-4D97-AF65-F5344CB8AC3E}">
        <p14:creationId xmlns:p14="http://schemas.microsoft.com/office/powerpoint/2010/main" val="324140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6BF4D2-6E6A-440E-A45A-221E99A6FD05}" type="slidenum">
              <a:rPr lang="en-PK" smtClean="0"/>
              <a:t>5</a:t>
            </a:fld>
            <a:endParaRPr lang="en-PK"/>
          </a:p>
        </p:txBody>
      </p:sp>
    </p:spTree>
    <p:extLst>
      <p:ext uri="{BB962C8B-B14F-4D97-AF65-F5344CB8AC3E}">
        <p14:creationId xmlns:p14="http://schemas.microsoft.com/office/powerpoint/2010/main" val="32681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9"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0"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2"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3"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4"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5"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7"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8"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9"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0"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1"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2"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0"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2"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4"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55"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9"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0"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1"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3"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4"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5"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7"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8"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9"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1"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2"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4"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5"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6"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7"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9"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0"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1"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2"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3"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4"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3"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8"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9"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1"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2"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3"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5"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7"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
        <p:cNvGrpSpPr/>
        <p:nvPr/>
      </p:nvGrpSpPr>
      <p:grpSpPr>
        <a:xfrm>
          <a:off x="0" y="0"/>
          <a:ext cx="0" cy="0"/>
          <a:chOff x="0" y="0"/>
          <a:chExt cx="0" cy="0"/>
        </a:xfrm>
      </p:grpSpPr>
      <p:sp>
        <p:nvSpPr>
          <p:cNvPr id="7" name="CustomShape 1"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261800" y="758880"/>
            <a:ext cx="9417960" cy="4041360"/>
          </a:xfrm>
          <a:prstGeom prst="rect">
            <a:avLst/>
          </a:prstGeom>
        </p:spPr>
        <p:txBody>
          <a:bodyPr anchor="b">
            <a:normAutofit/>
          </a:bodyPr>
          <a:lstStyle/>
          <a:p>
            <a:pPr>
              <a:lnSpc>
                <a:spcPct val="85000"/>
              </a:lnSpc>
            </a:pPr>
            <a:r>
              <a:rPr lang="en-US" sz="7200" b="0" strike="noStrike" spc="-52">
                <a:solidFill>
                  <a:srgbClr val="FFFFFF"/>
                </a:solidFill>
                <a:latin typeface="Century Schoolbook"/>
              </a:rPr>
              <a:t>Click to edit Master title style</a:t>
            </a:r>
            <a:endParaRPr lang="en-US" sz="7200" b="0" strike="noStrike" spc="-1">
              <a:solidFill>
                <a:srgbClr val="FFFFFF"/>
              </a:solidFill>
              <a:latin typeface="Century Schoolbook"/>
            </a:endParaRPr>
          </a:p>
        </p:txBody>
      </p:sp>
      <p:sp>
        <p:nvSpPr>
          <p:cNvPr id="2" name="PlaceHolder 3"/>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61C9E0F9-610C-4EEC-93DF-5BD801FFE2ED}" type="datetime1">
              <a:rPr lang="en-US" sz="1050" b="0" strike="noStrike" spc="-1">
                <a:solidFill>
                  <a:srgbClr val="808080"/>
                </a:solidFill>
                <a:latin typeface="Century Schoolbook"/>
              </a:rPr>
              <a:t>9/15/2023</a:t>
            </a:fld>
            <a:endParaRPr lang="en-US" sz="1050" b="0" strike="noStrike" spc="-1">
              <a:latin typeface="Times New Roman"/>
            </a:endParaRPr>
          </a:p>
        </p:txBody>
      </p:sp>
      <p:sp>
        <p:nvSpPr>
          <p:cNvPr id="3" name="PlaceHolder 4"/>
          <p:cNvSpPr>
            <a:spLocks noGrp="1"/>
          </p:cNvSpPr>
          <p:nvPr>
            <p:ph type="ftr"/>
          </p:nvPr>
        </p:nvSpPr>
        <p:spPr>
          <a:xfrm rot="16200000">
            <a:off x="9959400" y="4047120"/>
            <a:ext cx="358092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7B1F272B-655F-4A27-B9B2-C15E28F4B55D}" type="slidenum">
              <a:rPr lang="en-US" sz="3600" b="0" strike="noStrike" spc="-1">
                <a:solidFill>
                  <a:srgbClr val="A6A6A6"/>
                </a:solidFill>
                <a:latin typeface="Century Schoolbook"/>
              </a:rPr>
              <a:t>‹#›</a:t>
            </a:fld>
            <a:endParaRPr lang="en-US" sz="3600" b="0" strike="noStrike" spc="-1">
              <a:latin typeface="Times New Roman"/>
            </a:endParaRPr>
          </a:p>
        </p:txBody>
      </p:sp>
      <p:sp>
        <p:nvSpPr>
          <p:cNvPr id="5" name="CustomShap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9">
                <a:solidFill>
                  <a:srgbClr val="FFFFFF"/>
                </a:solidFill>
                <a:latin typeface="Century Schoolbook"/>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FFFFFF"/>
                </a:solidFill>
                <a:latin typeface="Century Schoolbook"/>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Century Schoolbook"/>
              </a:rPr>
              <a:t>Third Outline Level</a:t>
            </a:r>
          </a:p>
          <a:p>
            <a:pPr marL="1728000" lvl="3" indent="-216000">
              <a:spcBef>
                <a:spcPts val="567"/>
              </a:spcBef>
              <a:buClr>
                <a:srgbClr val="FFFFFF"/>
              </a:buClr>
              <a:buSzPct val="75000"/>
              <a:buFont typeface="Symbol" charset="2"/>
              <a:buChar char=""/>
            </a:pPr>
            <a:r>
              <a:rPr lang="en-US" sz="1400" b="0" strike="noStrike" spc="-1">
                <a:solidFill>
                  <a:srgbClr val="FFFFFF"/>
                </a:solidFill>
                <a:latin typeface="Century Schoolbook"/>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entury Schoolbook"/>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entury Schoolbook"/>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1261800" y="365760"/>
            <a:ext cx="9692280" cy="1325160"/>
          </a:xfrm>
          <a:prstGeom prst="rect">
            <a:avLst/>
          </a:prstGeom>
        </p:spPr>
        <p:txBody>
          <a:bodyPr anchor="b">
            <a:noAutofit/>
          </a:bodyPr>
          <a:lstStyle/>
          <a:p>
            <a:pPr>
              <a:lnSpc>
                <a:spcPct val="90000"/>
              </a:lnSpc>
            </a:pPr>
            <a:r>
              <a:rPr lang="en-US" sz="4400" b="0" strike="noStrike" spc="-52">
                <a:solidFill>
                  <a:srgbClr val="000000"/>
                </a:solidFill>
                <a:latin typeface="Century Schoolbook"/>
              </a:rPr>
              <a:t>Click to edit Master title style</a:t>
            </a:r>
            <a:endParaRPr lang="en-US" sz="4400" b="0" strike="noStrike" spc="-1">
              <a:solidFill>
                <a:srgbClr val="000000"/>
              </a:solidFill>
              <a:latin typeface="Century Schoolbook"/>
            </a:endParaRPr>
          </a:p>
        </p:txBody>
      </p:sp>
      <p:sp>
        <p:nvSpPr>
          <p:cNvPr id="45" name="PlaceHolder 3"/>
          <p:cNvSpPr>
            <a:spLocks noGrp="1"/>
          </p:cNvSpPr>
          <p:nvPr>
            <p:ph type="body"/>
          </p:nvPr>
        </p:nvSpPr>
        <p:spPr>
          <a:xfrm>
            <a:off x="1261800" y="1828800"/>
            <a:ext cx="8595000" cy="4350960"/>
          </a:xfrm>
          <a:prstGeom prst="rect">
            <a:avLst/>
          </a:prstGeom>
        </p:spPr>
        <p:txBody>
          <a:bodyPr>
            <a:noAutofit/>
          </a:bodyPr>
          <a:lstStyle/>
          <a:p>
            <a:pPr marL="182880" indent="-182520">
              <a:lnSpc>
                <a:spcPct val="95000"/>
              </a:lnSpc>
              <a:spcBef>
                <a:spcPts val="1400"/>
              </a:spcBef>
              <a:spcAft>
                <a:spcPts val="201"/>
              </a:spcAft>
              <a:buClr>
                <a:srgbClr val="6F6F74"/>
              </a:buClr>
              <a:buSzPct val="80000"/>
              <a:buFont typeface="Arial"/>
              <a:buChar char="•"/>
            </a:pPr>
            <a:r>
              <a:rPr lang="en-US" sz="1800" b="0" strike="noStrike" spc="9">
                <a:solidFill>
                  <a:srgbClr val="000000"/>
                </a:solidFill>
                <a:latin typeface="Century Schoolbook"/>
              </a:rPr>
              <a:t>Click to edit Master text styles</a:t>
            </a:r>
          </a:p>
          <a:p>
            <a:pPr marL="457200" lvl="1" indent="-182520">
              <a:lnSpc>
                <a:spcPct val="90000"/>
              </a:lnSpc>
              <a:spcBef>
                <a:spcPts val="300"/>
              </a:spcBef>
              <a:spcAft>
                <a:spcPts val="300"/>
              </a:spcAft>
              <a:buClr>
                <a:srgbClr val="6F6F74"/>
              </a:buClr>
              <a:buFont typeface="Wingdings 2" charset="2"/>
              <a:buChar char=""/>
            </a:pPr>
            <a:r>
              <a:rPr lang="en-US" sz="1600" b="0" strike="noStrike" spc="-1">
                <a:solidFill>
                  <a:srgbClr val="262626"/>
                </a:solidFill>
                <a:latin typeface="Century Schoolbook"/>
              </a:rPr>
              <a:t>Second level</a:t>
            </a:r>
          </a:p>
          <a:p>
            <a:pPr marL="731520" lvl="2" indent="-182520">
              <a:lnSpc>
                <a:spcPct val="90000"/>
              </a:lnSpc>
              <a:spcBef>
                <a:spcPts val="300"/>
              </a:spcBef>
              <a:spcAft>
                <a:spcPts val="300"/>
              </a:spcAft>
              <a:buClr>
                <a:srgbClr val="6F6F74"/>
              </a:buClr>
              <a:buFont typeface="Wingdings 2" charset="2"/>
              <a:buChar char=""/>
            </a:pPr>
            <a:r>
              <a:rPr lang="en-US" sz="1400" b="0" strike="noStrike" spc="-1">
                <a:solidFill>
                  <a:srgbClr val="262626"/>
                </a:solidFill>
                <a:latin typeface="Century Schoolbook"/>
              </a:rPr>
              <a:t>Third level</a:t>
            </a:r>
          </a:p>
          <a:p>
            <a:pPr marL="1005840" lvl="3" indent="-182520">
              <a:lnSpc>
                <a:spcPct val="90000"/>
              </a:lnSpc>
              <a:spcBef>
                <a:spcPts val="300"/>
              </a:spcBef>
              <a:spcAft>
                <a:spcPts val="300"/>
              </a:spcAft>
              <a:buClr>
                <a:srgbClr val="6F6F74"/>
              </a:buClr>
              <a:buFont typeface="Wingdings 2" charset="2"/>
              <a:buChar char=""/>
            </a:pPr>
            <a:r>
              <a:rPr lang="en-US" sz="1400" b="0" strike="noStrike" spc="-1">
                <a:solidFill>
                  <a:srgbClr val="262626"/>
                </a:solidFill>
                <a:latin typeface="Century Schoolbook"/>
              </a:rPr>
              <a:t>Fourth level</a:t>
            </a:r>
          </a:p>
          <a:p>
            <a:pPr marL="1280160" lvl="4" indent="-182520">
              <a:lnSpc>
                <a:spcPct val="90000"/>
              </a:lnSpc>
              <a:spcBef>
                <a:spcPts val="300"/>
              </a:spcBef>
              <a:spcAft>
                <a:spcPts val="300"/>
              </a:spcAft>
              <a:buClr>
                <a:srgbClr val="6F6F74"/>
              </a:buClr>
              <a:buFont typeface="Wingdings 2" charset="2"/>
              <a:buChar char=""/>
            </a:pPr>
            <a:r>
              <a:rPr lang="en-US" sz="1400" b="0" strike="noStrike" spc="-1">
                <a:solidFill>
                  <a:srgbClr val="262626"/>
                </a:solidFill>
                <a:latin typeface="Century Schoolbook"/>
              </a:rPr>
              <a:t>Fifth level</a:t>
            </a:r>
          </a:p>
        </p:txBody>
      </p:sp>
      <p:sp>
        <p:nvSpPr>
          <p:cNvPr id="46" name="PlaceHolder 4"/>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D1A753B2-9251-4CA1-B440-73E839F55B86}" type="datetime1">
              <a:rPr lang="en-US" sz="1050" b="0" strike="noStrike" spc="-1">
                <a:solidFill>
                  <a:srgbClr val="D9D9DB"/>
                </a:solidFill>
                <a:latin typeface="Century Schoolbook"/>
              </a:rPr>
              <a:t>9/15/2023</a:t>
            </a:fld>
            <a:endParaRPr lang="en-US" sz="1050" b="0" strike="noStrike" spc="-1">
              <a:latin typeface="Times New Roman"/>
            </a:endParaRPr>
          </a:p>
        </p:txBody>
      </p:sp>
      <p:sp>
        <p:nvSpPr>
          <p:cNvPr id="47" name="PlaceHolder 5"/>
          <p:cNvSpPr>
            <a:spLocks noGrp="1"/>
          </p:cNvSpPr>
          <p:nvPr>
            <p:ph type="ftr"/>
          </p:nvPr>
        </p:nvSpPr>
        <p:spPr>
          <a:xfrm rot="16200000">
            <a:off x="9959400" y="4047120"/>
            <a:ext cx="3580920" cy="364680"/>
          </a:xfrm>
          <a:prstGeom prst="rect">
            <a:avLst/>
          </a:prstGeom>
        </p:spPr>
        <p:txBody>
          <a:bodyPr anchor="ctr">
            <a:noAutofit/>
          </a:bodyPr>
          <a:lstStyle/>
          <a:p>
            <a:endParaRPr lang="en-US" sz="2400" b="0" strike="noStrike" spc="-1">
              <a:latin typeface="Times New Roman"/>
            </a:endParaRPr>
          </a:p>
        </p:txBody>
      </p:sp>
      <p:sp>
        <p:nvSpPr>
          <p:cNvPr id="48" name="PlaceHolder 6"/>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029A4908-9330-4E21-8851-DAC82210AB65}" type="slidenum">
              <a:rPr lang="en-US" sz="3600" b="0" strike="noStrike" spc="-1">
                <a:solidFill>
                  <a:srgbClr val="8E8E94"/>
                </a:solidFill>
                <a:latin typeface="Century Schoolbook"/>
              </a:rPr>
              <a:t>‹#›</a:t>
            </a:fld>
            <a:endParaRPr lang="en-US"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
        <p:cNvGrpSpPr/>
        <p:nvPr/>
      </p:nvGrpSpPr>
      <p:grpSpPr>
        <a:xfrm>
          <a:off x="0" y="0"/>
          <a:ext cx="0" cy="0"/>
          <a:chOff x="0" y="0"/>
          <a:chExt cx="0" cy="0"/>
        </a:xfrm>
      </p:grpSpPr>
      <p:sp>
        <p:nvSpPr>
          <p:cNvPr id="85" name="TextShape 1"/>
          <p:cNvSpPr txBox="1"/>
          <p:nvPr/>
        </p:nvSpPr>
        <p:spPr>
          <a:xfrm>
            <a:off x="1261800" y="758880"/>
            <a:ext cx="9417960" cy="4041360"/>
          </a:xfrm>
          <a:prstGeom prst="rect">
            <a:avLst/>
          </a:prstGeom>
          <a:noFill/>
          <a:ln>
            <a:noFill/>
          </a:ln>
        </p:spPr>
        <p:txBody>
          <a:bodyPr anchor="b">
            <a:noAutofit/>
          </a:bodyPr>
          <a:lstStyle/>
          <a:p>
            <a:pPr>
              <a:lnSpc>
                <a:spcPct val="85000"/>
              </a:lnSpc>
            </a:pPr>
            <a:r>
              <a:rPr lang="en-US" sz="7200" b="0" strike="noStrike" spc="-52">
                <a:solidFill>
                  <a:srgbClr val="FFFFFF"/>
                </a:solidFill>
                <a:latin typeface="Century Schoolbook"/>
              </a:rPr>
              <a:t>Suspect Face Sketch Using Textual Description</a:t>
            </a:r>
            <a:endParaRPr lang="en-US" sz="7200" b="0" strike="noStrike" spc="-1">
              <a:solidFill>
                <a:srgbClr val="FFFFFF"/>
              </a:solidFill>
              <a:latin typeface="Century Schoolbook"/>
            </a:endParaRPr>
          </a:p>
        </p:txBody>
      </p:sp>
      <p:sp>
        <p:nvSpPr>
          <p:cNvPr id="86" name="TextShape 2"/>
          <p:cNvSpPr txBox="1"/>
          <p:nvPr/>
        </p:nvSpPr>
        <p:spPr>
          <a:xfrm>
            <a:off x="1261800" y="4800600"/>
            <a:ext cx="5315760" cy="1691280"/>
          </a:xfrm>
          <a:prstGeom prst="rect">
            <a:avLst/>
          </a:prstGeom>
          <a:noFill/>
          <a:ln>
            <a:noFill/>
          </a:ln>
        </p:spPr>
        <p:txBody>
          <a:bodyPr>
            <a:normAutofit/>
          </a:bodyPr>
          <a:lstStyle/>
          <a:p>
            <a:pPr>
              <a:lnSpc>
                <a:spcPct val="95000"/>
              </a:lnSpc>
              <a:spcBef>
                <a:spcPts val="1400"/>
              </a:spcBef>
              <a:spcAft>
                <a:spcPts val="201"/>
              </a:spcAft>
              <a:tabLst>
                <a:tab pos="0" algn="l"/>
              </a:tabLst>
            </a:pPr>
            <a:r>
              <a:rPr lang="en-US" sz="2200" b="0" strike="noStrike" spc="9">
                <a:solidFill>
                  <a:srgbClr val="BFBFBF"/>
                </a:solidFill>
                <a:latin typeface="Century Schoolbook"/>
              </a:rPr>
              <a:t>Group Members</a:t>
            </a:r>
            <a:endParaRPr lang="en-US" sz="2200" b="0" strike="noStrike" spc="-1">
              <a:latin typeface="Arial"/>
            </a:endParaRPr>
          </a:p>
          <a:p>
            <a:pPr>
              <a:lnSpc>
                <a:spcPct val="95000"/>
              </a:lnSpc>
              <a:spcBef>
                <a:spcPts val="1400"/>
              </a:spcBef>
              <a:spcAft>
                <a:spcPts val="201"/>
              </a:spcAft>
              <a:tabLst>
                <a:tab pos="0" algn="l"/>
              </a:tabLst>
            </a:pPr>
            <a:r>
              <a:rPr lang="en-US" sz="2200" b="0" strike="noStrike" spc="9">
                <a:solidFill>
                  <a:srgbClr val="BFBFBF"/>
                </a:solidFill>
                <a:latin typeface="Century Schoolbook"/>
              </a:rPr>
              <a:t>Farhan Abbasi  (20P-0044)</a:t>
            </a:r>
            <a:endParaRPr lang="en-US" sz="2200" b="0" strike="noStrike" spc="-1">
              <a:latin typeface="Arial"/>
            </a:endParaRPr>
          </a:p>
          <a:p>
            <a:pPr>
              <a:lnSpc>
                <a:spcPct val="95000"/>
              </a:lnSpc>
              <a:spcBef>
                <a:spcPts val="1400"/>
              </a:spcBef>
              <a:spcAft>
                <a:spcPts val="201"/>
              </a:spcAft>
              <a:tabLst>
                <a:tab pos="0" algn="l"/>
              </a:tabLst>
            </a:pPr>
            <a:r>
              <a:rPr lang="en-US" sz="2200" b="0" strike="noStrike" spc="9">
                <a:solidFill>
                  <a:srgbClr val="BFBFBF"/>
                </a:solidFill>
                <a:latin typeface="Century Schoolbook"/>
              </a:rPr>
              <a:t>Usama Yazdani (20P-0598)</a:t>
            </a:r>
            <a:endParaRPr lang="en-US" sz="2200" b="0" strike="noStrike" spc="-1">
              <a:latin typeface="Arial"/>
            </a:endParaRPr>
          </a:p>
        </p:txBody>
      </p:sp>
      <p:sp>
        <p:nvSpPr>
          <p:cNvPr id="87" name="CustomShape 3"/>
          <p:cNvSpPr/>
          <p:nvPr/>
        </p:nvSpPr>
        <p:spPr>
          <a:xfrm>
            <a:off x="6792120" y="4800600"/>
            <a:ext cx="4866840" cy="16912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5000"/>
              </a:lnSpc>
              <a:spcBef>
                <a:spcPts val="1400"/>
              </a:spcBef>
              <a:spcAft>
                <a:spcPts val="201"/>
              </a:spcAft>
              <a:tabLst>
                <a:tab pos="0" algn="l"/>
              </a:tabLst>
            </a:pPr>
            <a:r>
              <a:rPr lang="en-US" sz="2200" b="0" strike="noStrike" spc="9">
                <a:solidFill>
                  <a:srgbClr val="BFBFBF"/>
                </a:solidFill>
                <a:latin typeface="Century Schoolbook"/>
              </a:rPr>
              <a:t>Project Supervisor</a:t>
            </a:r>
            <a:endParaRPr lang="en-US" sz="2200" b="0" strike="noStrike" spc="-1">
              <a:latin typeface="Arial"/>
            </a:endParaRPr>
          </a:p>
          <a:p>
            <a:pPr>
              <a:lnSpc>
                <a:spcPct val="95000"/>
              </a:lnSpc>
              <a:spcBef>
                <a:spcPts val="1400"/>
              </a:spcBef>
              <a:spcAft>
                <a:spcPts val="201"/>
              </a:spcAft>
              <a:tabLst>
                <a:tab pos="0" algn="l"/>
              </a:tabLst>
            </a:pPr>
            <a:r>
              <a:rPr lang="en-US" sz="2200" b="0" strike="noStrike" spc="9">
                <a:solidFill>
                  <a:srgbClr val="BFBFBF"/>
                </a:solidFill>
                <a:latin typeface="Century Schoolbook"/>
              </a:rPr>
              <a:t>Ms. Sara Rehmat</a:t>
            </a:r>
            <a:endParaRPr lang="en-US" sz="2200" b="0" strike="noStrike" spc="-1">
              <a:latin typeface="Arial"/>
            </a:endParaRPr>
          </a:p>
        </p:txBody>
      </p:sp>
      <p:pic>
        <p:nvPicPr>
          <p:cNvPr id="88" name="Picture 2" descr="National University of Computer and Emerging Sciences - Wikipedia"/>
          <p:cNvPicPr/>
          <p:nvPr/>
        </p:nvPicPr>
        <p:blipFill>
          <a:blip r:embed="rId2"/>
          <a:stretch/>
        </p:blipFill>
        <p:spPr>
          <a:xfrm>
            <a:off x="596520" y="109080"/>
            <a:ext cx="1472040" cy="14720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1" dirty="0">
                <a:solidFill>
                  <a:srgbClr val="000000"/>
                </a:solidFill>
                <a:latin typeface="Century Schoolbook"/>
              </a:rPr>
              <a:t>Comparative Study</a:t>
            </a:r>
          </a:p>
        </p:txBody>
      </p:sp>
      <p:sp>
        <p:nvSpPr>
          <p:cNvPr id="117"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700F1B10-E579-4833-9EED-D3FA89FF3CF0}" type="slidenum">
              <a:rPr lang="en-US" sz="3600" b="0" strike="noStrike" spc="-1">
                <a:solidFill>
                  <a:srgbClr val="8E8E94"/>
                </a:solidFill>
                <a:latin typeface="Century Schoolbook"/>
              </a:rPr>
              <a:t>10</a:t>
            </a:fld>
            <a:endParaRPr lang="en-US" sz="3600" b="0" strike="noStrike" spc="-1">
              <a:latin typeface="Times New Roman"/>
            </a:endParaRPr>
          </a:p>
        </p:txBody>
      </p:sp>
      <p:sp>
        <p:nvSpPr>
          <p:cNvPr id="2" name="TextBox 1">
            <a:extLst>
              <a:ext uri="{FF2B5EF4-FFF2-40B4-BE49-F238E27FC236}">
                <a16:creationId xmlns:a16="http://schemas.microsoft.com/office/drawing/2014/main" id="{D101BCEA-3B1C-5057-70D6-8D719F12ECBB}"/>
              </a:ext>
            </a:extLst>
          </p:cNvPr>
          <p:cNvSpPr txBox="1"/>
          <p:nvPr/>
        </p:nvSpPr>
        <p:spPr>
          <a:xfrm>
            <a:off x="1261800" y="1734545"/>
            <a:ext cx="5132439" cy="369332"/>
          </a:xfrm>
          <a:prstGeom prst="rect">
            <a:avLst/>
          </a:prstGeom>
          <a:noFill/>
        </p:spPr>
        <p:txBody>
          <a:bodyPr wrap="square" rtlCol="0">
            <a:spAutoFit/>
          </a:bodyPr>
          <a:lstStyle/>
          <a:p>
            <a:r>
              <a:rPr lang="en-US" dirty="0">
                <a:latin typeface="Century Schoolbook" panose="02040604050505020304" pitchFamily="18" charset="0"/>
              </a:rPr>
              <a:t>2018 Sketch Model</a:t>
            </a:r>
            <a:endParaRPr lang="en-PK" dirty="0">
              <a:latin typeface="Century Schoolbook" panose="02040604050505020304" pitchFamily="18" charset="0"/>
            </a:endParaRPr>
          </a:p>
        </p:txBody>
      </p:sp>
      <p:pic>
        <p:nvPicPr>
          <p:cNvPr id="3" name="Picture 2" descr="National University of Computer and Emerging Sciences - Wikipedia">
            <a:extLst>
              <a:ext uri="{FF2B5EF4-FFF2-40B4-BE49-F238E27FC236}">
                <a16:creationId xmlns:a16="http://schemas.microsoft.com/office/drawing/2014/main" id="{95ADC01C-098C-3872-DC90-1FDF86FF1ED8}"/>
              </a:ext>
            </a:extLst>
          </p:cNvPr>
          <p:cNvPicPr/>
          <p:nvPr/>
        </p:nvPicPr>
        <p:blipFill>
          <a:blip r:embed="rId2"/>
          <a:stretch/>
        </p:blipFill>
        <p:spPr>
          <a:xfrm>
            <a:off x="9719610" y="447171"/>
            <a:ext cx="1472040" cy="1472040"/>
          </a:xfrm>
          <a:prstGeom prst="rect">
            <a:avLst/>
          </a:prstGeom>
          <a:ln>
            <a:noFill/>
          </a:ln>
        </p:spPr>
      </p:pic>
      <p:pic>
        <p:nvPicPr>
          <p:cNvPr id="6" name="Picture 5">
            <a:extLst>
              <a:ext uri="{FF2B5EF4-FFF2-40B4-BE49-F238E27FC236}">
                <a16:creationId xmlns:a16="http://schemas.microsoft.com/office/drawing/2014/main" id="{82D6805C-0220-FEFA-6AC6-FEE90387D203}"/>
              </a:ext>
            </a:extLst>
          </p:cNvPr>
          <p:cNvPicPr>
            <a:picLocks noChangeAspect="1"/>
          </p:cNvPicPr>
          <p:nvPr/>
        </p:nvPicPr>
        <p:blipFill>
          <a:blip r:embed="rId3"/>
          <a:stretch>
            <a:fillRect/>
          </a:stretch>
        </p:blipFill>
        <p:spPr>
          <a:xfrm>
            <a:off x="344897" y="3259855"/>
            <a:ext cx="10264442" cy="2374030"/>
          </a:xfrm>
          <a:prstGeom prst="rect">
            <a:avLst/>
          </a:prstGeom>
        </p:spPr>
      </p:pic>
      <p:sp>
        <p:nvSpPr>
          <p:cNvPr id="8" name="TextBox 7">
            <a:extLst>
              <a:ext uri="{FF2B5EF4-FFF2-40B4-BE49-F238E27FC236}">
                <a16:creationId xmlns:a16="http://schemas.microsoft.com/office/drawing/2014/main" id="{0E2F39A2-8C57-D63E-CF22-4DC61D252479}"/>
              </a:ext>
            </a:extLst>
          </p:cNvPr>
          <p:cNvSpPr txBox="1"/>
          <p:nvPr/>
        </p:nvSpPr>
        <p:spPr>
          <a:xfrm>
            <a:off x="5997677" y="5736499"/>
            <a:ext cx="2487562" cy="369332"/>
          </a:xfrm>
          <a:prstGeom prst="rect">
            <a:avLst/>
          </a:prstGeom>
          <a:noFill/>
        </p:spPr>
        <p:txBody>
          <a:bodyPr wrap="square" rtlCol="0">
            <a:spAutoFit/>
          </a:bodyPr>
          <a:lstStyle/>
          <a:p>
            <a:r>
              <a:rPr lang="en-US" b="1" dirty="0"/>
              <a:t>Synthesized Sketch</a:t>
            </a:r>
            <a:endParaRPr lang="en-PK" b="1" dirty="0"/>
          </a:p>
        </p:txBody>
      </p:sp>
      <p:sp>
        <p:nvSpPr>
          <p:cNvPr id="10" name="TextBox 9">
            <a:extLst>
              <a:ext uri="{FF2B5EF4-FFF2-40B4-BE49-F238E27FC236}">
                <a16:creationId xmlns:a16="http://schemas.microsoft.com/office/drawing/2014/main" id="{1725D14B-D099-A611-F55D-7A5DD912040C}"/>
              </a:ext>
            </a:extLst>
          </p:cNvPr>
          <p:cNvSpPr txBox="1"/>
          <p:nvPr/>
        </p:nvSpPr>
        <p:spPr>
          <a:xfrm>
            <a:off x="8703612" y="5738336"/>
            <a:ext cx="2262158" cy="369332"/>
          </a:xfrm>
          <a:prstGeom prst="rect">
            <a:avLst/>
          </a:prstGeom>
          <a:noFill/>
        </p:spPr>
        <p:txBody>
          <a:bodyPr wrap="none" rtlCol="0">
            <a:spAutoFit/>
          </a:bodyPr>
          <a:lstStyle/>
          <a:p>
            <a:r>
              <a:rPr lang="en-US" b="1" dirty="0"/>
              <a:t>Artist Made Sketch</a:t>
            </a:r>
            <a:endParaRPr lang="en-PK" b="1" dirty="0"/>
          </a:p>
        </p:txBody>
      </p:sp>
      <p:sp>
        <p:nvSpPr>
          <p:cNvPr id="13" name="TextBox 12">
            <a:extLst>
              <a:ext uri="{FF2B5EF4-FFF2-40B4-BE49-F238E27FC236}">
                <a16:creationId xmlns:a16="http://schemas.microsoft.com/office/drawing/2014/main" id="{DE127662-CFEA-CC8E-AE45-58BBA8B69CD7}"/>
              </a:ext>
            </a:extLst>
          </p:cNvPr>
          <p:cNvSpPr txBox="1"/>
          <p:nvPr/>
        </p:nvSpPr>
        <p:spPr>
          <a:xfrm>
            <a:off x="1347019" y="5736499"/>
            <a:ext cx="1984261" cy="369332"/>
          </a:xfrm>
          <a:prstGeom prst="rect">
            <a:avLst/>
          </a:prstGeom>
          <a:noFill/>
        </p:spPr>
        <p:txBody>
          <a:bodyPr wrap="none" rtlCol="0">
            <a:spAutoFit/>
          </a:bodyPr>
          <a:lstStyle/>
          <a:p>
            <a:r>
              <a:rPr lang="en-US" b="1" dirty="0"/>
              <a:t>Facial Attributes</a:t>
            </a:r>
            <a:endParaRPr lang="en-PK" b="1" dirty="0"/>
          </a:p>
        </p:txBody>
      </p:sp>
    </p:spTree>
    <p:extLst>
      <p:ext uri="{BB962C8B-B14F-4D97-AF65-F5344CB8AC3E}">
        <p14:creationId xmlns:p14="http://schemas.microsoft.com/office/powerpoint/2010/main" val="234531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TextShape 1"/>
          <p:cNvSpPr txBox="1"/>
          <p:nvPr/>
        </p:nvSpPr>
        <p:spPr>
          <a:xfrm>
            <a:off x="916743" y="-301500"/>
            <a:ext cx="9692280" cy="1325160"/>
          </a:xfrm>
          <a:prstGeom prst="rect">
            <a:avLst/>
          </a:prstGeom>
          <a:noFill/>
          <a:ln>
            <a:noFill/>
          </a:ln>
        </p:spPr>
        <p:txBody>
          <a:bodyPr anchor="b">
            <a:noAutofit/>
          </a:bodyPr>
          <a:lstStyle/>
          <a:p>
            <a:pPr>
              <a:lnSpc>
                <a:spcPct val="90000"/>
              </a:lnSpc>
            </a:pPr>
            <a:r>
              <a:rPr lang="en-US" sz="4400" spc="-52" dirty="0">
                <a:solidFill>
                  <a:srgbClr val="000000"/>
                </a:solidFill>
                <a:latin typeface="Century Schoolbook"/>
              </a:rPr>
              <a:t>Comparative Study</a:t>
            </a:r>
            <a:endParaRPr lang="en-US" sz="4400" b="0" strike="noStrike" spc="-1" dirty="0">
              <a:solidFill>
                <a:srgbClr val="000000"/>
              </a:solidFill>
              <a:latin typeface="Century Schoolbook"/>
            </a:endParaRPr>
          </a:p>
        </p:txBody>
      </p:sp>
      <p:sp>
        <p:nvSpPr>
          <p:cNvPr id="101" name="TextShape 2"/>
          <p:cNvSpPr txBox="1"/>
          <p:nvPr/>
        </p:nvSpPr>
        <p:spPr>
          <a:xfrm>
            <a:off x="936939" y="779092"/>
            <a:ext cx="8595000" cy="4350960"/>
          </a:xfrm>
          <a:prstGeom prst="rect">
            <a:avLst/>
          </a:prstGeom>
          <a:noFill/>
          <a:ln>
            <a:noFill/>
          </a:ln>
        </p:spPr>
        <p:txBody>
          <a:bodyPr>
            <a:noAutofit/>
          </a:bodyPr>
          <a:lstStyle/>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r>
              <a:rPr lang="en-US" spc="9" dirty="0">
                <a:solidFill>
                  <a:srgbClr val="000000"/>
                </a:solidFill>
                <a:latin typeface="Century Schoolbook"/>
              </a:rPr>
              <a:t>Facial Attributes Given To Stable Diffusion Model</a:t>
            </a:r>
          </a:p>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endParaRPr lang="en-US" sz="1800" b="0" strike="noStrike" spc="9" dirty="0">
              <a:solidFill>
                <a:srgbClr val="000000"/>
              </a:solidFill>
              <a:latin typeface="Century Schoolbook"/>
            </a:endParaRPr>
          </a:p>
        </p:txBody>
      </p:sp>
      <p:sp>
        <p:nvSpPr>
          <p:cNvPr id="102"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1A666394-5E12-4BE5-96B1-A93CF8D1D233}" type="slidenum">
              <a:rPr lang="en-US" sz="3600" b="0" strike="noStrike" spc="-1">
                <a:solidFill>
                  <a:srgbClr val="8E8E94"/>
                </a:solidFill>
                <a:latin typeface="Century Schoolbook"/>
              </a:rPr>
              <a:t>11</a:t>
            </a:fld>
            <a:endParaRPr lang="en-US" sz="3600" b="0" strike="noStrike" spc="-1">
              <a:latin typeface="Times New Roman"/>
            </a:endParaRPr>
          </a:p>
        </p:txBody>
      </p:sp>
      <p:pic>
        <p:nvPicPr>
          <p:cNvPr id="103" name="Picture 2" descr="National University of Computer and Emerging Sciences - Wikipedia"/>
          <p:cNvPicPr/>
          <p:nvPr/>
        </p:nvPicPr>
        <p:blipFill>
          <a:blip r:embed="rId2"/>
          <a:stretch/>
        </p:blipFill>
        <p:spPr>
          <a:xfrm>
            <a:off x="9591791" y="-41700"/>
            <a:ext cx="1472040" cy="1472040"/>
          </a:xfrm>
          <a:prstGeom prst="rect">
            <a:avLst/>
          </a:prstGeom>
          <a:ln>
            <a:noFill/>
          </a:ln>
        </p:spPr>
      </p:pic>
      <p:cxnSp>
        <p:nvCxnSpPr>
          <p:cNvPr id="9" name="Straight Arrow Connector 8">
            <a:extLst>
              <a:ext uri="{FF2B5EF4-FFF2-40B4-BE49-F238E27FC236}">
                <a16:creationId xmlns:a16="http://schemas.microsoft.com/office/drawing/2014/main" id="{10651243-C2FE-BEED-57C6-2A52148E7700}"/>
              </a:ext>
            </a:extLst>
          </p:cNvPr>
          <p:cNvCxnSpPr/>
          <p:nvPr/>
        </p:nvCxnSpPr>
        <p:spPr>
          <a:xfrm>
            <a:off x="4341925" y="2163097"/>
            <a:ext cx="796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6FE5AAB-D939-8071-01C1-44432B3943A2}"/>
              </a:ext>
            </a:extLst>
          </p:cNvPr>
          <p:cNvPicPr>
            <a:picLocks noChangeAspect="1"/>
          </p:cNvPicPr>
          <p:nvPr/>
        </p:nvPicPr>
        <p:blipFill>
          <a:blip r:embed="rId3"/>
          <a:stretch>
            <a:fillRect/>
          </a:stretch>
        </p:blipFill>
        <p:spPr>
          <a:xfrm>
            <a:off x="936939" y="1520890"/>
            <a:ext cx="7572579" cy="5101017"/>
          </a:xfrm>
          <a:prstGeom prst="rect">
            <a:avLst/>
          </a:prstGeom>
        </p:spPr>
      </p:pic>
      <p:pic>
        <p:nvPicPr>
          <p:cNvPr id="15" name="Picture 14">
            <a:extLst>
              <a:ext uri="{FF2B5EF4-FFF2-40B4-BE49-F238E27FC236}">
                <a16:creationId xmlns:a16="http://schemas.microsoft.com/office/drawing/2014/main" id="{9697C38E-3D84-53BE-562F-1E67119EA126}"/>
              </a:ext>
            </a:extLst>
          </p:cNvPr>
          <p:cNvPicPr>
            <a:picLocks noChangeAspect="1"/>
          </p:cNvPicPr>
          <p:nvPr/>
        </p:nvPicPr>
        <p:blipFill>
          <a:blip r:embed="rId4"/>
          <a:stretch>
            <a:fillRect/>
          </a:stretch>
        </p:blipFill>
        <p:spPr>
          <a:xfrm>
            <a:off x="3098074" y="1520890"/>
            <a:ext cx="6463791" cy="1095105"/>
          </a:xfrm>
          <a:prstGeom prst="rect">
            <a:avLst/>
          </a:prstGeom>
        </p:spPr>
      </p:pic>
      <p:cxnSp>
        <p:nvCxnSpPr>
          <p:cNvPr id="17" name="Straight Arrow Connector 16">
            <a:extLst>
              <a:ext uri="{FF2B5EF4-FFF2-40B4-BE49-F238E27FC236}">
                <a16:creationId xmlns:a16="http://schemas.microsoft.com/office/drawing/2014/main" id="{8B563B80-72F9-4D1C-2F02-6B2FDCAF8504}"/>
              </a:ext>
            </a:extLst>
          </p:cNvPr>
          <p:cNvCxnSpPr/>
          <p:nvPr/>
        </p:nvCxnSpPr>
        <p:spPr>
          <a:xfrm>
            <a:off x="2202024" y="2068442"/>
            <a:ext cx="896050" cy="2175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578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a:solidFill>
                  <a:srgbClr val="000000"/>
                </a:solidFill>
                <a:latin typeface="Century Schoolbook"/>
              </a:rPr>
              <a:t>Motivation</a:t>
            </a:r>
            <a:endParaRPr lang="en-US" sz="4400" b="0" strike="noStrike" spc="-1">
              <a:solidFill>
                <a:srgbClr val="000000"/>
              </a:solidFill>
              <a:latin typeface="Century Schoolbook"/>
            </a:endParaRPr>
          </a:p>
        </p:txBody>
      </p:sp>
      <p:sp>
        <p:nvSpPr>
          <p:cNvPr id="94" name="TextShape 2"/>
          <p:cNvSpPr txBox="1"/>
          <p:nvPr/>
        </p:nvSpPr>
        <p:spPr>
          <a:xfrm>
            <a:off x="1261800" y="1690920"/>
            <a:ext cx="8595000" cy="4350960"/>
          </a:xfrm>
          <a:prstGeom prst="rect">
            <a:avLst/>
          </a:prstGeom>
          <a:noFill/>
          <a:ln>
            <a:noFill/>
          </a:ln>
        </p:spPr>
        <p:txBody>
          <a:bodyPr>
            <a:noAutofit/>
          </a:bodyPr>
          <a:lstStyle/>
          <a:p>
            <a:pPr marL="182880" indent="-182520">
              <a:lnSpc>
                <a:spcPct val="95000"/>
              </a:lnSpc>
              <a:spcBef>
                <a:spcPts val="1400"/>
              </a:spcBef>
              <a:spcAft>
                <a:spcPts val="201"/>
              </a:spcAft>
              <a:buClr>
                <a:srgbClr val="6F6F74"/>
              </a:buClr>
              <a:buSzPct val="80000"/>
              <a:buFont typeface="Arial"/>
              <a:buChar char="•"/>
            </a:pPr>
            <a:endParaRPr lang="en-US" sz="1800" b="0" strike="noStrike" spc="9" dirty="0">
              <a:solidFill>
                <a:srgbClr val="000000"/>
              </a:solidFill>
              <a:latin typeface="Century Schoolbook"/>
            </a:endParaRP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Enhancing law enforcement capabilities</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Reducing wrongful arrests and protecting innocent individuals</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Accelerating investigations for public safety</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Leveraging advanced technology ( NLP, GANs , CV) for problem-solving</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Encouraging witness engagement and reliable testimonies</a:t>
            </a:r>
          </a:p>
        </p:txBody>
      </p:sp>
      <p:sp>
        <p:nvSpPr>
          <p:cNvPr id="95"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363B21E-E4B2-4FF0-814C-A05500358BA9}" type="slidenum">
              <a:rPr lang="en-US" sz="3600" b="0" strike="noStrike" spc="-1">
                <a:solidFill>
                  <a:srgbClr val="8E8E94"/>
                </a:solidFill>
                <a:latin typeface="Century Schoolbook"/>
              </a:rPr>
              <a:t>12</a:t>
            </a:fld>
            <a:endParaRPr lang="en-US" sz="3600" b="0" strike="noStrike" spc="-1">
              <a:latin typeface="Times New Roman"/>
            </a:endParaRPr>
          </a:p>
        </p:txBody>
      </p:sp>
      <p:pic>
        <p:nvPicPr>
          <p:cNvPr id="96"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a:solidFill>
                  <a:srgbClr val="000000"/>
                </a:solidFill>
                <a:latin typeface="Century Schoolbook"/>
              </a:rPr>
              <a:t>Scope of the project</a:t>
            </a:r>
            <a:endParaRPr lang="en-US" sz="4400" b="0" strike="noStrike" spc="-1">
              <a:solidFill>
                <a:srgbClr val="000000"/>
              </a:solidFill>
              <a:latin typeface="Century Schoolbook"/>
            </a:endParaRPr>
          </a:p>
        </p:txBody>
      </p:sp>
      <p:sp>
        <p:nvSpPr>
          <p:cNvPr id="105" name="TextShape 2"/>
          <p:cNvSpPr txBox="1"/>
          <p:nvPr/>
        </p:nvSpPr>
        <p:spPr>
          <a:xfrm>
            <a:off x="1280160" y="1828800"/>
            <a:ext cx="8595000" cy="4350960"/>
          </a:xfrm>
          <a:prstGeom prst="rect">
            <a:avLst/>
          </a:prstGeom>
          <a:noFill/>
          <a:ln>
            <a:noFill/>
          </a:ln>
        </p:spPr>
        <p:txBody>
          <a:bodyPr>
            <a:noAutofit/>
          </a:bodyPr>
          <a:lstStyle/>
          <a:p>
            <a:pPr>
              <a:lnSpc>
                <a:spcPct val="95000"/>
              </a:lnSpc>
              <a:spcBef>
                <a:spcPts val="1400"/>
              </a:spcBef>
              <a:spcAft>
                <a:spcPts val="201"/>
              </a:spcAft>
            </a:pPr>
            <a:endParaRPr lang="en-US" sz="1800" b="0" strike="noStrike" spc="9" dirty="0">
              <a:solidFill>
                <a:srgbClr val="000000"/>
              </a:solidFill>
              <a:latin typeface="Century Schoolbook"/>
            </a:endParaRPr>
          </a:p>
          <a:p>
            <a:pPr marL="182880" indent="-182520">
              <a:lnSpc>
                <a:spcPct val="95000"/>
              </a:lnSpc>
              <a:spcBef>
                <a:spcPts val="1400"/>
              </a:spcBef>
              <a:spcAft>
                <a:spcPts val="201"/>
              </a:spcAft>
              <a:buClr>
                <a:srgbClr val="6F6F74"/>
              </a:buClr>
              <a:buSzPct val="80000"/>
              <a:buFont typeface="Arial"/>
              <a:buChar char="•"/>
            </a:pPr>
            <a:r>
              <a:rPr lang="en-US" spc="9" dirty="0">
                <a:solidFill>
                  <a:srgbClr val="000000"/>
                </a:solidFill>
                <a:latin typeface="Century Schoolbook"/>
              </a:rPr>
              <a:t>Use</a:t>
            </a:r>
            <a:r>
              <a:rPr lang="en-US" sz="1800" b="0" strike="noStrike" spc="9" dirty="0">
                <a:solidFill>
                  <a:srgbClr val="000000"/>
                </a:solidFill>
                <a:latin typeface="Century Schoolbook"/>
              </a:rPr>
              <a:t> of NLP models for textual description interpretation.</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Implementation of machine learning algorithms for sketch generation.</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Application of computer vision techniques for sketch enhancement.</a:t>
            </a:r>
          </a:p>
          <a:p>
            <a:pPr marL="182880" indent="-182520">
              <a:lnSpc>
                <a:spcPct val="95000"/>
              </a:lnSpc>
              <a:spcBef>
                <a:spcPts val="1400"/>
              </a:spcBef>
              <a:spcAft>
                <a:spcPts val="201"/>
              </a:spcAft>
              <a:buClr>
                <a:srgbClr val="6F6F74"/>
              </a:buClr>
              <a:buSzPct val="80000"/>
              <a:buFont typeface="Arial"/>
              <a:buChar char="•"/>
            </a:pPr>
            <a:r>
              <a:rPr lang="en-US" sz="1800" b="0" strike="noStrike" spc="9" dirty="0">
                <a:solidFill>
                  <a:srgbClr val="000000"/>
                </a:solidFill>
                <a:latin typeface="Century Schoolbook"/>
              </a:rPr>
              <a:t>Creation of a user-friendly web based interface.</a:t>
            </a:r>
          </a:p>
          <a:p>
            <a:pPr>
              <a:lnSpc>
                <a:spcPct val="95000"/>
              </a:lnSpc>
              <a:spcBef>
                <a:spcPts val="1400"/>
              </a:spcBef>
              <a:spcAft>
                <a:spcPts val="201"/>
              </a:spcAft>
            </a:pPr>
            <a:r>
              <a:rPr lang="en-US" sz="1800" b="0" strike="noStrike" spc="9" dirty="0">
                <a:solidFill>
                  <a:srgbClr val="000000"/>
                </a:solidFill>
                <a:latin typeface="Century Schoolbook"/>
              </a:rPr>
              <a:t>.</a:t>
            </a:r>
          </a:p>
        </p:txBody>
      </p:sp>
      <p:sp>
        <p:nvSpPr>
          <p:cNvPr id="106"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4CB5E6C1-D93C-4FDB-BCC5-8D55FC9E2C8E}" type="slidenum">
              <a:rPr lang="en-US" sz="3600" b="0" strike="noStrike" spc="-1">
                <a:solidFill>
                  <a:srgbClr val="8E8E94"/>
                </a:solidFill>
                <a:latin typeface="Century Schoolbook"/>
              </a:rPr>
              <a:t>13</a:t>
            </a:fld>
            <a:endParaRPr lang="en-US" sz="3600" b="0" strike="noStrike" spc="-1">
              <a:latin typeface="Times New Roman"/>
            </a:endParaRPr>
          </a:p>
        </p:txBody>
      </p:sp>
      <p:pic>
        <p:nvPicPr>
          <p:cNvPr id="107"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a:solidFill>
                  <a:srgbClr val="000000"/>
                </a:solidFill>
                <a:latin typeface="Century Schoolbook"/>
              </a:rPr>
              <a:t>Goals</a:t>
            </a:r>
            <a:endParaRPr lang="en-US" sz="4400" b="0" strike="noStrike" spc="-1">
              <a:solidFill>
                <a:srgbClr val="000000"/>
              </a:solidFill>
              <a:latin typeface="Century Schoolbook"/>
            </a:endParaRPr>
          </a:p>
        </p:txBody>
      </p:sp>
      <p:sp>
        <p:nvSpPr>
          <p:cNvPr id="109" name="TextShape 2"/>
          <p:cNvSpPr txBox="1"/>
          <p:nvPr/>
        </p:nvSpPr>
        <p:spPr>
          <a:xfrm>
            <a:off x="1261800" y="1828800"/>
            <a:ext cx="8595000" cy="4350960"/>
          </a:xfrm>
          <a:prstGeom prst="rect">
            <a:avLst/>
          </a:prstGeom>
          <a:noFill/>
          <a:ln>
            <a:noFill/>
          </a:ln>
        </p:spPr>
        <p:txBody>
          <a:bodyPr>
            <a:noAutofit/>
          </a:bodyPr>
          <a:lstStyle/>
          <a:p>
            <a:pPr marL="182880" indent="-182520">
              <a:lnSpc>
                <a:spcPct val="95000"/>
              </a:lnSpc>
              <a:spcBef>
                <a:spcPts val="1400"/>
              </a:spcBef>
              <a:spcAft>
                <a:spcPts val="201"/>
              </a:spcAft>
              <a:buClr>
                <a:srgbClr val="6F6F74"/>
              </a:buClr>
              <a:buSzPct val="80000"/>
              <a:buFont typeface="Arial"/>
              <a:buChar char="•"/>
            </a:pPr>
            <a:endParaRPr lang="en-US" sz="1800" b="0" strike="noStrike" spc="9" dirty="0">
              <a:solidFill>
                <a:srgbClr val="000000"/>
              </a:solidFill>
              <a:latin typeface="Century Schoolbook"/>
            </a:endParaRPr>
          </a:p>
          <a:p>
            <a:pPr marL="182880" indent="-182520">
              <a:spcBef>
                <a:spcPts val="1417"/>
              </a:spcBef>
              <a:buClr>
                <a:srgbClr val="6F6F74"/>
              </a:buClr>
              <a:buSzPct val="80000"/>
              <a:buFont typeface="Arial"/>
              <a:buChar char="•"/>
            </a:pPr>
            <a:r>
              <a:rPr lang="en-US" b="0" strike="noStrike" spc="-1" dirty="0">
                <a:solidFill>
                  <a:srgbClr val="262626"/>
                </a:solidFill>
                <a:latin typeface="Century Schoolbook"/>
              </a:rPr>
              <a:t>Develop a functional system for generating facial sketches from textual descriptions.</a:t>
            </a:r>
            <a:endParaRPr lang="en-US" b="0" strike="noStrike" spc="9" dirty="0">
              <a:solidFill>
                <a:srgbClr val="000000"/>
              </a:solidFill>
              <a:latin typeface="Century Schoolbook"/>
            </a:endParaRPr>
          </a:p>
          <a:p>
            <a:pPr marL="182880" indent="-182520">
              <a:spcBef>
                <a:spcPts val="1417"/>
              </a:spcBef>
              <a:buClr>
                <a:srgbClr val="6F6F74"/>
              </a:buClr>
              <a:buSzPct val="80000"/>
              <a:buFont typeface="Arial"/>
              <a:buChar char="•"/>
            </a:pPr>
            <a:r>
              <a:rPr lang="en-US" b="0" strike="noStrike" spc="-1" dirty="0">
                <a:solidFill>
                  <a:srgbClr val="262626"/>
                </a:solidFill>
                <a:latin typeface="Century Schoolbook"/>
              </a:rPr>
              <a:t>Improve the accuracy of generated suspect sketches by making</a:t>
            </a:r>
            <a:r>
              <a:rPr lang="en-US" spc="-1" dirty="0">
                <a:solidFill>
                  <a:srgbClr val="262626"/>
                </a:solidFill>
                <a:latin typeface="Century Schoolbook"/>
              </a:rPr>
              <a:t> required changes  according to the suspect requirement.</a:t>
            </a:r>
            <a:endParaRPr lang="en-US" b="0" strike="noStrike" spc="9" dirty="0">
              <a:solidFill>
                <a:srgbClr val="000000"/>
              </a:solidFill>
              <a:latin typeface="Century Schoolbook"/>
            </a:endParaRPr>
          </a:p>
          <a:p>
            <a:pPr marL="182880" indent="-182520">
              <a:spcBef>
                <a:spcPts val="1417"/>
              </a:spcBef>
              <a:buClr>
                <a:srgbClr val="6F6F74"/>
              </a:buClr>
              <a:buSzPct val="80000"/>
              <a:buFont typeface="Arial"/>
              <a:buChar char="•"/>
            </a:pPr>
            <a:r>
              <a:rPr lang="en-US" b="0" strike="noStrike" spc="-1" dirty="0">
                <a:solidFill>
                  <a:srgbClr val="262626"/>
                </a:solidFill>
                <a:latin typeface="Century Schoolbook"/>
              </a:rPr>
              <a:t>Enhance the efficiency of the sketch generation process</a:t>
            </a:r>
            <a:r>
              <a:rPr lang="en-US" spc="-1" dirty="0">
                <a:solidFill>
                  <a:srgbClr val="262626"/>
                </a:solidFill>
                <a:latin typeface="Century Schoolbook"/>
              </a:rPr>
              <a:t>.</a:t>
            </a:r>
            <a:endParaRPr lang="en-US" b="0" strike="noStrike" spc="9" dirty="0">
              <a:solidFill>
                <a:srgbClr val="000000"/>
              </a:solidFill>
              <a:latin typeface="Century Schoolbook"/>
            </a:endParaRPr>
          </a:p>
        </p:txBody>
      </p:sp>
      <p:sp>
        <p:nvSpPr>
          <p:cNvPr id="110"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0B4793A-7CD5-46E4-9CAE-E0A1010DB611}" type="slidenum">
              <a:rPr lang="en-US" sz="3600" b="0" strike="noStrike" spc="-1">
                <a:solidFill>
                  <a:srgbClr val="8E8E94"/>
                </a:solidFill>
                <a:latin typeface="Century Schoolbook"/>
              </a:rPr>
              <a:t>14</a:t>
            </a:fld>
            <a:endParaRPr lang="en-US" sz="3600" b="0" strike="noStrike" spc="-1">
              <a:latin typeface="Times New Roman"/>
            </a:endParaRPr>
          </a:p>
        </p:txBody>
      </p:sp>
      <p:pic>
        <p:nvPicPr>
          <p:cNvPr id="2" name="Picture 2" descr="National University of Computer and Emerging Sciences - Wikipedia">
            <a:extLst>
              <a:ext uri="{FF2B5EF4-FFF2-40B4-BE49-F238E27FC236}">
                <a16:creationId xmlns:a16="http://schemas.microsoft.com/office/drawing/2014/main" id="{1C938F7D-45F4-B1AA-FCCA-69038877BACE}"/>
              </a:ext>
            </a:extLst>
          </p:cNvPr>
          <p:cNvPicPr/>
          <p:nvPr/>
        </p:nvPicPr>
        <p:blipFill>
          <a:blip r:embed="rId2"/>
          <a:stretch/>
        </p:blipFill>
        <p:spPr>
          <a:xfrm>
            <a:off x="9457560" y="287640"/>
            <a:ext cx="1472040" cy="14720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Timeline For FYP-I</a:t>
            </a:r>
            <a:endParaRPr lang="en-US" sz="4400" b="0" strike="noStrike" spc="-1" dirty="0">
              <a:solidFill>
                <a:srgbClr val="000000"/>
              </a:solidFill>
              <a:latin typeface="Century Schoolbook"/>
            </a:endParaRPr>
          </a:p>
        </p:txBody>
      </p:sp>
      <p:sp>
        <p:nvSpPr>
          <p:cNvPr id="112" name="TextShape 2"/>
          <p:cNvSpPr txBox="1"/>
          <p:nvPr/>
        </p:nvSpPr>
        <p:spPr>
          <a:xfrm>
            <a:off x="1301349" y="1806573"/>
            <a:ext cx="8595000" cy="4350960"/>
          </a:xfrm>
          <a:prstGeom prst="rect">
            <a:avLst/>
          </a:prstGeom>
          <a:noFill/>
          <a:ln>
            <a:noFill/>
          </a:ln>
        </p:spPr>
        <p:txBody>
          <a:bodyPr>
            <a:noAutofit/>
          </a:bodyPr>
          <a:lstStyle/>
          <a:p>
            <a:pPr marL="182880" indent="-182520">
              <a:lnSpc>
                <a:spcPct val="95000"/>
              </a:lnSpc>
              <a:spcBef>
                <a:spcPts val="1400"/>
              </a:spcBef>
              <a:spcAft>
                <a:spcPts val="201"/>
              </a:spcAft>
              <a:buClr>
                <a:srgbClr val="6F6F74"/>
              </a:buClr>
              <a:buSzPct val="80000"/>
              <a:buFont typeface="Arial"/>
              <a:buChar char="•"/>
            </a:pPr>
            <a:endParaRPr lang="en-US" sz="1800" b="0" strike="noStrike" spc="9" dirty="0">
              <a:solidFill>
                <a:srgbClr val="000000"/>
              </a:solidFill>
              <a:latin typeface="Century Schoolbook"/>
            </a:endParaRPr>
          </a:p>
          <a:p>
            <a:endParaRPr lang="en-US" sz="1800" b="0" strike="noStrike" spc="9" dirty="0">
              <a:solidFill>
                <a:srgbClr val="000000"/>
              </a:solidFill>
              <a:latin typeface="Century Schoolbook"/>
            </a:endParaRPr>
          </a:p>
        </p:txBody>
      </p:sp>
      <p:sp>
        <p:nvSpPr>
          <p:cNvPr id="113"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D247FEE6-174A-4A24-8745-41B4CA3DFD2C}" type="slidenum">
              <a:rPr lang="en-US" sz="3600" b="0" strike="noStrike" spc="-1">
                <a:solidFill>
                  <a:srgbClr val="8E8E94"/>
                </a:solidFill>
                <a:latin typeface="Century Schoolbook"/>
              </a:rPr>
              <a:t>15</a:t>
            </a:fld>
            <a:endParaRPr lang="en-US" sz="3600" b="0" strike="noStrike" spc="-1">
              <a:latin typeface="Times New Roman"/>
            </a:endParaRPr>
          </a:p>
        </p:txBody>
      </p:sp>
      <p:graphicFrame>
        <p:nvGraphicFramePr>
          <p:cNvPr id="2" name="Table 2">
            <a:extLst>
              <a:ext uri="{FF2B5EF4-FFF2-40B4-BE49-F238E27FC236}">
                <a16:creationId xmlns:a16="http://schemas.microsoft.com/office/drawing/2014/main" id="{BF3D944F-92DA-4599-D2C9-2C2DBCC1DEF6}"/>
              </a:ext>
            </a:extLst>
          </p:cNvPr>
          <p:cNvGraphicFramePr>
            <a:graphicFrameLocks noGrp="1"/>
          </p:cNvGraphicFramePr>
          <p:nvPr>
            <p:extLst>
              <p:ext uri="{D42A27DB-BD31-4B8C-83A1-F6EECF244321}">
                <p14:modId xmlns:p14="http://schemas.microsoft.com/office/powerpoint/2010/main" val="3081342305"/>
              </p:ext>
            </p:extLst>
          </p:nvPr>
        </p:nvGraphicFramePr>
        <p:xfrm>
          <a:off x="123459" y="2124893"/>
          <a:ext cx="10730128" cy="3908762"/>
        </p:xfrm>
        <a:graphic>
          <a:graphicData uri="http://schemas.openxmlformats.org/drawingml/2006/table">
            <a:tbl>
              <a:tblPr firstRow="1" bandRow="1">
                <a:tableStyleId>{5C22544A-7EE6-4342-B048-85BDC9FD1C3A}</a:tableStyleId>
              </a:tblPr>
              <a:tblGrid>
                <a:gridCol w="2491698">
                  <a:extLst>
                    <a:ext uri="{9D8B030D-6E8A-4147-A177-3AD203B41FA5}">
                      <a16:colId xmlns:a16="http://schemas.microsoft.com/office/drawing/2014/main" val="602210714"/>
                    </a:ext>
                  </a:extLst>
                </a:gridCol>
                <a:gridCol w="520526">
                  <a:extLst>
                    <a:ext uri="{9D8B030D-6E8A-4147-A177-3AD203B41FA5}">
                      <a16:colId xmlns:a16="http://schemas.microsoft.com/office/drawing/2014/main" val="745651107"/>
                    </a:ext>
                  </a:extLst>
                </a:gridCol>
                <a:gridCol w="520526">
                  <a:extLst>
                    <a:ext uri="{9D8B030D-6E8A-4147-A177-3AD203B41FA5}">
                      <a16:colId xmlns:a16="http://schemas.microsoft.com/office/drawing/2014/main" val="3839570682"/>
                    </a:ext>
                  </a:extLst>
                </a:gridCol>
                <a:gridCol w="520526">
                  <a:extLst>
                    <a:ext uri="{9D8B030D-6E8A-4147-A177-3AD203B41FA5}">
                      <a16:colId xmlns:a16="http://schemas.microsoft.com/office/drawing/2014/main" val="3893106002"/>
                    </a:ext>
                  </a:extLst>
                </a:gridCol>
                <a:gridCol w="520526">
                  <a:extLst>
                    <a:ext uri="{9D8B030D-6E8A-4147-A177-3AD203B41FA5}">
                      <a16:colId xmlns:a16="http://schemas.microsoft.com/office/drawing/2014/main" val="1453603295"/>
                    </a:ext>
                  </a:extLst>
                </a:gridCol>
                <a:gridCol w="520526">
                  <a:extLst>
                    <a:ext uri="{9D8B030D-6E8A-4147-A177-3AD203B41FA5}">
                      <a16:colId xmlns:a16="http://schemas.microsoft.com/office/drawing/2014/main" val="3405603126"/>
                    </a:ext>
                  </a:extLst>
                </a:gridCol>
                <a:gridCol w="520526">
                  <a:extLst>
                    <a:ext uri="{9D8B030D-6E8A-4147-A177-3AD203B41FA5}">
                      <a16:colId xmlns:a16="http://schemas.microsoft.com/office/drawing/2014/main" val="4188645958"/>
                    </a:ext>
                  </a:extLst>
                </a:gridCol>
                <a:gridCol w="520526">
                  <a:extLst>
                    <a:ext uri="{9D8B030D-6E8A-4147-A177-3AD203B41FA5}">
                      <a16:colId xmlns:a16="http://schemas.microsoft.com/office/drawing/2014/main" val="370284219"/>
                    </a:ext>
                  </a:extLst>
                </a:gridCol>
                <a:gridCol w="520526">
                  <a:extLst>
                    <a:ext uri="{9D8B030D-6E8A-4147-A177-3AD203B41FA5}">
                      <a16:colId xmlns:a16="http://schemas.microsoft.com/office/drawing/2014/main" val="2570255189"/>
                    </a:ext>
                  </a:extLst>
                </a:gridCol>
                <a:gridCol w="520526">
                  <a:extLst>
                    <a:ext uri="{9D8B030D-6E8A-4147-A177-3AD203B41FA5}">
                      <a16:colId xmlns:a16="http://schemas.microsoft.com/office/drawing/2014/main" val="4253557748"/>
                    </a:ext>
                  </a:extLst>
                </a:gridCol>
                <a:gridCol w="520526">
                  <a:extLst>
                    <a:ext uri="{9D8B030D-6E8A-4147-A177-3AD203B41FA5}">
                      <a16:colId xmlns:a16="http://schemas.microsoft.com/office/drawing/2014/main" val="732807866"/>
                    </a:ext>
                  </a:extLst>
                </a:gridCol>
                <a:gridCol w="520526">
                  <a:extLst>
                    <a:ext uri="{9D8B030D-6E8A-4147-A177-3AD203B41FA5}">
                      <a16:colId xmlns:a16="http://schemas.microsoft.com/office/drawing/2014/main" val="1262655051"/>
                    </a:ext>
                  </a:extLst>
                </a:gridCol>
                <a:gridCol w="520526">
                  <a:extLst>
                    <a:ext uri="{9D8B030D-6E8A-4147-A177-3AD203B41FA5}">
                      <a16:colId xmlns:a16="http://schemas.microsoft.com/office/drawing/2014/main" val="2519593283"/>
                    </a:ext>
                  </a:extLst>
                </a:gridCol>
                <a:gridCol w="520526">
                  <a:extLst>
                    <a:ext uri="{9D8B030D-6E8A-4147-A177-3AD203B41FA5}">
                      <a16:colId xmlns:a16="http://schemas.microsoft.com/office/drawing/2014/main" val="3604026297"/>
                    </a:ext>
                  </a:extLst>
                </a:gridCol>
                <a:gridCol w="520526">
                  <a:extLst>
                    <a:ext uri="{9D8B030D-6E8A-4147-A177-3AD203B41FA5}">
                      <a16:colId xmlns:a16="http://schemas.microsoft.com/office/drawing/2014/main" val="232041137"/>
                    </a:ext>
                  </a:extLst>
                </a:gridCol>
                <a:gridCol w="520526">
                  <a:extLst>
                    <a:ext uri="{9D8B030D-6E8A-4147-A177-3AD203B41FA5}">
                      <a16:colId xmlns:a16="http://schemas.microsoft.com/office/drawing/2014/main" val="2728829233"/>
                    </a:ext>
                  </a:extLst>
                </a:gridCol>
                <a:gridCol w="430540">
                  <a:extLst>
                    <a:ext uri="{9D8B030D-6E8A-4147-A177-3AD203B41FA5}">
                      <a16:colId xmlns:a16="http://schemas.microsoft.com/office/drawing/2014/main" val="660412867"/>
                    </a:ext>
                  </a:extLst>
                </a:gridCol>
              </a:tblGrid>
              <a:tr h="282825">
                <a:tc rowSpan="2">
                  <a:txBody>
                    <a:bodyPr/>
                    <a:lstStyle/>
                    <a:p>
                      <a:pPr>
                        <a:lnSpc>
                          <a:spcPct val="100000"/>
                        </a:lnSpc>
                      </a:pPr>
                      <a:r>
                        <a:rPr lang="en-US" sz="1200" dirty="0">
                          <a:solidFill>
                            <a:schemeClr val="tx1"/>
                          </a:solidFill>
                          <a:latin typeface="Century Gothic" panose="020B0502020202020204" pitchFamily="34" charset="0"/>
                        </a:rPr>
                        <a:t>FYP-I</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gridSpan="15">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264629">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0218">
                <a:tc>
                  <a:txBody>
                    <a:bodyPr/>
                    <a:lstStyle/>
                    <a:p>
                      <a:pPr>
                        <a:lnSpc>
                          <a:spcPct val="100000"/>
                        </a:lnSpc>
                      </a:pPr>
                      <a:r>
                        <a:rPr lang="en-US" sz="1000" dirty="0">
                          <a:solidFill>
                            <a:schemeClr val="tx1"/>
                          </a:solidFill>
                          <a:latin typeface="Century Gothic" panose="020B0502020202020204" pitchFamily="34" charset="0"/>
                        </a:rPr>
                        <a:t>Literature Review</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0218">
                <a:tc>
                  <a:txBody>
                    <a:bodyPr/>
                    <a:lstStyle/>
                    <a:p>
                      <a:pPr>
                        <a:lnSpc>
                          <a:spcPct val="100000"/>
                        </a:lnSpc>
                      </a:pPr>
                      <a:r>
                        <a:rPr lang="en-US" sz="1000" dirty="0">
                          <a:solidFill>
                            <a:schemeClr val="tx1"/>
                          </a:solidFill>
                          <a:latin typeface="Century Gothic" panose="020B0502020202020204" pitchFamily="34" charset="0"/>
                        </a:rPr>
                        <a:t>Dataset Collection and Preprocessing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0218">
                <a:tc>
                  <a:txBody>
                    <a:bodyPr/>
                    <a:lstStyle/>
                    <a:p>
                      <a:pPr>
                        <a:lnSpc>
                          <a:spcPct val="100000"/>
                        </a:lnSpc>
                      </a:pPr>
                      <a:r>
                        <a:rPr lang="en-US" sz="1000" dirty="0">
                          <a:solidFill>
                            <a:schemeClr val="tx1"/>
                          </a:solidFill>
                          <a:latin typeface="Century Gothic" panose="020B0502020202020204" pitchFamily="34" charset="0"/>
                        </a:rPr>
                        <a:t>NLP Model Development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0218">
                <a:tc>
                  <a:txBody>
                    <a:bodyPr/>
                    <a:lstStyle/>
                    <a:p>
                      <a:pPr>
                        <a:lnSpc>
                          <a:spcPct val="100000"/>
                        </a:lnSpc>
                      </a:pPr>
                      <a:r>
                        <a:rPr lang="en-US" sz="1000" dirty="0">
                          <a:solidFill>
                            <a:schemeClr val="tx1"/>
                          </a:solidFill>
                          <a:latin typeface="Century Gothic" panose="020B0502020202020204" pitchFamily="34" charset="0"/>
                        </a:rPr>
                        <a:t>Machine Learning Model Development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0218">
                <a:tc>
                  <a:txBody>
                    <a:bodyPr/>
                    <a:lstStyle/>
                    <a:p>
                      <a:pPr>
                        <a:lnSpc>
                          <a:spcPct val="100000"/>
                        </a:lnSpc>
                      </a:pPr>
                      <a:r>
                        <a:rPr lang="en-US" sz="1000" dirty="0">
                          <a:solidFill>
                            <a:schemeClr val="tx1"/>
                          </a:solidFill>
                          <a:latin typeface="Century Gothic" panose="020B0502020202020204" pitchFamily="34" charset="0"/>
                        </a:rPr>
                        <a:t>Initial Model Testing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0218">
                <a:tc>
                  <a:txBody>
                    <a:bodyPr/>
                    <a:lstStyle/>
                    <a:p>
                      <a:pPr>
                        <a:lnSpc>
                          <a:spcPct val="100000"/>
                        </a:lnSpc>
                      </a:pPr>
                      <a:r>
                        <a:rPr lang="en-US" sz="10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86649900"/>
                  </a:ext>
                </a:extLst>
              </a:tr>
            </a:tbl>
          </a:graphicData>
        </a:graphic>
      </p:graphicFrame>
      <p:sp>
        <p:nvSpPr>
          <p:cNvPr id="3" name="Rectangle 2">
            <a:extLst>
              <a:ext uri="{FF2B5EF4-FFF2-40B4-BE49-F238E27FC236}">
                <a16:creationId xmlns:a16="http://schemas.microsoft.com/office/drawing/2014/main" id="{60528A25-A555-53D9-4546-33D35AF7EE80}"/>
              </a:ext>
            </a:extLst>
          </p:cNvPr>
          <p:cNvSpPr/>
          <p:nvPr/>
        </p:nvSpPr>
        <p:spPr>
          <a:xfrm>
            <a:off x="2645173" y="2843601"/>
            <a:ext cx="1498109" cy="27432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4258A77-E970-F584-A2B7-A1F32806E833}"/>
              </a:ext>
            </a:extLst>
          </p:cNvPr>
          <p:cNvSpPr/>
          <p:nvPr/>
        </p:nvSpPr>
        <p:spPr>
          <a:xfrm>
            <a:off x="4241691" y="3291840"/>
            <a:ext cx="1931947" cy="274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E146F27-8518-BA0A-78C1-86F408BD5641}"/>
              </a:ext>
            </a:extLst>
          </p:cNvPr>
          <p:cNvSpPr/>
          <p:nvPr/>
        </p:nvSpPr>
        <p:spPr>
          <a:xfrm>
            <a:off x="5820947" y="3875403"/>
            <a:ext cx="2424582"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1100B4-F13D-AC4F-42EB-029C08932052}"/>
              </a:ext>
            </a:extLst>
          </p:cNvPr>
          <p:cNvSpPr/>
          <p:nvPr/>
        </p:nvSpPr>
        <p:spPr>
          <a:xfrm flipH="1">
            <a:off x="7349235" y="4476426"/>
            <a:ext cx="2470652" cy="274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CEA30F-76CB-1AB8-DC2C-DB31DF7AE7C2}"/>
              </a:ext>
            </a:extLst>
          </p:cNvPr>
          <p:cNvSpPr/>
          <p:nvPr/>
        </p:nvSpPr>
        <p:spPr>
          <a:xfrm>
            <a:off x="5861470" y="5047559"/>
            <a:ext cx="4912922" cy="2743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82328C-98EB-3FAD-5794-C9B86842C2EE}"/>
              </a:ext>
            </a:extLst>
          </p:cNvPr>
          <p:cNvSpPr/>
          <p:nvPr/>
        </p:nvSpPr>
        <p:spPr>
          <a:xfrm>
            <a:off x="2714185" y="5618691"/>
            <a:ext cx="8060207" cy="29900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Timeline For FYP-II</a:t>
            </a:r>
            <a:endParaRPr lang="en-US" sz="4400" b="0" strike="noStrike" spc="-1" dirty="0">
              <a:solidFill>
                <a:srgbClr val="000000"/>
              </a:solidFill>
              <a:latin typeface="Century Schoolbook"/>
            </a:endParaRPr>
          </a:p>
        </p:txBody>
      </p:sp>
      <p:sp>
        <p:nvSpPr>
          <p:cNvPr id="112" name="TextShape 2"/>
          <p:cNvSpPr txBox="1"/>
          <p:nvPr/>
        </p:nvSpPr>
        <p:spPr>
          <a:xfrm>
            <a:off x="1301349" y="1806573"/>
            <a:ext cx="8595000" cy="4350960"/>
          </a:xfrm>
          <a:prstGeom prst="rect">
            <a:avLst/>
          </a:prstGeom>
          <a:noFill/>
          <a:ln>
            <a:noFill/>
          </a:ln>
        </p:spPr>
        <p:txBody>
          <a:bodyPr>
            <a:noAutofit/>
          </a:bodyPr>
          <a:lstStyle/>
          <a:p>
            <a:pPr marL="182880" indent="-182520">
              <a:lnSpc>
                <a:spcPct val="95000"/>
              </a:lnSpc>
              <a:spcBef>
                <a:spcPts val="1400"/>
              </a:spcBef>
              <a:spcAft>
                <a:spcPts val="201"/>
              </a:spcAft>
              <a:buClr>
                <a:srgbClr val="6F6F74"/>
              </a:buClr>
              <a:buSzPct val="80000"/>
              <a:buFont typeface="Arial"/>
              <a:buChar char="•"/>
            </a:pPr>
            <a:endParaRPr lang="en-US" sz="1800" b="0" strike="noStrike" spc="9" dirty="0">
              <a:solidFill>
                <a:srgbClr val="000000"/>
              </a:solidFill>
              <a:latin typeface="Century Schoolbook"/>
            </a:endParaRPr>
          </a:p>
          <a:p>
            <a:endParaRPr lang="en-US" sz="1800" b="0" strike="noStrike" spc="9" dirty="0">
              <a:solidFill>
                <a:srgbClr val="000000"/>
              </a:solidFill>
              <a:latin typeface="Century Schoolbook"/>
            </a:endParaRPr>
          </a:p>
        </p:txBody>
      </p:sp>
      <p:sp>
        <p:nvSpPr>
          <p:cNvPr id="113"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D247FEE6-174A-4A24-8745-41B4CA3DFD2C}" type="slidenum">
              <a:rPr lang="en-US" sz="3600" b="0" strike="noStrike" spc="-1">
                <a:solidFill>
                  <a:srgbClr val="8E8E94"/>
                </a:solidFill>
                <a:latin typeface="Century Schoolbook"/>
              </a:rPr>
              <a:t>16</a:t>
            </a:fld>
            <a:endParaRPr lang="en-US" sz="3600" b="0" strike="noStrike" spc="-1">
              <a:latin typeface="Times New Roman"/>
            </a:endParaRPr>
          </a:p>
        </p:txBody>
      </p:sp>
      <p:graphicFrame>
        <p:nvGraphicFramePr>
          <p:cNvPr id="2" name="Table 2">
            <a:extLst>
              <a:ext uri="{FF2B5EF4-FFF2-40B4-BE49-F238E27FC236}">
                <a16:creationId xmlns:a16="http://schemas.microsoft.com/office/drawing/2014/main" id="{BF3D944F-92DA-4599-D2C9-2C2DBCC1DEF6}"/>
              </a:ext>
            </a:extLst>
          </p:cNvPr>
          <p:cNvGraphicFramePr>
            <a:graphicFrameLocks noGrp="1"/>
          </p:cNvGraphicFramePr>
          <p:nvPr>
            <p:extLst>
              <p:ext uri="{D42A27DB-BD31-4B8C-83A1-F6EECF244321}">
                <p14:modId xmlns:p14="http://schemas.microsoft.com/office/powerpoint/2010/main" val="842691125"/>
              </p:ext>
            </p:extLst>
          </p:nvPr>
        </p:nvGraphicFramePr>
        <p:xfrm>
          <a:off x="112143" y="2124893"/>
          <a:ext cx="10741444" cy="2788326"/>
        </p:xfrm>
        <a:graphic>
          <a:graphicData uri="http://schemas.openxmlformats.org/drawingml/2006/table">
            <a:tbl>
              <a:tblPr firstRow="1" bandRow="1">
                <a:tableStyleId>{5C22544A-7EE6-4342-B048-85BDC9FD1C3A}</a:tableStyleId>
              </a:tblPr>
              <a:tblGrid>
                <a:gridCol w="2503238">
                  <a:extLst>
                    <a:ext uri="{9D8B030D-6E8A-4147-A177-3AD203B41FA5}">
                      <a16:colId xmlns:a16="http://schemas.microsoft.com/office/drawing/2014/main" val="602210714"/>
                    </a:ext>
                  </a:extLst>
                </a:gridCol>
                <a:gridCol w="520302">
                  <a:extLst>
                    <a:ext uri="{9D8B030D-6E8A-4147-A177-3AD203B41FA5}">
                      <a16:colId xmlns:a16="http://schemas.microsoft.com/office/drawing/2014/main" val="745651107"/>
                    </a:ext>
                  </a:extLst>
                </a:gridCol>
                <a:gridCol w="520526">
                  <a:extLst>
                    <a:ext uri="{9D8B030D-6E8A-4147-A177-3AD203B41FA5}">
                      <a16:colId xmlns:a16="http://schemas.microsoft.com/office/drawing/2014/main" val="3839570682"/>
                    </a:ext>
                  </a:extLst>
                </a:gridCol>
                <a:gridCol w="520526">
                  <a:extLst>
                    <a:ext uri="{9D8B030D-6E8A-4147-A177-3AD203B41FA5}">
                      <a16:colId xmlns:a16="http://schemas.microsoft.com/office/drawing/2014/main" val="3893106002"/>
                    </a:ext>
                  </a:extLst>
                </a:gridCol>
                <a:gridCol w="520526">
                  <a:extLst>
                    <a:ext uri="{9D8B030D-6E8A-4147-A177-3AD203B41FA5}">
                      <a16:colId xmlns:a16="http://schemas.microsoft.com/office/drawing/2014/main" val="1453603295"/>
                    </a:ext>
                  </a:extLst>
                </a:gridCol>
                <a:gridCol w="520526">
                  <a:extLst>
                    <a:ext uri="{9D8B030D-6E8A-4147-A177-3AD203B41FA5}">
                      <a16:colId xmlns:a16="http://schemas.microsoft.com/office/drawing/2014/main" val="3405603126"/>
                    </a:ext>
                  </a:extLst>
                </a:gridCol>
                <a:gridCol w="520526">
                  <a:extLst>
                    <a:ext uri="{9D8B030D-6E8A-4147-A177-3AD203B41FA5}">
                      <a16:colId xmlns:a16="http://schemas.microsoft.com/office/drawing/2014/main" val="4188645958"/>
                    </a:ext>
                  </a:extLst>
                </a:gridCol>
                <a:gridCol w="520526">
                  <a:extLst>
                    <a:ext uri="{9D8B030D-6E8A-4147-A177-3AD203B41FA5}">
                      <a16:colId xmlns:a16="http://schemas.microsoft.com/office/drawing/2014/main" val="370284219"/>
                    </a:ext>
                  </a:extLst>
                </a:gridCol>
                <a:gridCol w="520526">
                  <a:extLst>
                    <a:ext uri="{9D8B030D-6E8A-4147-A177-3AD203B41FA5}">
                      <a16:colId xmlns:a16="http://schemas.microsoft.com/office/drawing/2014/main" val="2570255189"/>
                    </a:ext>
                  </a:extLst>
                </a:gridCol>
                <a:gridCol w="520526">
                  <a:extLst>
                    <a:ext uri="{9D8B030D-6E8A-4147-A177-3AD203B41FA5}">
                      <a16:colId xmlns:a16="http://schemas.microsoft.com/office/drawing/2014/main" val="4253557748"/>
                    </a:ext>
                  </a:extLst>
                </a:gridCol>
                <a:gridCol w="520526">
                  <a:extLst>
                    <a:ext uri="{9D8B030D-6E8A-4147-A177-3AD203B41FA5}">
                      <a16:colId xmlns:a16="http://schemas.microsoft.com/office/drawing/2014/main" val="732807866"/>
                    </a:ext>
                  </a:extLst>
                </a:gridCol>
                <a:gridCol w="520526">
                  <a:extLst>
                    <a:ext uri="{9D8B030D-6E8A-4147-A177-3AD203B41FA5}">
                      <a16:colId xmlns:a16="http://schemas.microsoft.com/office/drawing/2014/main" val="1262655051"/>
                    </a:ext>
                  </a:extLst>
                </a:gridCol>
                <a:gridCol w="520526">
                  <a:extLst>
                    <a:ext uri="{9D8B030D-6E8A-4147-A177-3AD203B41FA5}">
                      <a16:colId xmlns:a16="http://schemas.microsoft.com/office/drawing/2014/main" val="2519593283"/>
                    </a:ext>
                  </a:extLst>
                </a:gridCol>
                <a:gridCol w="520526">
                  <a:extLst>
                    <a:ext uri="{9D8B030D-6E8A-4147-A177-3AD203B41FA5}">
                      <a16:colId xmlns:a16="http://schemas.microsoft.com/office/drawing/2014/main" val="3604026297"/>
                    </a:ext>
                  </a:extLst>
                </a:gridCol>
                <a:gridCol w="520526">
                  <a:extLst>
                    <a:ext uri="{9D8B030D-6E8A-4147-A177-3AD203B41FA5}">
                      <a16:colId xmlns:a16="http://schemas.microsoft.com/office/drawing/2014/main" val="232041137"/>
                    </a:ext>
                  </a:extLst>
                </a:gridCol>
                <a:gridCol w="520526">
                  <a:extLst>
                    <a:ext uri="{9D8B030D-6E8A-4147-A177-3AD203B41FA5}">
                      <a16:colId xmlns:a16="http://schemas.microsoft.com/office/drawing/2014/main" val="2728829233"/>
                    </a:ext>
                  </a:extLst>
                </a:gridCol>
                <a:gridCol w="430540">
                  <a:extLst>
                    <a:ext uri="{9D8B030D-6E8A-4147-A177-3AD203B41FA5}">
                      <a16:colId xmlns:a16="http://schemas.microsoft.com/office/drawing/2014/main" val="660412867"/>
                    </a:ext>
                  </a:extLst>
                </a:gridCol>
              </a:tblGrid>
              <a:tr h="282825">
                <a:tc rowSpan="2">
                  <a:txBody>
                    <a:bodyPr/>
                    <a:lstStyle/>
                    <a:p>
                      <a:pPr>
                        <a:lnSpc>
                          <a:spcPct val="100000"/>
                        </a:lnSpc>
                      </a:pPr>
                      <a:r>
                        <a:rPr lang="en-US" sz="1200" dirty="0">
                          <a:solidFill>
                            <a:schemeClr val="tx1"/>
                          </a:solidFill>
                          <a:latin typeface="Century Gothic" panose="020B0502020202020204" pitchFamily="34" charset="0"/>
                        </a:rPr>
                        <a:t>FYP-II</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solidFill>
                      <a:schemeClr val="bg2"/>
                    </a:solidFill>
                  </a:tcPr>
                </a:tc>
                <a:tc gridSpan="15">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264629">
                <a:tc vMerge="1">
                  <a:txBody>
                    <a:bodyPr/>
                    <a:lstStyle/>
                    <a:p>
                      <a:endParaRPr lang="en-US" dirty="0">
                        <a:latin typeface="Century Gothic" panose="020B0502020202020204" pitchFamily="34" charset="0"/>
                      </a:endParaRPr>
                    </a:p>
                  </a:txBody>
                  <a:tcPr>
                    <a:lnT w="6350" cap="flat" cmpd="sng" algn="ctr">
                      <a:solidFill>
                        <a:schemeClr val="bg1">
                          <a:lumMod val="75000"/>
                        </a:schemeClr>
                      </a:solidFill>
                      <a:prstDash val="solid"/>
                      <a:round/>
                      <a:headEnd type="none" w="med" len="med"/>
                      <a:tailEnd type="none" w="med" len="med"/>
                    </a:lnT>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0218">
                <a:tc>
                  <a:txBody>
                    <a:bodyPr/>
                    <a:lstStyle/>
                    <a:p>
                      <a:pPr>
                        <a:lnSpc>
                          <a:spcPct val="100000"/>
                        </a:lnSpc>
                      </a:pPr>
                      <a:r>
                        <a:rPr lang="en-US" sz="1000" dirty="0">
                          <a:solidFill>
                            <a:schemeClr val="tx1"/>
                          </a:solidFill>
                          <a:latin typeface="Century Gothic" panose="020B0502020202020204" pitchFamily="34" charset="0"/>
                        </a:rPr>
                        <a:t>Computer Vision Integration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0218">
                <a:tc>
                  <a:txBody>
                    <a:bodyPr/>
                    <a:lstStyle/>
                    <a:p>
                      <a:pPr>
                        <a:lnSpc>
                          <a:spcPct val="100000"/>
                        </a:lnSpc>
                      </a:pPr>
                      <a:r>
                        <a:rPr lang="en-US" sz="1000" dirty="0">
                          <a:solidFill>
                            <a:schemeClr val="tx1"/>
                          </a:solidFill>
                          <a:latin typeface="Century Gothic" panose="020B0502020202020204" pitchFamily="34" charset="0"/>
                        </a:rPr>
                        <a:t>GUI Integration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0218">
                <a:tc>
                  <a:txBody>
                    <a:bodyPr/>
                    <a:lstStyle/>
                    <a:p>
                      <a:pPr>
                        <a:lnSpc>
                          <a:spcPct val="100000"/>
                        </a:lnSpc>
                      </a:pPr>
                      <a:r>
                        <a:rPr lang="en-US" sz="1000" dirty="0">
                          <a:solidFill>
                            <a:schemeClr val="tx1"/>
                          </a:solidFill>
                          <a:latin typeface="Century Gothic" panose="020B0502020202020204" pitchFamily="34" charset="0"/>
                        </a:rPr>
                        <a:t>Final Testing and </a:t>
                      </a:r>
                      <a:r>
                        <a:rPr lang="en-US" sz="1000" dirty="0" err="1">
                          <a:solidFill>
                            <a:schemeClr val="tx1"/>
                          </a:solidFill>
                          <a:latin typeface="Century Gothic" panose="020B0502020202020204" pitchFamily="34" charset="0"/>
                        </a:rPr>
                        <a:t>Validaion</a:t>
                      </a: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0218">
                <a:tc>
                  <a:txBody>
                    <a:bodyPr/>
                    <a:lstStyle/>
                    <a:p>
                      <a:pPr>
                        <a:lnSpc>
                          <a:spcPct val="100000"/>
                        </a:lnSpc>
                      </a:pPr>
                      <a:r>
                        <a:rPr lang="en-US" sz="10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bl>
          </a:graphicData>
        </a:graphic>
      </p:graphicFrame>
      <p:sp>
        <p:nvSpPr>
          <p:cNvPr id="3" name="Rectangle 2">
            <a:extLst>
              <a:ext uri="{FF2B5EF4-FFF2-40B4-BE49-F238E27FC236}">
                <a16:creationId xmlns:a16="http://schemas.microsoft.com/office/drawing/2014/main" id="{60528A25-A555-53D9-4546-33D35AF7EE80}"/>
              </a:ext>
            </a:extLst>
          </p:cNvPr>
          <p:cNvSpPr/>
          <p:nvPr/>
        </p:nvSpPr>
        <p:spPr>
          <a:xfrm>
            <a:off x="2685559" y="4474350"/>
            <a:ext cx="8037380" cy="282703"/>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4258A77-E970-F584-A2B7-A1F32806E833}"/>
              </a:ext>
            </a:extLst>
          </p:cNvPr>
          <p:cNvSpPr/>
          <p:nvPr/>
        </p:nvSpPr>
        <p:spPr>
          <a:xfrm>
            <a:off x="5766248" y="3342793"/>
            <a:ext cx="1466491" cy="2827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E146F27-8518-BA0A-78C1-86F408BD5641}"/>
              </a:ext>
            </a:extLst>
          </p:cNvPr>
          <p:cNvSpPr/>
          <p:nvPr/>
        </p:nvSpPr>
        <p:spPr>
          <a:xfrm>
            <a:off x="7358332" y="4001928"/>
            <a:ext cx="1923691"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B1100B4-F13D-AC4F-42EB-029C08932052}"/>
              </a:ext>
            </a:extLst>
          </p:cNvPr>
          <p:cNvSpPr/>
          <p:nvPr/>
        </p:nvSpPr>
        <p:spPr>
          <a:xfrm flipH="1">
            <a:off x="2685559" y="2790044"/>
            <a:ext cx="2913290" cy="28270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62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Expected Result</a:t>
            </a:r>
            <a:endParaRPr lang="en-US" sz="4400" b="0" strike="noStrike" spc="-1" dirty="0">
              <a:solidFill>
                <a:srgbClr val="000000"/>
              </a:solidFill>
              <a:latin typeface="Century Schoolbook"/>
            </a:endParaRPr>
          </a:p>
        </p:txBody>
      </p:sp>
      <p:sp>
        <p:nvSpPr>
          <p:cNvPr id="117"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700F1B10-E579-4833-9EED-D3FA89FF3CF0}" type="slidenum">
              <a:rPr lang="en-US" sz="3600" b="0" strike="noStrike" spc="-1">
                <a:solidFill>
                  <a:srgbClr val="8E8E94"/>
                </a:solidFill>
                <a:latin typeface="Century Schoolbook"/>
              </a:rPr>
              <a:t>17</a:t>
            </a:fld>
            <a:endParaRPr lang="en-US" sz="3600" b="0" strike="noStrike" spc="-1">
              <a:latin typeface="Times New Roman"/>
            </a:endParaRPr>
          </a:p>
        </p:txBody>
      </p:sp>
      <p:pic>
        <p:nvPicPr>
          <p:cNvPr id="118" name="Picture 117"/>
          <p:cNvPicPr/>
          <p:nvPr/>
        </p:nvPicPr>
        <p:blipFill>
          <a:blip r:embed="rId2"/>
          <a:stretch/>
        </p:blipFill>
        <p:spPr>
          <a:xfrm>
            <a:off x="8488768" y="2725176"/>
            <a:ext cx="1895040" cy="1923840"/>
          </a:xfrm>
          <a:prstGeom prst="rect">
            <a:avLst/>
          </a:prstGeom>
          <a:ln>
            <a:noFill/>
          </a:ln>
        </p:spPr>
      </p:pic>
      <p:sp>
        <p:nvSpPr>
          <p:cNvPr id="119" name="TextShape 4"/>
          <p:cNvSpPr txBox="1"/>
          <p:nvPr/>
        </p:nvSpPr>
        <p:spPr>
          <a:xfrm>
            <a:off x="247666" y="3283114"/>
            <a:ext cx="3814915" cy="1602658"/>
          </a:xfrm>
          <a:prstGeom prst="rect">
            <a:avLst/>
          </a:prstGeom>
          <a:noFill/>
          <a:ln>
            <a:noFill/>
          </a:ln>
        </p:spPr>
        <p:txBody>
          <a:bodyPr lIns="90000" tIns="45000" rIns="90000" bIns="45000">
            <a:noAutofit/>
          </a:bodyPr>
          <a:lstStyle/>
          <a:p>
            <a:r>
              <a:rPr lang="en-US" sz="1400" b="0" strike="noStrike" spc="-1" dirty="0">
                <a:latin typeface="Arial"/>
              </a:rPr>
              <a:t>A man has a inverted triangle face with short hair. He has a pair of big narrow eyes, with dense thin and arched </a:t>
            </a:r>
            <a:r>
              <a:rPr lang="en-US" sz="1400" b="0" strike="noStrike" spc="-1" dirty="0" err="1">
                <a:latin typeface="Arial"/>
              </a:rPr>
              <a:t>eyebrows.His</a:t>
            </a:r>
            <a:r>
              <a:rPr lang="en-US" sz="1400" b="0" strike="noStrike" spc="-1" dirty="0">
                <a:latin typeface="Arial"/>
              </a:rPr>
              <a:t> mouth is thick and narrow, with a medium</a:t>
            </a:r>
            <a:r>
              <a:rPr lang="en-US" sz="1400" spc="-1" dirty="0">
                <a:latin typeface="Arial"/>
              </a:rPr>
              <a:t> </a:t>
            </a:r>
            <a:r>
              <a:rPr lang="en-US" sz="1400" b="0" strike="noStrike" spc="-1" dirty="0">
                <a:latin typeface="Arial"/>
              </a:rPr>
              <a:t>short nose and his ears are </a:t>
            </a:r>
            <a:r>
              <a:rPr lang="en-US" sz="1400" b="0" strike="noStrike" spc="-1" dirty="0" err="1">
                <a:latin typeface="Arial"/>
              </a:rPr>
              <a:t>normal.He</a:t>
            </a:r>
            <a:r>
              <a:rPr lang="en-US" sz="1400" b="0" strike="noStrike" spc="-1" dirty="0">
                <a:latin typeface="Arial"/>
              </a:rPr>
              <a:t> hasn't glasses and beard.</a:t>
            </a:r>
          </a:p>
        </p:txBody>
      </p:sp>
      <p:sp>
        <p:nvSpPr>
          <p:cNvPr id="5" name="Rectangle: Rounded Corners 4">
            <a:extLst>
              <a:ext uri="{FF2B5EF4-FFF2-40B4-BE49-F238E27FC236}">
                <a16:creationId xmlns:a16="http://schemas.microsoft.com/office/drawing/2014/main" id="{C8EE0475-7A06-2130-236D-018AD7AB85BB}"/>
              </a:ext>
            </a:extLst>
          </p:cNvPr>
          <p:cNvSpPr/>
          <p:nvPr/>
        </p:nvSpPr>
        <p:spPr>
          <a:xfrm>
            <a:off x="176980" y="3243004"/>
            <a:ext cx="3808801" cy="140601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1462CD0B-D402-90F4-E33D-5A6C6DBC6DA6}"/>
              </a:ext>
            </a:extLst>
          </p:cNvPr>
          <p:cNvSpPr/>
          <p:nvPr/>
        </p:nvSpPr>
        <p:spPr>
          <a:xfrm>
            <a:off x="4640826" y="3028335"/>
            <a:ext cx="1868129" cy="1317523"/>
          </a:xfrm>
          <a:prstGeom prst="rect">
            <a:avLst/>
          </a:prstGeom>
          <a:solidFill>
            <a:schemeClr val="accent2">
              <a:lumMod val="40000"/>
              <a:lumOff val="60000"/>
            </a:schemeClr>
          </a:solidFill>
          <a:ln>
            <a:solidFill>
              <a:schemeClr val="accent2"/>
            </a:solidFill>
          </a:ln>
          <a:scene3d>
            <a:camera prst="isometricLeftDown"/>
            <a:lightRig rig="threePt" dir="t"/>
          </a:scene3d>
          <a:sp3d>
            <a:bevelT prst="slop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Sketch Generation Model</a:t>
            </a:r>
            <a:endParaRPr lang="en-PK" b="1" dirty="0">
              <a:solidFill>
                <a:schemeClr val="tx1"/>
              </a:solidFill>
            </a:endParaRPr>
          </a:p>
        </p:txBody>
      </p:sp>
      <p:sp>
        <p:nvSpPr>
          <p:cNvPr id="9" name="TextBox 8">
            <a:extLst>
              <a:ext uri="{FF2B5EF4-FFF2-40B4-BE49-F238E27FC236}">
                <a16:creationId xmlns:a16="http://schemas.microsoft.com/office/drawing/2014/main" id="{B8920479-CC55-3D00-3A5F-F20DFB09FFED}"/>
              </a:ext>
            </a:extLst>
          </p:cNvPr>
          <p:cNvSpPr txBox="1"/>
          <p:nvPr/>
        </p:nvSpPr>
        <p:spPr>
          <a:xfrm>
            <a:off x="1135838" y="4758814"/>
            <a:ext cx="1042220" cy="253916"/>
          </a:xfrm>
          <a:prstGeom prst="rect">
            <a:avLst/>
          </a:prstGeom>
          <a:noFill/>
        </p:spPr>
        <p:txBody>
          <a:bodyPr wrap="square" rtlCol="0">
            <a:spAutoFit/>
          </a:bodyPr>
          <a:lstStyle/>
          <a:p>
            <a:r>
              <a:rPr lang="en-US" sz="1050" b="1" dirty="0"/>
              <a:t>       Input text</a:t>
            </a:r>
            <a:endParaRPr lang="en-PK" sz="1050" b="1" dirty="0"/>
          </a:p>
        </p:txBody>
      </p:sp>
      <p:sp>
        <p:nvSpPr>
          <p:cNvPr id="10" name="Arrow: Right 9">
            <a:extLst>
              <a:ext uri="{FF2B5EF4-FFF2-40B4-BE49-F238E27FC236}">
                <a16:creationId xmlns:a16="http://schemas.microsoft.com/office/drawing/2014/main" id="{6BBB1716-4D97-376E-67A3-28F002BE6067}"/>
              </a:ext>
            </a:extLst>
          </p:cNvPr>
          <p:cNvSpPr/>
          <p:nvPr/>
        </p:nvSpPr>
        <p:spPr>
          <a:xfrm>
            <a:off x="4139381" y="3641377"/>
            <a:ext cx="59976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Arrow: Right 10">
            <a:extLst>
              <a:ext uri="{FF2B5EF4-FFF2-40B4-BE49-F238E27FC236}">
                <a16:creationId xmlns:a16="http://schemas.microsoft.com/office/drawing/2014/main" id="{BA232E48-7598-3987-E585-4DFE42BF3FDE}"/>
              </a:ext>
            </a:extLst>
          </p:cNvPr>
          <p:cNvSpPr/>
          <p:nvPr/>
        </p:nvSpPr>
        <p:spPr>
          <a:xfrm>
            <a:off x="6440129" y="3687096"/>
            <a:ext cx="1895040"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 name="TextBox 11">
            <a:extLst>
              <a:ext uri="{FF2B5EF4-FFF2-40B4-BE49-F238E27FC236}">
                <a16:creationId xmlns:a16="http://schemas.microsoft.com/office/drawing/2014/main" id="{C60C8ED8-2DAC-F4A3-A709-D2F59F145B14}"/>
              </a:ext>
            </a:extLst>
          </p:cNvPr>
          <p:cNvSpPr txBox="1"/>
          <p:nvPr/>
        </p:nvSpPr>
        <p:spPr>
          <a:xfrm>
            <a:off x="8665748" y="4758814"/>
            <a:ext cx="1260281" cy="253916"/>
          </a:xfrm>
          <a:prstGeom prst="rect">
            <a:avLst/>
          </a:prstGeom>
          <a:noFill/>
        </p:spPr>
        <p:txBody>
          <a:bodyPr wrap="none" rtlCol="0">
            <a:spAutoFit/>
          </a:bodyPr>
          <a:lstStyle/>
          <a:p>
            <a:r>
              <a:rPr lang="en-US" sz="1050" b="1" dirty="0"/>
              <a:t>Expected Output</a:t>
            </a:r>
            <a:endParaRPr lang="en-PK" sz="1050" b="1" dirty="0"/>
          </a:p>
        </p:txBody>
      </p:sp>
      <p:sp>
        <p:nvSpPr>
          <p:cNvPr id="13" name="TextBox 12">
            <a:extLst>
              <a:ext uri="{FF2B5EF4-FFF2-40B4-BE49-F238E27FC236}">
                <a16:creationId xmlns:a16="http://schemas.microsoft.com/office/drawing/2014/main" id="{C4EEB677-F5B2-C954-07B5-6552162354C9}"/>
              </a:ext>
            </a:extLst>
          </p:cNvPr>
          <p:cNvSpPr txBox="1"/>
          <p:nvPr/>
        </p:nvSpPr>
        <p:spPr>
          <a:xfrm>
            <a:off x="5133361" y="4758815"/>
            <a:ext cx="1505540" cy="253916"/>
          </a:xfrm>
          <a:prstGeom prst="rect">
            <a:avLst/>
          </a:prstGeom>
          <a:noFill/>
        </p:spPr>
        <p:txBody>
          <a:bodyPr wrap="none" rtlCol="0">
            <a:spAutoFit/>
          </a:bodyPr>
          <a:lstStyle/>
          <a:p>
            <a:r>
              <a:rPr lang="en-US" sz="1050" b="1" dirty="0"/>
              <a:t>Our Proposed Model</a:t>
            </a:r>
            <a:endParaRPr lang="en-PK" sz="1050" b="1" dirty="0"/>
          </a:p>
        </p:txBody>
      </p:sp>
      <p:sp>
        <p:nvSpPr>
          <p:cNvPr id="2" name="TextBox 1">
            <a:extLst>
              <a:ext uri="{FF2B5EF4-FFF2-40B4-BE49-F238E27FC236}">
                <a16:creationId xmlns:a16="http://schemas.microsoft.com/office/drawing/2014/main" id="{1BFD51D3-E4A9-DAA0-208E-0A0E474C85A3}"/>
              </a:ext>
            </a:extLst>
          </p:cNvPr>
          <p:cNvSpPr txBox="1"/>
          <p:nvPr/>
        </p:nvSpPr>
        <p:spPr>
          <a:xfrm>
            <a:off x="1356852" y="2064774"/>
            <a:ext cx="4039888" cy="369332"/>
          </a:xfrm>
          <a:prstGeom prst="rect">
            <a:avLst/>
          </a:prstGeom>
          <a:noFill/>
        </p:spPr>
        <p:txBody>
          <a:bodyPr wrap="none" rtlCol="0">
            <a:spAutoFit/>
          </a:bodyPr>
          <a:lstStyle/>
          <a:p>
            <a:r>
              <a:rPr lang="en-US" dirty="0">
                <a:latin typeface="Century Schoolbook" panose="02040604050505020304" pitchFamily="18" charset="0"/>
              </a:rPr>
              <a:t>We will try to produce these results:</a:t>
            </a:r>
            <a:endParaRPr lang="en-PK" dirty="0">
              <a:latin typeface="Century Schoolbook" panose="02040604050505020304" pitchFamily="18" charset="0"/>
            </a:endParaRPr>
          </a:p>
        </p:txBody>
      </p:sp>
    </p:spTree>
    <p:extLst>
      <p:ext uri="{BB962C8B-B14F-4D97-AF65-F5344CB8AC3E}">
        <p14:creationId xmlns:p14="http://schemas.microsoft.com/office/powerpoint/2010/main" val="292545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Team Work</a:t>
            </a:r>
            <a:endParaRPr lang="en-US" sz="4400" b="0" strike="noStrike" spc="-1" dirty="0">
              <a:solidFill>
                <a:srgbClr val="000000"/>
              </a:solidFill>
              <a:latin typeface="Century Schoolbook"/>
            </a:endParaRPr>
          </a:p>
        </p:txBody>
      </p:sp>
      <p:sp>
        <p:nvSpPr>
          <p:cNvPr id="124" name="TextShape 2"/>
          <p:cNvSpPr txBox="1"/>
          <p:nvPr/>
        </p:nvSpPr>
        <p:spPr>
          <a:xfrm>
            <a:off x="1261800" y="1828800"/>
            <a:ext cx="8595000" cy="4350960"/>
          </a:xfrm>
          <a:prstGeom prst="rect">
            <a:avLst/>
          </a:prstGeom>
          <a:noFill/>
          <a:ln>
            <a:noFill/>
          </a:ln>
        </p:spPr>
        <p:txBody>
          <a:bodyPr>
            <a:noAutofit/>
          </a:bodyPr>
          <a:lstStyle/>
          <a:p>
            <a:pPr marL="360">
              <a:lnSpc>
                <a:spcPct val="95000"/>
              </a:lnSpc>
              <a:spcBef>
                <a:spcPts val="1400"/>
              </a:spcBef>
              <a:spcAft>
                <a:spcPts val="201"/>
              </a:spcAft>
              <a:buClr>
                <a:srgbClr val="6F6F74"/>
              </a:buClr>
              <a:buSzPct val="80000"/>
            </a:pPr>
            <a:endParaRPr lang="en-US" sz="1600" b="0" strike="noStrike" spc="-1" dirty="0">
              <a:solidFill>
                <a:srgbClr val="262626"/>
              </a:solidFill>
              <a:latin typeface="Century Schoolbook"/>
            </a:endParaRPr>
          </a:p>
          <a:p>
            <a:pPr marL="360">
              <a:lnSpc>
                <a:spcPct val="95000"/>
              </a:lnSpc>
              <a:spcBef>
                <a:spcPts val="1400"/>
              </a:spcBef>
              <a:spcAft>
                <a:spcPts val="201"/>
              </a:spcAft>
              <a:buClr>
                <a:srgbClr val="6F6F74"/>
              </a:buClr>
              <a:buSzPct val="80000"/>
            </a:pPr>
            <a:r>
              <a:rPr lang="en-US" b="1" strike="noStrike" spc="-1" dirty="0">
                <a:solidFill>
                  <a:srgbClr val="262626"/>
                </a:solidFill>
                <a:latin typeface="Century Schoolbook"/>
              </a:rPr>
              <a:t>Idea Selection</a:t>
            </a:r>
            <a:r>
              <a:rPr lang="en-US" b="0" strike="noStrike" spc="-1" dirty="0">
                <a:solidFill>
                  <a:srgbClr val="262626"/>
                </a:solidFill>
                <a:latin typeface="Century Schoolbook"/>
              </a:rPr>
              <a:t>: Farhan And Usama</a:t>
            </a:r>
          </a:p>
          <a:p>
            <a:pPr marL="360">
              <a:lnSpc>
                <a:spcPct val="95000"/>
              </a:lnSpc>
              <a:spcBef>
                <a:spcPts val="1400"/>
              </a:spcBef>
              <a:spcAft>
                <a:spcPts val="201"/>
              </a:spcAft>
              <a:buClr>
                <a:srgbClr val="6F6F74"/>
              </a:buClr>
              <a:buSzPct val="80000"/>
            </a:pPr>
            <a:r>
              <a:rPr lang="en-US" b="1" strike="noStrike" spc="-1" dirty="0">
                <a:solidFill>
                  <a:srgbClr val="262626"/>
                </a:solidFill>
                <a:latin typeface="Century Schoolbook"/>
              </a:rPr>
              <a:t>Literature Review</a:t>
            </a:r>
            <a:r>
              <a:rPr lang="en-US" b="0" strike="noStrike" spc="-1" dirty="0">
                <a:solidFill>
                  <a:srgbClr val="262626"/>
                </a:solidFill>
                <a:latin typeface="Century Schoolbook"/>
              </a:rPr>
              <a:t>: Usama Yazdani</a:t>
            </a:r>
          </a:p>
          <a:p>
            <a:pPr marL="360">
              <a:lnSpc>
                <a:spcPct val="95000"/>
              </a:lnSpc>
              <a:spcBef>
                <a:spcPts val="1400"/>
              </a:spcBef>
              <a:spcAft>
                <a:spcPts val="201"/>
              </a:spcAft>
              <a:buClr>
                <a:srgbClr val="6F6F74"/>
              </a:buClr>
              <a:buSzPct val="80000"/>
            </a:pPr>
            <a:r>
              <a:rPr lang="en-US" b="1" strike="noStrike" spc="-1" dirty="0">
                <a:solidFill>
                  <a:srgbClr val="262626"/>
                </a:solidFill>
                <a:latin typeface="Century Schoolbook"/>
              </a:rPr>
              <a:t>Slide Preparation</a:t>
            </a:r>
            <a:r>
              <a:rPr lang="en-US" b="0" strike="noStrike" spc="-1" dirty="0">
                <a:solidFill>
                  <a:srgbClr val="262626"/>
                </a:solidFill>
                <a:latin typeface="Century Schoolbook"/>
              </a:rPr>
              <a:t>: Farhan Abbasi</a:t>
            </a:r>
          </a:p>
        </p:txBody>
      </p:sp>
      <p:sp>
        <p:nvSpPr>
          <p:cNvPr id="125"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478F1822-94F0-4DDF-AF87-7D2CB51E5159}" type="slidenum">
              <a:rPr lang="en-US" sz="3600" b="0" strike="noStrike" spc="-1">
                <a:solidFill>
                  <a:srgbClr val="8E8E94"/>
                </a:solidFill>
                <a:latin typeface="Century Schoolbook"/>
              </a:rPr>
              <a:t>18</a:t>
            </a:fld>
            <a:endParaRPr lang="en-US" sz="36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a:solidFill>
                  <a:srgbClr val="000000"/>
                </a:solidFill>
                <a:latin typeface="Century Schoolbook"/>
              </a:rPr>
              <a:t>References</a:t>
            </a:r>
            <a:endParaRPr lang="en-US" sz="4400" b="0" strike="noStrike" spc="-1">
              <a:solidFill>
                <a:srgbClr val="000000"/>
              </a:solidFill>
              <a:latin typeface="Century Schoolbook"/>
            </a:endParaRPr>
          </a:p>
        </p:txBody>
      </p:sp>
      <p:sp>
        <p:nvSpPr>
          <p:cNvPr id="127" name="TextShape 2">
            <a:hlinkClick r:id="rId2" action="ppaction://hlinksldjump"/>
          </p:cNvPr>
          <p:cNvSpPr txBox="1"/>
          <p:nvPr/>
        </p:nvSpPr>
        <p:spPr>
          <a:xfrm>
            <a:off x="1015994" y="1690920"/>
            <a:ext cx="8595000" cy="4350960"/>
          </a:xfrm>
          <a:prstGeom prst="rect">
            <a:avLst/>
          </a:prstGeom>
          <a:noFill/>
          <a:ln>
            <a:noFill/>
          </a:ln>
        </p:spPr>
        <p:txBody>
          <a:bodyPr>
            <a:noAutofit/>
          </a:bodyPr>
          <a:lstStyle/>
          <a:p>
            <a:pPr lvl="1"/>
            <a:r>
              <a:rPr lang="en-US" b="0" i="0" dirty="0">
                <a:effectLst/>
                <a:cs typeface="Arial" panose="020B0604020202020204" pitchFamily="34" charset="0"/>
              </a:rPr>
              <a:t>[1] Y. Wang, L. Chang, Y. Cheng, L. Jin, and others, "Text2Sketch: Learning Face Sketch from Facial Attribute Text," in *Proceedings of the IEEE International Conference on Computer Vision (ICCV)*, Oct. 2018, pp. 669-673. doi:10.1109/ICCV.2018.00078.</a:t>
            </a:r>
          </a:p>
          <a:p>
            <a:pPr lvl="1"/>
            <a:endParaRPr lang="en-US" dirty="0">
              <a:cs typeface="Arial" panose="020B0604020202020204" pitchFamily="34" charset="0"/>
            </a:endParaRPr>
          </a:p>
          <a:p>
            <a:pPr lvl="1"/>
            <a:r>
              <a:rPr lang="en-US" b="0" i="0" dirty="0">
                <a:effectLst/>
                <a:cs typeface="Arial" panose="020B0604020202020204" pitchFamily="34" charset="0"/>
              </a:rPr>
              <a:t>[2] J. E. </a:t>
            </a:r>
            <a:r>
              <a:rPr lang="en-US" b="0" i="0" dirty="0" err="1">
                <a:effectLst/>
                <a:cs typeface="Arial" panose="020B0604020202020204" pitchFamily="34" charset="0"/>
              </a:rPr>
              <a:t>Martis</a:t>
            </a:r>
            <a:r>
              <a:rPr lang="en-US" b="0" i="0" dirty="0">
                <a:effectLst/>
                <a:cs typeface="Arial" panose="020B0604020202020204" pitchFamily="34" charset="0"/>
              </a:rPr>
              <a:t>, S. M. Shetty, M. R. Pradhan, U. Desai, and B. Acharya, "Text-to-Sketch Synthesis via Adversarial Network," in </a:t>
            </a:r>
            <a:r>
              <a:rPr lang="en-US" dirty="0"/>
              <a:t>CMC, 2023, vol.76, no.1</a:t>
            </a:r>
            <a:r>
              <a:rPr lang="en-US" b="0" i="0" dirty="0">
                <a:effectLst/>
                <a:cs typeface="Arial" panose="020B0604020202020204" pitchFamily="34" charset="0"/>
              </a:rPr>
              <a:t> Published: 09 June 2023</a:t>
            </a:r>
          </a:p>
          <a:p>
            <a:pPr lvl="1"/>
            <a:endParaRPr lang="en-US" b="0" i="0" dirty="0">
              <a:effectLst/>
              <a:cs typeface="Arial" panose="020B0604020202020204" pitchFamily="34" charset="0"/>
            </a:endParaRPr>
          </a:p>
          <a:p>
            <a:pPr lvl="1"/>
            <a:r>
              <a:rPr lang="en-US" dirty="0">
                <a:latin typeface="+mj-lt"/>
                <a:cs typeface="Arial" panose="020B0604020202020204" pitchFamily="34" charset="0"/>
              </a:rPr>
              <a:t>[3] M. Dong, C. Peng, D. Liu, Y. Zheng, N. Wang, and X. Gao, "</a:t>
            </a:r>
            <a:r>
              <a:rPr lang="en-US" dirty="0" err="1">
                <a:latin typeface="+mj-lt"/>
                <a:cs typeface="Arial" panose="020B0604020202020204" pitchFamily="34" charset="0"/>
              </a:rPr>
              <a:t>SketchCLIP</a:t>
            </a:r>
            <a:r>
              <a:rPr lang="en-US" dirty="0">
                <a:latin typeface="+mj-lt"/>
                <a:cs typeface="Arial" panose="020B0604020202020204" pitchFamily="34" charset="0"/>
              </a:rPr>
              <a:t>: Text-based Attribute Manipulation for Face Sketch Synthesis," in *Proceedings of 2022 IEEE International Joint Conference on Biometrics (IJCB) | 978-1-6654-6394-2/22/$31.00 ©2022 IEEE</a:t>
            </a:r>
            <a:endParaRPr lang="en-US" b="0" i="0" dirty="0">
              <a:effectLst/>
              <a:latin typeface="+mj-lt"/>
              <a:cs typeface="Arial" panose="020B0604020202020204" pitchFamily="34" charset="0"/>
            </a:endParaRPr>
          </a:p>
        </p:txBody>
      </p:sp>
      <p:sp>
        <p:nvSpPr>
          <p:cNvPr id="128"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7077423-1C01-4082-9C64-FDBD0A28D495}" type="slidenum">
              <a:rPr lang="en-US" sz="3600" b="0" strike="noStrike" spc="-1">
                <a:solidFill>
                  <a:srgbClr val="8E8E94"/>
                </a:solidFill>
                <a:latin typeface="Century Schoolbook"/>
              </a:rPr>
              <a:t>19</a:t>
            </a:fld>
            <a:endParaRPr lang="en-US" sz="36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Introduction</a:t>
            </a:r>
            <a:endParaRPr lang="en-US" sz="4400" b="0" strike="noStrike" spc="-1" dirty="0">
              <a:solidFill>
                <a:srgbClr val="000000"/>
              </a:solidFill>
              <a:latin typeface="Century Schoolbook"/>
            </a:endParaRPr>
          </a:p>
        </p:txBody>
      </p:sp>
      <p:sp>
        <p:nvSpPr>
          <p:cNvPr id="90" name="TextShape 2"/>
          <p:cNvSpPr txBox="1"/>
          <p:nvPr/>
        </p:nvSpPr>
        <p:spPr>
          <a:xfrm>
            <a:off x="1261800" y="1828800"/>
            <a:ext cx="8595000" cy="4350960"/>
          </a:xfrm>
          <a:prstGeom prst="rect">
            <a:avLst/>
          </a:prstGeom>
          <a:noFill/>
          <a:ln>
            <a:noFill/>
          </a:ln>
        </p:spPr>
        <p:txBody>
          <a:bodyPr>
            <a:noAutofit/>
          </a:bodyPr>
          <a:lstStyle/>
          <a:p>
            <a:r>
              <a:rPr lang="en-US" b="0" i="0" dirty="0">
                <a:solidFill>
                  <a:srgbClr val="374151"/>
                </a:solidFill>
                <a:effectLst/>
                <a:latin typeface="Söhne"/>
              </a:rPr>
              <a:t>Our Project “Suspect Face Sketch using Textual Description” aims to bridge the gap between textual descriptions of suspects and their visual representations by developing an advanced system capable of generating accurate facial sketches. With the potential to revolutionize the way law enforcement agencies approach suspect identification.</a:t>
            </a:r>
            <a:endParaRPr lang="en-US" sz="1800" b="0" strike="noStrike" spc="9" dirty="0">
              <a:solidFill>
                <a:srgbClr val="000000"/>
              </a:solidFill>
              <a:latin typeface="Century Schoolbook"/>
            </a:endParaRPr>
          </a:p>
        </p:txBody>
      </p:sp>
      <p:pic>
        <p:nvPicPr>
          <p:cNvPr id="91"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sp>
        <p:nvSpPr>
          <p:cNvPr id="92"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A5A095E4-D091-4D35-95A9-CFA7A24D433E}" type="slidenum">
              <a:rPr lang="en-US" sz="3600" b="0" strike="noStrike" spc="-1">
                <a:solidFill>
                  <a:srgbClr val="8E8E94"/>
                </a:solidFill>
                <a:latin typeface="Century Schoolbook"/>
              </a:rPr>
              <a:t>2</a:t>
            </a:fld>
            <a:endParaRPr lang="en-US" sz="36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8D6B-468A-7060-2B8A-8E99778303D9}"/>
              </a:ext>
            </a:extLst>
          </p:cNvPr>
          <p:cNvSpPr>
            <a:spLocks noGrp="1"/>
          </p:cNvSpPr>
          <p:nvPr>
            <p:ph type="title"/>
          </p:nvPr>
        </p:nvSpPr>
        <p:spPr/>
        <p:txBody>
          <a:bodyPr/>
          <a:lstStyle/>
          <a:p>
            <a:endParaRPr lang="en-PK" dirty="0"/>
          </a:p>
        </p:txBody>
      </p:sp>
      <p:sp>
        <p:nvSpPr>
          <p:cNvPr id="3" name="Subtitle 2">
            <a:extLst>
              <a:ext uri="{FF2B5EF4-FFF2-40B4-BE49-F238E27FC236}">
                <a16:creationId xmlns:a16="http://schemas.microsoft.com/office/drawing/2014/main" id="{AC6786DE-1ABD-2494-67E7-B6FF52F8CEAB}"/>
              </a:ext>
            </a:extLst>
          </p:cNvPr>
          <p:cNvSpPr>
            <a:spLocks noGrp="1"/>
          </p:cNvSpPr>
          <p:nvPr>
            <p:ph type="subTitle"/>
          </p:nvPr>
        </p:nvSpPr>
        <p:spPr/>
        <p:txBody>
          <a:bodyPr/>
          <a:lstStyle/>
          <a:p>
            <a:pPr marL="1371600" lvl="3" indent="0">
              <a:buNone/>
            </a:pPr>
            <a:r>
              <a:rPr lang="en-US" sz="5400" dirty="0"/>
              <a:t>    Thank You </a:t>
            </a:r>
            <a:r>
              <a:rPr lang="en-US" sz="5400" dirty="0">
                <a:sym typeface="Wingdings" panose="05000000000000000000" pitchFamily="2" charset="2"/>
              </a:rPr>
              <a:t></a:t>
            </a:r>
            <a:endParaRPr lang="en-PK" sz="5400" dirty="0"/>
          </a:p>
        </p:txBody>
      </p:sp>
    </p:spTree>
    <p:extLst>
      <p:ext uri="{BB962C8B-B14F-4D97-AF65-F5344CB8AC3E}">
        <p14:creationId xmlns:p14="http://schemas.microsoft.com/office/powerpoint/2010/main" val="247808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304020" y="2103840"/>
            <a:ext cx="9692280" cy="1325160"/>
          </a:xfrm>
          <a:prstGeom prst="rect">
            <a:avLst/>
          </a:prstGeom>
          <a:noFill/>
          <a:ln>
            <a:noFill/>
          </a:ln>
        </p:spPr>
        <p:txBody>
          <a:bodyPr anchor="b">
            <a:noAutofit/>
          </a:bodyPr>
          <a:lstStyle/>
          <a:p>
            <a:pPr>
              <a:lnSpc>
                <a:spcPct val="90000"/>
              </a:lnSpc>
            </a:pPr>
            <a:r>
              <a:rPr lang="en-US" sz="4400" spc="-52" dirty="0">
                <a:solidFill>
                  <a:srgbClr val="000000"/>
                </a:solidFill>
                <a:latin typeface="Century Schoolbook"/>
              </a:rPr>
              <a:t>Literature Review</a:t>
            </a:r>
            <a:endParaRPr lang="en-US" sz="4400" b="0" strike="noStrike" spc="-1" dirty="0">
              <a:solidFill>
                <a:srgbClr val="000000"/>
              </a:solidFill>
              <a:latin typeface="Century Schoolbook"/>
            </a:endParaRPr>
          </a:p>
        </p:txBody>
      </p:sp>
      <p:sp>
        <p:nvSpPr>
          <p:cNvPr id="94" name="TextShape 2"/>
          <p:cNvSpPr txBox="1"/>
          <p:nvPr/>
        </p:nvSpPr>
        <p:spPr>
          <a:xfrm>
            <a:off x="1192974" y="2141280"/>
            <a:ext cx="8595000" cy="4350960"/>
          </a:xfrm>
          <a:prstGeom prst="rect">
            <a:avLst/>
          </a:prstGeom>
          <a:noFill/>
          <a:ln>
            <a:noFill/>
          </a:ln>
        </p:spPr>
        <p:txBody>
          <a:bodyPr>
            <a:noAutofit/>
          </a:bodyPr>
          <a:lstStyle/>
          <a:p>
            <a:pPr marL="182880" indent="-182520">
              <a:lnSpc>
                <a:spcPct val="95000"/>
              </a:lnSpc>
              <a:spcBef>
                <a:spcPts val="1400"/>
              </a:spcBef>
              <a:spcAft>
                <a:spcPts val="201"/>
              </a:spcAft>
              <a:buClr>
                <a:srgbClr val="6F6F74"/>
              </a:buClr>
              <a:buSzPct val="80000"/>
              <a:buFont typeface="Arial"/>
              <a:buChar char="•"/>
            </a:pPr>
            <a:endParaRPr lang="en-US" sz="1800" b="0" strike="noStrike" spc="9" dirty="0">
              <a:solidFill>
                <a:srgbClr val="000000"/>
              </a:solidFill>
              <a:latin typeface="Century Schoolbook"/>
            </a:endParaRPr>
          </a:p>
        </p:txBody>
      </p:sp>
      <p:sp>
        <p:nvSpPr>
          <p:cNvPr id="95"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363B21E-E4B2-4FF0-814C-A05500358BA9}" type="slidenum">
              <a:rPr lang="en-US" sz="3600" b="0" strike="noStrike" spc="-1">
                <a:solidFill>
                  <a:srgbClr val="8E8E94"/>
                </a:solidFill>
                <a:latin typeface="Century Schoolbook"/>
              </a:rPr>
              <a:t>3</a:t>
            </a:fld>
            <a:endParaRPr lang="en-US" sz="3600" b="0" strike="noStrike" spc="-1">
              <a:latin typeface="Times New Roman"/>
            </a:endParaRPr>
          </a:p>
        </p:txBody>
      </p:sp>
      <p:pic>
        <p:nvPicPr>
          <p:cNvPr id="96"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spTree>
    <p:extLst>
      <p:ext uri="{BB962C8B-B14F-4D97-AF65-F5344CB8AC3E}">
        <p14:creationId xmlns:p14="http://schemas.microsoft.com/office/powerpoint/2010/main" val="352003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363B21E-E4B2-4FF0-814C-A05500358BA9}" type="slidenum">
              <a:rPr lang="en-US" sz="3600" b="0" strike="noStrike" spc="-1">
                <a:solidFill>
                  <a:srgbClr val="8E8E94"/>
                </a:solidFill>
                <a:latin typeface="Century Schoolbook"/>
              </a:rPr>
              <a:t>4</a:t>
            </a:fld>
            <a:endParaRPr lang="en-US" sz="3600" b="0" strike="noStrike" spc="-1">
              <a:latin typeface="Times New Roman"/>
            </a:endParaRPr>
          </a:p>
        </p:txBody>
      </p:sp>
      <p:pic>
        <p:nvPicPr>
          <p:cNvPr id="96" name="Picture 2" descr="National University of Computer and Emerging Sciences - Wikipedia"/>
          <p:cNvPicPr/>
          <p:nvPr/>
        </p:nvPicPr>
        <p:blipFill>
          <a:blip r:embed="rId3"/>
          <a:stretch/>
        </p:blipFill>
        <p:spPr>
          <a:xfrm>
            <a:off x="10719960" y="169653"/>
            <a:ext cx="1472040" cy="1472040"/>
          </a:xfrm>
          <a:prstGeom prst="rect">
            <a:avLst/>
          </a:prstGeom>
          <a:ln>
            <a:noFill/>
          </a:ln>
        </p:spPr>
      </p:pic>
      <p:graphicFrame>
        <p:nvGraphicFramePr>
          <p:cNvPr id="3" name="Table 3">
            <a:extLst>
              <a:ext uri="{FF2B5EF4-FFF2-40B4-BE49-F238E27FC236}">
                <a16:creationId xmlns:a16="http://schemas.microsoft.com/office/drawing/2014/main" id="{5B591194-B9D1-49AA-93AE-72A9B3EA6864}"/>
              </a:ext>
            </a:extLst>
          </p:cNvPr>
          <p:cNvGraphicFramePr>
            <a:graphicFrameLocks noGrp="1"/>
          </p:cNvGraphicFramePr>
          <p:nvPr>
            <p:extLst>
              <p:ext uri="{D42A27DB-BD31-4B8C-83A1-F6EECF244321}">
                <p14:modId xmlns:p14="http://schemas.microsoft.com/office/powerpoint/2010/main" val="1197170744"/>
              </p:ext>
            </p:extLst>
          </p:nvPr>
        </p:nvGraphicFramePr>
        <p:xfrm>
          <a:off x="560439" y="591116"/>
          <a:ext cx="9960078" cy="5288280"/>
        </p:xfrm>
        <a:graphic>
          <a:graphicData uri="http://schemas.openxmlformats.org/drawingml/2006/table">
            <a:tbl>
              <a:tblPr firstRow="1" bandRow="1">
                <a:tableStyleId>{2D5ABB26-0587-4C30-8999-92F81FD0307C}</a:tableStyleId>
              </a:tblPr>
              <a:tblGrid>
                <a:gridCol w="1422869">
                  <a:extLst>
                    <a:ext uri="{9D8B030D-6E8A-4147-A177-3AD203B41FA5}">
                      <a16:colId xmlns:a16="http://schemas.microsoft.com/office/drawing/2014/main" val="4023689516"/>
                    </a:ext>
                  </a:extLst>
                </a:gridCol>
                <a:gridCol w="1422869">
                  <a:extLst>
                    <a:ext uri="{9D8B030D-6E8A-4147-A177-3AD203B41FA5}">
                      <a16:colId xmlns:a16="http://schemas.microsoft.com/office/drawing/2014/main" val="3371493776"/>
                    </a:ext>
                  </a:extLst>
                </a:gridCol>
                <a:gridCol w="1205152">
                  <a:extLst>
                    <a:ext uri="{9D8B030D-6E8A-4147-A177-3AD203B41FA5}">
                      <a16:colId xmlns:a16="http://schemas.microsoft.com/office/drawing/2014/main" val="3692241445"/>
                    </a:ext>
                  </a:extLst>
                </a:gridCol>
                <a:gridCol w="1700981">
                  <a:extLst>
                    <a:ext uri="{9D8B030D-6E8A-4147-A177-3AD203B41FA5}">
                      <a16:colId xmlns:a16="http://schemas.microsoft.com/office/drawing/2014/main" val="2547220511"/>
                    </a:ext>
                  </a:extLst>
                </a:gridCol>
                <a:gridCol w="1347704">
                  <a:extLst>
                    <a:ext uri="{9D8B030D-6E8A-4147-A177-3AD203B41FA5}">
                      <a16:colId xmlns:a16="http://schemas.microsoft.com/office/drawing/2014/main" val="424915899"/>
                    </a:ext>
                  </a:extLst>
                </a:gridCol>
                <a:gridCol w="1437636">
                  <a:extLst>
                    <a:ext uri="{9D8B030D-6E8A-4147-A177-3AD203B41FA5}">
                      <a16:colId xmlns:a16="http://schemas.microsoft.com/office/drawing/2014/main" val="1814101018"/>
                    </a:ext>
                  </a:extLst>
                </a:gridCol>
                <a:gridCol w="1422867">
                  <a:extLst>
                    <a:ext uri="{9D8B030D-6E8A-4147-A177-3AD203B41FA5}">
                      <a16:colId xmlns:a16="http://schemas.microsoft.com/office/drawing/2014/main" val="1415070627"/>
                    </a:ext>
                  </a:extLst>
                </a:gridCol>
              </a:tblGrid>
              <a:tr h="771263">
                <a:tc>
                  <a:txBody>
                    <a:bodyPr/>
                    <a:lstStyle/>
                    <a:p>
                      <a:r>
                        <a:rPr lang="en-US" dirty="0"/>
                        <a:t>Sr No</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Year</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Basic Idea</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Methodology</a:t>
                      </a:r>
                      <a:endParaRPr lang="en-PK"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Result</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Limitation</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Future Work Suggestion</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989134"/>
                  </a:ext>
                </a:extLst>
              </a:tr>
              <a:tr h="1349710">
                <a:tc>
                  <a:txBody>
                    <a:bodyPr/>
                    <a:lstStyle/>
                    <a:p>
                      <a:r>
                        <a:rPr lang="en-US" sz="1100" dirty="0"/>
                        <a:t>[1]</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2023</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Text  to sketch  synthesis using  adversarial  network</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Generative Adversarial Networks ( GANs)</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The proposed method achieved an Inception Score of 1.438 ± 0.049, outperforming other state-of-the-art techniques.	</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The </a:t>
                      </a:r>
                      <a:r>
                        <a:rPr lang="en-US" sz="1100" dirty="0" err="1"/>
                        <a:t>Frechet</a:t>
                      </a:r>
                      <a:r>
                        <a:rPr lang="en-US" sz="1100" dirty="0"/>
                        <a:t> Inception Distance of 65.29 is also a good score, but it is not as closely correlated with human perception of image quality as the Inception Score.</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Refining the training process and enhancing the quality of the generated sketches.</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842632"/>
                  </a:ext>
                </a:extLst>
              </a:tr>
              <a:tr h="2369288">
                <a:tc>
                  <a:txBody>
                    <a:bodyPr/>
                    <a:lstStyle/>
                    <a:p>
                      <a:r>
                        <a:rPr lang="en-US" sz="1100" dirty="0"/>
                        <a:t>[2]</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2022</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Text-based Attribute Manipulation for Face Sketch Synthesis</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It adopts text-driven attribute manipulation using the Contrastive Language-Image Pre-Training (CLIP) model.</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The paper provides extensive qualitative and quantitative experiments conducted on the CUHK Face Sketch Dataset (CUFS) to evaluate the effectiveness of the </a:t>
                      </a:r>
                      <a:r>
                        <a:rPr lang="en-US" sz="1100" dirty="0" err="1"/>
                        <a:t>SketchCLIP</a:t>
                      </a:r>
                      <a:r>
                        <a:rPr lang="en-US" sz="1100" dirty="0"/>
                        <a:t> method.</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Quality of Input Sketches: The method’s effectiveness relies on the quality of the input face sketches. If the initial sketches are of low quality or resolution, the results may not be as satisfactory. It would be challenging to use this approach with very rough or abstract sketches.</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The intra-modality fine-tuning module can be further optimized to enhance the quality of modified face sketches and reduce any remaining distortions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461270"/>
                  </a:ext>
                </a:extLst>
              </a:tr>
            </a:tbl>
          </a:graphicData>
        </a:graphic>
      </p:graphicFrame>
    </p:spTree>
    <p:extLst>
      <p:ext uri="{BB962C8B-B14F-4D97-AF65-F5344CB8AC3E}">
        <p14:creationId xmlns:p14="http://schemas.microsoft.com/office/powerpoint/2010/main" val="24960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F363B21E-E4B2-4FF0-814C-A05500358BA9}" type="slidenum">
              <a:rPr lang="en-US" sz="3600" b="0" strike="noStrike" spc="-1">
                <a:solidFill>
                  <a:srgbClr val="8E8E94"/>
                </a:solidFill>
                <a:latin typeface="Century Schoolbook"/>
              </a:rPr>
              <a:t>5</a:t>
            </a:fld>
            <a:endParaRPr lang="en-US" sz="3600" b="0" strike="noStrike" spc="-1">
              <a:latin typeface="Times New Roman"/>
            </a:endParaRPr>
          </a:p>
        </p:txBody>
      </p:sp>
      <p:pic>
        <p:nvPicPr>
          <p:cNvPr id="96" name="Picture 2" descr="National University of Computer and Emerging Sciences - Wikipedia"/>
          <p:cNvPicPr/>
          <p:nvPr/>
        </p:nvPicPr>
        <p:blipFill>
          <a:blip r:embed="rId3"/>
          <a:stretch/>
        </p:blipFill>
        <p:spPr>
          <a:xfrm>
            <a:off x="10719960" y="169653"/>
            <a:ext cx="1472040" cy="1472040"/>
          </a:xfrm>
          <a:prstGeom prst="rect">
            <a:avLst/>
          </a:prstGeom>
          <a:ln>
            <a:noFill/>
          </a:ln>
        </p:spPr>
      </p:pic>
      <p:graphicFrame>
        <p:nvGraphicFramePr>
          <p:cNvPr id="3" name="Table 3">
            <a:extLst>
              <a:ext uri="{FF2B5EF4-FFF2-40B4-BE49-F238E27FC236}">
                <a16:creationId xmlns:a16="http://schemas.microsoft.com/office/drawing/2014/main" id="{5B591194-B9D1-49AA-93AE-72A9B3EA6864}"/>
              </a:ext>
            </a:extLst>
          </p:cNvPr>
          <p:cNvGraphicFramePr>
            <a:graphicFrameLocks noGrp="1"/>
          </p:cNvGraphicFramePr>
          <p:nvPr>
            <p:extLst>
              <p:ext uri="{D42A27DB-BD31-4B8C-83A1-F6EECF244321}">
                <p14:modId xmlns:p14="http://schemas.microsoft.com/office/powerpoint/2010/main" val="106941384"/>
              </p:ext>
            </p:extLst>
          </p:nvPr>
        </p:nvGraphicFramePr>
        <p:xfrm>
          <a:off x="511277" y="1033568"/>
          <a:ext cx="9960078" cy="3185160"/>
        </p:xfrm>
        <a:graphic>
          <a:graphicData uri="http://schemas.openxmlformats.org/drawingml/2006/table">
            <a:tbl>
              <a:tblPr firstRow="1" bandRow="1">
                <a:tableStyleId>{2D5ABB26-0587-4C30-8999-92F81FD0307C}</a:tableStyleId>
              </a:tblPr>
              <a:tblGrid>
                <a:gridCol w="1422869">
                  <a:extLst>
                    <a:ext uri="{9D8B030D-6E8A-4147-A177-3AD203B41FA5}">
                      <a16:colId xmlns:a16="http://schemas.microsoft.com/office/drawing/2014/main" val="4023689516"/>
                    </a:ext>
                  </a:extLst>
                </a:gridCol>
                <a:gridCol w="1422869">
                  <a:extLst>
                    <a:ext uri="{9D8B030D-6E8A-4147-A177-3AD203B41FA5}">
                      <a16:colId xmlns:a16="http://schemas.microsoft.com/office/drawing/2014/main" val="3371493776"/>
                    </a:ext>
                  </a:extLst>
                </a:gridCol>
                <a:gridCol w="1422869">
                  <a:extLst>
                    <a:ext uri="{9D8B030D-6E8A-4147-A177-3AD203B41FA5}">
                      <a16:colId xmlns:a16="http://schemas.microsoft.com/office/drawing/2014/main" val="3692241445"/>
                    </a:ext>
                  </a:extLst>
                </a:gridCol>
                <a:gridCol w="1422869">
                  <a:extLst>
                    <a:ext uri="{9D8B030D-6E8A-4147-A177-3AD203B41FA5}">
                      <a16:colId xmlns:a16="http://schemas.microsoft.com/office/drawing/2014/main" val="2547220511"/>
                    </a:ext>
                  </a:extLst>
                </a:gridCol>
                <a:gridCol w="1408099">
                  <a:extLst>
                    <a:ext uri="{9D8B030D-6E8A-4147-A177-3AD203B41FA5}">
                      <a16:colId xmlns:a16="http://schemas.microsoft.com/office/drawing/2014/main" val="424915899"/>
                    </a:ext>
                  </a:extLst>
                </a:gridCol>
                <a:gridCol w="1437636">
                  <a:extLst>
                    <a:ext uri="{9D8B030D-6E8A-4147-A177-3AD203B41FA5}">
                      <a16:colId xmlns:a16="http://schemas.microsoft.com/office/drawing/2014/main" val="1814101018"/>
                    </a:ext>
                  </a:extLst>
                </a:gridCol>
                <a:gridCol w="1422867">
                  <a:extLst>
                    <a:ext uri="{9D8B030D-6E8A-4147-A177-3AD203B41FA5}">
                      <a16:colId xmlns:a16="http://schemas.microsoft.com/office/drawing/2014/main" val="1415070627"/>
                    </a:ext>
                  </a:extLst>
                </a:gridCol>
              </a:tblGrid>
              <a:tr h="771263">
                <a:tc>
                  <a:txBody>
                    <a:bodyPr/>
                    <a:lstStyle/>
                    <a:p>
                      <a:r>
                        <a:rPr lang="en-US" dirty="0"/>
                        <a:t>Sr No</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Year</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Basic Idea</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Methodology</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Result</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Limitation</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Future Work Suggestion</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989134"/>
                  </a:ext>
                </a:extLst>
              </a:tr>
              <a:tr h="1915303">
                <a:tc>
                  <a:txBody>
                    <a:bodyPr/>
                    <a:lstStyle/>
                    <a:p>
                      <a:r>
                        <a:rPr lang="en-US" sz="1100" dirty="0"/>
                        <a:t>[3]</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2018</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Learning Face Sketch from Facial Attribute Text</a:t>
                      </a:r>
                    </a:p>
                    <a:p>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The authors synthesize vivid face sketches using Stagewise-GAN. They evaluate the effectiveness of their approach through user study, face retrieval performance with synthesized sketch, and quantitative results. </a:t>
                      </a:r>
                      <a:endParaRPr lang="en-PK"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The authors evaluated the effectiveness of their approach through user study, face retrieval performance with synthesized sketch, and quantitative results.</a:t>
                      </a:r>
                    </a:p>
                    <a:p>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The paper does not address the challenge of synthesizing high-quality face sketches due to the ambiguity and complexity of text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Explore methods to address the challenge of synthesizing high-quality face sketches from text descriptions, considering the ambiguity and complexity of the text.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0406272"/>
                  </a:ext>
                </a:extLst>
              </a:tr>
            </a:tbl>
          </a:graphicData>
        </a:graphic>
      </p:graphicFrame>
    </p:spTree>
    <p:extLst>
      <p:ext uri="{BB962C8B-B14F-4D97-AF65-F5344CB8AC3E}">
        <p14:creationId xmlns:p14="http://schemas.microsoft.com/office/powerpoint/2010/main" val="68836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52">
                <a:solidFill>
                  <a:srgbClr val="000000"/>
                </a:solidFill>
                <a:latin typeface="Century Schoolbook"/>
              </a:rPr>
              <a:t>Problem Statement</a:t>
            </a:r>
            <a:endParaRPr lang="en-US" sz="4400" b="0" strike="noStrike" spc="-1">
              <a:solidFill>
                <a:srgbClr val="000000"/>
              </a:solidFill>
              <a:latin typeface="Century Schoolbook"/>
            </a:endParaRPr>
          </a:p>
        </p:txBody>
      </p:sp>
      <p:sp>
        <p:nvSpPr>
          <p:cNvPr id="98" name="TextShape 2"/>
          <p:cNvSpPr txBox="1"/>
          <p:nvPr/>
        </p:nvSpPr>
        <p:spPr>
          <a:xfrm>
            <a:off x="1188720" y="2011680"/>
            <a:ext cx="8595000" cy="4350960"/>
          </a:xfrm>
          <a:prstGeom prst="rect">
            <a:avLst/>
          </a:prstGeom>
          <a:noFill/>
          <a:ln>
            <a:noFill/>
          </a:ln>
        </p:spPr>
        <p:txBody>
          <a:bodyPr>
            <a:noAutofit/>
          </a:bodyPr>
          <a:lstStyle/>
          <a:p>
            <a:pPr>
              <a:lnSpc>
                <a:spcPct val="95000"/>
              </a:lnSpc>
              <a:spcBef>
                <a:spcPts val="1400"/>
              </a:spcBef>
              <a:spcAft>
                <a:spcPts val="201"/>
              </a:spcAft>
            </a:pPr>
            <a:r>
              <a:rPr lang="en-US" sz="1800" b="0" strike="noStrike" spc="9">
                <a:solidFill>
                  <a:srgbClr val="000000"/>
                </a:solidFill>
                <a:latin typeface="Century Schoolbook"/>
              </a:rPr>
              <a:t>The current process of generating suspect sketches from textual descriptions in criminal investigations is often time-consuming and prone to inaccuracies. Inaccurate sketches can lead to wrongful arrests, while delays in sketch generation can allow suspects to evade capture. </a:t>
            </a:r>
          </a:p>
          <a:p>
            <a:pPr>
              <a:lnSpc>
                <a:spcPct val="95000"/>
              </a:lnSpc>
              <a:spcBef>
                <a:spcPts val="1400"/>
              </a:spcBef>
              <a:spcAft>
                <a:spcPts val="201"/>
              </a:spcAft>
            </a:pPr>
            <a:endParaRPr lang="en-US" sz="1800" b="0" strike="noStrike" spc="9">
              <a:solidFill>
                <a:srgbClr val="000000"/>
              </a:solidFill>
              <a:latin typeface="Century Schoolbook"/>
            </a:endParaRPr>
          </a:p>
          <a:p>
            <a:pPr>
              <a:lnSpc>
                <a:spcPct val="95000"/>
              </a:lnSpc>
              <a:spcBef>
                <a:spcPts val="1400"/>
              </a:spcBef>
              <a:spcAft>
                <a:spcPts val="201"/>
              </a:spcAft>
            </a:pPr>
            <a:endParaRPr lang="en-US" sz="1800" b="0" strike="noStrike" spc="9">
              <a:solidFill>
                <a:srgbClr val="000000"/>
              </a:solidFill>
              <a:latin typeface="Century Schoolbook"/>
            </a:endParaRPr>
          </a:p>
          <a:p>
            <a:pPr>
              <a:lnSpc>
                <a:spcPct val="95000"/>
              </a:lnSpc>
              <a:spcBef>
                <a:spcPts val="1400"/>
              </a:spcBef>
              <a:spcAft>
                <a:spcPts val="201"/>
              </a:spcAft>
            </a:pPr>
            <a:endParaRPr lang="en-US" sz="1800" b="0" strike="noStrike" spc="9">
              <a:solidFill>
                <a:srgbClr val="000000"/>
              </a:solidFill>
              <a:latin typeface="Century Schoolbook"/>
            </a:endParaRPr>
          </a:p>
          <a:p>
            <a:pPr>
              <a:lnSpc>
                <a:spcPct val="95000"/>
              </a:lnSpc>
              <a:spcBef>
                <a:spcPts val="1400"/>
              </a:spcBef>
              <a:spcAft>
                <a:spcPts val="201"/>
              </a:spcAft>
            </a:pPr>
            <a:endParaRPr lang="en-US" sz="1800" b="0" strike="noStrike" spc="9">
              <a:solidFill>
                <a:srgbClr val="000000"/>
              </a:solidFill>
              <a:latin typeface="Century Schoolbook"/>
            </a:endParaRPr>
          </a:p>
          <a:p>
            <a:pPr>
              <a:lnSpc>
                <a:spcPct val="95000"/>
              </a:lnSpc>
              <a:spcBef>
                <a:spcPts val="1400"/>
              </a:spcBef>
              <a:spcAft>
                <a:spcPts val="201"/>
              </a:spcAft>
            </a:pPr>
            <a:endParaRPr lang="en-US" sz="1800" b="0" strike="noStrike" spc="9">
              <a:solidFill>
                <a:srgbClr val="000000"/>
              </a:solidFill>
              <a:latin typeface="Century Schoolbook"/>
            </a:endParaRPr>
          </a:p>
          <a:p>
            <a:pPr>
              <a:lnSpc>
                <a:spcPct val="95000"/>
              </a:lnSpc>
              <a:spcBef>
                <a:spcPts val="1400"/>
              </a:spcBef>
              <a:spcAft>
                <a:spcPts val="201"/>
              </a:spcAft>
            </a:pPr>
            <a:endParaRPr lang="en-US" sz="1800" b="0" strike="noStrike" spc="9">
              <a:solidFill>
                <a:srgbClr val="000000"/>
              </a:solidFill>
              <a:latin typeface="Century Schoolbook"/>
            </a:endParaRPr>
          </a:p>
        </p:txBody>
      </p:sp>
      <p:sp>
        <p:nvSpPr>
          <p:cNvPr id="99"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8AE4BF7D-7441-4C02-AC5D-390D4ECD8EC2}" type="slidenum">
              <a:rPr lang="en-US" sz="3600" b="0" strike="noStrike" spc="-1">
                <a:solidFill>
                  <a:srgbClr val="8E8E94"/>
                </a:solidFill>
                <a:latin typeface="Century Schoolbook"/>
              </a:rPr>
              <a:t>6</a:t>
            </a:fld>
            <a:endParaRPr lang="en-US" sz="36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TextShape 1"/>
          <p:cNvSpPr txBox="1"/>
          <p:nvPr/>
        </p:nvSpPr>
        <p:spPr>
          <a:xfrm>
            <a:off x="1261800" y="401760"/>
            <a:ext cx="9692280" cy="1325160"/>
          </a:xfrm>
          <a:prstGeom prst="rect">
            <a:avLst/>
          </a:prstGeom>
          <a:noFill/>
          <a:ln>
            <a:noFill/>
          </a:ln>
        </p:spPr>
        <p:txBody>
          <a:bodyPr anchor="b">
            <a:noAutofit/>
          </a:bodyPr>
          <a:lstStyle/>
          <a:p>
            <a:pPr>
              <a:lnSpc>
                <a:spcPct val="90000"/>
              </a:lnSpc>
            </a:pPr>
            <a:r>
              <a:rPr lang="en-US" sz="4400" b="0" strike="noStrike" spc="-52" dirty="0">
                <a:solidFill>
                  <a:srgbClr val="000000"/>
                </a:solidFill>
                <a:latin typeface="Century Schoolbook"/>
              </a:rPr>
              <a:t>Proposed Solution</a:t>
            </a:r>
            <a:endParaRPr lang="en-US" sz="4400" b="0" strike="noStrike" spc="-1" dirty="0">
              <a:solidFill>
                <a:srgbClr val="000000"/>
              </a:solidFill>
              <a:latin typeface="Century Schoolbook"/>
            </a:endParaRPr>
          </a:p>
        </p:txBody>
      </p:sp>
      <p:sp>
        <p:nvSpPr>
          <p:cNvPr id="101" name="TextShape 2"/>
          <p:cNvSpPr txBox="1"/>
          <p:nvPr/>
        </p:nvSpPr>
        <p:spPr>
          <a:xfrm>
            <a:off x="1280520" y="1684080"/>
            <a:ext cx="8595000" cy="4350960"/>
          </a:xfrm>
          <a:prstGeom prst="rect">
            <a:avLst/>
          </a:prstGeom>
          <a:noFill/>
          <a:ln>
            <a:noFill/>
          </a:ln>
        </p:spPr>
        <p:txBody>
          <a:bodyPr>
            <a:noAutofit/>
          </a:bodyPr>
          <a:lstStyle/>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r>
              <a:rPr lang="en-US" sz="1800" b="0" strike="noStrike" spc="9" dirty="0">
                <a:solidFill>
                  <a:srgbClr val="000000"/>
                </a:solidFill>
                <a:latin typeface="Century Schoolbook"/>
                <a:ea typeface="Noto Sans CJK SC"/>
              </a:rPr>
              <a:t>Developing a system that takes facial features as a </a:t>
            </a:r>
            <a:r>
              <a:rPr lang="en-US" spc="9" dirty="0">
                <a:solidFill>
                  <a:srgbClr val="000000"/>
                </a:solidFill>
                <a:latin typeface="Century Schoolbook"/>
                <a:ea typeface="Noto Sans CJK SC"/>
              </a:rPr>
              <a:t>description</a:t>
            </a:r>
            <a:r>
              <a:rPr lang="en-US" sz="1800" b="0" strike="noStrike" spc="9" dirty="0">
                <a:solidFill>
                  <a:srgbClr val="000000"/>
                </a:solidFill>
                <a:latin typeface="Century Schoolbook"/>
                <a:ea typeface="Noto Sans CJK SC"/>
              </a:rPr>
              <a:t> and generates a realistic face sketch </a:t>
            </a:r>
            <a:r>
              <a:rPr lang="en-US" sz="1800" b="0" strike="noStrike" spc="9" dirty="0">
                <a:solidFill>
                  <a:srgbClr val="000000"/>
                </a:solidFill>
                <a:latin typeface="Century Schoolbook"/>
              </a:rPr>
              <a:t>to bridge the gap between textual descriptions and visual representations of suspects.</a:t>
            </a:r>
          </a:p>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endParaRPr lang="en-US" sz="1800" b="0" strike="noStrike" spc="9" dirty="0">
              <a:solidFill>
                <a:srgbClr val="000000"/>
              </a:solidFill>
              <a:latin typeface="Century Schoolbook"/>
            </a:endParaRPr>
          </a:p>
        </p:txBody>
      </p:sp>
      <p:sp>
        <p:nvSpPr>
          <p:cNvPr id="102"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1A666394-5E12-4BE5-96B1-A93CF8D1D233}" type="slidenum">
              <a:rPr lang="en-US" sz="3600" b="0" strike="noStrike" spc="-1">
                <a:solidFill>
                  <a:srgbClr val="8E8E94"/>
                </a:solidFill>
                <a:latin typeface="Century Schoolbook"/>
              </a:rPr>
              <a:t>7</a:t>
            </a:fld>
            <a:endParaRPr lang="en-US" sz="3600" b="0" strike="noStrike" spc="-1">
              <a:latin typeface="Times New Roman"/>
            </a:endParaRPr>
          </a:p>
        </p:txBody>
      </p:sp>
      <p:pic>
        <p:nvPicPr>
          <p:cNvPr id="103"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TextShape 1"/>
          <p:cNvSpPr txBox="1"/>
          <p:nvPr/>
        </p:nvSpPr>
        <p:spPr>
          <a:xfrm>
            <a:off x="1261800" y="401760"/>
            <a:ext cx="9692280" cy="1325160"/>
          </a:xfrm>
          <a:prstGeom prst="rect">
            <a:avLst/>
          </a:prstGeom>
          <a:noFill/>
          <a:ln>
            <a:noFill/>
          </a:ln>
        </p:spPr>
        <p:txBody>
          <a:bodyPr anchor="b">
            <a:noAutofit/>
          </a:bodyPr>
          <a:lstStyle/>
          <a:p>
            <a:pPr>
              <a:lnSpc>
                <a:spcPct val="90000"/>
              </a:lnSpc>
            </a:pPr>
            <a:r>
              <a:rPr lang="en-US" sz="4400" spc="-52" dirty="0" err="1">
                <a:solidFill>
                  <a:srgbClr val="000000"/>
                </a:solidFill>
                <a:latin typeface="Century Schoolbook"/>
              </a:rPr>
              <a:t>Methadology</a:t>
            </a:r>
            <a:endParaRPr lang="en-US" sz="4400" b="0" strike="noStrike" spc="-1" dirty="0">
              <a:solidFill>
                <a:srgbClr val="000000"/>
              </a:solidFill>
              <a:latin typeface="Century Schoolbook"/>
            </a:endParaRPr>
          </a:p>
        </p:txBody>
      </p:sp>
      <p:sp>
        <p:nvSpPr>
          <p:cNvPr id="101" name="TextShape 2"/>
          <p:cNvSpPr txBox="1"/>
          <p:nvPr/>
        </p:nvSpPr>
        <p:spPr>
          <a:xfrm>
            <a:off x="1261800" y="1726920"/>
            <a:ext cx="8595000" cy="4350960"/>
          </a:xfrm>
          <a:prstGeom prst="rect">
            <a:avLst/>
          </a:prstGeom>
          <a:noFill/>
          <a:ln>
            <a:noFill/>
          </a:ln>
        </p:spPr>
        <p:txBody>
          <a:bodyPr>
            <a:noAutofit/>
          </a:bodyPr>
          <a:lstStyle/>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endParaRPr lang="en-US" sz="1800" b="0" strike="noStrike" spc="9" dirty="0">
              <a:solidFill>
                <a:srgbClr val="000000"/>
              </a:solidFill>
              <a:latin typeface="Century Schoolbook"/>
            </a:endParaRPr>
          </a:p>
          <a:p>
            <a:pPr>
              <a:lnSpc>
                <a:spcPct val="95000"/>
              </a:lnSpc>
              <a:spcBef>
                <a:spcPts val="1400"/>
              </a:spcBef>
              <a:spcAft>
                <a:spcPts val="201"/>
              </a:spcAft>
            </a:pPr>
            <a:endParaRPr lang="en-US" sz="1800" b="0" strike="noStrike" spc="9" dirty="0">
              <a:solidFill>
                <a:srgbClr val="000000"/>
              </a:solidFill>
              <a:latin typeface="Century Schoolbook"/>
            </a:endParaRPr>
          </a:p>
        </p:txBody>
      </p:sp>
      <p:sp>
        <p:nvSpPr>
          <p:cNvPr id="102"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1A666394-5E12-4BE5-96B1-A93CF8D1D233}" type="slidenum">
              <a:rPr lang="en-US" sz="3600" b="0" strike="noStrike" spc="-1">
                <a:solidFill>
                  <a:srgbClr val="8E8E94"/>
                </a:solidFill>
                <a:latin typeface="Century Schoolbook"/>
              </a:rPr>
              <a:t>8</a:t>
            </a:fld>
            <a:endParaRPr lang="en-US" sz="3600" b="0" strike="noStrike" spc="-1">
              <a:latin typeface="Times New Roman"/>
            </a:endParaRPr>
          </a:p>
        </p:txBody>
      </p:sp>
      <p:pic>
        <p:nvPicPr>
          <p:cNvPr id="103" name="Picture 2" descr="National University of Computer and Emerging Sciences - Wikipedia"/>
          <p:cNvPicPr/>
          <p:nvPr/>
        </p:nvPicPr>
        <p:blipFill>
          <a:blip r:embed="rId2"/>
          <a:stretch/>
        </p:blipFill>
        <p:spPr>
          <a:xfrm>
            <a:off x="9457560" y="287640"/>
            <a:ext cx="1472040" cy="1472040"/>
          </a:xfrm>
          <a:prstGeom prst="rect">
            <a:avLst/>
          </a:prstGeom>
          <a:ln>
            <a:noFill/>
          </a:ln>
        </p:spPr>
      </p:pic>
      <p:pic>
        <p:nvPicPr>
          <p:cNvPr id="7" name="Picture 6">
            <a:extLst>
              <a:ext uri="{FF2B5EF4-FFF2-40B4-BE49-F238E27FC236}">
                <a16:creationId xmlns:a16="http://schemas.microsoft.com/office/drawing/2014/main" id="{2975E321-AC71-8591-65B0-9F93C13A4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711" y="2221629"/>
            <a:ext cx="7720085" cy="3412255"/>
          </a:xfrm>
          <a:prstGeom prst="rect">
            <a:avLst/>
          </a:prstGeom>
        </p:spPr>
      </p:pic>
    </p:spTree>
    <p:extLst>
      <p:ext uri="{BB962C8B-B14F-4D97-AF65-F5344CB8AC3E}">
        <p14:creationId xmlns:p14="http://schemas.microsoft.com/office/powerpoint/2010/main" val="80006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61800" y="365760"/>
            <a:ext cx="9692280" cy="1325160"/>
          </a:xfrm>
          <a:prstGeom prst="rect">
            <a:avLst/>
          </a:prstGeom>
          <a:noFill/>
          <a:ln>
            <a:noFill/>
          </a:ln>
        </p:spPr>
        <p:txBody>
          <a:bodyPr anchor="b">
            <a:noAutofit/>
          </a:bodyPr>
          <a:lstStyle/>
          <a:p>
            <a:pPr>
              <a:lnSpc>
                <a:spcPct val="90000"/>
              </a:lnSpc>
            </a:pPr>
            <a:r>
              <a:rPr lang="en-US" sz="4400" b="0" strike="noStrike" spc="-1" dirty="0">
                <a:solidFill>
                  <a:srgbClr val="000000"/>
                </a:solidFill>
                <a:latin typeface="Century Schoolbook"/>
              </a:rPr>
              <a:t>Comparative Study</a:t>
            </a:r>
          </a:p>
        </p:txBody>
      </p:sp>
      <p:sp>
        <p:nvSpPr>
          <p:cNvPr id="117" name="TextShape 3"/>
          <p:cNvSpPr txBox="1"/>
          <p:nvPr/>
        </p:nvSpPr>
        <p:spPr>
          <a:xfrm>
            <a:off x="11292840" y="6172200"/>
            <a:ext cx="914040" cy="593280"/>
          </a:xfrm>
          <a:prstGeom prst="rect">
            <a:avLst/>
          </a:prstGeom>
          <a:noFill/>
          <a:ln>
            <a:noFill/>
          </a:ln>
        </p:spPr>
        <p:txBody>
          <a:bodyPr lIns="45720" rIns="45720" anchor="ctr">
            <a:normAutofit lnSpcReduction="10000"/>
          </a:bodyPr>
          <a:lstStyle/>
          <a:p>
            <a:pPr algn="ctr">
              <a:lnSpc>
                <a:spcPct val="100000"/>
              </a:lnSpc>
            </a:pPr>
            <a:fld id="{700F1B10-E579-4833-9EED-D3FA89FF3CF0}" type="slidenum">
              <a:rPr lang="en-US" sz="3600" b="0" strike="noStrike" spc="-1">
                <a:solidFill>
                  <a:srgbClr val="8E8E94"/>
                </a:solidFill>
                <a:latin typeface="Century Schoolbook"/>
              </a:rPr>
              <a:t>9</a:t>
            </a:fld>
            <a:endParaRPr lang="en-US" sz="3600" b="0" strike="noStrike" spc="-1">
              <a:latin typeface="Times New Roman"/>
            </a:endParaRPr>
          </a:p>
        </p:txBody>
      </p:sp>
      <p:pic>
        <p:nvPicPr>
          <p:cNvPr id="118" name="Picture 117"/>
          <p:cNvPicPr/>
          <p:nvPr/>
        </p:nvPicPr>
        <p:blipFill>
          <a:blip r:embed="rId2"/>
          <a:stretch/>
        </p:blipFill>
        <p:spPr>
          <a:xfrm>
            <a:off x="8488768" y="2725176"/>
            <a:ext cx="1895040" cy="1923840"/>
          </a:xfrm>
          <a:prstGeom prst="rect">
            <a:avLst/>
          </a:prstGeom>
          <a:ln>
            <a:noFill/>
          </a:ln>
        </p:spPr>
      </p:pic>
      <p:sp>
        <p:nvSpPr>
          <p:cNvPr id="119" name="TextShape 4"/>
          <p:cNvSpPr txBox="1"/>
          <p:nvPr/>
        </p:nvSpPr>
        <p:spPr>
          <a:xfrm>
            <a:off x="247666" y="3283114"/>
            <a:ext cx="3814915" cy="1602658"/>
          </a:xfrm>
          <a:prstGeom prst="rect">
            <a:avLst/>
          </a:prstGeom>
          <a:noFill/>
          <a:ln>
            <a:noFill/>
          </a:ln>
        </p:spPr>
        <p:txBody>
          <a:bodyPr lIns="90000" tIns="45000" rIns="90000" bIns="45000">
            <a:noAutofit/>
          </a:bodyPr>
          <a:lstStyle/>
          <a:p>
            <a:r>
              <a:rPr lang="en-US" sz="1400" b="0" strike="noStrike" spc="-1" dirty="0">
                <a:latin typeface="Arial"/>
              </a:rPr>
              <a:t>A man has a inverted triangle face with short hair. He has a pair of big narrow eyes, with dense thin and arched </a:t>
            </a:r>
            <a:r>
              <a:rPr lang="en-US" sz="1400" b="0" strike="noStrike" spc="-1" dirty="0" err="1">
                <a:latin typeface="Arial"/>
              </a:rPr>
              <a:t>eyebrows.His</a:t>
            </a:r>
            <a:r>
              <a:rPr lang="en-US" sz="1400" b="0" strike="noStrike" spc="-1" dirty="0">
                <a:latin typeface="Arial"/>
              </a:rPr>
              <a:t> mouth is thick and narrow, with a medium</a:t>
            </a:r>
            <a:r>
              <a:rPr lang="en-US" sz="1400" spc="-1" dirty="0">
                <a:latin typeface="Arial"/>
              </a:rPr>
              <a:t> </a:t>
            </a:r>
            <a:r>
              <a:rPr lang="en-US" sz="1400" b="0" strike="noStrike" spc="-1" dirty="0">
                <a:latin typeface="Arial"/>
              </a:rPr>
              <a:t>short nose and his ears are </a:t>
            </a:r>
            <a:r>
              <a:rPr lang="en-US" sz="1400" b="0" strike="noStrike" spc="-1" dirty="0" err="1">
                <a:latin typeface="Arial"/>
              </a:rPr>
              <a:t>normal.He</a:t>
            </a:r>
            <a:r>
              <a:rPr lang="en-US" sz="1400" b="0" strike="noStrike" spc="-1" dirty="0">
                <a:latin typeface="Arial"/>
              </a:rPr>
              <a:t> hasn't glasses and beard.</a:t>
            </a:r>
          </a:p>
        </p:txBody>
      </p:sp>
      <p:sp>
        <p:nvSpPr>
          <p:cNvPr id="5" name="Rectangle: Rounded Corners 4">
            <a:extLst>
              <a:ext uri="{FF2B5EF4-FFF2-40B4-BE49-F238E27FC236}">
                <a16:creationId xmlns:a16="http://schemas.microsoft.com/office/drawing/2014/main" id="{C8EE0475-7A06-2130-236D-018AD7AB85BB}"/>
              </a:ext>
            </a:extLst>
          </p:cNvPr>
          <p:cNvSpPr/>
          <p:nvPr/>
        </p:nvSpPr>
        <p:spPr>
          <a:xfrm>
            <a:off x="176980" y="3243004"/>
            <a:ext cx="3808801" cy="140601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K"/>
          </a:p>
        </p:txBody>
      </p:sp>
      <p:sp>
        <p:nvSpPr>
          <p:cNvPr id="9" name="TextBox 8">
            <a:extLst>
              <a:ext uri="{FF2B5EF4-FFF2-40B4-BE49-F238E27FC236}">
                <a16:creationId xmlns:a16="http://schemas.microsoft.com/office/drawing/2014/main" id="{B8920479-CC55-3D00-3A5F-F20DFB09FFED}"/>
              </a:ext>
            </a:extLst>
          </p:cNvPr>
          <p:cNvSpPr txBox="1"/>
          <p:nvPr/>
        </p:nvSpPr>
        <p:spPr>
          <a:xfrm>
            <a:off x="933120" y="4758815"/>
            <a:ext cx="2173874" cy="253916"/>
          </a:xfrm>
          <a:prstGeom prst="rect">
            <a:avLst/>
          </a:prstGeom>
          <a:noFill/>
        </p:spPr>
        <p:txBody>
          <a:bodyPr wrap="square" rtlCol="0">
            <a:spAutoFit/>
          </a:bodyPr>
          <a:lstStyle/>
          <a:p>
            <a:r>
              <a:rPr lang="en-US" sz="1050" b="1" dirty="0"/>
              <a:t>Attributes given by a witness</a:t>
            </a:r>
            <a:endParaRPr lang="en-PK" sz="1050" b="1" dirty="0"/>
          </a:p>
        </p:txBody>
      </p:sp>
      <p:sp>
        <p:nvSpPr>
          <p:cNvPr id="11" name="Arrow: Right 10">
            <a:extLst>
              <a:ext uri="{FF2B5EF4-FFF2-40B4-BE49-F238E27FC236}">
                <a16:creationId xmlns:a16="http://schemas.microsoft.com/office/drawing/2014/main" id="{BA232E48-7598-3987-E585-4DFE42BF3FDE}"/>
              </a:ext>
            </a:extLst>
          </p:cNvPr>
          <p:cNvSpPr/>
          <p:nvPr/>
        </p:nvSpPr>
        <p:spPr>
          <a:xfrm>
            <a:off x="4303833" y="3814915"/>
            <a:ext cx="3896269" cy="688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 name="TextBox 11">
            <a:extLst>
              <a:ext uri="{FF2B5EF4-FFF2-40B4-BE49-F238E27FC236}">
                <a16:creationId xmlns:a16="http://schemas.microsoft.com/office/drawing/2014/main" id="{C60C8ED8-2DAC-F4A3-A709-D2F59F145B14}"/>
              </a:ext>
            </a:extLst>
          </p:cNvPr>
          <p:cNvSpPr txBox="1"/>
          <p:nvPr/>
        </p:nvSpPr>
        <p:spPr>
          <a:xfrm>
            <a:off x="8665748" y="4758814"/>
            <a:ext cx="1398140" cy="253916"/>
          </a:xfrm>
          <a:prstGeom prst="rect">
            <a:avLst/>
          </a:prstGeom>
          <a:noFill/>
        </p:spPr>
        <p:txBody>
          <a:bodyPr wrap="none" rtlCol="0">
            <a:spAutoFit/>
          </a:bodyPr>
          <a:lstStyle/>
          <a:p>
            <a:r>
              <a:rPr lang="en-US" sz="1050" b="1" dirty="0"/>
              <a:t>Artist Made Sketch</a:t>
            </a:r>
            <a:endParaRPr lang="en-PK" sz="1050" b="1" dirty="0"/>
          </a:p>
        </p:txBody>
      </p:sp>
      <p:sp>
        <p:nvSpPr>
          <p:cNvPr id="2" name="TextBox 1">
            <a:extLst>
              <a:ext uri="{FF2B5EF4-FFF2-40B4-BE49-F238E27FC236}">
                <a16:creationId xmlns:a16="http://schemas.microsoft.com/office/drawing/2014/main" id="{D101BCEA-3B1C-5057-70D6-8D719F12ECBB}"/>
              </a:ext>
            </a:extLst>
          </p:cNvPr>
          <p:cNvSpPr txBox="1"/>
          <p:nvPr/>
        </p:nvSpPr>
        <p:spPr>
          <a:xfrm>
            <a:off x="1261800" y="1734545"/>
            <a:ext cx="5132439" cy="369332"/>
          </a:xfrm>
          <a:prstGeom prst="rect">
            <a:avLst/>
          </a:prstGeom>
          <a:noFill/>
        </p:spPr>
        <p:txBody>
          <a:bodyPr wrap="square" rtlCol="0">
            <a:spAutoFit/>
          </a:bodyPr>
          <a:lstStyle/>
          <a:p>
            <a:r>
              <a:rPr lang="en-US" dirty="0">
                <a:latin typeface="Century Schoolbook" panose="02040604050505020304" pitchFamily="18" charset="0"/>
              </a:rPr>
              <a:t>Facial Sketch Drawn By  A Sketch Artist</a:t>
            </a:r>
            <a:endParaRPr lang="en-PK" dirty="0">
              <a:latin typeface="Century Schoolbook" panose="02040604050505020304" pitchFamily="18" charset="0"/>
            </a:endParaRPr>
          </a:p>
        </p:txBody>
      </p:sp>
      <p:pic>
        <p:nvPicPr>
          <p:cNvPr id="3" name="Picture 2" descr="National University of Computer and Emerging Sciences - Wikipedia">
            <a:extLst>
              <a:ext uri="{FF2B5EF4-FFF2-40B4-BE49-F238E27FC236}">
                <a16:creationId xmlns:a16="http://schemas.microsoft.com/office/drawing/2014/main" id="{95ADC01C-098C-3872-DC90-1FDF86FF1ED8}"/>
              </a:ext>
            </a:extLst>
          </p:cNvPr>
          <p:cNvPicPr/>
          <p:nvPr/>
        </p:nvPicPr>
        <p:blipFill>
          <a:blip r:embed="rId3"/>
          <a:stretch/>
        </p:blipFill>
        <p:spPr>
          <a:xfrm>
            <a:off x="9719610" y="447171"/>
            <a:ext cx="1472040" cy="1472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561</TotalTime>
  <Words>1053</Words>
  <Application>Microsoft Office PowerPoint</Application>
  <PresentationFormat>Widescreen</PresentationFormat>
  <Paragraphs>174</Paragraphs>
  <Slides>20</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Century Gothic</vt:lpstr>
      <vt:lpstr>Century Schoolbook</vt:lpstr>
      <vt:lpstr>Söhne</vt:lpstr>
      <vt:lpstr>Symbol</vt:lpstr>
      <vt:lpstr>Times New Roman</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 Title</dc:title>
  <dc:subject/>
  <dc:creator>zeshan khan</dc:creator>
  <dc:description/>
  <cp:lastModifiedBy>Farhan Abbasi</cp:lastModifiedBy>
  <cp:revision>33</cp:revision>
  <dcterms:created xsi:type="dcterms:W3CDTF">2022-09-07T06:12:25Z</dcterms:created>
  <dcterms:modified xsi:type="dcterms:W3CDTF">2023-09-15T13:28:43Z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