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sldIdLst>
    <p:sldId id="256" r:id="rId2"/>
    <p:sldId id="274" r:id="rId3"/>
    <p:sldId id="257" r:id="rId4"/>
    <p:sldId id="259" r:id="rId5"/>
    <p:sldId id="283" r:id="rId6"/>
    <p:sldId id="284" r:id="rId7"/>
    <p:sldId id="272" r:id="rId8"/>
    <p:sldId id="258" r:id="rId9"/>
    <p:sldId id="273" r:id="rId10"/>
    <p:sldId id="282" r:id="rId11"/>
    <p:sldId id="269" r:id="rId12"/>
    <p:sldId id="276" r:id="rId13"/>
    <p:sldId id="271" r:id="rId14"/>
    <p:sldId id="263" r:id="rId15"/>
    <p:sldId id="275" r:id="rId16"/>
    <p:sldId id="277" r:id="rId17"/>
    <p:sldId id="281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B6286-CFD5-4A82-83A5-A17BBC4D049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C01D3-EF14-487E-956F-C666E97D9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4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972BE09-9E30-4DF4-96E6-A7AE4A47A5A9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2443ADA-80E8-4198-9A85-B5AF647A347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1368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AD2E6-287E-49AF-832F-6A8494803130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3ADA-80E8-4198-9A85-B5AF647A3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6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BE72-D1C9-4B2E-8D18-B6EB5CF9834D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3ADA-80E8-4198-9A85-B5AF647A3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4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1240-537D-4788-8197-2463B806820F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3ADA-80E8-4198-9A85-B5AF647A3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738A-1C59-458D-A2FE-140222BE60CF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3ADA-80E8-4198-9A85-B5AF647A347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886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8444-1B39-4D7D-8B30-491C63CEC965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3ADA-80E8-4198-9A85-B5AF647A3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2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DEEA-4F3C-4EDC-BADD-00F835D36563}" type="datetime1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3ADA-80E8-4198-9A85-B5AF647A3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2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35AA-CAD0-40D4-8E9B-2F90D7C1BB79}" type="datetime1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3ADA-80E8-4198-9A85-B5AF647A3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32B4-8DB1-433A-A5B7-FE6A1C9A5F96}" type="datetime1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3ADA-80E8-4198-9A85-B5AF647A3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8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50D9-F52C-4863-AB82-07E1EDF7E5A8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3ADA-80E8-4198-9A85-B5AF647A3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3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952F-50E1-45B7-83FC-17B2E00D3652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3ADA-80E8-4198-9A85-B5AF647A3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A0BEDC3-89BC-4551-8B88-635B48A41021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2443ADA-80E8-4198-9A85-B5AF647A3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2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3E871-4F42-69C4-AEEE-3DD7F1021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Suspect Face Sketch Using Textual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A3709-065B-EA04-126B-5D32B0E8B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5316210" cy="1691640"/>
          </a:xfrm>
        </p:spPr>
        <p:txBody>
          <a:bodyPr>
            <a:normAutofit/>
          </a:bodyPr>
          <a:lstStyle/>
          <a:p>
            <a:r>
              <a:rPr lang="en-US" dirty="0"/>
              <a:t>Group Members</a:t>
            </a:r>
          </a:p>
          <a:p>
            <a:r>
              <a:rPr lang="en-US" dirty="0"/>
              <a:t>Farhan Abbasi (20P-0044)</a:t>
            </a:r>
          </a:p>
          <a:p>
            <a:r>
              <a:rPr lang="en-US" dirty="0"/>
              <a:t>Usama Yazdani (20P-0598)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419CD41-D8C3-DEA9-99D5-2F511FE2C7F4}"/>
              </a:ext>
            </a:extLst>
          </p:cNvPr>
          <p:cNvSpPr txBox="1">
            <a:spLocks/>
          </p:cNvSpPr>
          <p:nvPr/>
        </p:nvSpPr>
        <p:spPr>
          <a:xfrm>
            <a:off x="6792025" y="4800600"/>
            <a:ext cx="4867221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Supervisor</a:t>
            </a:r>
          </a:p>
          <a:p>
            <a:r>
              <a:rPr lang="en-US" dirty="0"/>
              <a:t>Dr. Waqas Ali</a:t>
            </a:r>
          </a:p>
        </p:txBody>
      </p:sp>
      <p:pic>
        <p:nvPicPr>
          <p:cNvPr id="1026" name="Picture 2" descr="National University of Computer and Emerging Sciences - Wikipedia">
            <a:extLst>
              <a:ext uri="{FF2B5EF4-FFF2-40B4-BE49-F238E27FC236}">
                <a16:creationId xmlns:a16="http://schemas.microsoft.com/office/drawing/2014/main" id="{D936F78B-8FAF-9378-E8C6-29D18384E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68" y="109250"/>
            <a:ext cx="1472478" cy="147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706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185A-3041-DBEA-8846-D50C4911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Coding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E88D9-069E-BD96-A8DB-677780911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Object Oriented Programming</a:t>
            </a:r>
            <a:endParaRPr lang="en-US" i="0" dirty="0">
              <a:effectLst/>
              <a:latin typeface="+mj-lt"/>
            </a:endParaRPr>
          </a:p>
          <a:p>
            <a:r>
              <a:rPr lang="en-US" dirty="0">
                <a:latin typeface="+mj-lt"/>
              </a:rPr>
              <a:t>Data Structures</a:t>
            </a:r>
          </a:p>
          <a:p>
            <a:r>
              <a:rPr lang="en-US" dirty="0">
                <a:latin typeface="+mj-lt"/>
              </a:rPr>
              <a:t>Meaningful Variable Naming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B1730-E7A6-9682-3496-560BA685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 descr="National University of Computer and Emerging Sciences - Wikipedia">
            <a:extLst>
              <a:ext uri="{FF2B5EF4-FFF2-40B4-BE49-F238E27FC236}">
                <a16:creationId xmlns:a16="http://schemas.microsoft.com/office/drawing/2014/main" id="{9B8B99E8-1C2C-7BCB-3CB1-B1B80DCF000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457560" y="287640"/>
            <a:ext cx="1472040" cy="14720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7935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185A-3041-DBEA-8846-D50C4911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144" y="964343"/>
            <a:ext cx="9692640" cy="1325562"/>
          </a:xfrm>
        </p:spPr>
        <p:txBody>
          <a:bodyPr>
            <a:normAutofit/>
          </a:bodyPr>
          <a:lstStyle/>
          <a:p>
            <a:r>
              <a:rPr lang="en-US" sz="3200" dirty="0"/>
              <a:t>Goals Achieved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E88D9-069E-BD96-A8DB-677780911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i="0" dirty="0">
              <a:effectLst/>
              <a:latin typeface="+mj-lt"/>
            </a:endParaRPr>
          </a:p>
          <a:p>
            <a:r>
              <a:rPr lang="en-US" dirty="0">
                <a:latin typeface="+mj-lt"/>
              </a:rPr>
              <a:t>LSTM</a:t>
            </a:r>
            <a:r>
              <a:rPr lang="en-US" i="0" dirty="0">
                <a:effectLst/>
                <a:latin typeface="+mj-lt"/>
              </a:rPr>
              <a:t> Encoder Model</a:t>
            </a:r>
          </a:p>
          <a:p>
            <a:r>
              <a:rPr lang="en-US" dirty="0">
                <a:latin typeface="+mj-lt"/>
              </a:rPr>
              <a:t>Embedding Generation</a:t>
            </a:r>
          </a:p>
          <a:p>
            <a:r>
              <a:rPr lang="en-US" dirty="0">
                <a:latin typeface="+mj-lt"/>
              </a:rPr>
              <a:t>Documentation and Code Structure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B1730-E7A6-9682-3496-560BA685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2" descr="National University of Computer and Emerging Sciences - Wikipedia">
            <a:extLst>
              <a:ext uri="{FF2B5EF4-FFF2-40B4-BE49-F238E27FC236}">
                <a16:creationId xmlns:a16="http://schemas.microsoft.com/office/drawing/2014/main" id="{9B8B99E8-1C2C-7BCB-3CB1-B1B80DCF000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458088" y="482374"/>
            <a:ext cx="1472040" cy="14720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2172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185A-3041-DBEA-8846-D50C4911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E88D9-069E-BD96-A8DB-677780911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0" dirty="0">
              <a:effectLst/>
              <a:latin typeface="+mj-lt"/>
            </a:endParaRPr>
          </a:p>
          <a:p>
            <a:r>
              <a:rPr lang="en-US" i="0" dirty="0">
                <a:effectLst/>
                <a:latin typeface="+mj-lt"/>
              </a:rPr>
              <a:t>GAN Model </a:t>
            </a:r>
          </a:p>
          <a:p>
            <a:r>
              <a:rPr lang="en-US" dirty="0">
                <a:latin typeface="+mj-lt"/>
              </a:rPr>
              <a:t>Data Training</a:t>
            </a:r>
          </a:p>
          <a:p>
            <a:r>
              <a:rPr lang="en-US" dirty="0">
                <a:latin typeface="+mj-lt"/>
              </a:rPr>
              <a:t>Webpage Integration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B1730-E7A6-9682-3496-560BA685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2" descr="National University of Computer and Emerging Sciences - Wikipedia">
            <a:extLst>
              <a:ext uri="{FF2B5EF4-FFF2-40B4-BE49-F238E27FC236}">
                <a16:creationId xmlns:a16="http://schemas.microsoft.com/office/drawing/2014/main" id="{8EB5059B-205E-B959-4BA2-8303E7D361F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457560" y="287640"/>
            <a:ext cx="1472040" cy="14720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5913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52D31-1304-FBC4-DE82-85129700C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Team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90BD9-65CB-214D-D31F-1E767536C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Farhan Abbasi :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Research</a:t>
            </a:r>
          </a:p>
          <a:p>
            <a:r>
              <a:rPr lang="en-US" dirty="0"/>
              <a:t>Load data set and Tokenization</a:t>
            </a:r>
          </a:p>
          <a:p>
            <a:r>
              <a:rPr lang="en-US" dirty="0"/>
              <a:t>Slides </a:t>
            </a:r>
          </a:p>
          <a:p>
            <a:pPr marL="0" indent="0">
              <a:buNone/>
            </a:pPr>
            <a:r>
              <a:rPr lang="en-US" b="1" dirty="0"/>
              <a:t>Usama Yazdani:</a:t>
            </a:r>
          </a:p>
          <a:p>
            <a:r>
              <a:rPr lang="en-US" dirty="0"/>
              <a:t>Vocabulary </a:t>
            </a:r>
          </a:p>
          <a:p>
            <a:r>
              <a:rPr lang="en-US" dirty="0"/>
              <a:t>LSTM</a:t>
            </a:r>
          </a:p>
          <a:p>
            <a:r>
              <a:rPr lang="en-US" dirty="0"/>
              <a:t>Research</a:t>
            </a:r>
          </a:p>
          <a:p>
            <a:r>
              <a:rPr lang="en-US" dirty="0"/>
              <a:t>Poster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4653B-270F-7316-F4B5-46027CA8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2" descr="National University of Computer and Emerging Sciences - Wikipedia">
            <a:extLst>
              <a:ext uri="{FF2B5EF4-FFF2-40B4-BE49-F238E27FC236}">
                <a16:creationId xmlns:a16="http://schemas.microsoft.com/office/drawing/2014/main" id="{62751D6D-0F1A-3144-438F-15E8A569329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457560" y="287640"/>
            <a:ext cx="1472040" cy="14720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9131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52" dirty="0">
                <a:solidFill>
                  <a:srgbClr val="000000"/>
                </a:solidFill>
                <a:latin typeface="Century Schoolbook"/>
              </a:rPr>
              <a:t>Timeline For FYP-I</a:t>
            </a:r>
            <a:endParaRPr lang="en-US" sz="3200" b="0" strike="noStrike" spc="-1" dirty="0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1301349" y="1806573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82880" indent="-18252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endParaRPr lang="en-US" sz="1800" b="0" strike="noStrike" spc="9" dirty="0">
              <a:solidFill>
                <a:srgbClr val="000000"/>
              </a:solidFill>
              <a:latin typeface="Century Schoolbook"/>
            </a:endParaRPr>
          </a:p>
          <a:p>
            <a:endParaRPr lang="en-US" sz="1800" b="0" strike="noStrike" spc="9" dirty="0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fld id="{D247FEE6-174A-4A24-8745-41B4CA3DFD2C}" type="slidenum">
              <a:rPr lang="en-US" sz="3600" b="0" strike="noStrike" spc="-1">
                <a:solidFill>
                  <a:srgbClr val="8E8E94"/>
                </a:solidFill>
                <a:latin typeface="Century Schoolbook"/>
              </a:rPr>
              <a:t>14</a:t>
            </a:fld>
            <a:endParaRPr lang="en-US" sz="3600" b="0" strike="noStrike" spc="-1">
              <a:latin typeface="Times New Roman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F3D944F-92DA-4599-D2C9-2C2DBCC1DEF6}"/>
              </a:ext>
            </a:extLst>
          </p:cNvPr>
          <p:cNvGraphicFramePr>
            <a:graphicFrameLocks noGrp="1"/>
          </p:cNvGraphicFramePr>
          <p:nvPr/>
        </p:nvGraphicFramePr>
        <p:xfrm>
          <a:off x="123459" y="2124893"/>
          <a:ext cx="10730128" cy="3348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1698">
                  <a:extLst>
                    <a:ext uri="{9D8B030D-6E8A-4147-A177-3AD203B41FA5}">
                      <a16:colId xmlns:a16="http://schemas.microsoft.com/office/drawing/2014/main" val="602210714"/>
                    </a:ext>
                  </a:extLst>
                </a:gridCol>
                <a:gridCol w="520526">
                  <a:extLst>
                    <a:ext uri="{9D8B030D-6E8A-4147-A177-3AD203B41FA5}">
                      <a16:colId xmlns:a16="http://schemas.microsoft.com/office/drawing/2014/main" val="745651107"/>
                    </a:ext>
                  </a:extLst>
                </a:gridCol>
                <a:gridCol w="520526">
                  <a:extLst>
                    <a:ext uri="{9D8B030D-6E8A-4147-A177-3AD203B41FA5}">
                      <a16:colId xmlns:a16="http://schemas.microsoft.com/office/drawing/2014/main" val="3839570682"/>
                    </a:ext>
                  </a:extLst>
                </a:gridCol>
                <a:gridCol w="520526">
                  <a:extLst>
                    <a:ext uri="{9D8B030D-6E8A-4147-A177-3AD203B41FA5}">
                      <a16:colId xmlns:a16="http://schemas.microsoft.com/office/drawing/2014/main" val="3893106002"/>
                    </a:ext>
                  </a:extLst>
                </a:gridCol>
                <a:gridCol w="520526">
                  <a:extLst>
                    <a:ext uri="{9D8B030D-6E8A-4147-A177-3AD203B41FA5}">
                      <a16:colId xmlns:a16="http://schemas.microsoft.com/office/drawing/2014/main" val="1453603295"/>
                    </a:ext>
                  </a:extLst>
                </a:gridCol>
                <a:gridCol w="520526">
                  <a:extLst>
                    <a:ext uri="{9D8B030D-6E8A-4147-A177-3AD203B41FA5}">
                      <a16:colId xmlns:a16="http://schemas.microsoft.com/office/drawing/2014/main" val="3405603126"/>
                    </a:ext>
                  </a:extLst>
                </a:gridCol>
                <a:gridCol w="520526">
                  <a:extLst>
                    <a:ext uri="{9D8B030D-6E8A-4147-A177-3AD203B41FA5}">
                      <a16:colId xmlns:a16="http://schemas.microsoft.com/office/drawing/2014/main" val="4188645958"/>
                    </a:ext>
                  </a:extLst>
                </a:gridCol>
                <a:gridCol w="520526">
                  <a:extLst>
                    <a:ext uri="{9D8B030D-6E8A-4147-A177-3AD203B41FA5}">
                      <a16:colId xmlns:a16="http://schemas.microsoft.com/office/drawing/2014/main" val="370284219"/>
                    </a:ext>
                  </a:extLst>
                </a:gridCol>
                <a:gridCol w="520526">
                  <a:extLst>
                    <a:ext uri="{9D8B030D-6E8A-4147-A177-3AD203B41FA5}">
                      <a16:colId xmlns:a16="http://schemas.microsoft.com/office/drawing/2014/main" val="2570255189"/>
                    </a:ext>
                  </a:extLst>
                </a:gridCol>
                <a:gridCol w="520526">
                  <a:extLst>
                    <a:ext uri="{9D8B030D-6E8A-4147-A177-3AD203B41FA5}">
                      <a16:colId xmlns:a16="http://schemas.microsoft.com/office/drawing/2014/main" val="4253557748"/>
                    </a:ext>
                  </a:extLst>
                </a:gridCol>
                <a:gridCol w="520526">
                  <a:extLst>
                    <a:ext uri="{9D8B030D-6E8A-4147-A177-3AD203B41FA5}">
                      <a16:colId xmlns:a16="http://schemas.microsoft.com/office/drawing/2014/main" val="732807866"/>
                    </a:ext>
                  </a:extLst>
                </a:gridCol>
                <a:gridCol w="520526">
                  <a:extLst>
                    <a:ext uri="{9D8B030D-6E8A-4147-A177-3AD203B41FA5}">
                      <a16:colId xmlns:a16="http://schemas.microsoft.com/office/drawing/2014/main" val="1262655051"/>
                    </a:ext>
                  </a:extLst>
                </a:gridCol>
                <a:gridCol w="520526">
                  <a:extLst>
                    <a:ext uri="{9D8B030D-6E8A-4147-A177-3AD203B41FA5}">
                      <a16:colId xmlns:a16="http://schemas.microsoft.com/office/drawing/2014/main" val="2519593283"/>
                    </a:ext>
                  </a:extLst>
                </a:gridCol>
                <a:gridCol w="520526">
                  <a:extLst>
                    <a:ext uri="{9D8B030D-6E8A-4147-A177-3AD203B41FA5}">
                      <a16:colId xmlns:a16="http://schemas.microsoft.com/office/drawing/2014/main" val="3604026297"/>
                    </a:ext>
                  </a:extLst>
                </a:gridCol>
                <a:gridCol w="520526">
                  <a:extLst>
                    <a:ext uri="{9D8B030D-6E8A-4147-A177-3AD203B41FA5}">
                      <a16:colId xmlns:a16="http://schemas.microsoft.com/office/drawing/2014/main" val="232041137"/>
                    </a:ext>
                  </a:extLst>
                </a:gridCol>
                <a:gridCol w="520526">
                  <a:extLst>
                    <a:ext uri="{9D8B030D-6E8A-4147-A177-3AD203B41FA5}">
                      <a16:colId xmlns:a16="http://schemas.microsoft.com/office/drawing/2014/main" val="2728829233"/>
                    </a:ext>
                  </a:extLst>
                </a:gridCol>
                <a:gridCol w="430540">
                  <a:extLst>
                    <a:ext uri="{9D8B030D-6E8A-4147-A177-3AD203B41FA5}">
                      <a16:colId xmlns:a16="http://schemas.microsoft.com/office/drawing/2014/main" val="660412867"/>
                    </a:ext>
                  </a:extLst>
                </a:gridCol>
              </a:tblGrid>
              <a:tr h="28282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FYP-I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1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WEEKS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15962"/>
                  </a:ext>
                </a:extLst>
              </a:tr>
              <a:tr h="2646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611726"/>
                  </a:ext>
                </a:extLst>
              </a:tr>
              <a:tr h="5602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Literature Review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858687"/>
                  </a:ext>
                </a:extLst>
              </a:tr>
              <a:tr h="5602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Dataset Collection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816345"/>
                  </a:ext>
                </a:extLst>
              </a:tr>
              <a:tr h="5602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NLP Model Development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537522"/>
                  </a:ext>
                </a:extLst>
              </a:tr>
              <a:tr h="5602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Initial Model Testing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141191"/>
                  </a:ext>
                </a:extLst>
              </a:tr>
              <a:tr h="5602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Documentation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4990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0528A25-A555-53D9-4546-33D35AF7EE80}"/>
              </a:ext>
            </a:extLst>
          </p:cNvPr>
          <p:cNvSpPr/>
          <p:nvPr/>
        </p:nvSpPr>
        <p:spPr>
          <a:xfrm>
            <a:off x="2714185" y="2804272"/>
            <a:ext cx="3459453" cy="274320"/>
          </a:xfrm>
          <a:prstGeom prst="rect">
            <a:avLst/>
          </a:prstGeom>
          <a:solidFill>
            <a:srgbClr val="00B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258A77-E970-F584-A2B7-A1F32806E833}"/>
              </a:ext>
            </a:extLst>
          </p:cNvPr>
          <p:cNvSpPr/>
          <p:nvPr/>
        </p:nvSpPr>
        <p:spPr>
          <a:xfrm>
            <a:off x="4241691" y="3363064"/>
            <a:ext cx="1931947" cy="2990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146F27-8518-BA0A-78C1-86F408BD5641}"/>
              </a:ext>
            </a:extLst>
          </p:cNvPr>
          <p:cNvSpPr/>
          <p:nvPr/>
        </p:nvSpPr>
        <p:spPr>
          <a:xfrm>
            <a:off x="6322143" y="3921141"/>
            <a:ext cx="4411726" cy="299002"/>
          </a:xfrm>
          <a:prstGeom prst="rect">
            <a:avLst/>
          </a:prstGeom>
          <a:solidFill>
            <a:srgbClr val="00E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1100B4-F13D-AC4F-42EB-029C08932052}"/>
              </a:ext>
            </a:extLst>
          </p:cNvPr>
          <p:cNvSpPr/>
          <p:nvPr/>
        </p:nvSpPr>
        <p:spPr>
          <a:xfrm flipH="1">
            <a:off x="6872747" y="4476426"/>
            <a:ext cx="3861121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82328C-98EB-3FAD-5794-C9B86842C2EE}"/>
              </a:ext>
            </a:extLst>
          </p:cNvPr>
          <p:cNvSpPr/>
          <p:nvPr/>
        </p:nvSpPr>
        <p:spPr>
          <a:xfrm>
            <a:off x="2684688" y="5069066"/>
            <a:ext cx="8060207" cy="2990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National University of Computer and Emerging Sciences - Wikipedia">
            <a:extLst>
              <a:ext uri="{FF2B5EF4-FFF2-40B4-BE49-F238E27FC236}">
                <a16:creationId xmlns:a16="http://schemas.microsoft.com/office/drawing/2014/main" id="{5653BE28-6D7C-3607-570F-7A89BF7F0D0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458160" y="240995"/>
            <a:ext cx="1472040" cy="147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52" dirty="0">
                <a:solidFill>
                  <a:srgbClr val="000000"/>
                </a:solidFill>
                <a:latin typeface="Century Schoolbook"/>
              </a:rPr>
              <a:t>Timeline For FYP-II</a:t>
            </a:r>
            <a:endParaRPr lang="en-US" sz="3200" b="0" strike="noStrike" spc="-1" dirty="0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1301349" y="1806573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82880" indent="-18252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endParaRPr lang="en-US" sz="1800" b="0" strike="noStrike" spc="9" dirty="0">
              <a:solidFill>
                <a:srgbClr val="000000"/>
              </a:solidFill>
              <a:latin typeface="Century Schoolbook"/>
            </a:endParaRPr>
          </a:p>
          <a:p>
            <a:endParaRPr lang="en-US" sz="1800" b="0" strike="noStrike" spc="9" dirty="0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fld id="{D247FEE6-174A-4A24-8745-41B4CA3DFD2C}" type="slidenum">
              <a:rPr lang="en-US" sz="3600" b="0" strike="noStrike" spc="-1">
                <a:solidFill>
                  <a:srgbClr val="8E8E94"/>
                </a:solidFill>
                <a:latin typeface="Century Schoolbook"/>
              </a:rPr>
              <a:t>15</a:t>
            </a:fld>
            <a:endParaRPr lang="en-US" sz="3600" b="0" strike="noStrike" spc="-1">
              <a:latin typeface="Times New Roman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F3D944F-92DA-4599-D2C9-2C2DBCC1DEF6}"/>
              </a:ext>
            </a:extLst>
          </p:cNvPr>
          <p:cNvGraphicFramePr>
            <a:graphicFrameLocks noGrp="1"/>
          </p:cNvGraphicFramePr>
          <p:nvPr/>
        </p:nvGraphicFramePr>
        <p:xfrm>
          <a:off x="112143" y="2124893"/>
          <a:ext cx="10741444" cy="2788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238">
                  <a:extLst>
                    <a:ext uri="{9D8B030D-6E8A-4147-A177-3AD203B41FA5}">
                      <a16:colId xmlns:a16="http://schemas.microsoft.com/office/drawing/2014/main" val="602210714"/>
                    </a:ext>
                  </a:extLst>
                </a:gridCol>
                <a:gridCol w="520302">
                  <a:extLst>
                    <a:ext uri="{9D8B030D-6E8A-4147-A177-3AD203B41FA5}">
                      <a16:colId xmlns:a16="http://schemas.microsoft.com/office/drawing/2014/main" val="745651107"/>
                    </a:ext>
                  </a:extLst>
                </a:gridCol>
                <a:gridCol w="520526">
                  <a:extLst>
                    <a:ext uri="{9D8B030D-6E8A-4147-A177-3AD203B41FA5}">
                      <a16:colId xmlns:a16="http://schemas.microsoft.com/office/drawing/2014/main" val="3839570682"/>
                    </a:ext>
                  </a:extLst>
                </a:gridCol>
                <a:gridCol w="520526">
                  <a:extLst>
                    <a:ext uri="{9D8B030D-6E8A-4147-A177-3AD203B41FA5}">
                      <a16:colId xmlns:a16="http://schemas.microsoft.com/office/drawing/2014/main" val="3893106002"/>
                    </a:ext>
                  </a:extLst>
                </a:gridCol>
                <a:gridCol w="520526">
                  <a:extLst>
                    <a:ext uri="{9D8B030D-6E8A-4147-A177-3AD203B41FA5}">
                      <a16:colId xmlns:a16="http://schemas.microsoft.com/office/drawing/2014/main" val="1453603295"/>
                    </a:ext>
                  </a:extLst>
                </a:gridCol>
                <a:gridCol w="520526">
                  <a:extLst>
                    <a:ext uri="{9D8B030D-6E8A-4147-A177-3AD203B41FA5}">
                      <a16:colId xmlns:a16="http://schemas.microsoft.com/office/drawing/2014/main" val="3405603126"/>
                    </a:ext>
                  </a:extLst>
                </a:gridCol>
                <a:gridCol w="520526">
                  <a:extLst>
                    <a:ext uri="{9D8B030D-6E8A-4147-A177-3AD203B41FA5}">
                      <a16:colId xmlns:a16="http://schemas.microsoft.com/office/drawing/2014/main" val="4188645958"/>
                    </a:ext>
                  </a:extLst>
                </a:gridCol>
                <a:gridCol w="520526">
                  <a:extLst>
                    <a:ext uri="{9D8B030D-6E8A-4147-A177-3AD203B41FA5}">
                      <a16:colId xmlns:a16="http://schemas.microsoft.com/office/drawing/2014/main" val="370284219"/>
                    </a:ext>
                  </a:extLst>
                </a:gridCol>
                <a:gridCol w="520526">
                  <a:extLst>
                    <a:ext uri="{9D8B030D-6E8A-4147-A177-3AD203B41FA5}">
                      <a16:colId xmlns:a16="http://schemas.microsoft.com/office/drawing/2014/main" val="2570255189"/>
                    </a:ext>
                  </a:extLst>
                </a:gridCol>
                <a:gridCol w="520526">
                  <a:extLst>
                    <a:ext uri="{9D8B030D-6E8A-4147-A177-3AD203B41FA5}">
                      <a16:colId xmlns:a16="http://schemas.microsoft.com/office/drawing/2014/main" val="4253557748"/>
                    </a:ext>
                  </a:extLst>
                </a:gridCol>
                <a:gridCol w="520526">
                  <a:extLst>
                    <a:ext uri="{9D8B030D-6E8A-4147-A177-3AD203B41FA5}">
                      <a16:colId xmlns:a16="http://schemas.microsoft.com/office/drawing/2014/main" val="732807866"/>
                    </a:ext>
                  </a:extLst>
                </a:gridCol>
                <a:gridCol w="520526">
                  <a:extLst>
                    <a:ext uri="{9D8B030D-6E8A-4147-A177-3AD203B41FA5}">
                      <a16:colId xmlns:a16="http://schemas.microsoft.com/office/drawing/2014/main" val="1262655051"/>
                    </a:ext>
                  </a:extLst>
                </a:gridCol>
                <a:gridCol w="520526">
                  <a:extLst>
                    <a:ext uri="{9D8B030D-6E8A-4147-A177-3AD203B41FA5}">
                      <a16:colId xmlns:a16="http://schemas.microsoft.com/office/drawing/2014/main" val="2519593283"/>
                    </a:ext>
                  </a:extLst>
                </a:gridCol>
                <a:gridCol w="520526">
                  <a:extLst>
                    <a:ext uri="{9D8B030D-6E8A-4147-A177-3AD203B41FA5}">
                      <a16:colId xmlns:a16="http://schemas.microsoft.com/office/drawing/2014/main" val="3604026297"/>
                    </a:ext>
                  </a:extLst>
                </a:gridCol>
                <a:gridCol w="520526">
                  <a:extLst>
                    <a:ext uri="{9D8B030D-6E8A-4147-A177-3AD203B41FA5}">
                      <a16:colId xmlns:a16="http://schemas.microsoft.com/office/drawing/2014/main" val="232041137"/>
                    </a:ext>
                  </a:extLst>
                </a:gridCol>
                <a:gridCol w="520526">
                  <a:extLst>
                    <a:ext uri="{9D8B030D-6E8A-4147-A177-3AD203B41FA5}">
                      <a16:colId xmlns:a16="http://schemas.microsoft.com/office/drawing/2014/main" val="2728829233"/>
                    </a:ext>
                  </a:extLst>
                </a:gridCol>
                <a:gridCol w="430540">
                  <a:extLst>
                    <a:ext uri="{9D8B030D-6E8A-4147-A177-3AD203B41FA5}">
                      <a16:colId xmlns:a16="http://schemas.microsoft.com/office/drawing/2014/main" val="660412867"/>
                    </a:ext>
                  </a:extLst>
                </a:gridCol>
              </a:tblGrid>
              <a:tr h="28282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FYP-II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1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WEEKS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15962"/>
                  </a:ext>
                </a:extLst>
              </a:tr>
              <a:tr h="264629">
                <a:tc vMerge="1">
                  <a:txBody>
                    <a:bodyPr/>
                    <a:lstStyle/>
                    <a:p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611726"/>
                  </a:ext>
                </a:extLst>
              </a:tr>
              <a:tr h="5602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ML Model Development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858687"/>
                  </a:ext>
                </a:extLst>
              </a:tr>
              <a:tr h="5602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GUI Integration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816345"/>
                  </a:ext>
                </a:extLst>
              </a:tr>
              <a:tr h="5602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Final Testing and Validation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502013"/>
                  </a:ext>
                </a:extLst>
              </a:tr>
              <a:tr h="5602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Documentation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53752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0528A25-A555-53D9-4546-33D35AF7EE80}"/>
              </a:ext>
            </a:extLst>
          </p:cNvPr>
          <p:cNvSpPr/>
          <p:nvPr/>
        </p:nvSpPr>
        <p:spPr>
          <a:xfrm>
            <a:off x="2685559" y="4474350"/>
            <a:ext cx="8037380" cy="282703"/>
          </a:xfrm>
          <a:prstGeom prst="rect">
            <a:avLst/>
          </a:prstGeom>
          <a:solidFill>
            <a:srgbClr val="00B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258A77-E970-F584-A2B7-A1F32806E833}"/>
              </a:ext>
            </a:extLst>
          </p:cNvPr>
          <p:cNvSpPr/>
          <p:nvPr/>
        </p:nvSpPr>
        <p:spPr>
          <a:xfrm>
            <a:off x="6926455" y="3354411"/>
            <a:ext cx="3397416" cy="2827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146F27-8518-BA0A-78C1-86F408BD5641}"/>
              </a:ext>
            </a:extLst>
          </p:cNvPr>
          <p:cNvSpPr/>
          <p:nvPr/>
        </p:nvSpPr>
        <p:spPr>
          <a:xfrm>
            <a:off x="6926455" y="3878757"/>
            <a:ext cx="3397416" cy="282703"/>
          </a:xfrm>
          <a:prstGeom prst="rect">
            <a:avLst/>
          </a:prstGeom>
          <a:solidFill>
            <a:srgbClr val="00E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1100B4-F13D-AC4F-42EB-029C08932052}"/>
              </a:ext>
            </a:extLst>
          </p:cNvPr>
          <p:cNvSpPr/>
          <p:nvPr/>
        </p:nvSpPr>
        <p:spPr>
          <a:xfrm flipH="1">
            <a:off x="2754385" y="2799877"/>
            <a:ext cx="3980712" cy="2827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National University of Computer and Emerging Sciences - Wikipedia">
            <a:extLst>
              <a:ext uri="{FF2B5EF4-FFF2-40B4-BE49-F238E27FC236}">
                <a16:creationId xmlns:a16="http://schemas.microsoft.com/office/drawing/2014/main" id="{79B2AB9B-9664-36A1-ED21-048BF04FDC9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381547" y="365760"/>
            <a:ext cx="1472040" cy="14720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4629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52" dirty="0">
                <a:solidFill>
                  <a:srgbClr val="000000"/>
                </a:solidFill>
                <a:latin typeface="Century Schoolbook"/>
                <a:ea typeface="DejaVu Sans"/>
              </a:rPr>
              <a:t>References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1015920" y="1690920"/>
            <a:ext cx="85946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>
              <a:lnSpc>
                <a:spcPct val="100000"/>
              </a:lnSpc>
            </a:pP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[1] Yan, S. (2016, March 14). Understanding LSTM and its diagrams. </a:t>
            </a:r>
            <a:r>
              <a:rPr lang="en-US" b="0" i="1" dirty="0">
                <a:solidFill>
                  <a:srgbClr val="374151"/>
                </a:solidFill>
                <a:effectLst/>
                <a:latin typeface="+mj-lt"/>
              </a:rPr>
              <a:t>ML Review</a:t>
            </a: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. Retrieved from [https://blog.mlreview.com/understanding-lstm-and-its-diagrams-37e2f46f1714]</a:t>
            </a:r>
            <a:endParaRPr lang="en-US" sz="1800" b="0" strike="noStrike" spc="-1" dirty="0">
              <a:latin typeface="+mj-lt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fld id="{96861365-0BB4-40E0-9A80-44332FCA91A1}" type="slidenum">
              <a:rPr lang="en-US" sz="3600" b="0" strike="noStrike" spc="-1">
                <a:solidFill>
                  <a:srgbClr val="8E8E94"/>
                </a:solidFill>
                <a:latin typeface="Century Schoolbook"/>
                <a:ea typeface="DejaVu Sans"/>
              </a:rPr>
              <a:t>16</a:t>
            </a:fld>
            <a:endParaRPr lang="en-US" sz="3600" b="0" strike="noStrike" spc="-1">
              <a:latin typeface="Arial"/>
            </a:endParaRPr>
          </a:p>
        </p:txBody>
      </p:sp>
      <p:pic>
        <p:nvPicPr>
          <p:cNvPr id="2" name="Picture 2" descr="National University of Computer and Emerging Sciences - Wikipedia">
            <a:extLst>
              <a:ext uri="{FF2B5EF4-FFF2-40B4-BE49-F238E27FC236}">
                <a16:creationId xmlns:a16="http://schemas.microsoft.com/office/drawing/2014/main" id="{52F6780D-487E-0DBD-4A70-557725E4654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457560" y="287640"/>
            <a:ext cx="1472040" cy="147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8F6B41-E128-5343-7E2D-1570A086D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DEMO	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DB104-D11D-4ED4-93D0-269012FE3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5260" y="4777422"/>
            <a:ext cx="9418320" cy="16916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13455-9E95-2598-D29B-AFFD96FB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2" descr="National University of Computer and Emerging Sciences - Wikipedia">
            <a:extLst>
              <a:ext uri="{FF2B5EF4-FFF2-40B4-BE49-F238E27FC236}">
                <a16:creationId xmlns:a16="http://schemas.microsoft.com/office/drawing/2014/main" id="{EB0C26E2-1F99-BD24-9C2D-A6C66BC9DF0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457560" y="287640"/>
            <a:ext cx="1472040" cy="14720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252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804647-6948-2B61-085F-7F24D35E9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2509181"/>
          </a:xfrm>
        </p:spPr>
        <p:txBody>
          <a:bodyPr/>
          <a:lstStyle/>
          <a:p>
            <a:r>
              <a:rPr lang="en-US" dirty="0"/>
              <a:t>		Thank you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PK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706DBF2-DFA2-599D-FF6B-5ACD4FC0C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6B5687-416C-69FF-0184-FE0C5930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2" descr="National University of Computer and Emerging Sciences - Wikipedia">
            <a:extLst>
              <a:ext uri="{FF2B5EF4-FFF2-40B4-BE49-F238E27FC236}">
                <a16:creationId xmlns:a16="http://schemas.microsoft.com/office/drawing/2014/main" id="{F24A89AA-C234-1F6A-6ED3-C74596F2661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820800" y="524740"/>
            <a:ext cx="1472040" cy="14720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513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261800" y="-30150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Century Schoolbook"/>
              </a:rPr>
              <a:t>Content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1261800" y="125352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endParaRPr lang="en-US" sz="2000" b="0" strike="noStrike" spc="9" dirty="0">
              <a:solidFill>
                <a:srgbClr val="000000"/>
              </a:solidFill>
              <a:latin typeface="Century Schoolbook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0" strike="noStrike" spc="9" dirty="0">
                <a:solidFill>
                  <a:srgbClr val="000000"/>
                </a:solidFill>
                <a:latin typeface="Century Schoolbook"/>
              </a:rPr>
              <a:t>Introduction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strike="noStrike" spc="9" dirty="0">
                <a:solidFill>
                  <a:srgbClr val="000000"/>
                </a:solidFill>
                <a:latin typeface="Century Schoolbook"/>
              </a:rPr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strike="noStrike" spc="9" dirty="0">
                <a:solidFill>
                  <a:srgbClr val="000000"/>
                </a:solidFill>
                <a:latin typeface="Century Schoolbook"/>
              </a:rPr>
              <a:t>Use Case </a:t>
            </a:r>
            <a:r>
              <a:rPr lang="en-US" sz="2000" spc="9" dirty="0">
                <a:solidFill>
                  <a:srgbClr val="000000"/>
                </a:solidFill>
                <a:latin typeface="Century Schoolbook"/>
              </a:rPr>
              <a:t>Diagram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strike="noStrike" spc="9" dirty="0">
                <a:solidFill>
                  <a:srgbClr val="000000"/>
                </a:solidFill>
                <a:latin typeface="Century Schoolbook"/>
              </a:rPr>
              <a:t>Sw</a:t>
            </a:r>
            <a:r>
              <a:rPr lang="en-US" sz="2000" spc="9" dirty="0">
                <a:solidFill>
                  <a:srgbClr val="000000"/>
                </a:solidFill>
                <a:latin typeface="Century Schoolbook"/>
              </a:rPr>
              <a:t>imlane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strike="noStrike" spc="9" dirty="0">
                <a:solidFill>
                  <a:srgbClr val="000000"/>
                </a:solidFill>
                <a:latin typeface="Century Schoolbook"/>
              </a:rPr>
              <a:t>System </a:t>
            </a:r>
            <a:r>
              <a:rPr lang="en-US" sz="2000" spc="9" dirty="0">
                <a:solidFill>
                  <a:srgbClr val="000000"/>
                </a:solidFill>
                <a:latin typeface="Century Schoolbook"/>
              </a:rPr>
              <a:t>Design</a:t>
            </a:r>
            <a:endParaRPr lang="en-US" sz="2000" b="0" strike="noStrike" spc="9" dirty="0">
              <a:solidFill>
                <a:srgbClr val="000000"/>
              </a:solidFill>
              <a:latin typeface="Century Schoolbook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0" strike="noStrike" spc="9" dirty="0">
                <a:solidFill>
                  <a:srgbClr val="000000"/>
                </a:solidFill>
                <a:latin typeface="Century Schoolbook"/>
              </a:rPr>
              <a:t>Flow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pc="9" dirty="0">
                <a:solidFill>
                  <a:srgbClr val="000000"/>
                </a:solidFill>
                <a:latin typeface="Century Schoolbook"/>
              </a:rPr>
              <a:t>LSTM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pc="9" dirty="0">
                <a:solidFill>
                  <a:srgbClr val="000000"/>
                </a:solidFill>
                <a:latin typeface="Century Schoolbook"/>
              </a:rPr>
              <a:t>Coding Convention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pc="9" dirty="0">
                <a:solidFill>
                  <a:srgbClr val="000000"/>
                </a:solidFill>
                <a:latin typeface="Century Schoolbook"/>
              </a:rPr>
              <a:t>Goals Achieved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pc="9" dirty="0">
                <a:solidFill>
                  <a:srgbClr val="000000"/>
                </a:solidFill>
                <a:latin typeface="Century Schoolbook"/>
              </a:rPr>
              <a:t>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strike="noStrike" spc="9" dirty="0">
                <a:solidFill>
                  <a:srgbClr val="000000"/>
                </a:solidFill>
                <a:latin typeface="Century Schoolbook"/>
              </a:rPr>
              <a:t>Teamwork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pc="9" dirty="0">
                <a:solidFill>
                  <a:srgbClr val="000000"/>
                </a:solidFill>
                <a:latin typeface="Century Schoolbook"/>
              </a:rPr>
              <a:t>Timeline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strike="noStrike" spc="9" dirty="0">
                <a:solidFill>
                  <a:srgbClr val="000000"/>
                </a:solidFill>
                <a:latin typeface="Century Schoolbook"/>
              </a:rPr>
              <a:t>References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pc="9" dirty="0">
                <a:solidFill>
                  <a:srgbClr val="000000"/>
                </a:solidFill>
                <a:latin typeface="Century Schoolbook"/>
              </a:rPr>
              <a:t> Code Demo</a:t>
            </a:r>
            <a:endParaRPr lang="en-US" sz="2000" b="0" strike="noStrike" spc="9" dirty="0">
              <a:solidFill>
                <a:srgbClr val="000000"/>
              </a:solidFill>
              <a:latin typeface="Century Schoolbook"/>
            </a:endParaRPr>
          </a:p>
          <a:p>
            <a:endParaRPr lang="en-US" sz="1800" b="0" strike="noStrike" spc="9" dirty="0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91" name="Picture 2" descr="National University of Computer and Emerging Sciences - Wikipedia"/>
          <p:cNvPicPr/>
          <p:nvPr/>
        </p:nvPicPr>
        <p:blipFill>
          <a:blip r:embed="rId2"/>
          <a:stretch/>
        </p:blipFill>
        <p:spPr>
          <a:xfrm>
            <a:off x="9457560" y="287640"/>
            <a:ext cx="1472040" cy="1472040"/>
          </a:xfrm>
          <a:prstGeom prst="rect">
            <a:avLst/>
          </a:prstGeom>
          <a:ln>
            <a:noFill/>
          </a:ln>
        </p:spPr>
      </p:pic>
      <p:sp>
        <p:nvSpPr>
          <p:cNvPr id="92" name="TextShape 3"/>
          <p:cNvSpPr txBox="1"/>
          <p:nvPr/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fld id="{A5A095E4-D091-4D35-95A9-CFA7A24D433E}" type="slidenum">
              <a:rPr lang="en-US" sz="3600" b="0" strike="noStrike" spc="-1">
                <a:solidFill>
                  <a:srgbClr val="8E8E94"/>
                </a:solidFill>
                <a:latin typeface="Century Schoolbook"/>
              </a:rPr>
              <a:t>2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E121-7014-E3F5-5EDE-08CF0F74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18844"/>
            <a:ext cx="9692640" cy="1325562"/>
          </a:xfrm>
        </p:spPr>
        <p:txBody>
          <a:bodyPr>
            <a:normAutofit/>
          </a:bodyPr>
          <a:lstStyle/>
          <a:p>
            <a:r>
              <a:rPr lang="en-US" sz="32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E3F41-C6FA-8075-8EB9-A62D4076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Suspect Face Sketch Using Textual Description</a:t>
            </a:r>
          </a:p>
          <a:p>
            <a:pPr>
              <a:lnSpc>
                <a:spcPct val="100000"/>
              </a:lnSpc>
            </a:pPr>
            <a:r>
              <a:rPr lang="en-US" b="0" i="0" dirty="0">
                <a:effectLst/>
                <a:latin typeface="+mj-lt"/>
              </a:rPr>
              <a:t>Bridge the gap between textual descriptions and visual representations</a:t>
            </a:r>
          </a:p>
          <a:p>
            <a:pPr>
              <a:lnSpc>
                <a:spcPct val="100000"/>
              </a:lnSpc>
            </a:pPr>
            <a:r>
              <a:rPr lang="en-US" b="0" i="0" dirty="0">
                <a:effectLst/>
                <a:latin typeface="+mj-lt"/>
              </a:rPr>
              <a:t>Accurate synthesis of facial sketches</a:t>
            </a:r>
          </a:p>
          <a:p>
            <a:pPr>
              <a:lnSpc>
                <a:spcPct val="100000"/>
              </a:lnSpc>
            </a:pPr>
            <a:r>
              <a:rPr lang="en-US" b="0" i="0" dirty="0">
                <a:effectLst/>
                <a:latin typeface="+mj-lt"/>
              </a:rPr>
              <a:t>Faster identification of suspects</a:t>
            </a: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4" name="Picture 2" descr="National University of Computer and Emerging Sciences - Wikipedia">
            <a:extLst>
              <a:ext uri="{FF2B5EF4-FFF2-40B4-BE49-F238E27FC236}">
                <a16:creationId xmlns:a16="http://schemas.microsoft.com/office/drawing/2014/main" id="{8204702E-DBE8-CC4D-3A10-7FCB2F7C6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650" y="287583"/>
            <a:ext cx="1472478" cy="147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62823-F04E-297B-9A71-34DB180B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188720" y="29232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52" dirty="0">
                <a:solidFill>
                  <a:srgbClr val="000000"/>
                </a:solidFill>
                <a:latin typeface="Century Schoolbook"/>
              </a:rPr>
              <a:t>Problem Statement</a:t>
            </a:r>
            <a:endParaRPr lang="en-US" sz="3200" b="0" strike="noStrike" spc="-1" dirty="0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188720" y="201168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lang="en-US" sz="1800" b="0" strike="noStrike" spc="9" dirty="0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lang="en-US" sz="1800" b="0" strike="noStrike" spc="9" dirty="0">
                <a:solidFill>
                  <a:srgbClr val="000000"/>
                </a:solidFill>
                <a:latin typeface="Century Schoolbook"/>
              </a:rPr>
              <a:t>The current process of generating suspect sketches from textual descriptions in criminal investigations is often time-consuming and prone to inaccuracies. Inaccurate sketches can lead to wrongful arrests, while delays in sketch generation can allow suspects to evade capture. 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lang="en-US" sz="1800" b="0" strike="noStrike" spc="9" dirty="0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lang="en-US" sz="1800" b="0" strike="noStrike" spc="9" dirty="0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lang="en-US" sz="1800" b="0" strike="noStrike" spc="9" dirty="0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lang="en-US" sz="1800" b="0" strike="noStrike" spc="9" dirty="0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lang="en-US" sz="1800" b="0" strike="noStrike" spc="9" dirty="0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lang="en-US" sz="1800" b="0" strike="noStrike" spc="9" dirty="0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fld id="{8AE4BF7D-7441-4C02-AC5D-390D4ECD8EC2}" type="slidenum">
              <a:rPr lang="en-US" sz="3600" b="0" strike="noStrike" spc="-1">
                <a:solidFill>
                  <a:srgbClr val="8E8E94"/>
                </a:solidFill>
                <a:latin typeface="Century Schoolbook"/>
              </a:rPr>
              <a:t>4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2" name="Picture 2" descr="National University of Computer and Emerging Sciences - Wikipedia">
            <a:extLst>
              <a:ext uri="{FF2B5EF4-FFF2-40B4-BE49-F238E27FC236}">
                <a16:creationId xmlns:a16="http://schemas.microsoft.com/office/drawing/2014/main" id="{E65ECF45-EC8E-5BBE-B9E7-73B74E735F3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482040" y="218880"/>
            <a:ext cx="1472040" cy="147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007800" y="-68325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spc="-52" dirty="0">
                <a:solidFill>
                  <a:srgbClr val="000000"/>
                </a:solidFill>
                <a:latin typeface="Century Schoolbook"/>
              </a:rPr>
              <a:t>  Use Case Diagram</a:t>
            </a:r>
            <a:endParaRPr lang="en-US" sz="3200" b="0" strike="noStrike" spc="-1" dirty="0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163320" y="201168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lang="en-US" sz="1800" b="0" strike="noStrike" spc="9" dirty="0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lang="en-US" sz="1800" b="0" strike="noStrike" spc="9" dirty="0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lang="en-US" sz="1800" b="0" strike="noStrike" spc="9" dirty="0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lang="en-US" sz="1800" b="0" strike="noStrike" spc="9" dirty="0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lang="en-US" sz="1800" b="0" strike="noStrike" spc="9" dirty="0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lang="en-US" sz="1800" b="0" strike="noStrike" spc="9" dirty="0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fld id="{8AE4BF7D-7441-4C02-AC5D-390D4ECD8EC2}" type="slidenum">
              <a:rPr lang="en-US" sz="3600" b="0" strike="noStrike" spc="-1">
                <a:solidFill>
                  <a:srgbClr val="8E8E94"/>
                </a:solidFill>
                <a:latin typeface="Century Schoolbook"/>
              </a:rPr>
              <a:t>5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2" name="Picture 2" descr="National University of Computer and Emerging Sciences - Wikipedia">
            <a:extLst>
              <a:ext uri="{FF2B5EF4-FFF2-40B4-BE49-F238E27FC236}">
                <a16:creationId xmlns:a16="http://schemas.microsoft.com/office/drawing/2014/main" id="{E65ECF45-EC8E-5BBE-B9E7-73B74E735F3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482040" y="218880"/>
            <a:ext cx="1472040" cy="1472040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C553F3-805B-F771-E7A0-DC15E422A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1" y="1256835"/>
            <a:ext cx="5638800" cy="4772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78D382-478F-4D65-E52C-394C4D05ABC0}"/>
              </a:ext>
            </a:extLst>
          </p:cNvPr>
          <p:cNvSpPr txBox="1"/>
          <p:nvPr/>
        </p:nvSpPr>
        <p:spPr>
          <a:xfrm>
            <a:off x="3637935" y="6292645"/>
            <a:ext cx="3293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 1. System Use Case</a:t>
            </a:r>
            <a:endParaRPr lang="en-PK" sz="1400" dirty="0"/>
          </a:p>
        </p:txBody>
      </p:sp>
    </p:spTree>
    <p:extLst>
      <p:ext uri="{BB962C8B-B14F-4D97-AF65-F5344CB8AC3E}">
        <p14:creationId xmlns:p14="http://schemas.microsoft.com/office/powerpoint/2010/main" val="527503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3466913" y="110613"/>
            <a:ext cx="3608441" cy="403123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lang="en-US" sz="2400" b="1" strike="noStrike" spc="9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fld id="{1A666394-5E12-4BE5-96B1-A93CF8D1D233}" type="slidenum">
              <a:rPr lang="en-US" sz="3600" b="0" strike="noStrike" spc="-1">
                <a:solidFill>
                  <a:srgbClr val="8E8E94"/>
                </a:solidFill>
                <a:latin typeface="Century Schoolbook"/>
              </a:rPr>
              <a:t>6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103" name="Picture 2" descr="National University of Computer and Emerging Sciences - Wikipedia"/>
          <p:cNvPicPr/>
          <p:nvPr/>
        </p:nvPicPr>
        <p:blipFill>
          <a:blip r:embed="rId2"/>
          <a:stretch/>
        </p:blipFill>
        <p:spPr>
          <a:xfrm>
            <a:off x="9614876" y="0"/>
            <a:ext cx="1472040" cy="147204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462E76-2384-1891-CF19-C483816DAEAF}"/>
              </a:ext>
            </a:extLst>
          </p:cNvPr>
          <p:cNvSpPr txBox="1"/>
          <p:nvPr/>
        </p:nvSpPr>
        <p:spPr>
          <a:xfrm>
            <a:off x="127408" y="315615"/>
            <a:ext cx="4040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anose="02020603050405020304" pitchFamily="18" charset="0"/>
              </a:rPr>
              <a:t>Swimlane  Diagram</a:t>
            </a:r>
            <a:endParaRPr lang="en-PK" sz="3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2203D-4FC8-49FC-86BD-FE4F3CC13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108" y="418308"/>
            <a:ext cx="3048446" cy="59485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BE3CA9-D27E-FFB9-2EE6-38E4B48F3070}"/>
              </a:ext>
            </a:extLst>
          </p:cNvPr>
          <p:cNvSpPr txBox="1"/>
          <p:nvPr/>
        </p:nvSpPr>
        <p:spPr>
          <a:xfrm>
            <a:off x="7793109" y="6018311"/>
            <a:ext cx="3293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 2. Swimlane Diagram</a:t>
            </a:r>
            <a:endParaRPr lang="en-PK" sz="1400" dirty="0"/>
          </a:p>
        </p:txBody>
      </p:sp>
    </p:spTree>
    <p:extLst>
      <p:ext uri="{BB962C8B-B14F-4D97-AF65-F5344CB8AC3E}">
        <p14:creationId xmlns:p14="http://schemas.microsoft.com/office/powerpoint/2010/main" val="403531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E121-7014-E3F5-5EDE-08CF0F74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205" y="15917"/>
            <a:ext cx="9692640" cy="1325562"/>
          </a:xfrm>
        </p:spPr>
        <p:txBody>
          <a:bodyPr>
            <a:normAutofit/>
          </a:bodyPr>
          <a:lstStyle/>
          <a:p>
            <a:r>
              <a:rPr lang="en-US" sz="3200" dirty="0"/>
              <a:t> System Design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19A955-CF9D-6110-75FD-FF52FE591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9" y="2031727"/>
            <a:ext cx="9932805" cy="3549679"/>
          </a:xfrm>
        </p:spPr>
      </p:pic>
      <p:pic>
        <p:nvPicPr>
          <p:cNvPr id="4" name="Picture 2" descr="National University of Computer and Emerging Sciences - Wikipedia">
            <a:extLst>
              <a:ext uri="{FF2B5EF4-FFF2-40B4-BE49-F238E27FC236}">
                <a16:creationId xmlns:a16="http://schemas.microsoft.com/office/drawing/2014/main" id="{8204702E-DBE8-CC4D-3A10-7FCB2F7C6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650" y="287583"/>
            <a:ext cx="1472478" cy="147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62823-F04E-297B-9A71-34DB180B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4E10F7-FFFF-2471-EE19-A4F4A5A87013}"/>
              </a:ext>
            </a:extLst>
          </p:cNvPr>
          <p:cNvSpPr txBox="1"/>
          <p:nvPr/>
        </p:nvSpPr>
        <p:spPr>
          <a:xfrm>
            <a:off x="3536335" y="6117765"/>
            <a:ext cx="3293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 3. Proposed Architecture</a:t>
            </a:r>
            <a:endParaRPr lang="en-PK" sz="1400" dirty="0"/>
          </a:p>
        </p:txBody>
      </p:sp>
    </p:spTree>
    <p:extLst>
      <p:ext uri="{BB962C8B-B14F-4D97-AF65-F5344CB8AC3E}">
        <p14:creationId xmlns:p14="http://schemas.microsoft.com/office/powerpoint/2010/main" val="120842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13CC8-720C-D77D-CD0B-089A8221A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72" y="70792"/>
            <a:ext cx="9692640" cy="1325562"/>
          </a:xfrm>
        </p:spPr>
        <p:txBody>
          <a:bodyPr>
            <a:normAutofit/>
          </a:bodyPr>
          <a:lstStyle/>
          <a:p>
            <a:r>
              <a:rPr lang="en-US" sz="3200" dirty="0"/>
              <a:t>	Flow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A2722-62F5-10FA-898F-E5C76D2C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2" descr="National University of Computer and Emerging Sciences - Wikipedia">
            <a:extLst>
              <a:ext uri="{FF2B5EF4-FFF2-40B4-BE49-F238E27FC236}">
                <a16:creationId xmlns:a16="http://schemas.microsoft.com/office/drawing/2014/main" id="{F7049737-18AA-66F6-BE53-2C74744DD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650" y="287583"/>
            <a:ext cx="1472478" cy="147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5BF796-98F9-BBA0-C11B-2AA14E5C0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76714"/>
            <a:ext cx="8061855" cy="2928839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4AA40D-B03E-31DF-5462-3A57E3626B4D}"/>
              </a:ext>
            </a:extLst>
          </p:cNvPr>
          <p:cNvSpPr txBox="1"/>
          <p:nvPr/>
        </p:nvSpPr>
        <p:spPr>
          <a:xfrm>
            <a:off x="3450823" y="5532024"/>
            <a:ext cx="3293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 4. Generic flow of work</a:t>
            </a:r>
            <a:endParaRPr lang="en-PK" sz="1400" dirty="0"/>
          </a:p>
        </p:txBody>
      </p:sp>
    </p:spTree>
    <p:extLst>
      <p:ext uri="{BB962C8B-B14F-4D97-AF65-F5344CB8AC3E}">
        <p14:creationId xmlns:p14="http://schemas.microsoft.com/office/powerpoint/2010/main" val="363010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13CC8-720C-D77D-CD0B-089A8221A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72" y="70792"/>
            <a:ext cx="9692640" cy="1325562"/>
          </a:xfrm>
        </p:spPr>
        <p:txBody>
          <a:bodyPr>
            <a:normAutofit/>
          </a:bodyPr>
          <a:lstStyle/>
          <a:p>
            <a:r>
              <a:rPr lang="en-US" sz="3200" dirty="0"/>
              <a:t>	LSTM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A2722-62F5-10FA-898F-E5C76D2C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2" descr="National University of Computer and Emerging Sciences - Wikipedia">
            <a:extLst>
              <a:ext uri="{FF2B5EF4-FFF2-40B4-BE49-F238E27FC236}">
                <a16:creationId xmlns:a16="http://schemas.microsoft.com/office/drawing/2014/main" id="{F7049737-18AA-66F6-BE53-2C74744DD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650" y="287583"/>
            <a:ext cx="1472478" cy="147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0D32C2F-69E7-DD36-05B8-8A9BF24D3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977" y="1416018"/>
            <a:ext cx="5128947" cy="455216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C2592F-6A57-1F48-A7CC-80057AD4F810}"/>
              </a:ext>
            </a:extLst>
          </p:cNvPr>
          <p:cNvSpPr txBox="1"/>
          <p:nvPr/>
        </p:nvSpPr>
        <p:spPr>
          <a:xfrm>
            <a:off x="3637935" y="6292645"/>
            <a:ext cx="3293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 1. LSTM Architecture [1]</a:t>
            </a:r>
            <a:endParaRPr lang="en-PK" sz="1400" dirty="0"/>
          </a:p>
        </p:txBody>
      </p:sp>
    </p:spTree>
    <p:extLst>
      <p:ext uri="{BB962C8B-B14F-4D97-AF65-F5344CB8AC3E}">
        <p14:creationId xmlns:p14="http://schemas.microsoft.com/office/powerpoint/2010/main" val="254641141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1493</TotalTime>
  <Words>343</Words>
  <Application>Microsoft Office PowerPoint</Application>
  <PresentationFormat>Widescreen</PresentationFormat>
  <Paragraphs>144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Century Gothic</vt:lpstr>
      <vt:lpstr>Century Schoolbook</vt:lpstr>
      <vt:lpstr>Söhne</vt:lpstr>
      <vt:lpstr>Times New Roman</vt:lpstr>
      <vt:lpstr>Wingdings 2</vt:lpstr>
      <vt:lpstr>View</vt:lpstr>
      <vt:lpstr>Suspect Face Sketch Using Textual Description</vt:lpstr>
      <vt:lpstr>PowerPoint Presentation</vt:lpstr>
      <vt:lpstr>Introduction</vt:lpstr>
      <vt:lpstr>PowerPoint Presentation</vt:lpstr>
      <vt:lpstr>PowerPoint Presentation</vt:lpstr>
      <vt:lpstr>PowerPoint Presentation</vt:lpstr>
      <vt:lpstr> System Design </vt:lpstr>
      <vt:lpstr> Flow Diagram</vt:lpstr>
      <vt:lpstr> LSTM Architecture</vt:lpstr>
      <vt:lpstr>Coding Convention</vt:lpstr>
      <vt:lpstr>Goals Achieved </vt:lpstr>
      <vt:lpstr>Future Work</vt:lpstr>
      <vt:lpstr>Team Work</vt:lpstr>
      <vt:lpstr>PowerPoint Presentation</vt:lpstr>
      <vt:lpstr>PowerPoint Presentation</vt:lpstr>
      <vt:lpstr>PowerPoint Presentation</vt:lpstr>
      <vt:lpstr>    DEMO </vt:lpstr>
      <vt:lpstr>  Thank you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Project Title</dc:title>
  <dc:creator>zeshan khan</dc:creator>
  <cp:lastModifiedBy>Farhan Abbasi</cp:lastModifiedBy>
  <cp:revision>28</cp:revision>
  <dcterms:created xsi:type="dcterms:W3CDTF">2022-09-07T06:12:25Z</dcterms:created>
  <dcterms:modified xsi:type="dcterms:W3CDTF">2023-12-12T10:00:38Z</dcterms:modified>
</cp:coreProperties>
</file>