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Selamla</a:t>
            </a:r>
          </a:p>
          <a:p>
            <a:pPr/>
            <a:r>
              <a:t>Kendini tanıt (giriş)</a:t>
            </a:r>
          </a:p>
          <a:p>
            <a:pPr/>
            <a:r>
              <a:t>Yazılım geçmişinden bahset</a:t>
            </a:r>
          </a:p>
          <a:p>
            <a:pPr/>
            <a:r>
              <a:t>Sunum başlığı ile ilgili konuş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First Meaningful Paint</a:t>
            </a:r>
            <a:r>
              <a:t> için iyi bir değer yakalanabilir. </a:t>
            </a:r>
            <a:r>
              <a:rPr b="1"/>
              <a:t>CriticalCSS</a:t>
            </a:r>
            <a:r>
              <a:t>, html çıktısının optimize edilmesi vb. İşlemler ile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s://medium.com/walmartlabs/the-benefits-of-server-side-rendering-over-client-side-rendering-5d07ff2cefe8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hyperlink" Target="https://www.screamingfrog.co.uk/bing-javascript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hyperlink" Target="https://developers.google.com/search/docs/guides/rendering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hyperlink" Target="https://medium.com/walmartlabs/the-benefits-of-server-side-rendering-over-client-side-rendering-5d07ff2cefe8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hyperlink" Target="https://www.prerender.cloud/blog/2017/06/16/when-not-to-ssr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hyperlink" Target="https://www.toptal.com/front-end/client-side-vs-server-side-pre-rendering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developers.google.com/search/docs/guides/rendering" TargetMode="External"/><Relationship Id="rId3" Type="http://schemas.openxmlformats.org/officeDocument/2006/relationships/hyperlink" Target="https://www.toptal.com/front-end/client-side-vs-server-side-pre-rendering" TargetMode="External"/><Relationship Id="rId4" Type="http://schemas.openxmlformats.org/officeDocument/2006/relationships/hyperlink" Target="https://hackernoon.com/server-side-vs-client-side-rendering-in-react-apps-443efd6f2e87" TargetMode="External"/><Relationship Id="rId5" Type="http://schemas.openxmlformats.org/officeDocument/2006/relationships/hyperlink" Target="https://hackernoon.com/next-js-react-server-side-rendering-done-right-f9700078a3b6" TargetMode="External"/><Relationship Id="rId6" Type="http://schemas.openxmlformats.org/officeDocument/2006/relationships/hyperlink" Target="https://ktquez.com/en/posts/when-to-use-server-side-rendering-ssr-in-vuejs-projects.html" TargetMode="External"/><Relationship Id="rId7" Type="http://schemas.openxmlformats.org/officeDocument/2006/relationships/hyperlink" Target="https://medium.com/walmartlabs/the-benefits-of-server-side-rendering-over-client-side-rendering-5d07ff2cefe8" TargetMode="External"/><Relationship Id="rId8" Type="http://schemas.openxmlformats.org/officeDocument/2006/relationships/hyperlink" Target="https://www.javascriptstuff.com/server-side-render/" TargetMode="External"/><Relationship Id="rId9" Type="http://schemas.openxmlformats.org/officeDocument/2006/relationships/hyperlink" Target="https://www.javascriptstuff.com/react-seo/" TargetMode="External"/><Relationship Id="rId10" Type="http://schemas.openxmlformats.org/officeDocument/2006/relationships/hyperlink" Target="https://codeburst.io/next-js-ssr-vs-create-react-app-csr-7452f71599f6" TargetMode="External"/><Relationship Id="rId11" Type="http://schemas.openxmlformats.org/officeDocument/2006/relationships/hyperlink" Target="https://medium.com/@l.mugnaini/spa-and-seo-is-googlebot-able-to-render-a-single-page-application-1f74e706ab11" TargetMode="External"/><Relationship Id="rId12" Type="http://schemas.openxmlformats.org/officeDocument/2006/relationships/hyperlink" Target="https://www.prerender.cloud/blog/2017/06/16/when-not-to-ssr" TargetMode="External"/><Relationship Id="rId13" Type="http://schemas.openxmlformats.org/officeDocument/2006/relationships/hyperlink" Target="https://medium.com/@gajus/pre-rendering-spa-for-seo-and-improved-perceived-page-loading-speed-47075aa16d24" TargetMode="External"/><Relationship Id="rId14" Type="http://schemas.openxmlformats.org/officeDocument/2006/relationships/hyperlink" Target="https://developers.google.com/web/tools/puppeteer/articles/ssr" TargetMode="External"/><Relationship Id="rId15" Type="http://schemas.openxmlformats.org/officeDocument/2006/relationships/hyperlink" Target="https://snipcart.com/blog/angular-seo-universal-server-side-rendering" TargetMode="External"/><Relationship Id="rId16" Type="http://schemas.openxmlformats.org/officeDocument/2006/relationships/hyperlink" Target="https://dev.to/stereobooster/server-side-rendering-or-ssr-what-is-it-for-and-when-to-use-it-2cpg" TargetMode="External"/><Relationship Id="rId17" Type="http://schemas.openxmlformats.org/officeDocument/2006/relationships/hyperlink" Target="https://medium.com/walmartlabs/introducing-electrode-an-open-source-release-from-walmartlabs-14b836135319" TargetMode="External"/><Relationship Id="rId18" Type="http://schemas.openxmlformats.org/officeDocument/2006/relationships/hyperlink" Target="https://medium.com/walmartlabs/reactjs-ssr-profiling-and-caching-5d8e9e49240c" TargetMode="External"/><Relationship Id="rId19" Type="http://schemas.openxmlformats.org/officeDocument/2006/relationships/hyperlink" Target="https://snipcart.com/blog/vue-js-seo-prerender-example" TargetMode="External"/><Relationship Id="rId20" Type="http://schemas.openxmlformats.org/officeDocument/2006/relationships/hyperlink" Target="https://codeburst.io/concise-and-improved-approach-to-server-side-rendering-ssr-with-create-react-app-53a7be101e65" TargetMode="External"/><Relationship Id="rId21" Type="http://schemas.openxmlformats.org/officeDocument/2006/relationships/hyperlink" Target="https://github.com/GoogleChrome/rendertron" TargetMode="External"/><Relationship Id="rId22" Type="http://schemas.openxmlformats.org/officeDocument/2006/relationships/hyperlink" Target="https://github.com/prerender/prerender" TargetMode="External"/><Relationship Id="rId23" Type="http://schemas.openxmlformats.org/officeDocument/2006/relationships/hyperlink" Target="https://github.com/kriasoft/pre-render" TargetMode="External"/><Relationship Id="rId24" Type="http://schemas.openxmlformats.org/officeDocument/2006/relationships/hyperlink" Target="https://github.com/chrisvfritz/prerender-spa-plugin" TargetMode="External"/><Relationship Id="rId25" Type="http://schemas.openxmlformats.org/officeDocument/2006/relationships/hyperlink" Target="https://github.com/ream/ream" TargetMode="External"/><Relationship Id="rId26" Type="http://schemas.openxmlformats.org/officeDocument/2006/relationships/hyperlink" Target="https://github.com/nuxt/nuxt.js" TargetMode="External"/><Relationship Id="rId27" Type="http://schemas.openxmlformats.org/officeDocument/2006/relationships/hyperlink" Target="https://github.com/geelen/react-snapshot" TargetMode="External"/><Relationship Id="rId28" Type="http://schemas.openxmlformats.org/officeDocument/2006/relationships/hyperlink" Target="https://github.com/electrode-io/electrod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lmasa olmaz mı?"/>
          <p:cNvSpPr txBox="1"/>
          <p:nvPr>
            <p:ph type="ctrTitle"/>
          </p:nvPr>
        </p:nvSpPr>
        <p:spPr>
          <a:xfrm>
            <a:off x="8324850" y="8501568"/>
            <a:ext cx="7734300" cy="1159751"/>
          </a:xfrm>
          <a:prstGeom prst="rect">
            <a:avLst/>
          </a:prstGeom>
        </p:spPr>
        <p:txBody>
          <a:bodyPr/>
          <a:lstStyle>
            <a:lvl1pPr defTabSz="511809">
              <a:defRPr sz="6944"/>
            </a:lvl1pPr>
          </a:lstStyle>
          <a:p>
            <a:pPr/>
            <a:r>
              <a:t>olmasa olmaz mı?</a:t>
            </a:r>
          </a:p>
        </p:txBody>
      </p:sp>
      <p:sp>
        <p:nvSpPr>
          <p:cNvPr id="120" name="SSR"/>
          <p:cNvSpPr txBox="1"/>
          <p:nvPr/>
        </p:nvSpPr>
        <p:spPr>
          <a:xfrm>
            <a:off x="8324850" y="4054681"/>
            <a:ext cx="7734300" cy="4651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0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SSR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  <p:bldP build="whole" bldLvl="1" animBg="1" rev="0" advAuto="0" spid="119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2956" y="-1463"/>
            <a:ext cx="19438088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https://medium.com/walmartlabs/the-benefits-of-server-side-rendering-over-client-side-rendering-5d07ff2cefe8"/>
          <p:cNvSpPr txBox="1"/>
          <p:nvPr/>
        </p:nvSpPr>
        <p:spPr>
          <a:xfrm>
            <a:off x="4058393" y="13109350"/>
            <a:ext cx="1477052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000"/>
              </a:lnSpc>
              <a:defRPr sz="2200" u="sng">
                <a:solidFill>
                  <a:srgbClr val="272629"/>
                </a:solidFill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https://medium.com/walmartlabs/the-benefits-of-server-side-rendering-over-client-side-rendering-5d07ff2cefe8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d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e"/>
          <p:cNvSpPr/>
          <p:nvPr/>
        </p:nvSpPr>
        <p:spPr>
          <a:xfrm>
            <a:off x="1670755" y="4442998"/>
            <a:ext cx="21042490" cy="1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1" name="Group"/>
          <p:cNvGrpSpPr/>
          <p:nvPr/>
        </p:nvGrpSpPr>
        <p:grpSpPr>
          <a:xfrm>
            <a:off x="1673258" y="781766"/>
            <a:ext cx="8304886" cy="3203737"/>
            <a:chOff x="0" y="0"/>
            <a:chExt cx="8304885" cy="3203736"/>
          </a:xfrm>
        </p:grpSpPr>
        <p:sp>
          <p:nvSpPr>
            <p:cNvPr id="219" name="CSR"/>
            <p:cNvSpPr txBox="1"/>
            <p:nvPr/>
          </p:nvSpPr>
          <p:spPr>
            <a:xfrm>
              <a:off x="0" y="-1"/>
              <a:ext cx="3275077" cy="19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0">
                  <a:solidFill>
                    <a:srgbClr val="019CFB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CSR</a:t>
              </a:r>
            </a:p>
          </p:txBody>
        </p:sp>
        <p:sp>
          <p:nvSpPr>
            <p:cNvPr id="220" name="Ne zaman kullanalım?"/>
            <p:cNvSpPr txBox="1"/>
            <p:nvPr/>
          </p:nvSpPr>
          <p:spPr>
            <a:xfrm>
              <a:off x="-1" y="2135112"/>
              <a:ext cx="8304887" cy="1068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64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Ne zaman kullanalım?</a:t>
              </a:r>
            </a:p>
          </p:txBody>
        </p:sp>
      </p:grpSp>
      <p:sp>
        <p:nvSpPr>
          <p:cNvPr id="222" name="Back-office uygulamalarında"/>
          <p:cNvSpPr txBox="1"/>
          <p:nvPr/>
        </p:nvSpPr>
        <p:spPr>
          <a:xfrm>
            <a:off x="10515258" y="5744061"/>
            <a:ext cx="955685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Back-office uygulamalarında</a:t>
            </a:r>
          </a:p>
        </p:txBody>
      </p:sp>
      <p:sp>
        <p:nvSpPr>
          <p:cNvPr id="223" name="Kaynak tüketim problemi"/>
          <p:cNvSpPr txBox="1"/>
          <p:nvPr/>
        </p:nvSpPr>
        <p:spPr>
          <a:xfrm>
            <a:off x="10511274" y="7544806"/>
            <a:ext cx="12470194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Kaynak tüketim problemi</a:t>
            </a:r>
          </a:p>
        </p:txBody>
      </p:sp>
      <p:sp>
        <p:nvSpPr>
          <p:cNvPr id="224" name="SEO ve SMO ihtiyacı yoksa"/>
          <p:cNvSpPr txBox="1"/>
          <p:nvPr/>
        </p:nvSpPr>
        <p:spPr>
          <a:xfrm>
            <a:off x="10511274" y="9345551"/>
            <a:ext cx="9187207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SEO ve SMO ihtiyacı yoksa</a:t>
            </a:r>
          </a:p>
        </p:txBody>
      </p:sp>
      <p:pic>
        <p:nvPicPr>
          <p:cNvPr id="225" name="undraw_Data_points_ubvs.png" descr="undraw_Data_points_ubv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902" y="5761769"/>
            <a:ext cx="8848302" cy="5743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Line"/>
          <p:cNvSpPr/>
          <p:nvPr/>
        </p:nvSpPr>
        <p:spPr>
          <a:xfrm>
            <a:off x="1670755" y="4442998"/>
            <a:ext cx="21042490" cy="1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30" name="Group"/>
          <p:cNvGrpSpPr/>
          <p:nvPr/>
        </p:nvGrpSpPr>
        <p:grpSpPr>
          <a:xfrm>
            <a:off x="1673258" y="781766"/>
            <a:ext cx="8608874" cy="3203737"/>
            <a:chOff x="0" y="0"/>
            <a:chExt cx="8608872" cy="3203736"/>
          </a:xfrm>
        </p:grpSpPr>
        <p:sp>
          <p:nvSpPr>
            <p:cNvPr id="228" name="CSR"/>
            <p:cNvSpPr txBox="1"/>
            <p:nvPr/>
          </p:nvSpPr>
          <p:spPr>
            <a:xfrm>
              <a:off x="0" y="-1"/>
              <a:ext cx="3275076" cy="19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12000">
                  <a:solidFill>
                    <a:srgbClr val="019CFB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CSR</a:t>
              </a:r>
            </a:p>
          </p:txBody>
        </p:sp>
        <p:sp>
          <p:nvSpPr>
            <p:cNvPr id="229" name="Eksi ve eksikleri neler?"/>
            <p:cNvSpPr txBox="1"/>
            <p:nvPr/>
          </p:nvSpPr>
          <p:spPr>
            <a:xfrm>
              <a:off x="0" y="2135112"/>
              <a:ext cx="8608873" cy="1068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64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Eksi ve eksikleri neler?</a:t>
              </a:r>
            </a:p>
          </p:txBody>
        </p:sp>
      </p:grpSp>
      <p:sp>
        <p:nvSpPr>
          <p:cNvPr id="231" name="İlk görünecek ekran LOADİNG…"/>
          <p:cNvSpPr txBox="1"/>
          <p:nvPr/>
        </p:nvSpPr>
        <p:spPr>
          <a:xfrm>
            <a:off x="10515258" y="5731706"/>
            <a:ext cx="10862615" cy="93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14374" indent="-714374" algn="l">
              <a:buSzPct val="125000"/>
              <a:buChar char="•"/>
              <a:defRPr b="0" sz="5400"/>
            </a:pPr>
            <a:r>
              <a:t>İlk görünecek ekran </a:t>
            </a:r>
            <a:r>
              <a:rPr b="1"/>
              <a:t>LOADİNG…</a:t>
            </a:r>
          </a:p>
        </p:txBody>
      </p:sp>
      <p:sp>
        <p:nvSpPr>
          <p:cNvPr id="232" name="Yalnızca Google ?!"/>
          <p:cNvSpPr txBox="1"/>
          <p:nvPr/>
        </p:nvSpPr>
        <p:spPr>
          <a:xfrm>
            <a:off x="10511274" y="7544806"/>
            <a:ext cx="12470194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Yalnızca Google ?!</a:t>
            </a:r>
          </a:p>
        </p:txBody>
      </p:sp>
      <p:sp>
        <p:nvSpPr>
          <p:cNvPr id="233" name="SEO ve SMO için tutarlı sonuçlar yok"/>
          <p:cNvSpPr txBox="1"/>
          <p:nvPr/>
        </p:nvSpPr>
        <p:spPr>
          <a:xfrm>
            <a:off x="10511274" y="9333196"/>
            <a:ext cx="12108715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SEO ve SMO için tutarlı sonuçlar yok</a:t>
            </a:r>
          </a:p>
        </p:txBody>
      </p:sp>
      <p:pic>
        <p:nvPicPr>
          <p:cNvPr id="234" name="undraw_cancel_u1it.png" descr="undraw_cancel_u1it.png"/>
          <p:cNvPicPr>
            <a:picLocks noChangeAspect="1"/>
          </p:cNvPicPr>
          <p:nvPr/>
        </p:nvPicPr>
        <p:blipFill>
          <a:blip r:embed="rId2">
            <a:extLst/>
          </a:blip>
          <a:srcRect l="0" t="2815" r="0" b="2815"/>
          <a:stretch>
            <a:fillRect/>
          </a:stretch>
        </p:blipFill>
        <p:spPr>
          <a:xfrm>
            <a:off x="955902" y="5761769"/>
            <a:ext cx="8848302" cy="5743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"/>
          <p:cNvGrpSpPr/>
          <p:nvPr/>
        </p:nvGrpSpPr>
        <p:grpSpPr>
          <a:xfrm>
            <a:off x="3422857" y="1594047"/>
            <a:ext cx="17538287" cy="10521556"/>
            <a:chOff x="-52958" y="-470673"/>
            <a:chExt cx="17538286" cy="10521554"/>
          </a:xfrm>
        </p:grpSpPr>
        <p:pic>
          <p:nvPicPr>
            <p:cNvPr id="236" name="search-engine-ssr-comparison.jpeg" descr="search-engine-ssr-comparison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-52959" y="-470674"/>
              <a:ext cx="17538287" cy="98705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https://www.screamingfrog.co.uk/bing-javascript/"/>
            <p:cNvSpPr txBox="1"/>
            <p:nvPr/>
          </p:nvSpPr>
          <p:spPr>
            <a:xfrm>
              <a:off x="0" y="9619080"/>
              <a:ext cx="6655507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000"/>
                </a:lnSpc>
                <a:defRPr sz="2200" u="sng">
                  <a:solidFill>
                    <a:srgbClr val="272629"/>
                  </a:solidFill>
                  <a:uFill>
                    <a:solidFill>
                      <a:srgbClr val="272629"/>
                    </a:solidFill>
                  </a:uFill>
                  <a:latin typeface="Helvetica"/>
                  <a:ea typeface="Helvetica"/>
                  <a:cs typeface="Helvetica"/>
                  <a:sym typeface="Helvetica"/>
                  <a:hlinkClick r:id="rId3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3" invalidUrl="" action="" tgtFrame="" tooltip="" history="1" highlightClick="0" endSnd="0"/>
                </a:rPr>
                <a:t>https://www.screamingfrog.co.uk/bing-javascript/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-bot-chrome.png" descr="google-bot-chrom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558" r="0" b="3722"/>
          <a:stretch>
            <a:fillRect/>
          </a:stretch>
        </p:blipFill>
        <p:spPr>
          <a:xfrm>
            <a:off x="306730" y="183388"/>
            <a:ext cx="12031172" cy="6370355"/>
          </a:xfrm>
          <a:prstGeom prst="rect">
            <a:avLst/>
          </a:prstGeom>
        </p:spPr>
      </p:pic>
      <p:sp>
        <p:nvSpPr>
          <p:cNvPr id="241" name="WebGL desteği yok, şu anda 3D ve VR içerikleri dizine eklenmiyor…"/>
          <p:cNvSpPr txBox="1"/>
          <p:nvPr/>
        </p:nvSpPr>
        <p:spPr>
          <a:xfrm>
            <a:off x="13011827" y="1499876"/>
            <a:ext cx="10041964" cy="684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38125" indent="-238125" algn="l" defTabSz="457200">
              <a:lnSpc>
                <a:spcPts val="4900"/>
              </a:lnSpc>
              <a:buSzPct val="125000"/>
              <a:buChar char="-"/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WebGL desteği yok, şu anda 3D ve VR içerikleri dizine eklenmiyor</a:t>
            </a:r>
          </a:p>
          <a:p>
            <a:pPr algn="l" defTabSz="457200">
              <a:lnSpc>
                <a:spcPts val="4900"/>
              </a:lnSpc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38125" indent="-238125" algn="l" defTabSz="457200">
              <a:lnSpc>
                <a:spcPts val="4900"/>
              </a:lnSpc>
              <a:buSzPct val="125000"/>
              <a:buChar char="-"/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IndexedDB ve WebSQL arayüzleri devre dışı</a:t>
            </a:r>
          </a:p>
          <a:p>
            <a:pPr algn="l" defTabSz="457200">
              <a:lnSpc>
                <a:spcPts val="4900"/>
              </a:lnSpc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38125" indent="-238125" algn="l" defTabSz="457200">
              <a:lnSpc>
                <a:spcPts val="4900"/>
              </a:lnSpc>
              <a:buSzPct val="125000"/>
              <a:buChar char="-"/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HTTP Çerezleri sayfa yüklenirken temizlenir</a:t>
            </a:r>
          </a:p>
          <a:p>
            <a:pPr algn="l" defTabSz="457200">
              <a:lnSpc>
                <a:spcPts val="4900"/>
              </a:lnSpc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38125" indent="-238125" algn="l" defTabSz="457200">
              <a:lnSpc>
                <a:spcPts val="4900"/>
              </a:lnSpc>
              <a:buSzPct val="125000"/>
              <a:buChar char="-"/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Local Storage ve Session Storage verileri sayfa yüklenirken temizlenir</a:t>
            </a:r>
          </a:p>
          <a:p>
            <a:pPr algn="l" defTabSz="457200">
              <a:lnSpc>
                <a:spcPts val="4900"/>
              </a:lnSpc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38125" indent="-238125" algn="l" defTabSz="457200">
              <a:lnSpc>
                <a:spcPts val="4900"/>
              </a:lnSpc>
              <a:buSzPct val="125000"/>
              <a:buChar char="-"/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Chrome 41, ES6 özelliklerini desteklemiyor, ES6 kullanıyorsanız kodunuzu ES5’e çevirmelisiniz</a:t>
            </a:r>
          </a:p>
          <a:p>
            <a:pPr algn="l" defTabSz="457200">
              <a:lnSpc>
                <a:spcPts val="4900"/>
              </a:lnSpc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38125" indent="-238125" algn="l" defTabSz="457200">
              <a:lnSpc>
                <a:spcPts val="4900"/>
              </a:lnSpc>
              <a:buSzPct val="125000"/>
              <a:buChar char="-"/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Gezinme öğeleri, bağlantılar, başlıklar, ana metniniz ve resimleriniz gibi temel içerikler her zaman Light DOM’da olmalıdır</a:t>
            </a:r>
          </a:p>
          <a:p>
            <a:pPr algn="l" defTabSz="457200">
              <a:lnSpc>
                <a:spcPts val="4900"/>
              </a:lnSpc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38125" indent="-238125" algn="l" defTabSz="457200">
              <a:lnSpc>
                <a:spcPts val="4900"/>
              </a:lnSpc>
              <a:buSzPct val="125000"/>
              <a:buChar char="-"/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WebSocket protokolü desteklenmiyor, sadece HTTP/1.x ve FTP desteği var.</a:t>
            </a:r>
          </a:p>
          <a:p>
            <a:pPr algn="l" defTabSz="457200">
              <a:lnSpc>
                <a:spcPts val="4900"/>
              </a:lnSpc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38125" indent="-238125" algn="l" defTabSz="457200">
              <a:lnSpc>
                <a:spcPts val="4900"/>
              </a:lnSpc>
              <a:buSzPct val="125000"/>
              <a:buChar char="-"/>
              <a:defRPr b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Tarayıcıda izin gerektiren işlemler çalışmıyor, </a:t>
            </a:r>
            <a:r>
              <a:rPr b="1"/>
              <a:t>WRS*</a:t>
            </a:r>
            <a:r>
              <a:t> tüm izinleri reddediyor.</a:t>
            </a:r>
          </a:p>
        </p:txBody>
      </p:sp>
      <p:sp>
        <p:nvSpPr>
          <p:cNvPr id="242" name="https://developers.google.com/search/docs/guides/rendering"/>
          <p:cNvSpPr txBox="1"/>
          <p:nvPr/>
        </p:nvSpPr>
        <p:spPr>
          <a:xfrm>
            <a:off x="831538" y="12338415"/>
            <a:ext cx="74275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defRPr b="0" sz="2400"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https://developers.google.com/search/docs/guides/rendering</a:t>
            </a:r>
          </a:p>
        </p:txBody>
      </p:sp>
      <p:sp>
        <p:nvSpPr>
          <p:cNvPr id="243" name="* WRS (Web Rendering Service): Google’ın sayfaları render’lamak için kullandığı servis"/>
          <p:cNvSpPr txBox="1"/>
          <p:nvPr/>
        </p:nvSpPr>
        <p:spPr>
          <a:xfrm>
            <a:off x="737844" y="12935342"/>
            <a:ext cx="1192723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900"/>
              </a:lnSpc>
              <a:defRPr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 WRS (</a:t>
            </a:r>
            <a:r>
              <a:rPr b="0"/>
              <a:t>Web Rendering Service</a:t>
            </a:r>
            <a:r>
              <a:t>): </a:t>
            </a:r>
            <a:r>
              <a:rPr b="0"/>
              <a:t>Google’ın sayfaları render’lamak için kullandığı servis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undraw_done_a34v.png" descr="undraw_done_a34v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87" t="0" r="1287" b="0"/>
          <a:stretch>
            <a:fillRect/>
          </a:stretch>
        </p:blipFill>
        <p:spPr>
          <a:xfrm>
            <a:off x="13169899" y="798677"/>
            <a:ext cx="9525001" cy="6644538"/>
          </a:xfrm>
          <a:prstGeom prst="rect">
            <a:avLst/>
          </a:prstGeom>
        </p:spPr>
      </p:pic>
      <p:sp>
        <p:nvSpPr>
          <p:cNvPr id="246" name="BUNU MU KULLANSAK?"/>
          <p:cNvSpPr txBox="1"/>
          <p:nvPr>
            <p:ph type="title"/>
          </p:nvPr>
        </p:nvSpPr>
        <p:spPr>
          <a:xfrm>
            <a:off x="1651000" y="2808497"/>
            <a:ext cx="9232392" cy="27216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BUNU MU KULLANSAK?</a:t>
            </a:r>
          </a:p>
        </p:txBody>
      </p:sp>
      <p:sp>
        <p:nvSpPr>
          <p:cNvPr id="247" name="Line"/>
          <p:cNvSpPr/>
          <p:nvPr/>
        </p:nvSpPr>
        <p:spPr>
          <a:xfrm flipV="1">
            <a:off x="11557000" y="847056"/>
            <a:ext cx="0" cy="6644482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50" name="Group"/>
          <p:cNvGrpSpPr/>
          <p:nvPr/>
        </p:nvGrpSpPr>
        <p:grpSpPr>
          <a:xfrm>
            <a:off x="5139" y="8000381"/>
            <a:ext cx="24384001" cy="5713703"/>
            <a:chOff x="0" y="0"/>
            <a:chExt cx="24384000" cy="5713701"/>
          </a:xfrm>
        </p:grpSpPr>
        <p:sp>
          <p:nvSpPr>
            <p:cNvPr id="248" name="Rectangle"/>
            <p:cNvSpPr/>
            <p:nvPr/>
          </p:nvSpPr>
          <p:spPr>
            <a:xfrm>
              <a:off x="0" y="0"/>
              <a:ext cx="24384000" cy="5713702"/>
            </a:xfrm>
            <a:prstGeom prst="rect">
              <a:avLst/>
            </a:prstGeom>
            <a:solidFill>
              <a:srgbClr val="019C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9" name="CSR"/>
            <p:cNvSpPr txBox="1"/>
            <p:nvPr/>
          </p:nvSpPr>
          <p:spPr>
            <a:xfrm>
              <a:off x="10123809" y="1663050"/>
              <a:ext cx="413638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CSR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undraw_server_status_5pbv.png" descr="undraw_server_status_5pbv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601" r="0" b="1601"/>
          <a:stretch>
            <a:fillRect/>
          </a:stretch>
        </p:blipFill>
        <p:spPr>
          <a:xfrm>
            <a:off x="13169900" y="798677"/>
            <a:ext cx="9525000" cy="6644538"/>
          </a:xfrm>
          <a:prstGeom prst="rect">
            <a:avLst/>
          </a:prstGeom>
        </p:spPr>
      </p:pic>
      <p:sp>
        <p:nvSpPr>
          <p:cNvPr id="253" name="BUNU MU KULLANSAK?"/>
          <p:cNvSpPr txBox="1"/>
          <p:nvPr>
            <p:ph type="title"/>
          </p:nvPr>
        </p:nvSpPr>
        <p:spPr>
          <a:xfrm>
            <a:off x="1651000" y="2808497"/>
            <a:ext cx="9232392" cy="27216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BUNU MU KULLANSAK?</a:t>
            </a:r>
          </a:p>
        </p:txBody>
      </p:sp>
      <p:sp>
        <p:nvSpPr>
          <p:cNvPr id="254" name="Line"/>
          <p:cNvSpPr/>
          <p:nvPr/>
        </p:nvSpPr>
        <p:spPr>
          <a:xfrm flipV="1">
            <a:off x="11557000" y="847056"/>
            <a:ext cx="0" cy="6644482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57" name="Group"/>
          <p:cNvGrpSpPr/>
          <p:nvPr/>
        </p:nvGrpSpPr>
        <p:grpSpPr>
          <a:xfrm>
            <a:off x="5139" y="8000381"/>
            <a:ext cx="24384001" cy="5713703"/>
            <a:chOff x="0" y="0"/>
            <a:chExt cx="24384000" cy="5713701"/>
          </a:xfrm>
        </p:grpSpPr>
        <p:sp>
          <p:nvSpPr>
            <p:cNvPr id="255" name="Rectangle"/>
            <p:cNvSpPr/>
            <p:nvPr/>
          </p:nvSpPr>
          <p:spPr>
            <a:xfrm>
              <a:off x="0" y="0"/>
              <a:ext cx="24384000" cy="5713702"/>
            </a:xfrm>
            <a:prstGeom prst="rect">
              <a:avLst/>
            </a:prstGeom>
            <a:solidFill>
              <a:srgbClr val="019C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6" name="SSR"/>
            <p:cNvSpPr txBox="1"/>
            <p:nvPr/>
          </p:nvSpPr>
          <p:spPr>
            <a:xfrm>
              <a:off x="10176364" y="1663050"/>
              <a:ext cx="403127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SSR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5172" y="-1463"/>
            <a:ext cx="19233657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https://medium.com/walmartlabs/the-benefits-of-server-side-rendering-over-client-side-rendering-5d07ff2cefe8"/>
          <p:cNvSpPr txBox="1"/>
          <p:nvPr/>
        </p:nvSpPr>
        <p:spPr>
          <a:xfrm>
            <a:off x="4058393" y="13109350"/>
            <a:ext cx="1477052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000"/>
              </a:lnSpc>
              <a:defRPr sz="2200" u="sng">
                <a:solidFill>
                  <a:srgbClr val="272629"/>
                </a:solidFill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https://medium.com/walmartlabs/the-benefits-of-server-side-rendering-over-client-side-rendering-5d07ff2cefe8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d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Line"/>
          <p:cNvSpPr/>
          <p:nvPr/>
        </p:nvSpPr>
        <p:spPr>
          <a:xfrm>
            <a:off x="1670755" y="4442998"/>
            <a:ext cx="21042490" cy="1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5" name="Group"/>
          <p:cNvGrpSpPr/>
          <p:nvPr/>
        </p:nvGrpSpPr>
        <p:grpSpPr>
          <a:xfrm>
            <a:off x="1673258" y="781766"/>
            <a:ext cx="8304886" cy="3203737"/>
            <a:chOff x="0" y="0"/>
            <a:chExt cx="8304885" cy="3203736"/>
          </a:xfrm>
        </p:grpSpPr>
        <p:sp>
          <p:nvSpPr>
            <p:cNvPr id="263" name="SSR"/>
            <p:cNvSpPr txBox="1"/>
            <p:nvPr/>
          </p:nvSpPr>
          <p:spPr>
            <a:xfrm>
              <a:off x="0" y="-1"/>
              <a:ext cx="3162301" cy="19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0">
                  <a:solidFill>
                    <a:srgbClr val="019CFB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SSR</a:t>
              </a:r>
            </a:p>
          </p:txBody>
        </p:sp>
        <p:sp>
          <p:nvSpPr>
            <p:cNvPr id="264" name="Ne zaman kullanalım?"/>
            <p:cNvSpPr txBox="1"/>
            <p:nvPr/>
          </p:nvSpPr>
          <p:spPr>
            <a:xfrm>
              <a:off x="-1" y="2135112"/>
              <a:ext cx="8304887" cy="1068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64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Ne zaman kullanalım?</a:t>
              </a:r>
            </a:p>
          </p:txBody>
        </p:sp>
      </p:grpSp>
      <p:sp>
        <p:nvSpPr>
          <p:cNvPr id="266" name="Dinamik bir websitesi"/>
          <p:cNvSpPr txBox="1"/>
          <p:nvPr/>
        </p:nvSpPr>
        <p:spPr>
          <a:xfrm>
            <a:off x="10515258" y="5744061"/>
            <a:ext cx="7344461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Dinamik bir websitesi</a:t>
            </a:r>
          </a:p>
        </p:txBody>
      </p:sp>
      <p:sp>
        <p:nvSpPr>
          <p:cNvPr id="267" name="Hali hazırda var olan bir SPA"/>
          <p:cNvSpPr txBox="1"/>
          <p:nvPr/>
        </p:nvSpPr>
        <p:spPr>
          <a:xfrm>
            <a:off x="10511274" y="7544806"/>
            <a:ext cx="12470194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Hali hazırda var olan bir SPA</a:t>
            </a:r>
          </a:p>
        </p:txBody>
      </p:sp>
      <p:sp>
        <p:nvSpPr>
          <p:cNvPr id="268" name="Büyük ölçekli bir uygulama"/>
          <p:cNvSpPr txBox="1"/>
          <p:nvPr/>
        </p:nvSpPr>
        <p:spPr>
          <a:xfrm>
            <a:off x="10511274" y="9345551"/>
            <a:ext cx="9034959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Büyük ölçekli bir uygulama</a:t>
            </a:r>
          </a:p>
        </p:txBody>
      </p:sp>
      <p:pic>
        <p:nvPicPr>
          <p:cNvPr id="269" name="undraw_Data_points_ubvs.png" descr="undraw_Data_points_ubv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5902" y="5761769"/>
            <a:ext cx="8848302" cy="5743855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EO ve SMO ihtiyacı"/>
          <p:cNvSpPr txBox="1"/>
          <p:nvPr/>
        </p:nvSpPr>
        <p:spPr>
          <a:xfrm>
            <a:off x="10511274" y="11146296"/>
            <a:ext cx="7192900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SEO ve SMO ihtiyacı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1670755" y="4442998"/>
            <a:ext cx="21042490" cy="1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7" name="Group"/>
          <p:cNvGrpSpPr/>
          <p:nvPr/>
        </p:nvGrpSpPr>
        <p:grpSpPr>
          <a:xfrm>
            <a:off x="1673258" y="781766"/>
            <a:ext cx="8608874" cy="3203737"/>
            <a:chOff x="0" y="0"/>
            <a:chExt cx="8608872" cy="3203736"/>
          </a:xfrm>
        </p:grpSpPr>
        <p:sp>
          <p:nvSpPr>
            <p:cNvPr id="275" name="SSR"/>
            <p:cNvSpPr txBox="1"/>
            <p:nvPr/>
          </p:nvSpPr>
          <p:spPr>
            <a:xfrm>
              <a:off x="0" y="-1"/>
              <a:ext cx="3162301" cy="19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0">
                  <a:solidFill>
                    <a:srgbClr val="019CFB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SSR</a:t>
              </a:r>
            </a:p>
          </p:txBody>
        </p:sp>
        <p:sp>
          <p:nvSpPr>
            <p:cNvPr id="276" name="Eksi ve eksikleri neler?"/>
            <p:cNvSpPr txBox="1"/>
            <p:nvPr/>
          </p:nvSpPr>
          <p:spPr>
            <a:xfrm>
              <a:off x="-1" y="2135112"/>
              <a:ext cx="8608874" cy="1068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64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Eksi ve eksikleri neler?</a:t>
              </a:r>
            </a:p>
          </p:txBody>
        </p:sp>
      </p:grpSp>
      <p:sp>
        <p:nvSpPr>
          <p:cNvPr id="278" name="TTFB daha yavaş"/>
          <p:cNvSpPr txBox="1"/>
          <p:nvPr/>
        </p:nvSpPr>
        <p:spPr>
          <a:xfrm>
            <a:off x="10515258" y="5744061"/>
            <a:ext cx="6150484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TTFB daha yavaş</a:t>
            </a:r>
          </a:p>
        </p:txBody>
      </p:sp>
      <p:sp>
        <p:nvSpPr>
          <p:cNvPr id="279" name="Daha geç etkileşim"/>
          <p:cNvSpPr txBox="1"/>
          <p:nvPr/>
        </p:nvSpPr>
        <p:spPr>
          <a:xfrm>
            <a:off x="10511274" y="7544806"/>
            <a:ext cx="12470194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Daha geç etkileşim</a:t>
            </a:r>
          </a:p>
        </p:txBody>
      </p:sp>
      <p:sp>
        <p:nvSpPr>
          <p:cNvPr id="280" name="Performans maliyeti (CPU ve Senkron)"/>
          <p:cNvSpPr txBox="1"/>
          <p:nvPr/>
        </p:nvSpPr>
        <p:spPr>
          <a:xfrm>
            <a:off x="10511274" y="9345551"/>
            <a:ext cx="12514022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Performans maliyeti (CPU ve Senkron)</a:t>
            </a:r>
          </a:p>
        </p:txBody>
      </p:sp>
      <p:pic>
        <p:nvPicPr>
          <p:cNvPr id="281" name="undraw_cancel_u1it.png" descr="undraw_cancel_u1it.png"/>
          <p:cNvPicPr>
            <a:picLocks noChangeAspect="1"/>
          </p:cNvPicPr>
          <p:nvPr/>
        </p:nvPicPr>
        <p:blipFill>
          <a:blip r:embed="rId2">
            <a:extLst/>
          </a:blip>
          <a:srcRect l="0" t="2815" r="0" b="2815"/>
          <a:stretch>
            <a:fillRect/>
          </a:stretch>
        </p:blipFill>
        <p:spPr>
          <a:xfrm>
            <a:off x="955902" y="5761769"/>
            <a:ext cx="8848302" cy="5743855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Düşük bütçe ve ölçekleme problemi"/>
          <p:cNvSpPr txBox="1"/>
          <p:nvPr/>
        </p:nvSpPr>
        <p:spPr>
          <a:xfrm>
            <a:off x="10511274" y="11146296"/>
            <a:ext cx="11780216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Düşük bütçe ve ölçekleme problemi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"/>
          <p:cNvSpPr/>
          <p:nvPr/>
        </p:nvSpPr>
        <p:spPr>
          <a:xfrm>
            <a:off x="1079500" y="1480199"/>
            <a:ext cx="6508821" cy="10743529"/>
          </a:xfrm>
          <a:prstGeom prst="roundRect">
            <a:avLst>
              <a:gd name="adj" fmla="val 4410"/>
            </a:avLst>
          </a:prstGeom>
          <a:solidFill>
            <a:srgbClr val="EAECE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usameavci [at] gmail [dot] com"/>
          <p:cNvSpPr/>
          <p:nvPr/>
        </p:nvSpPr>
        <p:spPr>
          <a:xfrm>
            <a:off x="1079500" y="11112151"/>
            <a:ext cx="6508821" cy="1123650"/>
          </a:xfrm>
          <a:prstGeom prst="roundRect">
            <a:avLst>
              <a:gd name="adj" fmla="val 15154"/>
            </a:avLst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rPr b="0"/>
              <a:t>usameavci</a:t>
            </a:r>
            <a:r>
              <a:t> [at] </a:t>
            </a:r>
            <a:r>
              <a:rPr b="0"/>
              <a:t>gmail</a:t>
            </a:r>
            <a:r>
              <a:t> [dot] </a:t>
            </a:r>
            <a:r>
              <a:rPr b="0"/>
              <a:t>com</a:t>
            </a:r>
          </a:p>
        </p:txBody>
      </p:sp>
      <p:pic>
        <p:nvPicPr>
          <p:cNvPr id="126" name="pp2-circle.png" descr="pp2-circl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504266" y="1975730"/>
            <a:ext cx="3659607" cy="3659607"/>
          </a:xfrm>
          <a:prstGeom prst="rect">
            <a:avLst/>
          </a:prstGeom>
        </p:spPr>
      </p:pic>
      <p:grpSp>
        <p:nvGrpSpPr>
          <p:cNvPr id="129" name="Group"/>
          <p:cNvGrpSpPr/>
          <p:nvPr/>
        </p:nvGrpSpPr>
        <p:grpSpPr>
          <a:xfrm>
            <a:off x="1812960" y="6302611"/>
            <a:ext cx="5041901" cy="923225"/>
            <a:chOff x="0" y="0"/>
            <a:chExt cx="5041900" cy="923224"/>
          </a:xfrm>
        </p:grpSpPr>
        <p:sp>
          <p:nvSpPr>
            <p:cNvPr id="127" name="Üsame Fethullah AVCI"/>
            <p:cNvSpPr txBox="1"/>
            <p:nvPr/>
          </p:nvSpPr>
          <p:spPr>
            <a:xfrm>
              <a:off x="0" y="0"/>
              <a:ext cx="5041900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cap="all" sz="3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Üsame Fethullah AVCI</a:t>
              </a:r>
            </a:p>
          </p:txBody>
        </p:sp>
        <p:sp>
          <p:nvSpPr>
            <p:cNvPr id="128" name="Group"/>
            <p:cNvSpPr txBox="1"/>
            <p:nvPr/>
          </p:nvSpPr>
          <p:spPr>
            <a:xfrm>
              <a:off x="582764" y="536155"/>
              <a:ext cx="3876372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cap="all" sz="1800"/>
              </a:lvl1pPr>
            </a:lstStyle>
            <a:p>
              <a:pPr/>
              <a:r>
                <a:t>Yazılım Geliştirme Mühendisi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1610132" y="7893132"/>
            <a:ext cx="5447557" cy="1250943"/>
            <a:chOff x="0" y="0"/>
            <a:chExt cx="5447555" cy="1250941"/>
          </a:xfrm>
        </p:grpSpPr>
        <p:sp>
          <p:nvSpPr>
            <p:cNvPr id="130" name="nodejs"/>
            <p:cNvSpPr/>
            <p:nvPr/>
          </p:nvSpPr>
          <p:spPr>
            <a:xfrm>
              <a:off x="0" y="0"/>
              <a:ext cx="2540000" cy="515661"/>
            </a:xfrm>
            <a:prstGeom prst="roundRect">
              <a:avLst>
                <a:gd name="adj" fmla="val 2023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nodejs</a:t>
              </a:r>
            </a:p>
          </p:txBody>
        </p:sp>
        <p:sp>
          <p:nvSpPr>
            <p:cNvPr id="131" name="php"/>
            <p:cNvSpPr/>
            <p:nvPr/>
          </p:nvSpPr>
          <p:spPr>
            <a:xfrm>
              <a:off x="2907555" y="0"/>
              <a:ext cx="2540001" cy="515661"/>
            </a:xfrm>
            <a:prstGeom prst="roundRect">
              <a:avLst>
                <a:gd name="adj" fmla="val 2023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php</a:t>
              </a:r>
            </a:p>
          </p:txBody>
        </p:sp>
        <p:sp>
          <p:nvSpPr>
            <p:cNvPr id="132" name="angularjs"/>
            <p:cNvSpPr/>
            <p:nvPr/>
          </p:nvSpPr>
          <p:spPr>
            <a:xfrm>
              <a:off x="0" y="735281"/>
              <a:ext cx="2540000" cy="515661"/>
            </a:xfrm>
            <a:prstGeom prst="roundRect">
              <a:avLst>
                <a:gd name="adj" fmla="val 2023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angularjs</a:t>
              </a:r>
            </a:p>
          </p:txBody>
        </p:sp>
        <p:sp>
          <p:nvSpPr>
            <p:cNvPr id="133" name="vuejs"/>
            <p:cNvSpPr/>
            <p:nvPr/>
          </p:nvSpPr>
          <p:spPr>
            <a:xfrm>
              <a:off x="2907555" y="735281"/>
              <a:ext cx="2540001" cy="515661"/>
            </a:xfrm>
            <a:prstGeom prst="roundRect">
              <a:avLst>
                <a:gd name="adj" fmla="val 2023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vuejs</a:t>
              </a:r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1610132" y="9970226"/>
            <a:ext cx="5252987" cy="461059"/>
            <a:chOff x="0" y="0"/>
            <a:chExt cx="5252985" cy="461058"/>
          </a:xfrm>
        </p:grpSpPr>
        <p:grpSp>
          <p:nvGrpSpPr>
            <p:cNvPr id="137" name="Group"/>
            <p:cNvGrpSpPr/>
            <p:nvPr/>
          </p:nvGrpSpPr>
          <p:grpSpPr>
            <a:xfrm>
              <a:off x="0" y="-1"/>
              <a:ext cx="2345431" cy="461060"/>
              <a:chOff x="0" y="100494"/>
              <a:chExt cx="2345430" cy="461058"/>
            </a:xfrm>
          </p:grpSpPr>
          <p:pic>
            <p:nvPicPr>
              <p:cNvPr id="135" name="brandico_2014-04-07_twitter-bird_120_0_1da1f2_none.png" descr="brandico_2014-04-07_twitter-bird_120_0_1da1f2_non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102424"/>
                <a:ext cx="457200" cy="457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6" name="/usameavci"/>
              <p:cNvSpPr txBox="1"/>
              <p:nvPr/>
            </p:nvSpPr>
            <p:spPr>
              <a:xfrm>
                <a:off x="560521" y="100494"/>
                <a:ext cx="178491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2400"/>
                </a:lvl1pPr>
              </a:lstStyle>
              <a:p>
                <a:pPr/>
                <a:r>
                  <a:t>/usameavci</a:t>
                </a:r>
              </a:p>
            </p:txBody>
          </p:sp>
        </p:grpSp>
        <p:grpSp>
          <p:nvGrpSpPr>
            <p:cNvPr id="140" name="Group"/>
            <p:cNvGrpSpPr/>
            <p:nvPr/>
          </p:nvGrpSpPr>
          <p:grpSpPr>
            <a:xfrm>
              <a:off x="2907555" y="-1"/>
              <a:ext cx="2345431" cy="461060"/>
              <a:chOff x="0" y="100494"/>
              <a:chExt cx="2345430" cy="461058"/>
            </a:xfrm>
          </p:grpSpPr>
          <p:pic>
            <p:nvPicPr>
              <p:cNvPr id="138" name="devicons_1-8-0_github_badge_120_0_333333_none.png" descr="devicons_1-8-0_github_badge_120_0_333333_non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102424"/>
                <a:ext cx="457200" cy="457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9" name="/usameavci"/>
              <p:cNvSpPr txBox="1"/>
              <p:nvPr/>
            </p:nvSpPr>
            <p:spPr>
              <a:xfrm>
                <a:off x="560521" y="100494"/>
                <a:ext cx="178491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2400"/>
                </a:lvl1pPr>
              </a:lstStyle>
              <a:p>
                <a:pPr/>
                <a:r>
                  <a:t>/usameavci</a:t>
                </a:r>
              </a:p>
            </p:txBody>
          </p:sp>
        </p:grpSp>
      </p:grpSp>
      <p:grpSp>
        <p:nvGrpSpPr>
          <p:cNvPr id="146" name="Group"/>
          <p:cNvGrpSpPr/>
          <p:nvPr/>
        </p:nvGrpSpPr>
        <p:grpSpPr>
          <a:xfrm>
            <a:off x="8093656" y="1489240"/>
            <a:ext cx="15749023" cy="1986230"/>
            <a:chOff x="0" y="0"/>
            <a:chExt cx="15749021" cy="1986229"/>
          </a:xfrm>
        </p:grpSpPr>
        <p:sp>
          <p:nvSpPr>
            <p:cNvPr id="142" name="Rounded Rectangle"/>
            <p:cNvSpPr/>
            <p:nvPr/>
          </p:nvSpPr>
          <p:spPr>
            <a:xfrm>
              <a:off x="1013764" y="862581"/>
              <a:ext cx="14735258" cy="1123649"/>
            </a:xfrm>
            <a:prstGeom prst="roundRect">
              <a:avLst>
                <a:gd name="adj" fmla="val 1843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>
                <a:defRPr b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43" name="material-icons_3-0-1_school_640_0_009cfb_none.png" descr="material-icons_3-0-1_school_640_0_009cfb_non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910369"/>
              <a:ext cx="812800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Süleyman Demirel Üniversitesi"/>
            <p:cNvSpPr txBox="1"/>
            <p:nvPr/>
          </p:nvSpPr>
          <p:spPr>
            <a:xfrm>
              <a:off x="1559296" y="1087344"/>
              <a:ext cx="5636896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Süleyman Demirel Üniversitesi</a:t>
              </a:r>
            </a:p>
          </p:txBody>
        </p:sp>
        <p:sp>
          <p:nvSpPr>
            <p:cNvPr id="145" name="SPA NEDİR?"/>
            <p:cNvSpPr txBox="1"/>
            <p:nvPr/>
          </p:nvSpPr>
          <p:spPr>
            <a:xfrm>
              <a:off x="1406896" y="0"/>
              <a:ext cx="3865881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cap="all" sz="5000">
                  <a:solidFill>
                    <a:schemeClr val="accent3"/>
                  </a:solidFill>
                </a:defRPr>
              </a:lvl1pPr>
            </a:lstStyle>
            <a:p>
              <a:pPr/>
              <a:r>
                <a:t>SPA NEDİR?</a:t>
              </a:r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8093656" y="4112686"/>
            <a:ext cx="15749023" cy="1986231"/>
            <a:chOff x="0" y="0"/>
            <a:chExt cx="15749021" cy="1986229"/>
          </a:xfrm>
        </p:grpSpPr>
        <p:sp>
          <p:nvSpPr>
            <p:cNvPr id="147" name="Rounded Rectangle"/>
            <p:cNvSpPr/>
            <p:nvPr/>
          </p:nvSpPr>
          <p:spPr>
            <a:xfrm>
              <a:off x="1013764" y="862581"/>
              <a:ext cx="14735258" cy="1123649"/>
            </a:xfrm>
            <a:prstGeom prst="roundRect">
              <a:avLst>
                <a:gd name="adj" fmla="val 1843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>
                <a:defRPr b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48" name="material-icons_3-0-1_business-center_320_0_009cfb_none.png" descr="material-icons_3-0-1_business-center_320_0_009cfb_none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910369"/>
              <a:ext cx="812800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Gaaraj Teknoloji - gaaraj.com"/>
            <p:cNvSpPr txBox="1"/>
            <p:nvPr/>
          </p:nvSpPr>
          <p:spPr>
            <a:xfrm>
              <a:off x="1559296" y="1087344"/>
              <a:ext cx="5454016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Gaaraj Teknoloji - gaaraj.com</a:t>
              </a:r>
            </a:p>
          </p:txBody>
        </p:sp>
        <p:sp>
          <p:nvSpPr>
            <p:cNvPr id="150" name="PRERENDER NEDİR?"/>
            <p:cNvSpPr txBox="1"/>
            <p:nvPr/>
          </p:nvSpPr>
          <p:spPr>
            <a:xfrm>
              <a:off x="1406896" y="0"/>
              <a:ext cx="6616701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cap="all" sz="5000">
                  <a:solidFill>
                    <a:schemeClr val="accent3"/>
                  </a:solidFill>
                </a:defRPr>
              </a:lvl1pPr>
            </a:lstStyle>
            <a:p>
              <a:pPr/>
              <a:r>
                <a:t>PRERENDER NEDİR?</a:t>
              </a:r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8093656" y="6736133"/>
            <a:ext cx="15749023" cy="1986231"/>
            <a:chOff x="0" y="0"/>
            <a:chExt cx="15749021" cy="1986229"/>
          </a:xfrm>
        </p:grpSpPr>
        <p:sp>
          <p:nvSpPr>
            <p:cNvPr id="152" name="Rounded Rectangle"/>
            <p:cNvSpPr/>
            <p:nvPr/>
          </p:nvSpPr>
          <p:spPr>
            <a:xfrm>
              <a:off x="1013764" y="862581"/>
              <a:ext cx="14735258" cy="1123649"/>
            </a:xfrm>
            <a:prstGeom prst="roundRect">
              <a:avLst>
                <a:gd name="adj" fmla="val 1843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>
                <a:defRPr b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53" name="material-icons_3-0-1_business_120_0_009cfb_none.png" descr="material-icons_3-0-1_business_120_0_009cfb_none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0" y="910369"/>
              <a:ext cx="812800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Emlak24 Dijital - emlaktown.com"/>
            <p:cNvSpPr txBox="1"/>
            <p:nvPr/>
          </p:nvSpPr>
          <p:spPr>
            <a:xfrm>
              <a:off x="1559296" y="1087344"/>
              <a:ext cx="6079618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Emlak24 Dijital - emlaktown.com</a:t>
              </a:r>
            </a:p>
          </p:txBody>
        </p:sp>
        <p:sp>
          <p:nvSpPr>
            <p:cNvPr id="155" name="SSR NEDİR?"/>
            <p:cNvSpPr txBox="1"/>
            <p:nvPr/>
          </p:nvSpPr>
          <p:spPr>
            <a:xfrm>
              <a:off x="1406896" y="0"/>
              <a:ext cx="3924936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cap="all" sz="5000">
                  <a:solidFill>
                    <a:schemeClr val="accent3"/>
                  </a:solidFill>
                </a:defRPr>
              </a:lvl1pPr>
            </a:lstStyle>
            <a:p>
              <a:pPr/>
              <a:r>
                <a:t>SSR NEDİR?</a:t>
              </a:r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8081422" y="9927676"/>
            <a:ext cx="9279002" cy="2239802"/>
            <a:chOff x="0" y="0"/>
            <a:chExt cx="9279001" cy="2239800"/>
          </a:xfrm>
        </p:grpSpPr>
        <p:pic>
          <p:nvPicPr>
            <p:cNvPr id="157" name="zingat_white_sm.png" descr="zingat_white_s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494785" cy="223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VanillaJS nedir? Neden ve nasıl kullanılır?"/>
            <p:cNvSpPr txBox="1"/>
            <p:nvPr/>
          </p:nvSpPr>
          <p:spPr>
            <a:xfrm>
              <a:off x="1681098" y="1478658"/>
              <a:ext cx="7597903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VanillaJS nedir? Neden ve nasıl kullanılır?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d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"/>
          <p:cNvGrpSpPr/>
          <p:nvPr/>
        </p:nvGrpSpPr>
        <p:grpSpPr>
          <a:xfrm>
            <a:off x="3879341" y="637281"/>
            <a:ext cx="16625318" cy="12435087"/>
            <a:chOff x="0" y="0"/>
            <a:chExt cx="16625316" cy="12435085"/>
          </a:xfrm>
        </p:grpSpPr>
        <p:pic>
          <p:nvPicPr>
            <p:cNvPr id="284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625317" cy="11734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https://www.prerender.cloud/blog/2017/06/16/when-not-to-ssr"/>
            <p:cNvSpPr txBox="1"/>
            <p:nvPr/>
          </p:nvSpPr>
          <p:spPr>
            <a:xfrm>
              <a:off x="0" y="12003285"/>
              <a:ext cx="8208169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 defTabSz="457200">
                <a:lnSpc>
                  <a:spcPts val="4000"/>
                </a:lnSpc>
                <a:defRPr sz="2200" u="sng">
                  <a:solidFill>
                    <a:srgbClr val="27262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hlinkClick r:id="rId3" invalidUrl="" action="" tgtFrame="" tooltip="" history="1" highlightClick="0" endSnd="0"/>
                </a:rPr>
                <a:t>https://www.prerender.cloud/blog/2017/06/16/when-not-to-ssr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"/>
          <p:cNvGrpSpPr/>
          <p:nvPr/>
        </p:nvGrpSpPr>
        <p:grpSpPr>
          <a:xfrm>
            <a:off x="3109736" y="1829385"/>
            <a:ext cx="18164528" cy="10050881"/>
            <a:chOff x="0" y="0"/>
            <a:chExt cx="18164526" cy="10050880"/>
          </a:xfrm>
        </p:grpSpPr>
        <p:pic>
          <p:nvPicPr>
            <p:cNvPr id="28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509" t="0" r="6509" b="0"/>
            <a:stretch>
              <a:fillRect/>
            </a:stretch>
          </p:blipFill>
          <p:spPr>
            <a:xfrm>
              <a:off x="0" y="0"/>
              <a:ext cx="18164527" cy="98705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https://www.toptal.com/front-end/client-side-vs-server-side-pre-rendering"/>
            <p:cNvSpPr txBox="1"/>
            <p:nvPr/>
          </p:nvSpPr>
          <p:spPr>
            <a:xfrm>
              <a:off x="0" y="9619080"/>
              <a:ext cx="983777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000"/>
                </a:lnSpc>
                <a:defRPr sz="2200" u="sng">
                  <a:solidFill>
                    <a:srgbClr val="272629"/>
                  </a:solidFill>
                  <a:uFill>
                    <a:solidFill>
                      <a:srgbClr val="272629"/>
                    </a:solidFill>
                  </a:uFill>
                  <a:latin typeface="Helvetica"/>
                  <a:ea typeface="Helvetica"/>
                  <a:cs typeface="Helvetica"/>
                  <a:sym typeface="Helvetica"/>
                  <a:hlinkClick r:id="rId3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3" invalidUrl="" action="" tgtFrame="" tooltip="" history="1" highlightClick="0" endSnd="0"/>
                </a:rPr>
                <a:t>https://www.toptal.com/front-end/client-side-vs-server-side-pre-rendering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** https://developers.google.com/search/docs/guides/rendering…"/>
          <p:cNvSpPr txBox="1"/>
          <p:nvPr/>
        </p:nvSpPr>
        <p:spPr>
          <a:xfrm>
            <a:off x="762000" y="1151491"/>
            <a:ext cx="22860000" cy="771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/>
              <a:t>** </a:t>
            </a:r>
            <a:r>
              <a:rPr u="sng">
                <a:hlinkClick r:id="rId2" invalidUrl="" action="" tgtFrame="" tooltip="" history="1" highlightClick="0" endSnd="0"/>
              </a:rPr>
              <a:t>https://developers.google.com/search/docs/guides/rendering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3" invalidUrl="" action="" tgtFrame="" tooltip="" history="1" highlightClick="0" endSnd="0"/>
              </a:rPr>
              <a:t>https://www.toptal.com/front-end/client-side-vs-server-side-pre-rendering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4" invalidUrl="" action="" tgtFrame="" tooltip="" history="1" highlightClick="0" endSnd="0"/>
              </a:rPr>
              <a:t>https://hackernoon.com/server-side-vs-client-side-rendering-in-react-apps-443efd6f2e87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5" invalidUrl="" action="" tgtFrame="" tooltip="" history="1" highlightClick="0" endSnd="0"/>
              </a:rPr>
              <a:t>https://hackernoon.com/next-js-react-server-side-rendering-done-right-f9700078a3b6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6" invalidUrl="" action="" tgtFrame="" tooltip="" history="1" highlightClick="0" endSnd="0"/>
              </a:rPr>
              <a:t>https://ktquez.com/en/posts/when-to-use-server-side-rendering-ssr-in-vuejs-projects.html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7" invalidUrl="" action="" tgtFrame="" tooltip="" history="1" highlightClick="0" endSnd="0"/>
              </a:rPr>
              <a:t>https://medium.com/walmartlabs/the-benefits-of-server-side-rendering-over-client-side-rendering-5d07ff2cefe8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8" invalidUrl="" action="" tgtFrame="" tooltip="" history="1" highlightClick="0" endSnd="0"/>
              </a:rPr>
              <a:t>https://www.javascriptstuff.com/server-side-render/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9" invalidUrl="" action="" tgtFrame="" tooltip="" history="1" highlightClick="0" endSnd="0"/>
              </a:rPr>
              <a:t>https://www.javascriptstuff.com/react-seo/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10" invalidUrl="" action="" tgtFrame="" tooltip="" history="1" highlightClick="0" endSnd="0"/>
              </a:rPr>
              <a:t>https://codeburst.io/next-js-ssr-vs-create-react-app-csr-7452f71599f6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11" invalidUrl="" action="" tgtFrame="" tooltip="" history="1" highlightClick="0" endSnd="0"/>
              </a:rPr>
              <a:t>https://medium.com/@l.mugnaini/spa-and-seo-is-googlebot-able-to-render-a-single-page-application-1f74e706ab11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12" invalidUrl="" action="" tgtFrame="" tooltip="" history="1" highlightClick="0" endSnd="0"/>
              </a:rPr>
              <a:t>https://www.prerender.cloud/blog/2017/06/16/when-not-to-ssr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13" invalidUrl="" action="" tgtFrame="" tooltip="" history="1" highlightClick="0" endSnd="0"/>
              </a:rPr>
              <a:t>https://medium.com/@gajus/pre-rendering-spa-for-seo-and-improved-perceived-page-loading-speed-47075aa16d24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14" invalidUrl="" action="" tgtFrame="" tooltip="" history="1" highlightClick="0" endSnd="0"/>
              </a:rPr>
              <a:t>https://developers.google.com/web/tools/puppeteer/articles/ssr</a:t>
            </a:r>
            <a:endParaRPr u="sng"/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15" invalidUrl="" action="" tgtFrame="" tooltip="" history="1" highlightClick="0" endSnd="0"/>
              </a:rPr>
              <a:t>https://snipcart.com/blog/angular-seo-universal-server-side-rendering</a:t>
            </a:r>
          </a:p>
          <a:p>
            <a:pPr marL="355599" indent="-355599" algn="l" defTabSz="355600">
              <a:buSzPct val="125000"/>
              <a:buFont typeface="Helvetica Neue"/>
              <a:buChar char="⁃"/>
              <a:defRPr b="0" sz="2500"/>
            </a:pPr>
            <a:r>
              <a:rPr u="sng">
                <a:hlinkClick r:id="rId16" invalidUrl="" action="" tgtFrame="" tooltip="" history="1" highlightClick="0" endSnd="0"/>
              </a:rPr>
              <a:t>https://dev.to/stereobooster/server-side-rendering-or-ssr-what-is-it-for-and-when-to-use-it-2cpg</a:t>
            </a:r>
          </a:p>
          <a:p>
            <a:pPr marL="355599" indent="-355599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17" invalidUrl="" action="" tgtFrame="" tooltip="" history="1" highlightClick="0" endSnd="0"/>
              </a:rPr>
              <a:t>https://medium.com/walmartlabs/introducing-electrode-an-open-source-release-from-walmartlabs-14b836135319</a:t>
            </a:r>
            <a:endParaRPr u="none"/>
          </a:p>
          <a:p>
            <a:pPr marL="355599" indent="-355599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18" invalidUrl="" action="" tgtFrame="" tooltip="" history="1" highlightClick="0" endSnd="0"/>
              </a:rPr>
              <a:t>https://medium.com/walmartlabs/reactjs-ssr-profiling-and-caching-5d8e9e49240c</a:t>
            </a:r>
          </a:p>
          <a:p>
            <a:pPr marL="355599" indent="-355599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17" invalidUrl="" action="" tgtFrame="" tooltip="" history="1" highlightClick="0" endSnd="0"/>
              </a:rPr>
              <a:t>https://medium.com/walmartlabs/introducing-electrode-an-open-source-release-from-walmartlabs-14b836135319</a:t>
            </a:r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19" invalidUrl="" action="" tgtFrame="" tooltip="" history="1" highlightClick="0" endSnd="0"/>
              </a:rPr>
              <a:t>https://snipcart.com/blog/vue-js-seo-prerender-example</a:t>
            </a:r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20" invalidUrl="" action="" tgtFrame="" tooltip="" history="1" highlightClick="0" endSnd="0"/>
              </a:rPr>
              <a:t>https://codeburst.io/concise-and-improved-approach-to-server-side-rendering-ssr-with-create-react-app-53a7be101e65</a:t>
            </a:r>
          </a:p>
        </p:txBody>
      </p:sp>
      <p:sp>
        <p:nvSpPr>
          <p:cNvPr id="293" name="Blog yazıları"/>
          <p:cNvSpPr txBox="1"/>
          <p:nvPr/>
        </p:nvSpPr>
        <p:spPr>
          <a:xfrm>
            <a:off x="1193458" y="328205"/>
            <a:ext cx="232829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Blog yazıları</a:t>
            </a:r>
          </a:p>
        </p:txBody>
      </p:sp>
      <p:sp>
        <p:nvSpPr>
          <p:cNvPr id="294" name="Kütüphaneler"/>
          <p:cNvSpPr txBox="1"/>
          <p:nvPr/>
        </p:nvSpPr>
        <p:spPr>
          <a:xfrm>
            <a:off x="1076301" y="9017893"/>
            <a:ext cx="256260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Kütüphaneler</a:t>
            </a:r>
          </a:p>
        </p:txBody>
      </p:sp>
      <p:sp>
        <p:nvSpPr>
          <p:cNvPr id="295" name="https://github.com/GoogleChrome/rendertron…"/>
          <p:cNvSpPr txBox="1"/>
          <p:nvPr/>
        </p:nvSpPr>
        <p:spPr>
          <a:xfrm>
            <a:off x="762000" y="9732035"/>
            <a:ext cx="22860000" cy="314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21" invalidUrl="" action="" tgtFrame="" tooltip="" history="1" highlightClick="0" endSnd="0"/>
              </a:rPr>
              <a:t>https://github.com/GoogleChrome/rendertron</a:t>
            </a:r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22" invalidUrl="" action="" tgtFrame="" tooltip="" history="1" highlightClick="0" endSnd="0"/>
              </a:rPr>
              <a:t>https://github.com/prerender/prerender</a:t>
            </a:r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23" invalidUrl="" action="" tgtFrame="" tooltip="" history="1" highlightClick="0" endSnd="0"/>
              </a:rPr>
              <a:t>https://github.com/kriasoft/pre-render</a:t>
            </a:r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24" invalidUrl="" action="" tgtFrame="" tooltip="" history="1" highlightClick="0" endSnd="0"/>
              </a:rPr>
              <a:t>https://github.com/chrisvfritz/prerender-spa-plugin</a:t>
            </a:r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25" invalidUrl="" action="" tgtFrame="" tooltip="" history="1" highlightClick="0" endSnd="0"/>
              </a:rPr>
              <a:t>https://github.com/ream/ream</a:t>
            </a:r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26" invalidUrl="" action="" tgtFrame="" tooltip="" history="1" highlightClick="0" endSnd="0"/>
              </a:rPr>
              <a:t>https://github.com/nuxt/nuxt.js</a:t>
            </a:r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27" invalidUrl="" action="" tgtFrame="" tooltip="" history="1" highlightClick="0" endSnd="0"/>
              </a:rPr>
              <a:t>https://github.com/geelen/react-snapshot</a:t>
            </a:r>
          </a:p>
          <a:p>
            <a:pPr marL="355600" indent="-355600" algn="l" defTabSz="355600">
              <a:buSzPct val="125000"/>
              <a:buFont typeface="Helvetica Neue"/>
              <a:buChar char="⁃"/>
              <a:defRPr b="0" sz="2500" u="sng">
                <a:uFill>
                  <a:solidFill>
                    <a:srgbClr val="E4AF0A"/>
                  </a:solidFill>
                </a:uFill>
              </a:defRPr>
            </a:pPr>
            <a:r>
              <a:rPr>
                <a:hlinkClick r:id="rId28" invalidUrl="" action="" tgtFrame="" tooltip="" history="1" highlightClick="0" endSnd="0"/>
              </a:rPr>
              <a:t>https://github.com/electrode-io/electrode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lmasa olmaz mı?"/>
          <p:cNvSpPr txBox="1"/>
          <p:nvPr>
            <p:ph type="ctrTitle"/>
          </p:nvPr>
        </p:nvSpPr>
        <p:spPr>
          <a:xfrm>
            <a:off x="8324850" y="8501568"/>
            <a:ext cx="7734300" cy="1159751"/>
          </a:xfrm>
          <a:prstGeom prst="rect">
            <a:avLst/>
          </a:prstGeom>
        </p:spPr>
        <p:txBody>
          <a:bodyPr/>
          <a:lstStyle>
            <a:lvl1pPr defTabSz="511809">
              <a:defRPr sz="6944"/>
            </a:lvl1pPr>
          </a:lstStyle>
          <a:p>
            <a:pPr/>
            <a:r>
              <a:t>olmasa olmaz mı?</a:t>
            </a:r>
          </a:p>
        </p:txBody>
      </p:sp>
      <p:sp>
        <p:nvSpPr>
          <p:cNvPr id="162" name="SSR"/>
          <p:cNvSpPr txBox="1"/>
          <p:nvPr/>
        </p:nvSpPr>
        <p:spPr>
          <a:xfrm>
            <a:off x="8324850" y="4054681"/>
            <a:ext cx="7734300" cy="4651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0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SSR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undraw_deliveries_131a.png" descr="undraw_deliveries_131a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874917" y="3779225"/>
            <a:ext cx="11887491" cy="8346784"/>
          </a:xfrm>
          <a:prstGeom prst="rect">
            <a:avLst/>
          </a:prstGeom>
        </p:spPr>
      </p:pic>
      <p:grpSp>
        <p:nvGrpSpPr>
          <p:cNvPr id="167" name="Group"/>
          <p:cNvGrpSpPr/>
          <p:nvPr/>
        </p:nvGrpSpPr>
        <p:grpSpPr>
          <a:xfrm>
            <a:off x="937663" y="577901"/>
            <a:ext cx="6730998" cy="2092958"/>
            <a:chOff x="0" y="0"/>
            <a:chExt cx="6730996" cy="2092957"/>
          </a:xfrm>
        </p:grpSpPr>
        <p:sp>
          <p:nvSpPr>
            <p:cNvPr id="165" name="Pre-Rendering"/>
            <p:cNvSpPr txBox="1"/>
            <p:nvPr/>
          </p:nvSpPr>
          <p:spPr>
            <a:xfrm>
              <a:off x="0" y="1272440"/>
              <a:ext cx="4520327" cy="820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4800"/>
              </a:lvl1pPr>
            </a:lstStyle>
            <a:p>
              <a:pPr/>
              <a:r>
                <a:t>Pre-Rendering</a:t>
              </a:r>
            </a:p>
          </p:txBody>
        </p:sp>
        <p:sp>
          <p:nvSpPr>
            <p:cNvPr id="166" name="PRERENDER"/>
            <p:cNvSpPr txBox="1"/>
            <p:nvPr/>
          </p:nvSpPr>
          <p:spPr>
            <a:xfrm>
              <a:off x="0" y="0"/>
              <a:ext cx="6730997" cy="130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8000">
                  <a:solidFill>
                    <a:srgbClr val="019CFB"/>
                  </a:solidFill>
                </a:defRPr>
              </a:lvl1pPr>
            </a:lstStyle>
            <a:p>
              <a:pPr/>
              <a:r>
                <a:t>PRERENDER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940491" y="5153869"/>
            <a:ext cx="6723070" cy="2025490"/>
            <a:chOff x="0" y="0"/>
            <a:chExt cx="6723069" cy="2025488"/>
          </a:xfrm>
        </p:grpSpPr>
        <p:sp>
          <p:nvSpPr>
            <p:cNvPr id="168" name="Client Side Rendering"/>
            <p:cNvSpPr txBox="1"/>
            <p:nvPr/>
          </p:nvSpPr>
          <p:spPr>
            <a:xfrm>
              <a:off x="0" y="1204971"/>
              <a:ext cx="6723070" cy="820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4800"/>
              </a:lvl1pPr>
            </a:lstStyle>
            <a:p>
              <a:pPr/>
              <a:r>
                <a:t>Client Side Rendering</a:t>
              </a:r>
            </a:p>
          </p:txBody>
        </p:sp>
        <p:sp>
          <p:nvSpPr>
            <p:cNvPr id="169" name="CSR"/>
            <p:cNvSpPr txBox="1"/>
            <p:nvPr/>
          </p:nvSpPr>
          <p:spPr>
            <a:xfrm>
              <a:off x="0" y="0"/>
              <a:ext cx="2365661" cy="130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8000">
                  <a:solidFill>
                    <a:srgbClr val="019CFB"/>
                  </a:solidFill>
                </a:defRPr>
              </a:lvl1pPr>
            </a:lstStyle>
            <a:p>
              <a:pPr/>
              <a:r>
                <a:t>CSR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938040" y="10008820"/>
            <a:ext cx="6725095" cy="1958439"/>
            <a:chOff x="0" y="0"/>
            <a:chExt cx="6725093" cy="1958438"/>
          </a:xfrm>
        </p:grpSpPr>
        <p:sp>
          <p:nvSpPr>
            <p:cNvPr id="171" name="Server Side Rendering"/>
            <p:cNvSpPr txBox="1"/>
            <p:nvPr/>
          </p:nvSpPr>
          <p:spPr>
            <a:xfrm>
              <a:off x="0" y="1137921"/>
              <a:ext cx="6725094" cy="820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4800"/>
              </a:lvl1pPr>
            </a:lstStyle>
            <a:p>
              <a:pPr/>
              <a:r>
                <a:t>Server Side Rendering</a:t>
              </a:r>
            </a:p>
          </p:txBody>
        </p:sp>
        <p:sp>
          <p:nvSpPr>
            <p:cNvPr id="172" name="SSR"/>
            <p:cNvSpPr txBox="1"/>
            <p:nvPr/>
          </p:nvSpPr>
          <p:spPr>
            <a:xfrm>
              <a:off x="0" y="0"/>
              <a:ext cx="2201843" cy="130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8000">
                  <a:solidFill>
                    <a:srgbClr val="019CFB"/>
                  </a:solidFill>
                </a:defRPr>
              </a:lvl1pPr>
            </a:lstStyle>
            <a:p>
              <a:pPr/>
              <a:r>
                <a:t>SSR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5"/>
      <p:bldP build="whole" bldLvl="1" animBg="1" rev="0" advAuto="0" spid="167" grpId="1"/>
      <p:bldP build="whole" bldLvl="1" animBg="1" rev="0" advAuto="0" spid="170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undraw_static_assets_rpm6.png" descr="undraw_static_assets_rpm6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28" r="0" b="228"/>
          <a:stretch>
            <a:fillRect/>
          </a:stretch>
        </p:blipFill>
        <p:spPr>
          <a:xfrm>
            <a:off x="13169900" y="798677"/>
            <a:ext cx="9525000" cy="6644538"/>
          </a:xfrm>
          <a:prstGeom prst="rect">
            <a:avLst/>
          </a:prstGeom>
        </p:spPr>
      </p:pic>
      <p:sp>
        <p:nvSpPr>
          <p:cNvPr id="176" name="BUNU MU KULLANSAK?"/>
          <p:cNvSpPr txBox="1"/>
          <p:nvPr>
            <p:ph type="title"/>
          </p:nvPr>
        </p:nvSpPr>
        <p:spPr>
          <a:xfrm>
            <a:off x="1651000" y="2808497"/>
            <a:ext cx="9232392" cy="27216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BUNU MU KULLANSAK?</a:t>
            </a:r>
          </a:p>
        </p:txBody>
      </p:sp>
      <p:sp>
        <p:nvSpPr>
          <p:cNvPr id="177" name="Line"/>
          <p:cNvSpPr/>
          <p:nvPr/>
        </p:nvSpPr>
        <p:spPr>
          <a:xfrm flipV="1">
            <a:off x="11557000" y="847056"/>
            <a:ext cx="0" cy="6644482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0" name="Group"/>
          <p:cNvGrpSpPr/>
          <p:nvPr/>
        </p:nvGrpSpPr>
        <p:grpSpPr>
          <a:xfrm>
            <a:off x="5139" y="8000381"/>
            <a:ext cx="24384001" cy="5713703"/>
            <a:chOff x="0" y="0"/>
            <a:chExt cx="24384000" cy="5713701"/>
          </a:xfrm>
        </p:grpSpPr>
        <p:sp>
          <p:nvSpPr>
            <p:cNvPr id="178" name="Rectangle"/>
            <p:cNvSpPr/>
            <p:nvPr/>
          </p:nvSpPr>
          <p:spPr>
            <a:xfrm>
              <a:off x="0" y="0"/>
              <a:ext cx="24384000" cy="5713702"/>
            </a:xfrm>
            <a:prstGeom prst="rect">
              <a:avLst/>
            </a:prstGeom>
            <a:solidFill>
              <a:srgbClr val="019C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" name="PRERENDER"/>
            <p:cNvSpPr txBox="1"/>
            <p:nvPr/>
          </p:nvSpPr>
          <p:spPr>
            <a:xfrm>
              <a:off x="6154284" y="1663050"/>
              <a:ext cx="1207543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PRERENDER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"/>
          <p:cNvSpPr/>
          <p:nvPr/>
        </p:nvSpPr>
        <p:spPr>
          <a:xfrm>
            <a:off x="1670755" y="4442998"/>
            <a:ext cx="21042490" cy="1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5" name="Group"/>
          <p:cNvGrpSpPr/>
          <p:nvPr/>
        </p:nvGrpSpPr>
        <p:grpSpPr>
          <a:xfrm>
            <a:off x="1673258" y="781766"/>
            <a:ext cx="9430513" cy="3203737"/>
            <a:chOff x="0" y="0"/>
            <a:chExt cx="9430511" cy="3203736"/>
          </a:xfrm>
        </p:grpSpPr>
        <p:sp>
          <p:nvSpPr>
            <p:cNvPr id="183" name="PRERENDER"/>
            <p:cNvSpPr txBox="1"/>
            <p:nvPr/>
          </p:nvSpPr>
          <p:spPr>
            <a:xfrm>
              <a:off x="0" y="-1"/>
              <a:ext cx="9430512" cy="19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12000">
                  <a:solidFill>
                    <a:srgbClr val="019CFB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PRERENDER</a:t>
              </a:r>
            </a:p>
          </p:txBody>
        </p:sp>
        <p:sp>
          <p:nvSpPr>
            <p:cNvPr id="184" name="Ne zaman kullanalım?"/>
            <p:cNvSpPr txBox="1"/>
            <p:nvPr/>
          </p:nvSpPr>
          <p:spPr>
            <a:xfrm>
              <a:off x="0" y="2135112"/>
              <a:ext cx="8304886" cy="1068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64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Ne zaman kullanalım?</a:t>
              </a:r>
            </a:p>
          </p:txBody>
        </p:sp>
      </p:grpSp>
      <p:sp>
        <p:nvSpPr>
          <p:cNvPr id="186" name="Statik veya yarı-dinamik bir websitesi"/>
          <p:cNvSpPr txBox="1"/>
          <p:nvPr/>
        </p:nvSpPr>
        <p:spPr>
          <a:xfrm>
            <a:off x="10515258" y="5744061"/>
            <a:ext cx="12183466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Statik veya yarı-dinamik bir websitesi</a:t>
            </a:r>
          </a:p>
        </p:txBody>
      </p:sp>
      <p:sp>
        <p:nvSpPr>
          <p:cNvPr id="187" name="Küçük veya orta ölçekli bir uygulama"/>
          <p:cNvSpPr txBox="1"/>
          <p:nvPr/>
        </p:nvSpPr>
        <p:spPr>
          <a:xfrm>
            <a:off x="10511274" y="7544806"/>
            <a:ext cx="12470194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Küçük veya orta ölçekli bir uygulama</a:t>
            </a:r>
          </a:p>
        </p:txBody>
      </p:sp>
      <p:sp>
        <p:nvSpPr>
          <p:cNvPr id="188" name="SEO ve SMO ihtiyacı"/>
          <p:cNvSpPr txBox="1"/>
          <p:nvPr/>
        </p:nvSpPr>
        <p:spPr>
          <a:xfrm>
            <a:off x="10511274" y="9345551"/>
            <a:ext cx="7192900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SEO ve SMO ihtiyacı</a:t>
            </a:r>
          </a:p>
        </p:txBody>
      </p:sp>
      <p:pic>
        <p:nvPicPr>
          <p:cNvPr id="189" name="undraw_Data_points_ubvs.png" descr="undraw_Data_points_ubv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902" y="5761769"/>
            <a:ext cx="8848302" cy="5743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d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"/>
          <p:cNvSpPr/>
          <p:nvPr/>
        </p:nvSpPr>
        <p:spPr>
          <a:xfrm>
            <a:off x="1670755" y="4442998"/>
            <a:ext cx="21042490" cy="1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4" name="Group"/>
          <p:cNvGrpSpPr/>
          <p:nvPr/>
        </p:nvGrpSpPr>
        <p:grpSpPr>
          <a:xfrm>
            <a:off x="1673258" y="781766"/>
            <a:ext cx="9430513" cy="3203737"/>
            <a:chOff x="0" y="0"/>
            <a:chExt cx="9430512" cy="3203736"/>
          </a:xfrm>
        </p:grpSpPr>
        <p:sp>
          <p:nvSpPr>
            <p:cNvPr id="192" name="PRERENDER"/>
            <p:cNvSpPr txBox="1"/>
            <p:nvPr/>
          </p:nvSpPr>
          <p:spPr>
            <a:xfrm>
              <a:off x="0" y="-1"/>
              <a:ext cx="9430512" cy="19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12000">
                  <a:solidFill>
                    <a:srgbClr val="019CFB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PRERENDER</a:t>
              </a:r>
            </a:p>
          </p:txBody>
        </p:sp>
        <p:sp>
          <p:nvSpPr>
            <p:cNvPr id="193" name="Eksi ve eksikleri neler?"/>
            <p:cNvSpPr txBox="1"/>
            <p:nvPr/>
          </p:nvSpPr>
          <p:spPr>
            <a:xfrm>
              <a:off x="0" y="2135112"/>
              <a:ext cx="8608873" cy="1068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64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Eksi ve eksikleri neler?</a:t>
              </a:r>
            </a:p>
          </p:txBody>
        </p:sp>
      </p:grpSp>
      <p:sp>
        <p:nvSpPr>
          <p:cNvPr id="195" name="Sunucu maliyeti"/>
          <p:cNvSpPr txBox="1"/>
          <p:nvPr/>
        </p:nvSpPr>
        <p:spPr>
          <a:xfrm>
            <a:off x="10515258" y="5744061"/>
            <a:ext cx="5694427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Sunucu maliyeti</a:t>
            </a:r>
          </a:p>
        </p:txBody>
      </p:sp>
      <p:sp>
        <p:nvSpPr>
          <p:cNvPr id="196" name="SEO ve SMO için yetersiz"/>
          <p:cNvSpPr txBox="1"/>
          <p:nvPr/>
        </p:nvSpPr>
        <p:spPr>
          <a:xfrm>
            <a:off x="10511274" y="7544806"/>
            <a:ext cx="12470194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SEO ve SMO için yetersiz</a:t>
            </a:r>
          </a:p>
        </p:txBody>
      </p:sp>
      <p:sp>
        <p:nvSpPr>
          <p:cNvPr id="197" name="Konfigürasyon ve ölçeklenebilirlik zor"/>
          <p:cNvSpPr txBox="1"/>
          <p:nvPr/>
        </p:nvSpPr>
        <p:spPr>
          <a:xfrm>
            <a:off x="10511274" y="9345551"/>
            <a:ext cx="12143690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Konfigürasyon ve ölçeklenebilirlik zor</a:t>
            </a:r>
          </a:p>
        </p:txBody>
      </p:sp>
      <p:pic>
        <p:nvPicPr>
          <p:cNvPr id="198" name="undraw_cancel_u1it.png" descr="undraw_cancel_u1it.png"/>
          <p:cNvPicPr>
            <a:picLocks noChangeAspect="1"/>
          </p:cNvPicPr>
          <p:nvPr/>
        </p:nvPicPr>
        <p:blipFill>
          <a:blip r:embed="rId2">
            <a:extLst/>
          </a:blip>
          <a:srcRect l="0" t="2815" r="0" b="2815"/>
          <a:stretch>
            <a:fillRect/>
          </a:stretch>
        </p:blipFill>
        <p:spPr>
          <a:xfrm>
            <a:off x="955902" y="5761769"/>
            <a:ext cx="8848302" cy="5743855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Etkileşim yok (belki biraz)"/>
          <p:cNvSpPr txBox="1"/>
          <p:nvPr/>
        </p:nvSpPr>
        <p:spPr>
          <a:xfrm>
            <a:off x="10511274" y="11146296"/>
            <a:ext cx="8512379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714374" indent="-714374" algn="l">
              <a:buSzPct val="125000"/>
              <a:buChar char="•"/>
              <a:defRPr b="0" sz="5400"/>
            </a:lvl1pPr>
          </a:lstStyle>
          <a:p>
            <a:pPr/>
            <a:r>
              <a:t>Etkileşim yok (belki biraz)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undraw_static_assets_rpm6.png" descr="undraw_static_assets_rpm6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28" r="0" b="228"/>
          <a:stretch>
            <a:fillRect/>
          </a:stretch>
        </p:blipFill>
        <p:spPr>
          <a:xfrm>
            <a:off x="13169900" y="798677"/>
            <a:ext cx="9525000" cy="6644538"/>
          </a:xfrm>
          <a:prstGeom prst="rect">
            <a:avLst/>
          </a:prstGeom>
        </p:spPr>
      </p:pic>
      <p:sp>
        <p:nvSpPr>
          <p:cNvPr id="202" name="BUNU MU KULLANSAK?"/>
          <p:cNvSpPr txBox="1"/>
          <p:nvPr>
            <p:ph type="title"/>
          </p:nvPr>
        </p:nvSpPr>
        <p:spPr>
          <a:xfrm>
            <a:off x="1651000" y="2808497"/>
            <a:ext cx="9232392" cy="27216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BUNU MU KULLANSAK?</a:t>
            </a:r>
          </a:p>
        </p:txBody>
      </p:sp>
      <p:sp>
        <p:nvSpPr>
          <p:cNvPr id="203" name="Line"/>
          <p:cNvSpPr/>
          <p:nvPr/>
        </p:nvSpPr>
        <p:spPr>
          <a:xfrm flipV="1">
            <a:off x="11557000" y="847056"/>
            <a:ext cx="0" cy="6644482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06" name="Group"/>
          <p:cNvGrpSpPr/>
          <p:nvPr/>
        </p:nvGrpSpPr>
        <p:grpSpPr>
          <a:xfrm>
            <a:off x="2687" y="8000381"/>
            <a:ext cx="24384001" cy="5713703"/>
            <a:chOff x="-2451" y="0"/>
            <a:chExt cx="24384000" cy="5713701"/>
          </a:xfrm>
        </p:grpSpPr>
        <p:sp>
          <p:nvSpPr>
            <p:cNvPr id="204" name="Rectangle"/>
            <p:cNvSpPr/>
            <p:nvPr/>
          </p:nvSpPr>
          <p:spPr>
            <a:xfrm>
              <a:off x="-2452" y="-1"/>
              <a:ext cx="24384001" cy="5713703"/>
            </a:xfrm>
            <a:prstGeom prst="rect">
              <a:avLst/>
            </a:prstGeom>
            <a:solidFill>
              <a:srgbClr val="019C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5" name="PRERENDER"/>
            <p:cNvSpPr txBox="1"/>
            <p:nvPr/>
          </p:nvSpPr>
          <p:spPr>
            <a:xfrm>
              <a:off x="6151833" y="1663050"/>
              <a:ext cx="12075431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PRERENDER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undraw_done_a34v.png" descr="undraw_done_a34v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87" t="0" r="1287" b="0"/>
          <a:stretch>
            <a:fillRect/>
          </a:stretch>
        </p:blipFill>
        <p:spPr>
          <a:xfrm>
            <a:off x="13169899" y="798677"/>
            <a:ext cx="9525001" cy="6644538"/>
          </a:xfrm>
          <a:prstGeom prst="rect">
            <a:avLst/>
          </a:prstGeom>
        </p:spPr>
      </p:pic>
      <p:sp>
        <p:nvSpPr>
          <p:cNvPr id="209" name="BUNU MU KULLANSAK?"/>
          <p:cNvSpPr txBox="1"/>
          <p:nvPr>
            <p:ph type="title"/>
          </p:nvPr>
        </p:nvSpPr>
        <p:spPr>
          <a:xfrm>
            <a:off x="1651000" y="2808497"/>
            <a:ext cx="9232392" cy="27216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BUNU MU KULLANSAK?</a:t>
            </a:r>
          </a:p>
        </p:txBody>
      </p:sp>
      <p:sp>
        <p:nvSpPr>
          <p:cNvPr id="210" name="Line"/>
          <p:cNvSpPr/>
          <p:nvPr/>
        </p:nvSpPr>
        <p:spPr>
          <a:xfrm flipV="1">
            <a:off x="11557000" y="847056"/>
            <a:ext cx="0" cy="6644482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13" name="Group"/>
          <p:cNvGrpSpPr/>
          <p:nvPr/>
        </p:nvGrpSpPr>
        <p:grpSpPr>
          <a:xfrm>
            <a:off x="5139" y="8000381"/>
            <a:ext cx="24384001" cy="5713703"/>
            <a:chOff x="0" y="0"/>
            <a:chExt cx="24384000" cy="5713701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24384000" cy="5713702"/>
            </a:xfrm>
            <a:prstGeom prst="rect">
              <a:avLst/>
            </a:prstGeom>
            <a:solidFill>
              <a:srgbClr val="019C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CSR"/>
            <p:cNvSpPr txBox="1"/>
            <p:nvPr/>
          </p:nvSpPr>
          <p:spPr>
            <a:xfrm>
              <a:off x="10123809" y="1663050"/>
              <a:ext cx="413638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CSR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