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F0EA-DA82-31C3-ED16-BAC1DB26B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CC2E87-2154-7C39-5143-FA5BC7B2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E5DAF-815B-DB36-7453-51D7A11F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17A05-DAE9-4079-9D5F-5FDC4B3B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3009B-96A9-EE86-FCFE-E44DF49F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70595-267A-3991-B17D-1DE41729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582AAF-4848-500B-5EEE-AA9685C6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57783-DCEE-32E0-62AB-EE721CEE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AB414-9594-5734-E4A4-0FD566B0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70242-AD6C-3792-0262-78265F39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2B9F9E-72F1-1572-8C3E-2E740495A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8A6734-C542-AEDE-71EF-77AA40B5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4D446-B49B-DF1F-4DC3-95360335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1642B-5C95-1E99-00C9-E5E67C1C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67545-A59E-8135-417C-7D6156F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5649E-F30D-29B8-81DB-3EE60C9A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3D161-B80B-225F-C8E9-E11164AE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0C705-CAD8-F740-6ADA-DF5AA67E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68B7C-0C14-1547-A379-154824CF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A07C8-4782-C6E4-C2F4-59AB73F1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2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3738-94C7-F939-6871-39C74C0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E895D-84CA-1C00-AC7F-781F42A3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F39E9-8BED-E78A-B08A-4CAA02A8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47238-EA05-E6F9-3ECB-272F4FEE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BAB82-106C-43B2-DE3F-71709966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1B8D7-33CC-5316-4B04-3C61076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ED2E1-B64B-8DD2-8044-8CCC9084A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D65523-6563-41E7-D9A9-10F6C971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D7A4EE-0E1A-4464-16F2-31EF51F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7D6F76-1B69-0FF0-E902-9F2271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A9F63B-6A67-07BF-57D8-E14C6B4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ED530-60DC-C626-79D3-B9930F37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DFBB49-F706-03BC-DBAB-783C22B7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3163A8-0DDC-72E0-9291-34436887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91B57B-0AE0-D257-BFB2-4C366FD14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0C75FD-494C-A9AC-3F73-A64C19C05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526504-7A80-6E22-11A2-59343DE7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06C839-7411-3F99-771A-D5862A5A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C3FC5F-0799-5371-2EBC-368B1237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9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3E73F-99E7-99E6-FEED-422F8342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D3E533-9D24-DB07-A763-39FC92FE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A300E6-1741-C6F3-534E-EF30822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397D12-434F-B5F3-DBFE-3921A5B5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65EA45-4A09-FB88-557F-A721DD2F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263D5-33A4-3708-BBF0-984A945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490EA-3C68-F6D0-6F11-1FC846E6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93EC0-2FD4-49EE-C3E8-BA4D091F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53198-FC63-D346-9277-6C802E09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2D8539-9310-7A6D-018D-ADBA04B9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61AED1-65EF-E4DA-6A46-08C952B9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48EE4-4B16-BA52-7340-E7B63A22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3CE64-8C01-64CC-9410-C6686AF9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22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AF74-5841-6060-47CE-0AB6F624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5CECD6-4C33-9F62-F986-CC8C2EF76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6CEE8A-7E0B-AEF2-8261-FB99D1CC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59EDD1-D6E2-0D7D-37DE-AD5BD49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3A37B-3C38-628B-9157-25FD8AF5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CC8C2-D50C-593A-3937-EE5E599B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50A442-3218-00CA-97CA-B8CDD78C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17588-4CFD-C730-5305-302986C6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579B1-42EB-0058-37E2-162B2FC6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08FF7-25C3-1373-F35B-E1319529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3FE6F-5122-BC8C-08A8-0C11B715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68FEC516-1B65-B54C-4452-AAFDFC0C7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0"/>
            <a:ext cx="8208069" cy="72276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087C0-9B2B-A538-F66C-36EDBF25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Concrete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4CC1C-11AD-1103-83CC-0D6FCF4B2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Predicting Failure in Fibre-Reinforced Concrete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4B1713-E839-7EE0-9FBF-0625E9996F9F}"/>
              </a:ext>
            </a:extLst>
          </p:cNvPr>
          <p:cNvSpPr txBox="1"/>
          <p:nvPr/>
        </p:nvSpPr>
        <p:spPr>
          <a:xfrm>
            <a:off x="75219" y="6414214"/>
            <a:ext cx="38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Insert Names Here PLS</a:t>
            </a:r>
          </a:p>
        </p:txBody>
      </p:sp>
    </p:spTree>
    <p:extLst>
      <p:ext uri="{BB962C8B-B14F-4D97-AF65-F5344CB8AC3E}">
        <p14:creationId xmlns:p14="http://schemas.microsoft.com/office/powerpoint/2010/main" val="277013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Models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Suggests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dimensionality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reduction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4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5 </a:t>
            </a:r>
            <a:r>
              <a:rPr lang="de-CH" sz="1700" dirty="0" err="1">
                <a:solidFill>
                  <a:schemeClr val="bg1"/>
                </a:solidFill>
              </a:rPr>
              <a:t>principal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components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Due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relatively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small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computing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we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continue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utilize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full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dataset</a:t>
            </a:r>
            <a:r>
              <a:rPr lang="de-CH" sz="1700" dirty="0">
                <a:solidFill>
                  <a:schemeClr val="bg1"/>
                </a:solidFill>
              </a:rPr>
              <a:t> w/o Profile Area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increase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quality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Goal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It is bad when </a:t>
            </a:r>
            <a:r>
              <a:rPr lang="en-GB" sz="1700">
                <a:solidFill>
                  <a:schemeClr val="bg1"/>
                </a:solidFill>
              </a:rPr>
              <a:t>structures collapse.</a:t>
            </a:r>
            <a:endParaRPr lang="en-GB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Fibre Reinforced Concrete boasts greater durability, however the makeup of fibres plays a key role.</a:t>
            </a:r>
          </a:p>
          <a:p>
            <a:pPr marL="0" indent="0">
              <a:buNone/>
            </a:pPr>
            <a:endParaRPr lang="en-GB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The Aim is to predict the durability of fibre-reinforced concrete based on fibre parameters.</a:t>
            </a:r>
          </a:p>
        </p:txBody>
      </p:sp>
    </p:spTree>
    <p:extLst>
      <p:ext uri="{BB962C8B-B14F-4D97-AF65-F5344CB8AC3E}">
        <p14:creationId xmlns:p14="http://schemas.microsoft.com/office/powerpoint/2010/main" val="7923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Sourced from a series of experimental trials by the SIKA </a:t>
            </a:r>
          </a:p>
          <a:p>
            <a:r>
              <a:rPr lang="en-GB" sz="1700" dirty="0">
                <a:solidFill>
                  <a:schemeClr val="bg1"/>
                </a:solidFill>
              </a:rPr>
              <a:t>Contains 1440 observations and 10 variables, 7 of which are used as independent variables while the remaining 3 are dependent</a:t>
            </a:r>
          </a:p>
          <a:p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Goal –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2 Level Predictive </a:t>
            </a:r>
            <a:r>
              <a:rPr lang="en-GB" sz="2200" dirty="0" err="1">
                <a:solidFill>
                  <a:schemeClr val="bg1"/>
                </a:solidFill>
              </a:rPr>
              <a:t>Modeling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9597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u="sng" dirty="0">
                <a:solidFill>
                  <a:schemeClr val="bg1"/>
                </a:solidFill>
              </a:rPr>
              <a:t>1. Level Hypothesis: IFSS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Interfacial sheer strength (IFSS) can be sufficiently predicted through the profile area, fibre length, avg. fibre circumference and  </a:t>
            </a:r>
            <a:r>
              <a:rPr lang="en-GB" sz="1700" dirty="0" err="1">
                <a:solidFill>
                  <a:schemeClr val="bg1"/>
                </a:solidFill>
              </a:rPr>
              <a:t>Titer</a:t>
            </a:r>
            <a:r>
              <a:rPr lang="en-GB" sz="17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700" u="sng" dirty="0">
                <a:solidFill>
                  <a:schemeClr val="bg1"/>
                </a:solidFill>
              </a:rPr>
              <a:t>2. Level Hypothesis: </a:t>
            </a:r>
            <a:r>
              <a:rPr lang="en-GB" sz="1700" u="sng" dirty="0" err="1">
                <a:solidFill>
                  <a:schemeClr val="bg1"/>
                </a:solidFill>
              </a:rPr>
              <a:t>Minibeam</a:t>
            </a:r>
            <a:r>
              <a:rPr lang="en-GB" sz="1700" u="sng" dirty="0">
                <a:solidFill>
                  <a:schemeClr val="bg1"/>
                </a:solidFill>
              </a:rPr>
              <a:t> energy absorption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IFSS and fibre tenacity can be used to sufficiently predict </a:t>
            </a:r>
            <a:r>
              <a:rPr lang="en-GB" sz="1700" dirty="0" err="1">
                <a:solidFill>
                  <a:schemeClr val="bg1"/>
                </a:solidFill>
              </a:rPr>
              <a:t>Minibeam</a:t>
            </a:r>
            <a:r>
              <a:rPr lang="en-GB" sz="1700" dirty="0">
                <a:solidFill>
                  <a:schemeClr val="bg1"/>
                </a:solidFill>
              </a:rPr>
              <a:t> energy absorption and subsequently failure. </a:t>
            </a:r>
          </a:p>
        </p:txBody>
      </p:sp>
    </p:spTree>
    <p:extLst>
      <p:ext uri="{BB962C8B-B14F-4D97-AF65-F5344CB8AC3E}">
        <p14:creationId xmlns:p14="http://schemas.microsoft.com/office/powerpoint/2010/main" val="42555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9266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Goal – Flowchart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2 Level Predictive </a:t>
            </a:r>
            <a:r>
              <a:rPr lang="en-GB" sz="2200" dirty="0" err="1">
                <a:solidFill>
                  <a:schemeClr val="bg1"/>
                </a:solidFill>
              </a:rPr>
              <a:t>Modeling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8" y="2627838"/>
            <a:ext cx="5061416" cy="425356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CH" dirty="0">
                <a:solidFill>
                  <a:schemeClr val="bg1"/>
                </a:solidFill>
              </a:rPr>
              <a:t>1. Level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ED7AF01-A857-FA3B-02D8-26B095BD12EF}"/>
              </a:ext>
            </a:extLst>
          </p:cNvPr>
          <p:cNvGrpSpPr/>
          <p:nvPr/>
        </p:nvGrpSpPr>
        <p:grpSpPr>
          <a:xfrm>
            <a:off x="79389" y="3303431"/>
            <a:ext cx="7906230" cy="3401246"/>
            <a:chOff x="3983354" y="997841"/>
            <a:chExt cx="7906230" cy="3401246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CFEDCDF-C73F-36F8-DC9E-7E4973C9E0E0}"/>
                </a:ext>
              </a:extLst>
            </p:cNvPr>
            <p:cNvSpPr/>
            <p:nvPr/>
          </p:nvSpPr>
          <p:spPr>
            <a:xfrm>
              <a:off x="3993259" y="997841"/>
              <a:ext cx="908306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W_Sm</a:t>
              </a:r>
              <a:endParaRPr lang="en-GB" dirty="0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38B0876-83CF-922E-5D90-1720F234535B}"/>
                </a:ext>
              </a:extLst>
            </p:cNvPr>
            <p:cNvSpPr/>
            <p:nvPr/>
          </p:nvSpPr>
          <p:spPr>
            <a:xfrm>
              <a:off x="3983354" y="1763650"/>
              <a:ext cx="908306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W_q</a:t>
              </a:r>
              <a:endParaRPr lang="en-GB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F8501F0-1833-F628-5979-52E23550F8AB}"/>
                </a:ext>
              </a:extLst>
            </p:cNvPr>
            <p:cNvSpPr/>
            <p:nvPr/>
          </p:nvSpPr>
          <p:spPr>
            <a:xfrm>
              <a:off x="6424418" y="1300735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Profile Area</a:t>
              </a:r>
              <a:endParaRPr lang="en-GB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B03B136A-4DAC-4B0C-546E-A4CCF5290A7D}"/>
                </a:ext>
              </a:extLst>
            </p:cNvPr>
            <p:cNvSpPr/>
            <p:nvPr/>
          </p:nvSpPr>
          <p:spPr>
            <a:xfrm>
              <a:off x="6424418" y="2097151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Fibre</a:t>
              </a:r>
              <a:r>
                <a:rPr lang="de-CH" dirty="0"/>
                <a:t> </a:t>
              </a:r>
              <a:r>
                <a:rPr lang="de-CH" dirty="0" err="1"/>
                <a:t>length</a:t>
              </a:r>
              <a:endParaRPr lang="en-GB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C901A67-6086-BD50-8098-128753CF1DC3}"/>
                </a:ext>
              </a:extLst>
            </p:cNvPr>
            <p:cNvSpPr/>
            <p:nvPr/>
          </p:nvSpPr>
          <p:spPr>
            <a:xfrm>
              <a:off x="6424418" y="2893567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Titer</a:t>
              </a:r>
              <a:endParaRPr lang="en-GB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AA75347-180C-6A09-A5CF-63CEB88E8FDB}"/>
                </a:ext>
              </a:extLst>
            </p:cNvPr>
            <p:cNvSpPr/>
            <p:nvPr/>
          </p:nvSpPr>
          <p:spPr>
            <a:xfrm>
              <a:off x="6424418" y="3688142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err="1"/>
                <a:t>Avg</a:t>
              </a:r>
              <a:r>
                <a:rPr lang="de-CH" sz="1200" dirty="0"/>
                <a:t>. </a:t>
              </a:r>
              <a:r>
                <a:rPr lang="de-CH" sz="1200" dirty="0" err="1"/>
                <a:t>circumference</a:t>
              </a:r>
              <a:endParaRPr lang="en-GB" sz="1200" dirty="0"/>
            </a:p>
          </p:txBody>
        </p:sp>
        <p:sp>
          <p:nvSpPr>
            <p:cNvPr id="18" name="Geschweifte Klammer rechts 17">
              <a:extLst>
                <a:ext uri="{FF2B5EF4-FFF2-40B4-BE49-F238E27FC236}">
                  <a16:creationId xmlns:a16="http://schemas.microsoft.com/office/drawing/2014/main" id="{C9309884-49F9-B8EF-FDDA-B09D7AF9FC21}"/>
                </a:ext>
              </a:extLst>
            </p:cNvPr>
            <p:cNvSpPr/>
            <p:nvPr/>
          </p:nvSpPr>
          <p:spPr>
            <a:xfrm>
              <a:off x="7718676" y="1300735"/>
              <a:ext cx="365760" cy="309835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52DA021B-24CC-0631-3EC7-6EDAF5E90E4F}"/>
                </a:ext>
              </a:extLst>
            </p:cNvPr>
            <p:cNvSpPr/>
            <p:nvPr/>
          </p:nvSpPr>
          <p:spPr>
            <a:xfrm>
              <a:off x="8112164" y="2561875"/>
              <a:ext cx="1065276" cy="57607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predict</a:t>
              </a:r>
              <a:endParaRPr lang="en-GB" dirty="0"/>
            </a:p>
          </p:txBody>
        </p:sp>
        <p:sp>
          <p:nvSpPr>
            <p:cNvPr id="20" name="Geschweifte Klammer rechts 19">
              <a:extLst>
                <a:ext uri="{FF2B5EF4-FFF2-40B4-BE49-F238E27FC236}">
                  <a16:creationId xmlns:a16="http://schemas.microsoft.com/office/drawing/2014/main" id="{31B22D29-3480-4C12-19B4-A407B836BF00}"/>
                </a:ext>
              </a:extLst>
            </p:cNvPr>
            <p:cNvSpPr/>
            <p:nvPr/>
          </p:nvSpPr>
          <p:spPr>
            <a:xfrm>
              <a:off x="4825386" y="997841"/>
              <a:ext cx="365760" cy="147675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feil: nach rechts 9">
              <a:extLst>
                <a:ext uri="{FF2B5EF4-FFF2-40B4-BE49-F238E27FC236}">
                  <a16:creationId xmlns:a16="http://schemas.microsoft.com/office/drawing/2014/main" id="{CAA61DC6-78E1-02F8-8F99-5C21FA9E63AF}"/>
                </a:ext>
              </a:extLst>
            </p:cNvPr>
            <p:cNvSpPr/>
            <p:nvPr/>
          </p:nvSpPr>
          <p:spPr>
            <a:xfrm>
              <a:off x="5125255" y="1435608"/>
              <a:ext cx="1283589" cy="57607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calculate</a:t>
              </a:r>
              <a:endParaRPr lang="en-GB" dirty="0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9ADB5AD6-CC17-5743-0C2F-891BA9492EF2}"/>
                </a:ext>
              </a:extLst>
            </p:cNvPr>
            <p:cNvSpPr/>
            <p:nvPr/>
          </p:nvSpPr>
          <p:spPr>
            <a:xfrm>
              <a:off x="9178866" y="2494438"/>
              <a:ext cx="1283588" cy="71094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IFSS</a:t>
              </a:r>
              <a:endParaRPr lang="en-GB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3F9268F-BDBA-3076-F104-532F0B2F8757}"/>
                </a:ext>
              </a:extLst>
            </p:cNvPr>
            <p:cNvSpPr/>
            <p:nvPr/>
          </p:nvSpPr>
          <p:spPr>
            <a:xfrm>
              <a:off x="9177440" y="3297145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Fibre</a:t>
              </a:r>
              <a:r>
                <a:rPr lang="de-CH" dirty="0"/>
                <a:t> </a:t>
              </a:r>
              <a:r>
                <a:rPr lang="de-CH" dirty="0" err="1"/>
                <a:t>Tenacity</a:t>
              </a:r>
              <a:endParaRPr lang="en-GB" dirty="0"/>
            </a:p>
          </p:txBody>
        </p:sp>
        <p:sp>
          <p:nvSpPr>
            <p:cNvPr id="23" name="Geschweifte Klammer rechts 22">
              <a:extLst>
                <a:ext uri="{FF2B5EF4-FFF2-40B4-BE49-F238E27FC236}">
                  <a16:creationId xmlns:a16="http://schemas.microsoft.com/office/drawing/2014/main" id="{46FB4463-AB74-C54E-4362-F2834D0FCF3D}"/>
                </a:ext>
              </a:extLst>
            </p:cNvPr>
            <p:cNvSpPr/>
            <p:nvPr/>
          </p:nvSpPr>
          <p:spPr>
            <a:xfrm>
              <a:off x="10461028" y="2511993"/>
              <a:ext cx="365760" cy="1446215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ECAB6217-8D83-482E-123B-D2E7F0B8FD06}"/>
                </a:ext>
              </a:extLst>
            </p:cNvPr>
            <p:cNvSpPr/>
            <p:nvPr/>
          </p:nvSpPr>
          <p:spPr>
            <a:xfrm>
              <a:off x="10824308" y="2947064"/>
              <a:ext cx="1065276" cy="57607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predict</a:t>
              </a:r>
              <a:endParaRPr lang="en-GB" dirty="0"/>
            </a:p>
          </p:txBody>
        </p:sp>
      </p:grp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8CE67AC-F19C-B1AE-83A9-290E19ECD285}"/>
              </a:ext>
            </a:extLst>
          </p:cNvPr>
          <p:cNvSpPr/>
          <p:nvPr/>
        </p:nvSpPr>
        <p:spPr>
          <a:xfrm>
            <a:off x="8021768" y="5196325"/>
            <a:ext cx="1171387" cy="7109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Minibeam</a:t>
            </a:r>
            <a:r>
              <a:rPr lang="de-CH" sz="1400" dirty="0"/>
              <a:t> </a:t>
            </a:r>
            <a:r>
              <a:rPr lang="de-CH" sz="1400" dirty="0" err="1"/>
              <a:t>energy</a:t>
            </a:r>
            <a:r>
              <a:rPr lang="de-CH" sz="1400" dirty="0"/>
              <a:t> </a:t>
            </a:r>
            <a:r>
              <a:rPr lang="de-CH" sz="1400" dirty="0" err="1"/>
              <a:t>absorption</a:t>
            </a:r>
            <a:endParaRPr lang="en-GB" sz="1400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6B517E1-779A-BD67-9D5A-66E50B253D22}"/>
              </a:ext>
            </a:extLst>
          </p:cNvPr>
          <p:cNvSpPr/>
          <p:nvPr/>
        </p:nvSpPr>
        <p:spPr>
          <a:xfrm>
            <a:off x="9229304" y="5263761"/>
            <a:ext cx="1252114" cy="5760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calculate</a:t>
            </a:r>
            <a:endParaRPr lang="en-GB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B84D4BC-9393-23A1-5960-44D9603F6BAC}"/>
              </a:ext>
            </a:extLst>
          </p:cNvPr>
          <p:cNvSpPr/>
          <p:nvPr/>
        </p:nvSpPr>
        <p:spPr>
          <a:xfrm>
            <a:off x="10510897" y="5196324"/>
            <a:ext cx="1283588" cy="7109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Failure</a:t>
            </a:r>
            <a:r>
              <a:rPr lang="de-CH" dirty="0"/>
              <a:t> </a:t>
            </a:r>
            <a:r>
              <a:rPr lang="de-CH" dirty="0" err="1"/>
              <a:t>mode</a:t>
            </a:r>
            <a:endParaRPr lang="en-GB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7166FF9-583C-44BA-7E45-24ED3184FF2B}"/>
              </a:ext>
            </a:extLst>
          </p:cNvPr>
          <p:cNvCxnSpPr/>
          <p:nvPr/>
        </p:nvCxnSpPr>
        <p:spPr>
          <a:xfrm>
            <a:off x="114088" y="3112229"/>
            <a:ext cx="50614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59F22926-4B66-A0B8-0700-9F7FF65008B7}"/>
              </a:ext>
            </a:extLst>
          </p:cNvPr>
          <p:cNvSpPr txBox="1">
            <a:spLocks/>
          </p:cNvSpPr>
          <p:nvPr/>
        </p:nvSpPr>
        <p:spPr>
          <a:xfrm>
            <a:off x="5273475" y="2627838"/>
            <a:ext cx="6521010" cy="42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CH" dirty="0">
                <a:solidFill>
                  <a:schemeClr val="bg1"/>
                </a:solidFill>
              </a:rPr>
              <a:t>2. Level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2B9223C-E06C-86E8-DDEA-455EC810E26B}"/>
              </a:ext>
            </a:extLst>
          </p:cNvPr>
          <p:cNvCxnSpPr>
            <a:cxnSpLocks/>
          </p:cNvCxnSpPr>
          <p:nvPr/>
        </p:nvCxnSpPr>
        <p:spPr>
          <a:xfrm>
            <a:off x="5273475" y="3112229"/>
            <a:ext cx="65210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Catch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959732"/>
          </a:xfrm>
        </p:spPr>
        <p:txBody>
          <a:bodyPr anchor="t">
            <a:normAutofit/>
          </a:bodyPr>
          <a:lstStyle/>
          <a:p>
            <a:r>
              <a:rPr lang="de-CH" sz="1700" dirty="0">
                <a:solidFill>
                  <a:schemeClr val="bg1"/>
                </a:solidFill>
              </a:rPr>
              <a:t>In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Field, </a:t>
            </a:r>
            <a:r>
              <a:rPr lang="de-CH" sz="1700" dirty="0" err="1">
                <a:solidFill>
                  <a:schemeClr val="bg1"/>
                </a:solidFill>
              </a:rPr>
              <a:t>it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common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that</a:t>
            </a:r>
            <a:r>
              <a:rPr lang="de-CH" sz="1700" dirty="0">
                <a:solidFill>
                  <a:schemeClr val="bg1"/>
                </a:solidFill>
              </a:rPr>
              <a:t> not all </a:t>
            </a:r>
            <a:r>
              <a:rPr lang="de-CH" sz="1700" dirty="0" err="1">
                <a:solidFill>
                  <a:schemeClr val="bg1"/>
                </a:solidFill>
              </a:rPr>
              <a:t>parameters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known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applicable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real-</a:t>
            </a:r>
            <a:r>
              <a:rPr lang="de-CH" sz="1700" dirty="0" err="1">
                <a:solidFill>
                  <a:schemeClr val="bg1"/>
                </a:solidFill>
              </a:rPr>
              <a:t>world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this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issue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has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</a:t>
            </a:r>
            <a:r>
              <a:rPr lang="de-CH" sz="1700" dirty="0">
                <a:solidFill>
                  <a:schemeClr val="bg1"/>
                </a:solidFill>
              </a:rPr>
              <a:t> dealt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missing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parameters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often</a:t>
            </a:r>
            <a:r>
              <a:rPr lang="de-CH" sz="1700" dirty="0">
                <a:solidFill>
                  <a:schemeClr val="bg1"/>
                </a:solidFill>
              </a:rPr>
              <a:t> not possible</a:t>
            </a:r>
          </a:p>
          <a:p>
            <a:pPr marL="0" indent="0">
              <a:buNone/>
            </a:pPr>
            <a:r>
              <a:rPr lang="de-CH" sz="1700" dirty="0">
                <a:solidFill>
                  <a:schemeClr val="bg1"/>
                </a:solidFill>
              </a:rPr>
              <a:t>Solution:</a:t>
            </a:r>
          </a:p>
          <a:p>
            <a:r>
              <a:rPr lang="de-CH" sz="1700" dirty="0">
                <a:solidFill>
                  <a:schemeClr val="bg1"/>
                </a:solidFill>
              </a:rPr>
              <a:t>Create multiple </a:t>
            </a:r>
            <a:r>
              <a:rPr lang="de-CH" sz="1700" dirty="0" err="1">
                <a:solidFill>
                  <a:schemeClr val="bg1"/>
                </a:solidFill>
              </a:rPr>
              <a:t>models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figure</a:t>
            </a:r>
            <a:r>
              <a:rPr lang="de-CH" sz="1700" dirty="0">
                <a:solidFill>
                  <a:schemeClr val="bg1"/>
                </a:solidFill>
              </a:rPr>
              <a:t> out </a:t>
            </a:r>
            <a:r>
              <a:rPr lang="de-CH" sz="1700" dirty="0" err="1">
                <a:solidFill>
                  <a:schemeClr val="bg1"/>
                </a:solidFill>
              </a:rPr>
              <a:t>which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works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best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which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missing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Incorporate</a:t>
            </a:r>
            <a:r>
              <a:rPr lang="de-CH" sz="1700" dirty="0">
                <a:solidFill>
                  <a:schemeClr val="bg1"/>
                </a:solidFill>
              </a:rPr>
              <a:t> a </a:t>
            </a:r>
            <a:r>
              <a:rPr lang="de-CH" sz="1700" dirty="0" err="1">
                <a:solidFill>
                  <a:schemeClr val="bg1"/>
                </a:solidFill>
              </a:rPr>
              <a:t>decision-tree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approach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were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most</a:t>
            </a:r>
            <a:r>
              <a:rPr lang="de-CH" sz="1700" dirty="0">
                <a:solidFill>
                  <a:schemeClr val="bg1"/>
                </a:solidFill>
              </a:rPr>
              <a:t> reliable </a:t>
            </a:r>
            <a:r>
              <a:rPr lang="de-CH" sz="1700" dirty="0" err="1">
                <a:solidFill>
                  <a:schemeClr val="bg1"/>
                </a:solidFill>
              </a:rPr>
              <a:t>model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situation</a:t>
            </a: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The EDA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No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outliers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z-</a:t>
            </a:r>
            <a:r>
              <a:rPr lang="de-CH" sz="1700" dirty="0" err="1">
                <a:solidFill>
                  <a:schemeClr val="bg1"/>
                </a:solidFill>
              </a:rPr>
              <a:t>scores</a:t>
            </a:r>
            <a:r>
              <a:rPr lang="de-CH" sz="1700" dirty="0">
                <a:solidFill>
                  <a:schemeClr val="bg1"/>
                </a:solidFill>
              </a:rPr>
              <a:t> &gt; 3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&lt;-3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through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PearsonsR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unexpected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fibre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length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Not a </a:t>
            </a:r>
            <a:r>
              <a:rPr lang="de-CH" sz="1700" dirty="0" err="1">
                <a:solidFill>
                  <a:schemeClr val="bg1"/>
                </a:solidFill>
              </a:rPr>
              <a:t>perfect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between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failure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mode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energy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absorption</a:t>
            </a: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090B31-DF53-E933-3C5D-5E0AE85A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08" y="-22484"/>
            <a:ext cx="7674292" cy="6880484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D7D5A4A-8F90-6BE9-F74D-DB44F32AEA00}"/>
              </a:ext>
            </a:extLst>
          </p:cNvPr>
          <p:cNvSpPr/>
          <p:nvPr/>
        </p:nvSpPr>
        <p:spPr>
          <a:xfrm>
            <a:off x="9220482" y="2038731"/>
            <a:ext cx="663469" cy="1047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EE6033-3246-6C38-86FF-44DDA1505ED3}"/>
              </a:ext>
            </a:extLst>
          </p:cNvPr>
          <p:cNvSpPr/>
          <p:nvPr/>
        </p:nvSpPr>
        <p:spPr>
          <a:xfrm>
            <a:off x="9266325" y="4937759"/>
            <a:ext cx="571785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C1BB3D-93F8-C4C1-F58D-F61923A0E74D}"/>
              </a:ext>
            </a:extLst>
          </p:cNvPr>
          <p:cNvSpPr/>
          <p:nvPr/>
        </p:nvSpPr>
        <p:spPr>
          <a:xfrm>
            <a:off x="10241807" y="3954319"/>
            <a:ext cx="571785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4D157F8-4279-DBC2-11FA-FDEED1DBBA4F}"/>
              </a:ext>
            </a:extLst>
          </p:cNvPr>
          <p:cNvSpPr/>
          <p:nvPr/>
        </p:nvSpPr>
        <p:spPr>
          <a:xfrm>
            <a:off x="9266325" y="1050639"/>
            <a:ext cx="1547267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The EDA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No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outliers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z-</a:t>
            </a:r>
            <a:r>
              <a:rPr lang="de-CH" sz="1700" dirty="0" err="1">
                <a:solidFill>
                  <a:schemeClr val="bg1"/>
                </a:solidFill>
              </a:rPr>
              <a:t>scores</a:t>
            </a:r>
            <a:r>
              <a:rPr lang="de-CH" sz="1700" dirty="0">
                <a:solidFill>
                  <a:schemeClr val="bg1"/>
                </a:solidFill>
              </a:rPr>
              <a:t> &gt; 3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&lt;-3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through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PearsonsR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unexpected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fibre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length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Not a </a:t>
            </a:r>
            <a:r>
              <a:rPr lang="de-CH" sz="1700" dirty="0" err="1">
                <a:solidFill>
                  <a:schemeClr val="bg1"/>
                </a:solidFill>
              </a:rPr>
              <a:t>perfect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between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failure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mode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energy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absorption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B7E907-E5EA-0939-D0E3-CDA23A2B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50" y="-22103"/>
            <a:ext cx="618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3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PCA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Suggests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dimensionality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reduction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4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5 </a:t>
            </a:r>
            <a:r>
              <a:rPr lang="de-CH" sz="1700" dirty="0" err="1">
                <a:solidFill>
                  <a:schemeClr val="bg1"/>
                </a:solidFill>
              </a:rPr>
              <a:t>principal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components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Due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relatively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small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computing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we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continue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utilize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full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dataset</a:t>
            </a:r>
            <a:r>
              <a:rPr lang="de-CH" sz="1700" dirty="0">
                <a:solidFill>
                  <a:schemeClr val="bg1"/>
                </a:solidFill>
              </a:rPr>
              <a:t> w/o Profile Area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increase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quality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8AFBAE-CE00-B634-64A7-E273C5D7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63" y="33147"/>
            <a:ext cx="4208950" cy="33627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E957BCC-8AE6-A78D-125F-570388B29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63" y="3429000"/>
            <a:ext cx="4208950" cy="33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</vt:lpstr>
      <vt:lpstr>Concrete Analysis</vt:lpstr>
      <vt:lpstr>The Goal</vt:lpstr>
      <vt:lpstr>The Data</vt:lpstr>
      <vt:lpstr>The Goal – 2 Level Predictive Modeling</vt:lpstr>
      <vt:lpstr>The Goal – Flowchart 2 Level Predictive Modeling</vt:lpstr>
      <vt:lpstr>The Catch</vt:lpstr>
      <vt:lpstr>The EDA</vt:lpstr>
      <vt:lpstr>The EDA</vt:lpstr>
      <vt:lpstr>The PCA</vt:lpstr>
      <vt:lpstr>The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Analysis</dc:title>
  <dc:creator>Marc Popp</dc:creator>
  <cp:lastModifiedBy>Marc Popp</cp:lastModifiedBy>
  <cp:revision>13</cp:revision>
  <dcterms:created xsi:type="dcterms:W3CDTF">2024-05-13T07:58:43Z</dcterms:created>
  <dcterms:modified xsi:type="dcterms:W3CDTF">2024-05-13T20:39:26Z</dcterms:modified>
</cp:coreProperties>
</file>