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9" r:id="rId5"/>
    <p:sldId id="260" r:id="rId6"/>
    <p:sldId id="266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74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9F0EA-DA82-31C3-ED16-BAC1DB26B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CC2E87-2154-7C39-5143-FA5BC7B29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9E5DAF-815B-DB36-7453-51D7A11F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7C07-E2A5-4896-ABC1-5AE428D97F02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417A05-DAE9-4079-9D5F-5FDC4B3B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3009B-96A9-EE86-FCFE-E44DF49F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F10-728A-45CB-9BD5-8FBD10CE36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88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70595-267A-3991-B17D-1DE417297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D582AAF-4848-500B-5EEE-AA9685C69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E57783-DCEE-32E0-62AB-EE721CEE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7C07-E2A5-4896-ABC1-5AE428D97F02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1AB414-9594-5734-E4A4-0FD566B01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B70242-AD6C-3792-0262-78265F39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F10-728A-45CB-9BD5-8FBD10CE36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66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32B9F9E-72F1-1572-8C3E-2E740495A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8A6734-C542-AEDE-71EF-77AA40B52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E4D446-B49B-DF1F-4DC3-95360335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7C07-E2A5-4896-ABC1-5AE428D97F02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B1642B-5C95-1E99-00C9-E5E67C1C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E67545-A59E-8135-417C-7D6156FB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F10-728A-45CB-9BD5-8FBD10CE36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99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5649E-F30D-29B8-81DB-3EE60C9AE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23D161-B80B-225F-C8E9-E11164AE1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30C705-CAD8-F740-6ADA-DF5AA67E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7C07-E2A5-4896-ABC1-5AE428D97F02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68B7C-0C14-1547-A379-154824CF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1A07C8-4782-C6E4-C2F4-59AB73F13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F10-728A-45CB-9BD5-8FBD10CE36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21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DF3738-94C7-F939-6871-39C74C0D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8E895D-84CA-1C00-AC7F-781F42A32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0F39E9-8BED-E78A-B08A-4CAA02A8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7C07-E2A5-4896-ABC1-5AE428D97F02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647238-EA05-E6F9-3ECB-272F4FEE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9BAB82-106C-43B2-DE3F-71709966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F10-728A-45CB-9BD5-8FBD10CE36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55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D1B8D7-33CC-5316-4B04-3C610769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3ED2E1-B64B-8DD2-8044-8CCC9084A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D65523-6563-41E7-D9A9-10F6C9710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D7A4EE-0E1A-4464-16F2-31EF51FC0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7C07-E2A5-4896-ABC1-5AE428D97F02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7D6F76-1B69-0FF0-E902-9F227121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A9F63B-6A67-07BF-57D8-E14C6B47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F10-728A-45CB-9BD5-8FBD10CE36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17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6ED530-60DC-C626-79D3-B9930F370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DFBB49-F706-03BC-DBAB-783C22B79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3163A8-0DDC-72E0-9291-344368870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91B57B-0AE0-D257-BFB2-4C366FD14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0C75FD-494C-A9AC-3F73-A64C19C05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526504-7A80-6E22-11A2-59343DE7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7C07-E2A5-4896-ABC1-5AE428D97F02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D06C839-7411-3F99-771A-D5862A5A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4C3FC5F-0799-5371-2EBC-368B1237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F10-728A-45CB-9BD5-8FBD10CE36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59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3E73F-99E7-99E6-FEED-422F8342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D3E533-9D24-DB07-A763-39FC92FE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7C07-E2A5-4896-ABC1-5AE428D97F02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A300E6-1741-C6F3-534E-EF308222B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397D12-434F-B5F3-DBFE-3921A5B5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F10-728A-45CB-9BD5-8FBD10CE36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51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565EA45-4A09-FB88-557F-A721DD2F4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7C07-E2A5-4896-ABC1-5AE428D97F02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D9263D5-33A4-3708-BBF0-984A9455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2490EA-3C68-F6D0-6F11-1FC846E6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F10-728A-45CB-9BD5-8FBD10CE36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58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93EC0-2FD4-49EE-C3E8-BA4D091F2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D53198-FC63-D346-9277-6C802E099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2D8539-9310-7A6D-018D-ADBA04B91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61AED1-65EF-E4DA-6A46-08C952B9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7C07-E2A5-4896-ABC1-5AE428D97F02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648EE4-4B16-BA52-7340-E7B63A22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73CE64-8C01-64CC-9410-C6686AF9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F10-728A-45CB-9BD5-8FBD10CE36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22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1AF74-5841-6060-47CE-0AB6F6244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25CECD6-4C33-9F62-F986-CC8C2EF76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6CEE8A-7E0B-AEF2-8261-FB99D1CC5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59EDD1-D6E2-0D7D-37DE-AD5BD493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7C07-E2A5-4896-ABC1-5AE428D97F02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53A37B-3C38-628B-9157-25FD8AF56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3CC8C2-D50C-593A-3937-EE5E599B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F10-728A-45CB-9BD5-8FBD10CE36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34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50A442-3218-00CA-97CA-B8CDD78C2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117588-4CFD-C730-5305-302986C67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D579B1-42EB-0058-37E2-162B2FC6D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AF7C07-E2A5-4896-ABC1-5AE428D97F02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808FF7-25C3-1373-F35B-E13195292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03FE6F-5122-BC8C-08A8-0C11B7152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5AFF10-728A-45CB-9BD5-8FBD10CE36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81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Kompositmaterial, Architektur, Gebäude, draußen enthält.&#10;&#10;Automatisch generierte Beschreibung">
            <a:extLst>
              <a:ext uri="{FF2B5EF4-FFF2-40B4-BE49-F238E27FC236}">
                <a16:creationId xmlns:a16="http://schemas.microsoft.com/office/drawing/2014/main" id="{68FEC516-1B65-B54C-4452-AAFDFC0C74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8" r="37368" b="5884"/>
          <a:stretch/>
        </p:blipFill>
        <p:spPr>
          <a:xfrm>
            <a:off x="3983929" y="0"/>
            <a:ext cx="8208069" cy="722764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6087C0-9B2B-A538-F66C-36EDBF252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>
                <a:solidFill>
                  <a:schemeClr val="bg1"/>
                </a:solidFill>
              </a:rPr>
              <a:t>Concrete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114CC1C-11AD-1103-83CC-0D6FCF4B2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B" sz="2000" dirty="0">
                <a:solidFill>
                  <a:schemeClr val="bg1"/>
                </a:solidFill>
              </a:rPr>
              <a:t>Predicting Failure in Fibre-Reinforced Concrete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74B1713-E839-7EE0-9FBF-0625E9996F9F}"/>
              </a:ext>
            </a:extLst>
          </p:cNvPr>
          <p:cNvSpPr txBox="1"/>
          <p:nvPr/>
        </p:nvSpPr>
        <p:spPr>
          <a:xfrm>
            <a:off x="75219" y="6414214"/>
            <a:ext cx="3851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Insert Names Here PLS</a:t>
            </a:r>
          </a:p>
        </p:txBody>
      </p:sp>
    </p:spTree>
    <p:extLst>
      <p:ext uri="{BB962C8B-B14F-4D97-AF65-F5344CB8AC3E}">
        <p14:creationId xmlns:p14="http://schemas.microsoft.com/office/powerpoint/2010/main" val="277013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Kompositmaterial, Architektur, Gebäude, draußen enthält.&#10;&#10;Automatisch generierte Beschreibung">
            <a:extLst>
              <a:ext uri="{FF2B5EF4-FFF2-40B4-BE49-F238E27FC236}">
                <a16:creationId xmlns:a16="http://schemas.microsoft.com/office/drawing/2014/main" id="{D7140C0C-901C-2968-08D3-74C14EF64A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8" r="37368" b="5884"/>
          <a:stretch/>
        </p:blipFill>
        <p:spPr>
          <a:xfrm>
            <a:off x="3983929" y="-12959"/>
            <a:ext cx="8208069" cy="72276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C4F26C-7D68-DC53-D116-4CBB74CB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Models</a:t>
            </a:r>
            <a:endParaRPr lang="en-GB" sz="2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D08B1-174F-1EF0-0B04-EF24A253D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661410" cy="3198114"/>
          </a:xfrm>
        </p:spPr>
        <p:txBody>
          <a:bodyPr anchor="t">
            <a:normAutofit/>
          </a:bodyPr>
          <a:lstStyle/>
          <a:p>
            <a:pPr>
              <a:buFontTx/>
              <a:buChar char="-"/>
            </a:pPr>
            <a:r>
              <a:rPr lang="de-CH" sz="1700" dirty="0" err="1">
                <a:solidFill>
                  <a:schemeClr val="bg1"/>
                </a:solidFill>
              </a:rPr>
              <a:t>Suggests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dimensionality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reduction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to</a:t>
            </a:r>
            <a:r>
              <a:rPr lang="de-CH" sz="1700" dirty="0">
                <a:solidFill>
                  <a:schemeClr val="bg1"/>
                </a:solidFill>
              </a:rPr>
              <a:t> 4 </a:t>
            </a:r>
            <a:r>
              <a:rPr lang="de-CH" sz="1700" dirty="0" err="1">
                <a:solidFill>
                  <a:schemeClr val="bg1"/>
                </a:solidFill>
              </a:rPr>
              <a:t>or</a:t>
            </a:r>
            <a:r>
              <a:rPr lang="de-CH" sz="1700" dirty="0">
                <a:solidFill>
                  <a:schemeClr val="bg1"/>
                </a:solidFill>
              </a:rPr>
              <a:t> 5 </a:t>
            </a:r>
            <a:r>
              <a:rPr lang="de-CH" sz="1700" dirty="0" err="1">
                <a:solidFill>
                  <a:schemeClr val="bg1"/>
                </a:solidFill>
              </a:rPr>
              <a:t>principal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components</a:t>
            </a:r>
            <a:endParaRPr lang="de-CH" sz="17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de-CH" sz="1700" dirty="0">
                <a:solidFill>
                  <a:schemeClr val="bg1"/>
                </a:solidFill>
              </a:rPr>
              <a:t>Due </a:t>
            </a:r>
            <a:r>
              <a:rPr lang="de-CH" sz="1700" dirty="0" err="1">
                <a:solidFill>
                  <a:schemeClr val="bg1"/>
                </a:solidFill>
              </a:rPr>
              <a:t>to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the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relatively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small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size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of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the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data</a:t>
            </a:r>
            <a:r>
              <a:rPr lang="de-CH" sz="1700" dirty="0">
                <a:solidFill>
                  <a:schemeClr val="bg1"/>
                </a:solidFill>
              </a:rPr>
              <a:t> and </a:t>
            </a:r>
            <a:r>
              <a:rPr lang="de-CH" sz="1700" dirty="0" err="1">
                <a:solidFill>
                  <a:schemeClr val="bg1"/>
                </a:solidFill>
              </a:rPr>
              <a:t>the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ease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of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computing</a:t>
            </a:r>
            <a:r>
              <a:rPr lang="de-CH" sz="1700" dirty="0">
                <a:solidFill>
                  <a:schemeClr val="bg1"/>
                </a:solidFill>
              </a:rPr>
              <a:t>, </a:t>
            </a:r>
            <a:r>
              <a:rPr lang="de-CH" sz="1700" dirty="0" err="1">
                <a:solidFill>
                  <a:schemeClr val="bg1"/>
                </a:solidFill>
              </a:rPr>
              <a:t>we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chose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to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continue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to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utilize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the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full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dataset</a:t>
            </a:r>
            <a:r>
              <a:rPr lang="de-CH" sz="1700" dirty="0">
                <a:solidFill>
                  <a:schemeClr val="bg1"/>
                </a:solidFill>
              </a:rPr>
              <a:t> w/o Profile Area </a:t>
            </a:r>
            <a:r>
              <a:rPr lang="de-CH" sz="1700" dirty="0" err="1">
                <a:solidFill>
                  <a:schemeClr val="bg1"/>
                </a:solidFill>
              </a:rPr>
              <a:t>to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increase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prediction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quality</a:t>
            </a:r>
            <a:endParaRPr lang="de-CH" sz="17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de-CH" sz="17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GB" sz="17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GB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77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Kompositmaterial, Architektur, Gebäude, draußen enthält.&#10;&#10;Automatisch generierte Beschreibung">
            <a:extLst>
              <a:ext uri="{FF2B5EF4-FFF2-40B4-BE49-F238E27FC236}">
                <a16:creationId xmlns:a16="http://schemas.microsoft.com/office/drawing/2014/main" id="{D7140C0C-901C-2968-08D3-74C14EF64A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8" r="37368" b="5884"/>
          <a:stretch/>
        </p:blipFill>
        <p:spPr>
          <a:xfrm>
            <a:off x="3983929" y="0"/>
            <a:ext cx="8208069" cy="72276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C4F26C-7D68-DC53-D116-4CBB74CB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D08B1-174F-1EF0-0B04-EF24A253D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GB" sz="1700" dirty="0">
                <a:solidFill>
                  <a:schemeClr val="bg1"/>
                </a:solidFill>
              </a:rPr>
              <a:t>Sourced from a series of experimental trials by the SIKA </a:t>
            </a:r>
          </a:p>
          <a:p>
            <a:r>
              <a:rPr lang="en-GB" sz="1700" dirty="0">
                <a:solidFill>
                  <a:schemeClr val="bg1"/>
                </a:solidFill>
              </a:rPr>
              <a:t>Contains 1440 observations and 10 variables, 7 of which are used as independent variables while the remaining 3 are dependent</a:t>
            </a:r>
          </a:p>
          <a:p>
            <a:endParaRPr lang="en-GB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32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Kompositmaterial, Architektur, Gebäude, draußen enthält.&#10;&#10;Automatisch generierte Beschreibung">
            <a:extLst>
              <a:ext uri="{FF2B5EF4-FFF2-40B4-BE49-F238E27FC236}">
                <a16:creationId xmlns:a16="http://schemas.microsoft.com/office/drawing/2014/main" id="{D7140C0C-901C-2968-08D3-74C14EF64A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8" r="37368" b="5884"/>
          <a:stretch/>
        </p:blipFill>
        <p:spPr>
          <a:xfrm>
            <a:off x="3983929" y="0"/>
            <a:ext cx="8208069" cy="72276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C4F26C-7D68-DC53-D116-4CBB74CB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D08B1-174F-1EF0-0B04-EF24A253D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GB" sz="1700" dirty="0">
                <a:solidFill>
                  <a:schemeClr val="bg1"/>
                </a:solidFill>
              </a:rPr>
              <a:t>Sourced from a series of experimental trials by the SIKA </a:t>
            </a:r>
          </a:p>
          <a:p>
            <a:r>
              <a:rPr lang="en-GB" sz="1700" dirty="0">
                <a:solidFill>
                  <a:schemeClr val="bg1"/>
                </a:solidFill>
              </a:rPr>
              <a:t>Contains 1440 observations and 10 variables, 7 of which are used as independent variables while the remaining 3 are dependent</a:t>
            </a:r>
          </a:p>
          <a:p>
            <a:endParaRPr lang="en-GB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36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Kompositmaterial, Architektur, Gebäude, draußen enthält.&#10;&#10;Automatisch generierte Beschreibung">
            <a:extLst>
              <a:ext uri="{FF2B5EF4-FFF2-40B4-BE49-F238E27FC236}">
                <a16:creationId xmlns:a16="http://schemas.microsoft.com/office/drawing/2014/main" id="{D7140C0C-901C-2968-08D3-74C14EF64A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8" r="37368" b="5884"/>
          <a:stretch/>
        </p:blipFill>
        <p:spPr>
          <a:xfrm>
            <a:off x="3983929" y="-12959"/>
            <a:ext cx="8208069" cy="72276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C4F26C-7D68-DC53-D116-4CBB74CB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Goal –</a:t>
            </a:r>
            <a:br>
              <a:rPr lang="en-GB" sz="2800" dirty="0">
                <a:solidFill>
                  <a:schemeClr val="bg1"/>
                </a:solidFill>
              </a:rPr>
            </a:br>
            <a:r>
              <a:rPr lang="en-GB" sz="2200" dirty="0">
                <a:solidFill>
                  <a:schemeClr val="bg1"/>
                </a:solidFill>
              </a:rPr>
              <a:t>2 Level Predictive </a:t>
            </a:r>
            <a:r>
              <a:rPr lang="en-GB" sz="2200" dirty="0" err="1">
                <a:solidFill>
                  <a:schemeClr val="bg1"/>
                </a:solidFill>
              </a:rPr>
              <a:t>Modeling</a:t>
            </a:r>
            <a:endParaRPr lang="en-GB" sz="2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D08B1-174F-1EF0-0B04-EF24A253D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661410" cy="39597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700" u="sng" dirty="0">
                <a:solidFill>
                  <a:schemeClr val="bg1"/>
                </a:solidFill>
              </a:rPr>
              <a:t>1. Level Hypothesis: IFSS</a:t>
            </a:r>
          </a:p>
          <a:p>
            <a:pPr marL="0" indent="0">
              <a:buNone/>
            </a:pPr>
            <a:r>
              <a:rPr lang="en-GB" sz="1700" dirty="0">
                <a:solidFill>
                  <a:schemeClr val="bg1"/>
                </a:solidFill>
              </a:rPr>
              <a:t>Interfacial sheer strength (IFSS) can be sufficiently predicted through the profile area, fibre length, avg. fibre circumference and  </a:t>
            </a:r>
            <a:r>
              <a:rPr lang="en-GB" sz="1700" dirty="0" err="1">
                <a:solidFill>
                  <a:schemeClr val="bg1"/>
                </a:solidFill>
              </a:rPr>
              <a:t>Titer</a:t>
            </a:r>
            <a:r>
              <a:rPr lang="en-GB" sz="17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GB" sz="1700" u="sng" dirty="0">
                <a:solidFill>
                  <a:schemeClr val="bg1"/>
                </a:solidFill>
              </a:rPr>
              <a:t>2. Level Hypothesis: </a:t>
            </a:r>
            <a:r>
              <a:rPr lang="en-GB" sz="1700" u="sng" dirty="0" err="1">
                <a:solidFill>
                  <a:schemeClr val="bg1"/>
                </a:solidFill>
              </a:rPr>
              <a:t>Minibeam</a:t>
            </a:r>
            <a:r>
              <a:rPr lang="en-GB" sz="1700" u="sng" dirty="0">
                <a:solidFill>
                  <a:schemeClr val="bg1"/>
                </a:solidFill>
              </a:rPr>
              <a:t> energy absorption</a:t>
            </a:r>
          </a:p>
          <a:p>
            <a:pPr marL="0" indent="0">
              <a:buNone/>
            </a:pPr>
            <a:r>
              <a:rPr lang="en-GB" sz="1700" dirty="0">
                <a:solidFill>
                  <a:schemeClr val="bg1"/>
                </a:solidFill>
              </a:rPr>
              <a:t>IFSS and fibre tenacity can be used to sufficiently predict </a:t>
            </a:r>
            <a:r>
              <a:rPr lang="en-GB" sz="1700" dirty="0" err="1">
                <a:solidFill>
                  <a:schemeClr val="bg1"/>
                </a:solidFill>
              </a:rPr>
              <a:t>Minibeam</a:t>
            </a:r>
            <a:r>
              <a:rPr lang="en-GB" sz="1700" dirty="0">
                <a:solidFill>
                  <a:schemeClr val="bg1"/>
                </a:solidFill>
              </a:rPr>
              <a:t> energy absorption and subsequently failure. </a:t>
            </a:r>
          </a:p>
        </p:txBody>
      </p:sp>
    </p:spTree>
    <p:extLst>
      <p:ext uri="{BB962C8B-B14F-4D97-AF65-F5344CB8AC3E}">
        <p14:creationId xmlns:p14="http://schemas.microsoft.com/office/powerpoint/2010/main" val="425551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Kompositmaterial, Architektur, Gebäude, draußen enthält.&#10;&#10;Automatisch generierte Beschreibung">
            <a:extLst>
              <a:ext uri="{FF2B5EF4-FFF2-40B4-BE49-F238E27FC236}">
                <a16:creationId xmlns:a16="http://schemas.microsoft.com/office/drawing/2014/main" id="{D7140C0C-901C-2968-08D3-74C14EF64A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8" r="37368" b="5884"/>
          <a:stretch/>
        </p:blipFill>
        <p:spPr>
          <a:xfrm>
            <a:off x="3989266" y="0"/>
            <a:ext cx="8208069" cy="72276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C4F26C-7D68-DC53-D116-4CBB74CB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Goal – Flowchart</a:t>
            </a:r>
            <a:br>
              <a:rPr lang="en-GB" sz="2800" dirty="0">
                <a:solidFill>
                  <a:schemeClr val="bg1"/>
                </a:solidFill>
              </a:rPr>
            </a:br>
            <a:r>
              <a:rPr lang="en-GB" sz="2200" dirty="0">
                <a:solidFill>
                  <a:schemeClr val="bg1"/>
                </a:solidFill>
              </a:rPr>
              <a:t>2 Level Predictive </a:t>
            </a:r>
            <a:r>
              <a:rPr lang="en-GB" sz="2200" dirty="0" err="1">
                <a:solidFill>
                  <a:schemeClr val="bg1"/>
                </a:solidFill>
              </a:rPr>
              <a:t>Modeling</a:t>
            </a:r>
            <a:endParaRPr lang="en-GB" sz="2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D08B1-174F-1EF0-0B04-EF24A253D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88" y="2627838"/>
            <a:ext cx="5061416" cy="425356"/>
          </a:xfrm>
        </p:spPr>
        <p:txBody>
          <a:bodyPr anchor="t"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CH" dirty="0">
                <a:solidFill>
                  <a:schemeClr val="bg1"/>
                </a:solidFill>
              </a:rPr>
              <a:t>1. Level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8ED7AF01-A857-FA3B-02D8-26B095BD12EF}"/>
              </a:ext>
            </a:extLst>
          </p:cNvPr>
          <p:cNvGrpSpPr/>
          <p:nvPr/>
        </p:nvGrpSpPr>
        <p:grpSpPr>
          <a:xfrm>
            <a:off x="79389" y="3303431"/>
            <a:ext cx="7906230" cy="3401246"/>
            <a:chOff x="3983354" y="997841"/>
            <a:chExt cx="7906230" cy="3401246"/>
          </a:xfrm>
        </p:grpSpPr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7CFEDCDF-C73F-36F8-DC9E-7E4973C9E0E0}"/>
                </a:ext>
              </a:extLst>
            </p:cNvPr>
            <p:cNvSpPr/>
            <p:nvPr/>
          </p:nvSpPr>
          <p:spPr>
            <a:xfrm>
              <a:off x="3993259" y="997841"/>
              <a:ext cx="908306" cy="71094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err="1"/>
                <a:t>W_Sm</a:t>
              </a:r>
              <a:endParaRPr lang="en-GB" dirty="0"/>
            </a:p>
          </p:txBody>
        </p: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038B0876-83CF-922E-5D90-1720F234535B}"/>
                </a:ext>
              </a:extLst>
            </p:cNvPr>
            <p:cNvSpPr/>
            <p:nvPr/>
          </p:nvSpPr>
          <p:spPr>
            <a:xfrm>
              <a:off x="3983354" y="1763650"/>
              <a:ext cx="908306" cy="71094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err="1"/>
                <a:t>W_q</a:t>
              </a:r>
              <a:endParaRPr lang="en-GB" dirty="0"/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DF8501F0-1833-F628-5979-52E23550F8AB}"/>
                </a:ext>
              </a:extLst>
            </p:cNvPr>
            <p:cNvSpPr/>
            <p:nvPr/>
          </p:nvSpPr>
          <p:spPr>
            <a:xfrm>
              <a:off x="6424418" y="1300735"/>
              <a:ext cx="1283588" cy="71094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Profile Area</a:t>
              </a:r>
              <a:endParaRPr lang="en-GB" dirty="0"/>
            </a:p>
          </p:txBody>
        </p:sp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B03B136A-4DAC-4B0C-546E-A4CCF5290A7D}"/>
                </a:ext>
              </a:extLst>
            </p:cNvPr>
            <p:cNvSpPr/>
            <p:nvPr/>
          </p:nvSpPr>
          <p:spPr>
            <a:xfrm>
              <a:off x="6424418" y="2097151"/>
              <a:ext cx="1283588" cy="71094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err="1"/>
                <a:t>Fibre</a:t>
              </a:r>
              <a:r>
                <a:rPr lang="de-CH" dirty="0"/>
                <a:t> </a:t>
              </a:r>
              <a:r>
                <a:rPr lang="de-CH" dirty="0" err="1"/>
                <a:t>length</a:t>
              </a:r>
              <a:endParaRPr lang="en-GB" dirty="0"/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1C901A67-6086-BD50-8098-128753CF1DC3}"/>
                </a:ext>
              </a:extLst>
            </p:cNvPr>
            <p:cNvSpPr/>
            <p:nvPr/>
          </p:nvSpPr>
          <p:spPr>
            <a:xfrm>
              <a:off x="6424418" y="2893567"/>
              <a:ext cx="1283588" cy="71094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Titer</a:t>
              </a:r>
              <a:endParaRPr lang="en-GB" dirty="0"/>
            </a:p>
          </p:txBody>
        </p: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DAA75347-180C-6A09-A5CF-63CEB88E8FDB}"/>
                </a:ext>
              </a:extLst>
            </p:cNvPr>
            <p:cNvSpPr/>
            <p:nvPr/>
          </p:nvSpPr>
          <p:spPr>
            <a:xfrm>
              <a:off x="6424418" y="3688142"/>
              <a:ext cx="1283588" cy="71094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dirty="0" err="1"/>
                <a:t>Avg</a:t>
              </a:r>
              <a:r>
                <a:rPr lang="de-CH" sz="1200" dirty="0"/>
                <a:t>. </a:t>
              </a:r>
              <a:r>
                <a:rPr lang="de-CH" sz="1200" dirty="0" err="1"/>
                <a:t>circumference</a:t>
              </a:r>
              <a:endParaRPr lang="en-GB" sz="1200" dirty="0"/>
            </a:p>
          </p:txBody>
        </p:sp>
        <p:sp>
          <p:nvSpPr>
            <p:cNvPr id="18" name="Geschweifte Klammer rechts 17">
              <a:extLst>
                <a:ext uri="{FF2B5EF4-FFF2-40B4-BE49-F238E27FC236}">
                  <a16:creationId xmlns:a16="http://schemas.microsoft.com/office/drawing/2014/main" id="{C9309884-49F9-B8EF-FDDA-B09D7AF9FC21}"/>
                </a:ext>
              </a:extLst>
            </p:cNvPr>
            <p:cNvSpPr/>
            <p:nvPr/>
          </p:nvSpPr>
          <p:spPr>
            <a:xfrm>
              <a:off x="7718676" y="1300735"/>
              <a:ext cx="365760" cy="3098352"/>
            </a:xfrm>
            <a:prstGeom prst="rightBrac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Pfeil: nach rechts 18">
              <a:extLst>
                <a:ext uri="{FF2B5EF4-FFF2-40B4-BE49-F238E27FC236}">
                  <a16:creationId xmlns:a16="http://schemas.microsoft.com/office/drawing/2014/main" id="{52DA021B-24CC-0631-3EC7-6EDAF5E90E4F}"/>
                </a:ext>
              </a:extLst>
            </p:cNvPr>
            <p:cNvSpPr/>
            <p:nvPr/>
          </p:nvSpPr>
          <p:spPr>
            <a:xfrm>
              <a:off x="8112164" y="2561875"/>
              <a:ext cx="1065276" cy="576072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err="1"/>
                <a:t>predict</a:t>
              </a:r>
              <a:endParaRPr lang="en-GB" dirty="0"/>
            </a:p>
          </p:txBody>
        </p:sp>
        <p:sp>
          <p:nvSpPr>
            <p:cNvPr id="20" name="Geschweifte Klammer rechts 19">
              <a:extLst>
                <a:ext uri="{FF2B5EF4-FFF2-40B4-BE49-F238E27FC236}">
                  <a16:creationId xmlns:a16="http://schemas.microsoft.com/office/drawing/2014/main" id="{31B22D29-3480-4C12-19B4-A407B836BF00}"/>
                </a:ext>
              </a:extLst>
            </p:cNvPr>
            <p:cNvSpPr/>
            <p:nvPr/>
          </p:nvSpPr>
          <p:spPr>
            <a:xfrm>
              <a:off x="4825386" y="997841"/>
              <a:ext cx="365760" cy="1476754"/>
            </a:xfrm>
            <a:prstGeom prst="rightBrac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Pfeil: nach rechts 9">
              <a:extLst>
                <a:ext uri="{FF2B5EF4-FFF2-40B4-BE49-F238E27FC236}">
                  <a16:creationId xmlns:a16="http://schemas.microsoft.com/office/drawing/2014/main" id="{CAA61DC6-78E1-02F8-8F99-5C21FA9E63AF}"/>
                </a:ext>
              </a:extLst>
            </p:cNvPr>
            <p:cNvSpPr/>
            <p:nvPr/>
          </p:nvSpPr>
          <p:spPr>
            <a:xfrm>
              <a:off x="5125255" y="1435608"/>
              <a:ext cx="1283589" cy="57607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err="1"/>
                <a:t>calculate</a:t>
              </a:r>
              <a:endParaRPr lang="en-GB" dirty="0"/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9ADB5AD6-CC17-5743-0C2F-891BA9492EF2}"/>
                </a:ext>
              </a:extLst>
            </p:cNvPr>
            <p:cNvSpPr/>
            <p:nvPr/>
          </p:nvSpPr>
          <p:spPr>
            <a:xfrm>
              <a:off x="9178866" y="2494438"/>
              <a:ext cx="1283588" cy="71094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IFSS</a:t>
              </a:r>
              <a:endParaRPr lang="en-GB" dirty="0"/>
            </a:p>
          </p:txBody>
        </p:sp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B3F9268F-BDBA-3076-F104-532F0B2F8757}"/>
                </a:ext>
              </a:extLst>
            </p:cNvPr>
            <p:cNvSpPr/>
            <p:nvPr/>
          </p:nvSpPr>
          <p:spPr>
            <a:xfrm>
              <a:off x="9177440" y="3297145"/>
              <a:ext cx="1283588" cy="71094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err="1"/>
                <a:t>Fibre</a:t>
              </a:r>
              <a:r>
                <a:rPr lang="de-CH" dirty="0"/>
                <a:t> </a:t>
              </a:r>
              <a:r>
                <a:rPr lang="de-CH" dirty="0" err="1"/>
                <a:t>Tenacity</a:t>
              </a:r>
              <a:endParaRPr lang="en-GB" dirty="0"/>
            </a:p>
          </p:txBody>
        </p:sp>
        <p:sp>
          <p:nvSpPr>
            <p:cNvPr id="23" name="Geschweifte Klammer rechts 22">
              <a:extLst>
                <a:ext uri="{FF2B5EF4-FFF2-40B4-BE49-F238E27FC236}">
                  <a16:creationId xmlns:a16="http://schemas.microsoft.com/office/drawing/2014/main" id="{46FB4463-AB74-C54E-4362-F2834D0FCF3D}"/>
                </a:ext>
              </a:extLst>
            </p:cNvPr>
            <p:cNvSpPr/>
            <p:nvPr/>
          </p:nvSpPr>
          <p:spPr>
            <a:xfrm>
              <a:off x="10461028" y="2511993"/>
              <a:ext cx="365760" cy="1446215"/>
            </a:xfrm>
            <a:prstGeom prst="rightBrac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Pfeil: nach rechts 23">
              <a:extLst>
                <a:ext uri="{FF2B5EF4-FFF2-40B4-BE49-F238E27FC236}">
                  <a16:creationId xmlns:a16="http://schemas.microsoft.com/office/drawing/2014/main" id="{ECAB6217-8D83-482E-123B-D2E7F0B8FD06}"/>
                </a:ext>
              </a:extLst>
            </p:cNvPr>
            <p:cNvSpPr/>
            <p:nvPr/>
          </p:nvSpPr>
          <p:spPr>
            <a:xfrm>
              <a:off x="10824308" y="2947064"/>
              <a:ext cx="1065276" cy="576072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err="1"/>
                <a:t>predict</a:t>
              </a:r>
              <a:endParaRPr lang="en-GB" dirty="0"/>
            </a:p>
          </p:txBody>
        </p:sp>
      </p:grp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8CE67AC-F19C-B1AE-83A9-290E19ECD285}"/>
              </a:ext>
            </a:extLst>
          </p:cNvPr>
          <p:cNvSpPr/>
          <p:nvPr/>
        </p:nvSpPr>
        <p:spPr>
          <a:xfrm>
            <a:off x="8021768" y="5196325"/>
            <a:ext cx="1171387" cy="71094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/>
              <a:t>Minibeam</a:t>
            </a:r>
            <a:r>
              <a:rPr lang="de-CH" sz="1400" dirty="0"/>
              <a:t> </a:t>
            </a:r>
            <a:r>
              <a:rPr lang="de-CH" sz="1400" dirty="0" err="1"/>
              <a:t>energy</a:t>
            </a:r>
            <a:r>
              <a:rPr lang="de-CH" sz="1400" dirty="0"/>
              <a:t> </a:t>
            </a:r>
            <a:r>
              <a:rPr lang="de-CH" sz="1400" dirty="0" err="1"/>
              <a:t>absorption</a:t>
            </a:r>
            <a:endParaRPr lang="en-GB" sz="1400" dirty="0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16B517E1-779A-BD67-9D5A-66E50B253D22}"/>
              </a:ext>
            </a:extLst>
          </p:cNvPr>
          <p:cNvSpPr/>
          <p:nvPr/>
        </p:nvSpPr>
        <p:spPr>
          <a:xfrm>
            <a:off x="9229304" y="5263761"/>
            <a:ext cx="1252114" cy="57607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calculate</a:t>
            </a:r>
            <a:endParaRPr lang="en-GB" dirty="0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CB84D4BC-9393-23A1-5960-44D9603F6BAC}"/>
              </a:ext>
            </a:extLst>
          </p:cNvPr>
          <p:cNvSpPr/>
          <p:nvPr/>
        </p:nvSpPr>
        <p:spPr>
          <a:xfrm>
            <a:off x="10510897" y="5196324"/>
            <a:ext cx="1283588" cy="71094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Failure</a:t>
            </a:r>
            <a:r>
              <a:rPr lang="de-CH" dirty="0"/>
              <a:t> </a:t>
            </a:r>
            <a:r>
              <a:rPr lang="de-CH" dirty="0" err="1"/>
              <a:t>mode</a:t>
            </a:r>
            <a:endParaRPr lang="en-GB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27166FF9-583C-44BA-7E45-24ED3184FF2B}"/>
              </a:ext>
            </a:extLst>
          </p:cNvPr>
          <p:cNvCxnSpPr/>
          <p:nvPr/>
        </p:nvCxnSpPr>
        <p:spPr>
          <a:xfrm>
            <a:off x="114088" y="3112229"/>
            <a:ext cx="50614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Inhaltsplatzhalter 2">
            <a:extLst>
              <a:ext uri="{FF2B5EF4-FFF2-40B4-BE49-F238E27FC236}">
                <a16:creationId xmlns:a16="http://schemas.microsoft.com/office/drawing/2014/main" id="{59F22926-4B66-A0B8-0700-9F7FF65008B7}"/>
              </a:ext>
            </a:extLst>
          </p:cNvPr>
          <p:cNvSpPr txBox="1">
            <a:spLocks/>
          </p:cNvSpPr>
          <p:nvPr/>
        </p:nvSpPr>
        <p:spPr>
          <a:xfrm>
            <a:off x="5273475" y="2627838"/>
            <a:ext cx="6521010" cy="4253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CH" dirty="0">
                <a:solidFill>
                  <a:schemeClr val="bg1"/>
                </a:solidFill>
              </a:rPr>
              <a:t>2. Level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B2B9223C-E06C-86E8-DDEA-455EC810E26B}"/>
              </a:ext>
            </a:extLst>
          </p:cNvPr>
          <p:cNvCxnSpPr>
            <a:cxnSpLocks/>
          </p:cNvCxnSpPr>
          <p:nvPr/>
        </p:nvCxnSpPr>
        <p:spPr>
          <a:xfrm>
            <a:off x="5273475" y="3112229"/>
            <a:ext cx="652101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006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Kompositmaterial, Architektur, Gebäude, draußen enthält.&#10;&#10;Automatisch generierte Beschreibung">
            <a:extLst>
              <a:ext uri="{FF2B5EF4-FFF2-40B4-BE49-F238E27FC236}">
                <a16:creationId xmlns:a16="http://schemas.microsoft.com/office/drawing/2014/main" id="{D7140C0C-901C-2968-08D3-74C14EF64A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8" r="37368" b="5884"/>
          <a:stretch/>
        </p:blipFill>
        <p:spPr>
          <a:xfrm>
            <a:off x="3983929" y="-12959"/>
            <a:ext cx="8208069" cy="72276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C4F26C-7D68-DC53-D116-4CBB74CB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Catch</a:t>
            </a:r>
            <a:endParaRPr lang="en-GB" sz="2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D08B1-174F-1EF0-0B04-EF24A253D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661410" cy="3959732"/>
          </a:xfrm>
        </p:spPr>
        <p:txBody>
          <a:bodyPr anchor="t">
            <a:normAutofit/>
          </a:bodyPr>
          <a:lstStyle/>
          <a:p>
            <a:r>
              <a:rPr lang="de-CH" sz="1700" dirty="0">
                <a:solidFill>
                  <a:schemeClr val="bg1"/>
                </a:solidFill>
              </a:rPr>
              <a:t>In </a:t>
            </a:r>
            <a:r>
              <a:rPr lang="de-CH" sz="1700" dirty="0" err="1">
                <a:solidFill>
                  <a:schemeClr val="bg1"/>
                </a:solidFill>
              </a:rPr>
              <a:t>the</a:t>
            </a:r>
            <a:r>
              <a:rPr lang="de-CH" sz="1700" dirty="0">
                <a:solidFill>
                  <a:schemeClr val="bg1"/>
                </a:solidFill>
              </a:rPr>
              <a:t> Field, </a:t>
            </a:r>
            <a:r>
              <a:rPr lang="de-CH" sz="1700" dirty="0" err="1">
                <a:solidFill>
                  <a:schemeClr val="bg1"/>
                </a:solidFill>
              </a:rPr>
              <a:t>it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is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common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that</a:t>
            </a:r>
            <a:r>
              <a:rPr lang="de-CH" sz="1700" dirty="0">
                <a:solidFill>
                  <a:schemeClr val="bg1"/>
                </a:solidFill>
              </a:rPr>
              <a:t> not all </a:t>
            </a:r>
            <a:r>
              <a:rPr lang="de-CH" sz="1700" dirty="0" err="1">
                <a:solidFill>
                  <a:schemeClr val="bg1"/>
                </a:solidFill>
              </a:rPr>
              <a:t>parameters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are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known</a:t>
            </a:r>
            <a:endParaRPr lang="de-CH" sz="1700" dirty="0">
              <a:solidFill>
                <a:schemeClr val="bg1"/>
              </a:solidFill>
            </a:endParaRPr>
          </a:p>
          <a:p>
            <a:r>
              <a:rPr lang="de-CH" sz="1700" dirty="0" err="1">
                <a:solidFill>
                  <a:schemeClr val="bg1"/>
                </a:solidFill>
              </a:rPr>
              <a:t>To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be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applicable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to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the</a:t>
            </a:r>
            <a:r>
              <a:rPr lang="de-CH" sz="1700" dirty="0">
                <a:solidFill>
                  <a:schemeClr val="bg1"/>
                </a:solidFill>
              </a:rPr>
              <a:t> real-</a:t>
            </a:r>
            <a:r>
              <a:rPr lang="de-CH" sz="1700" dirty="0" err="1">
                <a:solidFill>
                  <a:schemeClr val="bg1"/>
                </a:solidFill>
              </a:rPr>
              <a:t>world</a:t>
            </a:r>
            <a:r>
              <a:rPr lang="de-CH" sz="1700" dirty="0">
                <a:solidFill>
                  <a:schemeClr val="bg1"/>
                </a:solidFill>
              </a:rPr>
              <a:t>, </a:t>
            </a:r>
            <a:r>
              <a:rPr lang="de-CH" sz="1700" dirty="0" err="1">
                <a:solidFill>
                  <a:schemeClr val="bg1"/>
                </a:solidFill>
              </a:rPr>
              <a:t>this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issue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has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to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be</a:t>
            </a:r>
            <a:r>
              <a:rPr lang="de-CH" sz="1700" dirty="0">
                <a:solidFill>
                  <a:schemeClr val="bg1"/>
                </a:solidFill>
              </a:rPr>
              <a:t> dealt </a:t>
            </a:r>
            <a:r>
              <a:rPr lang="de-CH" sz="1700" dirty="0" err="1">
                <a:solidFill>
                  <a:schemeClr val="bg1"/>
                </a:solidFill>
              </a:rPr>
              <a:t>with</a:t>
            </a:r>
            <a:endParaRPr lang="de-CH" sz="1700" dirty="0">
              <a:solidFill>
                <a:schemeClr val="bg1"/>
              </a:solidFill>
            </a:endParaRPr>
          </a:p>
          <a:p>
            <a:r>
              <a:rPr lang="de-CH" sz="1700" dirty="0" err="1">
                <a:solidFill>
                  <a:schemeClr val="bg1"/>
                </a:solidFill>
              </a:rPr>
              <a:t>Prediction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of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missing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parameters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is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often</a:t>
            </a:r>
            <a:r>
              <a:rPr lang="de-CH" sz="1700" dirty="0">
                <a:solidFill>
                  <a:schemeClr val="bg1"/>
                </a:solidFill>
              </a:rPr>
              <a:t> not possible</a:t>
            </a:r>
          </a:p>
          <a:p>
            <a:pPr marL="0" indent="0">
              <a:buNone/>
            </a:pPr>
            <a:r>
              <a:rPr lang="de-CH" sz="1700" dirty="0">
                <a:solidFill>
                  <a:schemeClr val="bg1"/>
                </a:solidFill>
              </a:rPr>
              <a:t>Solution:</a:t>
            </a:r>
          </a:p>
          <a:p>
            <a:r>
              <a:rPr lang="de-CH" sz="1700" dirty="0">
                <a:solidFill>
                  <a:schemeClr val="bg1"/>
                </a:solidFill>
              </a:rPr>
              <a:t>Create multiple </a:t>
            </a:r>
            <a:r>
              <a:rPr lang="de-CH" sz="1700" dirty="0" err="1">
                <a:solidFill>
                  <a:schemeClr val="bg1"/>
                </a:solidFill>
              </a:rPr>
              <a:t>models</a:t>
            </a:r>
            <a:r>
              <a:rPr lang="de-CH" sz="1700" dirty="0">
                <a:solidFill>
                  <a:schemeClr val="bg1"/>
                </a:solidFill>
              </a:rPr>
              <a:t> and </a:t>
            </a:r>
            <a:r>
              <a:rPr lang="de-CH" sz="1700" dirty="0" err="1">
                <a:solidFill>
                  <a:schemeClr val="bg1"/>
                </a:solidFill>
              </a:rPr>
              <a:t>figure</a:t>
            </a:r>
            <a:r>
              <a:rPr lang="de-CH" sz="1700" dirty="0">
                <a:solidFill>
                  <a:schemeClr val="bg1"/>
                </a:solidFill>
              </a:rPr>
              <a:t> out </a:t>
            </a:r>
            <a:r>
              <a:rPr lang="de-CH" sz="1700" dirty="0" err="1">
                <a:solidFill>
                  <a:schemeClr val="bg1"/>
                </a:solidFill>
              </a:rPr>
              <a:t>which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works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best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for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which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missing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data</a:t>
            </a:r>
            <a:endParaRPr lang="de-CH" sz="1700" dirty="0">
              <a:solidFill>
                <a:schemeClr val="bg1"/>
              </a:solidFill>
            </a:endParaRPr>
          </a:p>
          <a:p>
            <a:r>
              <a:rPr lang="de-CH" sz="1700" dirty="0" err="1">
                <a:solidFill>
                  <a:schemeClr val="bg1"/>
                </a:solidFill>
              </a:rPr>
              <a:t>Incorporate</a:t>
            </a:r>
            <a:r>
              <a:rPr lang="de-CH" sz="1700" dirty="0">
                <a:solidFill>
                  <a:schemeClr val="bg1"/>
                </a:solidFill>
              </a:rPr>
              <a:t> a </a:t>
            </a:r>
            <a:r>
              <a:rPr lang="de-CH" sz="1700" dirty="0" err="1">
                <a:solidFill>
                  <a:schemeClr val="bg1"/>
                </a:solidFill>
              </a:rPr>
              <a:t>decision-tree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approach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were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the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most</a:t>
            </a:r>
            <a:r>
              <a:rPr lang="de-CH" sz="1700" dirty="0">
                <a:solidFill>
                  <a:schemeClr val="bg1"/>
                </a:solidFill>
              </a:rPr>
              <a:t> reliable </a:t>
            </a:r>
            <a:r>
              <a:rPr lang="de-CH" sz="1700" dirty="0" err="1">
                <a:solidFill>
                  <a:schemeClr val="bg1"/>
                </a:solidFill>
              </a:rPr>
              <a:t>model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is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chosen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for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the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situation</a:t>
            </a:r>
            <a:endParaRPr lang="en-GB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614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Kompositmaterial, Architektur, Gebäude, draußen enthält.&#10;&#10;Automatisch generierte Beschreibung">
            <a:extLst>
              <a:ext uri="{FF2B5EF4-FFF2-40B4-BE49-F238E27FC236}">
                <a16:creationId xmlns:a16="http://schemas.microsoft.com/office/drawing/2014/main" id="{D7140C0C-901C-2968-08D3-74C14EF64A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8" r="37368" b="5884"/>
          <a:stretch/>
        </p:blipFill>
        <p:spPr>
          <a:xfrm>
            <a:off x="3983929" y="-12959"/>
            <a:ext cx="8208069" cy="72276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C4F26C-7D68-DC53-D116-4CBB74CB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sz="2800">
                <a:solidFill>
                  <a:schemeClr val="bg1"/>
                </a:solidFill>
              </a:rPr>
              <a:t>The EDA</a:t>
            </a:r>
            <a:endParaRPr lang="en-GB" sz="2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D08B1-174F-1EF0-0B04-EF24A253D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661410" cy="3198114"/>
          </a:xfrm>
        </p:spPr>
        <p:txBody>
          <a:bodyPr anchor="t">
            <a:normAutofit/>
          </a:bodyPr>
          <a:lstStyle/>
          <a:p>
            <a:pPr>
              <a:buFontTx/>
              <a:buChar char="-"/>
            </a:pPr>
            <a:r>
              <a:rPr lang="de-CH" sz="1700" dirty="0" err="1">
                <a:solidFill>
                  <a:schemeClr val="bg1"/>
                </a:solidFill>
              </a:rPr>
              <a:t>No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significant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outliers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found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with</a:t>
            </a:r>
            <a:r>
              <a:rPr lang="de-CH" sz="1700" dirty="0">
                <a:solidFill>
                  <a:schemeClr val="bg1"/>
                </a:solidFill>
              </a:rPr>
              <a:t> z-</a:t>
            </a:r>
            <a:r>
              <a:rPr lang="de-CH" sz="1700" dirty="0" err="1">
                <a:solidFill>
                  <a:schemeClr val="bg1"/>
                </a:solidFill>
              </a:rPr>
              <a:t>scores</a:t>
            </a:r>
            <a:r>
              <a:rPr lang="de-CH" sz="1700" dirty="0">
                <a:solidFill>
                  <a:schemeClr val="bg1"/>
                </a:solidFill>
              </a:rPr>
              <a:t> &gt; 3 </a:t>
            </a:r>
            <a:r>
              <a:rPr lang="de-CH" sz="1700" dirty="0" err="1">
                <a:solidFill>
                  <a:schemeClr val="bg1"/>
                </a:solidFill>
              </a:rPr>
              <a:t>or</a:t>
            </a:r>
            <a:r>
              <a:rPr lang="de-CH" sz="1700" dirty="0">
                <a:solidFill>
                  <a:schemeClr val="bg1"/>
                </a:solidFill>
              </a:rPr>
              <a:t> &lt;-3</a:t>
            </a:r>
          </a:p>
          <a:p>
            <a:pPr>
              <a:buFontTx/>
              <a:buChar char="-"/>
            </a:pPr>
            <a:r>
              <a:rPr lang="de-CH" sz="1700" dirty="0" err="1">
                <a:solidFill>
                  <a:schemeClr val="bg1"/>
                </a:solidFill>
              </a:rPr>
              <a:t>Some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significant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correlations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found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through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PearsonsR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</a:p>
          <a:p>
            <a:pPr>
              <a:buFontTx/>
              <a:buChar char="-"/>
            </a:pPr>
            <a:r>
              <a:rPr lang="de-CH" sz="1700" dirty="0" err="1">
                <a:solidFill>
                  <a:schemeClr val="bg1"/>
                </a:solidFill>
              </a:rPr>
              <a:t>Some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unexpected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correlations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with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fibre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length</a:t>
            </a:r>
            <a:endParaRPr lang="de-CH" sz="17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de-CH" sz="1700" dirty="0">
                <a:solidFill>
                  <a:schemeClr val="bg1"/>
                </a:solidFill>
              </a:rPr>
              <a:t>Not a </a:t>
            </a:r>
            <a:r>
              <a:rPr lang="de-CH" sz="1700" dirty="0" err="1">
                <a:solidFill>
                  <a:schemeClr val="bg1"/>
                </a:solidFill>
              </a:rPr>
              <a:t>perfect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correlation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between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failure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mode</a:t>
            </a:r>
            <a:r>
              <a:rPr lang="de-CH" sz="1700" dirty="0">
                <a:solidFill>
                  <a:schemeClr val="bg1"/>
                </a:solidFill>
              </a:rPr>
              <a:t> and </a:t>
            </a:r>
            <a:r>
              <a:rPr lang="de-CH" sz="1700" dirty="0" err="1">
                <a:solidFill>
                  <a:schemeClr val="bg1"/>
                </a:solidFill>
              </a:rPr>
              <a:t>energy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absorption</a:t>
            </a:r>
            <a:endParaRPr lang="en-GB" sz="1700" dirty="0">
              <a:solidFill>
                <a:schemeClr val="bg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D090B31-DF53-E933-3C5D-5E0AE85A0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708" y="-22484"/>
            <a:ext cx="7674292" cy="6880484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1D7D5A4A-8F90-6BE9-F74D-DB44F32AEA00}"/>
              </a:ext>
            </a:extLst>
          </p:cNvPr>
          <p:cNvSpPr/>
          <p:nvPr/>
        </p:nvSpPr>
        <p:spPr>
          <a:xfrm>
            <a:off x="9220482" y="2038731"/>
            <a:ext cx="663469" cy="1047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CEE6033-3246-6C38-86FF-44DDA1505ED3}"/>
              </a:ext>
            </a:extLst>
          </p:cNvPr>
          <p:cNvSpPr/>
          <p:nvPr/>
        </p:nvSpPr>
        <p:spPr>
          <a:xfrm>
            <a:off x="9266325" y="4937759"/>
            <a:ext cx="571785" cy="58324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9C1BB3D-93F8-C4C1-F58D-F61923A0E74D}"/>
              </a:ext>
            </a:extLst>
          </p:cNvPr>
          <p:cNvSpPr/>
          <p:nvPr/>
        </p:nvSpPr>
        <p:spPr>
          <a:xfrm>
            <a:off x="10241807" y="3954319"/>
            <a:ext cx="571785" cy="58324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4D157F8-4279-DBC2-11FA-FDEED1DBBA4F}"/>
              </a:ext>
            </a:extLst>
          </p:cNvPr>
          <p:cNvSpPr/>
          <p:nvPr/>
        </p:nvSpPr>
        <p:spPr>
          <a:xfrm>
            <a:off x="9266325" y="1050639"/>
            <a:ext cx="1547267" cy="58324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89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2" grpId="0" animBg="1"/>
      <p:bldP spid="12" grpId="1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Kompositmaterial, Architektur, Gebäude, draußen enthält.&#10;&#10;Automatisch generierte Beschreibung">
            <a:extLst>
              <a:ext uri="{FF2B5EF4-FFF2-40B4-BE49-F238E27FC236}">
                <a16:creationId xmlns:a16="http://schemas.microsoft.com/office/drawing/2014/main" id="{D7140C0C-901C-2968-08D3-74C14EF64A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8" r="37368" b="5884"/>
          <a:stretch/>
        </p:blipFill>
        <p:spPr>
          <a:xfrm>
            <a:off x="3983929" y="-12959"/>
            <a:ext cx="8208069" cy="72276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C4F26C-7D68-DC53-D116-4CBB74CB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sz="2800">
                <a:solidFill>
                  <a:schemeClr val="bg1"/>
                </a:solidFill>
              </a:rPr>
              <a:t>The EDA</a:t>
            </a:r>
            <a:endParaRPr lang="en-GB" sz="2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D08B1-174F-1EF0-0B04-EF24A253D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661410" cy="3198114"/>
          </a:xfrm>
        </p:spPr>
        <p:txBody>
          <a:bodyPr anchor="t">
            <a:normAutofit/>
          </a:bodyPr>
          <a:lstStyle/>
          <a:p>
            <a:pPr>
              <a:buFontTx/>
              <a:buChar char="-"/>
            </a:pPr>
            <a:r>
              <a:rPr lang="de-CH" sz="1700" dirty="0" err="1">
                <a:solidFill>
                  <a:schemeClr val="bg1"/>
                </a:solidFill>
              </a:rPr>
              <a:t>No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significant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outliers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found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with</a:t>
            </a:r>
            <a:r>
              <a:rPr lang="de-CH" sz="1700" dirty="0">
                <a:solidFill>
                  <a:schemeClr val="bg1"/>
                </a:solidFill>
              </a:rPr>
              <a:t> z-</a:t>
            </a:r>
            <a:r>
              <a:rPr lang="de-CH" sz="1700" dirty="0" err="1">
                <a:solidFill>
                  <a:schemeClr val="bg1"/>
                </a:solidFill>
              </a:rPr>
              <a:t>scores</a:t>
            </a:r>
            <a:r>
              <a:rPr lang="de-CH" sz="1700" dirty="0">
                <a:solidFill>
                  <a:schemeClr val="bg1"/>
                </a:solidFill>
              </a:rPr>
              <a:t> &gt; 3 </a:t>
            </a:r>
            <a:r>
              <a:rPr lang="de-CH" sz="1700" dirty="0" err="1">
                <a:solidFill>
                  <a:schemeClr val="bg1"/>
                </a:solidFill>
              </a:rPr>
              <a:t>or</a:t>
            </a:r>
            <a:r>
              <a:rPr lang="de-CH" sz="1700" dirty="0">
                <a:solidFill>
                  <a:schemeClr val="bg1"/>
                </a:solidFill>
              </a:rPr>
              <a:t> &lt;-3</a:t>
            </a:r>
          </a:p>
          <a:p>
            <a:pPr>
              <a:buFontTx/>
              <a:buChar char="-"/>
            </a:pPr>
            <a:r>
              <a:rPr lang="de-CH" sz="1700" dirty="0" err="1">
                <a:solidFill>
                  <a:schemeClr val="bg1"/>
                </a:solidFill>
              </a:rPr>
              <a:t>Some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significant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correlations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found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through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PearsonsR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</a:p>
          <a:p>
            <a:pPr>
              <a:buFontTx/>
              <a:buChar char="-"/>
            </a:pPr>
            <a:r>
              <a:rPr lang="de-CH" sz="1700" dirty="0" err="1">
                <a:solidFill>
                  <a:schemeClr val="bg1"/>
                </a:solidFill>
              </a:rPr>
              <a:t>Some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unexpected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correlations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with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fibre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length</a:t>
            </a:r>
            <a:endParaRPr lang="de-CH" sz="17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de-CH" sz="1700" dirty="0">
                <a:solidFill>
                  <a:schemeClr val="bg1"/>
                </a:solidFill>
              </a:rPr>
              <a:t>Not a </a:t>
            </a:r>
            <a:r>
              <a:rPr lang="de-CH" sz="1700" dirty="0" err="1">
                <a:solidFill>
                  <a:schemeClr val="bg1"/>
                </a:solidFill>
              </a:rPr>
              <a:t>perfect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correlation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between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failure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mode</a:t>
            </a:r>
            <a:r>
              <a:rPr lang="de-CH" sz="1700" dirty="0">
                <a:solidFill>
                  <a:schemeClr val="bg1"/>
                </a:solidFill>
              </a:rPr>
              <a:t> and </a:t>
            </a:r>
            <a:r>
              <a:rPr lang="de-CH" sz="1700" dirty="0" err="1">
                <a:solidFill>
                  <a:schemeClr val="bg1"/>
                </a:solidFill>
              </a:rPr>
              <a:t>energy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absorption</a:t>
            </a:r>
            <a:endParaRPr lang="en-GB" sz="17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GB" sz="1700" dirty="0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DB7E907-E5EA-0939-D0E3-CDA23A2BA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050" y="-22103"/>
            <a:ext cx="6180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36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Kompositmaterial, Architektur, Gebäude, draußen enthält.&#10;&#10;Automatisch generierte Beschreibung">
            <a:extLst>
              <a:ext uri="{FF2B5EF4-FFF2-40B4-BE49-F238E27FC236}">
                <a16:creationId xmlns:a16="http://schemas.microsoft.com/office/drawing/2014/main" id="{D7140C0C-901C-2968-08D3-74C14EF64A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8" r="37368" b="5884"/>
          <a:stretch/>
        </p:blipFill>
        <p:spPr>
          <a:xfrm>
            <a:off x="3983929" y="-12959"/>
            <a:ext cx="8208069" cy="72276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C4F26C-7D68-DC53-D116-4CBB74CB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PCA</a:t>
            </a:r>
            <a:endParaRPr lang="en-GB" sz="2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D08B1-174F-1EF0-0B04-EF24A253D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661410" cy="3198114"/>
          </a:xfrm>
        </p:spPr>
        <p:txBody>
          <a:bodyPr anchor="t">
            <a:normAutofit/>
          </a:bodyPr>
          <a:lstStyle/>
          <a:p>
            <a:pPr>
              <a:buFontTx/>
              <a:buChar char="-"/>
            </a:pPr>
            <a:r>
              <a:rPr lang="de-CH" sz="1700" dirty="0" err="1">
                <a:solidFill>
                  <a:schemeClr val="bg1"/>
                </a:solidFill>
              </a:rPr>
              <a:t>Suggests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dimensionality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reduction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to</a:t>
            </a:r>
            <a:r>
              <a:rPr lang="de-CH" sz="1700" dirty="0">
                <a:solidFill>
                  <a:schemeClr val="bg1"/>
                </a:solidFill>
              </a:rPr>
              <a:t> 4 </a:t>
            </a:r>
            <a:r>
              <a:rPr lang="de-CH" sz="1700" dirty="0" err="1">
                <a:solidFill>
                  <a:schemeClr val="bg1"/>
                </a:solidFill>
              </a:rPr>
              <a:t>or</a:t>
            </a:r>
            <a:r>
              <a:rPr lang="de-CH" sz="1700" dirty="0">
                <a:solidFill>
                  <a:schemeClr val="bg1"/>
                </a:solidFill>
              </a:rPr>
              <a:t> 5 </a:t>
            </a:r>
            <a:r>
              <a:rPr lang="de-CH" sz="1700" dirty="0" err="1">
                <a:solidFill>
                  <a:schemeClr val="bg1"/>
                </a:solidFill>
              </a:rPr>
              <a:t>principal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components</a:t>
            </a:r>
            <a:endParaRPr lang="de-CH" sz="17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de-CH" sz="1700" dirty="0">
                <a:solidFill>
                  <a:schemeClr val="bg1"/>
                </a:solidFill>
              </a:rPr>
              <a:t>Due </a:t>
            </a:r>
            <a:r>
              <a:rPr lang="de-CH" sz="1700" dirty="0" err="1">
                <a:solidFill>
                  <a:schemeClr val="bg1"/>
                </a:solidFill>
              </a:rPr>
              <a:t>to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the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relatively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small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size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of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the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data</a:t>
            </a:r>
            <a:r>
              <a:rPr lang="de-CH" sz="1700" dirty="0">
                <a:solidFill>
                  <a:schemeClr val="bg1"/>
                </a:solidFill>
              </a:rPr>
              <a:t> and </a:t>
            </a:r>
            <a:r>
              <a:rPr lang="de-CH" sz="1700" dirty="0" err="1">
                <a:solidFill>
                  <a:schemeClr val="bg1"/>
                </a:solidFill>
              </a:rPr>
              <a:t>the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ease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of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computing</a:t>
            </a:r>
            <a:r>
              <a:rPr lang="de-CH" sz="1700" dirty="0">
                <a:solidFill>
                  <a:schemeClr val="bg1"/>
                </a:solidFill>
              </a:rPr>
              <a:t>, </a:t>
            </a:r>
            <a:r>
              <a:rPr lang="de-CH" sz="1700" dirty="0" err="1">
                <a:solidFill>
                  <a:schemeClr val="bg1"/>
                </a:solidFill>
              </a:rPr>
              <a:t>we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chose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to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continue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to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utilize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the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full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dataset</a:t>
            </a:r>
            <a:r>
              <a:rPr lang="de-CH" sz="1700" dirty="0">
                <a:solidFill>
                  <a:schemeClr val="bg1"/>
                </a:solidFill>
              </a:rPr>
              <a:t> w/o Profile Area </a:t>
            </a:r>
            <a:r>
              <a:rPr lang="de-CH" sz="1700" dirty="0" err="1">
                <a:solidFill>
                  <a:schemeClr val="bg1"/>
                </a:solidFill>
              </a:rPr>
              <a:t>to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increase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prediction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quality</a:t>
            </a:r>
            <a:endParaRPr lang="de-CH" sz="17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de-CH" sz="17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GB" sz="17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GB" sz="1700" dirty="0"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A8AFBAE-CE00-B634-64A7-E273C5D71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063" y="33147"/>
            <a:ext cx="4208950" cy="336270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E957BCC-8AE6-A78D-125F-570388B29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063" y="3429000"/>
            <a:ext cx="4208950" cy="336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79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Office PowerPoint</Application>
  <PresentationFormat>Breitbild</PresentationFormat>
  <Paragraphs>56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</vt:lpstr>
      <vt:lpstr>Concrete Analysis</vt:lpstr>
      <vt:lpstr>The Data</vt:lpstr>
      <vt:lpstr>The Data</vt:lpstr>
      <vt:lpstr>The Goal – 2 Level Predictive Modeling</vt:lpstr>
      <vt:lpstr>The Goal – Flowchart 2 Level Predictive Modeling</vt:lpstr>
      <vt:lpstr>The Catch</vt:lpstr>
      <vt:lpstr>The EDA</vt:lpstr>
      <vt:lpstr>The EDA</vt:lpstr>
      <vt:lpstr>The PCA</vt:lpstr>
      <vt:lpstr>The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Concrete Analysis</dc:title>
  <dc:creator>Marc Popp</dc:creator>
  <cp:lastModifiedBy>Marc Popp</cp:lastModifiedBy>
  <cp:revision>12</cp:revision>
  <dcterms:created xsi:type="dcterms:W3CDTF">2024-05-13T07:58:43Z</dcterms:created>
  <dcterms:modified xsi:type="dcterms:W3CDTF">2024-05-13T16:39:23Z</dcterms:modified>
</cp:coreProperties>
</file>