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63" r:id="rId4"/>
    <p:sldId id="272" r:id="rId5"/>
    <p:sldId id="257" r:id="rId6"/>
    <p:sldId id="270" r:id="rId7"/>
    <p:sldId id="277" r:id="rId8"/>
    <p:sldId id="271" r:id="rId9"/>
    <p:sldId id="273" r:id="rId10"/>
    <p:sldId id="281" r:id="rId11"/>
    <p:sldId id="276" r:id="rId12"/>
    <p:sldId id="286" r:id="rId13"/>
    <p:sldId id="287" r:id="rId14"/>
    <p:sldId id="275"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515234-1DE0-4121-A549-EC1610CC0784}">
          <p14:sldIdLst>
            <p14:sldId id="258"/>
            <p14:sldId id="256"/>
            <p14:sldId id="263"/>
            <p14:sldId id="272"/>
            <p14:sldId id="257"/>
            <p14:sldId id="270"/>
            <p14:sldId id="277"/>
            <p14:sldId id="271"/>
            <p14:sldId id="273"/>
            <p14:sldId id="281"/>
            <p14:sldId id="276"/>
            <p14:sldId id="286"/>
            <p14:sldId id="287"/>
          </p14:sldIdLst>
        </p14:section>
        <p14:section name="Appendix" id="{79BAF046-9F3A-4905-A6AE-32E32A549E67}">
          <p14:sldIdLst>
            <p14:sldId id="275"/>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115" d="100"/>
          <a:sy n="115" d="100"/>
        </p:scale>
        <p:origin x="3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rolifics.com/us/resource-center/blog/automated-testing-drives-quick-and-complete-cognos-upgrade"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tm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770" y="1786601"/>
            <a:ext cx="9461270" cy="3766301"/>
          </a:xfrm>
        </p:spPr>
        <p:txBody>
          <a:bodyPr/>
          <a:lstStyle/>
          <a:p>
            <a:r>
              <a:rPr lang="en-AU" dirty="0" smtClean="0"/>
              <a:t>AMIB and BCS Test Automation</a:t>
            </a:r>
            <a:endParaRPr lang="en-AU" dirty="0"/>
          </a:p>
        </p:txBody>
      </p:sp>
      <p:pic>
        <p:nvPicPr>
          <p:cNvPr id="6" name="Picture 5"/>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Tree>
    <p:extLst>
      <p:ext uri="{BB962C8B-B14F-4D97-AF65-F5344CB8AC3E}">
        <p14:creationId xmlns:p14="http://schemas.microsoft.com/office/powerpoint/2010/main" val="3791290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6" name="Title 1"/>
          <p:cNvSpPr txBox="1">
            <a:spLocks/>
          </p:cNvSpPr>
          <p:nvPr/>
        </p:nvSpPr>
        <p:spPr>
          <a:xfrm>
            <a:off x="1540625" y="200554"/>
            <a:ext cx="8999913" cy="452579"/>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BCS </a:t>
            </a:r>
            <a:r>
              <a:rPr lang="en-AU" dirty="0"/>
              <a:t>Current and Backlog Status</a:t>
            </a:r>
          </a:p>
        </p:txBody>
      </p:sp>
      <p:pic>
        <p:nvPicPr>
          <p:cNvPr id="2" name="Picture 1"/>
          <p:cNvPicPr>
            <a:picLocks noChangeAspect="1"/>
          </p:cNvPicPr>
          <p:nvPr/>
        </p:nvPicPr>
        <p:blipFill>
          <a:blip r:embed="rId3"/>
          <a:stretch>
            <a:fillRect/>
          </a:stretch>
        </p:blipFill>
        <p:spPr>
          <a:xfrm>
            <a:off x="658437" y="653133"/>
            <a:ext cx="3813860" cy="6038612"/>
          </a:xfrm>
          <a:prstGeom prst="rect">
            <a:avLst/>
          </a:prstGeom>
        </p:spPr>
      </p:pic>
      <p:pic>
        <p:nvPicPr>
          <p:cNvPr id="4" name="Picture 3"/>
          <p:cNvPicPr>
            <a:picLocks noChangeAspect="1"/>
          </p:cNvPicPr>
          <p:nvPr/>
        </p:nvPicPr>
        <p:blipFill>
          <a:blip r:embed="rId4"/>
          <a:stretch>
            <a:fillRect/>
          </a:stretch>
        </p:blipFill>
        <p:spPr>
          <a:xfrm>
            <a:off x="4585597" y="653133"/>
            <a:ext cx="3811722" cy="6038612"/>
          </a:xfrm>
          <a:prstGeom prst="rect">
            <a:avLst/>
          </a:prstGeom>
        </p:spPr>
      </p:pic>
      <p:pic>
        <p:nvPicPr>
          <p:cNvPr id="5" name="Picture 4"/>
          <p:cNvPicPr>
            <a:picLocks noChangeAspect="1"/>
          </p:cNvPicPr>
          <p:nvPr/>
        </p:nvPicPr>
        <p:blipFill>
          <a:blip r:embed="rId5"/>
          <a:stretch>
            <a:fillRect/>
          </a:stretch>
        </p:blipFill>
        <p:spPr>
          <a:xfrm>
            <a:off x="8510619" y="653133"/>
            <a:ext cx="3581764" cy="4143311"/>
          </a:xfrm>
          <a:prstGeom prst="rect">
            <a:avLst/>
          </a:prstGeom>
        </p:spPr>
      </p:pic>
      <p:sp>
        <p:nvSpPr>
          <p:cNvPr id="14" name="Title 1"/>
          <p:cNvSpPr txBox="1">
            <a:spLocks/>
          </p:cNvSpPr>
          <p:nvPr/>
        </p:nvSpPr>
        <p:spPr>
          <a:xfrm>
            <a:off x="8510618" y="4937759"/>
            <a:ext cx="3681381" cy="1753986"/>
          </a:xfrm>
          <a:prstGeom prst="rect">
            <a:avLst/>
          </a:prstGeom>
          <a:solidFill>
            <a:schemeClr val="bg1">
              <a:lumMod val="9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AU" sz="1600" b="1" u="sng" dirty="0" smtClean="0"/>
              <a:t>BCS </a:t>
            </a:r>
            <a:r>
              <a:rPr lang="en-AU" sz="1600" b="1" u="sng" dirty="0"/>
              <a:t>Scenarios Backlog </a:t>
            </a:r>
            <a:r>
              <a:rPr lang="en-AU" sz="1600" b="1" u="sng" dirty="0" smtClean="0"/>
              <a:t>(High-level Scope)</a:t>
            </a:r>
            <a:endParaRPr lang="en-AU" sz="1600" b="1" u="sng" dirty="0"/>
          </a:p>
          <a:p>
            <a:pPr marL="171450" indent="-171450">
              <a:buFont typeface="Arial" panose="020B0604020202020204" pitchFamily="34" charset="0"/>
              <a:buChar char="•"/>
            </a:pPr>
            <a:r>
              <a:rPr lang="en-AU" sz="1050" dirty="0" smtClean="0"/>
              <a:t>Web-Services</a:t>
            </a:r>
          </a:p>
          <a:p>
            <a:pPr marL="171450" indent="-171450">
              <a:buFont typeface="Arial" panose="020B0604020202020204" pitchFamily="34" charset="0"/>
              <a:buChar char="•"/>
            </a:pPr>
            <a:r>
              <a:rPr lang="en-AU" sz="1050" dirty="0" smtClean="0"/>
              <a:t>Biometrics – Auto Merge, Split and Combinations</a:t>
            </a:r>
          </a:p>
          <a:p>
            <a:pPr marL="171450" indent="-171450">
              <a:buFont typeface="Arial" panose="020B0604020202020204" pitchFamily="34" charset="0"/>
              <a:buChar char="•"/>
            </a:pPr>
            <a:r>
              <a:rPr lang="en-AU" sz="1050" dirty="0" err="1"/>
              <a:t>myGovID</a:t>
            </a:r>
            <a:r>
              <a:rPr lang="en-AU" sz="1050" dirty="0"/>
              <a:t> logins for e7 to speed up execution</a:t>
            </a:r>
            <a:endParaRPr lang="en-AU" sz="1050" dirty="0" smtClean="0"/>
          </a:p>
          <a:p>
            <a:pPr marL="171450" indent="-171450">
              <a:buFont typeface="Arial" panose="020B0604020202020204" pitchFamily="34" charset="0"/>
              <a:buChar char="•"/>
            </a:pPr>
            <a:r>
              <a:rPr lang="en-AU" sz="1050" dirty="0" smtClean="0"/>
              <a:t>Photo tests</a:t>
            </a:r>
          </a:p>
          <a:p>
            <a:pPr marL="171450" indent="-171450">
              <a:buFont typeface="Arial" panose="020B0604020202020204" pitchFamily="34" charset="0"/>
              <a:buChar char="•"/>
            </a:pPr>
            <a:r>
              <a:rPr lang="en-AU" sz="1050" dirty="0" smtClean="0"/>
              <a:t>Self report updates</a:t>
            </a:r>
          </a:p>
          <a:p>
            <a:pPr marL="171450" indent="-171450">
              <a:buFont typeface="Arial" panose="020B0604020202020204" pitchFamily="34" charset="0"/>
              <a:buChar char="•"/>
            </a:pPr>
            <a:r>
              <a:rPr lang="en-AU" sz="1050" dirty="0" smtClean="0"/>
              <a:t>BPF Scenarios</a:t>
            </a:r>
          </a:p>
          <a:p>
            <a:pPr marL="171450" indent="-171450">
              <a:buFont typeface="Arial" panose="020B0604020202020204" pitchFamily="34" charset="0"/>
              <a:buChar char="•"/>
            </a:pPr>
            <a:r>
              <a:rPr lang="en-AU" sz="1050" dirty="0" smtClean="0"/>
              <a:t>Email verification – Auto Correspondence</a:t>
            </a:r>
          </a:p>
          <a:p>
            <a:pPr marL="171450" indent="-171450">
              <a:buFont typeface="Arial" panose="020B0604020202020204" pitchFamily="34" charset="0"/>
              <a:buChar char="•"/>
            </a:pPr>
            <a:r>
              <a:rPr lang="en-AU" sz="1050" dirty="0"/>
              <a:t>Technical Debt – </a:t>
            </a:r>
            <a:r>
              <a:rPr lang="en-AU" sz="1050" dirty="0" err="1" smtClean="0"/>
              <a:t>DotNet</a:t>
            </a:r>
            <a:r>
              <a:rPr lang="en-AU" sz="1050" dirty="0" smtClean="0"/>
              <a:t> version upgrade and </a:t>
            </a:r>
            <a:r>
              <a:rPr lang="en-AU" sz="1050" dirty="0" err="1" smtClean="0"/>
              <a:t>nuget</a:t>
            </a:r>
            <a:r>
              <a:rPr lang="en-AU" sz="1050" dirty="0" smtClean="0"/>
              <a:t> packages</a:t>
            </a:r>
            <a:endParaRPr lang="en-AU" sz="1050" dirty="0"/>
          </a:p>
          <a:p>
            <a:pPr marL="171450" indent="-171450">
              <a:buFont typeface="Arial" panose="020B0604020202020204" pitchFamily="34" charset="0"/>
              <a:buChar char="•"/>
            </a:pPr>
            <a:endParaRPr lang="en-AU" sz="1100" dirty="0" smtClean="0"/>
          </a:p>
          <a:p>
            <a:pPr marL="171450" indent="-171450">
              <a:buFont typeface="Arial" panose="020B0604020202020204" pitchFamily="34" charset="0"/>
              <a:buChar char="•"/>
            </a:pPr>
            <a:endParaRPr lang="en-AU" sz="1100" dirty="0" smtClean="0"/>
          </a:p>
          <a:p>
            <a:pPr marL="171450" indent="-171450">
              <a:buFont typeface="Arial" panose="020B0604020202020204" pitchFamily="34" charset="0"/>
              <a:buChar char="•"/>
            </a:pPr>
            <a:endParaRPr lang="en-AU" sz="1100" dirty="0" smtClean="0"/>
          </a:p>
          <a:p>
            <a:pPr marL="171450" indent="-171450">
              <a:buFont typeface="Arial" panose="020B0604020202020204" pitchFamily="34" charset="0"/>
              <a:buChar char="•"/>
            </a:pPr>
            <a:endParaRPr lang="en-AU" sz="1400" dirty="0" smtClean="0"/>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endParaRPr lang="en-AU" sz="1200" dirty="0" smtClean="0"/>
          </a:p>
          <a:p>
            <a:pPr marL="171450" indent="-171450">
              <a:buFont typeface="Arial" panose="020B0604020202020204" pitchFamily="34" charset="0"/>
              <a:buChar char="•"/>
            </a:pPr>
            <a:endParaRPr lang="en-AU" sz="1200" dirty="0" smtClean="0"/>
          </a:p>
          <a:p>
            <a:pPr marL="171450" indent="-171450">
              <a:buFont typeface="Arial" panose="020B0604020202020204" pitchFamily="34" charset="0"/>
              <a:buChar char="•"/>
            </a:pPr>
            <a:endParaRPr lang="en-AU" sz="1200" dirty="0" smtClean="0"/>
          </a:p>
          <a:p>
            <a:endParaRPr lang="en-AU" sz="1800" dirty="0"/>
          </a:p>
          <a:p>
            <a:endParaRPr lang="en-AU" sz="1800" dirty="0"/>
          </a:p>
        </p:txBody>
      </p:sp>
    </p:spTree>
    <p:extLst>
      <p:ext uri="{BB962C8B-B14F-4D97-AF65-F5344CB8AC3E}">
        <p14:creationId xmlns:p14="http://schemas.microsoft.com/office/powerpoint/2010/main" val="42784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6" name="Title 1"/>
          <p:cNvSpPr txBox="1">
            <a:spLocks/>
          </p:cNvSpPr>
          <p:nvPr/>
        </p:nvSpPr>
        <p:spPr>
          <a:xfrm>
            <a:off x="1540625" y="200554"/>
            <a:ext cx="8999913" cy="452579"/>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AMIB Current and Backlog Status</a:t>
            </a:r>
            <a:endParaRPr lang="en-AU" dirty="0"/>
          </a:p>
        </p:txBody>
      </p:sp>
      <p:pic>
        <p:nvPicPr>
          <p:cNvPr id="11" name="Picture 10"/>
          <p:cNvPicPr>
            <a:picLocks noChangeAspect="1"/>
          </p:cNvPicPr>
          <p:nvPr/>
        </p:nvPicPr>
        <p:blipFill>
          <a:blip r:embed="rId3"/>
          <a:stretch>
            <a:fillRect/>
          </a:stretch>
        </p:blipFill>
        <p:spPr>
          <a:xfrm>
            <a:off x="799235" y="723207"/>
            <a:ext cx="4654662" cy="5760721"/>
          </a:xfrm>
          <a:prstGeom prst="rect">
            <a:avLst/>
          </a:prstGeom>
        </p:spPr>
      </p:pic>
      <p:pic>
        <p:nvPicPr>
          <p:cNvPr id="12" name="Picture 11"/>
          <p:cNvPicPr>
            <a:picLocks noChangeAspect="1"/>
          </p:cNvPicPr>
          <p:nvPr/>
        </p:nvPicPr>
        <p:blipFill>
          <a:blip r:embed="rId4"/>
          <a:stretch>
            <a:fillRect/>
          </a:stretch>
        </p:blipFill>
        <p:spPr>
          <a:xfrm>
            <a:off x="5849475" y="723207"/>
            <a:ext cx="5099628" cy="2909455"/>
          </a:xfrm>
          <a:prstGeom prst="rect">
            <a:avLst/>
          </a:prstGeom>
        </p:spPr>
      </p:pic>
      <p:sp>
        <p:nvSpPr>
          <p:cNvPr id="13" name="TextBox 12"/>
          <p:cNvSpPr txBox="1"/>
          <p:nvPr/>
        </p:nvSpPr>
        <p:spPr>
          <a:xfrm>
            <a:off x="799235" y="6554002"/>
            <a:ext cx="8560896" cy="261610"/>
          </a:xfrm>
          <a:prstGeom prst="rect">
            <a:avLst/>
          </a:prstGeom>
          <a:solidFill>
            <a:schemeClr val="accent3">
              <a:lumMod val="20000"/>
              <a:lumOff val="80000"/>
            </a:schemeClr>
          </a:solidFill>
          <a:ln w="3175">
            <a:solidFill>
              <a:schemeClr val="tx1"/>
            </a:solidFill>
          </a:ln>
        </p:spPr>
        <p:txBody>
          <a:bodyPr wrap="square" rtlCol="0">
            <a:spAutoFit/>
          </a:bodyPr>
          <a:lstStyle/>
          <a:p>
            <a:r>
              <a:rPr lang="en-AU" sz="1100" dirty="0" smtClean="0">
                <a:solidFill>
                  <a:srgbClr val="00B050"/>
                </a:solidFill>
              </a:rPr>
              <a:t>Note: All the above scenarios were newly implemented with minimal dependency on old the code base</a:t>
            </a:r>
            <a:endParaRPr lang="en-AU" sz="1100" dirty="0">
              <a:solidFill>
                <a:srgbClr val="00B050"/>
              </a:solidFill>
            </a:endParaRPr>
          </a:p>
        </p:txBody>
      </p:sp>
      <p:sp>
        <p:nvSpPr>
          <p:cNvPr id="15" name="Title 1"/>
          <p:cNvSpPr txBox="1">
            <a:spLocks/>
          </p:cNvSpPr>
          <p:nvPr/>
        </p:nvSpPr>
        <p:spPr>
          <a:xfrm>
            <a:off x="5849475" y="3702736"/>
            <a:ext cx="6228918" cy="2407120"/>
          </a:xfrm>
          <a:prstGeom prst="rect">
            <a:avLst/>
          </a:prstGeom>
          <a:solidFill>
            <a:schemeClr val="bg1">
              <a:lumMod val="9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AU" sz="1600" b="1" u="sng" dirty="0"/>
              <a:t>AMIB Scenarios Backlog </a:t>
            </a:r>
            <a:r>
              <a:rPr lang="en-AU" sz="1600" b="1" u="sng" dirty="0" smtClean="0"/>
              <a:t>(High-level Scope)</a:t>
            </a:r>
            <a:endParaRPr lang="en-AU" sz="1600" b="1" u="sng" dirty="0"/>
          </a:p>
          <a:p>
            <a:pPr marL="171450" indent="-171450">
              <a:buFont typeface="Arial" panose="020B0604020202020204" pitchFamily="34" charset="0"/>
              <a:buChar char="•"/>
            </a:pPr>
            <a:r>
              <a:rPr lang="en-AU" sz="1050" dirty="0" smtClean="0"/>
              <a:t>Applicant Full and Targeted remediation (Employer and Applicant Pays including email verifications)</a:t>
            </a:r>
          </a:p>
          <a:p>
            <a:pPr marL="171450" indent="-171450">
              <a:buFont typeface="Arial" panose="020B0604020202020204" pitchFamily="34" charset="0"/>
              <a:buChar char="•"/>
            </a:pPr>
            <a:r>
              <a:rPr lang="en-AU" sz="1050" dirty="0"/>
              <a:t>CIBC/Naval – Negative crim history</a:t>
            </a:r>
            <a:endParaRPr lang="en-AU" sz="1050" dirty="0" smtClean="0"/>
          </a:p>
          <a:p>
            <a:pPr marL="171450" indent="-171450">
              <a:buFont typeface="Arial" panose="020B0604020202020204" pitchFamily="34" charset="0"/>
              <a:buChar char="•"/>
            </a:pPr>
            <a:r>
              <a:rPr lang="en-AU" sz="1050" dirty="0" smtClean="0"/>
              <a:t>Card Replacement Faulty Card</a:t>
            </a:r>
            <a:r>
              <a:rPr lang="en-AU" sz="1050" dirty="0"/>
              <a:t> (Employer and Applicant Pays</a:t>
            </a:r>
            <a:r>
              <a:rPr lang="en-AU" sz="1050" dirty="0" smtClean="0"/>
              <a:t>)</a:t>
            </a:r>
          </a:p>
          <a:p>
            <a:pPr marL="171450" indent="-171450">
              <a:buFont typeface="Arial" panose="020B0604020202020204" pitchFamily="34" charset="0"/>
              <a:buChar char="•"/>
            </a:pPr>
            <a:r>
              <a:rPr lang="en-AU" sz="1050" dirty="0" smtClean="0"/>
              <a:t>Operational Need Downgrade – MSIC, White card, Naval, CIBC </a:t>
            </a:r>
            <a:r>
              <a:rPr lang="en-AU" sz="1050" dirty="0"/>
              <a:t>(Employer and Applicant </a:t>
            </a:r>
            <a:r>
              <a:rPr lang="en-AU" sz="1050" dirty="0" smtClean="0"/>
              <a:t>Pays including Email verifications)</a:t>
            </a:r>
          </a:p>
          <a:p>
            <a:pPr marL="171450" indent="-171450">
              <a:buFont typeface="Arial" panose="020B0604020202020204" pitchFamily="34" charset="0"/>
              <a:buChar char="•"/>
            </a:pPr>
            <a:r>
              <a:rPr lang="en-AU" sz="1050" dirty="0" smtClean="0"/>
              <a:t>Under 18 Application End to End</a:t>
            </a:r>
          </a:p>
          <a:p>
            <a:pPr marL="171450" indent="-171450">
              <a:buFont typeface="Arial" panose="020B0604020202020204" pitchFamily="34" charset="0"/>
              <a:buChar char="•"/>
            </a:pPr>
            <a:r>
              <a:rPr lang="en-AU" sz="1050" dirty="0" smtClean="0"/>
              <a:t>Facility Management – FO admin, FO users and Employer-Facility</a:t>
            </a:r>
          </a:p>
          <a:p>
            <a:pPr marL="171450" indent="-171450">
              <a:buFont typeface="Arial" panose="020B0604020202020204" pitchFamily="34" charset="0"/>
              <a:buChar char="•"/>
            </a:pPr>
            <a:r>
              <a:rPr lang="en-AU" sz="1050" dirty="0" smtClean="0"/>
              <a:t>IB officer MSIC paper based application</a:t>
            </a:r>
          </a:p>
          <a:p>
            <a:pPr marL="171450" indent="-171450">
              <a:buFont typeface="Arial" panose="020B0604020202020204" pitchFamily="34" charset="0"/>
              <a:buChar char="•"/>
            </a:pPr>
            <a:r>
              <a:rPr lang="en-AU" sz="1050" dirty="0" smtClean="0"/>
              <a:t>Few negative outcome scenarios</a:t>
            </a:r>
          </a:p>
          <a:p>
            <a:pPr marL="171450" indent="-171450">
              <a:buFont typeface="Arial" panose="020B0604020202020204" pitchFamily="34" charset="0"/>
              <a:buChar char="•"/>
            </a:pPr>
            <a:r>
              <a:rPr lang="en-AU" sz="1050" dirty="0" smtClean="0"/>
              <a:t>CIBC and NSSIC – Additional </a:t>
            </a:r>
            <a:r>
              <a:rPr lang="en-AU" sz="1050" dirty="0" err="1" smtClean="0"/>
              <a:t>OpNeed</a:t>
            </a:r>
            <a:r>
              <a:rPr lang="en-AU" sz="1050" dirty="0" err="1"/>
              <a:t>s</a:t>
            </a:r>
            <a:endParaRPr lang="en-AU" sz="1050" dirty="0" smtClean="0"/>
          </a:p>
          <a:p>
            <a:pPr marL="171450" indent="-171450">
              <a:buFont typeface="Arial" panose="020B0604020202020204" pitchFamily="34" charset="0"/>
              <a:buChar char="•"/>
            </a:pPr>
            <a:r>
              <a:rPr lang="en-AU" sz="1050" dirty="0"/>
              <a:t>IB Officer acting as employer and </a:t>
            </a:r>
            <a:r>
              <a:rPr lang="en-AU" sz="1050" dirty="0" smtClean="0"/>
              <a:t>verifier</a:t>
            </a:r>
          </a:p>
          <a:p>
            <a:pPr marL="171450" indent="-171450">
              <a:buFont typeface="Arial" panose="020B0604020202020204" pitchFamily="34" charset="0"/>
              <a:buChar char="•"/>
            </a:pPr>
            <a:r>
              <a:rPr lang="en-AU" sz="1050" dirty="0"/>
              <a:t>VEVO </a:t>
            </a:r>
            <a:r>
              <a:rPr lang="en-AU" sz="1050" dirty="0" smtClean="0"/>
              <a:t>applications</a:t>
            </a:r>
          </a:p>
          <a:p>
            <a:pPr marL="171450" indent="-171450">
              <a:buFont typeface="Arial" panose="020B0604020202020204" pitchFamily="34" charset="0"/>
              <a:buChar char="•"/>
            </a:pPr>
            <a:r>
              <a:rPr lang="en-AU" sz="1050" dirty="0" smtClean="0"/>
              <a:t>Emulating Device testing using screen resolution (Browser Dev Tools)</a:t>
            </a:r>
          </a:p>
          <a:p>
            <a:endParaRPr lang="en-AU" sz="1100" dirty="0" smtClean="0"/>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endParaRPr lang="en-AU" sz="1200" dirty="0" smtClean="0"/>
          </a:p>
          <a:p>
            <a:pPr marL="171450" indent="-171450">
              <a:buFont typeface="Arial" panose="020B0604020202020204" pitchFamily="34" charset="0"/>
              <a:buChar char="•"/>
            </a:pPr>
            <a:endParaRPr lang="en-AU" sz="1200" dirty="0" smtClean="0"/>
          </a:p>
          <a:p>
            <a:pPr marL="171450" indent="-171450">
              <a:buFont typeface="Arial" panose="020B0604020202020204" pitchFamily="34" charset="0"/>
              <a:buChar char="•"/>
            </a:pPr>
            <a:endParaRPr lang="en-AU" sz="1200" dirty="0" smtClean="0"/>
          </a:p>
          <a:p>
            <a:endParaRPr lang="en-AU" sz="1800" dirty="0"/>
          </a:p>
          <a:p>
            <a:endParaRPr lang="en-AU" sz="1800" dirty="0"/>
          </a:p>
        </p:txBody>
      </p:sp>
    </p:spTree>
    <p:extLst>
      <p:ext uri="{BB962C8B-B14F-4D97-AF65-F5344CB8AC3E}">
        <p14:creationId xmlns:p14="http://schemas.microsoft.com/office/powerpoint/2010/main" val="195160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4" name="TextBox 3"/>
          <p:cNvSpPr txBox="1"/>
          <p:nvPr/>
        </p:nvSpPr>
        <p:spPr>
          <a:xfrm>
            <a:off x="357446" y="199505"/>
            <a:ext cx="3314427" cy="369332"/>
          </a:xfrm>
          <a:prstGeom prst="rect">
            <a:avLst/>
          </a:prstGeom>
          <a:noFill/>
        </p:spPr>
        <p:txBody>
          <a:bodyPr wrap="square" rtlCol="0">
            <a:spAutoFit/>
          </a:bodyPr>
          <a:lstStyle/>
          <a:p>
            <a:r>
              <a:rPr lang="en-AU" dirty="0"/>
              <a:t>Test Automation FAQs</a:t>
            </a:r>
          </a:p>
        </p:txBody>
      </p:sp>
      <p:sp>
        <p:nvSpPr>
          <p:cNvPr id="6" name="Pentagon 5"/>
          <p:cNvSpPr/>
          <p:nvPr/>
        </p:nvSpPr>
        <p:spPr>
          <a:xfrm>
            <a:off x="357446" y="934305"/>
            <a:ext cx="2909456" cy="773668"/>
          </a:xfrm>
          <a:prstGeom prst="homePlat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When you automate test, you should automate 100</a:t>
            </a:r>
            <a:r>
              <a:rPr lang="en-US" sz="1400" dirty="0" smtClean="0">
                <a:solidFill>
                  <a:schemeClr val="tx1"/>
                </a:solidFill>
              </a:rPr>
              <a:t>%</a:t>
            </a:r>
            <a:endParaRPr lang="en-US" sz="1600" dirty="0">
              <a:solidFill>
                <a:schemeClr val="tx1"/>
              </a:solidFill>
            </a:endParaRPr>
          </a:p>
        </p:txBody>
      </p:sp>
      <p:sp>
        <p:nvSpPr>
          <p:cNvPr id="7" name="Rounded Rectangle 6"/>
          <p:cNvSpPr/>
          <p:nvPr/>
        </p:nvSpPr>
        <p:spPr>
          <a:xfrm>
            <a:off x="3541221" y="568837"/>
            <a:ext cx="8470669" cy="150460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There’s a lot automated testing brings to the table: efficient testing outcomes, better test coverage, faster feedback and more. But that doesn’t mean </a:t>
            </a:r>
            <a:r>
              <a:rPr lang="en-US" sz="1000" dirty="0" smtClean="0">
                <a:solidFill>
                  <a:schemeClr val="tx1"/>
                </a:solidFill>
              </a:rPr>
              <a:t>you </a:t>
            </a:r>
            <a:r>
              <a:rPr lang="en-US" sz="1000" dirty="0">
                <a:solidFill>
                  <a:schemeClr val="tx1"/>
                </a:solidFill>
              </a:rPr>
              <a:t>can (or should) </a:t>
            </a:r>
            <a:r>
              <a:rPr lang="en-US" sz="1000" dirty="0" smtClean="0">
                <a:solidFill>
                  <a:schemeClr val="tx1"/>
                </a:solidFill>
              </a:rPr>
              <a:t>automate </a:t>
            </a:r>
            <a:r>
              <a:rPr lang="en-US" sz="1000" dirty="0">
                <a:solidFill>
                  <a:schemeClr val="tx1"/>
                </a:solidFill>
              </a:rPr>
              <a:t>all of your tests. </a:t>
            </a:r>
            <a:endParaRPr lang="en-US" sz="1000" dirty="0" smtClean="0">
              <a:solidFill>
                <a:schemeClr val="tx1"/>
              </a:solidFill>
            </a:endParaRPr>
          </a:p>
          <a:p>
            <a:r>
              <a:rPr lang="en-US" sz="1000" dirty="0" smtClean="0">
                <a:solidFill>
                  <a:schemeClr val="tx1"/>
                </a:solidFill>
              </a:rPr>
              <a:t>In </a:t>
            </a:r>
            <a:r>
              <a:rPr lang="en-US" sz="1000" dirty="0">
                <a:solidFill>
                  <a:schemeClr val="tx1"/>
                </a:solidFill>
              </a:rPr>
              <a:t>fact, it’s impossible to automate every test – and probably the worst testing </a:t>
            </a:r>
            <a:r>
              <a:rPr lang="en-US" sz="1000" dirty="0" smtClean="0">
                <a:solidFill>
                  <a:schemeClr val="tx1"/>
                </a:solidFill>
              </a:rPr>
              <a:t>decision you </a:t>
            </a:r>
            <a:r>
              <a:rPr lang="en-US" sz="1000" dirty="0">
                <a:solidFill>
                  <a:schemeClr val="tx1"/>
                </a:solidFill>
              </a:rPr>
              <a:t>can make to </a:t>
            </a:r>
            <a:r>
              <a:rPr lang="en-US" sz="1000" dirty="0" smtClean="0">
                <a:solidFill>
                  <a:schemeClr val="tx1"/>
                </a:solidFill>
              </a:rPr>
              <a:t>even </a:t>
            </a:r>
            <a:r>
              <a:rPr lang="en-US" sz="1000" dirty="0">
                <a:solidFill>
                  <a:schemeClr val="tx1"/>
                </a:solidFill>
              </a:rPr>
              <a:t>try. </a:t>
            </a:r>
            <a:r>
              <a:rPr lang="en-US" sz="1000" dirty="0" smtClean="0">
                <a:solidFill>
                  <a:schemeClr val="tx1"/>
                </a:solidFill>
              </a:rPr>
              <a:t>Automated </a:t>
            </a:r>
            <a:r>
              <a:rPr lang="en-US" sz="1000" dirty="0">
                <a:solidFill>
                  <a:schemeClr val="tx1"/>
                </a:solidFill>
              </a:rPr>
              <a:t>tests offer the greatest results when used with manual testing. </a:t>
            </a:r>
            <a:endParaRPr lang="en-US" sz="1000" dirty="0" smtClean="0">
              <a:solidFill>
                <a:schemeClr val="tx1"/>
              </a:solidFill>
            </a:endParaRPr>
          </a:p>
          <a:p>
            <a:r>
              <a:rPr lang="en-US" sz="1000" dirty="0" smtClean="0">
                <a:solidFill>
                  <a:schemeClr val="tx1"/>
                </a:solidFill>
              </a:rPr>
              <a:t>Since </a:t>
            </a:r>
            <a:r>
              <a:rPr lang="en-US" sz="1000" dirty="0">
                <a:solidFill>
                  <a:schemeClr val="tx1"/>
                </a:solidFill>
              </a:rPr>
              <a:t>most automated tests are only capable of checking previously defined scripts, any new feature or integration that gets added must either be tested manually or added to the script. </a:t>
            </a:r>
            <a:endParaRPr lang="en-US" sz="1000" dirty="0" smtClean="0">
              <a:solidFill>
                <a:schemeClr val="tx1"/>
              </a:solidFill>
            </a:endParaRPr>
          </a:p>
          <a:p>
            <a:r>
              <a:rPr lang="en-US" sz="1000" dirty="0" smtClean="0">
                <a:solidFill>
                  <a:schemeClr val="tx1"/>
                </a:solidFill>
              </a:rPr>
              <a:t>Prioritizing </a:t>
            </a:r>
            <a:r>
              <a:rPr lang="en-US" sz="1000" dirty="0">
                <a:solidFill>
                  <a:schemeClr val="tx1"/>
                </a:solidFill>
              </a:rPr>
              <a:t>tests and knowing when (and which tests) to automate is far more important than just knowing how to automate. You will never be able to achieve 100% test coverage just through automated testing. You can, however, increase test coverage by running automated tests with more data and more configurations</a:t>
            </a:r>
          </a:p>
        </p:txBody>
      </p:sp>
      <p:sp>
        <p:nvSpPr>
          <p:cNvPr id="8" name="Pentagon 7"/>
          <p:cNvSpPr/>
          <p:nvPr/>
        </p:nvSpPr>
        <p:spPr>
          <a:xfrm>
            <a:off x="357446" y="2212787"/>
            <a:ext cx="2909456" cy="773668"/>
          </a:xfrm>
          <a:prstGeom prst="homePlat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Test automation totally eliminates the need for manual </a:t>
            </a:r>
            <a:r>
              <a:rPr lang="en-US" sz="1400" dirty="0" smtClean="0">
                <a:solidFill>
                  <a:schemeClr val="tx1"/>
                </a:solidFill>
              </a:rPr>
              <a:t>testing!</a:t>
            </a:r>
            <a:endParaRPr lang="en-US" sz="1400" dirty="0">
              <a:solidFill>
                <a:schemeClr val="tx1"/>
              </a:solidFill>
            </a:endParaRPr>
          </a:p>
        </p:txBody>
      </p:sp>
      <p:sp>
        <p:nvSpPr>
          <p:cNvPr id="9" name="Rounded Rectangle 8"/>
          <p:cNvSpPr/>
          <p:nvPr/>
        </p:nvSpPr>
        <p:spPr>
          <a:xfrm>
            <a:off x="3541220" y="2186247"/>
            <a:ext cx="8470669" cy="8334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Test automation is not a replacement for manual testing. Automated testing is best used to complement manual testing, not replace it entirely. </a:t>
            </a:r>
            <a:endParaRPr lang="en-US" sz="1000" dirty="0" smtClean="0">
              <a:solidFill>
                <a:schemeClr val="tx1"/>
              </a:solidFill>
            </a:endParaRPr>
          </a:p>
          <a:p>
            <a:r>
              <a:rPr lang="en-US" sz="1000" dirty="0" smtClean="0">
                <a:solidFill>
                  <a:schemeClr val="tx1"/>
                </a:solidFill>
              </a:rPr>
              <a:t>While </a:t>
            </a:r>
            <a:r>
              <a:rPr lang="en-US" sz="1000" dirty="0">
                <a:solidFill>
                  <a:schemeClr val="tx1"/>
                </a:solidFill>
              </a:rPr>
              <a:t>automated testing can help speed up the testing process and catch certain types of defects, it cannot replace the human judgment that is needed for certain types of testing (such as exploratory testing)</a:t>
            </a:r>
          </a:p>
        </p:txBody>
      </p:sp>
      <p:sp>
        <p:nvSpPr>
          <p:cNvPr id="10" name="Pentagon 9"/>
          <p:cNvSpPr/>
          <p:nvPr/>
        </p:nvSpPr>
        <p:spPr>
          <a:xfrm>
            <a:off x="357446" y="3155971"/>
            <a:ext cx="2909456" cy="786539"/>
          </a:xfrm>
          <a:prstGeom prst="homePlat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Test automation is a one-time activity AKA onetime setup and then forget about it</a:t>
            </a:r>
            <a:endParaRPr lang="en-US" sz="1600" dirty="0">
              <a:solidFill>
                <a:schemeClr val="tx1"/>
              </a:solidFill>
            </a:endParaRPr>
          </a:p>
        </p:txBody>
      </p:sp>
      <p:sp>
        <p:nvSpPr>
          <p:cNvPr id="12" name="Rounded Rectangle 11"/>
          <p:cNvSpPr/>
          <p:nvPr/>
        </p:nvSpPr>
        <p:spPr>
          <a:xfrm>
            <a:off x="3541219" y="3132512"/>
            <a:ext cx="8470669" cy="8334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Test automation is not a replacement for manual testing. Automated testing is best used to complement manual testing, not replace it entirely. </a:t>
            </a:r>
            <a:endParaRPr lang="en-US" sz="1000" dirty="0" smtClean="0">
              <a:solidFill>
                <a:schemeClr val="tx1"/>
              </a:solidFill>
            </a:endParaRPr>
          </a:p>
          <a:p>
            <a:r>
              <a:rPr lang="en-US" sz="1000" dirty="0" smtClean="0">
                <a:solidFill>
                  <a:schemeClr val="tx1"/>
                </a:solidFill>
              </a:rPr>
              <a:t>While </a:t>
            </a:r>
            <a:r>
              <a:rPr lang="en-US" sz="1000" dirty="0">
                <a:solidFill>
                  <a:schemeClr val="tx1"/>
                </a:solidFill>
              </a:rPr>
              <a:t>automated testing can help speed up the testing process and catch certain types of defects, it cannot replace the human judgment that is needed for certain types of testing (such as exploratory testing)</a:t>
            </a:r>
          </a:p>
        </p:txBody>
      </p:sp>
      <p:sp>
        <p:nvSpPr>
          <p:cNvPr id="13" name="Pentagon 12"/>
          <p:cNvSpPr/>
          <p:nvPr/>
        </p:nvSpPr>
        <p:spPr>
          <a:xfrm>
            <a:off x="357446" y="4261511"/>
            <a:ext cx="2909456" cy="773668"/>
          </a:xfrm>
          <a:prstGeom prst="homePlat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Automation Guarantees Success</a:t>
            </a:r>
            <a:endParaRPr lang="en-US" sz="1600" dirty="0">
              <a:solidFill>
                <a:schemeClr val="tx1"/>
              </a:solidFill>
            </a:endParaRPr>
          </a:p>
        </p:txBody>
      </p:sp>
      <p:sp>
        <p:nvSpPr>
          <p:cNvPr id="14" name="Rounded Rectangle 13"/>
          <p:cNvSpPr/>
          <p:nvPr/>
        </p:nvSpPr>
        <p:spPr>
          <a:xfrm>
            <a:off x="3541218" y="4078777"/>
            <a:ext cx="8470669" cy="113913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There is this belief that machines and technology will always deliver accurate results and lead to success. </a:t>
            </a:r>
            <a:endParaRPr lang="en-US" sz="1000" dirty="0" smtClean="0">
              <a:solidFill>
                <a:schemeClr val="tx1"/>
              </a:solidFill>
            </a:endParaRPr>
          </a:p>
          <a:p>
            <a:r>
              <a:rPr lang="en-US" sz="1000" dirty="0" smtClean="0">
                <a:solidFill>
                  <a:schemeClr val="tx1"/>
                </a:solidFill>
              </a:rPr>
              <a:t>However</a:t>
            </a:r>
            <a:r>
              <a:rPr lang="en-US" sz="1000" dirty="0">
                <a:solidFill>
                  <a:schemeClr val="tx1"/>
                </a:solidFill>
              </a:rPr>
              <a:t>, the automated software is but a component of the entire automation process. It still needs specialized skills to have scripts written, troubleshooting done, and to be run effectively. And the software can still deliver false positives, run into glitches, and occasionally fail to detect bugs.</a:t>
            </a:r>
          </a:p>
          <a:p>
            <a:r>
              <a:rPr lang="en-US" sz="1000" dirty="0">
                <a:solidFill>
                  <a:schemeClr val="tx1"/>
                </a:solidFill>
              </a:rPr>
              <a:t>Clearly, something with its own points of vulnerability cannot be the guarantor of success for your QA all alone. </a:t>
            </a:r>
            <a:endParaRPr lang="en-US" sz="1000" dirty="0" smtClean="0">
              <a:solidFill>
                <a:schemeClr val="tx1"/>
              </a:solidFill>
            </a:endParaRPr>
          </a:p>
          <a:p>
            <a:r>
              <a:rPr lang="en-US" sz="1000" dirty="0" smtClean="0">
                <a:solidFill>
                  <a:schemeClr val="tx1"/>
                </a:solidFill>
              </a:rPr>
              <a:t>However</a:t>
            </a:r>
            <a:r>
              <a:rPr lang="en-US" sz="1000" dirty="0">
                <a:solidFill>
                  <a:schemeClr val="tx1"/>
                </a:solidFill>
              </a:rPr>
              <a:t>, it can increase your likelihood of success and, used in conjunction with other relevant practices, can provide a more comprehensive picture of the application under test.</a:t>
            </a:r>
          </a:p>
        </p:txBody>
      </p:sp>
      <p:sp>
        <p:nvSpPr>
          <p:cNvPr id="15" name="Pentagon 14"/>
          <p:cNvSpPr/>
          <p:nvPr/>
        </p:nvSpPr>
        <p:spPr>
          <a:xfrm>
            <a:off x="357446" y="5513453"/>
            <a:ext cx="2909456" cy="773668"/>
          </a:xfrm>
          <a:prstGeom prst="homePlat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All testing issues will be resolved by automation</a:t>
            </a:r>
            <a:endParaRPr lang="en-US" sz="1600" dirty="0">
              <a:solidFill>
                <a:schemeClr val="tx1"/>
              </a:solidFill>
            </a:endParaRPr>
          </a:p>
        </p:txBody>
      </p:sp>
      <p:sp>
        <p:nvSpPr>
          <p:cNvPr id="16" name="Rounded Rectangle 15"/>
          <p:cNvSpPr/>
          <p:nvPr/>
        </p:nvSpPr>
        <p:spPr>
          <a:xfrm>
            <a:off x="3541218" y="5330719"/>
            <a:ext cx="8470669" cy="113913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Not everything can be solved by automation. When human observation, upkeep, and collaboration are lacking, automation engineers will always encounter inaccurate results and flaky builds.  </a:t>
            </a:r>
          </a:p>
          <a:p>
            <a:r>
              <a:rPr lang="en-US" sz="1000" dirty="0">
                <a:solidFill>
                  <a:schemeClr val="tx1"/>
                </a:solidFill>
              </a:rPr>
              <a:t>New issues can also arise because of automation testing. One issue with automated testing methods, for instance, is coding for more complex scenarios that are simpler to test manually, such as pop-up windows, numerous tabs, and dynamic content. </a:t>
            </a:r>
          </a:p>
          <a:p>
            <a:r>
              <a:rPr lang="en-US" sz="1000" dirty="0">
                <a:solidFill>
                  <a:schemeClr val="tx1"/>
                </a:solidFill>
              </a:rPr>
              <a:t>Testers with particular knowledge and abilities will still be needed for automation testing to manage tools, build scripts, debug issues, and maintain test cases. </a:t>
            </a:r>
          </a:p>
        </p:txBody>
      </p:sp>
    </p:spTree>
    <p:extLst>
      <p:ext uri="{BB962C8B-B14F-4D97-AF65-F5344CB8AC3E}">
        <p14:creationId xmlns:p14="http://schemas.microsoft.com/office/powerpoint/2010/main" val="158853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pic>
        <p:nvPicPr>
          <p:cNvPr id="2" name="Picture 1"/>
          <p:cNvPicPr>
            <a:picLocks noChangeAspect="1"/>
          </p:cNvPicPr>
          <p:nvPr/>
        </p:nvPicPr>
        <p:blipFill>
          <a:blip r:embed="rId3"/>
          <a:stretch>
            <a:fillRect/>
          </a:stretch>
        </p:blipFill>
        <p:spPr>
          <a:xfrm>
            <a:off x="8154266" y="1451956"/>
            <a:ext cx="2533650" cy="3505200"/>
          </a:xfrm>
          <a:prstGeom prst="rect">
            <a:avLst/>
          </a:prstGeom>
        </p:spPr>
      </p:pic>
      <p:sp>
        <p:nvSpPr>
          <p:cNvPr id="4" name="TextBox 3"/>
          <p:cNvSpPr txBox="1"/>
          <p:nvPr/>
        </p:nvSpPr>
        <p:spPr>
          <a:xfrm>
            <a:off x="1571105" y="3483033"/>
            <a:ext cx="4574394" cy="1200329"/>
          </a:xfrm>
          <a:prstGeom prst="rect">
            <a:avLst/>
          </a:prstGeom>
          <a:noFill/>
        </p:spPr>
        <p:txBody>
          <a:bodyPr wrap="none" rtlCol="0">
            <a:spAutoFit/>
          </a:bodyPr>
          <a:lstStyle/>
          <a:p>
            <a:r>
              <a:rPr lang="en-AU" sz="7200" dirty="0" smtClean="0">
                <a:solidFill>
                  <a:srgbClr val="FF0000"/>
                </a:solidFill>
              </a:rPr>
              <a:t>QUESTIONS</a:t>
            </a:r>
            <a:endParaRPr lang="en-AU" dirty="0">
              <a:solidFill>
                <a:srgbClr val="FF0000"/>
              </a:solidFill>
            </a:endParaRPr>
          </a:p>
        </p:txBody>
      </p:sp>
    </p:spTree>
    <p:extLst>
      <p:ext uri="{BB962C8B-B14F-4D97-AF65-F5344CB8AC3E}">
        <p14:creationId xmlns:p14="http://schemas.microsoft.com/office/powerpoint/2010/main" val="13739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0574" y="357446"/>
            <a:ext cx="11522826" cy="3231654"/>
          </a:xfrm>
          <a:prstGeom prst="rect">
            <a:avLst/>
          </a:prstGeom>
          <a:noFill/>
        </p:spPr>
        <p:txBody>
          <a:bodyPr wrap="square" rtlCol="0">
            <a:spAutoFit/>
          </a:bodyPr>
          <a:lstStyle/>
          <a:p>
            <a:r>
              <a:rPr lang="en-AU" sz="2000" dirty="0" smtClean="0"/>
              <a:t>DOM Structure Complexity</a:t>
            </a:r>
          </a:p>
          <a:p>
            <a:endParaRPr lang="en-AU" sz="2000" dirty="0"/>
          </a:p>
          <a:p>
            <a:endParaRPr lang="en-AU" sz="2000" dirty="0" smtClean="0"/>
          </a:p>
          <a:p>
            <a:endParaRPr lang="en-AU" sz="1600" dirty="0"/>
          </a:p>
          <a:p>
            <a:pPr marL="285750" indent="-285750">
              <a:buFontTx/>
              <a:buChar char="-"/>
            </a:pPr>
            <a:endParaRPr lang="en-AU" sz="1600" dirty="0" smtClean="0"/>
          </a:p>
          <a:p>
            <a:pPr marL="285750" indent="-285750">
              <a:buFontTx/>
              <a:buChar char="-"/>
            </a:pPr>
            <a:endParaRPr lang="en-AU" sz="1600" dirty="0"/>
          </a:p>
          <a:p>
            <a:pPr marL="285750" indent="-285750">
              <a:buFontTx/>
              <a:buChar char="-"/>
            </a:pPr>
            <a:endParaRPr lang="en-AU" sz="1600" dirty="0" smtClean="0"/>
          </a:p>
          <a:p>
            <a:pPr marL="285750" indent="-285750">
              <a:buFontTx/>
              <a:buChar char="-"/>
            </a:pPr>
            <a:endParaRPr lang="en-AU" sz="1600" dirty="0"/>
          </a:p>
          <a:p>
            <a:pPr marL="285750" indent="-285750">
              <a:buFontTx/>
              <a:buChar char="-"/>
            </a:pPr>
            <a:endParaRPr lang="en-AU" sz="1600" dirty="0" smtClean="0"/>
          </a:p>
          <a:p>
            <a:pPr marL="285750" indent="-285750">
              <a:buFontTx/>
              <a:buChar char="-"/>
            </a:pPr>
            <a:endParaRPr lang="en-AU" sz="1600" dirty="0"/>
          </a:p>
          <a:p>
            <a:pPr marL="285750" indent="-285750">
              <a:buFontTx/>
              <a:buChar char="-"/>
            </a:pPr>
            <a:endParaRPr lang="en-AU" sz="1600" dirty="0" smtClean="0"/>
          </a:p>
          <a:p>
            <a:pPr marL="285750" indent="-285750">
              <a:buFontTx/>
              <a:buChar char="-"/>
            </a:pPr>
            <a:endParaRPr lang="en-AU" sz="1600" dirty="0"/>
          </a:p>
        </p:txBody>
      </p:sp>
      <p:pic>
        <p:nvPicPr>
          <p:cNvPr id="3" name="Picture 2"/>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pic>
        <p:nvPicPr>
          <p:cNvPr id="4" name="Picture 3"/>
          <p:cNvPicPr>
            <a:picLocks noChangeAspect="1"/>
          </p:cNvPicPr>
          <p:nvPr/>
        </p:nvPicPr>
        <p:blipFill>
          <a:blip r:embed="rId3"/>
          <a:stretch>
            <a:fillRect/>
          </a:stretch>
        </p:blipFill>
        <p:spPr>
          <a:xfrm>
            <a:off x="440574" y="771897"/>
            <a:ext cx="10191404" cy="6031647"/>
          </a:xfrm>
          <a:prstGeom prst="rect">
            <a:avLst/>
          </a:prstGeom>
        </p:spPr>
      </p:pic>
    </p:spTree>
    <p:extLst>
      <p:ext uri="{BB962C8B-B14F-4D97-AF65-F5344CB8AC3E}">
        <p14:creationId xmlns:p14="http://schemas.microsoft.com/office/powerpoint/2010/main" val="153249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5" name="TextBox 4"/>
          <p:cNvSpPr txBox="1"/>
          <p:nvPr/>
        </p:nvSpPr>
        <p:spPr>
          <a:xfrm>
            <a:off x="336665" y="207817"/>
            <a:ext cx="11522826" cy="8186857"/>
          </a:xfrm>
          <a:prstGeom prst="rect">
            <a:avLst/>
          </a:prstGeom>
          <a:noFill/>
        </p:spPr>
        <p:txBody>
          <a:bodyPr wrap="square" rtlCol="0">
            <a:spAutoFit/>
          </a:bodyPr>
          <a:lstStyle/>
          <a:p>
            <a:r>
              <a:rPr lang="en-AU" sz="2000" dirty="0" smtClean="0"/>
              <a:t>Test Automation FAQs</a:t>
            </a:r>
          </a:p>
          <a:p>
            <a:endParaRPr lang="en-AU" sz="1600" dirty="0" smtClean="0"/>
          </a:p>
          <a:p>
            <a:pPr marL="285750" indent="-285750">
              <a:buFont typeface="Wingdings" panose="05000000000000000000" pitchFamily="2" charset="2"/>
              <a:buChar char="v"/>
            </a:pPr>
            <a:r>
              <a:rPr lang="en-US" sz="1400" dirty="0"/>
              <a:t>When you </a:t>
            </a:r>
            <a:r>
              <a:rPr lang="en-US" sz="1400" dirty="0" smtClean="0"/>
              <a:t>automate test, </a:t>
            </a:r>
            <a:r>
              <a:rPr lang="en-US" sz="1400" dirty="0"/>
              <a:t>you should automate 100</a:t>
            </a:r>
            <a:r>
              <a:rPr lang="en-US" sz="1400" dirty="0" smtClean="0"/>
              <a:t>%</a:t>
            </a:r>
          </a:p>
          <a:p>
            <a:r>
              <a:rPr lang="en-US" sz="1400" dirty="0"/>
              <a:t>	</a:t>
            </a:r>
            <a:r>
              <a:rPr lang="en-US" sz="1200" dirty="0" smtClean="0"/>
              <a:t>There’s </a:t>
            </a:r>
            <a:r>
              <a:rPr lang="en-US" sz="1200" dirty="0"/>
              <a:t>a lot automated testing brings to the table: efficient testing outcomes, better test coverage, faster feedback and more. But that doesn’t mean </a:t>
            </a:r>
            <a:r>
              <a:rPr lang="en-US" sz="1200" dirty="0" smtClean="0"/>
              <a:t>	you </a:t>
            </a:r>
            <a:r>
              <a:rPr lang="en-US" sz="1200" dirty="0"/>
              <a:t>can (or should) </a:t>
            </a:r>
            <a:r>
              <a:rPr lang="en-US" sz="1200" dirty="0" smtClean="0"/>
              <a:t>	automate </a:t>
            </a:r>
            <a:r>
              <a:rPr lang="en-US" sz="1200" dirty="0"/>
              <a:t>all of your tests. In fact, it’s impossible to automate every test – and probably the worst testing decision you can make to </a:t>
            </a:r>
            <a:r>
              <a:rPr lang="en-US" sz="1200" dirty="0" smtClean="0"/>
              <a:t>	even </a:t>
            </a:r>
            <a:r>
              <a:rPr lang="en-US" sz="1200" dirty="0"/>
              <a:t>try</a:t>
            </a:r>
            <a:r>
              <a:rPr lang="en-US" sz="1200" dirty="0" smtClean="0"/>
              <a:t>. </a:t>
            </a:r>
          </a:p>
          <a:p>
            <a:pPr lvl="1"/>
            <a:r>
              <a:rPr lang="en-US" sz="1200" dirty="0" smtClean="0"/>
              <a:t>Automated tests offer the greatest results when used with manual testing. Since most automated tests are only capable of checking previously defined scripts, any new feature or integration that gets added must either be tested manually or added to the script. Prioritizing tests and knowing when (and which tests) to automate is far more important than just knowing how to automate. You will never be able to achieve 100% test coverage just through automated testing. You can, however</a:t>
            </a:r>
            <a:r>
              <a:rPr lang="en-US" sz="1200" dirty="0"/>
              <a:t>, increase test coverage by running automated tests with more data and more </a:t>
            </a:r>
            <a:r>
              <a:rPr lang="en-US" sz="1200" dirty="0" smtClean="0"/>
              <a:t>configurations</a:t>
            </a:r>
          </a:p>
          <a:p>
            <a:pPr lvl="1"/>
            <a:endParaRPr lang="en-US" sz="1200" dirty="0"/>
          </a:p>
          <a:p>
            <a:pPr marL="285750" indent="-285750">
              <a:buFont typeface="Wingdings" panose="05000000000000000000" pitchFamily="2" charset="2"/>
              <a:buChar char="v"/>
            </a:pPr>
            <a:r>
              <a:rPr lang="en-US" sz="1400" dirty="0" smtClean="0"/>
              <a:t>Test </a:t>
            </a:r>
            <a:r>
              <a:rPr lang="en-US" sz="1400" dirty="0"/>
              <a:t>automation totally eliminates the need for manual </a:t>
            </a:r>
            <a:r>
              <a:rPr lang="en-US" sz="1400" dirty="0" smtClean="0"/>
              <a:t>testing</a:t>
            </a:r>
          </a:p>
          <a:p>
            <a:r>
              <a:rPr lang="en-US" sz="1400" dirty="0"/>
              <a:t>	</a:t>
            </a:r>
            <a:r>
              <a:rPr lang="en-US" sz="1200" dirty="0" smtClean="0"/>
              <a:t>Test </a:t>
            </a:r>
            <a:r>
              <a:rPr lang="en-US" sz="1200" dirty="0"/>
              <a:t>automation is not a replacement for manual testing. Automated testing is best used to </a:t>
            </a:r>
            <a:r>
              <a:rPr lang="en-US" sz="1200" i="1" dirty="0"/>
              <a:t>complement</a:t>
            </a:r>
            <a:r>
              <a:rPr lang="en-US" sz="1200" dirty="0"/>
              <a:t> manual testing, not replace it entirely. While automated testing can help speed up the testing process and catch certain types of defects, it cannot replace the human judgment that is needed for certain types of testing (such as exploratory testing). </a:t>
            </a:r>
            <a:endParaRPr lang="en-US" sz="1200" dirty="0" smtClean="0"/>
          </a:p>
          <a:p>
            <a:pPr lvl="1"/>
            <a:endParaRPr lang="en-AU" sz="1400" dirty="0" smtClean="0"/>
          </a:p>
          <a:p>
            <a:pPr marL="285750" indent="-285750">
              <a:buFont typeface="Wingdings" panose="05000000000000000000" pitchFamily="2" charset="2"/>
              <a:buChar char="v"/>
            </a:pPr>
            <a:r>
              <a:rPr lang="en-US" sz="1400" dirty="0"/>
              <a:t>Test automation is a one-time </a:t>
            </a:r>
            <a:r>
              <a:rPr lang="en-US" sz="1400" dirty="0" smtClean="0"/>
              <a:t>activity AKA onetime setup and then forget about it</a:t>
            </a:r>
            <a:endParaRPr lang="en-US" sz="1400" dirty="0"/>
          </a:p>
          <a:p>
            <a:pPr lvl="1"/>
            <a:r>
              <a:rPr lang="en-US" sz="1200" dirty="0" smtClean="0"/>
              <a:t>Test </a:t>
            </a:r>
            <a:r>
              <a:rPr lang="en-US" sz="1200" dirty="0"/>
              <a:t>automation is a routine need for your system, like </a:t>
            </a:r>
            <a:r>
              <a:rPr lang="en-US" sz="1200" dirty="0" smtClean="0"/>
              <a:t>up-keeping </a:t>
            </a:r>
            <a:r>
              <a:rPr lang="en-US" sz="1200" dirty="0"/>
              <a:t>a car. Changes, updates, and the natural growth of a business require systems to expand and be tested in new ways. Automated tests must be reviewed regularly to ensure they are still relevant and effective</a:t>
            </a:r>
            <a:r>
              <a:rPr lang="en-US" sz="1200" dirty="0" smtClean="0"/>
              <a:t>.</a:t>
            </a:r>
          </a:p>
          <a:p>
            <a:pPr lvl="1"/>
            <a:endParaRPr lang="en-AU" sz="1400" dirty="0"/>
          </a:p>
          <a:p>
            <a:pPr marL="285750" indent="-285750">
              <a:buFont typeface="Wingdings" panose="05000000000000000000" pitchFamily="2" charset="2"/>
              <a:buChar char="v"/>
            </a:pPr>
            <a:r>
              <a:rPr lang="en-AU" sz="1400" dirty="0"/>
              <a:t>Automation Guarantees </a:t>
            </a:r>
            <a:r>
              <a:rPr lang="en-AU" sz="1400" dirty="0" smtClean="0"/>
              <a:t>Success</a:t>
            </a:r>
            <a:endParaRPr lang="en-AU" sz="1400" dirty="0"/>
          </a:p>
          <a:p>
            <a:pPr lvl="1"/>
            <a:r>
              <a:rPr lang="en-US" sz="1200" dirty="0"/>
              <a:t>There is this belief that machines and technology will always deliver accurate results and lead to </a:t>
            </a:r>
            <a:r>
              <a:rPr lang="en-US" sz="1200" dirty="0" smtClean="0"/>
              <a:t>success. However</a:t>
            </a:r>
            <a:r>
              <a:rPr lang="en-US" sz="1200" dirty="0"/>
              <a:t>, the </a:t>
            </a:r>
            <a:r>
              <a:rPr lang="en-US" sz="1200" dirty="0">
                <a:hlinkClick r:id="rId3"/>
              </a:rPr>
              <a:t>automated software</a:t>
            </a:r>
            <a:r>
              <a:rPr lang="en-US" sz="1200" dirty="0"/>
              <a:t> is but a component of the entire automation process. It still needs specialized skills to have scripts written, troubleshooting done, and to be run effectively. And the software can still deliver false positives, run into glitches, and occasionally fail to detect bugs.</a:t>
            </a:r>
          </a:p>
          <a:p>
            <a:pPr lvl="1"/>
            <a:r>
              <a:rPr lang="en-US" sz="1200" dirty="0"/>
              <a:t>Clearly, something with its own points of vulnerability cannot be the guarantor of success for your QA all alone. However, it can increase your likelihood of success and, used in conjunction with other relevant practices, can provide a more comprehensive picture of the application under test</a:t>
            </a:r>
            <a:r>
              <a:rPr lang="en-US" sz="1200" dirty="0" smtClean="0"/>
              <a:t>.</a:t>
            </a:r>
          </a:p>
          <a:p>
            <a:pPr lvl="1"/>
            <a:endParaRPr lang="en-AU" sz="1400" dirty="0" smtClean="0"/>
          </a:p>
          <a:p>
            <a:pPr marL="285750" indent="-285750">
              <a:buFont typeface="Wingdings" panose="05000000000000000000" pitchFamily="2" charset="2"/>
              <a:buChar char="v"/>
            </a:pPr>
            <a:r>
              <a:rPr lang="en-US" sz="1400" dirty="0"/>
              <a:t>All testing issues will be resolved by automation </a:t>
            </a:r>
            <a:endParaRPr lang="en-AU" sz="1400" dirty="0" smtClean="0"/>
          </a:p>
          <a:p>
            <a:pPr lvl="1"/>
            <a:r>
              <a:rPr lang="en-US" sz="1200" dirty="0"/>
              <a:t>Not everything can be solved by automation. When human observation, upkeep, and collaboration are lacking, automation engineers will always encounter inaccurate results and flaky builds.  </a:t>
            </a:r>
          </a:p>
          <a:p>
            <a:pPr lvl="1"/>
            <a:r>
              <a:rPr lang="en-US" sz="1200" dirty="0" smtClean="0"/>
              <a:t>New </a:t>
            </a:r>
            <a:r>
              <a:rPr lang="en-US" sz="1200" dirty="0"/>
              <a:t>issues can also arise because of automation testing. One issue with automated testing methods, for instance, is coding for more complex scenarios that are simpler to test manually, such as pop-up windows, numerous tabs, and dynamic content. </a:t>
            </a:r>
          </a:p>
          <a:p>
            <a:pPr lvl="1"/>
            <a:r>
              <a:rPr lang="en-US" sz="1200" dirty="0"/>
              <a:t>Testers with particular knowledge and abilities will still be needed for automation testing to manage tools, build scripts, debug issues, and maintain test cases. </a:t>
            </a:r>
          </a:p>
          <a:p>
            <a:pPr marL="285750" indent="-285750">
              <a:buFontTx/>
              <a:buChar char="-"/>
            </a:pPr>
            <a:endParaRPr lang="en-AU" sz="1600" dirty="0"/>
          </a:p>
          <a:p>
            <a:pPr marL="285750" indent="-285750">
              <a:buFontTx/>
              <a:buChar char="-"/>
            </a:pPr>
            <a:endParaRPr lang="en-AU" sz="1600" dirty="0" smtClean="0"/>
          </a:p>
          <a:p>
            <a:pPr marL="285750" indent="-285750">
              <a:buFontTx/>
              <a:buChar char="-"/>
            </a:pPr>
            <a:endParaRPr lang="en-AU" sz="1600" dirty="0"/>
          </a:p>
          <a:p>
            <a:pPr marL="285750" indent="-285750">
              <a:buFontTx/>
              <a:buChar char="-"/>
            </a:pPr>
            <a:endParaRPr lang="en-AU" sz="1600" dirty="0" smtClean="0"/>
          </a:p>
          <a:p>
            <a:pPr marL="285750" indent="-285750">
              <a:buFontTx/>
              <a:buChar char="-"/>
            </a:pPr>
            <a:endParaRPr lang="en-AU" sz="1600" dirty="0"/>
          </a:p>
          <a:p>
            <a:pPr marL="285750" indent="-285750">
              <a:buFontTx/>
              <a:buChar char="-"/>
            </a:pPr>
            <a:endParaRPr lang="en-AU" sz="1600" dirty="0" smtClean="0"/>
          </a:p>
          <a:p>
            <a:pPr marL="285750" indent="-285750">
              <a:buFontTx/>
              <a:buChar char="-"/>
            </a:pPr>
            <a:endParaRPr lang="en-AU" sz="1600" dirty="0"/>
          </a:p>
        </p:txBody>
      </p:sp>
    </p:spTree>
    <p:extLst>
      <p:ext uri="{BB962C8B-B14F-4D97-AF65-F5344CB8AC3E}">
        <p14:creationId xmlns:p14="http://schemas.microsoft.com/office/powerpoint/2010/main" val="422720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0"/>
            <a:ext cx="9144000" cy="838200"/>
          </a:xfrm>
        </p:spPr>
        <p:txBody>
          <a:bodyPr>
            <a:normAutofit/>
          </a:bodyPr>
          <a:lstStyle/>
          <a:p>
            <a:r>
              <a:rPr lang="en-AU" sz="4400" dirty="0" smtClean="0"/>
              <a:t>AMIB and BCS</a:t>
            </a:r>
            <a:endParaRPr lang="en-AU" sz="4400" dirty="0"/>
          </a:p>
        </p:txBody>
      </p:sp>
      <p:sp>
        <p:nvSpPr>
          <p:cNvPr id="3" name="Subtitle 2"/>
          <p:cNvSpPr>
            <a:spLocks noGrp="1"/>
          </p:cNvSpPr>
          <p:nvPr>
            <p:ph type="subTitle" idx="1"/>
          </p:nvPr>
        </p:nvSpPr>
        <p:spPr>
          <a:xfrm>
            <a:off x="423949" y="1123950"/>
            <a:ext cx="11430000" cy="5226746"/>
          </a:xfrm>
        </p:spPr>
        <p:txBody>
          <a:bodyPr>
            <a:normAutofit fontScale="92500" lnSpcReduction="10000"/>
          </a:bodyPr>
          <a:lstStyle/>
          <a:p>
            <a:pPr algn="l"/>
            <a:r>
              <a:rPr lang="en-AU" b="1" dirty="0" smtClean="0"/>
              <a:t>Introduction</a:t>
            </a:r>
          </a:p>
          <a:p>
            <a:pPr algn="l"/>
            <a:r>
              <a:rPr lang="en-AU" sz="1400" dirty="0"/>
              <a:t>AusCheck Branch works with its partners to protect Australia by mitigating trusted insider risks in the aviation, maritime, naval shipbuilding identification assurance program (NSIAP), national health security (NHS) and major national event (MNE) sectors. AusCheck operates on a cost recovery basis to coordinate background checks for employment applicants in those sectors, and also acts as an issuing body for federal, state and territory government officials seeking aviation, maritime and naval shipbuilding security identification cards (ASICs, MSICs and NSSICs). AusCheck maintains a comprehensive database of all applicants and cardholders.</a:t>
            </a:r>
          </a:p>
          <a:p>
            <a:pPr algn="l"/>
            <a:endParaRPr lang="en-AU" sz="1400" dirty="0"/>
          </a:p>
          <a:p>
            <a:pPr algn="l"/>
            <a:r>
              <a:rPr lang="en-AU" b="1" dirty="0"/>
              <a:t>Business Context</a:t>
            </a:r>
          </a:p>
          <a:p>
            <a:pPr algn="l">
              <a:lnSpc>
                <a:spcPct val="100000"/>
              </a:lnSpc>
            </a:pPr>
            <a:r>
              <a:rPr lang="en-AU" sz="1400" dirty="0"/>
              <a:t>The AMIB solution is a key capability for Home Affairs. It facilitates turnkey provision of background check and card management services, direct to applicants and other stakeholders. The AMIB solution supplements existing AusCheck channels, where applicants primarily deal with another party (who then transact with Home Affairs regarding them). The other party is typically their employer, the operator of a secure facility they need to access, or a major national event organiser.</a:t>
            </a:r>
          </a:p>
          <a:p>
            <a:pPr algn="l">
              <a:lnSpc>
                <a:spcPct val="100000"/>
              </a:lnSpc>
            </a:pPr>
            <a:r>
              <a:rPr lang="en-AU" sz="1400" dirty="0"/>
              <a:t>Home Affairs is the lead agency for the Australian Government’s Issuing Body Reforms (IBR) initiative. A major impact from IBR will be extension of AMIB operations to more than just government personnel seeking ASICs, MSICs and NSSICs. The extension involves major changes to AusCheck Branch services, structure, people, finances, training, facilities, equipment, procurements, strategic plans and operational plans. There are also flow-on changes to Identity and </a:t>
            </a:r>
            <a:r>
              <a:rPr lang="en-AU" sz="1400" dirty="0" smtClean="0"/>
              <a:t>Biometric Division (where AusCheck represents a major public-facing service).</a:t>
            </a:r>
          </a:p>
          <a:p>
            <a:pPr algn="l">
              <a:lnSpc>
                <a:spcPct val="100000"/>
              </a:lnSpc>
            </a:pPr>
            <a:r>
              <a:rPr lang="en-AU" sz="1400" dirty="0"/>
              <a:t>AusCheck delivers (or has been listed in Joint Parliamentary Committee reports and similar to deliver) background checking and card management for additional schemes. The AMIB solution may need to be extended in future iterations to support:</a:t>
            </a:r>
          </a:p>
          <a:p>
            <a:pPr marL="742950" lvl="2" indent="-285750" algn="l">
              <a:lnSpc>
                <a:spcPct val="100000"/>
              </a:lnSpc>
              <a:spcBef>
                <a:spcPts val="1000"/>
              </a:spcBef>
              <a:buFont typeface="Arial" panose="020B0604020202020204" pitchFamily="34" charset="0"/>
              <a:buChar char="•"/>
            </a:pPr>
            <a:r>
              <a:rPr lang="en-AU" sz="1300" dirty="0"/>
              <a:t>Emerging Critical Infrastructure schemes (addressing insider threat, positions of trust and secure facilities risks)</a:t>
            </a:r>
          </a:p>
          <a:p>
            <a:pPr marL="742950" lvl="2" indent="-285750" algn="l">
              <a:lnSpc>
                <a:spcPct val="100000"/>
              </a:lnSpc>
              <a:spcBef>
                <a:spcPts val="1000"/>
              </a:spcBef>
              <a:buFont typeface="Arial" panose="020B0604020202020204" pitchFamily="34" charset="0"/>
              <a:buChar char="•"/>
            </a:pPr>
            <a:r>
              <a:rPr lang="en-AU" sz="1300" dirty="0"/>
              <a:t>National Health Security (security sensitive biological agents)</a:t>
            </a:r>
          </a:p>
          <a:p>
            <a:pPr marL="742950" lvl="2" indent="-285750" algn="l">
              <a:lnSpc>
                <a:spcPct val="100000"/>
              </a:lnSpc>
              <a:spcBef>
                <a:spcPts val="1000"/>
              </a:spcBef>
              <a:buFont typeface="Arial" panose="020B0604020202020204" pitchFamily="34" charset="0"/>
              <a:buChar char="•"/>
            </a:pPr>
            <a:r>
              <a:rPr lang="en-AU" sz="1300" dirty="0"/>
              <a:t>Major National Events (ICC T20 World Cup cricket 2020 and 2022, FIFA Women’s World Cup 2023)</a:t>
            </a:r>
          </a:p>
          <a:p>
            <a:pPr marL="742950" lvl="2" indent="-285750" algn="l">
              <a:lnSpc>
                <a:spcPct val="100000"/>
              </a:lnSpc>
              <a:spcBef>
                <a:spcPts val="1000"/>
              </a:spcBef>
              <a:buFont typeface="Arial" panose="020B0604020202020204" pitchFamily="34" charset="0"/>
              <a:buChar char="•"/>
            </a:pPr>
            <a:r>
              <a:rPr lang="en-AU" sz="1300" dirty="0"/>
              <a:t>US Global Entry Program</a:t>
            </a:r>
          </a:p>
          <a:p>
            <a:pPr algn="l">
              <a:lnSpc>
                <a:spcPct val="100000"/>
              </a:lnSpc>
            </a:pPr>
            <a:endParaRPr lang="en-AU" sz="14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Tree>
    <p:extLst>
      <p:ext uri="{BB962C8B-B14F-4D97-AF65-F5344CB8AC3E}">
        <p14:creationId xmlns:p14="http://schemas.microsoft.com/office/powerpoint/2010/main" val="292897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312" y="102870"/>
            <a:ext cx="9144000" cy="761654"/>
          </a:xfrm>
        </p:spPr>
        <p:txBody>
          <a:bodyPr>
            <a:normAutofit/>
          </a:bodyPr>
          <a:lstStyle/>
          <a:p>
            <a:r>
              <a:rPr lang="en-AU" sz="4400" dirty="0" smtClean="0"/>
              <a:t>Test Automation Solution</a:t>
            </a:r>
            <a:endParaRPr lang="en-AU"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 y="864525"/>
            <a:ext cx="6371318" cy="4156362"/>
          </a:xfrm>
          <a:prstGeom prst="rect">
            <a:avLst/>
          </a:prstGeom>
        </p:spPr>
      </p:pic>
      <p:sp>
        <p:nvSpPr>
          <p:cNvPr id="6" name="TextBox 5"/>
          <p:cNvSpPr txBox="1"/>
          <p:nvPr/>
        </p:nvSpPr>
        <p:spPr>
          <a:xfrm>
            <a:off x="343159" y="5094192"/>
            <a:ext cx="11522306" cy="1200329"/>
          </a:xfrm>
          <a:prstGeom prst="rect">
            <a:avLst/>
          </a:prstGeom>
          <a:noFill/>
        </p:spPr>
        <p:txBody>
          <a:bodyPr wrap="square" rtlCol="0">
            <a:spAutoFit/>
          </a:bodyPr>
          <a:lstStyle/>
          <a:p>
            <a:pPr marL="285750" indent="-285750">
              <a:buFont typeface="Arial" panose="020B0604020202020204" pitchFamily="34" charset="0"/>
              <a:buChar char="•"/>
            </a:pPr>
            <a:r>
              <a:rPr lang="en-AU" sz="1200" dirty="0" smtClean="0"/>
              <a:t>Open Source Technologies</a:t>
            </a:r>
            <a:endParaRPr lang="en-AU" sz="1200" dirty="0"/>
          </a:p>
          <a:p>
            <a:pPr marL="285750" indent="-285750">
              <a:buFont typeface="Arial" panose="020B0604020202020204" pitchFamily="34" charset="0"/>
              <a:buChar char="•"/>
            </a:pPr>
            <a:r>
              <a:rPr lang="en-AU" sz="1200" dirty="0" smtClean="0"/>
              <a:t>Solution to test most of the testing interface landscape</a:t>
            </a:r>
            <a:endParaRPr lang="en-AU" sz="1200" dirty="0"/>
          </a:p>
          <a:p>
            <a:pPr marL="285750" indent="-285750">
              <a:buFont typeface="Arial" panose="020B0604020202020204" pitchFamily="34" charset="0"/>
              <a:buChar char="•"/>
            </a:pPr>
            <a:r>
              <a:rPr lang="en-AU" sz="1200" dirty="0" smtClean="0"/>
              <a:t>Behaviour Driven Development (BDD) technique</a:t>
            </a:r>
            <a:endParaRPr lang="en-AU" sz="1200" dirty="0"/>
          </a:p>
          <a:p>
            <a:pPr marL="285750" indent="-285750">
              <a:buFont typeface="Arial" panose="020B0604020202020204" pitchFamily="34" charset="0"/>
              <a:buChar char="•"/>
            </a:pPr>
            <a:r>
              <a:rPr lang="en-AU" sz="1200" dirty="0" smtClean="0"/>
              <a:t>The Visual Studio Test Platform with the </a:t>
            </a:r>
            <a:r>
              <a:rPr lang="en-AU" sz="1200" dirty="0" err="1" smtClean="0"/>
              <a:t>MsTest</a:t>
            </a:r>
            <a:r>
              <a:rPr lang="en-AU" sz="1200" dirty="0" smtClean="0"/>
              <a:t> V2 test framework</a:t>
            </a:r>
            <a:endParaRPr lang="en-AU" sz="1200" dirty="0"/>
          </a:p>
          <a:p>
            <a:pPr marL="285750" indent="-285750">
              <a:buFont typeface="Arial" panose="020B0604020202020204" pitchFamily="34" charset="0"/>
              <a:buChar char="•"/>
            </a:pPr>
            <a:r>
              <a:rPr lang="en-AU" sz="1200" dirty="0" smtClean="0"/>
              <a:t>Fits into current Azure DevOps lifecycle and can be seamlessly migrated to any other </a:t>
            </a:r>
          </a:p>
          <a:p>
            <a:r>
              <a:rPr lang="en-AU" sz="1200" dirty="0" smtClean="0"/>
              <a:t>        CI/CD tool stack</a:t>
            </a:r>
            <a:endParaRPr lang="en-AU" dirty="0"/>
          </a:p>
        </p:txBody>
      </p:sp>
      <p:pic>
        <p:nvPicPr>
          <p:cNvPr id="7" name="Picture 6"/>
          <p:cNvPicPr/>
          <p:nvPr/>
        </p:nvPicPr>
        <p:blipFill rotWithShape="1">
          <a:blip r:embed="rId3">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pic>
        <p:nvPicPr>
          <p:cNvPr id="1026" name="Picture 2" descr="Test Automation Solu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8964" y="864524"/>
            <a:ext cx="51625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6774873" y="864524"/>
            <a:ext cx="0" cy="55445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15498" y="2895492"/>
            <a:ext cx="2269276" cy="369332"/>
          </a:xfrm>
          <a:prstGeom prst="rect">
            <a:avLst/>
          </a:prstGeom>
          <a:noFill/>
        </p:spPr>
        <p:txBody>
          <a:bodyPr wrap="none" rtlCol="0">
            <a:spAutoFit/>
          </a:bodyPr>
          <a:lstStyle/>
          <a:p>
            <a:r>
              <a:rPr lang="en-AU" dirty="0" smtClean="0"/>
              <a:t>Selenium Architecture</a:t>
            </a:r>
            <a:endParaRPr lang="en-AU" dirty="0"/>
          </a:p>
        </p:txBody>
      </p:sp>
      <p:sp>
        <p:nvSpPr>
          <p:cNvPr id="12" name="TextBox 11"/>
          <p:cNvSpPr txBox="1"/>
          <p:nvPr/>
        </p:nvSpPr>
        <p:spPr>
          <a:xfrm>
            <a:off x="6958963" y="3264824"/>
            <a:ext cx="5065397" cy="2400657"/>
          </a:xfrm>
          <a:prstGeom prst="rect">
            <a:avLst/>
          </a:prstGeom>
          <a:noFill/>
        </p:spPr>
        <p:txBody>
          <a:bodyPr wrap="square" rtlCol="0">
            <a:spAutoFit/>
          </a:bodyPr>
          <a:lstStyle/>
          <a:p>
            <a:pPr algn="just" fontAlgn="auto"/>
            <a:r>
              <a:rPr lang="en-AU" sz="1100" b="1" dirty="0"/>
              <a:t>Step 1:</a:t>
            </a:r>
            <a:r>
              <a:rPr lang="en-AU" sz="1100" dirty="0"/>
              <a:t> It all begins when we trigger </a:t>
            </a:r>
            <a:r>
              <a:rPr lang="en-AU" sz="1100" dirty="0" smtClean="0"/>
              <a:t>the </a:t>
            </a:r>
            <a:r>
              <a:rPr lang="en-AU" sz="1100" dirty="0"/>
              <a:t>Selenium script (which </a:t>
            </a:r>
            <a:r>
              <a:rPr lang="en-AU" sz="1100" dirty="0" smtClean="0"/>
              <a:t>has been written </a:t>
            </a:r>
            <a:r>
              <a:rPr lang="en-AU" sz="1100" dirty="0"/>
              <a:t>in </a:t>
            </a:r>
            <a:r>
              <a:rPr lang="en-AU" sz="1100" dirty="0" smtClean="0"/>
              <a:t>C#/JavaScript </a:t>
            </a:r>
            <a:r>
              <a:rPr lang="en-AU" sz="1100" dirty="0"/>
              <a:t>programming </a:t>
            </a:r>
            <a:r>
              <a:rPr lang="en-AU" sz="1100" dirty="0" smtClean="0"/>
              <a:t>languages). </a:t>
            </a:r>
            <a:r>
              <a:rPr lang="en-AU" sz="1100" dirty="0"/>
              <a:t>When the script is triggered, it initiates the WebDriver server on a specific port.</a:t>
            </a:r>
          </a:p>
          <a:p>
            <a:pPr algn="just" fontAlgn="auto"/>
            <a:endParaRPr lang="en-AU" sz="1100" b="1" dirty="0" smtClean="0"/>
          </a:p>
          <a:p>
            <a:pPr algn="just" fontAlgn="auto"/>
            <a:r>
              <a:rPr lang="en-AU" sz="1100" b="1" dirty="0" smtClean="0"/>
              <a:t>Step </a:t>
            </a:r>
            <a:r>
              <a:rPr lang="en-AU" sz="1100" b="1" dirty="0"/>
              <a:t>2:</a:t>
            </a:r>
            <a:r>
              <a:rPr lang="en-AU" sz="1100" dirty="0"/>
              <a:t> Subsequently, the Selenium client library transfers </a:t>
            </a:r>
            <a:r>
              <a:rPr lang="en-AU" sz="1100" dirty="0" smtClean="0"/>
              <a:t>the user action request </a:t>
            </a:r>
            <a:r>
              <a:rPr lang="en-AU" sz="1100" dirty="0"/>
              <a:t>to the WebDriver. To facilitate this interaction, the WebDriver employs the W3C protocol. This streamlined transfer is possible because the WebDriver now interacts with the browser exclusively through the W3C protocol, eliminating the need for complex conversions.</a:t>
            </a:r>
          </a:p>
          <a:p>
            <a:pPr algn="just" fontAlgn="auto"/>
            <a:endParaRPr lang="en-AU" sz="1100" b="1" dirty="0" smtClean="0"/>
          </a:p>
          <a:p>
            <a:pPr algn="just" fontAlgn="auto"/>
            <a:r>
              <a:rPr lang="en-AU" sz="1100" b="1" dirty="0" smtClean="0"/>
              <a:t>Step </a:t>
            </a:r>
            <a:r>
              <a:rPr lang="en-AU" sz="1100" b="1" dirty="0"/>
              <a:t>3:</a:t>
            </a:r>
            <a:r>
              <a:rPr lang="en-AU" sz="1100" dirty="0"/>
              <a:t> As the WebDriver sends </a:t>
            </a:r>
            <a:r>
              <a:rPr lang="en-AU" sz="1100" dirty="0" smtClean="0"/>
              <a:t>command </a:t>
            </a:r>
            <a:r>
              <a:rPr lang="en-AU" sz="1100" dirty="0"/>
              <a:t>to the browser, the browser responds to the requested commands, executing the required steps and providing feedback to the WebDriver regarding the process acknowledgment.</a:t>
            </a:r>
            <a:endParaRPr lang="en-AU" sz="600" dirty="0"/>
          </a:p>
          <a:p>
            <a:endParaRPr lang="en-AU" sz="700" dirty="0"/>
          </a:p>
        </p:txBody>
      </p:sp>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1593" y="2895491"/>
            <a:ext cx="290647" cy="304414"/>
          </a:xfrm>
          <a:prstGeom prst="rect">
            <a:avLst/>
          </a:prstGeom>
        </p:spPr>
      </p:pic>
    </p:spTree>
    <p:extLst>
      <p:ext uri="{BB962C8B-B14F-4D97-AF65-F5344CB8AC3E}">
        <p14:creationId xmlns:p14="http://schemas.microsoft.com/office/powerpoint/2010/main" val="2318815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40625" y="100801"/>
            <a:ext cx="9144000" cy="6556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600" dirty="0" smtClean="0"/>
              <a:t>Behaviour Driven Development (BDD)</a:t>
            </a:r>
            <a:endParaRPr lang="en-AU" dirty="0"/>
          </a:p>
        </p:txBody>
      </p:sp>
      <p:pic>
        <p:nvPicPr>
          <p:cNvPr id="5" name="Picture 4"/>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pic>
        <p:nvPicPr>
          <p:cNvPr id="2050" name="Picture 2"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78" y="657082"/>
            <a:ext cx="4547476" cy="274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78" y="3466407"/>
            <a:ext cx="4403554" cy="311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232756" y="3466407"/>
            <a:ext cx="5203768"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4592" y="869373"/>
            <a:ext cx="2280065" cy="124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878600" y="940167"/>
            <a:ext cx="4987519" cy="1800493"/>
          </a:xfrm>
          <a:prstGeom prst="rect">
            <a:avLst/>
          </a:prstGeom>
          <a:noFill/>
        </p:spPr>
        <p:txBody>
          <a:bodyPr wrap="none" rtlCol="0">
            <a:spAutoFit/>
          </a:bodyPr>
          <a:lstStyle/>
          <a:p>
            <a:pPr>
              <a:lnSpc>
                <a:spcPct val="150000"/>
              </a:lnSpc>
            </a:pPr>
            <a:r>
              <a:rPr lang="en-AU" dirty="0" smtClean="0"/>
              <a:t>Why?</a:t>
            </a:r>
          </a:p>
          <a:p>
            <a:pPr marL="285750" indent="-285750">
              <a:buFont typeface="Wingdings" panose="05000000000000000000" pitchFamily="2" charset="2"/>
              <a:buChar char="ü"/>
            </a:pPr>
            <a:r>
              <a:rPr lang="en-AU" sz="1200" dirty="0" smtClean="0"/>
              <a:t>It is a TDD approach</a:t>
            </a:r>
          </a:p>
          <a:p>
            <a:pPr marL="285750" indent="-285750">
              <a:buFont typeface="Wingdings" panose="05000000000000000000" pitchFamily="2" charset="2"/>
              <a:buChar char="ü"/>
            </a:pPr>
            <a:r>
              <a:rPr lang="en-AU" sz="1200" dirty="0" smtClean="0"/>
              <a:t>It is a ubiquitous language</a:t>
            </a:r>
          </a:p>
          <a:p>
            <a:pPr marL="285750" indent="-285750">
              <a:buFont typeface="Wingdings" panose="05000000000000000000" pitchFamily="2" charset="2"/>
              <a:buChar char="ü"/>
            </a:pPr>
            <a:r>
              <a:rPr lang="en-AU" sz="1200" dirty="0" smtClean="0"/>
              <a:t>It is an executable documentation</a:t>
            </a:r>
          </a:p>
          <a:p>
            <a:pPr marL="285750" indent="-285750">
              <a:buFont typeface="Wingdings" panose="05000000000000000000" pitchFamily="2" charset="2"/>
              <a:buChar char="ü"/>
            </a:pPr>
            <a:r>
              <a:rPr lang="en-AU" sz="1200" dirty="0" smtClean="0"/>
              <a:t>Driven by business value</a:t>
            </a:r>
          </a:p>
          <a:p>
            <a:pPr marL="285750" indent="-285750">
              <a:buFont typeface="Wingdings" panose="05000000000000000000" pitchFamily="2" charset="2"/>
              <a:buChar char="ü"/>
            </a:pPr>
            <a:r>
              <a:rPr lang="en-AU" sz="1200" dirty="0" smtClean="0"/>
              <a:t>It promotes communication</a:t>
            </a:r>
          </a:p>
          <a:p>
            <a:pPr marL="285750" indent="-285750">
              <a:buFont typeface="Wingdings" panose="05000000000000000000" pitchFamily="2" charset="2"/>
              <a:buChar char="ü"/>
            </a:pPr>
            <a:r>
              <a:rPr lang="en-AU" sz="1200" dirty="0" smtClean="0"/>
              <a:t>Helps develop common vocabulary and metaphor</a:t>
            </a:r>
          </a:p>
          <a:p>
            <a:pPr marL="285750" indent="-285750">
              <a:buFont typeface="Wingdings" panose="05000000000000000000" pitchFamily="2" charset="2"/>
              <a:buChar char="ü"/>
            </a:pPr>
            <a:r>
              <a:rPr lang="en-AU" sz="1200" dirty="0" smtClean="0"/>
              <a:t>Can be used by programmers, testers, business analysts, domain experts</a:t>
            </a:r>
            <a:endParaRPr lang="en-AU" sz="1200" dirty="0"/>
          </a:p>
        </p:txBody>
      </p:sp>
      <p:cxnSp>
        <p:nvCxnSpPr>
          <p:cNvPr id="14" name="Straight Connector 13"/>
          <p:cNvCxnSpPr/>
          <p:nvPr/>
        </p:nvCxnSpPr>
        <p:spPr>
          <a:xfrm>
            <a:off x="5796998" y="869373"/>
            <a:ext cx="11078" cy="53451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78600" y="3524533"/>
            <a:ext cx="5198346" cy="2585323"/>
          </a:xfrm>
          <a:prstGeom prst="rect">
            <a:avLst/>
          </a:prstGeom>
          <a:noFill/>
        </p:spPr>
        <p:txBody>
          <a:bodyPr wrap="none" rtlCol="0">
            <a:spAutoFit/>
          </a:bodyPr>
          <a:lstStyle/>
          <a:p>
            <a:r>
              <a:rPr lang="en-AU" dirty="0" smtClean="0"/>
              <a:t>Helps Building Stories</a:t>
            </a:r>
          </a:p>
          <a:p>
            <a:endParaRPr lang="en-AU" dirty="0"/>
          </a:p>
          <a:p>
            <a:pPr marL="171450" indent="-171450">
              <a:buFont typeface="Wingdings" panose="05000000000000000000" pitchFamily="2" charset="2"/>
              <a:buChar char="ü"/>
            </a:pPr>
            <a:r>
              <a:rPr lang="en-AU" sz="1200" dirty="0" smtClean="0"/>
              <a:t>Define user stories as a series of acceptance criteria as scenarios</a:t>
            </a:r>
          </a:p>
          <a:p>
            <a:pPr marL="171450" indent="-171450">
              <a:buFont typeface="Wingdings" panose="05000000000000000000" pitchFamily="2" charset="2"/>
              <a:buChar char="ü"/>
            </a:pPr>
            <a:r>
              <a:rPr lang="en-AU" sz="1200" dirty="0" smtClean="0"/>
              <a:t>It has the givens, events, and outcomes</a:t>
            </a:r>
          </a:p>
          <a:p>
            <a:pPr marL="171450" indent="-171450">
              <a:buFont typeface="Wingdings" panose="05000000000000000000" pitchFamily="2" charset="2"/>
              <a:buChar char="ü"/>
            </a:pPr>
            <a:r>
              <a:rPr lang="en-AU" sz="1200" dirty="0" smtClean="0"/>
              <a:t>That is </a:t>
            </a:r>
          </a:p>
          <a:p>
            <a:pPr marL="628650" lvl="1" indent="-171450">
              <a:buFont typeface="Arial" panose="020B0604020202020204" pitchFamily="34" charset="0"/>
              <a:buChar char="•"/>
            </a:pPr>
            <a:r>
              <a:rPr lang="en-AU" sz="1200" dirty="0" smtClean="0"/>
              <a:t>Given some initial condition(s)</a:t>
            </a:r>
          </a:p>
          <a:p>
            <a:pPr marL="628650" lvl="1" indent="-171450">
              <a:buFont typeface="Arial" panose="020B0604020202020204" pitchFamily="34" charset="0"/>
              <a:buChar char="•"/>
            </a:pPr>
            <a:r>
              <a:rPr lang="en-AU" sz="1200" dirty="0" smtClean="0"/>
              <a:t>When event(s) occurs,</a:t>
            </a:r>
          </a:p>
          <a:p>
            <a:pPr marL="628650" lvl="1" indent="-171450">
              <a:buFont typeface="Arial" panose="020B0604020202020204" pitchFamily="34" charset="0"/>
              <a:buChar char="•"/>
            </a:pPr>
            <a:r>
              <a:rPr lang="en-AU" sz="1200" dirty="0" smtClean="0"/>
              <a:t>Then ensure some outcome(s)</a:t>
            </a:r>
          </a:p>
          <a:p>
            <a:pPr marL="171450" indent="-171450">
              <a:buFont typeface="Wingdings" panose="05000000000000000000" pitchFamily="2" charset="2"/>
              <a:buChar char="ü"/>
            </a:pPr>
            <a:r>
              <a:rPr lang="en-AU" sz="1200" dirty="0" smtClean="0"/>
              <a:t>Executable Criteria</a:t>
            </a:r>
          </a:p>
          <a:p>
            <a:pPr marL="628650" lvl="1" indent="-171450">
              <a:buFont typeface="Arial" panose="020B0604020202020204" pitchFamily="34" charset="0"/>
              <a:buChar char="•"/>
            </a:pPr>
            <a:r>
              <a:rPr lang="en-AU" sz="1200" dirty="0" smtClean="0"/>
              <a:t>The specification is specified in a way it is executable</a:t>
            </a:r>
          </a:p>
          <a:p>
            <a:pPr marL="628650" lvl="1" indent="-171450">
              <a:buFont typeface="Arial" panose="020B0604020202020204" pitchFamily="34" charset="0"/>
              <a:buChar char="•"/>
            </a:pPr>
            <a:r>
              <a:rPr lang="en-AU" sz="1200" dirty="0" smtClean="0"/>
              <a:t>Directly represented in code and used to exercise the application code</a:t>
            </a:r>
            <a:endParaRPr lang="en-AU" dirty="0"/>
          </a:p>
          <a:p>
            <a:endParaRPr lang="en-AU" dirty="0"/>
          </a:p>
        </p:txBody>
      </p:sp>
    </p:spTree>
    <p:extLst>
      <p:ext uri="{BB962C8B-B14F-4D97-AF65-F5344CB8AC3E}">
        <p14:creationId xmlns:p14="http://schemas.microsoft.com/office/powerpoint/2010/main" val="2114256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4" name="Title 1"/>
          <p:cNvSpPr txBox="1">
            <a:spLocks/>
          </p:cNvSpPr>
          <p:nvPr/>
        </p:nvSpPr>
        <p:spPr>
          <a:xfrm>
            <a:off x="1540625" y="100801"/>
            <a:ext cx="8999913" cy="452579"/>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Test Automation Solution Code</a:t>
            </a:r>
            <a:endParaRPr lang="en-AU" dirty="0"/>
          </a:p>
        </p:txBody>
      </p:sp>
      <p:pic>
        <p:nvPicPr>
          <p:cNvPr id="7" name="Picture 6"/>
          <p:cNvPicPr>
            <a:picLocks noChangeAspect="1"/>
          </p:cNvPicPr>
          <p:nvPr/>
        </p:nvPicPr>
        <p:blipFill>
          <a:blip r:embed="rId3"/>
          <a:stretch>
            <a:fillRect/>
          </a:stretch>
        </p:blipFill>
        <p:spPr>
          <a:xfrm>
            <a:off x="155238" y="766594"/>
            <a:ext cx="3682470" cy="5899854"/>
          </a:xfrm>
          <a:prstGeom prst="rect">
            <a:avLst/>
          </a:prstGeom>
        </p:spPr>
      </p:pic>
      <p:pic>
        <p:nvPicPr>
          <p:cNvPr id="9" name="Picture 8"/>
          <p:cNvPicPr>
            <a:picLocks noChangeAspect="1"/>
          </p:cNvPicPr>
          <p:nvPr/>
        </p:nvPicPr>
        <p:blipFill>
          <a:blip r:embed="rId4"/>
          <a:stretch>
            <a:fillRect/>
          </a:stretch>
        </p:blipFill>
        <p:spPr>
          <a:xfrm>
            <a:off x="4167055" y="766594"/>
            <a:ext cx="3910181" cy="5899854"/>
          </a:xfrm>
          <a:prstGeom prst="rect">
            <a:avLst/>
          </a:prstGeom>
        </p:spPr>
      </p:pic>
      <p:sp>
        <p:nvSpPr>
          <p:cNvPr id="11" name="TextBox 10"/>
          <p:cNvSpPr txBox="1"/>
          <p:nvPr/>
        </p:nvSpPr>
        <p:spPr>
          <a:xfrm>
            <a:off x="1100554" y="429328"/>
            <a:ext cx="1791837" cy="369332"/>
          </a:xfrm>
          <a:prstGeom prst="rect">
            <a:avLst/>
          </a:prstGeom>
          <a:noFill/>
        </p:spPr>
        <p:txBody>
          <a:bodyPr wrap="none" rtlCol="0">
            <a:spAutoFit/>
          </a:bodyPr>
          <a:lstStyle/>
          <a:p>
            <a:r>
              <a:rPr lang="en-AU" dirty="0" smtClean="0"/>
              <a:t>BCS Test Solution</a:t>
            </a:r>
            <a:endParaRPr lang="en-AU" dirty="0"/>
          </a:p>
        </p:txBody>
      </p:sp>
      <p:sp>
        <p:nvSpPr>
          <p:cNvPr id="12" name="TextBox 11"/>
          <p:cNvSpPr txBox="1"/>
          <p:nvPr/>
        </p:nvSpPr>
        <p:spPr>
          <a:xfrm>
            <a:off x="5146878" y="429328"/>
            <a:ext cx="1950534" cy="369332"/>
          </a:xfrm>
          <a:prstGeom prst="rect">
            <a:avLst/>
          </a:prstGeom>
          <a:noFill/>
        </p:spPr>
        <p:txBody>
          <a:bodyPr wrap="none" rtlCol="0">
            <a:spAutoFit/>
          </a:bodyPr>
          <a:lstStyle/>
          <a:p>
            <a:r>
              <a:rPr lang="en-AU" dirty="0" smtClean="0"/>
              <a:t>AMIB Test Solution</a:t>
            </a:r>
            <a:endParaRPr lang="en-AU" dirty="0"/>
          </a:p>
        </p:txBody>
      </p:sp>
      <p:cxnSp>
        <p:nvCxnSpPr>
          <p:cNvPr id="13" name="Straight Connector 12"/>
          <p:cNvCxnSpPr/>
          <p:nvPr/>
        </p:nvCxnSpPr>
        <p:spPr>
          <a:xfrm flipH="1">
            <a:off x="3990111" y="553380"/>
            <a:ext cx="11716" cy="621318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5"/>
          <a:stretch>
            <a:fillRect/>
          </a:stretch>
        </p:blipFill>
        <p:spPr>
          <a:xfrm>
            <a:off x="8420792" y="798660"/>
            <a:ext cx="3619852" cy="2077559"/>
          </a:xfrm>
          <a:prstGeom prst="rect">
            <a:avLst/>
          </a:prstGeom>
        </p:spPr>
      </p:pic>
      <p:sp>
        <p:nvSpPr>
          <p:cNvPr id="2" name="TextBox 1"/>
          <p:cNvSpPr txBox="1"/>
          <p:nvPr/>
        </p:nvSpPr>
        <p:spPr>
          <a:xfrm>
            <a:off x="8171411" y="3121499"/>
            <a:ext cx="3948545" cy="2308324"/>
          </a:xfrm>
          <a:prstGeom prst="rect">
            <a:avLst/>
          </a:prstGeom>
          <a:noFill/>
        </p:spPr>
        <p:txBody>
          <a:bodyPr wrap="square" rtlCol="0">
            <a:spAutoFit/>
          </a:bodyPr>
          <a:lstStyle/>
          <a:p>
            <a:pPr marL="171450" indent="-171450">
              <a:buFont typeface="Wingdings" panose="05000000000000000000" pitchFamily="2" charset="2"/>
              <a:buChar char="Ø"/>
            </a:pPr>
            <a:r>
              <a:rPr lang="en-US" sz="1200" dirty="0" smtClean="0"/>
              <a:t>Page </a:t>
            </a:r>
            <a:r>
              <a:rPr lang="en-US" sz="1200" dirty="0"/>
              <a:t>Object is a Design Pattern </a:t>
            </a:r>
            <a:r>
              <a:rPr lang="en-US" sz="1200" dirty="0" smtClean="0"/>
              <a:t>and recommended to build test </a:t>
            </a:r>
            <a:r>
              <a:rPr lang="en-US" sz="1200" dirty="0"/>
              <a:t>automation </a:t>
            </a:r>
            <a:r>
              <a:rPr lang="en-US" sz="1200" dirty="0" smtClean="0"/>
              <a:t>projects for </a:t>
            </a:r>
            <a:r>
              <a:rPr lang="en-US" sz="1200" dirty="0"/>
              <a:t>enhancing test maintenance and reducing code duplication. </a:t>
            </a:r>
            <a:endParaRPr lang="en-US" sz="1200" dirty="0" smtClean="0"/>
          </a:p>
          <a:p>
            <a:pPr marL="628650" lvl="1" indent="-171450">
              <a:buFont typeface="Arial" panose="020B0604020202020204" pitchFamily="34" charset="0"/>
              <a:buChar char="•"/>
            </a:pPr>
            <a:r>
              <a:rPr lang="en-US" sz="1200" dirty="0"/>
              <a:t>C</a:t>
            </a:r>
            <a:r>
              <a:rPr lang="en-US" sz="1200" dirty="0" smtClean="0"/>
              <a:t>lean </a:t>
            </a:r>
            <a:r>
              <a:rPr lang="en-US" sz="1200" dirty="0"/>
              <a:t>separation between the test code and page-specific code, such as locators </a:t>
            </a:r>
            <a:r>
              <a:rPr lang="en-US" sz="1200" dirty="0" smtClean="0"/>
              <a:t>and </a:t>
            </a:r>
            <a:r>
              <a:rPr lang="en-US" sz="1200" dirty="0"/>
              <a:t>layout.</a:t>
            </a:r>
          </a:p>
          <a:p>
            <a:pPr marL="628650" lvl="1" indent="-171450">
              <a:buFont typeface="Arial" panose="020B0604020202020204" pitchFamily="34" charset="0"/>
              <a:buChar char="•"/>
            </a:pPr>
            <a:r>
              <a:rPr lang="en-US" sz="1200" dirty="0" smtClean="0"/>
              <a:t>Single </a:t>
            </a:r>
            <a:r>
              <a:rPr lang="en-US" sz="1200" dirty="0"/>
              <a:t>repository for the services or operations the page offers rather than having these services scattered throughout the tests</a:t>
            </a:r>
            <a:r>
              <a:rPr lang="en-US" sz="1200" dirty="0" smtClean="0"/>
              <a:t>.</a:t>
            </a:r>
          </a:p>
          <a:p>
            <a:pPr marL="171450" indent="-171450">
              <a:buFont typeface="Wingdings" panose="05000000000000000000" pitchFamily="2" charset="2"/>
              <a:buChar char="Ø"/>
            </a:pPr>
            <a:r>
              <a:rPr lang="en-US" sz="1200" dirty="0" smtClean="0"/>
              <a:t>Solution is developed and maintained in domain </a:t>
            </a:r>
            <a:r>
              <a:rPr lang="en-US" sz="1200" dirty="0"/>
              <a:t>specific language (DSL</a:t>
            </a:r>
            <a:r>
              <a:rPr lang="en-US" sz="1200" dirty="0" smtClean="0"/>
              <a:t>), which </a:t>
            </a:r>
            <a:r>
              <a:rPr lang="en-US" sz="1200" dirty="0"/>
              <a:t>provides the user with an expressive means of solving a problem.</a:t>
            </a:r>
          </a:p>
          <a:p>
            <a:pPr marL="171450" indent="-171450">
              <a:buFont typeface="Arial" panose="020B0604020202020204" pitchFamily="34" charset="0"/>
              <a:buChar char="•"/>
            </a:pPr>
            <a:endParaRPr lang="en-AU" sz="1200" dirty="0"/>
          </a:p>
        </p:txBody>
      </p:sp>
    </p:spTree>
    <p:extLst>
      <p:ext uri="{BB962C8B-B14F-4D97-AF65-F5344CB8AC3E}">
        <p14:creationId xmlns:p14="http://schemas.microsoft.com/office/powerpoint/2010/main" val="133181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2" name="Title 1"/>
          <p:cNvSpPr txBox="1">
            <a:spLocks/>
          </p:cNvSpPr>
          <p:nvPr/>
        </p:nvSpPr>
        <p:spPr>
          <a:xfrm>
            <a:off x="1524000" y="0"/>
            <a:ext cx="9144000" cy="66675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MSIC No Exemption Scenario</a:t>
            </a:r>
            <a:endParaRPr lang="en-AU" dirty="0"/>
          </a:p>
        </p:txBody>
      </p:sp>
      <p:pic>
        <p:nvPicPr>
          <p:cNvPr id="6" name="Picture 5"/>
          <p:cNvPicPr>
            <a:picLocks noChangeAspect="1"/>
          </p:cNvPicPr>
          <p:nvPr/>
        </p:nvPicPr>
        <p:blipFill>
          <a:blip r:embed="rId3"/>
          <a:stretch>
            <a:fillRect/>
          </a:stretch>
        </p:blipFill>
        <p:spPr>
          <a:xfrm>
            <a:off x="690563" y="514350"/>
            <a:ext cx="4474782" cy="6119812"/>
          </a:xfrm>
          <a:prstGeom prst="rect">
            <a:avLst/>
          </a:prstGeom>
        </p:spPr>
      </p:pic>
      <p:pic>
        <p:nvPicPr>
          <p:cNvPr id="7" name="Picture 6"/>
          <p:cNvPicPr>
            <a:picLocks noChangeAspect="1"/>
          </p:cNvPicPr>
          <p:nvPr/>
        </p:nvPicPr>
        <p:blipFill>
          <a:blip r:embed="rId4"/>
          <a:stretch>
            <a:fillRect/>
          </a:stretch>
        </p:blipFill>
        <p:spPr>
          <a:xfrm>
            <a:off x="5998782" y="514350"/>
            <a:ext cx="5945168" cy="6119812"/>
          </a:xfrm>
          <a:prstGeom prst="rect">
            <a:avLst/>
          </a:prstGeom>
        </p:spPr>
      </p:pic>
    </p:spTree>
    <p:extLst>
      <p:ext uri="{BB962C8B-B14F-4D97-AF65-F5344CB8AC3E}">
        <p14:creationId xmlns:p14="http://schemas.microsoft.com/office/powerpoint/2010/main" val="362034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323" y="847897"/>
            <a:ext cx="5672052" cy="4093428"/>
          </a:xfrm>
          <a:prstGeom prst="rect">
            <a:avLst/>
          </a:prstGeom>
          <a:noFill/>
        </p:spPr>
        <p:txBody>
          <a:bodyPr wrap="square" rtlCol="0">
            <a:spAutoFit/>
          </a:bodyPr>
          <a:lstStyle/>
          <a:p>
            <a:r>
              <a:rPr lang="en-AU" sz="2000" dirty="0" smtClean="0"/>
              <a:t>Steps to automate any test scenario</a:t>
            </a:r>
            <a:endParaRPr lang="en-AU" sz="1600" dirty="0" smtClean="0"/>
          </a:p>
          <a:p>
            <a:endParaRPr lang="en-AU" sz="1600" dirty="0" smtClean="0"/>
          </a:p>
          <a:p>
            <a:pPr marL="285750" indent="-285750">
              <a:buFont typeface="Wingdings" panose="05000000000000000000" pitchFamily="2" charset="2"/>
              <a:buChar char="§"/>
            </a:pPr>
            <a:r>
              <a:rPr lang="en-AU" sz="1400" dirty="0" smtClean="0"/>
              <a:t>Understand the flow of the test case with all required details and the objective of the test case from test team</a:t>
            </a:r>
          </a:p>
          <a:p>
            <a:pPr marL="285750" indent="-285750">
              <a:buFont typeface="Wingdings" panose="05000000000000000000" pitchFamily="2" charset="2"/>
              <a:buChar char="§"/>
            </a:pPr>
            <a:r>
              <a:rPr lang="en-AU" sz="1400" dirty="0" smtClean="0"/>
              <a:t>Understand test data and interfaced where actions and validations will be performed</a:t>
            </a:r>
          </a:p>
          <a:p>
            <a:pPr marL="285750" indent="-285750">
              <a:buFont typeface="Wingdings" panose="05000000000000000000" pitchFamily="2" charset="2"/>
              <a:buChar char="§"/>
            </a:pPr>
            <a:r>
              <a:rPr lang="en-AU" sz="1400" dirty="0" smtClean="0"/>
              <a:t>Implement draft BDD test steps in Gherkin language</a:t>
            </a:r>
          </a:p>
          <a:p>
            <a:pPr marL="285750" indent="-285750">
              <a:buFont typeface="Wingdings" panose="05000000000000000000" pitchFamily="2" charset="2"/>
              <a:buChar char="§"/>
            </a:pPr>
            <a:r>
              <a:rPr lang="en-AU" sz="1400" dirty="0" smtClean="0"/>
              <a:t>Approach has to be taken to whether a new step need to be implemented or a existing step(s) can be modified to parameterise the step to handle the new action/validations</a:t>
            </a:r>
          </a:p>
          <a:p>
            <a:pPr marL="285750" indent="-285750">
              <a:buFont typeface="Wingdings" panose="05000000000000000000" pitchFamily="2" charset="2"/>
              <a:buChar char="§"/>
            </a:pPr>
            <a:r>
              <a:rPr lang="en-AU" sz="1400" dirty="0" smtClean="0"/>
              <a:t>Explore and understand Ms CRM entities and there entity model and their links if something can be achieved via CRM Org Services which helps to run test faster and reliably</a:t>
            </a:r>
          </a:p>
          <a:p>
            <a:pPr marL="285750" indent="-285750">
              <a:buFont typeface="Wingdings" panose="05000000000000000000" pitchFamily="2" charset="2"/>
              <a:buChar char="§"/>
            </a:pPr>
            <a:r>
              <a:rPr lang="en-AU" sz="1400" dirty="0" smtClean="0"/>
              <a:t>Update test to handle flow difference in e6 and e7 environments</a:t>
            </a:r>
          </a:p>
          <a:p>
            <a:pPr marL="285750" indent="-285750">
              <a:buFont typeface="Wingdings" panose="05000000000000000000" pitchFamily="2" charset="2"/>
              <a:buChar char="§"/>
            </a:pPr>
            <a:r>
              <a:rPr lang="en-AU" sz="1400" dirty="0" smtClean="0"/>
              <a:t>Complete implementation and run the test multiple times in both e6 and e7 environments</a:t>
            </a:r>
          </a:p>
          <a:p>
            <a:pPr marL="285750" indent="-285750">
              <a:buFont typeface="Wingdings" panose="05000000000000000000" pitchFamily="2" charset="2"/>
              <a:buChar char="§"/>
            </a:pPr>
            <a:r>
              <a:rPr lang="en-AU" sz="1400" dirty="0" smtClean="0"/>
              <a:t>Once test run reliably multiple times in both e6 and e7 mark the test as done and can be used for future regression executions</a:t>
            </a:r>
            <a:endParaRPr lang="en-AU" sz="1600" dirty="0"/>
          </a:p>
        </p:txBody>
      </p:sp>
      <p:sp>
        <p:nvSpPr>
          <p:cNvPr id="3" name="TextBox 2"/>
          <p:cNvSpPr txBox="1"/>
          <p:nvPr/>
        </p:nvSpPr>
        <p:spPr>
          <a:xfrm>
            <a:off x="6249439" y="847897"/>
            <a:ext cx="4967202" cy="3447098"/>
          </a:xfrm>
          <a:prstGeom prst="rect">
            <a:avLst/>
          </a:prstGeom>
          <a:noFill/>
        </p:spPr>
        <p:txBody>
          <a:bodyPr wrap="square" rtlCol="0">
            <a:spAutoFit/>
          </a:bodyPr>
          <a:lstStyle/>
          <a:p>
            <a:r>
              <a:rPr lang="en-AU" sz="2000" dirty="0" smtClean="0"/>
              <a:t>Challenges/Issues</a:t>
            </a:r>
            <a:endParaRPr lang="en-AU" sz="1600" dirty="0" smtClean="0"/>
          </a:p>
          <a:p>
            <a:endParaRPr lang="en-AU" sz="1600" dirty="0" smtClean="0"/>
          </a:p>
          <a:p>
            <a:pPr marL="742950" lvl="1" indent="-285750">
              <a:buFont typeface="Wingdings" panose="05000000000000000000" pitchFamily="2" charset="2"/>
              <a:buChar char="§"/>
            </a:pPr>
            <a:r>
              <a:rPr lang="en-AU" sz="1400" dirty="0" smtClean="0"/>
              <a:t>Environment stability - Slowness and Non-reliable or unknown errors which are intermittent</a:t>
            </a:r>
          </a:p>
          <a:p>
            <a:pPr marL="742950" lvl="1" indent="-285750">
              <a:buFont typeface="Wingdings" panose="05000000000000000000" pitchFamily="2" charset="2"/>
              <a:buChar char="§"/>
            </a:pPr>
            <a:r>
              <a:rPr lang="en-AU" sz="1400" dirty="0" smtClean="0"/>
              <a:t>Multiple re-runs are required for tests which fail because of unknown reasons which occur only at certain specific time of the execution and cannot be reproducible</a:t>
            </a:r>
          </a:p>
          <a:p>
            <a:pPr marL="742950" lvl="1" indent="-285750">
              <a:buFont typeface="Wingdings" panose="05000000000000000000" pitchFamily="2" charset="2"/>
              <a:buChar char="§"/>
            </a:pPr>
            <a:r>
              <a:rPr lang="en-AU" sz="1400" dirty="0"/>
              <a:t>When some issue is found then first I confirm the issue with manual testers so that to confirm no test data issues is the cause and also any gaps which may be cause for the </a:t>
            </a:r>
            <a:r>
              <a:rPr lang="en-AU" sz="1400" dirty="0" smtClean="0"/>
              <a:t>failure</a:t>
            </a:r>
          </a:p>
          <a:p>
            <a:pPr marL="742950" lvl="1" indent="-285750">
              <a:buFont typeface="Wingdings" panose="05000000000000000000" pitchFamily="2" charset="2"/>
              <a:buChar char="§"/>
            </a:pPr>
            <a:r>
              <a:rPr lang="en-AU" sz="1400" dirty="0" smtClean="0"/>
              <a:t>Print security card/Dispatch is always challenging as the job picks all the security cards without test in control of the specific card that test is interested</a:t>
            </a:r>
            <a:endParaRPr lang="en-AU" sz="14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cxnSp>
        <p:nvCxnSpPr>
          <p:cNvPr id="6" name="Straight Connector 5"/>
          <p:cNvCxnSpPr/>
          <p:nvPr/>
        </p:nvCxnSpPr>
        <p:spPr>
          <a:xfrm>
            <a:off x="6079375" y="673331"/>
            <a:ext cx="0" cy="56360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83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5" name="TextBox 4"/>
          <p:cNvSpPr txBox="1"/>
          <p:nvPr/>
        </p:nvSpPr>
        <p:spPr>
          <a:xfrm>
            <a:off x="6883625" y="803807"/>
            <a:ext cx="5128954" cy="2339102"/>
          </a:xfrm>
          <a:prstGeom prst="rect">
            <a:avLst/>
          </a:prstGeom>
          <a:noFill/>
        </p:spPr>
        <p:txBody>
          <a:bodyPr wrap="square" rtlCol="0">
            <a:spAutoFit/>
          </a:bodyPr>
          <a:lstStyle/>
          <a:p>
            <a:r>
              <a:rPr lang="en-AU" sz="1600" dirty="0" smtClean="0"/>
              <a:t>Task: Withdrawing existing applications to start new application.</a:t>
            </a:r>
          </a:p>
          <a:p>
            <a:pPr marL="742950" lvl="1" indent="-285750">
              <a:buFont typeface="Wingdings" panose="05000000000000000000" pitchFamily="2" charset="2"/>
              <a:buChar char="ü"/>
            </a:pPr>
            <a:r>
              <a:rPr lang="en-AU" sz="1600" dirty="0" smtClean="0"/>
              <a:t>Retrieve scheme details</a:t>
            </a:r>
          </a:p>
          <a:p>
            <a:pPr marL="742950" lvl="1" indent="-285750">
              <a:buFont typeface="Wingdings" panose="05000000000000000000" pitchFamily="2" charset="2"/>
              <a:buChar char="ü"/>
            </a:pPr>
            <a:r>
              <a:rPr lang="en-AU" sz="1600" dirty="0" smtClean="0"/>
              <a:t>Scenario applicant details</a:t>
            </a:r>
          </a:p>
          <a:p>
            <a:pPr marL="742950" lvl="1" indent="-285750">
              <a:buFont typeface="Wingdings" panose="05000000000000000000" pitchFamily="2" charset="2"/>
              <a:buChar char="ü"/>
            </a:pPr>
            <a:r>
              <a:rPr lang="en-AU" sz="1600" dirty="0" smtClean="0"/>
              <a:t>Fetch all application with the required status for the applicant</a:t>
            </a:r>
          </a:p>
          <a:p>
            <a:pPr marL="742950" lvl="1" indent="-285750">
              <a:buFont typeface="Wingdings" panose="05000000000000000000" pitchFamily="2" charset="2"/>
              <a:buChar char="ü"/>
            </a:pPr>
            <a:r>
              <a:rPr lang="en-AU" sz="1600" dirty="0" smtClean="0"/>
              <a:t>Update all applications to withdraw status if they are in progress and not BC completed</a:t>
            </a:r>
          </a:p>
          <a:p>
            <a:endParaRPr lang="en-AU" dirty="0"/>
          </a:p>
        </p:txBody>
      </p:sp>
      <p:pic>
        <p:nvPicPr>
          <p:cNvPr id="3" name="Picture 2"/>
          <p:cNvPicPr>
            <a:picLocks noChangeAspect="1"/>
          </p:cNvPicPr>
          <p:nvPr/>
        </p:nvPicPr>
        <p:blipFill>
          <a:blip r:embed="rId3"/>
          <a:stretch>
            <a:fillRect/>
          </a:stretch>
        </p:blipFill>
        <p:spPr>
          <a:xfrm>
            <a:off x="366018" y="288468"/>
            <a:ext cx="5668335" cy="6503030"/>
          </a:xfrm>
          <a:prstGeom prst="rect">
            <a:avLst/>
          </a:prstGeom>
        </p:spPr>
      </p:pic>
      <p:sp>
        <p:nvSpPr>
          <p:cNvPr id="7" name="Title 1"/>
          <p:cNvSpPr txBox="1">
            <a:spLocks/>
          </p:cNvSpPr>
          <p:nvPr/>
        </p:nvSpPr>
        <p:spPr>
          <a:xfrm>
            <a:off x="6600304" y="319241"/>
            <a:ext cx="3823854" cy="452579"/>
          </a:xfrm>
          <a:prstGeom prst="rect">
            <a:avLst/>
          </a:prstGeom>
        </p:spPr>
        <p:txBody>
          <a:bodyP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5500" b="1" dirty="0" smtClean="0"/>
              <a:t>What's Involved</a:t>
            </a:r>
            <a:r>
              <a:rPr lang="en-AU" dirty="0" smtClean="0"/>
              <a:t> (Task Snapshot example)</a:t>
            </a:r>
            <a:endParaRPr lang="en-AU" dirty="0"/>
          </a:p>
        </p:txBody>
      </p:sp>
      <p:cxnSp>
        <p:nvCxnSpPr>
          <p:cNvPr id="8" name="Straight Connector 7"/>
          <p:cNvCxnSpPr/>
          <p:nvPr/>
        </p:nvCxnSpPr>
        <p:spPr>
          <a:xfrm>
            <a:off x="6483927" y="319241"/>
            <a:ext cx="0" cy="64057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05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323" y="847897"/>
            <a:ext cx="5605552" cy="3447098"/>
          </a:xfrm>
          <a:prstGeom prst="rect">
            <a:avLst/>
          </a:prstGeom>
          <a:noFill/>
        </p:spPr>
        <p:txBody>
          <a:bodyPr wrap="square" rtlCol="0">
            <a:spAutoFit/>
          </a:bodyPr>
          <a:lstStyle/>
          <a:p>
            <a:pPr algn="ctr"/>
            <a:r>
              <a:rPr lang="en-AU" sz="2000" dirty="0" smtClean="0"/>
              <a:t>AMIB</a:t>
            </a:r>
            <a:endParaRPr lang="en-AU" sz="1600" dirty="0" smtClean="0"/>
          </a:p>
          <a:p>
            <a:endParaRPr lang="en-AU" sz="1600" dirty="0" smtClean="0"/>
          </a:p>
          <a:p>
            <a:pPr marL="285750" indent="-285750">
              <a:buFont typeface="Wingdings" panose="05000000000000000000" pitchFamily="2" charset="2"/>
              <a:buChar char="§"/>
            </a:pPr>
            <a:r>
              <a:rPr lang="en-AU" sz="1400" dirty="0" smtClean="0">
                <a:solidFill>
                  <a:schemeClr val="accent2">
                    <a:lumMod val="75000"/>
                  </a:schemeClr>
                </a:solidFill>
              </a:rPr>
              <a:t>Test Regression Suite was totally broken and only few tests were passing (with hardcode values)</a:t>
            </a:r>
          </a:p>
          <a:p>
            <a:pPr marL="285750" indent="-285750">
              <a:buFont typeface="Wingdings" panose="05000000000000000000" pitchFamily="2" charset="2"/>
              <a:buChar char="§"/>
            </a:pPr>
            <a:r>
              <a:rPr lang="en-AU" sz="1400" dirty="0" smtClean="0">
                <a:solidFill>
                  <a:schemeClr val="accent2">
                    <a:lumMod val="75000"/>
                  </a:schemeClr>
                </a:solidFill>
              </a:rPr>
              <a:t>Code does not follow the framework pattern and was developed with substandard coding practices which was too fragile for any updates and fixes</a:t>
            </a:r>
          </a:p>
          <a:p>
            <a:pPr marL="285750" indent="-285750">
              <a:buFont typeface="Wingdings" panose="05000000000000000000" pitchFamily="2" charset="2"/>
              <a:buChar char="§"/>
            </a:pPr>
            <a:r>
              <a:rPr lang="en-AU" sz="1400" dirty="0" smtClean="0">
                <a:solidFill>
                  <a:schemeClr val="accent2">
                    <a:lumMod val="75000"/>
                  </a:schemeClr>
                </a:solidFill>
              </a:rPr>
              <a:t>Feature files are not a valid Gherkin (BDD) syntax</a:t>
            </a:r>
          </a:p>
          <a:p>
            <a:pPr marL="285750" indent="-285750">
              <a:buFont typeface="Wingdings" panose="05000000000000000000" pitchFamily="2" charset="2"/>
              <a:buChar char="§"/>
            </a:pPr>
            <a:r>
              <a:rPr lang="en-AU" sz="1400" dirty="0" smtClean="0">
                <a:solidFill>
                  <a:schemeClr val="accent2">
                    <a:lumMod val="75000"/>
                  </a:schemeClr>
                </a:solidFill>
              </a:rPr>
              <a:t>Solution code base was not maintainable and not ideal for adding new test scenarios</a:t>
            </a:r>
          </a:p>
          <a:p>
            <a:pPr marL="285750" indent="-285750">
              <a:buFont typeface="Wingdings" panose="05000000000000000000" pitchFamily="2" charset="2"/>
              <a:buChar char="§"/>
            </a:pPr>
            <a:r>
              <a:rPr lang="en-AU" sz="1400" dirty="0" err="1" smtClean="0">
                <a:solidFill>
                  <a:schemeClr val="accent2">
                    <a:lumMod val="75000"/>
                  </a:schemeClr>
                </a:solidFill>
              </a:rPr>
              <a:t>Xrm</a:t>
            </a:r>
            <a:r>
              <a:rPr lang="en-AU" sz="1400" dirty="0" smtClean="0">
                <a:solidFill>
                  <a:schemeClr val="accent2">
                    <a:lumMod val="75000"/>
                  </a:schemeClr>
                </a:solidFill>
              </a:rPr>
              <a:t>/CRM Services implementation was deprecated </a:t>
            </a:r>
          </a:p>
          <a:p>
            <a:pPr marL="285750" indent="-285750">
              <a:buFont typeface="Wingdings" panose="05000000000000000000" pitchFamily="2" charset="2"/>
              <a:buChar char="§"/>
            </a:pPr>
            <a:r>
              <a:rPr lang="en-AU" sz="1400" dirty="0" smtClean="0">
                <a:solidFill>
                  <a:schemeClr val="accent2">
                    <a:lumMod val="75000"/>
                  </a:schemeClr>
                </a:solidFill>
              </a:rPr>
              <a:t>Solution dot net framework version is not upgraded for last couple of years which hindering adding new latest nugget packages as required</a:t>
            </a:r>
          </a:p>
          <a:p>
            <a:endParaRPr lang="en-AU" sz="1400" dirty="0" smtClean="0">
              <a:solidFill>
                <a:schemeClr val="accent2">
                  <a:lumMod val="75000"/>
                </a:schemeClr>
              </a:solidFill>
            </a:endParaRPr>
          </a:p>
          <a:p>
            <a:pPr marL="285750" indent="-285750">
              <a:buFont typeface="Wingdings" panose="05000000000000000000" pitchFamily="2" charset="2"/>
              <a:buChar char="§"/>
            </a:pPr>
            <a:endParaRPr lang="en-AU" sz="1400" dirty="0" smtClean="0"/>
          </a:p>
        </p:txBody>
      </p:sp>
      <p:sp>
        <p:nvSpPr>
          <p:cNvPr id="3" name="TextBox 2"/>
          <p:cNvSpPr txBox="1"/>
          <p:nvPr/>
        </p:nvSpPr>
        <p:spPr>
          <a:xfrm>
            <a:off x="6145876" y="847897"/>
            <a:ext cx="5070765" cy="3447098"/>
          </a:xfrm>
          <a:prstGeom prst="rect">
            <a:avLst/>
          </a:prstGeom>
          <a:noFill/>
        </p:spPr>
        <p:txBody>
          <a:bodyPr wrap="square" rtlCol="0">
            <a:spAutoFit/>
          </a:bodyPr>
          <a:lstStyle/>
          <a:p>
            <a:pPr algn="ctr"/>
            <a:r>
              <a:rPr lang="en-AU" sz="2000" dirty="0" smtClean="0"/>
              <a:t>BCS</a:t>
            </a:r>
            <a:endParaRPr lang="en-AU" sz="1600" dirty="0" smtClean="0"/>
          </a:p>
          <a:p>
            <a:endParaRPr lang="en-AU" sz="1600" dirty="0" smtClean="0"/>
          </a:p>
          <a:p>
            <a:pPr marL="285750" indent="-285750">
              <a:buFont typeface="Wingdings" panose="05000000000000000000" pitchFamily="2" charset="2"/>
              <a:buChar char="§"/>
            </a:pPr>
            <a:r>
              <a:rPr lang="en-AU" sz="1400" dirty="0" smtClean="0">
                <a:solidFill>
                  <a:srgbClr val="00B050"/>
                </a:solidFill>
              </a:rPr>
              <a:t>Test Regression Suite was running reliably and fully executable</a:t>
            </a:r>
          </a:p>
          <a:p>
            <a:pPr marL="285750" indent="-285750">
              <a:buFont typeface="Wingdings" panose="05000000000000000000" pitchFamily="2" charset="2"/>
              <a:buChar char="§"/>
            </a:pPr>
            <a:r>
              <a:rPr lang="en-AU" sz="1400" dirty="0" smtClean="0">
                <a:solidFill>
                  <a:srgbClr val="00B050"/>
                </a:solidFill>
              </a:rPr>
              <a:t>Followed initial framework pattern with good coding standards</a:t>
            </a:r>
          </a:p>
          <a:p>
            <a:pPr marL="285750" indent="-285750">
              <a:buFont typeface="Wingdings" panose="05000000000000000000" pitchFamily="2" charset="2"/>
              <a:buChar char="§"/>
            </a:pPr>
            <a:r>
              <a:rPr lang="en-AU" sz="1400" dirty="0" smtClean="0">
                <a:solidFill>
                  <a:srgbClr val="00B050"/>
                </a:solidFill>
              </a:rPr>
              <a:t>Feature files are developed and maintained with valid Gherkin (BDD) syntax</a:t>
            </a:r>
          </a:p>
          <a:p>
            <a:pPr marL="285750" indent="-285750">
              <a:buFont typeface="Wingdings" panose="05000000000000000000" pitchFamily="2" charset="2"/>
              <a:buChar char="§"/>
            </a:pPr>
            <a:r>
              <a:rPr lang="en-AU" sz="1400" dirty="0" smtClean="0">
                <a:solidFill>
                  <a:srgbClr val="00B050"/>
                </a:solidFill>
              </a:rPr>
              <a:t>Overall updates required were comparatively low compared to AMIB test suite</a:t>
            </a:r>
          </a:p>
          <a:p>
            <a:pPr marL="285750" indent="-285750">
              <a:buFont typeface="Wingdings" panose="05000000000000000000" pitchFamily="2" charset="2"/>
              <a:buChar char="§"/>
            </a:pPr>
            <a:r>
              <a:rPr lang="en-AU" sz="1400" dirty="0" err="1">
                <a:solidFill>
                  <a:schemeClr val="accent2">
                    <a:lumMod val="75000"/>
                  </a:schemeClr>
                </a:solidFill>
              </a:rPr>
              <a:t>Xrm</a:t>
            </a:r>
            <a:r>
              <a:rPr lang="en-AU" sz="1400" dirty="0">
                <a:solidFill>
                  <a:schemeClr val="accent2">
                    <a:lumMod val="75000"/>
                  </a:schemeClr>
                </a:solidFill>
              </a:rPr>
              <a:t>/</a:t>
            </a:r>
            <a:r>
              <a:rPr lang="en-AU" sz="1400" dirty="0" err="1">
                <a:solidFill>
                  <a:schemeClr val="accent2">
                    <a:lumMod val="75000"/>
                  </a:schemeClr>
                </a:solidFill>
              </a:rPr>
              <a:t>Crm</a:t>
            </a:r>
            <a:r>
              <a:rPr lang="en-AU" sz="1400" dirty="0">
                <a:solidFill>
                  <a:schemeClr val="accent2">
                    <a:lumMod val="75000"/>
                  </a:schemeClr>
                </a:solidFill>
              </a:rPr>
              <a:t> Services implementation was deprecated </a:t>
            </a:r>
            <a:endParaRPr lang="en-AU" sz="1400" dirty="0" smtClean="0">
              <a:solidFill>
                <a:schemeClr val="accent2">
                  <a:lumMod val="75000"/>
                </a:schemeClr>
              </a:solidFill>
            </a:endParaRPr>
          </a:p>
          <a:p>
            <a:pPr marL="285750" indent="-285750">
              <a:buFont typeface="Wingdings" panose="05000000000000000000" pitchFamily="2" charset="2"/>
              <a:buChar char="§"/>
            </a:pPr>
            <a:r>
              <a:rPr lang="en-AU" sz="1400" dirty="0">
                <a:solidFill>
                  <a:schemeClr val="accent2">
                    <a:lumMod val="75000"/>
                  </a:schemeClr>
                </a:solidFill>
              </a:rPr>
              <a:t>Solution dot net framework version is not upgraded for last couple of years which hindering adding new nugget packages as required</a:t>
            </a:r>
          </a:p>
          <a:p>
            <a:pPr marL="285750" indent="-285750">
              <a:buFont typeface="Wingdings" panose="05000000000000000000" pitchFamily="2" charset="2"/>
              <a:buChar char="§"/>
            </a:pPr>
            <a:r>
              <a:rPr lang="en-AU" sz="1400" dirty="0" smtClean="0">
                <a:solidFill>
                  <a:schemeClr val="accent2">
                    <a:lumMod val="75000"/>
                  </a:schemeClr>
                </a:solidFill>
              </a:rPr>
              <a:t>Bulk upload implementation was updated to simplify but resulted in hardcoded pattern which does not support different behaviour in e6 and e7</a:t>
            </a:r>
            <a:endParaRPr lang="en-AU" sz="14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r="45252"/>
          <a:stretch/>
        </p:blipFill>
        <p:spPr>
          <a:xfrm>
            <a:off x="9540239" y="6109856"/>
            <a:ext cx="2651761" cy="748144"/>
          </a:xfrm>
          <a:prstGeom prst="rect">
            <a:avLst/>
          </a:prstGeom>
        </p:spPr>
      </p:pic>
      <p:sp>
        <p:nvSpPr>
          <p:cNvPr id="6" name="Title 1"/>
          <p:cNvSpPr txBox="1">
            <a:spLocks/>
          </p:cNvSpPr>
          <p:nvPr/>
        </p:nvSpPr>
        <p:spPr>
          <a:xfrm>
            <a:off x="1540625" y="100801"/>
            <a:ext cx="8999913" cy="452579"/>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Handover Details</a:t>
            </a:r>
            <a:endParaRPr lang="en-AU" dirty="0"/>
          </a:p>
        </p:txBody>
      </p:sp>
      <p:sp>
        <p:nvSpPr>
          <p:cNvPr id="2" name="TextBox 1"/>
          <p:cNvSpPr txBox="1"/>
          <p:nvPr/>
        </p:nvSpPr>
        <p:spPr>
          <a:xfrm>
            <a:off x="407323" y="4806947"/>
            <a:ext cx="5605552" cy="1123384"/>
          </a:xfrm>
          <a:prstGeom prst="rect">
            <a:avLst/>
          </a:prstGeom>
          <a:solidFill>
            <a:schemeClr val="accent3">
              <a:lumMod val="20000"/>
              <a:lumOff val="80000"/>
            </a:schemeClr>
          </a:solidFill>
          <a:ln w="3175">
            <a:solidFill>
              <a:schemeClr val="tx1"/>
            </a:solidFill>
          </a:ln>
        </p:spPr>
        <p:txBody>
          <a:bodyPr wrap="square" rtlCol="0">
            <a:spAutoFit/>
          </a:bodyPr>
          <a:lstStyle/>
          <a:p>
            <a:r>
              <a:rPr lang="en-AU" sz="1400" u="sng" dirty="0" smtClean="0">
                <a:solidFill>
                  <a:srgbClr val="00B050"/>
                </a:solidFill>
              </a:rPr>
              <a:t>Major Update/Direction</a:t>
            </a:r>
            <a:endParaRPr lang="en-AU" sz="1400" dirty="0" smtClean="0">
              <a:solidFill>
                <a:srgbClr val="00B050"/>
              </a:solidFill>
            </a:endParaRPr>
          </a:p>
          <a:p>
            <a:r>
              <a:rPr lang="en-AU" sz="1300" dirty="0" smtClean="0">
                <a:solidFill>
                  <a:srgbClr val="00B050"/>
                </a:solidFill>
              </a:rPr>
              <a:t>Decision </a:t>
            </a:r>
            <a:r>
              <a:rPr lang="en-AU" sz="1300" dirty="0">
                <a:solidFill>
                  <a:srgbClr val="00B050"/>
                </a:solidFill>
              </a:rPr>
              <a:t>was taken </a:t>
            </a:r>
            <a:r>
              <a:rPr lang="en-AU" sz="1300" dirty="0" smtClean="0">
                <a:solidFill>
                  <a:srgbClr val="00B050"/>
                </a:solidFill>
              </a:rPr>
              <a:t>with-in </a:t>
            </a:r>
            <a:r>
              <a:rPr lang="en-AU" sz="1300" dirty="0">
                <a:solidFill>
                  <a:srgbClr val="00B050"/>
                </a:solidFill>
              </a:rPr>
              <a:t>testing team to rebuild test suite on what's required for regression </a:t>
            </a:r>
            <a:r>
              <a:rPr lang="en-AU" sz="1300" dirty="0" smtClean="0">
                <a:solidFill>
                  <a:srgbClr val="00B050"/>
                </a:solidFill>
              </a:rPr>
              <a:t>suite </a:t>
            </a:r>
            <a:r>
              <a:rPr lang="en-AU" sz="1300" dirty="0">
                <a:solidFill>
                  <a:srgbClr val="00B050"/>
                </a:solidFill>
              </a:rPr>
              <a:t>on priority basis following valid BDD syntax and framework </a:t>
            </a:r>
            <a:r>
              <a:rPr lang="en-AU" sz="1300" dirty="0" smtClean="0">
                <a:solidFill>
                  <a:srgbClr val="00B050"/>
                </a:solidFill>
              </a:rPr>
              <a:t>pattern</a:t>
            </a:r>
          </a:p>
          <a:p>
            <a:endParaRPr lang="en-AU" sz="1400" dirty="0">
              <a:solidFill>
                <a:srgbClr val="00B050"/>
              </a:solidFill>
            </a:endParaRPr>
          </a:p>
        </p:txBody>
      </p:sp>
      <p:sp>
        <p:nvSpPr>
          <p:cNvPr id="7" name="TextBox 6"/>
          <p:cNvSpPr txBox="1"/>
          <p:nvPr/>
        </p:nvSpPr>
        <p:spPr>
          <a:xfrm>
            <a:off x="6145876" y="4804955"/>
            <a:ext cx="5672052" cy="1107996"/>
          </a:xfrm>
          <a:prstGeom prst="rect">
            <a:avLst/>
          </a:prstGeom>
          <a:solidFill>
            <a:schemeClr val="accent3">
              <a:lumMod val="20000"/>
              <a:lumOff val="80000"/>
            </a:schemeClr>
          </a:solidFill>
          <a:ln w="3175">
            <a:solidFill>
              <a:schemeClr val="tx1"/>
            </a:solidFill>
          </a:ln>
        </p:spPr>
        <p:txBody>
          <a:bodyPr wrap="square" rtlCol="0">
            <a:spAutoFit/>
          </a:bodyPr>
          <a:lstStyle/>
          <a:p>
            <a:r>
              <a:rPr lang="en-AU" sz="1400" u="sng" dirty="0" smtClean="0">
                <a:solidFill>
                  <a:srgbClr val="00B050"/>
                </a:solidFill>
              </a:rPr>
              <a:t>Major Update</a:t>
            </a:r>
          </a:p>
          <a:p>
            <a:r>
              <a:rPr lang="en-AU" sz="1300" dirty="0" smtClean="0">
                <a:solidFill>
                  <a:srgbClr val="00B050"/>
                </a:solidFill>
              </a:rPr>
              <a:t>BCS was integrated with Biometric systems and test suite names and birth details and photos are all random caused the total suite to fail. Quick fix was done to remove photo from the application for all scenarios to bring the suite operational for regression executions.</a:t>
            </a:r>
            <a:endParaRPr lang="en-AU" sz="1300" dirty="0">
              <a:solidFill>
                <a:srgbClr val="00B050"/>
              </a:solidFill>
            </a:endParaRPr>
          </a:p>
        </p:txBody>
      </p:sp>
      <p:cxnSp>
        <p:nvCxnSpPr>
          <p:cNvPr id="11" name="Straight Connector 10"/>
          <p:cNvCxnSpPr/>
          <p:nvPr/>
        </p:nvCxnSpPr>
        <p:spPr>
          <a:xfrm flipH="1">
            <a:off x="6076604" y="706583"/>
            <a:ext cx="2772" cy="36908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423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27378</TotalTime>
  <Words>2660</Words>
  <Application>Microsoft Office PowerPoint</Application>
  <PresentationFormat>Widescreen</PresentationFormat>
  <Paragraphs>193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AMIB and BCS Test Automation</vt:lpstr>
      <vt:lpstr>AMIB and BCS</vt:lpstr>
      <vt:lpstr>Test Automation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Immigration And Border Protection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AMIB Test Automation</dc:title>
  <dc:creator>Ravi Kumar USA</dc:creator>
  <cp:lastModifiedBy>Ravi USA</cp:lastModifiedBy>
  <cp:revision>484</cp:revision>
  <dcterms:created xsi:type="dcterms:W3CDTF">2020-12-15T03:19:12Z</dcterms:created>
  <dcterms:modified xsi:type="dcterms:W3CDTF">2024-12-17T06:40:50Z</dcterms:modified>
</cp:coreProperties>
</file>