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6" r:id="rId3"/>
    <p:sldId id="262" r:id="rId4"/>
    <p:sldId id="259" r:id="rId5"/>
    <p:sldId id="263" r:id="rId6"/>
    <p:sldId id="257" r:id="rId7"/>
    <p:sldId id="264" r:id="rId8"/>
    <p:sldId id="265" r:id="rId9"/>
    <p:sldId id="267" r:id="rId10"/>
    <p:sldId id="270" r:id="rId11"/>
    <p:sldId id="271"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515234-1DE0-4121-A549-EC1610CC0784}">
          <p14:sldIdLst>
            <p14:sldId id="258"/>
            <p14:sldId id="256"/>
            <p14:sldId id="262"/>
            <p14:sldId id="259"/>
            <p14:sldId id="263"/>
            <p14:sldId id="257"/>
            <p14:sldId id="264"/>
            <p14:sldId id="265"/>
            <p14:sldId id="267"/>
            <p14:sldId id="270"/>
          </p14:sldIdLst>
        </p14:section>
        <p14:section name="Appendix" id="{79BAF046-9F3A-4905-A6AE-32E32A549E67}">
          <p14:sldIdLst>
            <p14:sldId id="271"/>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64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770" y="1786601"/>
            <a:ext cx="9461270" cy="3766301"/>
          </a:xfrm>
        </p:spPr>
        <p:txBody>
          <a:bodyPr/>
          <a:lstStyle/>
          <a:p>
            <a:r>
              <a:rPr lang="en-AU" dirty="0" smtClean="0"/>
              <a:t>AMIB Test Automation</a:t>
            </a:r>
            <a:endParaRPr lang="en-AU"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7348450" y="6109855"/>
            <a:ext cx="4843549" cy="748144"/>
          </a:xfrm>
          <a:prstGeom prst="rect">
            <a:avLst/>
          </a:prstGeom>
        </p:spPr>
      </p:pic>
    </p:spTree>
    <p:extLst>
      <p:ext uri="{BB962C8B-B14F-4D97-AF65-F5344CB8AC3E}">
        <p14:creationId xmlns:p14="http://schemas.microsoft.com/office/powerpoint/2010/main" val="3791290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0" y="0"/>
            <a:ext cx="9144000" cy="66675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smtClean="0"/>
              <a:t>DEMO</a:t>
            </a:r>
            <a:endParaRPr lang="en-AU" dirty="0"/>
          </a:p>
        </p:txBody>
      </p:sp>
      <p:pic>
        <p:nvPicPr>
          <p:cNvPr id="6" name="Picture 5"/>
          <p:cNvPicPr>
            <a:picLocks noChangeAspect="1"/>
          </p:cNvPicPr>
          <p:nvPr/>
        </p:nvPicPr>
        <p:blipFill>
          <a:blip r:embed="rId2"/>
          <a:stretch>
            <a:fillRect/>
          </a:stretch>
        </p:blipFill>
        <p:spPr>
          <a:xfrm>
            <a:off x="690563" y="514350"/>
            <a:ext cx="4474782" cy="6119812"/>
          </a:xfrm>
          <a:prstGeom prst="rect">
            <a:avLst/>
          </a:prstGeom>
        </p:spPr>
      </p:pic>
      <p:pic>
        <p:nvPicPr>
          <p:cNvPr id="7" name="Picture 6"/>
          <p:cNvPicPr>
            <a:picLocks noChangeAspect="1"/>
          </p:cNvPicPr>
          <p:nvPr/>
        </p:nvPicPr>
        <p:blipFill>
          <a:blip r:embed="rId3"/>
          <a:stretch>
            <a:fillRect/>
          </a:stretch>
        </p:blipFill>
        <p:spPr>
          <a:xfrm>
            <a:off x="5998782" y="514350"/>
            <a:ext cx="5945168" cy="6119812"/>
          </a:xfrm>
          <a:prstGeom prst="rect">
            <a:avLst/>
          </a:prstGeom>
        </p:spPr>
      </p:pic>
    </p:spTree>
    <p:extLst>
      <p:ext uri="{BB962C8B-B14F-4D97-AF65-F5344CB8AC3E}">
        <p14:creationId xmlns:p14="http://schemas.microsoft.com/office/powerpoint/2010/main" val="362034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95797" y="83127"/>
            <a:ext cx="8437812" cy="6708371"/>
          </a:xfrm>
          <a:prstGeom prst="rect">
            <a:avLst/>
          </a:prstGeom>
        </p:spPr>
      </p:pic>
    </p:spTree>
    <p:extLst>
      <p:ext uri="{BB962C8B-B14F-4D97-AF65-F5344CB8AC3E}">
        <p14:creationId xmlns:p14="http://schemas.microsoft.com/office/powerpoint/2010/main" val="39640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5750"/>
            <a:ext cx="9144000" cy="838200"/>
          </a:xfrm>
        </p:spPr>
        <p:txBody>
          <a:bodyPr>
            <a:normAutofit/>
          </a:bodyPr>
          <a:lstStyle/>
          <a:p>
            <a:r>
              <a:rPr lang="en-AU" sz="4400" dirty="0" smtClean="0"/>
              <a:t>AMIB Application Process</a:t>
            </a:r>
            <a:endParaRPr lang="en-AU" sz="4400" dirty="0"/>
          </a:p>
        </p:txBody>
      </p:sp>
      <p:pic>
        <p:nvPicPr>
          <p:cNvPr id="5" name="Picture 4"/>
          <p:cNvPicPr>
            <a:picLocks noChangeAspect="1"/>
          </p:cNvPicPr>
          <p:nvPr/>
        </p:nvPicPr>
        <p:blipFill>
          <a:blip r:embed="rId2"/>
          <a:stretch>
            <a:fillRect/>
          </a:stretch>
        </p:blipFill>
        <p:spPr>
          <a:xfrm>
            <a:off x="640080" y="1058000"/>
            <a:ext cx="10307782" cy="5045865"/>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7348450" y="6109855"/>
            <a:ext cx="4843549" cy="748144"/>
          </a:xfrm>
          <a:prstGeom prst="rect">
            <a:avLst/>
          </a:prstGeom>
        </p:spPr>
      </p:pic>
    </p:spTree>
    <p:extLst>
      <p:ext uri="{BB962C8B-B14F-4D97-AF65-F5344CB8AC3E}">
        <p14:creationId xmlns:p14="http://schemas.microsoft.com/office/powerpoint/2010/main" val="1781186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5750"/>
            <a:ext cx="9144000" cy="838200"/>
          </a:xfrm>
        </p:spPr>
        <p:txBody>
          <a:bodyPr>
            <a:normAutofit/>
          </a:bodyPr>
          <a:lstStyle/>
          <a:p>
            <a:r>
              <a:rPr lang="en-AU" sz="4400" dirty="0" smtClean="0"/>
              <a:t>AMIB Solution</a:t>
            </a:r>
            <a:endParaRPr lang="en-AU" sz="4400" dirty="0"/>
          </a:p>
        </p:txBody>
      </p:sp>
      <p:sp>
        <p:nvSpPr>
          <p:cNvPr id="3" name="Subtitle 2"/>
          <p:cNvSpPr>
            <a:spLocks noGrp="1"/>
          </p:cNvSpPr>
          <p:nvPr>
            <p:ph type="subTitle" idx="1"/>
          </p:nvPr>
        </p:nvSpPr>
        <p:spPr>
          <a:xfrm>
            <a:off x="423949" y="1123950"/>
            <a:ext cx="11430000" cy="5226746"/>
          </a:xfrm>
        </p:spPr>
        <p:txBody>
          <a:bodyPr>
            <a:normAutofit fontScale="92500" lnSpcReduction="10000"/>
          </a:bodyPr>
          <a:lstStyle/>
          <a:p>
            <a:pPr algn="l"/>
            <a:r>
              <a:rPr lang="en-AU" b="1" dirty="0" smtClean="0"/>
              <a:t>Introduction</a:t>
            </a:r>
          </a:p>
          <a:p>
            <a:pPr algn="l"/>
            <a:r>
              <a:rPr lang="en-AU" sz="1400" dirty="0"/>
              <a:t>AusCheck Branch works with its partners to protect Australia by mitigating trusted insider risks in the aviation, maritime, naval shipbuilding identification assurance program (NSIAP), national health security (NHS) and major national event (MNE) sectors. AusCheck operates on a cost recovery basis to coordinate background checks for employment applicants in those sectors, and also acts as an issuing body for federal, state and territory government officials seeking aviation, maritime and naval shipbuilding security identification cards (ASICs, MSICs and NSSICs). AusCheck maintains a comprehensive database of all applicants and cardholders.</a:t>
            </a:r>
          </a:p>
          <a:p>
            <a:pPr algn="l"/>
            <a:endParaRPr lang="en-AU" sz="1400" dirty="0"/>
          </a:p>
          <a:p>
            <a:pPr algn="l"/>
            <a:r>
              <a:rPr lang="en-AU" b="1" dirty="0"/>
              <a:t>Business Context</a:t>
            </a:r>
          </a:p>
          <a:p>
            <a:pPr algn="l">
              <a:lnSpc>
                <a:spcPct val="100000"/>
              </a:lnSpc>
            </a:pPr>
            <a:r>
              <a:rPr lang="en-AU" sz="1400" dirty="0"/>
              <a:t>The AMIB solution is a key capability for Home Affairs. It facilitates turnkey provision of background check and card management services, direct to applicants and other stakeholders. The AMIB solution supplements existing AusCheck channels, where applicants primarily deal with another party (who then transact with Home Affairs regarding them). The other party is typically their employer, the operator of a secure facility they need to access, or a major national event organiser.</a:t>
            </a:r>
          </a:p>
          <a:p>
            <a:pPr algn="l">
              <a:lnSpc>
                <a:spcPct val="100000"/>
              </a:lnSpc>
            </a:pPr>
            <a:r>
              <a:rPr lang="en-AU" sz="1400" dirty="0"/>
              <a:t>Home Affairs is the lead agency for the Australian Government’s Issuing Body Reforms (IBR) initiative. A major impact from IBR will be extension of AMIB operations to more than just government personnel seeking ASICs, MSICs and NSSICs. The extension involves major changes to AusCheck Branch services, structure, people, finances, training, facilities, equipment, procurements, strategic plans and operational plans. There are also flow-on changes to Identity and </a:t>
            </a:r>
            <a:r>
              <a:rPr lang="en-AU" sz="1400" dirty="0" smtClean="0"/>
              <a:t>Biometric Division (where AusCheck represents a major public-facing service).</a:t>
            </a:r>
          </a:p>
          <a:p>
            <a:pPr algn="l">
              <a:lnSpc>
                <a:spcPct val="100000"/>
              </a:lnSpc>
            </a:pPr>
            <a:r>
              <a:rPr lang="en-AU" sz="1400" dirty="0"/>
              <a:t>AusCheck delivers (or has been listed in Joint Parliamentary Committee reports and similar to deliver) background checking and card management for additional schemes. The AMIB solution may need to be extended in future iterations to support:</a:t>
            </a:r>
          </a:p>
          <a:p>
            <a:pPr marL="742950" lvl="2" indent="-285750" algn="l">
              <a:lnSpc>
                <a:spcPct val="100000"/>
              </a:lnSpc>
              <a:spcBef>
                <a:spcPts val="1000"/>
              </a:spcBef>
              <a:buFont typeface="Arial" panose="020B0604020202020204" pitchFamily="34" charset="0"/>
              <a:buChar char="•"/>
            </a:pPr>
            <a:r>
              <a:rPr lang="en-AU" sz="1300" dirty="0"/>
              <a:t>Emerging Critical Infrastructure schemes (addressing insider threat, positions of trust and secure facilities risks)</a:t>
            </a:r>
          </a:p>
          <a:p>
            <a:pPr marL="742950" lvl="2" indent="-285750" algn="l">
              <a:lnSpc>
                <a:spcPct val="100000"/>
              </a:lnSpc>
              <a:spcBef>
                <a:spcPts val="1000"/>
              </a:spcBef>
              <a:buFont typeface="Arial" panose="020B0604020202020204" pitchFamily="34" charset="0"/>
              <a:buChar char="•"/>
            </a:pPr>
            <a:r>
              <a:rPr lang="en-AU" sz="1300" dirty="0"/>
              <a:t>National Health Security (security sensitive biological agents)</a:t>
            </a:r>
          </a:p>
          <a:p>
            <a:pPr marL="742950" lvl="2" indent="-285750" algn="l">
              <a:lnSpc>
                <a:spcPct val="100000"/>
              </a:lnSpc>
              <a:spcBef>
                <a:spcPts val="1000"/>
              </a:spcBef>
              <a:buFont typeface="Arial" panose="020B0604020202020204" pitchFamily="34" charset="0"/>
              <a:buChar char="•"/>
            </a:pPr>
            <a:r>
              <a:rPr lang="en-AU" sz="1300" dirty="0"/>
              <a:t>Major National Events (ICC T20 World Cup cricket 2020 and 2022, FIFA Women’s World Cup 2023)</a:t>
            </a:r>
          </a:p>
          <a:p>
            <a:pPr marL="742950" lvl="2" indent="-285750" algn="l">
              <a:lnSpc>
                <a:spcPct val="100000"/>
              </a:lnSpc>
              <a:spcBef>
                <a:spcPts val="1000"/>
              </a:spcBef>
              <a:buFont typeface="Arial" panose="020B0604020202020204" pitchFamily="34" charset="0"/>
              <a:buChar char="•"/>
            </a:pPr>
            <a:r>
              <a:rPr lang="en-AU" sz="1300" dirty="0"/>
              <a:t>US Global Entry Program</a:t>
            </a:r>
          </a:p>
          <a:p>
            <a:pPr algn="l">
              <a:lnSpc>
                <a:spcPct val="100000"/>
              </a:lnSpc>
            </a:pPr>
            <a:endParaRPr lang="en-AU" sz="1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348451" y="6109856"/>
            <a:ext cx="4843549" cy="748144"/>
          </a:xfrm>
          <a:prstGeom prst="rect">
            <a:avLst/>
          </a:prstGeom>
        </p:spPr>
      </p:pic>
    </p:spTree>
    <p:extLst>
      <p:ext uri="{BB962C8B-B14F-4D97-AF65-F5344CB8AC3E}">
        <p14:creationId xmlns:p14="http://schemas.microsoft.com/office/powerpoint/2010/main" val="292897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57575" y="33905"/>
            <a:ext cx="5276850" cy="409094"/>
          </a:xfrm>
        </p:spPr>
        <p:txBody>
          <a:bodyPr>
            <a:normAutofit/>
          </a:bodyPr>
          <a:lstStyle/>
          <a:p>
            <a:r>
              <a:rPr lang="en-AU" sz="2000" dirty="0" smtClean="0"/>
              <a:t>CRM Logical Data Model</a:t>
            </a:r>
            <a:endParaRPr lang="en-AU" sz="2000"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7348450" y="6109855"/>
            <a:ext cx="4843549" cy="748144"/>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597390025"/>
              </p:ext>
            </p:extLst>
          </p:nvPr>
        </p:nvGraphicFramePr>
        <p:xfrm>
          <a:off x="1828801" y="476250"/>
          <a:ext cx="8534399" cy="5656130"/>
        </p:xfrm>
        <a:graphic>
          <a:graphicData uri="http://schemas.openxmlformats.org/presentationml/2006/ole">
            <mc:AlternateContent xmlns:mc="http://schemas.openxmlformats.org/markup-compatibility/2006">
              <mc:Choice xmlns:v="urn:schemas-microsoft-com:vml" Requires="v">
                <p:oleObj spid="_x0000_s2157" r:id="rId4" imgW="14658777" imgH="10324894" progId="Visio.Drawing.15">
                  <p:embed/>
                </p:oleObj>
              </mc:Choice>
              <mc:Fallback>
                <p:oleObj r:id="rId4" imgW="14658777" imgH="10324894" progId="Visio.Drawing.15">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1" y="476250"/>
                        <a:ext cx="8534399" cy="5656130"/>
                      </a:xfrm>
                      <a:prstGeom prst="rect">
                        <a:avLst/>
                      </a:prstGeom>
                      <a:noFill/>
                    </p:spPr>
                  </p:pic>
                </p:oleObj>
              </mc:Fallback>
            </mc:AlternateContent>
          </a:graphicData>
        </a:graphic>
      </p:graphicFrame>
    </p:spTree>
    <p:extLst>
      <p:ext uri="{BB962C8B-B14F-4D97-AF65-F5344CB8AC3E}">
        <p14:creationId xmlns:p14="http://schemas.microsoft.com/office/powerpoint/2010/main" val="236509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5750"/>
            <a:ext cx="9144000" cy="838200"/>
          </a:xfrm>
        </p:spPr>
        <p:txBody>
          <a:bodyPr>
            <a:normAutofit/>
          </a:bodyPr>
          <a:lstStyle/>
          <a:p>
            <a:r>
              <a:rPr lang="en-AU" sz="4400" dirty="0" smtClean="0"/>
              <a:t>Application Status Flow</a:t>
            </a:r>
            <a:endParaRPr lang="en-AU" sz="4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348450" y="6109855"/>
            <a:ext cx="4843549" cy="748144"/>
          </a:xfrm>
          <a:prstGeom prst="rect">
            <a:avLst/>
          </a:prstGeom>
        </p:spPr>
      </p:pic>
      <p:pic>
        <p:nvPicPr>
          <p:cNvPr id="6" name="Picture 5"/>
          <p:cNvPicPr>
            <a:picLocks noChangeAspect="1"/>
          </p:cNvPicPr>
          <p:nvPr/>
        </p:nvPicPr>
        <p:blipFill>
          <a:blip r:embed="rId3"/>
          <a:stretch>
            <a:fillRect/>
          </a:stretch>
        </p:blipFill>
        <p:spPr>
          <a:xfrm>
            <a:off x="62754" y="1405773"/>
            <a:ext cx="12090687" cy="3174540"/>
          </a:xfrm>
          <a:prstGeom prst="rect">
            <a:avLst/>
          </a:prstGeom>
        </p:spPr>
      </p:pic>
    </p:spTree>
    <p:extLst>
      <p:ext uri="{BB962C8B-B14F-4D97-AF65-F5344CB8AC3E}">
        <p14:creationId xmlns:p14="http://schemas.microsoft.com/office/powerpoint/2010/main" val="3240350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312" y="102870"/>
            <a:ext cx="9144000" cy="761654"/>
          </a:xfrm>
        </p:spPr>
        <p:txBody>
          <a:bodyPr>
            <a:normAutofit/>
          </a:bodyPr>
          <a:lstStyle/>
          <a:p>
            <a:r>
              <a:rPr lang="en-AU" sz="4400" dirty="0" smtClean="0"/>
              <a:t>Test Automation Solution</a:t>
            </a:r>
            <a:endParaRPr lang="en-AU" sz="4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348450" y="6109855"/>
            <a:ext cx="4843549" cy="74814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056" y="753250"/>
            <a:ext cx="10724511" cy="5356605"/>
          </a:xfrm>
          <a:prstGeom prst="rect">
            <a:avLst/>
          </a:prstGeom>
        </p:spPr>
      </p:pic>
    </p:spTree>
    <p:extLst>
      <p:ext uri="{BB962C8B-B14F-4D97-AF65-F5344CB8AC3E}">
        <p14:creationId xmlns:p14="http://schemas.microsoft.com/office/powerpoint/2010/main" val="2318815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40625" y="100801"/>
            <a:ext cx="9144000" cy="65565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smtClean="0"/>
              <a:t>Test Automation Solution Code</a:t>
            </a:r>
            <a:endParaRPr lang="en-AU"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7348450" y="6109855"/>
            <a:ext cx="4843549" cy="748144"/>
          </a:xfrm>
          <a:prstGeom prst="rect">
            <a:avLst/>
          </a:prstGeom>
        </p:spPr>
      </p:pic>
      <p:pic>
        <p:nvPicPr>
          <p:cNvPr id="3" name="Picture 2"/>
          <p:cNvPicPr>
            <a:picLocks noChangeAspect="1"/>
          </p:cNvPicPr>
          <p:nvPr/>
        </p:nvPicPr>
        <p:blipFill>
          <a:blip r:embed="rId3"/>
          <a:stretch>
            <a:fillRect/>
          </a:stretch>
        </p:blipFill>
        <p:spPr>
          <a:xfrm>
            <a:off x="1101725" y="848945"/>
            <a:ext cx="9667875" cy="5260910"/>
          </a:xfrm>
          <a:prstGeom prst="rect">
            <a:avLst/>
          </a:prstGeom>
        </p:spPr>
      </p:pic>
    </p:spTree>
    <p:extLst>
      <p:ext uri="{BB962C8B-B14F-4D97-AF65-F5344CB8AC3E}">
        <p14:creationId xmlns:p14="http://schemas.microsoft.com/office/powerpoint/2010/main" val="1331819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33525" y="135084"/>
            <a:ext cx="9144000" cy="838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smtClean="0"/>
              <a:t>Build Pipeline</a:t>
            </a:r>
            <a:endParaRPr lang="en-AU"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7348450" y="6109855"/>
            <a:ext cx="4843549" cy="748144"/>
          </a:xfrm>
          <a:prstGeom prst="rect">
            <a:avLst/>
          </a:prstGeom>
        </p:spPr>
      </p:pic>
      <p:pic>
        <p:nvPicPr>
          <p:cNvPr id="6" name="Picture 5"/>
          <p:cNvPicPr>
            <a:picLocks noChangeAspect="1"/>
          </p:cNvPicPr>
          <p:nvPr/>
        </p:nvPicPr>
        <p:blipFill>
          <a:blip r:embed="rId3"/>
          <a:stretch>
            <a:fillRect/>
          </a:stretch>
        </p:blipFill>
        <p:spPr>
          <a:xfrm>
            <a:off x="5758780" y="887559"/>
            <a:ext cx="6405627" cy="5222296"/>
          </a:xfrm>
          <a:prstGeom prst="rect">
            <a:avLst/>
          </a:prstGeom>
          <a:ln>
            <a:solidFill>
              <a:schemeClr val="accent6"/>
            </a:solidFill>
          </a:ln>
        </p:spPr>
      </p:pic>
      <p:pic>
        <p:nvPicPr>
          <p:cNvPr id="7" name="Picture 6"/>
          <p:cNvPicPr>
            <a:picLocks noChangeAspect="1"/>
          </p:cNvPicPr>
          <p:nvPr/>
        </p:nvPicPr>
        <p:blipFill>
          <a:blip r:embed="rId4"/>
          <a:stretch>
            <a:fillRect/>
          </a:stretch>
        </p:blipFill>
        <p:spPr>
          <a:xfrm>
            <a:off x="213395" y="904875"/>
            <a:ext cx="5381793" cy="5857875"/>
          </a:xfrm>
          <a:prstGeom prst="rect">
            <a:avLst/>
          </a:prstGeom>
          <a:ln>
            <a:solidFill>
              <a:schemeClr val="accent6"/>
            </a:solidFill>
          </a:ln>
        </p:spPr>
      </p:pic>
    </p:spTree>
    <p:extLst>
      <p:ext uri="{BB962C8B-B14F-4D97-AF65-F5344CB8AC3E}">
        <p14:creationId xmlns:p14="http://schemas.microsoft.com/office/powerpoint/2010/main" val="2852177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52575" y="114538"/>
            <a:ext cx="9144000" cy="838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Release Pipeline (Test Execution)</a:t>
            </a:r>
            <a:endParaRPr lang="en-AU"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7348450" y="6109855"/>
            <a:ext cx="4843549" cy="748144"/>
          </a:xfrm>
          <a:prstGeom prst="rect">
            <a:avLst/>
          </a:prstGeom>
        </p:spPr>
      </p:pic>
      <p:pic>
        <p:nvPicPr>
          <p:cNvPr id="2" name="Picture 1"/>
          <p:cNvPicPr>
            <a:picLocks noChangeAspect="1"/>
          </p:cNvPicPr>
          <p:nvPr/>
        </p:nvPicPr>
        <p:blipFill>
          <a:blip r:embed="rId3"/>
          <a:stretch>
            <a:fillRect/>
          </a:stretch>
        </p:blipFill>
        <p:spPr>
          <a:xfrm>
            <a:off x="1788318" y="738856"/>
            <a:ext cx="8672513" cy="5451294"/>
          </a:xfrm>
          <a:prstGeom prst="rect">
            <a:avLst/>
          </a:prstGeom>
        </p:spPr>
      </p:pic>
    </p:spTree>
    <p:extLst>
      <p:ext uri="{BB962C8B-B14F-4D97-AF65-F5344CB8AC3E}">
        <p14:creationId xmlns:p14="http://schemas.microsoft.com/office/powerpoint/2010/main" val="2096888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285750"/>
            <a:ext cx="9144000" cy="838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Azure DevOps – Test Run Results</a:t>
            </a:r>
            <a:endParaRPr lang="en-AU"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7348450" y="6109855"/>
            <a:ext cx="4843549" cy="748144"/>
          </a:xfrm>
          <a:prstGeom prst="rect">
            <a:avLst/>
          </a:prstGeom>
        </p:spPr>
      </p:pic>
      <p:pic>
        <p:nvPicPr>
          <p:cNvPr id="2" name="Picture 1"/>
          <p:cNvPicPr>
            <a:picLocks noChangeAspect="1"/>
          </p:cNvPicPr>
          <p:nvPr/>
        </p:nvPicPr>
        <p:blipFill>
          <a:blip r:embed="rId3"/>
          <a:stretch>
            <a:fillRect/>
          </a:stretch>
        </p:blipFill>
        <p:spPr>
          <a:xfrm>
            <a:off x="9526" y="1409701"/>
            <a:ext cx="6086474" cy="4111040"/>
          </a:xfrm>
          <a:prstGeom prst="rect">
            <a:avLst/>
          </a:prstGeom>
          <a:ln>
            <a:solidFill>
              <a:schemeClr val="accent6"/>
            </a:solidFill>
          </a:ln>
        </p:spPr>
      </p:pic>
      <p:pic>
        <p:nvPicPr>
          <p:cNvPr id="5" name="Picture 4"/>
          <p:cNvPicPr>
            <a:picLocks noChangeAspect="1"/>
          </p:cNvPicPr>
          <p:nvPr/>
        </p:nvPicPr>
        <p:blipFill>
          <a:blip r:embed="rId4"/>
          <a:stretch>
            <a:fillRect/>
          </a:stretch>
        </p:blipFill>
        <p:spPr>
          <a:xfrm>
            <a:off x="6215461" y="1409702"/>
            <a:ext cx="5976539" cy="4084344"/>
          </a:xfrm>
          <a:prstGeom prst="rect">
            <a:avLst/>
          </a:prstGeom>
          <a:ln>
            <a:solidFill>
              <a:schemeClr val="accent6"/>
            </a:solidFill>
          </a:ln>
        </p:spPr>
      </p:pic>
    </p:spTree>
    <p:extLst>
      <p:ext uri="{BB962C8B-B14F-4D97-AF65-F5344CB8AC3E}">
        <p14:creationId xmlns:p14="http://schemas.microsoft.com/office/powerpoint/2010/main" val="2905576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11560</TotalTime>
  <Words>405</Words>
  <Application>Microsoft Office PowerPoint</Application>
  <PresentationFormat>Widescreen</PresentationFormat>
  <Paragraphs>22</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Calibri Light</vt:lpstr>
      <vt:lpstr>Office Theme</vt:lpstr>
      <vt:lpstr>Visio.Drawing.15</vt:lpstr>
      <vt:lpstr>AMIB Test Automation</vt:lpstr>
      <vt:lpstr>AMIB Solution</vt:lpstr>
      <vt:lpstr>CRM Logical Data Model</vt:lpstr>
      <vt:lpstr>Application Status Flow</vt:lpstr>
      <vt:lpstr>Test Automation Solution</vt:lpstr>
      <vt:lpstr>PowerPoint Presentation</vt:lpstr>
      <vt:lpstr>PowerPoint Presentation</vt:lpstr>
      <vt:lpstr>PowerPoint Presentation</vt:lpstr>
      <vt:lpstr>PowerPoint Presentation</vt:lpstr>
      <vt:lpstr>PowerPoint Presentation</vt:lpstr>
      <vt:lpstr>PowerPoint Presentation</vt:lpstr>
      <vt:lpstr>AMIB Application Process</vt:lpstr>
    </vt:vector>
  </TitlesOfParts>
  <Company>Department Of Immigration And Border Protection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AMIB Test Automation</dc:title>
  <dc:creator>Ravi Kumar USA</dc:creator>
  <cp:lastModifiedBy>Ravi USA</cp:lastModifiedBy>
  <cp:revision>148</cp:revision>
  <dcterms:created xsi:type="dcterms:W3CDTF">2020-12-15T03:19:12Z</dcterms:created>
  <dcterms:modified xsi:type="dcterms:W3CDTF">2024-12-17T06:46:48Z</dcterms:modified>
</cp:coreProperties>
</file>