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1" r:id="rId7"/>
    <p:sldId id="272" r:id="rId8"/>
    <p:sldId id="273" r:id="rId9"/>
    <p:sldId id="269" r:id="rId10"/>
    <p:sldId id="268" r:id="rId11"/>
    <p:sldId id="270" r:id="rId12"/>
    <p:sldId id="260" r:id="rId13"/>
    <p:sldId id="261" r:id="rId14"/>
    <p:sldId id="262" r:id="rId15"/>
    <p:sldId id="25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8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F181-74B6-44EC-B377-30B2039B78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958E-1E0E-462E-8856-7E15503B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6626" y="1343992"/>
            <a:ext cx="1413722" cy="10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9195" y="187482"/>
            <a:ext cx="3558574" cy="3778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2903" y="1423840"/>
            <a:ext cx="14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661778" y="844894"/>
            <a:ext cx="1300153" cy="719237"/>
            <a:chOff x="8711820" y="1394478"/>
            <a:chExt cx="1300153" cy="719237"/>
          </a:xfrm>
        </p:grpSpPr>
        <p:sp>
          <p:nvSpPr>
            <p:cNvPr id="8" name="Rectangle 7"/>
            <p:cNvSpPr/>
            <p:nvPr/>
          </p:nvSpPr>
          <p:spPr>
            <a:xfrm>
              <a:off x="8711820" y="1394478"/>
              <a:ext cx="1300153" cy="719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577" y="1550662"/>
              <a:ext cx="1265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PLATFORM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23992" y="2578709"/>
            <a:ext cx="1422404" cy="1065670"/>
            <a:chOff x="2083511" y="1457723"/>
            <a:chExt cx="1422404" cy="1065670"/>
          </a:xfrm>
        </p:grpSpPr>
        <p:sp>
          <p:nvSpPr>
            <p:cNvPr id="10" name="Rectangle 9"/>
            <p:cNvSpPr/>
            <p:nvPr/>
          </p:nvSpPr>
          <p:spPr>
            <a:xfrm>
              <a:off x="2099037" y="1461202"/>
              <a:ext cx="1406878" cy="1062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3511" y="1457723"/>
              <a:ext cx="1324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RADIANCE</a:t>
              </a:r>
            </a:p>
            <a:p>
              <a:r>
                <a:rPr lang="en-US" dirty="0"/>
                <a:t>SIMULATOR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16879" y="2049601"/>
            <a:ext cx="1357822" cy="847732"/>
            <a:chOff x="5039971" y="1923600"/>
            <a:chExt cx="1357822" cy="847732"/>
          </a:xfrm>
        </p:grpSpPr>
        <p:sp>
          <p:nvSpPr>
            <p:cNvPr id="12" name="Rectangle 11"/>
            <p:cNvSpPr/>
            <p:nvPr/>
          </p:nvSpPr>
          <p:spPr>
            <a:xfrm>
              <a:off x="5039971" y="1923600"/>
              <a:ext cx="1357822" cy="84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35163" y="1937228"/>
              <a:ext cx="1212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RETRIEVAL TARGET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9193" y="713123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63215" y="6049920"/>
            <a:ext cx="2292818" cy="6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53457" y="6183721"/>
            <a:ext cx="219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CONTROL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58180" y="193190"/>
            <a:ext cx="3557637" cy="339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90964" y="227762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RETRIEVAL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4534442" y="911995"/>
            <a:ext cx="1348039" cy="652136"/>
            <a:chOff x="6779330" y="1074891"/>
            <a:chExt cx="1348039" cy="635870"/>
          </a:xfrm>
        </p:grpSpPr>
        <p:sp>
          <p:nvSpPr>
            <p:cNvPr id="19" name="Rectangle 18"/>
            <p:cNvSpPr/>
            <p:nvPr/>
          </p:nvSpPr>
          <p:spPr>
            <a:xfrm>
              <a:off x="6779330" y="1074891"/>
              <a:ext cx="1348039" cy="635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79330" y="1236114"/>
              <a:ext cx="128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MINIMIZER</a:t>
              </a:r>
            </a:p>
          </p:txBody>
        </p:sp>
      </p:grpSp>
      <p:cxnSp>
        <p:nvCxnSpPr>
          <p:cNvPr id="39" name="Straight Connector 38"/>
          <p:cNvCxnSpPr>
            <a:stCxn id="57" idx="3"/>
          </p:cNvCxnSpPr>
          <p:nvPr/>
        </p:nvCxnSpPr>
        <p:spPr>
          <a:xfrm>
            <a:off x="2456598" y="344544"/>
            <a:ext cx="214271" cy="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0867" y="1989297"/>
            <a:ext cx="12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Level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9194" y="624429"/>
            <a:ext cx="3558575" cy="56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9194" y="159878"/>
            <a:ext cx="21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SUPPLIER (B)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59120" y="193190"/>
            <a:ext cx="3556698" cy="431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74827" y="4673330"/>
            <a:ext cx="3558574" cy="1464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74826" y="4668671"/>
            <a:ext cx="3558575" cy="445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4825" y="4644292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SUPPLIER (A)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42127" y="5212496"/>
            <a:ext cx="3379418" cy="75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52026" y="5263451"/>
            <a:ext cx="320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Product I/O or Forward Model.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361062" y="4828958"/>
            <a:ext cx="287013" cy="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846426" y="1489966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846426" y="1652303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846396" y="1823497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44374" y="1310067"/>
            <a:ext cx="1534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measurement_geometry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44373" y="1500506"/>
            <a:ext cx="162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measurement_wavelengths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51695" y="1685812"/>
            <a:ext cx="162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radiance_format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840568" y="2734056"/>
            <a:ext cx="321526" cy="382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840568" y="2932530"/>
            <a:ext cx="334861" cy="856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876668" y="2293002"/>
            <a:ext cx="276671" cy="176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874701" y="2473349"/>
            <a:ext cx="278638" cy="429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55765" y="2794827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calculate_radiance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42515" y="2585951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update_state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866814" y="2117431"/>
            <a:ext cx="286525" cy="2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137565" y="1980575"/>
            <a:ext cx="135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measurement_vector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37565" y="2161372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state_vector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137565" y="2338211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update_state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5884133" y="2660284"/>
            <a:ext cx="269206" cy="305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84133" y="2842887"/>
            <a:ext cx="269206" cy="47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157288" y="2506266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apriori_state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62771" y="2699555"/>
            <a:ext cx="158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inverse_apriori_covariance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76810" y="198190"/>
            <a:ext cx="1107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get_level_1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667054" y="4717037"/>
            <a:ext cx="1107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get_level_1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216237" y="1063846"/>
            <a:ext cx="1352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Platform Ephemerides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9956583" y="1017952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9956582" y="1200014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216238" y="875440"/>
            <a:ext cx="122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Platform Pointing</a:t>
            </a:r>
          </a:p>
        </p:txBody>
      </p:sp>
      <p:cxnSp>
        <p:nvCxnSpPr>
          <p:cNvPr id="151" name="Straight Connector 150"/>
          <p:cNvCxnSpPr/>
          <p:nvPr/>
        </p:nvCxnSpPr>
        <p:spPr>
          <a:xfrm>
            <a:off x="5874400" y="1133788"/>
            <a:ext cx="286525" cy="2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182365" y="998551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retrieve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454996" y="187480"/>
            <a:ext cx="3558574" cy="3397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454995" y="182837"/>
            <a:ext cx="3556698" cy="431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486842" y="224143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UTILITIES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8661778" y="1787029"/>
            <a:ext cx="1300153" cy="719237"/>
            <a:chOff x="8711820" y="1394478"/>
            <a:chExt cx="1300153" cy="719237"/>
          </a:xfrm>
        </p:grpSpPr>
        <p:sp>
          <p:nvSpPr>
            <p:cNvPr id="161" name="Rectangle 160"/>
            <p:cNvSpPr/>
            <p:nvPr/>
          </p:nvSpPr>
          <p:spPr>
            <a:xfrm>
              <a:off x="8711820" y="1394478"/>
              <a:ext cx="1300153" cy="719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713577" y="1550662"/>
              <a:ext cx="1265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LINESHAPE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V="1">
            <a:off x="9956583" y="1960087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9956582" y="2142149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0216238" y="1817575"/>
            <a:ext cx="122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tbd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0775" y="3838778"/>
            <a:ext cx="5959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LEVEL 1 SUPPLIER (A) provides Level 1 data to RETRIEVAL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RETRIEVAL TARGET makes measurement vectors.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RETRIEVAL configures RADIANCE SIMULATOR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FORWARD MODEL (B) </a:t>
            </a:r>
            <a:r>
              <a:rPr lang="en-US" dirty="0"/>
              <a:t>calculates new LEVEL 1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RETRIEVAL TARGET makes measurement vectors.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MINIMIZER updates fit and repeats.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1947570" y="1017172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7221" y="364903"/>
            <a:ext cx="3558574" cy="326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37805" y="397485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7221" y="368861"/>
            <a:ext cx="3558575" cy="39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947570" y="2055601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959608" y="2213334"/>
            <a:ext cx="13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Digitization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04621" y="1017172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005104" y="1079461"/>
            <a:ext cx="129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Optical Throughput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59004" y="902365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16472" y="360945"/>
            <a:ext cx="3558574" cy="3266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084048" y="1017777"/>
            <a:ext cx="98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of View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77056" y="393527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RADIANCE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16472" y="364903"/>
            <a:ext cx="3558575" cy="39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502969" y="906308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502968" y="991521"/>
            <a:ext cx="134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 Ranges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197149" y="2397731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472640" y="2610282"/>
            <a:ext cx="9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</a:t>
            </a:r>
          </a:p>
        </p:txBody>
      </p:sp>
      <p:cxnSp>
        <p:nvCxnSpPr>
          <p:cNvPr id="88" name="Elbow Connector 87"/>
          <p:cNvCxnSpPr>
            <a:stCxn id="75" idx="2"/>
            <a:endCxn id="82" idx="0"/>
          </p:cNvCxnSpPr>
          <p:nvPr/>
        </p:nvCxnSpPr>
        <p:spPr>
          <a:xfrm rot="16200000" flipH="1">
            <a:off x="6421882" y="1969554"/>
            <a:ext cx="618208" cy="238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0" idx="2"/>
          </p:cNvCxnSpPr>
          <p:nvPr/>
        </p:nvCxnSpPr>
        <p:spPr>
          <a:xfrm rot="5400000">
            <a:off x="7348327" y="1280182"/>
            <a:ext cx="304269" cy="1310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502968" y="2497307"/>
            <a:ext cx="281513" cy="69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847697" y="2358807"/>
            <a:ext cx="12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spectral radiance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7502968" y="2718262"/>
            <a:ext cx="281513" cy="69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47697" y="2579762"/>
            <a:ext cx="12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spectral albedo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7495492" y="2949980"/>
            <a:ext cx="281513" cy="69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40221" y="2811480"/>
            <a:ext cx="143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weighting functions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664084" y="1112119"/>
            <a:ext cx="11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Radiance</a:t>
            </a:r>
          </a:p>
        </p:txBody>
      </p:sp>
      <p:cxnSp>
        <p:nvCxnSpPr>
          <p:cNvPr id="99" name="Straight Arrow Connector 98"/>
          <p:cNvCxnSpPr>
            <a:endCxn id="79" idx="1"/>
          </p:cNvCxnSpPr>
          <p:nvPr/>
        </p:nvCxnSpPr>
        <p:spPr>
          <a:xfrm flipV="1">
            <a:off x="4910440" y="563881"/>
            <a:ext cx="806032" cy="45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2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DFC0F-9AA7-41B1-AE09-773AC32D90BF}"/>
              </a:ext>
            </a:extLst>
          </p:cNvPr>
          <p:cNvSpPr/>
          <p:nvPr/>
        </p:nvSpPr>
        <p:spPr>
          <a:xfrm>
            <a:off x="388912" y="1883042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B5EA0-9DE8-46EE-A5A5-524F2C161B43}"/>
              </a:ext>
            </a:extLst>
          </p:cNvPr>
          <p:cNvSpPr/>
          <p:nvPr/>
        </p:nvSpPr>
        <p:spPr>
          <a:xfrm>
            <a:off x="118563" y="143697"/>
            <a:ext cx="3558574" cy="5918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E505B-5165-41AF-84D3-42BC14004BC7}"/>
              </a:ext>
            </a:extLst>
          </p:cNvPr>
          <p:cNvSpPr txBox="1"/>
          <p:nvPr/>
        </p:nvSpPr>
        <p:spPr>
          <a:xfrm>
            <a:off x="79147" y="176279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5949D-F051-4F10-BFDC-E2BDD373A614}"/>
              </a:ext>
            </a:extLst>
          </p:cNvPr>
          <p:cNvSpPr/>
          <p:nvPr/>
        </p:nvSpPr>
        <p:spPr>
          <a:xfrm>
            <a:off x="118563" y="147655"/>
            <a:ext cx="3558575" cy="39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D9323-7418-47F8-99F6-B3621BC656AB}"/>
              </a:ext>
            </a:extLst>
          </p:cNvPr>
          <p:cNvSpPr/>
          <p:nvPr/>
        </p:nvSpPr>
        <p:spPr>
          <a:xfrm>
            <a:off x="388912" y="3065136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FFFC4-1897-405E-BF66-34E810682888}"/>
              </a:ext>
            </a:extLst>
          </p:cNvPr>
          <p:cNvSpPr txBox="1"/>
          <p:nvPr/>
        </p:nvSpPr>
        <p:spPr>
          <a:xfrm>
            <a:off x="400950" y="3222869"/>
            <a:ext cx="13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2CF98-8289-4A96-9B0C-171BF5E5332E}"/>
              </a:ext>
            </a:extLst>
          </p:cNvPr>
          <p:cNvSpPr/>
          <p:nvPr/>
        </p:nvSpPr>
        <p:spPr>
          <a:xfrm>
            <a:off x="388912" y="728323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1FE77-C5EC-4D26-B11E-E4FA49B5B705}"/>
              </a:ext>
            </a:extLst>
          </p:cNvPr>
          <p:cNvSpPr txBox="1"/>
          <p:nvPr/>
        </p:nvSpPr>
        <p:spPr>
          <a:xfrm>
            <a:off x="446446" y="1945331"/>
            <a:ext cx="129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Optical Throughput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9F60B5-A590-47D7-9FDB-B163B650362F}"/>
              </a:ext>
            </a:extLst>
          </p:cNvPr>
          <p:cNvSpPr/>
          <p:nvPr/>
        </p:nvSpPr>
        <p:spPr>
          <a:xfrm>
            <a:off x="5959004" y="902365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EE05E2-B59D-422B-831F-7976F91A741C}"/>
              </a:ext>
            </a:extLst>
          </p:cNvPr>
          <p:cNvSpPr/>
          <p:nvPr/>
        </p:nvSpPr>
        <p:spPr>
          <a:xfrm>
            <a:off x="5716472" y="360945"/>
            <a:ext cx="4100149" cy="3266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C3754-F590-4570-81DC-50C307CABC83}"/>
              </a:ext>
            </a:extLst>
          </p:cNvPr>
          <p:cNvSpPr txBox="1"/>
          <p:nvPr/>
        </p:nvSpPr>
        <p:spPr>
          <a:xfrm>
            <a:off x="6084048" y="1017777"/>
            <a:ext cx="98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116B-EA76-406E-9E42-E9B8FC3BE6B9}"/>
              </a:ext>
            </a:extLst>
          </p:cNvPr>
          <p:cNvSpPr txBox="1"/>
          <p:nvPr/>
        </p:nvSpPr>
        <p:spPr>
          <a:xfrm>
            <a:off x="5677056" y="393527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RADIANCE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2937A-949B-4876-992B-EA8FF48A990C}"/>
              </a:ext>
            </a:extLst>
          </p:cNvPr>
          <p:cNvSpPr/>
          <p:nvPr/>
        </p:nvSpPr>
        <p:spPr>
          <a:xfrm>
            <a:off x="5716472" y="364903"/>
            <a:ext cx="4100149" cy="39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FA4B4-3FEA-4910-8B28-3BD9901A185D}"/>
              </a:ext>
            </a:extLst>
          </p:cNvPr>
          <p:cNvSpPr/>
          <p:nvPr/>
        </p:nvSpPr>
        <p:spPr>
          <a:xfrm>
            <a:off x="7502969" y="906308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F334A-F674-4640-BB4C-3E2181B02900}"/>
              </a:ext>
            </a:extLst>
          </p:cNvPr>
          <p:cNvSpPr txBox="1"/>
          <p:nvPr/>
        </p:nvSpPr>
        <p:spPr>
          <a:xfrm>
            <a:off x="7502968" y="991521"/>
            <a:ext cx="134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 Ranges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5BB3CE-51BD-486C-853D-ADEFDF29B131}"/>
              </a:ext>
            </a:extLst>
          </p:cNvPr>
          <p:cNvSpPr/>
          <p:nvPr/>
        </p:nvSpPr>
        <p:spPr>
          <a:xfrm>
            <a:off x="6738724" y="2397731"/>
            <a:ext cx="1305819" cy="8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F56E3-7307-48AB-AA28-DFA14397A602}"/>
              </a:ext>
            </a:extLst>
          </p:cNvPr>
          <p:cNvSpPr txBox="1"/>
          <p:nvPr/>
        </p:nvSpPr>
        <p:spPr>
          <a:xfrm>
            <a:off x="7014215" y="2610282"/>
            <a:ext cx="9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</a:t>
            </a:r>
          </a:p>
        </p:txBody>
      </p:sp>
      <p:cxnSp>
        <p:nvCxnSpPr>
          <p:cNvPr id="21" name="Elbow Connector 87">
            <a:extLst>
              <a:ext uri="{FF2B5EF4-FFF2-40B4-BE49-F238E27FC236}">
                <a16:creationId xmlns:a16="http://schemas.microsoft.com/office/drawing/2014/main" id="{F8D612F1-F7A7-419A-B15D-CE0A7194FD1A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16200000" flipH="1">
            <a:off x="6692670" y="1698767"/>
            <a:ext cx="618208" cy="77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8">
            <a:extLst>
              <a:ext uri="{FF2B5EF4-FFF2-40B4-BE49-F238E27FC236}">
                <a16:creationId xmlns:a16="http://schemas.microsoft.com/office/drawing/2014/main" id="{1763806C-11BF-45DE-9359-C3FDF42A958B}"/>
              </a:ext>
            </a:extLst>
          </p:cNvPr>
          <p:cNvCxnSpPr>
            <a:stCxn id="17" idx="2"/>
          </p:cNvCxnSpPr>
          <p:nvPr/>
        </p:nvCxnSpPr>
        <p:spPr>
          <a:xfrm rot="5400000">
            <a:off x="7348327" y="1280182"/>
            <a:ext cx="304269" cy="1310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9CFB97-D271-4ED8-BC4C-E3D2B07037E7}"/>
              </a:ext>
            </a:extLst>
          </p:cNvPr>
          <p:cNvCxnSpPr/>
          <p:nvPr/>
        </p:nvCxnSpPr>
        <p:spPr>
          <a:xfrm>
            <a:off x="8044543" y="2497307"/>
            <a:ext cx="281513" cy="69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4B0380-BAF7-4F27-9289-11C6924BCABE}"/>
              </a:ext>
            </a:extLst>
          </p:cNvPr>
          <p:cNvSpPr txBox="1"/>
          <p:nvPr/>
        </p:nvSpPr>
        <p:spPr>
          <a:xfrm>
            <a:off x="8389272" y="2358807"/>
            <a:ext cx="12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spectral radiance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1ED6D-C035-4D6B-9846-339990AB01B7}"/>
              </a:ext>
            </a:extLst>
          </p:cNvPr>
          <p:cNvCxnSpPr/>
          <p:nvPr/>
        </p:nvCxnSpPr>
        <p:spPr>
          <a:xfrm>
            <a:off x="8044543" y="2718262"/>
            <a:ext cx="281513" cy="69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4CDBEB-130C-48D1-9D26-AB72EA47550A}"/>
              </a:ext>
            </a:extLst>
          </p:cNvPr>
          <p:cNvSpPr txBox="1"/>
          <p:nvPr/>
        </p:nvSpPr>
        <p:spPr>
          <a:xfrm>
            <a:off x="8389272" y="2579762"/>
            <a:ext cx="12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spectral albedo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BFDCF4-39BC-4D0E-903C-50A35A244878}"/>
              </a:ext>
            </a:extLst>
          </p:cNvPr>
          <p:cNvCxnSpPr/>
          <p:nvPr/>
        </p:nvCxnSpPr>
        <p:spPr>
          <a:xfrm>
            <a:off x="8037067" y="2949980"/>
            <a:ext cx="281513" cy="69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9EFB29-4C44-45CB-B84C-B4A0349A2395}"/>
              </a:ext>
            </a:extLst>
          </p:cNvPr>
          <p:cNvSpPr txBox="1"/>
          <p:nvPr/>
        </p:nvSpPr>
        <p:spPr>
          <a:xfrm>
            <a:off x="8381796" y="2811480"/>
            <a:ext cx="143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weighting functions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357E19-E51D-48AE-94FF-DC8F7E18AF14}"/>
              </a:ext>
            </a:extLst>
          </p:cNvPr>
          <p:cNvSpPr txBox="1"/>
          <p:nvPr/>
        </p:nvSpPr>
        <p:spPr>
          <a:xfrm>
            <a:off x="448375" y="823270"/>
            <a:ext cx="11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Radiance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B65A9C-CFD4-46C5-8D37-EA0A7E04F9D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10440" y="563881"/>
            <a:ext cx="806032" cy="45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7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001" y="323467"/>
            <a:ext cx="68235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Instrument: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8247" y="1141425"/>
            <a:ext cx="84709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Front end, Fields of View, one for each pixel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8248" y="1960271"/>
            <a:ext cx="847096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High res wavelength ranges, one range for each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248" y="2778229"/>
            <a:ext cx="847096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Array of pixels: one FOV and one wavelength range</a:t>
            </a:r>
          </a:p>
        </p:txBody>
      </p:sp>
      <p:cxnSp>
        <p:nvCxnSpPr>
          <p:cNvPr id="8" name="Elbow Connector 7"/>
          <p:cNvCxnSpPr>
            <a:stCxn id="18" idx="1"/>
          </p:cNvCxnSpPr>
          <p:nvPr/>
        </p:nvCxnSpPr>
        <p:spPr>
          <a:xfrm rot="10800000">
            <a:off x="745506" y="840593"/>
            <a:ext cx="644863" cy="3838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</p:cNvCxnSpPr>
          <p:nvPr/>
        </p:nvCxnSpPr>
        <p:spPr>
          <a:xfrm flipH="1">
            <a:off x="745493" y="1403035"/>
            <a:ext cx="652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</p:cNvCxnSpPr>
          <p:nvPr/>
        </p:nvCxnSpPr>
        <p:spPr>
          <a:xfrm flipH="1" flipV="1">
            <a:off x="745490" y="2220993"/>
            <a:ext cx="652758" cy="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98248" y="3595299"/>
            <a:ext cx="847096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Optics transmission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0368" y="4417071"/>
            <a:ext cx="847096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Detector digitization model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741550" y="3060248"/>
            <a:ext cx="652758" cy="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45489" y="3866669"/>
            <a:ext cx="652758" cy="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7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001" y="323467"/>
            <a:ext cx="68235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Instrument: Outputs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8247" y="1141425"/>
            <a:ext cx="84709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Front-end, high resolution radiance.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8248" y="1960271"/>
            <a:ext cx="847096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Back-end Signal.</a:t>
            </a:r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>
            <a:off x="745508" y="840593"/>
            <a:ext cx="652741" cy="1381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</p:cNvCxnSpPr>
          <p:nvPr/>
        </p:nvCxnSpPr>
        <p:spPr>
          <a:xfrm flipH="1">
            <a:off x="745493" y="1403035"/>
            <a:ext cx="652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001" y="323467"/>
            <a:ext cx="68235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8247" y="1141425"/>
            <a:ext cx="84709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Platform Pointing of Optic Axis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8248" y="1960271"/>
            <a:ext cx="847096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Platform Location/Ephemerides</a:t>
            </a:r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>
            <a:off x="745508" y="840593"/>
            <a:ext cx="652741" cy="1381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</p:cNvCxnSpPr>
          <p:nvPr/>
        </p:nvCxnSpPr>
        <p:spPr>
          <a:xfrm flipH="1">
            <a:off x="745493" y="1403035"/>
            <a:ext cx="652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9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25" y="347115"/>
            <a:ext cx="68235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Forward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1581" y="1998721"/>
            <a:ext cx="3128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Platform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919" y="4838292"/>
            <a:ext cx="3128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Instrument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7683" y="2706829"/>
            <a:ext cx="644620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Observation Policy and Observation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 of sight vector.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Location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 exposures</a:t>
            </a:r>
          </a:p>
        </p:txBody>
      </p:sp>
      <p:cxnSp>
        <p:nvCxnSpPr>
          <p:cNvPr id="12" name="Elbow Connector 11"/>
          <p:cNvCxnSpPr>
            <a:cxnSpLocks/>
            <a:stCxn id="11" idx="1"/>
          </p:cNvCxnSpPr>
          <p:nvPr/>
        </p:nvCxnSpPr>
        <p:spPr>
          <a:xfrm rot="10800000">
            <a:off x="2629407" y="870336"/>
            <a:ext cx="164643" cy="349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1"/>
          </p:cNvCxnSpPr>
          <p:nvPr/>
        </p:nvCxnSpPr>
        <p:spPr>
          <a:xfrm flipH="1">
            <a:off x="808822" y="2260331"/>
            <a:ext cx="652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4049" y="1019509"/>
            <a:ext cx="568671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Radiance Simulator UVIS/NIR or IR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850ADA-A369-4B7F-905C-DA8CFC333EF7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2250517" y="2811383"/>
            <a:ext cx="849716" cy="2646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1">
            <a:extLst>
              <a:ext uri="{FF2B5EF4-FFF2-40B4-BE49-F238E27FC236}">
                <a16:creationId xmlns:a16="http://schemas.microsoft.com/office/drawing/2014/main" id="{B88AFB67-45C4-49C7-B460-CDB7309C7B4E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671083" y="4936976"/>
            <a:ext cx="876836" cy="1629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272BE2-AD23-4810-9C69-30EAADF48FC6}"/>
              </a:ext>
            </a:extLst>
          </p:cNvPr>
          <p:cNvSpPr txBox="1"/>
          <p:nvPr/>
        </p:nvSpPr>
        <p:spPr>
          <a:xfrm>
            <a:off x="2794049" y="1419063"/>
            <a:ext cx="568671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Solar Spectrum (UVIS/NIR)</a:t>
            </a:r>
          </a:p>
        </p:txBody>
      </p:sp>
    </p:spTree>
    <p:extLst>
      <p:ext uri="{BB962C8B-B14F-4D97-AF65-F5344CB8AC3E}">
        <p14:creationId xmlns:p14="http://schemas.microsoft.com/office/powerpoint/2010/main" val="118669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5462" y="1521413"/>
            <a:ext cx="1413722" cy="10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8031" y="364903"/>
            <a:ext cx="3558574" cy="522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1739" y="1601261"/>
            <a:ext cx="14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72828" y="2756130"/>
            <a:ext cx="1422404" cy="1065670"/>
            <a:chOff x="2083511" y="1457723"/>
            <a:chExt cx="1422404" cy="1065670"/>
          </a:xfrm>
        </p:grpSpPr>
        <p:sp>
          <p:nvSpPr>
            <p:cNvPr id="8" name="Rectangle 7"/>
            <p:cNvSpPr/>
            <p:nvPr/>
          </p:nvSpPr>
          <p:spPr>
            <a:xfrm>
              <a:off x="2099037" y="1461202"/>
              <a:ext cx="1406878" cy="1062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83511" y="1457723"/>
              <a:ext cx="1324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RADIANCE</a:t>
              </a:r>
            </a:p>
            <a:p>
              <a:r>
                <a:rPr lang="en-US" dirty="0"/>
                <a:t>SIMULATOR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8029" y="890544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MODEL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66183" y="522054"/>
            <a:ext cx="553522" cy="6289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9703" y="2166718"/>
            <a:ext cx="12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Level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48030" y="801850"/>
            <a:ext cx="3558575" cy="56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48029" y="337299"/>
            <a:ext cx="195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SUPPLIER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693" y="365238"/>
            <a:ext cx="3558574" cy="1464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3692" y="360579"/>
            <a:ext cx="3558575" cy="445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691" y="336200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SUPPLIER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993" y="904404"/>
            <a:ext cx="3379418" cy="75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892" y="955359"/>
            <a:ext cx="320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Product I/O or Forward Model.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23419" y="520866"/>
            <a:ext cx="553522" cy="6289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95262" y="1667387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95262" y="1829724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95232" y="2000918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3210" y="1487488"/>
            <a:ext cx="1534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measurement_geometry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93209" y="1677927"/>
            <a:ext cx="162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measurement_wavelengths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00531" y="1863233"/>
            <a:ext cx="162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radiance_format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889404" y="2911477"/>
            <a:ext cx="321526" cy="382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89404" y="3109951"/>
            <a:ext cx="334861" cy="856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04601" y="2972248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calculate_radiance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91351" y="2763372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update_state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13643" y="375845"/>
            <a:ext cx="1107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get_level_1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95920" y="408945"/>
            <a:ext cx="1107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get_level_1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160121" y="679206"/>
            <a:ext cx="553522" cy="6289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13642" y="548470"/>
            <a:ext cx="1107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get_los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124612" y="708938"/>
            <a:ext cx="553522" cy="6289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95919" y="558639"/>
            <a:ext cx="1107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get_los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40851" y="2089552"/>
            <a:ext cx="1413722" cy="10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10742" y="337299"/>
            <a:ext cx="3558574" cy="525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407128" y="2169400"/>
            <a:ext cx="14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428217" y="3324269"/>
            <a:ext cx="1422404" cy="1065670"/>
            <a:chOff x="2083511" y="1457723"/>
            <a:chExt cx="1422404" cy="1065670"/>
          </a:xfrm>
        </p:grpSpPr>
        <p:sp>
          <p:nvSpPr>
            <p:cNvPr id="41" name="Rectangle 40"/>
            <p:cNvSpPr/>
            <p:nvPr/>
          </p:nvSpPr>
          <p:spPr>
            <a:xfrm>
              <a:off x="2099037" y="1461202"/>
              <a:ext cx="1406878" cy="1062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83511" y="1457723"/>
              <a:ext cx="1324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RADIANCE</a:t>
              </a:r>
            </a:p>
            <a:p>
              <a:r>
                <a:rPr lang="en-US" dirty="0"/>
                <a:t>SIMULATOR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310740" y="862940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MODEL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0128894" y="494450"/>
            <a:ext cx="553522" cy="6289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25092" y="2734857"/>
            <a:ext cx="12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Level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10741" y="774246"/>
            <a:ext cx="3558575" cy="56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310740" y="309695"/>
            <a:ext cx="195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SUPPLIER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9850651" y="2235526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850651" y="2397863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850621" y="2569057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48599" y="2055627"/>
            <a:ext cx="1534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measurement_geometry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48598" y="2246066"/>
            <a:ext cx="162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measurement_wavelengths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55920" y="2431372"/>
            <a:ext cx="162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radiance_format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9844793" y="3479616"/>
            <a:ext cx="321526" cy="382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844793" y="3678090"/>
            <a:ext cx="334861" cy="856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59990" y="3540387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calculate_radiance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46740" y="3331511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update_state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6354" y="348241"/>
            <a:ext cx="1107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get_level_1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22832" y="651602"/>
            <a:ext cx="553522" cy="6289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676353" y="520866"/>
            <a:ext cx="1107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</a:rPr>
              <a:t>get_los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310740" y="1336422"/>
            <a:ext cx="3558575" cy="57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342585" y="1445315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RES SIMULATOR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497271" y="4023406"/>
            <a:ext cx="5357303" cy="1207786"/>
            <a:chOff x="5043542" y="905929"/>
            <a:chExt cx="4968431" cy="1207786"/>
          </a:xfrm>
        </p:grpSpPr>
        <p:sp>
          <p:nvSpPr>
            <p:cNvPr id="64" name="Rectangle 63"/>
            <p:cNvSpPr/>
            <p:nvPr/>
          </p:nvSpPr>
          <p:spPr>
            <a:xfrm>
              <a:off x="8711820" y="1394478"/>
              <a:ext cx="1300153" cy="719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3577" y="1550662"/>
              <a:ext cx="1265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PLATFORM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43542" y="905929"/>
              <a:ext cx="1300153" cy="719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45299" y="1062113"/>
              <a:ext cx="1265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PLATFORM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108416" y="4732721"/>
            <a:ext cx="1352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Platform Ephemerides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9848762" y="4686827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848761" y="4868889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109842" y="4573015"/>
            <a:ext cx="122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Platform Pointing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9404" y="3313165"/>
            <a:ext cx="334861" cy="856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00531" y="3181124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Level_1_Encoder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9854877" y="3888690"/>
            <a:ext cx="334861" cy="856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166004" y="3756649"/>
            <a:ext cx="118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Level_1_Encoder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53027" y="4272517"/>
            <a:ext cx="1352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Platform Ephemerides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5893373" y="4226623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893372" y="4408685"/>
            <a:ext cx="276761" cy="31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54453" y="4112811"/>
            <a:ext cx="122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Platform Pointing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690" y="2166718"/>
            <a:ext cx="3558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1 SUPPLIER: interface supplies level 1 from disk or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MODEL: interface provides forward model used by retrieval.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RES SIMULATOR: interface provides the high resolution simulator used in instrument studies etc.</a:t>
            </a:r>
          </a:p>
        </p:txBody>
      </p:sp>
    </p:spTree>
    <p:extLst>
      <p:ext uri="{BB962C8B-B14F-4D97-AF65-F5344CB8AC3E}">
        <p14:creationId xmlns:p14="http://schemas.microsoft.com/office/powerpoint/2010/main" val="3283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619" y="357139"/>
            <a:ext cx="7971077" cy="6280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14475" y="1036171"/>
            <a:ext cx="3288499" cy="472787"/>
            <a:chOff x="2779702" y="2091622"/>
            <a:chExt cx="2269225" cy="472787"/>
          </a:xfrm>
        </p:grpSpPr>
        <p:sp>
          <p:nvSpPr>
            <p:cNvPr id="4" name="Rectangle 3"/>
            <p:cNvSpPr/>
            <p:nvPr/>
          </p:nvSpPr>
          <p:spPr>
            <a:xfrm>
              <a:off x="2779702" y="2100120"/>
              <a:ext cx="2269225" cy="464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2979" y="2091622"/>
              <a:ext cx="222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1 Array [W,P,T,Q]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90618" y="358642"/>
            <a:ext cx="7971078" cy="56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0617" y="377063"/>
            <a:ext cx="52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LEVEL 1: Internal instrument model usage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34244" y="2583688"/>
            <a:ext cx="3268732" cy="464289"/>
            <a:chOff x="2769329" y="2053824"/>
            <a:chExt cx="2269225" cy="464289"/>
          </a:xfrm>
        </p:grpSpPr>
        <p:sp>
          <p:nvSpPr>
            <p:cNvPr id="30" name="Rectangle 29"/>
            <p:cNvSpPr/>
            <p:nvPr/>
          </p:nvSpPr>
          <p:spPr>
            <a:xfrm>
              <a:off x="2769329" y="2053824"/>
              <a:ext cx="2269225" cy="464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2979" y="2091622"/>
              <a:ext cx="222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Wavelengths[W]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6063" y="3337753"/>
            <a:ext cx="3266913" cy="464289"/>
            <a:chOff x="2769329" y="2053824"/>
            <a:chExt cx="2269225" cy="464289"/>
          </a:xfrm>
        </p:grpSpPr>
        <p:sp>
          <p:nvSpPr>
            <p:cNvPr id="33" name="Rectangle 32"/>
            <p:cNvSpPr/>
            <p:nvPr/>
          </p:nvSpPr>
          <p:spPr>
            <a:xfrm>
              <a:off x="2769329" y="2053824"/>
              <a:ext cx="2269225" cy="464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82979" y="2091622"/>
              <a:ext cx="222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Platform Positions [3,T]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40154" y="4309539"/>
            <a:ext cx="3262821" cy="470263"/>
            <a:chOff x="3946144" y="3582199"/>
            <a:chExt cx="2934319" cy="470263"/>
          </a:xfrm>
        </p:grpSpPr>
        <p:sp>
          <p:nvSpPr>
            <p:cNvPr id="36" name="Rectangle 35"/>
            <p:cNvSpPr/>
            <p:nvPr/>
          </p:nvSpPr>
          <p:spPr>
            <a:xfrm>
              <a:off x="3946144" y="3582199"/>
              <a:ext cx="293431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46144" y="3613698"/>
              <a:ext cx="2835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Platform Pointing ICF [3x3,T]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57441" y="5287300"/>
            <a:ext cx="3245533" cy="464289"/>
            <a:chOff x="2769329" y="2053824"/>
            <a:chExt cx="2269225" cy="464289"/>
          </a:xfrm>
        </p:grpSpPr>
        <p:sp>
          <p:nvSpPr>
            <p:cNvPr id="39" name="Rectangle 38"/>
            <p:cNvSpPr/>
            <p:nvPr/>
          </p:nvSpPr>
          <p:spPr>
            <a:xfrm>
              <a:off x="2769329" y="2053824"/>
              <a:ext cx="2269225" cy="464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2979" y="2091622"/>
              <a:ext cx="222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 &amp; Time UTC [T]</a:t>
              </a: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96453"/>
              </p:ext>
            </p:extLst>
          </p:nvPr>
        </p:nvGraphicFramePr>
        <p:xfrm>
          <a:off x="4712919" y="4147417"/>
          <a:ext cx="2365615" cy="829329"/>
        </p:xfrm>
        <a:graphic>
          <a:graphicData uri="http://schemas.openxmlformats.org/drawingml/2006/table">
            <a:tbl>
              <a:tblPr/>
              <a:tblGrid>
                <a:gridCol w="83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ICFX</a:t>
                      </a:r>
                      <a:r>
                        <a:rPr lang="en-US" sz="1200" baseline="-25000" dirty="0" err="1"/>
                        <a:t>geox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ICFY</a:t>
                      </a:r>
                      <a:r>
                        <a:rPr lang="en-US" sz="1200" baseline="-25000" dirty="0" err="1"/>
                        <a:t>geox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ICFZ</a:t>
                      </a:r>
                      <a:r>
                        <a:rPr lang="en-US" sz="1200" baseline="-25000" dirty="0" err="1"/>
                        <a:t>geox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5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ICFX</a:t>
                      </a:r>
                      <a:r>
                        <a:rPr lang="en-US" sz="1200" baseline="-25000" dirty="0" err="1"/>
                        <a:t>geoy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ICFY</a:t>
                      </a:r>
                      <a:r>
                        <a:rPr lang="en-US" sz="1200" baseline="-25000" dirty="0" err="1"/>
                        <a:t>geoy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ICFZ</a:t>
                      </a:r>
                      <a:r>
                        <a:rPr lang="en-US" sz="1200" baseline="-25000" dirty="0" err="1"/>
                        <a:t>geoy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04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ICFX</a:t>
                      </a:r>
                      <a:r>
                        <a:rPr lang="en-US" sz="1200" baseline="-25000" dirty="0" err="1"/>
                        <a:t>geoz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ICFY</a:t>
                      </a:r>
                      <a:r>
                        <a:rPr lang="en-US" sz="1200" baseline="-25000" dirty="0" err="1"/>
                        <a:t>geoz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ICFZ</a:t>
                      </a:r>
                      <a:r>
                        <a:rPr lang="en-US" sz="1200" baseline="-25000" dirty="0" err="1"/>
                        <a:t>geoz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28051"/>
              </p:ext>
            </p:extLst>
          </p:nvPr>
        </p:nvGraphicFramePr>
        <p:xfrm>
          <a:off x="4712919" y="3158417"/>
          <a:ext cx="50951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213">
                <a:tc>
                  <a:txBody>
                    <a:bodyPr/>
                    <a:lstStyle/>
                    <a:p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geo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27">
                <a:tc>
                  <a:txBody>
                    <a:bodyPr/>
                    <a:lstStyle/>
                    <a:p>
                      <a:r>
                        <a:rPr lang="en-US" sz="1200" baseline="0" dirty="0" err="1"/>
                        <a:t>Y</a:t>
                      </a:r>
                      <a:r>
                        <a:rPr lang="en-US" sz="1200" baseline="-25000" dirty="0" err="1"/>
                        <a:t>geo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72">
                <a:tc>
                  <a:txBody>
                    <a:bodyPr/>
                    <a:lstStyle/>
                    <a:p>
                      <a:r>
                        <a:rPr lang="en-US" sz="1200" baseline="0" dirty="0" err="1"/>
                        <a:t>Z</a:t>
                      </a:r>
                      <a:r>
                        <a:rPr lang="en-US" sz="1200" baseline="-25000" dirty="0" err="1"/>
                        <a:t>geo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95572"/>
              </p:ext>
            </p:extLst>
          </p:nvPr>
        </p:nvGraphicFramePr>
        <p:xfrm>
          <a:off x="4712919" y="2583688"/>
          <a:ext cx="22382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W-2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W-1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20854"/>
              </p:ext>
            </p:extLst>
          </p:nvPr>
        </p:nvGraphicFramePr>
        <p:xfrm>
          <a:off x="4712919" y="5297077"/>
          <a:ext cx="22382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t</a:t>
                      </a:r>
                      <a:r>
                        <a:rPr lang="en-US" sz="1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t</a:t>
                      </a:r>
                      <a:r>
                        <a:rPr lang="en-US" sz="1200" baseline="-25000" dirty="0"/>
                        <a:t>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t</a:t>
                      </a:r>
                      <a:r>
                        <a:rPr lang="en-US" sz="1200" baseline="-25000" dirty="0"/>
                        <a:t>L-2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t</a:t>
                      </a:r>
                      <a:r>
                        <a:rPr lang="en-US" sz="1200" baseline="-25000" dirty="0"/>
                        <a:t>L-1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816152" y="1835433"/>
            <a:ext cx="3286824" cy="472787"/>
            <a:chOff x="2779702" y="2091622"/>
            <a:chExt cx="2269225" cy="472787"/>
          </a:xfrm>
        </p:grpSpPr>
        <p:sp>
          <p:nvSpPr>
            <p:cNvPr id="41" name="Rectangle 40"/>
            <p:cNvSpPr/>
            <p:nvPr/>
          </p:nvSpPr>
          <p:spPr>
            <a:xfrm>
              <a:off x="2779702" y="2100120"/>
              <a:ext cx="2269225" cy="464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82979" y="2091622"/>
              <a:ext cx="222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Weighting Functions [W,P,T,S,Q]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27178" y="1060231"/>
            <a:ext cx="3728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 = Pixel central/nominal wavelength</a:t>
            </a:r>
          </a:p>
          <a:p>
            <a:r>
              <a:rPr lang="en-US" sz="1200" dirty="0"/>
              <a:t>P  = Instantaneous lines of sight (multiple pixels e.g. ALI)</a:t>
            </a:r>
          </a:p>
          <a:p>
            <a:r>
              <a:rPr lang="en-US" sz="1200" dirty="0"/>
              <a:t>T  = Time, platform changes lines of sight with time.</a:t>
            </a:r>
          </a:p>
          <a:p>
            <a:r>
              <a:rPr lang="en-US" sz="1200" dirty="0"/>
              <a:t>Q = polarization, I or IQUV.</a:t>
            </a:r>
          </a:p>
          <a:p>
            <a:r>
              <a:rPr lang="en-US" sz="1200" dirty="0"/>
              <a:t>S  = Species Heights for weighting functions</a:t>
            </a:r>
          </a:p>
        </p:txBody>
      </p:sp>
      <p:cxnSp>
        <p:nvCxnSpPr>
          <p:cNvPr id="7" name="Straight Arrow Connector 6"/>
          <p:cNvCxnSpPr>
            <a:stCxn id="30" idx="3"/>
            <a:endCxn id="48" idx="1"/>
          </p:cNvCxnSpPr>
          <p:nvPr/>
        </p:nvCxnSpPr>
        <p:spPr>
          <a:xfrm flipV="1">
            <a:off x="4102976" y="2812288"/>
            <a:ext cx="609943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3" idx="3"/>
            <a:endCxn id="47" idx="1"/>
          </p:cNvCxnSpPr>
          <p:nvPr/>
        </p:nvCxnSpPr>
        <p:spPr>
          <a:xfrm flipV="1">
            <a:off x="4102976" y="3569897"/>
            <a:ext cx="609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3"/>
            <a:endCxn id="42" idx="1"/>
          </p:cNvCxnSpPr>
          <p:nvPr/>
        </p:nvCxnSpPr>
        <p:spPr>
          <a:xfrm>
            <a:off x="4102975" y="4544671"/>
            <a:ext cx="609944" cy="1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9" idx="3"/>
            <a:endCxn id="49" idx="1"/>
          </p:cNvCxnSpPr>
          <p:nvPr/>
        </p:nvCxnSpPr>
        <p:spPr>
          <a:xfrm>
            <a:off x="4102974" y="5519445"/>
            <a:ext cx="609945" cy="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87866" y="3220107"/>
            <a:ext cx="296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Geocentric Geographic (GEO) location of platform for each time.</a:t>
            </a:r>
          </a:p>
        </p:txBody>
      </p:sp>
    </p:spTree>
    <p:extLst>
      <p:ext uri="{BB962C8B-B14F-4D97-AF65-F5344CB8AC3E}">
        <p14:creationId xmlns:p14="http://schemas.microsoft.com/office/powerpoint/2010/main" val="18374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619" y="357139"/>
            <a:ext cx="7971077" cy="6280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618" y="358642"/>
            <a:ext cx="7971078" cy="56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6815" y="357139"/>
            <a:ext cx="528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 LEVEL 1 INTERFACE EXAMPLES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30987"/>
              </p:ext>
            </p:extLst>
          </p:nvPr>
        </p:nvGraphicFramePr>
        <p:xfrm>
          <a:off x="1308536" y="149234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WF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OSIRIS Spectrograph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[W,T,S]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Polarized Spectrograph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[W,T,Q]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[W,T,S,Q]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CATS Multi-Slit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baseline="0" dirty="0"/>
                        <a:t> [</a:t>
                      </a:r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 err="1"/>
                        <a:t>,T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] ] (5 slits)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[ [</a:t>
                      </a:r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 err="1"/>
                        <a:t>,T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 err="1"/>
                        <a:t>,S</a:t>
                      </a:r>
                      <a:r>
                        <a:rPr lang="en-US" baseline="0" dirty="0"/>
                        <a:t>] 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Multi-Slit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[W,P,T]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[W,P,T,S]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Tunable Imager (ALI)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[P,T] + W[T]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[P,T,S]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(spectral 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[W,P,T]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[W,P,T,S]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 (spectral 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[W,P,T]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[W,P,T,S]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407502" y="4840014"/>
            <a:ext cx="4882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 = Pixel central/nominal wavelength index</a:t>
            </a:r>
          </a:p>
          <a:p>
            <a:r>
              <a:rPr lang="en-US" sz="1200" dirty="0"/>
              <a:t>P  = Instantaneous lines of sight index (multiple pixels e.g. ALI)</a:t>
            </a:r>
          </a:p>
          <a:p>
            <a:r>
              <a:rPr lang="en-US" sz="1200" dirty="0"/>
              <a:t>T  = Time index, platform changes lines of sight with time.</a:t>
            </a:r>
          </a:p>
          <a:p>
            <a:r>
              <a:rPr lang="en-US" sz="1200" dirty="0"/>
              <a:t>Q = polarization, I or IQUV.</a:t>
            </a:r>
          </a:p>
          <a:p>
            <a:r>
              <a:rPr lang="en-US" sz="1200" dirty="0"/>
              <a:t>S  = Species Height array index for weighting functions</a:t>
            </a:r>
          </a:p>
        </p:txBody>
      </p:sp>
    </p:spTree>
    <p:extLst>
      <p:ext uri="{BB962C8B-B14F-4D97-AF65-F5344CB8AC3E}">
        <p14:creationId xmlns:p14="http://schemas.microsoft.com/office/powerpoint/2010/main" val="415435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779" y="439791"/>
            <a:ext cx="1413722" cy="10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63" y="251549"/>
            <a:ext cx="3559065" cy="2759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779" y="715679"/>
            <a:ext cx="14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18298" y="1690224"/>
            <a:ext cx="1406878" cy="1062191"/>
            <a:chOff x="2099037" y="1461202"/>
            <a:chExt cx="1406878" cy="1062191"/>
          </a:xfrm>
        </p:grpSpPr>
        <p:sp>
          <p:nvSpPr>
            <p:cNvPr id="8" name="Rectangle 7"/>
            <p:cNvSpPr/>
            <p:nvPr/>
          </p:nvSpPr>
          <p:spPr>
            <a:xfrm>
              <a:off x="2099037" y="1461202"/>
              <a:ext cx="1406878" cy="1062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1320" y="1571255"/>
              <a:ext cx="1324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FORWARD</a:t>
              </a:r>
            </a:p>
            <a:p>
              <a:r>
                <a:rPr lang="en-US" dirty="0"/>
                <a:t>MODEL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46360" y="439791"/>
            <a:ext cx="1413722" cy="10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74407" y="757890"/>
            <a:ext cx="14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398654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E3E738-334B-42E3-9B59-78B1BC060F50}"/>
              </a:ext>
            </a:extLst>
          </p:cNvPr>
          <p:cNvSpPr/>
          <p:nvPr/>
        </p:nvSpPr>
        <p:spPr>
          <a:xfrm>
            <a:off x="239965" y="461250"/>
            <a:ext cx="1413722" cy="69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5563E-6BA5-489E-9905-ED9D25F480A3}"/>
              </a:ext>
            </a:extLst>
          </p:cNvPr>
          <p:cNvSpPr/>
          <p:nvPr/>
        </p:nvSpPr>
        <p:spPr>
          <a:xfrm>
            <a:off x="177363" y="259398"/>
            <a:ext cx="5379677" cy="3676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9862D-7C0F-4CE4-9371-768AB9452420}"/>
              </a:ext>
            </a:extLst>
          </p:cNvPr>
          <p:cNvSpPr txBox="1"/>
          <p:nvPr/>
        </p:nvSpPr>
        <p:spPr>
          <a:xfrm>
            <a:off x="248246" y="610230"/>
            <a:ext cx="14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CD426-C82C-4D9E-BC70-DE760A6F5975}"/>
              </a:ext>
            </a:extLst>
          </p:cNvPr>
          <p:cNvSpPr/>
          <p:nvPr/>
        </p:nvSpPr>
        <p:spPr>
          <a:xfrm>
            <a:off x="1695692" y="1338242"/>
            <a:ext cx="3304075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9DAEC-6BCD-4AAA-B7E1-001284E14D3F}"/>
              </a:ext>
            </a:extLst>
          </p:cNvPr>
          <p:cNvSpPr txBox="1"/>
          <p:nvPr/>
        </p:nvSpPr>
        <p:spPr>
          <a:xfrm>
            <a:off x="1780073" y="1453798"/>
            <a:ext cx="25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of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37EF54-99CC-4CA4-9FB9-BF1A904BCA12}"/>
              </a:ext>
            </a:extLst>
          </p:cNvPr>
          <p:cNvSpPr/>
          <p:nvPr/>
        </p:nvSpPr>
        <p:spPr>
          <a:xfrm>
            <a:off x="1695692" y="2142757"/>
            <a:ext cx="3304075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B7BA7-2A3A-494B-99A6-6DE3301DE9D5}"/>
              </a:ext>
            </a:extLst>
          </p:cNvPr>
          <p:cNvSpPr txBox="1"/>
          <p:nvPr/>
        </p:nvSpPr>
        <p:spPr>
          <a:xfrm>
            <a:off x="1794954" y="2220863"/>
            <a:ext cx="325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Spectral Point Spread 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87819-79AF-48D7-9992-B82A29F62FC7}"/>
              </a:ext>
            </a:extLst>
          </p:cNvPr>
          <p:cNvSpPr/>
          <p:nvPr/>
        </p:nvSpPr>
        <p:spPr>
          <a:xfrm>
            <a:off x="1695692" y="2950542"/>
            <a:ext cx="3304075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92CCF-CE6F-48F3-B1C9-6624C52F19A9}"/>
              </a:ext>
            </a:extLst>
          </p:cNvPr>
          <p:cNvSpPr txBox="1"/>
          <p:nvPr/>
        </p:nvSpPr>
        <p:spPr>
          <a:xfrm>
            <a:off x="1780073" y="3066098"/>
            <a:ext cx="25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5905AD3-8801-44C7-A18E-7B2742C525A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993449" y="1109005"/>
            <a:ext cx="1212570" cy="13058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F4683C-2D43-42BE-BC3E-53B6803BE3BF}"/>
              </a:ext>
            </a:extLst>
          </p:cNvPr>
          <p:cNvCxnSpPr>
            <a:cxnSpLocks/>
            <a:stCxn id="10" idx="1"/>
            <a:endCxn id="4" idx="2"/>
          </p:cNvCxnSpPr>
          <p:nvPr/>
        </p:nvCxnSpPr>
        <p:spPr>
          <a:xfrm rot="10800000">
            <a:off x="946826" y="1155628"/>
            <a:ext cx="748866" cy="482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B3B8CBD-4700-4E7C-AC8B-5FD42593C30E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273691" y="1828763"/>
            <a:ext cx="2095136" cy="7488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4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4086D-9FCA-443A-9DFE-530C72D7A030}"/>
              </a:ext>
            </a:extLst>
          </p:cNvPr>
          <p:cNvSpPr/>
          <p:nvPr/>
        </p:nvSpPr>
        <p:spPr>
          <a:xfrm>
            <a:off x="499222" y="461248"/>
            <a:ext cx="1070806" cy="69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B4B1D-A22B-4E44-A167-101AE7509ACC}"/>
              </a:ext>
            </a:extLst>
          </p:cNvPr>
          <p:cNvSpPr/>
          <p:nvPr/>
        </p:nvSpPr>
        <p:spPr>
          <a:xfrm>
            <a:off x="177363" y="259398"/>
            <a:ext cx="4261205" cy="44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04E02-D911-4FA8-A6A8-08B81F3AFCBA}"/>
              </a:ext>
            </a:extLst>
          </p:cNvPr>
          <p:cNvSpPr txBox="1"/>
          <p:nvPr/>
        </p:nvSpPr>
        <p:spPr>
          <a:xfrm>
            <a:off x="499222" y="614154"/>
            <a:ext cx="125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1D353-3AD1-4061-A594-AE5BF8AD3765}"/>
              </a:ext>
            </a:extLst>
          </p:cNvPr>
          <p:cNvSpPr/>
          <p:nvPr/>
        </p:nvSpPr>
        <p:spPr>
          <a:xfrm>
            <a:off x="1695693" y="1338242"/>
            <a:ext cx="2299412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76A50-E2EA-4445-8F71-D610B62D7CC6}"/>
              </a:ext>
            </a:extLst>
          </p:cNvPr>
          <p:cNvSpPr txBox="1"/>
          <p:nvPr/>
        </p:nvSpPr>
        <p:spPr>
          <a:xfrm>
            <a:off x="1780073" y="1453798"/>
            <a:ext cx="25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Pointing and Attitude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0D329-F70A-4592-8C78-48542CF42434}"/>
              </a:ext>
            </a:extLst>
          </p:cNvPr>
          <p:cNvSpPr/>
          <p:nvPr/>
        </p:nvSpPr>
        <p:spPr>
          <a:xfrm>
            <a:off x="1695693" y="2142757"/>
            <a:ext cx="2299412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5DA8D-3D03-44FA-8C54-E016BBF6E8AC}"/>
              </a:ext>
            </a:extLst>
          </p:cNvPr>
          <p:cNvSpPr txBox="1"/>
          <p:nvPr/>
        </p:nvSpPr>
        <p:spPr>
          <a:xfrm>
            <a:off x="1794954" y="2220863"/>
            <a:ext cx="220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Positions and Times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4C6BA-D801-438D-A762-F27BEC5475EF}"/>
              </a:ext>
            </a:extLst>
          </p:cNvPr>
          <p:cNvSpPr/>
          <p:nvPr/>
        </p:nvSpPr>
        <p:spPr>
          <a:xfrm>
            <a:off x="1695693" y="2950542"/>
            <a:ext cx="2299412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2BEEB-7224-4763-B166-6315418E2D6F}"/>
              </a:ext>
            </a:extLst>
          </p:cNvPr>
          <p:cNvSpPr txBox="1"/>
          <p:nvPr/>
        </p:nvSpPr>
        <p:spPr>
          <a:xfrm>
            <a:off x="1780073" y="3066098"/>
            <a:ext cx="25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Policy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509991C-9E1E-41AC-895D-962C336DC94B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21483" y="1468768"/>
            <a:ext cx="1287353" cy="661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36374B-E542-431D-99BF-2082A290EF8F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rot="10800000">
            <a:off x="1034625" y="1155626"/>
            <a:ext cx="661068" cy="4828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A8D72B-9B9D-47DE-9370-B70DA9F870F6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317590" y="1872661"/>
            <a:ext cx="2095138" cy="661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06211AC-B3D6-494E-BEB9-CF18C030AC3B}"/>
              </a:ext>
            </a:extLst>
          </p:cNvPr>
          <p:cNvSpPr/>
          <p:nvPr/>
        </p:nvSpPr>
        <p:spPr>
          <a:xfrm>
            <a:off x="499221" y="3737774"/>
            <a:ext cx="1070806" cy="69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86B42-FE70-41A0-B169-F663D9E52E78}"/>
              </a:ext>
            </a:extLst>
          </p:cNvPr>
          <p:cNvSpPr txBox="1"/>
          <p:nvPr/>
        </p:nvSpPr>
        <p:spPr>
          <a:xfrm>
            <a:off x="499221" y="3890680"/>
            <a:ext cx="125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Satellites</a:t>
            </a:r>
          </a:p>
        </p:txBody>
      </p:sp>
    </p:spTree>
    <p:extLst>
      <p:ext uri="{BB962C8B-B14F-4D97-AF65-F5344CB8AC3E}">
        <p14:creationId xmlns:p14="http://schemas.microsoft.com/office/powerpoint/2010/main" val="226386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F80CA6-F2E7-4A29-869E-BFC734D20346}"/>
              </a:ext>
            </a:extLst>
          </p:cNvPr>
          <p:cNvSpPr/>
          <p:nvPr/>
        </p:nvSpPr>
        <p:spPr>
          <a:xfrm>
            <a:off x="3191369" y="1004214"/>
            <a:ext cx="1682780" cy="69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839FB-3B65-4490-8319-7E7DB3FB069E}"/>
              </a:ext>
            </a:extLst>
          </p:cNvPr>
          <p:cNvSpPr/>
          <p:nvPr/>
        </p:nvSpPr>
        <p:spPr>
          <a:xfrm>
            <a:off x="106724" y="441773"/>
            <a:ext cx="8338721" cy="2925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494E-0B37-443F-B850-74C4E0D0901B}"/>
              </a:ext>
            </a:extLst>
          </p:cNvPr>
          <p:cNvSpPr txBox="1"/>
          <p:nvPr/>
        </p:nvSpPr>
        <p:spPr>
          <a:xfrm>
            <a:off x="3191369" y="1157120"/>
            <a:ext cx="198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7B480-610D-418B-B577-25AF250396FC}"/>
              </a:ext>
            </a:extLst>
          </p:cNvPr>
          <p:cNvSpPr/>
          <p:nvPr/>
        </p:nvSpPr>
        <p:spPr>
          <a:xfrm>
            <a:off x="4011337" y="1924181"/>
            <a:ext cx="1789231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5D786-66CC-42BD-B55D-4B45C8D38E8A}"/>
              </a:ext>
            </a:extLst>
          </p:cNvPr>
          <p:cNvSpPr txBox="1"/>
          <p:nvPr/>
        </p:nvSpPr>
        <p:spPr>
          <a:xfrm>
            <a:off x="4125155" y="2021178"/>
            <a:ext cx="17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Sasktran</a:t>
            </a:r>
            <a:r>
              <a:rPr lang="en-US" dirty="0"/>
              <a:t>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437FF-5E8F-4E98-B3D1-C769BC4A4AE8}"/>
              </a:ext>
            </a:extLst>
          </p:cNvPr>
          <p:cNvSpPr/>
          <p:nvPr/>
        </p:nvSpPr>
        <p:spPr>
          <a:xfrm>
            <a:off x="6798262" y="1371623"/>
            <a:ext cx="1466119" cy="85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E60AC-FC57-42EC-B502-852A485E1C9B}"/>
              </a:ext>
            </a:extLst>
          </p:cNvPr>
          <p:cNvSpPr txBox="1"/>
          <p:nvPr/>
        </p:nvSpPr>
        <p:spPr>
          <a:xfrm>
            <a:off x="6897524" y="1449729"/>
            <a:ext cx="128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  <a:p>
            <a:r>
              <a:rPr lang="en-US" dirty="0"/>
              <a:t> Pixels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CCFB3C-24F7-4810-B53F-209E97887F52}"/>
              </a:ext>
            </a:extLst>
          </p:cNvPr>
          <p:cNvSpPr/>
          <p:nvPr/>
        </p:nvSpPr>
        <p:spPr>
          <a:xfrm>
            <a:off x="3005153" y="668692"/>
            <a:ext cx="3019004" cy="236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C6AD9E-DAD2-45B1-88EE-1DD955A55274}"/>
              </a:ext>
            </a:extLst>
          </p:cNvPr>
          <p:cNvSpPr/>
          <p:nvPr/>
        </p:nvSpPr>
        <p:spPr>
          <a:xfrm>
            <a:off x="572149" y="741944"/>
            <a:ext cx="1466119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47E12-B655-4BBD-959F-946966538BCC}"/>
              </a:ext>
            </a:extLst>
          </p:cNvPr>
          <p:cNvSpPr txBox="1"/>
          <p:nvPr/>
        </p:nvSpPr>
        <p:spPr>
          <a:xfrm>
            <a:off x="671411" y="820050"/>
            <a:ext cx="12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B15A9D-4256-405A-ACAC-75D8561C78A8}"/>
              </a:ext>
            </a:extLst>
          </p:cNvPr>
          <p:cNvSpPr/>
          <p:nvPr/>
        </p:nvSpPr>
        <p:spPr>
          <a:xfrm>
            <a:off x="572149" y="1549729"/>
            <a:ext cx="1466119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C2E26D-4088-45CF-9056-4B1EB2AA54CD}"/>
              </a:ext>
            </a:extLst>
          </p:cNvPr>
          <p:cNvSpPr txBox="1"/>
          <p:nvPr/>
        </p:nvSpPr>
        <p:spPr>
          <a:xfrm>
            <a:off x="656530" y="1665285"/>
            <a:ext cx="129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E3E98D-AC13-49E6-9485-8E8DADF517FF}"/>
              </a:ext>
            </a:extLst>
          </p:cNvPr>
          <p:cNvSpPr/>
          <p:nvPr/>
        </p:nvSpPr>
        <p:spPr>
          <a:xfrm>
            <a:off x="572149" y="2325853"/>
            <a:ext cx="1434721" cy="60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69F0F6-F863-4AB8-AF75-8A60843E817A}"/>
              </a:ext>
            </a:extLst>
          </p:cNvPr>
          <p:cNvSpPr txBox="1"/>
          <p:nvPr/>
        </p:nvSpPr>
        <p:spPr>
          <a:xfrm>
            <a:off x="656530" y="2441409"/>
            <a:ext cx="138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Atmosphere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8DF30AE-FDB9-46BC-ABA9-3DDDB4C7EBFB}"/>
              </a:ext>
            </a:extLst>
          </p:cNvPr>
          <p:cNvSpPr/>
          <p:nvPr/>
        </p:nvSpPr>
        <p:spPr>
          <a:xfrm>
            <a:off x="2348587" y="1665285"/>
            <a:ext cx="536674" cy="406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8CE4F34-8B3E-4C49-97A8-EFC0188A28DF}"/>
              </a:ext>
            </a:extLst>
          </p:cNvPr>
          <p:cNvSpPr/>
          <p:nvPr/>
        </p:nvSpPr>
        <p:spPr>
          <a:xfrm>
            <a:off x="6123419" y="1627825"/>
            <a:ext cx="536674" cy="406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BA15398-102D-416E-A681-6A9F84DA64B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779259" y="1698593"/>
            <a:ext cx="232079" cy="5258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9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9B661F-912F-46CD-9A54-17A57C47EBA3}"/>
              </a:ext>
            </a:extLst>
          </p:cNvPr>
          <p:cNvSpPr/>
          <p:nvPr/>
        </p:nvSpPr>
        <p:spPr>
          <a:xfrm>
            <a:off x="395779" y="439791"/>
            <a:ext cx="1413722" cy="10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37CE7-6ED7-4B74-90CF-ECE1E9CF022F}"/>
              </a:ext>
            </a:extLst>
          </p:cNvPr>
          <p:cNvSpPr/>
          <p:nvPr/>
        </p:nvSpPr>
        <p:spPr>
          <a:xfrm>
            <a:off x="177363" y="251549"/>
            <a:ext cx="3559065" cy="2759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C79F7-6EE5-4EB3-871D-670504D4157E}"/>
              </a:ext>
            </a:extLst>
          </p:cNvPr>
          <p:cNvSpPr txBox="1"/>
          <p:nvPr/>
        </p:nvSpPr>
        <p:spPr>
          <a:xfrm>
            <a:off x="395779" y="715679"/>
            <a:ext cx="14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B97E96-F5DD-486A-B6BF-9CB60A2AD0AE}"/>
              </a:ext>
            </a:extLst>
          </p:cNvPr>
          <p:cNvGrpSpPr/>
          <p:nvPr/>
        </p:nvGrpSpPr>
        <p:grpSpPr>
          <a:xfrm>
            <a:off x="2100411" y="1100285"/>
            <a:ext cx="1406878" cy="1062191"/>
            <a:chOff x="2099037" y="1461202"/>
            <a:chExt cx="1406878" cy="1062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CAC8F-8F17-4D56-A536-D566FC51E859}"/>
                </a:ext>
              </a:extLst>
            </p:cNvPr>
            <p:cNvSpPr/>
            <p:nvPr/>
          </p:nvSpPr>
          <p:spPr>
            <a:xfrm>
              <a:off x="2099037" y="1461202"/>
              <a:ext cx="1406878" cy="1062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AEFBE1-2807-47BC-92D7-80B6C8E067B3}"/>
                </a:ext>
              </a:extLst>
            </p:cNvPr>
            <p:cNvSpPr txBox="1"/>
            <p:nvPr/>
          </p:nvSpPr>
          <p:spPr>
            <a:xfrm>
              <a:off x="2181320" y="1571255"/>
              <a:ext cx="1324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FORWARD</a:t>
              </a:r>
            </a:p>
            <a:p>
              <a:r>
                <a:rPr lang="en-US" dirty="0"/>
                <a:t>MODEL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084B-FCDE-43B2-9B15-A0A20519DAA0}"/>
              </a:ext>
            </a:extLst>
          </p:cNvPr>
          <p:cNvSpPr/>
          <p:nvPr/>
        </p:nvSpPr>
        <p:spPr>
          <a:xfrm>
            <a:off x="395779" y="1733183"/>
            <a:ext cx="1413722" cy="10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987CE-BB6C-45FB-B7A2-EC7C08083386}"/>
              </a:ext>
            </a:extLst>
          </p:cNvPr>
          <p:cNvSpPr txBox="1"/>
          <p:nvPr/>
        </p:nvSpPr>
        <p:spPr>
          <a:xfrm>
            <a:off x="423826" y="2051282"/>
            <a:ext cx="14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28410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791</Words>
  <Application>Microsoft Office PowerPoint</Application>
  <PresentationFormat>Widescreen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Lloyd, Nicholas</dc:creator>
  <cp:lastModifiedBy>Nicholas Lloyd</cp:lastModifiedBy>
  <cp:revision>64</cp:revision>
  <cp:lastPrinted>2019-01-18T15:55:45Z</cp:lastPrinted>
  <dcterms:created xsi:type="dcterms:W3CDTF">2019-01-03T17:26:17Z</dcterms:created>
  <dcterms:modified xsi:type="dcterms:W3CDTF">2019-08-23T16:42:07Z</dcterms:modified>
</cp:coreProperties>
</file>