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</p:sldMasterIdLst>
  <p:sldIdLst>
    <p:sldId id="256" r:id="rId24"/>
    <p:sldId id="257" r:id="rId25"/>
    <p:sldId id="259" r:id="rId26"/>
    <p:sldId id="260" r:id="rId27"/>
    <p:sldId id="261" r:id="rId28"/>
    <p:sldId id="262" r:id="rId29"/>
    <p:sldId id="266" r:id="rId30"/>
    <p:sldId id="263" r:id="rId31"/>
    <p:sldId id="264" r:id="rId32"/>
    <p:sldId id="265" r:id="rId3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4692"/>
  </p:normalViewPr>
  <p:slideViewPr>
    <p:cSldViewPr snapToGrid="0">
      <p:cViewPr varScale="1">
        <p:scale>
          <a:sx n="54" d="100"/>
          <a:sy n="54" d="100"/>
        </p:scale>
        <p:origin x="200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2.xml"/><Relationship Id="rId33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.xml"/><Relationship Id="rId32" Type="http://schemas.openxmlformats.org/officeDocument/2006/relationships/slide" Target="slides/slide9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5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4.xml"/><Relationship Id="rId30" Type="http://schemas.openxmlformats.org/officeDocument/2006/relationships/slide" Target="slides/slide7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447800" cy="95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066680"/>
            <a:ext cx="5407560" cy="166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95;p19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106;p20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13160" y="196128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title"/>
          </p:nvPr>
        </p:nvSpPr>
        <p:spPr>
          <a:xfrm>
            <a:off x="713160" y="615600"/>
            <a:ext cx="5240880" cy="954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title"/>
          </p:nvPr>
        </p:nvSpPr>
        <p:spPr>
          <a:xfrm>
            <a:off x="713160" y="3121920"/>
            <a:ext cx="3492360" cy="799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119;p22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121;p23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8;p4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20000" y="1210320"/>
            <a:ext cx="7703640" cy="36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2;p5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696280" y="1379880"/>
            <a:ext cx="2727360" cy="2861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1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30;p6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33;p7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13160" y="448200"/>
            <a:ext cx="368100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709520" y="445680"/>
            <a:ext cx="3720960" cy="42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38;p8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41;p9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8;p11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84120" y="1288080"/>
            <a:ext cx="6575760" cy="152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Inter Medium"/>
                <a:ea typeface="Inter Medium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8" name="PlaceHolder 2"/>
          <p:cNvSpPr>
            <a:spLocks noGrp="1"/>
          </p:cNvSpPr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27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30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3;p13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713160" y="1400760"/>
            <a:ext cx="5774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4223160" y="1400760"/>
            <a:ext cx="5756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713160" y="2472480"/>
            <a:ext cx="5774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223160" y="2472480"/>
            <a:ext cx="5756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713160" y="3543840"/>
            <a:ext cx="5774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4223160" y="3543840"/>
            <a:ext cx="575640" cy="676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8;p14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13160" y="448200"/>
            <a:ext cx="368100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709520" y="445680"/>
            <a:ext cx="3720960" cy="4251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73;p15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3160" y="794520"/>
            <a:ext cx="771732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88760" y="2398680"/>
            <a:ext cx="4941720" cy="195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77;p16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80;p17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3;p18"/>
          <p:cNvSpPr/>
          <p:nvPr/>
        </p:nvSpPr>
        <p:spPr>
          <a:xfrm rot="10800000" flipH="1">
            <a:off x="118440" y="119520"/>
            <a:ext cx="8907840" cy="473148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3319560" y="1555920"/>
            <a:ext cx="734400" cy="43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title"/>
          </p:nvPr>
        </p:nvSpPr>
        <p:spPr>
          <a:xfrm>
            <a:off x="713160" y="1555920"/>
            <a:ext cx="734400" cy="43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title"/>
          </p:nvPr>
        </p:nvSpPr>
        <p:spPr>
          <a:xfrm>
            <a:off x="5925600" y="1555920"/>
            <a:ext cx="734400" cy="430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1600" b="0" strike="noStrike" spc="-1">
                <a:solidFill>
                  <a:schemeClr val="dk1"/>
                </a:solidFill>
                <a:latin typeface="Inter Medium"/>
                <a:ea typeface="Inter Medium"/>
              </a:rPr>
              <a:t>xx%</a:t>
            </a:r>
            <a:endParaRPr lang="fr-FR" sz="16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61315" y="601560"/>
            <a:ext cx="5562645" cy="132682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b="0" strike="noStrike" spc="-1" dirty="0" err="1">
                <a:solidFill>
                  <a:schemeClr val="lt1"/>
                </a:solidFill>
                <a:latin typeface="Inter Medium"/>
                <a:ea typeface="Inter Medium"/>
              </a:rPr>
              <a:t>Анализ</a:t>
            </a:r>
            <a:r>
              <a:rPr lang="en" b="0" strike="noStrike" spc="-1" dirty="0">
                <a:solidFill>
                  <a:schemeClr val="lt1"/>
                </a:solidFill>
                <a:latin typeface="Inter Medium"/>
                <a:ea typeface="Inter Medium"/>
              </a:rPr>
              <a:t> </a:t>
            </a:r>
            <a:r>
              <a:rPr lang="en" b="0" strike="noStrike" spc="-1" dirty="0" err="1">
                <a:solidFill>
                  <a:schemeClr val="lt1"/>
                </a:solidFill>
                <a:latin typeface="Inter Medium"/>
                <a:ea typeface="Inter Medium"/>
              </a:rPr>
              <a:t>удовлетворенно</a:t>
            </a:r>
            <a:r>
              <a:rPr lang="ru-RU" b="0" strike="noStrike" spc="-1" dirty="0" err="1">
                <a:solidFill>
                  <a:schemeClr val="lt1"/>
                </a:solidFill>
                <a:latin typeface="Inter Medium"/>
                <a:ea typeface="Inter Medium"/>
              </a:rPr>
              <a:t>ст</a:t>
            </a:r>
            <a:r>
              <a:rPr lang="en" b="0" strike="noStrike" spc="-1" dirty="0" err="1">
                <a:solidFill>
                  <a:schemeClr val="lt1"/>
                </a:solidFill>
                <a:latin typeface="Inter Medium"/>
                <a:ea typeface="Inter Medium"/>
              </a:rPr>
              <a:t>и</a:t>
            </a:r>
            <a:endParaRPr lang="fr-FR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496957" y="2502720"/>
            <a:ext cx="635292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Исследование</a:t>
            </a:r>
            <a:r>
              <a:rPr lang="en" sz="16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" sz="16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комфорта</a:t>
            </a:r>
            <a:r>
              <a:rPr lang="en" sz="16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" sz="16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пользователей</a:t>
            </a:r>
            <a:r>
              <a:rPr lang="en" sz="16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" sz="16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климатического</a:t>
            </a:r>
            <a:r>
              <a:rPr lang="en" sz="1600" b="0" strike="noStrike" spc="-1" dirty="0">
                <a:solidFill>
                  <a:schemeClr val="lt1"/>
                </a:solidFill>
                <a:latin typeface="Roboto"/>
                <a:ea typeface="Roboto"/>
              </a:rPr>
              <a:t> </a:t>
            </a:r>
            <a:r>
              <a:rPr lang="en" sz="1600" b="0" strike="noStrike" spc="-1" dirty="0" err="1">
                <a:solidFill>
                  <a:schemeClr val="lt1"/>
                </a:solidFill>
                <a:latin typeface="Roboto"/>
                <a:ea typeface="Roboto"/>
              </a:rPr>
              <a:t>оборудования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6" name="Google Shape;139;p28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7" name="Google Shape;140;p28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8" name="Google Shape;141;p28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48E35-EE49-AB0D-0A53-0D6D9AA1D525}"/>
              </a:ext>
            </a:extLst>
          </p:cNvPr>
          <p:cNvSpPr txBox="1"/>
          <p:nvPr/>
        </p:nvSpPr>
        <p:spPr>
          <a:xfrm>
            <a:off x="6381984" y="381018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/>
                </a:solidFill>
              </a:rPr>
              <a:t>Рябцев Иван</a:t>
            </a:r>
          </a:p>
          <a:p>
            <a:r>
              <a:rPr lang="ru-RU" dirty="0">
                <a:solidFill>
                  <a:schemeClr val="bg2"/>
                </a:solidFill>
              </a:rPr>
              <a:t>Колчин Андрей</a:t>
            </a:r>
          </a:p>
          <a:p>
            <a:r>
              <a:rPr lang="ru-RU" dirty="0" err="1">
                <a:solidFill>
                  <a:schemeClr val="bg2"/>
                </a:solidFill>
              </a:rPr>
              <a:t>Ахмадеев</a:t>
            </a:r>
            <a:r>
              <a:rPr lang="ru-RU" dirty="0">
                <a:solidFill>
                  <a:schemeClr val="bg2"/>
                </a:solidFill>
              </a:rPr>
              <a:t> Арслан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DCB3A-A6D0-6CD8-CF3F-65CE75DBC981}"/>
              </a:ext>
            </a:extLst>
          </p:cNvPr>
          <p:cNvSpPr txBox="1"/>
          <p:nvPr/>
        </p:nvSpPr>
        <p:spPr>
          <a:xfrm>
            <a:off x="2187146" y="1890583"/>
            <a:ext cx="5721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882277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75731" y="250130"/>
            <a:ext cx="7714800" cy="5312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 err="1">
                <a:solidFill>
                  <a:schemeClr val="dk1"/>
                </a:solidFill>
                <a:latin typeface="Inter Medium"/>
                <a:ea typeface="Inter Medium"/>
              </a:rPr>
              <a:t>Введение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62794" y="1113576"/>
            <a:ext cx="7438046" cy="12855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Данная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презентация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будет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посвящена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анализу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удовлетворенности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клиентов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и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исследованию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их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комфорта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при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использовании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климатического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оборудования</a:t>
            </a:r>
            <a:r>
              <a:rPr lang="en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. </a:t>
            </a:r>
            <a:r>
              <a:rPr lang="en" sz="1700" strike="noStrike" spc="-1" dirty="0" err="1">
                <a:solidFill>
                  <a:schemeClr val="dk1"/>
                </a:solidFill>
                <a:latin typeface="+mj-lt"/>
                <a:ea typeface="Roboto"/>
              </a:rPr>
              <a:t>Мы</a:t>
            </a:r>
            <a:r>
              <a:rPr lang="ru-RU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должны узнать</a:t>
            </a:r>
            <a:r>
              <a:rPr lang="en-US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,</a:t>
            </a:r>
            <a:r>
              <a:rPr lang="ru-RU" sz="1700" strike="noStrike" spc="-1" dirty="0">
                <a:solidFill>
                  <a:schemeClr val="dk1"/>
                </a:solidFill>
                <a:latin typeface="+mj-lt"/>
                <a:ea typeface="Roboto"/>
              </a:rPr>
              <a:t> </a:t>
            </a:r>
            <a:r>
              <a:rPr lang="ru-RU" sz="1700" u="none" strike="noStrike" dirty="0">
                <a:solidFill>
                  <a:srgbClr val="000000"/>
                </a:solidFill>
                <a:effectLst/>
                <a:latin typeface="+mj-lt"/>
              </a:rPr>
              <a:t>какой тип климатического оборудования стоит инвестировать больше, чтобы повысить удовлетворенность клиентов созданными условиями в зависимости от региона? И на что стоит обратить внимание при развитии бизнеса в разных регионах?</a:t>
            </a:r>
          </a:p>
        </p:txBody>
      </p:sp>
      <p:sp>
        <p:nvSpPr>
          <p:cNvPr id="81" name="Google Shape;200;p33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2" name="Google Shape;201;p33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83" name="Google Shape;202;p33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EFB5A-A529-2047-D2F3-C2A0343CC239}"/>
              </a:ext>
            </a:extLst>
          </p:cNvPr>
          <p:cNvSpPr txBox="1"/>
          <p:nvPr/>
        </p:nvSpPr>
        <p:spPr>
          <a:xfrm>
            <a:off x="462054" y="2381330"/>
            <a:ext cx="6225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Нам дан </a:t>
            </a:r>
            <a:r>
              <a:rPr lang="ru-RU" sz="1600" dirty="0" err="1"/>
              <a:t>датасет</a:t>
            </a:r>
            <a:r>
              <a:rPr lang="en-US" sz="1600" dirty="0"/>
              <a:t>, </a:t>
            </a:r>
            <a:r>
              <a:rPr lang="ru-RU" sz="1600" dirty="0"/>
              <a:t>в котором содержаться такие данные</a:t>
            </a:r>
            <a:r>
              <a:rPr lang="en-US" sz="1600" dirty="0"/>
              <a:t>:</a:t>
            </a:r>
            <a:endParaRPr 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1DA1EE-DD7F-1C85-857E-DD9F60A77C64}"/>
              </a:ext>
            </a:extLst>
          </p:cNvPr>
          <p:cNvSpPr txBox="1"/>
          <p:nvPr/>
        </p:nvSpPr>
        <p:spPr>
          <a:xfrm>
            <a:off x="462054" y="2752233"/>
            <a:ext cx="7867134" cy="70788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sz="800" b="0" i="0" u="none" strike="noStrike" dirty="0">
                <a:effectLst/>
                <a:latin typeface="Menlo" panose="020B0609030804020204" pitchFamily="49" charset="0"/>
              </a:rPr>
              <a:t> </a:t>
            </a:r>
            <a:r>
              <a:rPr lang="ru-RU" sz="800" b="0" i="0" u="none" strike="noStrike" dirty="0">
                <a:effectLst/>
                <a:latin typeface="Menlo" panose="020B0609030804020204" pitchFamily="49" charset="0"/>
              </a:rPr>
              <a:t>Год, Время года, Климат, Город, Страна, Способ охлаждения, Режим при смешанном типе охлаждения, Способ обогрева,</a:t>
            </a:r>
            <a:endParaRPr lang="en-US" sz="800" b="0" i="0" u="none" strike="noStrike" dirty="0">
              <a:effectLst/>
              <a:latin typeface="Menlo" panose="020B0609030804020204" pitchFamily="49" charset="0"/>
            </a:endParaRPr>
          </a:p>
          <a:p>
            <a:r>
              <a:rPr lang="ru-RU" sz="800" b="0" i="0" u="none" strike="noStrike" dirty="0">
                <a:effectLst/>
                <a:latin typeface="Menlo" panose="020B0609030804020204" pitchFamily="49" charset="0"/>
              </a:rPr>
              <a:t> Возраст, Пол, Ощущение температуры, Ощущение температуры (</a:t>
            </a:r>
            <a:r>
              <a:rPr lang="en" sz="800" b="0" i="0" u="none" strike="noStrike" dirty="0">
                <a:effectLst/>
                <a:latin typeface="Menlo" panose="020B0609030804020204" pitchFamily="49" charset="0"/>
              </a:rPr>
              <a:t>bool), </a:t>
            </a:r>
            <a:r>
              <a:rPr lang="ru-RU" sz="800" b="0" i="0" u="none" strike="noStrike" dirty="0">
                <a:effectLst/>
                <a:latin typeface="Menlo" panose="020B0609030804020204" pitchFamily="49" charset="0"/>
              </a:rPr>
              <a:t>Предпочтительное изменение температуры,</a:t>
            </a:r>
            <a:endParaRPr lang="en-US" sz="800" b="0" i="0" u="none" strike="noStrike" dirty="0">
              <a:effectLst/>
              <a:latin typeface="Menlo" panose="020B0609030804020204" pitchFamily="49" charset="0"/>
            </a:endParaRPr>
          </a:p>
          <a:p>
            <a:r>
              <a:rPr lang="ru-RU" sz="800" b="0" i="0" u="none" strike="noStrike" dirty="0">
                <a:effectLst/>
                <a:latin typeface="Menlo" panose="020B0609030804020204" pitchFamily="49" charset="0"/>
              </a:rPr>
              <a:t> Ощущение движения воздуха (</a:t>
            </a:r>
            <a:r>
              <a:rPr lang="en" sz="800" b="0" i="0" u="none" strike="noStrike" dirty="0">
                <a:effectLst/>
                <a:latin typeface="Menlo" panose="020B0609030804020204" pitchFamily="49" charset="0"/>
              </a:rPr>
              <a:t>bool), </a:t>
            </a:r>
            <a:r>
              <a:rPr lang="ru-RU" sz="800" b="0" i="0" u="none" strike="noStrike" dirty="0">
                <a:effectLst/>
                <a:latin typeface="Menlo" panose="020B0609030804020204" pitchFamily="49" charset="0"/>
              </a:rPr>
              <a:t>Предпочтительное изменение движения воздуха, Оценка комфорта, Утепление,</a:t>
            </a:r>
            <a:endParaRPr lang="en-US" sz="800" b="0" i="0" u="none" strike="noStrike" dirty="0">
              <a:effectLst/>
              <a:latin typeface="Menlo" panose="020B0609030804020204" pitchFamily="49" charset="0"/>
            </a:endParaRPr>
          </a:p>
          <a:p>
            <a:r>
              <a:rPr lang="ru-RU" sz="800" b="0" i="0" u="none" strike="noStrike" dirty="0">
                <a:effectLst/>
                <a:latin typeface="Menlo" panose="020B0609030804020204" pitchFamily="49" charset="0"/>
              </a:rPr>
              <a:t> Температура воздуха в помещении, Температура воздуха на улице, </a:t>
            </a:r>
            <a:r>
              <a:rPr lang="en" sz="800" b="0" i="0" u="none" strike="noStrike" dirty="0">
                <a:effectLst/>
                <a:latin typeface="Menlo" panose="020B0609030804020204" pitchFamily="49" charset="0"/>
              </a:rPr>
              <a:t>RH, </a:t>
            </a:r>
            <a:r>
              <a:rPr lang="ru-RU" sz="800" b="0" i="0" u="none" strike="noStrike" dirty="0">
                <a:effectLst/>
                <a:latin typeface="Menlo" panose="020B0609030804020204" pitchFamily="49" charset="0"/>
              </a:rPr>
              <a:t>Скорость воздуха, Рост, Вес, Занавески,</a:t>
            </a:r>
            <a:endParaRPr lang="en-US" sz="800" b="0" i="0" u="none" strike="noStrike" dirty="0">
              <a:effectLst/>
              <a:latin typeface="Menlo" panose="020B0609030804020204" pitchFamily="49" charset="0"/>
            </a:endParaRPr>
          </a:p>
          <a:p>
            <a:r>
              <a:rPr lang="ru-RU" sz="800" b="0" i="0" u="none" strike="noStrike" dirty="0">
                <a:effectLst/>
                <a:latin typeface="Menlo" panose="020B0609030804020204" pitchFamily="49" charset="0"/>
              </a:rPr>
              <a:t> Вентилятор, Окно, Двери, Отопление, Среднемесячная температура на улице, Количество рекламаций</a:t>
            </a:r>
            <a:endParaRPr lang="ru-RU" sz="800" dirty="0"/>
          </a:p>
        </p:txBody>
      </p:sp>
      <p:pic>
        <p:nvPicPr>
          <p:cNvPr id="8" name="Рисунок 7" descr="Компьютер со сплошной заливкой">
            <a:extLst>
              <a:ext uri="{FF2B5EF4-FFF2-40B4-BE49-F238E27FC236}">
                <a16:creationId xmlns:a16="http://schemas.microsoft.com/office/drawing/2014/main" id="{EDC82C3B-7C40-DBAB-4414-46768584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55" y="286762"/>
            <a:ext cx="602852" cy="649067"/>
          </a:xfrm>
          <a:prstGeom prst="rect">
            <a:avLst/>
          </a:prstGeom>
        </p:spPr>
      </p:pic>
      <p:sp>
        <p:nvSpPr>
          <p:cNvPr id="11" name="Прямоугольник с двумя скругленными соседними углами 10">
            <a:extLst>
              <a:ext uri="{FF2B5EF4-FFF2-40B4-BE49-F238E27FC236}">
                <a16:creationId xmlns:a16="http://schemas.microsoft.com/office/drawing/2014/main" id="{1AA6C87A-347A-BCD3-09DD-C855F718FAA7}"/>
              </a:ext>
            </a:extLst>
          </p:cNvPr>
          <p:cNvSpPr/>
          <p:nvPr/>
        </p:nvSpPr>
        <p:spPr>
          <a:xfrm flipV="1">
            <a:off x="114480" y="3676570"/>
            <a:ext cx="8914680" cy="1285591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F1F869E-CAA0-6000-887B-CA1B221901B9}"/>
              </a:ext>
            </a:extLst>
          </p:cNvPr>
          <p:cNvSpPr/>
          <p:nvPr/>
        </p:nvSpPr>
        <p:spPr>
          <a:xfrm>
            <a:off x="114480" y="3676570"/>
            <a:ext cx="8914680" cy="693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8640" y="191351"/>
            <a:ext cx="6908778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 err="1">
                <a:solidFill>
                  <a:schemeClr val="dk1"/>
                </a:solidFill>
                <a:latin typeface="Inter Medium"/>
                <a:ea typeface="Inter Medium"/>
              </a:rPr>
              <a:t>Качество</a:t>
            </a:r>
            <a:r>
              <a:rPr lang="en" sz="32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 </a:t>
            </a:r>
            <a:r>
              <a:rPr lang="en" sz="3200" b="0" strike="noStrike" spc="-1" dirty="0" err="1">
                <a:solidFill>
                  <a:schemeClr val="dk1"/>
                </a:solidFill>
                <a:latin typeface="Inter Medium"/>
                <a:ea typeface="Inter Medium"/>
              </a:rPr>
              <a:t>данных</a:t>
            </a:r>
            <a:r>
              <a:rPr lang="en" sz="32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 </a:t>
            </a:r>
            <a:r>
              <a:rPr lang="ru-RU" sz="3200" b="0" strike="noStrike" spc="-1" dirty="0">
                <a:solidFill>
                  <a:schemeClr val="dk1"/>
                </a:solidFill>
                <a:latin typeface="Inter Medium"/>
                <a:ea typeface="Inter Medium"/>
              </a:rPr>
              <a:t>и предобработка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276951" y="765356"/>
            <a:ext cx="8489986" cy="129561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Качество данных </a:t>
            </a:r>
            <a:r>
              <a:rPr lang="ru-RU" sz="1200" i="0" u="none" strike="noStrike" dirty="0">
                <a:solidFill>
                  <a:srgbClr val="000000"/>
                </a:solidFill>
                <a:effectLst/>
              </a:rPr>
              <a:t>— ключевой фактор для успешного анализа. Перед началом работы мы провели как визуальную, так и аналитическую проверку </a:t>
            </a:r>
            <a:r>
              <a:rPr lang="ru-RU" sz="1200" i="0" u="none" strike="noStrike" dirty="0" err="1">
                <a:solidFill>
                  <a:srgbClr val="000000"/>
                </a:solidFill>
                <a:effectLst/>
              </a:rPr>
              <a:t>датасета</a:t>
            </a:r>
            <a:r>
              <a:rPr lang="ru-RU" sz="1200" i="0" u="none" strike="noStrike" dirty="0">
                <a:solidFill>
                  <a:srgbClr val="000000"/>
                </a:solidFill>
                <a:effectLst/>
              </a:rPr>
              <a:t>: стандартизировали названия столбцов (</a:t>
            </a:r>
            <a:r>
              <a:rPr lang="en" sz="1200" i="0" u="none" strike="noStrike" dirty="0">
                <a:solidFill>
                  <a:srgbClr val="000000"/>
                </a:solidFill>
                <a:effectLst/>
              </a:rPr>
              <a:t>UTF-8), </a:t>
            </a:r>
            <a:r>
              <a:rPr lang="ru-RU" sz="1200" i="0" u="none" strike="noStrike" dirty="0">
                <a:solidFill>
                  <a:srgbClr val="000000"/>
                </a:solidFill>
                <a:effectLst/>
              </a:rPr>
              <a:t>выявили пропуски, дубликаты и выбросы. Этот этап оказался самым сложным и ответственным, поскольку от него зависело всё последующее исследование. Особенно трудным было принятие решений по столбцам с большим числом пропусков — где-то оставляли пустыми, где-то заполняли медианой. В итоге мы уверены, что успешно справились с подготовкой данных.</a:t>
            </a:r>
            <a:endParaRPr lang="fr-FR" sz="1200" strike="noStrike" spc="-1" dirty="0">
              <a:solidFill>
                <a:srgbClr val="000000"/>
              </a:solidFill>
            </a:endParaRPr>
          </a:p>
        </p:txBody>
      </p:sp>
      <p:sp>
        <p:nvSpPr>
          <p:cNvPr id="92" name="Google Shape;200;p33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3" name="Google Shape;201;p33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4" name="Google Shape;202;p33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B1D21C6-C6F9-3C56-F385-7780F540D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71" y="2060974"/>
            <a:ext cx="2784080" cy="24822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70A5F5-F288-785C-8951-8A96C9460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364" y="2060974"/>
            <a:ext cx="2927685" cy="24822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C772160-A96D-D86B-CE32-A7D232242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80" y="2060974"/>
            <a:ext cx="2784080" cy="2482296"/>
          </a:xfrm>
          <a:prstGeom prst="rect">
            <a:avLst/>
          </a:prstGeom>
        </p:spPr>
      </p:pic>
      <p:pic>
        <p:nvPicPr>
          <p:cNvPr id="4" name="Рисунок 3" descr="Большая кисть со сплошной заливкой">
            <a:extLst>
              <a:ext uri="{FF2B5EF4-FFF2-40B4-BE49-F238E27FC236}">
                <a16:creationId xmlns:a16="http://schemas.microsoft.com/office/drawing/2014/main" id="{9066E24D-3F1C-844E-BEF6-DAF91E878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750" y="296806"/>
            <a:ext cx="483890" cy="4838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88936" y="246764"/>
            <a:ext cx="7714800" cy="694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Проведение расчётов и исследование корреляций</a:t>
            </a:r>
            <a:endParaRPr lang="fr-FR" sz="2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73472" y="683255"/>
            <a:ext cx="8341528" cy="103124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После предобработки данных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у нас начался не менее важный этап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в котором мы добавили не мало новых категориальных столбцов</a:t>
            </a:r>
            <a:r>
              <a:rPr lang="en-US" sz="1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К примеру категоризация по возрасту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ru-RU" sz="1200" spc="-1" dirty="0">
                <a:solidFill>
                  <a:srgbClr val="000000"/>
                </a:solidFill>
                <a:latin typeface="Arial"/>
              </a:rPr>
              <a:t>влажности</a:t>
            </a:r>
            <a:r>
              <a:rPr lang="en-US" sz="1200" spc="-1" dirty="0">
                <a:solidFill>
                  <a:srgbClr val="000000"/>
                </a:solidFill>
                <a:latin typeface="Arial"/>
              </a:rPr>
              <a:t>). </a:t>
            </a:r>
            <a:r>
              <a:rPr lang="ru-RU" sz="1200" spc="-1" dirty="0">
                <a:solidFill>
                  <a:srgbClr val="000000"/>
                </a:solidFill>
                <a:latin typeface="Arial"/>
              </a:rPr>
              <a:t>Для исследования корреляций использовали методы</a:t>
            </a:r>
            <a:r>
              <a:rPr lang="en-US" sz="1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200" spc="-1" dirty="0">
                <a:solidFill>
                  <a:srgbClr val="000000"/>
                </a:solidFill>
                <a:latin typeface="Arial"/>
              </a:rPr>
              <a:t>Крамера и</a:t>
            </a:r>
            <a:r>
              <a:rPr lang="en-US" sz="1200" spc="-1" dirty="0">
                <a:solidFill>
                  <a:srgbClr val="000000"/>
                </a:solidFill>
                <a:latin typeface="Arial"/>
              </a:rPr>
              <a:t> Eta.</a:t>
            </a:r>
            <a:r>
              <a:rPr lang="ru-RU" sz="1200" spc="-1" dirty="0">
                <a:solidFill>
                  <a:srgbClr val="000000"/>
                </a:solidFill>
                <a:latin typeface="Arial"/>
              </a:rPr>
              <a:t> В итоге продемонстрировали матрицу, также сделали много полезных выводов для наших основных задач</a:t>
            </a:r>
            <a:r>
              <a:rPr lang="en-US" sz="1200" spc="-1" dirty="0">
                <a:solidFill>
                  <a:srgbClr val="000000"/>
                </a:solidFill>
                <a:latin typeface="Arial"/>
              </a:rPr>
              <a:t>.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Google Shape;200;p33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8" name="Google Shape;201;p33"/>
          <p:cNvSpPr/>
          <p:nvPr/>
        </p:nvSpPr>
        <p:spPr>
          <a:xfrm>
            <a:off x="114480" y="484812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99" name="Google Shape;202;p33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435E6D5-E93E-EDC2-7272-F6828F1F5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43" y="1714500"/>
            <a:ext cx="3559196" cy="283483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FC14FD3-0209-E1E7-1D36-CE5DA44A8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210" y="1714501"/>
            <a:ext cx="4658230" cy="2834835"/>
          </a:xfrm>
          <a:prstGeom prst="rect">
            <a:avLst/>
          </a:prstGeom>
        </p:spPr>
      </p:pic>
      <p:pic>
        <p:nvPicPr>
          <p:cNvPr id="4" name="Рисунок 3" descr="Закрытая книга со сплошной заливкой">
            <a:extLst>
              <a:ext uri="{FF2B5EF4-FFF2-40B4-BE49-F238E27FC236}">
                <a16:creationId xmlns:a16="http://schemas.microsoft.com/office/drawing/2014/main" id="{E5FA5522-AB80-2AAA-E620-5C9666480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384" y="259536"/>
            <a:ext cx="423718" cy="4237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79;p31"/>
          <p:cNvSpPr/>
          <p:nvPr/>
        </p:nvSpPr>
        <p:spPr>
          <a:xfrm>
            <a:off x="1343160" y="4848120"/>
            <a:ext cx="1228320" cy="426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065960" rIns="870823080" bIns="10659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Feature Name/Product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2" name="Google Shape;180;p31"/>
          <p:cNvSpPr/>
          <p:nvPr/>
        </p:nvSpPr>
        <p:spPr>
          <a:xfrm>
            <a:off x="114840" y="5143500"/>
            <a:ext cx="1228320" cy="21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533160" rIns="870823080" bIns="533160" anchor="t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DD/MM/YYYY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3" name="Google Shape;181;p31"/>
          <p:cNvSpPr/>
          <p:nvPr/>
        </p:nvSpPr>
        <p:spPr>
          <a:xfrm>
            <a:off x="7800840" y="4848120"/>
            <a:ext cx="1228320" cy="3623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906120" rIns="870823080" bIns="90612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700" b="0" strike="noStrike" spc="-1">
                <a:solidFill>
                  <a:schemeClr val="dk1"/>
                </a:solidFill>
                <a:latin typeface="Arial"/>
              </a:rPr>
              <a:t>Your Company Name</a:t>
            </a:r>
            <a:endParaRPr lang="en-US" sz="7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54524" y="289767"/>
            <a:ext cx="3676320" cy="53187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algn="l"/>
            <a:r>
              <a:rPr lang="ru-RU" sz="2400" b="1" i="0" u="none" strike="noStrike" dirty="0">
                <a:effectLst/>
                <a:latin typeface="system-ui"/>
              </a:rPr>
              <a:t>Проверка гипотез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304798" y="821641"/>
            <a:ext cx="4957217" cy="207465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 lnSpcReduction="2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strike="noStrike" spc="-1" dirty="0">
                <a:latin typeface="OpenSymbol"/>
              </a:rPr>
              <a:t>Для начала мы занялись проверкой гипотез</a:t>
            </a:r>
            <a:r>
              <a:rPr lang="en-US" sz="1200" strike="noStrike" spc="-1" dirty="0">
                <a:latin typeface="OpenSymbol"/>
              </a:rPr>
              <a:t>, </a:t>
            </a:r>
            <a:r>
              <a:rPr lang="ru-RU" sz="1200" strike="noStrike" spc="-1" dirty="0">
                <a:latin typeface="OpenSymbol"/>
              </a:rPr>
              <a:t>выдвинутых руководством</a:t>
            </a:r>
            <a:r>
              <a:rPr lang="en-US" sz="1200" strike="noStrike" spc="-1" dirty="0">
                <a:latin typeface="OpenSymbol"/>
              </a:rPr>
              <a:t>. </a:t>
            </a:r>
            <a:r>
              <a:rPr lang="ru-RU" sz="1200" strike="noStrike" spc="-1" dirty="0">
                <a:latin typeface="OpenSymbol"/>
              </a:rPr>
              <a:t>К примеру </a:t>
            </a:r>
            <a:r>
              <a:rPr lang="en-US" sz="1200" strike="noStrike" spc="-1" dirty="0">
                <a:latin typeface="OpenSymbol"/>
              </a:rPr>
              <a:t>"</a:t>
            </a:r>
            <a:r>
              <a:rPr lang="ru-RU" sz="1200" i="0" u="none" strike="noStrike" dirty="0">
                <a:effectLst/>
                <a:latin typeface="system-ui"/>
              </a:rPr>
              <a:t>Влияет ли способ охлаждения на оценку комфорта?</a:t>
            </a:r>
            <a:r>
              <a:rPr lang="en-US" sz="1200" i="0" u="none" strike="noStrike" dirty="0">
                <a:effectLst/>
                <a:latin typeface="system-ui"/>
              </a:rPr>
              <a:t>”. 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200" i="0" u="none" strike="noStrike" dirty="0">
                <a:effectLst/>
                <a:latin typeface="system-ui"/>
              </a:rPr>
              <a:t>Решали мы гипотезы примерно так</a:t>
            </a:r>
            <a:r>
              <a:rPr lang="en-US" sz="1200" i="0" u="none" strike="noStrike" dirty="0">
                <a:effectLst/>
                <a:latin typeface="system-ui"/>
              </a:rPr>
              <a:t>: </a:t>
            </a:r>
            <a:endParaRPr lang="ru-RU" sz="1200" i="0" u="none" strike="noStrike" dirty="0">
              <a:effectLst/>
              <a:latin typeface="system-ui"/>
            </a:endParaRPr>
          </a:p>
          <a:p>
            <a:pPr marL="457200">
              <a:lnSpc>
                <a:spcPct val="100000"/>
              </a:lnSpc>
              <a:buAutoNum type="arabicPeriod"/>
              <a:tabLst>
                <a:tab pos="0" algn="l"/>
              </a:tabLst>
            </a:pPr>
            <a:r>
              <a:rPr lang="ru-RU" sz="1200" i="0" u="none" strike="noStrike" dirty="0">
                <a:effectLst/>
                <a:latin typeface="system-ui"/>
              </a:rPr>
              <a:t>С помощью функции </a:t>
            </a:r>
            <a:r>
              <a:rPr lang="en-US" sz="1200" i="0" u="none" strike="noStrike" dirty="0">
                <a:effectLst/>
                <a:latin typeface="system-ui"/>
              </a:rPr>
              <a:t>Shapiro</a:t>
            </a:r>
            <a:r>
              <a:rPr lang="ru-RU" sz="1200" i="0" u="none" strike="noStrike" dirty="0">
                <a:effectLst/>
                <a:latin typeface="system-ui"/>
              </a:rPr>
              <a:t> узнавали</a:t>
            </a:r>
            <a:r>
              <a:rPr lang="en-US" sz="1200" i="0" u="none" strike="noStrike" dirty="0">
                <a:effectLst/>
                <a:latin typeface="system-ui"/>
              </a:rPr>
              <a:t>, </a:t>
            </a:r>
            <a:r>
              <a:rPr lang="ru-RU" sz="1200" i="0" u="none" strike="noStrike" dirty="0">
                <a:effectLst/>
                <a:latin typeface="system-ui"/>
              </a:rPr>
              <a:t>распределены ли данные нормально или нет</a:t>
            </a:r>
            <a:r>
              <a:rPr lang="en-US" sz="1200" i="0" u="none" strike="noStrike" dirty="0">
                <a:effectLst/>
                <a:latin typeface="system-ui"/>
              </a:rPr>
              <a:t>.</a:t>
            </a:r>
          </a:p>
          <a:p>
            <a:pPr marL="457200">
              <a:lnSpc>
                <a:spcPct val="100000"/>
              </a:lnSpc>
              <a:buAutoNum type="arabicPeriod"/>
              <a:tabLst>
                <a:tab pos="0" algn="l"/>
              </a:tabLst>
            </a:pPr>
            <a:r>
              <a:rPr lang="ru-RU" sz="1200" spc="-1" dirty="0">
                <a:latin typeface="OpenSymbol"/>
              </a:rPr>
              <a:t>Смотрели</a:t>
            </a:r>
            <a:r>
              <a:rPr lang="en-US" sz="1200" spc="-1" dirty="0">
                <a:latin typeface="OpenSymbol"/>
              </a:rPr>
              <a:t>, </a:t>
            </a:r>
            <a:r>
              <a:rPr lang="ru-RU" sz="1200" spc="-1" dirty="0">
                <a:latin typeface="OpenSymbol"/>
              </a:rPr>
              <a:t>со сколькими группами будем работать</a:t>
            </a:r>
            <a:r>
              <a:rPr lang="en-US" sz="1200" spc="-1" dirty="0">
                <a:latin typeface="OpenSymbol"/>
              </a:rPr>
              <a:t>, </a:t>
            </a:r>
            <a:r>
              <a:rPr lang="ru-RU" sz="1200" spc="-1" dirty="0">
                <a:latin typeface="OpenSymbol"/>
              </a:rPr>
              <a:t>если групп </a:t>
            </a:r>
            <a:r>
              <a:rPr lang="ru-RU" sz="1200" spc="-1">
                <a:latin typeface="OpenSymbol"/>
              </a:rPr>
              <a:t>больше двух</a:t>
            </a:r>
            <a:r>
              <a:rPr lang="en-US" sz="1200" spc="-1">
                <a:latin typeface="OpenSymbol"/>
              </a:rPr>
              <a:t>, </a:t>
            </a:r>
            <a:r>
              <a:rPr lang="ru-RU" sz="1200" spc="-1" dirty="0">
                <a:latin typeface="OpenSymbol"/>
              </a:rPr>
              <a:t>то использовали методы </a:t>
            </a:r>
            <a:r>
              <a:rPr lang="en-US" sz="1200" spc="-1" dirty="0" err="1">
                <a:latin typeface="OpenSymbol"/>
              </a:rPr>
              <a:t>Anova</a:t>
            </a:r>
            <a:r>
              <a:rPr lang="en-US" sz="1200" spc="-1" dirty="0">
                <a:latin typeface="OpenSymbol"/>
              </a:rPr>
              <a:t> </a:t>
            </a:r>
            <a:r>
              <a:rPr lang="ru-RU" sz="1200" spc="-1" dirty="0">
                <a:latin typeface="OpenSymbol"/>
              </a:rPr>
              <a:t>или </a:t>
            </a:r>
            <a:r>
              <a:rPr lang="ru-RU" sz="1200" spc="-1" dirty="0" err="1">
                <a:latin typeface="OpenSymbol"/>
              </a:rPr>
              <a:t>Краскела</a:t>
            </a:r>
            <a:r>
              <a:rPr lang="ru-RU" sz="1200" spc="-1" dirty="0">
                <a:latin typeface="OpenSymbol"/>
              </a:rPr>
              <a:t>–</a:t>
            </a:r>
            <a:r>
              <a:rPr lang="ru-RU" sz="1200" spc="-1" dirty="0" err="1">
                <a:latin typeface="OpenSymbol"/>
              </a:rPr>
              <a:t>Уоллиса</a:t>
            </a:r>
            <a:r>
              <a:rPr lang="en-US" sz="1200" spc="-1" dirty="0">
                <a:latin typeface="OpenSymbol"/>
              </a:rPr>
              <a:t>, </a:t>
            </a:r>
            <a:r>
              <a:rPr lang="ru-RU" sz="1200" spc="-1" dirty="0">
                <a:latin typeface="OpenSymbol"/>
              </a:rPr>
              <a:t>иначе же Стьюдент или Манн-Уитни</a:t>
            </a:r>
            <a:r>
              <a:rPr lang="en-US" sz="1200" spc="-1" dirty="0">
                <a:latin typeface="OpenSymbol"/>
              </a:rPr>
              <a:t>.</a:t>
            </a:r>
          </a:p>
          <a:p>
            <a:pPr marL="457200">
              <a:lnSpc>
                <a:spcPct val="100000"/>
              </a:lnSpc>
              <a:buAutoNum type="arabicPeriod"/>
              <a:tabLst>
                <a:tab pos="0" algn="l"/>
              </a:tabLst>
            </a:pPr>
            <a:r>
              <a:rPr lang="ru-RU" sz="1200" spc="-1" dirty="0">
                <a:latin typeface="OpenSymbol"/>
              </a:rPr>
              <a:t>С помощью данных методов узнавали </a:t>
            </a:r>
            <a:r>
              <a:rPr lang="en-US" sz="1200" spc="-1" dirty="0" err="1">
                <a:latin typeface="OpenSymbol"/>
              </a:rPr>
              <a:t>pvalue</a:t>
            </a:r>
            <a:r>
              <a:rPr lang="en-US" sz="1200" spc="-1" dirty="0">
                <a:latin typeface="OpenSymbol"/>
              </a:rPr>
              <a:t> </a:t>
            </a:r>
            <a:r>
              <a:rPr lang="ru-RU" sz="1200" spc="-1" dirty="0">
                <a:latin typeface="OpenSymbol"/>
              </a:rPr>
              <a:t>и статическое значение</a:t>
            </a:r>
            <a:r>
              <a:rPr lang="en-US" sz="1200" spc="-1" dirty="0">
                <a:latin typeface="OpenSymbol"/>
              </a:rPr>
              <a:t>,</a:t>
            </a:r>
            <a:r>
              <a:rPr lang="ru-RU" sz="1200" spc="-1" dirty="0">
                <a:latin typeface="OpenSymbol"/>
              </a:rPr>
              <a:t> и уже из этого делали выводы</a:t>
            </a:r>
            <a:r>
              <a:rPr lang="en-US" sz="1200" spc="-1" dirty="0">
                <a:latin typeface="OpenSymbol"/>
              </a:rPr>
              <a:t>, </a:t>
            </a:r>
            <a:r>
              <a:rPr lang="ru-RU" sz="1200" spc="-1" dirty="0">
                <a:latin typeface="OpenSymbol"/>
              </a:rPr>
              <a:t>также смотрели графически</a:t>
            </a:r>
            <a:r>
              <a:rPr lang="en-US" sz="1200" spc="-1" dirty="0">
                <a:latin typeface="OpenSymbol"/>
              </a:rPr>
              <a:t>.</a:t>
            </a:r>
            <a:endParaRPr lang="en-US" sz="1200" b="0" strike="noStrike" spc="-1" dirty="0">
              <a:latin typeface="OpenSymbo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773F4F-F713-39EF-AB1A-83DFA343E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82" y="647012"/>
            <a:ext cx="3197350" cy="178050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309F78-938F-F912-3385-7DB5EBB14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78" y="2825755"/>
            <a:ext cx="4765837" cy="7273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BD2995-E430-5DDB-64A0-1833E16C0E8A}"/>
              </a:ext>
            </a:extLst>
          </p:cNvPr>
          <p:cNvSpPr txBox="1"/>
          <p:nvPr/>
        </p:nvSpPr>
        <p:spPr>
          <a:xfrm>
            <a:off x="1382052" y="3637816"/>
            <a:ext cx="3959648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После этого мы начали выдвигать свои гипотезы</a:t>
            </a:r>
            <a:r>
              <a:rPr lang="en-US" sz="1000" dirty="0"/>
              <a:t>. </a:t>
            </a:r>
            <a:r>
              <a:rPr lang="ru-RU" sz="1000" dirty="0"/>
              <a:t>К примеру</a:t>
            </a:r>
            <a:r>
              <a:rPr lang="en-US" sz="1000" dirty="0"/>
              <a:t>: “</a:t>
            </a:r>
            <a:r>
              <a:rPr lang="ru-RU" sz="1000" i="0" u="none" strike="noStrike" dirty="0">
                <a:effectLst/>
              </a:rPr>
              <a:t>Взаимосвязаны ли относительная влажность в помещении и оценка комфорта?</a:t>
            </a:r>
            <a:r>
              <a:rPr lang="en-US" sz="1000" i="0" u="none" strike="noStrike" dirty="0">
                <a:effectLst/>
              </a:rPr>
              <a:t>”</a:t>
            </a:r>
            <a:endParaRPr lang="ru-RU" sz="1000" i="0" u="none" strike="noStrike" dirty="0">
              <a:effectLst/>
            </a:endParaRP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247DAB9-FAC1-67BA-1434-1C1FDAD2DF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384" y="2520304"/>
            <a:ext cx="3197350" cy="2235025"/>
          </a:xfrm>
          <a:prstGeom prst="rect">
            <a:avLst/>
          </a:prstGeom>
        </p:spPr>
      </p:pic>
      <p:pic>
        <p:nvPicPr>
          <p:cNvPr id="3" name="Рисунок 2" descr="Лупа со сплошной заливкой">
            <a:extLst>
              <a:ext uri="{FF2B5EF4-FFF2-40B4-BE49-F238E27FC236}">
                <a16:creationId xmlns:a16="http://schemas.microsoft.com/office/drawing/2014/main" id="{43FD47E1-7081-2BC6-504A-70A869E9DB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798" y="289767"/>
            <a:ext cx="449726" cy="4497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6BE362-7DB0-5DFB-A41C-E93871615FF6}"/>
              </a:ext>
            </a:extLst>
          </p:cNvPr>
          <p:cNvSpPr txBox="1"/>
          <p:nvPr/>
        </p:nvSpPr>
        <p:spPr>
          <a:xfrm>
            <a:off x="658604" y="184267"/>
            <a:ext cx="335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b="1" i="0" u="none" strike="noStrike" dirty="0">
                <a:effectLst/>
                <a:latin typeface="system-ui"/>
              </a:rPr>
              <a:t>Регрессионное моделирование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F5A309-41F9-C9EE-3BE7-43D86A6E10F0}"/>
              </a:ext>
            </a:extLst>
          </p:cNvPr>
          <p:cNvSpPr txBox="1"/>
          <p:nvPr/>
        </p:nvSpPr>
        <p:spPr>
          <a:xfrm>
            <a:off x="254977" y="656251"/>
            <a:ext cx="46687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Мы построили регрессионную модель для прогнозирования температуры воздуха в помещении на основе типа охлаждения и других значимых факторов. После отбора признаков данные были разделены на обучающую и тестовую выборки, категориальные переменные преобразованы в числовые. Модель обучена и проверена с использованием метрик качества: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</a:rPr>
              <a:t>R², MAPE, MAE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и 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</a:rPr>
              <a:t>RMSE.</a:t>
            </a:r>
            <a:endParaRPr lang="ru-RU" sz="1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39285E-72F6-2A59-FE5A-C4E0197DE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4" y="355275"/>
            <a:ext cx="4026877" cy="176419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00743-4656-6A63-0879-D1516FEFB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47" y="2317822"/>
            <a:ext cx="4317024" cy="22956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E59257-90E4-D3C2-A5B5-207DB31FE0B5}"/>
              </a:ext>
            </a:extLst>
          </p:cNvPr>
          <p:cNvSpPr txBox="1"/>
          <p:nvPr/>
        </p:nvSpPr>
        <p:spPr>
          <a:xfrm>
            <a:off x="254976" y="2565653"/>
            <a:ext cx="431702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Затем мы проверили, насколько точно модель прогнозирует температуру воздуха в помещении.</a:t>
            </a:r>
            <a:br>
              <a:rPr lang="ru-RU" sz="1200" b="0" i="0" u="none" strike="noStrike" dirty="0">
                <a:solidFill>
                  <a:srgbClr val="000000"/>
                </a:solidFill>
                <a:effectLst/>
              </a:rPr>
            </a:br>
            <a:r>
              <a:rPr lang="ru-RU" sz="1400" b="1" i="0" u="none" strike="noStrike" dirty="0">
                <a:solidFill>
                  <a:srgbClr val="000000"/>
                </a:solidFill>
                <a:effectLst/>
              </a:rPr>
              <a:t>Выводы по графику:</a:t>
            </a:r>
            <a:endParaRPr lang="ru-RU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В диапазоне 23–27 °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</a:rPr>
              <a:t>C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предсказания близки к идеалу — модель работает надёжно.</a:t>
            </a:r>
          </a:p>
          <a:p>
            <a:pPr algn="l">
              <a:buFont typeface="+mj-lt"/>
              <a:buAutoNum type="arabicPeriod"/>
            </a:pP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При температурах выше 30 °</a:t>
            </a:r>
            <a:r>
              <a:rPr lang="en" sz="1200" b="0" i="0" u="none" strike="noStrike" dirty="0">
                <a:solidFill>
                  <a:srgbClr val="000000"/>
                </a:solidFill>
                <a:effectLst/>
              </a:rPr>
              <a:t>C 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наблюдаются отклонения, что может быть связано с нехваткой таких примеров в обучающих данных.</a:t>
            </a:r>
          </a:p>
          <a:p>
            <a:endParaRPr lang="ru-RU" sz="1200" dirty="0"/>
          </a:p>
        </p:txBody>
      </p:sp>
      <p:pic>
        <p:nvPicPr>
          <p:cNvPr id="6" name="Рисунок 5" descr="Линейчатая диаграмма со сплошной заливкой">
            <a:extLst>
              <a:ext uri="{FF2B5EF4-FFF2-40B4-BE49-F238E27FC236}">
                <a16:creationId xmlns:a16="http://schemas.microsoft.com/office/drawing/2014/main" id="{B6356388-8A12-AC7E-BAC2-32029F7D2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976" y="235593"/>
            <a:ext cx="457200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0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B0139D-3DFC-4A30-65B4-18B9EFD51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90" y="1059423"/>
            <a:ext cx="7901689" cy="3582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77709C-E3D0-DD34-4A20-C3C765965CCE}"/>
              </a:ext>
            </a:extLst>
          </p:cNvPr>
          <p:cNvSpPr txBox="1"/>
          <p:nvPr/>
        </p:nvSpPr>
        <p:spPr>
          <a:xfrm>
            <a:off x="1105682" y="364929"/>
            <a:ext cx="2496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/>
              <a:t>Дашборд</a:t>
            </a:r>
            <a:endParaRPr lang="ru-RU" sz="2400" dirty="0"/>
          </a:p>
        </p:txBody>
      </p:sp>
      <p:pic>
        <p:nvPicPr>
          <p:cNvPr id="8" name="Рисунок 7" descr="Преподаватель со сплошной заливкой">
            <a:extLst>
              <a:ext uri="{FF2B5EF4-FFF2-40B4-BE49-F238E27FC236}">
                <a16:creationId xmlns:a16="http://schemas.microsoft.com/office/drawing/2014/main" id="{4E2F05EF-9151-334B-231E-AD009D4F2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335" y="275967"/>
            <a:ext cx="519193" cy="66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4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45F2E6-9323-E545-9CCD-63036F266FBE}"/>
              </a:ext>
            </a:extLst>
          </p:cNvPr>
          <p:cNvSpPr txBox="1"/>
          <p:nvPr/>
        </p:nvSpPr>
        <p:spPr>
          <a:xfrm>
            <a:off x="222184" y="1321310"/>
            <a:ext cx="345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/>
              <a:t>Чтобы ответить на данный вопрос</a:t>
            </a:r>
            <a:r>
              <a:rPr lang="en-US" sz="1200" dirty="0"/>
              <a:t>,</a:t>
            </a:r>
            <a:r>
              <a:rPr lang="ru-RU" sz="1200" dirty="0"/>
              <a:t> провели статический и графический анализ между климатическими группами</a:t>
            </a:r>
            <a:r>
              <a:rPr lang="en-US" sz="1200" dirty="0"/>
              <a:t>.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FDB9A-44BB-67C7-E6DE-56BDEF06AA2D}"/>
              </a:ext>
            </a:extLst>
          </p:cNvPr>
          <p:cNvSpPr txBox="1"/>
          <p:nvPr/>
        </p:nvSpPr>
        <p:spPr>
          <a:xfrm>
            <a:off x="972961" y="189910"/>
            <a:ext cx="2622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Выводы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5FA5F80-DC2E-A04C-432C-FB7050DDF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0" y="325463"/>
            <a:ext cx="3829048" cy="1535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EF7F01-026E-804F-187F-7E83E9BAA2BE}"/>
              </a:ext>
            </a:extLst>
          </p:cNvPr>
          <p:cNvSpPr txBox="1"/>
          <p:nvPr/>
        </p:nvSpPr>
        <p:spPr>
          <a:xfrm>
            <a:off x="222184" y="1975531"/>
            <a:ext cx="301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u="none" strike="noStrike" dirty="0">
                <a:effectLst/>
              </a:rPr>
              <a:t>Посмотрели в каких климатических поясах находятся наши страны и как вообще происходит распределение климатических поясов по районам</a:t>
            </a:r>
            <a:r>
              <a:rPr lang="en-US" sz="1200" b="0" i="0" u="none" strike="noStrike" dirty="0">
                <a:effectLst/>
              </a:rPr>
              <a:t>,</a:t>
            </a:r>
            <a:r>
              <a:rPr lang="ru-RU" sz="1200" b="0" i="0" u="none" strike="noStrike" dirty="0">
                <a:effectLst/>
              </a:rPr>
              <a:t> какое оборудование выбрали наши респонденты.</a:t>
            </a:r>
            <a:endParaRPr lang="ru-RU" sz="1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48B6E9-BC27-87A9-DB30-F89867287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73" y="1961466"/>
            <a:ext cx="2788251" cy="189714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2DA92A7-4686-BDE0-87E6-B17731522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9449" y="1975300"/>
            <a:ext cx="2047632" cy="19055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4A262E-10FD-9FE6-04DC-3F01C3FC7992}"/>
              </a:ext>
            </a:extLst>
          </p:cNvPr>
          <p:cNvSpPr txBox="1"/>
          <p:nvPr/>
        </p:nvSpPr>
        <p:spPr>
          <a:xfrm>
            <a:off x="222184" y="4031107"/>
            <a:ext cx="7908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0" i="0" u="none" strike="noStrike" dirty="0">
                <a:effectLst/>
              </a:rPr>
              <a:t> </a:t>
            </a:r>
            <a:r>
              <a:rPr lang="ru-RU" sz="1200" dirty="0"/>
              <a:t>П</a:t>
            </a:r>
            <a:r>
              <a:rPr lang="ru-RU" sz="1200" b="0" i="0" u="none" strike="noStrike" dirty="0">
                <a:effectLst/>
              </a:rPr>
              <a:t>роанализировав, какое оборудование лучше всего подходит для разных климатических зон, чтобы люди чувствовали себя максимально комфортно</a:t>
            </a:r>
            <a:r>
              <a:rPr lang="en-US" sz="1200" b="0" i="0" u="none" strike="noStrike" dirty="0">
                <a:effectLst/>
              </a:rPr>
              <a:t>, </a:t>
            </a:r>
            <a:r>
              <a:rPr lang="ru-RU" sz="1200" dirty="0"/>
              <a:t>получили вот такие итоги</a:t>
            </a:r>
            <a:r>
              <a:rPr lang="ru-RU" sz="1200" b="0" i="0" u="none" strike="noStrike" dirty="0">
                <a:effectLst/>
              </a:rPr>
              <a:t>:</a:t>
            </a:r>
            <a:endParaRPr lang="ru-RU" sz="1200" dirty="0"/>
          </a:p>
        </p:txBody>
      </p:sp>
      <p:pic>
        <p:nvPicPr>
          <p:cNvPr id="5" name="Рисунок 4" descr="Зал заседаний со сплошной заливкой">
            <a:extLst>
              <a:ext uri="{FF2B5EF4-FFF2-40B4-BE49-F238E27FC236}">
                <a16:creationId xmlns:a16="http://schemas.microsoft.com/office/drawing/2014/main" id="{043017E0-9738-7ADB-52ED-58375C6EE2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808" y="42698"/>
            <a:ext cx="635144" cy="635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45618B-6DB0-0F6D-4045-278836B0B655}"/>
              </a:ext>
            </a:extLst>
          </p:cNvPr>
          <p:cNvSpPr txBox="1"/>
          <p:nvPr/>
        </p:nvSpPr>
        <p:spPr>
          <a:xfrm>
            <a:off x="250568" y="629953"/>
            <a:ext cx="40674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</a:rPr>
              <a:t>Так в какое оборудование стоит больше инвестировать</a:t>
            </a:r>
            <a:r>
              <a:rPr lang="en-US" sz="1600" dirty="0">
                <a:latin typeface="+mj-lt"/>
              </a:rPr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710259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37CB3A-F3C9-1118-FC8A-14C427550EE8}"/>
              </a:ext>
            </a:extLst>
          </p:cNvPr>
          <p:cNvSpPr txBox="1"/>
          <p:nvPr/>
        </p:nvSpPr>
        <p:spPr>
          <a:xfrm>
            <a:off x="994864" y="309448"/>
            <a:ext cx="1306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Выводы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2DA82-E107-500C-E752-F6FB5D7AD782}"/>
              </a:ext>
            </a:extLst>
          </p:cNvPr>
          <p:cNvSpPr txBox="1"/>
          <p:nvPr/>
        </p:nvSpPr>
        <p:spPr>
          <a:xfrm>
            <a:off x="301168" y="542073"/>
            <a:ext cx="872799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ru-RU" sz="1200" b="0" i="0" u="none" strike="noStrike" dirty="0">
              <a:solidFill>
                <a:srgbClr val="000000"/>
              </a:solidFill>
              <a:effectLst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 Жаркий и сухой климат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 — лучше вкладываться в </a:t>
            </a: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вентиляторы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. Респонденты оценивают их как самые комфортные в таких условиях. Рекомендуется использовать мощные и энергоэффективные модели с функцией увлажнения.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 Жаркий и влажный климат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 — приоритет за </a:t>
            </a: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кондиционерами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, так как они обеспечивают максимальный комфорт и дополнительно осушают воздух. Рекомендуется оснащать их системой осушения и антибактериальными фильтрами.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 Умеренно жаркий и влажный климат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 — можно использовать как </a:t>
            </a: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вентиляторы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, так и </a:t>
            </a: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кондиционеры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, так как уровень комфорта примерно одинаков.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ru-RU" sz="1200" b="1" i="0" u="none" strike="noStrike" dirty="0">
                <a:solidFill>
                  <a:srgbClr val="000000"/>
                </a:solidFill>
                <a:effectLst/>
              </a:rPr>
              <a:t> Переменный климат (жарко и холодно)</a:t>
            </a:r>
            <a:r>
              <a:rPr lang="ru-RU" sz="1200" b="0" i="0" u="none" strike="noStrike" dirty="0">
                <a:solidFill>
                  <a:srgbClr val="000000"/>
                </a:solidFill>
                <a:effectLst/>
              </a:rPr>
              <a:t> — выбор оборудования гибкий, подходят оба типа в зависимости от сезона и условий.</a:t>
            </a:r>
          </a:p>
          <a:p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1C46-46DF-C80A-CDCF-1A86695C66DC}"/>
              </a:ext>
            </a:extLst>
          </p:cNvPr>
          <p:cNvSpPr txBox="1"/>
          <p:nvPr/>
        </p:nvSpPr>
        <p:spPr>
          <a:xfrm>
            <a:off x="325385" y="2404938"/>
            <a:ext cx="612019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i="0" u="none" strike="noStrike" dirty="0">
                <a:effectLst/>
              </a:rPr>
              <a:t>Что делать дальше:</a:t>
            </a: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200" i="0" u="none" strike="noStrike" dirty="0">
                <a:effectLst/>
              </a:rPr>
              <a:t>Увеличить производство того, что точно работает в каждом регионе</a:t>
            </a:r>
            <a:r>
              <a:rPr lang="en-US" sz="1200" i="0" u="none" strike="noStrike" dirty="0">
                <a:effectLst/>
              </a:rPr>
              <a:t>.</a:t>
            </a:r>
            <a:endParaRPr lang="ru-RU" sz="1200" i="0" u="none" strike="noStrike" dirty="0">
              <a:effectLst/>
            </a:endParaRP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200" i="0" u="none" strike="noStrike" dirty="0">
                <a:effectLst/>
              </a:rPr>
              <a:t>Начать тестировать новые идеи в небольших количествах</a:t>
            </a:r>
            <a:r>
              <a:rPr lang="en-US" sz="1200" i="0" u="none" strike="noStrike" dirty="0">
                <a:effectLst/>
              </a:rPr>
              <a:t>.</a:t>
            </a:r>
            <a:endParaRPr lang="ru-RU" sz="1200" i="0" u="none" strike="noStrike" dirty="0">
              <a:effectLst/>
            </a:endParaRPr>
          </a:p>
          <a:p>
            <a:pPr marL="171450" indent="-17145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sz="1200" dirty="0"/>
              <a:t>Дальше с</a:t>
            </a:r>
            <a:r>
              <a:rPr lang="ru-RU" sz="1200" i="0" u="none" strike="noStrike" dirty="0">
                <a:effectLst/>
              </a:rPr>
              <a:t>прашивать людей, что им нравится, и улучшать оборудование</a:t>
            </a:r>
            <a:r>
              <a:rPr lang="en-US" sz="1200" i="0" u="none" strike="noStrike" dirty="0">
                <a:effectLst/>
                <a:latin typeface="system-ui"/>
              </a:rPr>
              <a:t>.</a:t>
            </a:r>
            <a:endParaRPr lang="ru-RU" sz="1200" i="0" u="none" strike="noStrike" dirty="0">
              <a:effectLst/>
              <a:latin typeface="system-ui"/>
            </a:endParaRPr>
          </a:p>
          <a:p>
            <a:endParaRPr lang="ru-RU" dirty="0"/>
          </a:p>
        </p:txBody>
      </p:sp>
      <p:pic>
        <p:nvPicPr>
          <p:cNvPr id="7" name="Рисунок 6" descr="Зал заседаний со сплошной заливкой">
            <a:extLst>
              <a:ext uri="{FF2B5EF4-FFF2-40B4-BE49-F238E27FC236}">
                <a16:creationId xmlns:a16="http://schemas.microsoft.com/office/drawing/2014/main" id="{7F6D8F57-85B2-60E9-99CC-EE5099454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385" y="238420"/>
            <a:ext cx="542165" cy="542165"/>
          </a:xfrm>
          <a:prstGeom prst="rect">
            <a:avLst/>
          </a:prstGeom>
        </p:spPr>
      </p:pic>
      <p:pic>
        <p:nvPicPr>
          <p:cNvPr id="10" name="Рисунок 9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BD45C5E0-00A5-BC93-67F4-298A4BBFF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4325" y="2850397"/>
            <a:ext cx="414776" cy="414776"/>
          </a:xfrm>
          <a:prstGeom prst="rect">
            <a:avLst/>
          </a:prstGeom>
        </p:spPr>
      </p:pic>
      <p:pic>
        <p:nvPicPr>
          <p:cNvPr id="12" name="Рисунок 11" descr="Мозг со сплошной заливкой">
            <a:extLst>
              <a:ext uri="{FF2B5EF4-FFF2-40B4-BE49-F238E27FC236}">
                <a16:creationId xmlns:a16="http://schemas.microsoft.com/office/drawing/2014/main" id="{02D6BEC6-5F62-DB91-D6F2-5CA74D820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80195" y="3057785"/>
            <a:ext cx="385058" cy="414777"/>
          </a:xfrm>
          <a:prstGeom prst="rect">
            <a:avLst/>
          </a:prstGeom>
        </p:spPr>
      </p:pic>
      <p:pic>
        <p:nvPicPr>
          <p:cNvPr id="16" name="Рисунок 15" descr="Дети со сплошной заливкой">
            <a:extLst>
              <a:ext uri="{FF2B5EF4-FFF2-40B4-BE49-F238E27FC236}">
                <a16:creationId xmlns:a16="http://schemas.microsoft.com/office/drawing/2014/main" id="{044EA059-D152-73F9-9791-8BDBD09112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37771" y="3283894"/>
            <a:ext cx="557340" cy="557340"/>
          </a:xfrm>
          <a:prstGeom prst="rect">
            <a:avLst/>
          </a:prstGeom>
        </p:spPr>
      </p:pic>
      <p:sp>
        <p:nvSpPr>
          <p:cNvPr id="17" name="Прямоугольник с двумя скругленными соседними углами 16">
            <a:extLst>
              <a:ext uri="{FF2B5EF4-FFF2-40B4-BE49-F238E27FC236}">
                <a16:creationId xmlns:a16="http://schemas.microsoft.com/office/drawing/2014/main" id="{80F5A0E9-3E9A-E196-CB92-1E512F577370}"/>
              </a:ext>
            </a:extLst>
          </p:cNvPr>
          <p:cNvSpPr/>
          <p:nvPr/>
        </p:nvSpPr>
        <p:spPr>
          <a:xfrm flipV="1">
            <a:off x="114480" y="3986240"/>
            <a:ext cx="8914680" cy="975920"/>
          </a:xfrm>
          <a:prstGeom prst="round2Same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1674521-06C4-726B-0C84-8BEF3AAF2565}"/>
              </a:ext>
            </a:extLst>
          </p:cNvPr>
          <p:cNvSpPr/>
          <p:nvPr/>
        </p:nvSpPr>
        <p:spPr>
          <a:xfrm>
            <a:off x="114480" y="3985443"/>
            <a:ext cx="8914680" cy="6056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42002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</TotalTime>
  <Words>825</Words>
  <Application>Microsoft Macintosh PowerPoint</Application>
  <PresentationFormat>Экран (16:9)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23</vt:i4>
      </vt:variant>
      <vt:variant>
        <vt:lpstr>Заголовки слайдов</vt:lpstr>
      </vt:variant>
      <vt:variant>
        <vt:i4>10</vt:i4>
      </vt:variant>
    </vt:vector>
  </HeadingPairs>
  <TitlesOfParts>
    <vt:vector size="42" baseType="lpstr">
      <vt:lpstr>Arial</vt:lpstr>
      <vt:lpstr>Courier New</vt:lpstr>
      <vt:lpstr>Inter Medium</vt:lpstr>
      <vt:lpstr>Menlo</vt:lpstr>
      <vt:lpstr>OpenSymbol</vt:lpstr>
      <vt:lpstr>Roboto</vt:lpstr>
      <vt:lpstr>Symbol</vt:lpstr>
      <vt:lpstr>system-ui</vt:lpstr>
      <vt:lpstr>Wingdings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Minimalist Pitch Deck by Slidesgo</vt:lpstr>
      <vt:lpstr>Slidesgo Final Pages</vt:lpstr>
      <vt:lpstr>Slidesgo Final Pages</vt:lpstr>
      <vt:lpstr>Slidesgo Final Pages</vt:lpstr>
      <vt:lpstr>Анализ удовлетворенности</vt:lpstr>
      <vt:lpstr>Введение</vt:lpstr>
      <vt:lpstr>Качество данных и предобработка</vt:lpstr>
      <vt:lpstr>Проведение расчётов и исследование корреляций</vt:lpstr>
      <vt:lpstr>Проверка гипотез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удовлетворенности</dc:title>
  <cp:lastModifiedBy>apple</cp:lastModifiedBy>
  <cp:revision>6</cp:revision>
  <dcterms:modified xsi:type="dcterms:W3CDTF">2025-04-23T19:22:57Z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2025-04-21T17:51:38Z</dcterms:created>
  <dc:creator>Unknown Creator</dc:creator>
  <dc:description/>
  <dc:language>en-US</dc:language>
  <cp:lastModifiedBy>Unknown Creator</cp:lastModifiedBy>
  <dcterms:modified xsi:type="dcterms:W3CDTF">2025-04-21T17:51:38Z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