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99" r:id="rId3"/>
    <p:sldId id="298" r:id="rId4"/>
    <p:sldId id="262" r:id="rId5"/>
    <p:sldId id="302" r:id="rId6"/>
    <p:sldId id="300" r:id="rId7"/>
    <p:sldId id="301" r:id="rId8"/>
    <p:sldId id="303" r:id="rId9"/>
    <p:sldId id="297" r:id="rId10"/>
    <p:sldId id="304" r:id="rId11"/>
    <p:sldId id="263" r:id="rId12"/>
    <p:sldId id="266" r:id="rId13"/>
    <p:sldId id="270" r:id="rId14"/>
    <p:sldId id="272" r:id="rId15"/>
    <p:sldId id="273" r:id="rId16"/>
  </p:sldIdLst>
  <p:sldSz cx="9144000" cy="5143500" type="screen16x9"/>
  <p:notesSz cx="6858000" cy="9144000"/>
  <p:embeddedFontLst>
    <p:embeddedFont>
      <p:font typeface="Audiowide" panose="020B0604020202020204" charset="0"/>
      <p:regular r:id="rId18"/>
    </p:embeddedFont>
    <p:embeddedFont>
      <p:font typeface="Bebas Neue" panose="020B0606020202050201" pitchFamily="34" charset="0"/>
      <p:regular r:id="rId19"/>
    </p:embeddedFont>
    <p:embeddedFont>
      <p:font typeface="Cambria Math" panose="02040503050406030204" pitchFamily="18" charset="0"/>
      <p:regular r:id="rId20"/>
    </p:embeddedFont>
    <p:embeddedFont>
      <p:font typeface="Mulish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801BD3-D2C8-44E6-8BEF-AE4FCE8D6669}">
  <a:tblStyle styleId="{3A801BD3-D2C8-44E6-8BEF-AE4FCE8D66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61" autoAdjust="0"/>
    <p:restoredTop sz="93395" autoAdjust="0"/>
  </p:normalViewPr>
  <p:slideViewPr>
    <p:cSldViewPr snapToGrid="0" showGuides="1">
      <p:cViewPr varScale="1">
        <p:scale>
          <a:sx n="141" d="100"/>
          <a:sy n="141" d="100"/>
        </p:scale>
        <p:origin x="342" y="120"/>
      </p:cViewPr>
      <p:guideLst>
        <p:guide orient="horz" pos="15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hmud%20Tamim\OneDrive\Desktop\20105051_CE363_IDF%20CURVE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Saturation Flow Diagram</a:t>
            </a:r>
          </a:p>
        </c:rich>
      </c:tx>
      <c:layout>
        <c:manualLayout>
          <c:xMode val="edge"/>
          <c:yMode val="edge"/>
          <c:x val="9.0807600027986754E-2"/>
          <c:y val="1.90476190476190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5498031496063"/>
          <c:y val="0.15319444444444447"/>
          <c:w val="0.84127974628171476"/>
          <c:h val="0.633502843394575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0-30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</c:f>
              <c:strCache>
                <c:ptCount val="1"/>
                <c:pt idx="0">
                  <c:v>Vehicle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27.16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5C-429E-B33C-A839E6700635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30-60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</c:f>
              <c:strCache>
                <c:ptCount val="1"/>
                <c:pt idx="0">
                  <c:v>Vehicle</c:v>
                </c:pt>
              </c:strCache>
            </c:strRef>
          </c:cat>
          <c:val>
            <c:numRef>
              <c:f>Sheet1!$D$3</c:f>
              <c:numCache>
                <c:formatCode>General</c:formatCode>
                <c:ptCount val="1"/>
                <c:pt idx="0">
                  <c:v>20.89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5C-429E-B33C-A839E6700635}"/>
            </c:ext>
          </c:extLst>
        </c:ser>
        <c:ser>
          <c:idx val="2"/>
          <c:order val="2"/>
          <c:tx>
            <c:strRef>
              <c:f>Sheet1!$C$4</c:f>
              <c:strCache>
                <c:ptCount val="1"/>
                <c:pt idx="0">
                  <c:v>60-90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</c:f>
              <c:strCache>
                <c:ptCount val="1"/>
                <c:pt idx="0">
                  <c:v>Vehicle</c:v>
                </c:pt>
              </c:strCache>
            </c:strRef>
          </c:cat>
          <c:val>
            <c:numRef>
              <c:f>Sheet1!$D$4</c:f>
              <c:numCache>
                <c:formatCode>General</c:formatCode>
                <c:ptCount val="1"/>
                <c:pt idx="0">
                  <c:v>27.97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5C-429E-B33C-A839E6700635}"/>
            </c:ext>
          </c:extLst>
        </c:ser>
        <c:ser>
          <c:idx val="3"/>
          <c:order val="3"/>
          <c:tx>
            <c:strRef>
              <c:f>Sheet1!$C$5</c:f>
              <c:strCache>
                <c:ptCount val="1"/>
                <c:pt idx="0">
                  <c:v>90-120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</c:f>
              <c:strCache>
                <c:ptCount val="1"/>
                <c:pt idx="0">
                  <c:v>Vehicle</c:v>
                </c:pt>
              </c:strCache>
            </c:strRef>
          </c:cat>
          <c:val>
            <c:numRef>
              <c:f>Sheet1!$D$5</c:f>
              <c:numCache>
                <c:formatCode>General</c:formatCode>
                <c:ptCount val="1"/>
                <c:pt idx="0">
                  <c:v>20.34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5C-429E-B33C-A839E670063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96584992"/>
        <c:axId val="296589312"/>
      </c:barChart>
      <c:catAx>
        <c:axId val="29658499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Time(sec)</a:t>
                </a:r>
              </a:p>
            </c:rich>
          </c:tx>
          <c:layout>
            <c:manualLayout>
              <c:xMode val="edge"/>
              <c:yMode val="edge"/>
              <c:x val="0.48863174430782358"/>
              <c:y val="0.803894015612622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96589312"/>
        <c:crosses val="autoZero"/>
        <c:auto val="1"/>
        <c:lblAlgn val="ctr"/>
        <c:lblOffset val="100"/>
        <c:noMultiLvlLbl val="0"/>
      </c:catAx>
      <c:valAx>
        <c:axId val="29658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number of vehicles </a:t>
                </a:r>
              </a:p>
              <a:p>
                <a:pPr>
                  <a:defRPr/>
                </a:pPr>
                <a:r>
                  <a:rPr lang="en-US"/>
                  <a:t>Discharged per 30 sec</a:t>
                </a:r>
              </a:p>
            </c:rich>
          </c:tx>
          <c:layout>
            <c:manualLayout>
              <c:xMode val="edge"/>
              <c:yMode val="edge"/>
              <c:x val="0"/>
              <c:y val="0.186612673415823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584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094379556070457"/>
          <c:y val="0.88154705661792276"/>
          <c:w val="0.59747174121691737"/>
          <c:h val="8.03577052868391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0.33918</cdr:x>
      <cdr:y>0.8873</cdr:y>
    </cdr:from>
    <cdr:to>
      <cdr:x>0.35299</cdr:x>
      <cdr:y>0.95444</cdr:y>
    </cdr:to>
    <cdr:sp macro="" textlink="">
      <cdr:nvSpPr>
        <cdr:cNvPr id="2" name="Google Shape;535;p47">
          <a:extLst xmlns:a="http://schemas.openxmlformats.org/drawingml/2006/main">
            <a:ext uri="{FF2B5EF4-FFF2-40B4-BE49-F238E27FC236}">
              <a16:creationId xmlns:a16="http://schemas.microsoft.com/office/drawing/2014/main" id="{19E287FB-A964-6F1C-91C9-53A775861A1B}"/>
            </a:ext>
          </a:extLst>
        </cdr:cNvPr>
        <cdr:cNvSpPr/>
      </cdr:nvSpPr>
      <cdr:spPr>
        <a:xfrm xmlns:a="http://schemas.openxmlformats.org/drawingml/2006/main">
          <a:off x="2456541" y="3272491"/>
          <a:ext cx="100013" cy="247649"/>
        </a:xfrm>
        <a:prstGeom xmlns:a="http://schemas.openxmlformats.org/drawingml/2006/main" prst="ellipse">
          <a:avLst/>
        </a:prstGeom>
        <a:gradFill xmlns:a="http://schemas.openxmlformats.org/drawingml/2006/main">
          <a:gsLst>
            <a:gs pos="0">
              <a:schemeClr val="dk2"/>
            </a:gs>
            <a:gs pos="62000">
              <a:srgbClr val="FFFFFF">
                <a:alpha val="0"/>
              </a:srgbClr>
            </a:gs>
            <a:gs pos="100000">
              <a:srgbClr val="FFFFFF">
                <a:alpha val="0"/>
              </a:srgbClr>
            </a:gs>
          </a:gsLst>
          <a:path path="circle">
            <a:fillToRect l="50000" t="50000" r="50000" b="50000"/>
          </a:path>
          <a:tileRect/>
        </a:gradFill>
        <a:ln xmlns:a="http://schemas.openxmlformats.org/drawingml/2006/main">
          <a:noFill/>
        </a:ln>
      </cdr:spPr>
      <cdr:txBody>
        <a:bodyPr xmlns:a="http://schemas.openxmlformats.org/drawingml/2006/main" spcFirstLastPara="1" wrap="square" lIns="91425" tIns="91425" rIns="91425" bIns="91425" anchor="ctr" anchorCtr="0">
          <a:no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pPr marL="0" lvl="0" indent="0" algn="l" rtl="0">
            <a:spcBef>
              <a:spcPts val="0"/>
            </a:spcBef>
            <a:spcAft>
              <a:spcPts val="0"/>
            </a:spcAft>
            <a:buNone/>
          </a:pPr>
          <a:endParaRPr/>
        </a:p>
      </cdr:txBody>
    </cdr:sp>
  </cdr:relSizeAnchor>
  <cdr:relSizeAnchor xmlns:cdr="http://schemas.openxmlformats.org/drawingml/2006/chartDrawing">
    <cdr:from>
      <cdr:x>0.45557</cdr:x>
      <cdr:y>0.89363</cdr:y>
    </cdr:from>
    <cdr:to>
      <cdr:x>0.4788</cdr:x>
      <cdr:y>0.94011</cdr:y>
    </cdr:to>
    <cdr:sp macro="" textlink="">
      <cdr:nvSpPr>
        <cdr:cNvPr id="3" name="Google Shape;536;p47">
          <a:extLst xmlns:a="http://schemas.openxmlformats.org/drawingml/2006/main">
            <a:ext uri="{FF2B5EF4-FFF2-40B4-BE49-F238E27FC236}">
              <a16:creationId xmlns:a16="http://schemas.microsoft.com/office/drawing/2014/main" id="{D2F48215-73F1-32A6-7183-BF463CC193D1}"/>
            </a:ext>
          </a:extLst>
        </cdr:cNvPr>
        <cdr:cNvSpPr/>
      </cdr:nvSpPr>
      <cdr:spPr>
        <a:xfrm xmlns:a="http://schemas.openxmlformats.org/drawingml/2006/main" flipH="1">
          <a:off x="3299503" y="3295840"/>
          <a:ext cx="168273" cy="171451"/>
        </a:xfrm>
        <a:prstGeom xmlns:a="http://schemas.openxmlformats.org/drawingml/2006/main" prst="ellipse">
          <a:avLst/>
        </a:prstGeom>
        <a:gradFill xmlns:a="http://schemas.openxmlformats.org/drawingml/2006/main">
          <a:gsLst>
            <a:gs pos="0">
              <a:schemeClr val="lt2"/>
            </a:gs>
            <a:gs pos="62000">
              <a:srgbClr val="FFFFFF">
                <a:alpha val="0"/>
              </a:srgbClr>
            </a:gs>
            <a:gs pos="100000">
              <a:srgbClr val="FFFFFF">
                <a:alpha val="0"/>
              </a:srgbClr>
            </a:gs>
          </a:gsLst>
          <a:path path="circle">
            <a:fillToRect l="50000" t="50000" r="50000" b="50000"/>
          </a:path>
          <a:tileRect/>
        </a:gradFill>
        <a:ln xmlns:a="http://schemas.openxmlformats.org/drawingml/2006/main">
          <a:noFill/>
        </a:ln>
      </cdr:spPr>
      <cdr:txBody>
        <a:bodyPr xmlns:a="http://schemas.openxmlformats.org/drawingml/2006/main" spcFirstLastPara="1" wrap="square" lIns="91425" tIns="91425" rIns="91425" bIns="91425" anchor="ctr" anchorCtr="0">
          <a:no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pPr marL="0" lvl="0" indent="0" algn="l" rtl="0">
            <a:spcBef>
              <a:spcPts val="0"/>
            </a:spcBef>
            <a:spcAft>
              <a:spcPts val="0"/>
            </a:spcAft>
            <a:buNone/>
          </a:pPr>
          <a:endParaRPr/>
        </a:p>
      </cdr:txBody>
    </cdr:sp>
  </cdr:relSizeAnchor>
  <cdr:relSizeAnchor xmlns:cdr="http://schemas.openxmlformats.org/drawingml/2006/chartDrawing">
    <cdr:from>
      <cdr:x>0.59245</cdr:x>
      <cdr:y>0.88642</cdr:y>
    </cdr:from>
    <cdr:to>
      <cdr:x>0.60483</cdr:x>
      <cdr:y>0.95315</cdr:y>
    </cdr:to>
    <cdr:sp macro="" textlink="">
      <cdr:nvSpPr>
        <cdr:cNvPr id="4" name="Google Shape;537;p47">
          <a:extLst xmlns:a="http://schemas.openxmlformats.org/drawingml/2006/main">
            <a:ext uri="{FF2B5EF4-FFF2-40B4-BE49-F238E27FC236}">
              <a16:creationId xmlns:a16="http://schemas.microsoft.com/office/drawing/2014/main" id="{0FE566BB-ACA0-434E-29A1-65A2253AA9F6}"/>
            </a:ext>
          </a:extLst>
        </cdr:cNvPr>
        <cdr:cNvSpPr/>
      </cdr:nvSpPr>
      <cdr:spPr>
        <a:xfrm xmlns:a="http://schemas.openxmlformats.org/drawingml/2006/main">
          <a:off x="4290885" y="3269271"/>
          <a:ext cx="89708" cy="246106"/>
        </a:xfrm>
        <a:prstGeom xmlns:a="http://schemas.openxmlformats.org/drawingml/2006/main" prst="ellipse">
          <a:avLst/>
        </a:prstGeom>
        <a:gradFill xmlns:a="http://schemas.openxmlformats.org/drawingml/2006/main">
          <a:gsLst>
            <a:gs pos="0">
              <a:schemeClr val="accent1"/>
            </a:gs>
            <a:gs pos="62000">
              <a:srgbClr val="FFFFFF">
                <a:alpha val="0"/>
              </a:srgbClr>
            </a:gs>
            <a:gs pos="100000">
              <a:srgbClr val="FFFFFF">
                <a:alpha val="0"/>
              </a:srgbClr>
            </a:gs>
          </a:gsLst>
          <a:path path="circle">
            <a:fillToRect l="50000" t="50000" r="50000" b="50000"/>
          </a:path>
          <a:tileRect/>
        </a:gradFill>
        <a:ln xmlns:a="http://schemas.openxmlformats.org/drawingml/2006/main">
          <a:noFill/>
        </a:ln>
      </cdr:spPr>
      <cdr:txBody>
        <a:bodyPr xmlns:a="http://schemas.openxmlformats.org/drawingml/2006/main" spcFirstLastPara="1" wrap="square" lIns="91425" tIns="91425" rIns="91425" bIns="91425" anchor="ctr" anchorCtr="0">
          <a:no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pPr marL="0" lvl="0" indent="0" algn="l" rtl="0">
            <a:spcBef>
              <a:spcPts val="0"/>
            </a:spcBef>
            <a:spcAft>
              <a:spcPts val="0"/>
            </a:spcAft>
            <a:buNone/>
          </a:pPr>
          <a:endParaRPr/>
        </a:p>
      </cdr:txBody>
    </cdr:sp>
  </cdr:relSizeAnchor>
  <cdr:relSizeAnchor xmlns:cdr="http://schemas.openxmlformats.org/drawingml/2006/chartDrawing">
    <cdr:from>
      <cdr:x>0.71728</cdr:x>
      <cdr:y>0.89621</cdr:y>
    </cdr:from>
    <cdr:to>
      <cdr:x>0.74496</cdr:x>
      <cdr:y>0.94528</cdr:y>
    </cdr:to>
    <cdr:sp macro="" textlink="">
      <cdr:nvSpPr>
        <cdr:cNvPr id="8" name="Google Shape;536;p47">
          <a:extLst xmlns:a="http://schemas.openxmlformats.org/drawingml/2006/main">
            <a:ext uri="{FF2B5EF4-FFF2-40B4-BE49-F238E27FC236}">
              <a16:creationId xmlns:a16="http://schemas.microsoft.com/office/drawing/2014/main" id="{336C7CCA-D665-CB22-C6E5-A17B8D1E01CC}"/>
            </a:ext>
          </a:extLst>
        </cdr:cNvPr>
        <cdr:cNvSpPr/>
      </cdr:nvSpPr>
      <cdr:spPr>
        <a:xfrm xmlns:a="http://schemas.openxmlformats.org/drawingml/2006/main" flipH="1">
          <a:off x="5194979" y="3305365"/>
          <a:ext cx="200472" cy="180975"/>
        </a:xfrm>
        <a:prstGeom xmlns:a="http://schemas.openxmlformats.org/drawingml/2006/main" prst="ellipse">
          <a:avLst/>
        </a:prstGeom>
        <a:gradFill xmlns:a="http://schemas.openxmlformats.org/drawingml/2006/main">
          <a:gsLst>
            <a:gs pos="0">
              <a:schemeClr val="lt2"/>
            </a:gs>
            <a:gs pos="62000">
              <a:srgbClr val="FFFFFF">
                <a:alpha val="0"/>
              </a:srgbClr>
            </a:gs>
            <a:gs pos="100000">
              <a:srgbClr val="FFFFFF">
                <a:alpha val="0"/>
              </a:srgbClr>
            </a:gs>
          </a:gsLst>
          <a:path path="circle">
            <a:fillToRect l="50000" t="50000" r="50000" b="50000"/>
          </a:path>
          <a:tileRect/>
        </a:gradFill>
        <a:ln xmlns:a="http://schemas.openxmlformats.org/drawingml/2006/main">
          <a:noFill/>
        </a:ln>
      </cdr:spPr>
      <cdr:txBody>
        <a:bodyPr xmlns:a="http://schemas.openxmlformats.org/drawingml/2006/main" spcFirstLastPara="1" wrap="square" lIns="91425" tIns="91425" rIns="91425" bIns="91425" anchor="ctr" anchorCtr="0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lvl="0" indent="0" algn="l" rtl="0">
            <a:spcBef>
              <a:spcPts val="0"/>
            </a:spcBef>
            <a:spcAft>
              <a:spcPts val="0"/>
            </a:spcAft>
            <a:buNone/>
          </a:pPr>
          <a:endParaRPr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3267cbb3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3267cbb3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60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3267cbb3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33267cbb3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e1d838b627_4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e1d838b627_4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e1d838b627_4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e1d838b627_4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e1d838b627_4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e1d838b627_4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906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016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3bb0cc43a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33bb0cc43a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565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461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490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776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36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858202" y="2234713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333198" y="357298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533475" y="-253660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34342" y="963550"/>
            <a:ext cx="4074300" cy="2642100"/>
          </a:xfrm>
          <a:prstGeom prst="rect">
            <a:avLst/>
          </a:prstGeom>
          <a:effectLst>
            <a:outerShdw blurRad="142875" dist="76200" dir="288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34342" y="3696350"/>
            <a:ext cx="40743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2"/>
          </p:nvPr>
        </p:nvSpPr>
        <p:spPr>
          <a:xfrm>
            <a:off x="304800" y="154200"/>
            <a:ext cx="15336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3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cxnSp>
        <p:nvCxnSpPr>
          <p:cNvPr id="16" name="Google Shape;16;p2"/>
          <p:cNvCxnSpPr/>
          <p:nvPr/>
        </p:nvCxnSpPr>
        <p:spPr>
          <a:xfrm rot="10800000" flipH="1">
            <a:off x="1838400" y="295200"/>
            <a:ext cx="7000800" cy="9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2"/>
          <p:cNvCxnSpPr/>
          <p:nvPr/>
        </p:nvCxnSpPr>
        <p:spPr>
          <a:xfrm>
            <a:off x="304725" y="4848225"/>
            <a:ext cx="7782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/>
          <p:nvPr/>
        </p:nvSpPr>
        <p:spPr>
          <a:xfrm>
            <a:off x="-1274152" y="396938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-3063827" y="-1428487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7152100" y="-1905225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1024800" y="1754425"/>
            <a:ext cx="2460000" cy="3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ubTitle" idx="1"/>
          </p:nvPr>
        </p:nvSpPr>
        <p:spPr>
          <a:xfrm>
            <a:off x="1024800" y="2094975"/>
            <a:ext cx="2460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title" idx="2"/>
          </p:nvPr>
        </p:nvSpPr>
        <p:spPr>
          <a:xfrm>
            <a:off x="5659206" y="1754425"/>
            <a:ext cx="2460000" cy="3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ubTitle" idx="3"/>
          </p:nvPr>
        </p:nvSpPr>
        <p:spPr>
          <a:xfrm>
            <a:off x="5659204" y="2094975"/>
            <a:ext cx="2460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title" idx="4"/>
          </p:nvPr>
        </p:nvSpPr>
        <p:spPr>
          <a:xfrm>
            <a:off x="1024800" y="3199250"/>
            <a:ext cx="2460000" cy="3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ubTitle" idx="5"/>
          </p:nvPr>
        </p:nvSpPr>
        <p:spPr>
          <a:xfrm>
            <a:off x="1024800" y="3539775"/>
            <a:ext cx="2460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title" idx="6"/>
          </p:nvPr>
        </p:nvSpPr>
        <p:spPr>
          <a:xfrm>
            <a:off x="5659206" y="3199250"/>
            <a:ext cx="2460000" cy="3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subTitle" idx="7"/>
          </p:nvPr>
        </p:nvSpPr>
        <p:spPr>
          <a:xfrm>
            <a:off x="5659204" y="3539775"/>
            <a:ext cx="2460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61" name="Google Shape;161;p18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18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>
            <a:off x="-2858200" y="-84510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534127" y="383833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6939748" y="-1502137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title" hasCustomPrompt="1"/>
          </p:nvPr>
        </p:nvSpPr>
        <p:spPr>
          <a:xfrm>
            <a:off x="1848000" y="1114512"/>
            <a:ext cx="54480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1"/>
          </p:nvPr>
        </p:nvSpPr>
        <p:spPr>
          <a:xfrm>
            <a:off x="1848000" y="1945587"/>
            <a:ext cx="54480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title" idx="2" hasCustomPrompt="1"/>
          </p:nvPr>
        </p:nvSpPr>
        <p:spPr>
          <a:xfrm>
            <a:off x="1848000" y="2888691"/>
            <a:ext cx="54480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9" name="Google Shape;189;p20"/>
          <p:cNvSpPr txBox="1">
            <a:spLocks noGrp="1"/>
          </p:cNvSpPr>
          <p:nvPr>
            <p:ph type="subTitle" idx="3"/>
          </p:nvPr>
        </p:nvSpPr>
        <p:spPr>
          <a:xfrm>
            <a:off x="1848000" y="3719688"/>
            <a:ext cx="54480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subTitle" idx="4"/>
          </p:nvPr>
        </p:nvSpPr>
        <p:spPr>
          <a:xfrm>
            <a:off x="304800" y="154200"/>
            <a:ext cx="15336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5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cxnSp>
        <p:nvCxnSpPr>
          <p:cNvPr id="192" name="Google Shape;192;p20"/>
          <p:cNvCxnSpPr/>
          <p:nvPr/>
        </p:nvCxnSpPr>
        <p:spPr>
          <a:xfrm>
            <a:off x="1838400" y="304800"/>
            <a:ext cx="7000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20"/>
          <p:cNvCxnSpPr/>
          <p:nvPr/>
        </p:nvCxnSpPr>
        <p:spPr>
          <a:xfrm>
            <a:off x="304725" y="4857750"/>
            <a:ext cx="7782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-1122827" y="-1737312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7338350" y="-675225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2849948" y="263418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22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-2858200" y="-84510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-534127" y="383833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6939748" y="-1502137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23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2685550" y="852950"/>
            <a:ext cx="4083300" cy="40836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397975" y="-2181250"/>
            <a:ext cx="4247100" cy="42471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152350" y="2504575"/>
            <a:ext cx="48393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715125" y="1322825"/>
            <a:ext cx="171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152350" y="3346375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3"/>
          </p:nvPr>
        </p:nvSpPr>
        <p:spPr>
          <a:xfrm>
            <a:off x="304800" y="154200"/>
            <a:ext cx="15336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4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1838400" y="304800"/>
            <a:ext cx="7000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3"/>
          <p:cNvCxnSpPr/>
          <p:nvPr/>
        </p:nvCxnSpPr>
        <p:spPr>
          <a:xfrm>
            <a:off x="304725" y="4857750"/>
            <a:ext cx="7782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cxnSp>
        <p:nvCxnSpPr>
          <p:cNvPr id="31" name="Google Shape;31;p4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4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-2858202" y="2234713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4333198" y="357298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6533475" y="-253660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713226" y="2350838"/>
            <a:ext cx="2564700" cy="416400"/>
          </a:xfrm>
          <a:prstGeom prst="rect">
            <a:avLst/>
          </a:prstGeom>
          <a:effectLst>
            <a:outerShdw blurRad="342900" dist="19050" dir="54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5866074" y="2350838"/>
            <a:ext cx="2564700" cy="416400"/>
          </a:xfrm>
          <a:prstGeom prst="rect">
            <a:avLst/>
          </a:prstGeom>
          <a:effectLst>
            <a:outerShdw blurRad="342900" dist="19050" dir="54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>
            <a:off x="713226" y="2767240"/>
            <a:ext cx="25647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4"/>
          </p:nvPr>
        </p:nvSpPr>
        <p:spPr>
          <a:xfrm>
            <a:off x="5866074" y="2767240"/>
            <a:ext cx="25647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5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-1615127" y="356233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-2181150" y="-2680525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7748623" y="2575838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6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6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7551550" y="2490825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2221323" y="-3074812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-2638477" y="317353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1059800" y="1547838"/>
            <a:ext cx="48567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1059853" y="2242963"/>
            <a:ext cx="4856700" cy="13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ubTitle" idx="2"/>
          </p:nvPr>
        </p:nvSpPr>
        <p:spPr>
          <a:xfrm>
            <a:off x="304800" y="154200"/>
            <a:ext cx="15336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3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cxnSp>
        <p:nvCxnSpPr>
          <p:cNvPr id="74" name="Google Shape;74;p9"/>
          <p:cNvCxnSpPr/>
          <p:nvPr/>
        </p:nvCxnSpPr>
        <p:spPr>
          <a:xfrm>
            <a:off x="1838400" y="304800"/>
            <a:ext cx="7000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9"/>
          <p:cNvCxnSpPr/>
          <p:nvPr/>
        </p:nvCxnSpPr>
        <p:spPr>
          <a:xfrm>
            <a:off x="304725" y="4857750"/>
            <a:ext cx="7782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>
            <a:off x="6175398" y="3836656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6329423" y="-2773762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-2643750" y="-162050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33" name="Google Shape;133;p16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6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716613" y="3104700"/>
            <a:ext cx="2336400" cy="2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1"/>
          </p:nvPr>
        </p:nvSpPr>
        <p:spPr>
          <a:xfrm>
            <a:off x="716613" y="3388050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title" idx="2"/>
          </p:nvPr>
        </p:nvSpPr>
        <p:spPr>
          <a:xfrm>
            <a:off x="3403800" y="3104700"/>
            <a:ext cx="2336400" cy="2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ubTitle" idx="3"/>
          </p:nvPr>
        </p:nvSpPr>
        <p:spPr>
          <a:xfrm>
            <a:off x="3403800" y="3387227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title" idx="4"/>
          </p:nvPr>
        </p:nvSpPr>
        <p:spPr>
          <a:xfrm>
            <a:off x="6090987" y="3104700"/>
            <a:ext cx="2336400" cy="2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ubTitle" idx="5"/>
          </p:nvPr>
        </p:nvSpPr>
        <p:spPr>
          <a:xfrm>
            <a:off x="6090987" y="3388050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17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7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45;p17"/>
          <p:cNvSpPr/>
          <p:nvPr/>
        </p:nvSpPr>
        <p:spPr>
          <a:xfrm>
            <a:off x="8003698" y="-1620344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-2661077" y="-2008687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-495600" y="416460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342900" dist="19050" dir="54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8" r:id="rId7"/>
    <p:sldLayoutId id="2147483662" r:id="rId8"/>
    <p:sldLayoutId id="2147483663" r:id="rId9"/>
    <p:sldLayoutId id="2147483664" r:id="rId10"/>
    <p:sldLayoutId id="2147483666" r:id="rId11"/>
    <p:sldLayoutId id="2147483668" r:id="rId12"/>
    <p:sldLayoutId id="214748366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327" y="855514"/>
            <a:ext cx="984597" cy="2971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>
            <a:spLocks noGrp="1"/>
          </p:cNvSpPr>
          <p:nvPr>
            <p:ph type="subTitle" idx="2"/>
          </p:nvPr>
        </p:nvSpPr>
        <p:spPr>
          <a:xfrm>
            <a:off x="173182" y="154200"/>
            <a:ext cx="1665218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Saturation Flow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31" name="Google Shape;231;p27"/>
          <p:cNvSpPr txBox="1">
            <a:spLocks noGrp="1"/>
          </p:cNvSpPr>
          <p:nvPr>
            <p:ph type="subTitle" idx="3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  <p:sp>
        <p:nvSpPr>
          <p:cNvPr id="6" name="Google Shape;227;p27">
            <a:extLst>
              <a:ext uri="{FF2B5EF4-FFF2-40B4-BE49-F238E27FC236}">
                <a16:creationId xmlns:a16="http://schemas.microsoft.com/office/drawing/2014/main" id="{47765C40-0526-AD77-C764-0A74D972888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1038" y="680845"/>
            <a:ext cx="4074300" cy="48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GROUP NO : 4</a:t>
            </a:r>
            <a:endParaRPr b="1" u="sng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36F09-CEA0-CC77-3646-F6647C02291E}"/>
              </a:ext>
            </a:extLst>
          </p:cNvPr>
          <p:cNvSpPr txBox="1"/>
          <p:nvPr/>
        </p:nvSpPr>
        <p:spPr>
          <a:xfrm>
            <a:off x="3004720" y="1280995"/>
            <a:ext cx="4286936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3"/>
                </a:solidFill>
              </a:rPr>
              <a:t>Participant's: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  <a:p>
            <a:pPr marL="400050" lvl="1" indent="-400050">
              <a:lnSpc>
                <a:spcPct val="150000"/>
              </a:lnSpc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 Arid 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Ishtiaq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(20105061)</a:t>
            </a:r>
          </a:p>
          <a:p>
            <a:pPr marL="400050" lvl="1" indent="-400050">
              <a:lnSpc>
                <a:spcPct val="150000"/>
              </a:lnSpc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Usayed Islam (20105062)</a:t>
            </a:r>
          </a:p>
          <a:p>
            <a:pPr marL="400050" lvl="1" indent="-400050">
              <a:lnSpc>
                <a:spcPct val="150000"/>
              </a:lnSpc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Mahmudul Hassan Tamim (20105051)</a:t>
            </a:r>
          </a:p>
          <a:p>
            <a:pPr marL="400050" lvl="1" indent="-400050">
              <a:lnSpc>
                <a:spcPct val="150000"/>
              </a:lnSpc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Raiyan Ferdous (20105052)</a:t>
            </a:r>
          </a:p>
          <a:p>
            <a:pPr marL="400050" lvl="1" indent="-400050">
              <a:lnSpc>
                <a:spcPct val="150000"/>
              </a:lnSpc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Khairul Amin (20105065)</a:t>
            </a:r>
          </a:p>
          <a:p>
            <a:pPr marL="400050" lvl="1" indent="-400050">
              <a:lnSpc>
                <a:spcPct val="150000"/>
              </a:lnSpc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Atif Aziz (20105066)</a:t>
            </a:r>
          </a:p>
          <a:p>
            <a:pPr marL="400050" lvl="1" indent="-4000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Clr>
                <a:schemeClr val="bg2"/>
              </a:buClr>
              <a:buFont typeface="+mj-lt"/>
              <a:buAutoNum type="romanUcPeriod"/>
            </a:pPr>
            <a:endParaRPr lang="en-US" dirty="0">
              <a:solidFill>
                <a:schemeClr val="bg2"/>
              </a:solidFill>
            </a:endParaRPr>
          </a:p>
          <a:p>
            <a:pPr algn="ctr"/>
            <a:endParaRPr lang="en-US" dirty="0">
              <a:solidFill>
                <a:schemeClr val="bg2"/>
              </a:solidFill>
            </a:endParaRPr>
          </a:p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Google Shape;535;p47">
            <a:extLst>
              <a:ext uri="{FF2B5EF4-FFF2-40B4-BE49-F238E27FC236}">
                <a16:creationId xmlns:a16="http://schemas.microsoft.com/office/drawing/2014/main" id="{19E287FB-A964-6F1C-91C9-53A775861A1B}"/>
              </a:ext>
            </a:extLst>
          </p:cNvPr>
          <p:cNvSpPr/>
          <p:nvPr/>
        </p:nvSpPr>
        <p:spPr>
          <a:xfrm>
            <a:off x="2981160" y="1857665"/>
            <a:ext cx="306844" cy="359357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536;p47">
            <a:extLst>
              <a:ext uri="{FF2B5EF4-FFF2-40B4-BE49-F238E27FC236}">
                <a16:creationId xmlns:a16="http://schemas.microsoft.com/office/drawing/2014/main" id="{D2F48215-73F1-32A6-7183-BF463CC193D1}"/>
              </a:ext>
            </a:extLst>
          </p:cNvPr>
          <p:cNvSpPr/>
          <p:nvPr/>
        </p:nvSpPr>
        <p:spPr>
          <a:xfrm>
            <a:off x="2987547" y="2183057"/>
            <a:ext cx="294070" cy="359357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37;p47">
            <a:extLst>
              <a:ext uri="{FF2B5EF4-FFF2-40B4-BE49-F238E27FC236}">
                <a16:creationId xmlns:a16="http://schemas.microsoft.com/office/drawing/2014/main" id="{0FE566BB-ACA0-434E-29A1-65A2253AA9F6}"/>
              </a:ext>
            </a:extLst>
          </p:cNvPr>
          <p:cNvSpPr/>
          <p:nvPr/>
        </p:nvSpPr>
        <p:spPr>
          <a:xfrm>
            <a:off x="2987547" y="2508449"/>
            <a:ext cx="294070" cy="359357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35;p47">
            <a:extLst>
              <a:ext uri="{FF2B5EF4-FFF2-40B4-BE49-F238E27FC236}">
                <a16:creationId xmlns:a16="http://schemas.microsoft.com/office/drawing/2014/main" id="{A46FE4F6-C591-1F80-7792-35538A867EDE}"/>
              </a:ext>
            </a:extLst>
          </p:cNvPr>
          <p:cNvSpPr/>
          <p:nvPr/>
        </p:nvSpPr>
        <p:spPr>
          <a:xfrm>
            <a:off x="2981160" y="2817172"/>
            <a:ext cx="306844" cy="359357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36;p47">
            <a:extLst>
              <a:ext uri="{FF2B5EF4-FFF2-40B4-BE49-F238E27FC236}">
                <a16:creationId xmlns:a16="http://schemas.microsoft.com/office/drawing/2014/main" id="{767FB0C5-586E-F4C6-AF06-48AA594CE9A4}"/>
              </a:ext>
            </a:extLst>
          </p:cNvPr>
          <p:cNvSpPr/>
          <p:nvPr/>
        </p:nvSpPr>
        <p:spPr>
          <a:xfrm>
            <a:off x="2987547" y="3142564"/>
            <a:ext cx="294070" cy="359357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37;p47">
            <a:extLst>
              <a:ext uri="{FF2B5EF4-FFF2-40B4-BE49-F238E27FC236}">
                <a16:creationId xmlns:a16="http://schemas.microsoft.com/office/drawing/2014/main" id="{91AA35C7-A89C-9CA4-FA5A-91BE4060E5D4}"/>
              </a:ext>
            </a:extLst>
          </p:cNvPr>
          <p:cNvSpPr/>
          <p:nvPr/>
        </p:nvSpPr>
        <p:spPr>
          <a:xfrm>
            <a:off x="2987547" y="3467956"/>
            <a:ext cx="294070" cy="359357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/>
          <p:nvPr/>
        </p:nvSpPr>
        <p:spPr>
          <a:xfrm>
            <a:off x="6887174" y="3486975"/>
            <a:ext cx="2722500" cy="27225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76" name="Google Shape;276;p31"/>
          <p:cNvSpPr txBox="1">
            <a:spLocks noGrp="1"/>
          </p:cNvSpPr>
          <p:nvPr>
            <p:ph type="title"/>
          </p:nvPr>
        </p:nvSpPr>
        <p:spPr>
          <a:xfrm>
            <a:off x="2047874" y="366764"/>
            <a:ext cx="4839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Diagram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78" name="Google Shape;278;p31"/>
          <p:cNvSpPr txBox="1">
            <a:spLocks noGrp="1"/>
          </p:cNvSpPr>
          <p:nvPr>
            <p:ph type="subTitle" idx="3"/>
          </p:nvPr>
        </p:nvSpPr>
        <p:spPr>
          <a:xfrm>
            <a:off x="304799" y="154200"/>
            <a:ext cx="1743075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Saturation Flow</a:t>
            </a:r>
          </a:p>
        </p:txBody>
      </p:sp>
      <p:sp>
        <p:nvSpPr>
          <p:cNvPr id="279" name="Google Shape;279;p31"/>
          <p:cNvSpPr txBox="1">
            <a:spLocks noGrp="1"/>
          </p:cNvSpPr>
          <p:nvPr>
            <p:ph type="subTitle" idx="4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2023</a:t>
            </a: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E2C9826-EB7F-4237-FCFE-CB2DB23518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785640"/>
              </p:ext>
            </p:extLst>
          </p:nvPr>
        </p:nvGraphicFramePr>
        <p:xfrm>
          <a:off x="1129621" y="1009460"/>
          <a:ext cx="7242628" cy="3688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449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Calculation</a:t>
            </a:r>
            <a:endParaRPr dirty="0"/>
          </a:p>
        </p:txBody>
      </p:sp>
      <p:sp>
        <p:nvSpPr>
          <p:cNvPr id="303" name="Google Shape;303;p34"/>
          <p:cNvSpPr txBox="1">
            <a:spLocks noGrp="1"/>
          </p:cNvSpPr>
          <p:nvPr>
            <p:ph type="subTitle" idx="1"/>
          </p:nvPr>
        </p:nvSpPr>
        <p:spPr>
          <a:xfrm>
            <a:off x="716613" y="2999027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Demonstration of how to calculate saturation flow using the HCM method</a:t>
            </a:r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3"/>
          </p:nvPr>
        </p:nvSpPr>
        <p:spPr>
          <a:xfrm>
            <a:off x="3403800" y="2999027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data and assumptions</a:t>
            </a:r>
          </a:p>
        </p:txBody>
      </p:sp>
      <p:sp>
        <p:nvSpPr>
          <p:cNvPr id="308" name="Google Shape;308;p34"/>
          <p:cNvSpPr/>
          <p:nvPr/>
        </p:nvSpPr>
        <p:spPr>
          <a:xfrm>
            <a:off x="1136913" y="1372600"/>
            <a:ext cx="1495800" cy="14958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4"/>
          <p:cNvSpPr/>
          <p:nvPr/>
        </p:nvSpPr>
        <p:spPr>
          <a:xfrm>
            <a:off x="3824100" y="1372600"/>
            <a:ext cx="1495800" cy="14958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4"/>
          <p:cNvSpPr/>
          <p:nvPr/>
        </p:nvSpPr>
        <p:spPr>
          <a:xfrm>
            <a:off x="6511287" y="1372600"/>
            <a:ext cx="1495800" cy="14958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F3C5D-E9D0-E899-CBF0-A3D45699E525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6087600" y="2999027"/>
            <a:ext cx="2336400" cy="776400"/>
          </a:xfrm>
        </p:spPr>
        <p:txBody>
          <a:bodyPr/>
          <a:lstStyle/>
          <a:p>
            <a:r>
              <a:rPr lang="en-US" dirty="0"/>
              <a:t>Results and</a:t>
            </a:r>
          </a:p>
          <a:p>
            <a:r>
              <a:rPr lang="en-US" dirty="0"/>
              <a:t>interpretation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 idx="8"/>
          </p:nvPr>
        </p:nvSpPr>
        <p:spPr>
          <a:xfrm>
            <a:off x="360000" y="445025"/>
            <a:ext cx="842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Importance of Saturation Flow in Signal Timing</a:t>
            </a:r>
          </a:p>
        </p:txBody>
      </p:sp>
      <p:sp>
        <p:nvSpPr>
          <p:cNvPr id="349" name="Google Shape;349;p37"/>
          <p:cNvSpPr txBox="1">
            <a:spLocks noGrp="1"/>
          </p:cNvSpPr>
          <p:nvPr>
            <p:ph type="title"/>
          </p:nvPr>
        </p:nvSpPr>
        <p:spPr>
          <a:xfrm>
            <a:off x="-203199" y="1924675"/>
            <a:ext cx="4383314" cy="978564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 saturation flow is used in signal timing</a:t>
            </a:r>
          </a:p>
        </p:txBody>
      </p:sp>
      <p:pic>
        <p:nvPicPr>
          <p:cNvPr id="356" name="Google Shape;3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975" y="1175000"/>
            <a:ext cx="113605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349;p37">
            <a:extLst>
              <a:ext uri="{FF2B5EF4-FFF2-40B4-BE49-F238E27FC236}">
                <a16:creationId xmlns:a16="http://schemas.microsoft.com/office/drawing/2014/main" id="{F790859E-94A7-1999-85B7-3595DD8F736D}"/>
              </a:ext>
            </a:extLst>
          </p:cNvPr>
          <p:cNvSpPr txBox="1">
            <a:spLocks/>
          </p:cNvSpPr>
          <p:nvPr/>
        </p:nvSpPr>
        <p:spPr>
          <a:xfrm>
            <a:off x="4760686" y="2200447"/>
            <a:ext cx="4383314" cy="978564"/>
          </a:xfrm>
          <a:prstGeom prst="rect">
            <a:avLst/>
          </a:prstGeom>
          <a:noFill/>
          <a:ln>
            <a:noFill/>
          </a:ln>
          <a:effectLst>
            <a:outerShdw blurRad="342900" dist="19050" dir="54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2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Benefits of optimizing signal timing based on saturation flow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1"/>
          <p:cNvSpPr txBox="1">
            <a:spLocks noGrp="1"/>
          </p:cNvSpPr>
          <p:nvPr>
            <p:ph type="title"/>
          </p:nvPr>
        </p:nvSpPr>
        <p:spPr>
          <a:xfrm>
            <a:off x="715099" y="445025"/>
            <a:ext cx="7790271" cy="71611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Saturation Flow and Sustainable Transportation</a:t>
            </a:r>
          </a:p>
        </p:txBody>
      </p:sp>
      <p:sp>
        <p:nvSpPr>
          <p:cNvPr id="452" name="Google Shape;452;p41"/>
          <p:cNvSpPr/>
          <p:nvPr/>
        </p:nvSpPr>
        <p:spPr>
          <a:xfrm>
            <a:off x="161471" y="2149819"/>
            <a:ext cx="371929" cy="502557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4" name="Google Shape;454;p41"/>
          <p:cNvSpPr/>
          <p:nvPr/>
        </p:nvSpPr>
        <p:spPr>
          <a:xfrm>
            <a:off x="4610234" y="2267613"/>
            <a:ext cx="406274" cy="304137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62" name="Google Shape;462;p41"/>
          <p:cNvCxnSpPr>
            <a:cxnSpLocks/>
          </p:cNvCxnSpPr>
          <p:nvPr/>
        </p:nvCxnSpPr>
        <p:spPr>
          <a:xfrm>
            <a:off x="4572000" y="3319650"/>
            <a:ext cx="0" cy="51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349;p37">
            <a:extLst>
              <a:ext uri="{FF2B5EF4-FFF2-40B4-BE49-F238E27FC236}">
                <a16:creationId xmlns:a16="http://schemas.microsoft.com/office/drawing/2014/main" id="{BC3BD768-E978-E151-4161-DFD8252D8D2C}"/>
              </a:ext>
            </a:extLst>
          </p:cNvPr>
          <p:cNvSpPr txBox="1">
            <a:spLocks/>
          </p:cNvSpPr>
          <p:nvPr/>
        </p:nvSpPr>
        <p:spPr>
          <a:xfrm>
            <a:off x="0" y="1985104"/>
            <a:ext cx="4572001" cy="1334545"/>
          </a:xfrm>
          <a:prstGeom prst="rect">
            <a:avLst/>
          </a:prstGeom>
          <a:noFill/>
          <a:ln>
            <a:noFill/>
          </a:ln>
          <a:effectLst>
            <a:outerShdw blurRad="342900" dist="19050" dir="54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342900" indent="-3429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Importance of saturation flow in promoting sustainable transportation (e.g., reducing emissions and congestion)</a:t>
            </a:r>
          </a:p>
        </p:txBody>
      </p:sp>
      <p:sp>
        <p:nvSpPr>
          <p:cNvPr id="14" name="Google Shape;349;p37">
            <a:extLst>
              <a:ext uri="{FF2B5EF4-FFF2-40B4-BE49-F238E27FC236}">
                <a16:creationId xmlns:a16="http://schemas.microsoft.com/office/drawing/2014/main" id="{83D012DE-BE4D-3257-7282-71B0DCB62F5C}"/>
              </a:ext>
            </a:extLst>
          </p:cNvPr>
          <p:cNvSpPr txBox="1">
            <a:spLocks/>
          </p:cNvSpPr>
          <p:nvPr/>
        </p:nvSpPr>
        <p:spPr>
          <a:xfrm>
            <a:off x="4458654" y="1985103"/>
            <a:ext cx="4572001" cy="1334545"/>
          </a:xfrm>
          <a:prstGeom prst="rect">
            <a:avLst/>
          </a:prstGeom>
          <a:noFill/>
          <a:ln>
            <a:noFill/>
          </a:ln>
          <a:effectLst>
            <a:outerShdw blurRad="342900" dist="19050" dir="54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Importance of saturation flow in promoting sustainable transportation (e.g., reducing emissions and congestion)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3"/>
          <p:cNvSpPr txBox="1">
            <a:spLocks noGrp="1"/>
          </p:cNvSpPr>
          <p:nvPr>
            <p:ph type="title"/>
          </p:nvPr>
        </p:nvSpPr>
        <p:spPr>
          <a:xfrm>
            <a:off x="1869318" y="187648"/>
            <a:ext cx="5405363" cy="1314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</a:p>
        </p:txBody>
      </p:sp>
      <p:sp>
        <p:nvSpPr>
          <p:cNvPr id="490" name="Google Shape;490;p43"/>
          <p:cNvSpPr txBox="1">
            <a:spLocks noGrp="1"/>
          </p:cNvSpPr>
          <p:nvPr>
            <p:ph type="subTitle" idx="5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  <p:sp>
        <p:nvSpPr>
          <p:cNvPr id="10" name="Google Shape;349;p37">
            <a:extLst>
              <a:ext uri="{FF2B5EF4-FFF2-40B4-BE49-F238E27FC236}">
                <a16:creationId xmlns:a16="http://schemas.microsoft.com/office/drawing/2014/main" id="{9647B735-CA67-0521-C9A1-83E64DBB2EF0}"/>
              </a:ext>
            </a:extLst>
          </p:cNvPr>
          <p:cNvSpPr txBox="1">
            <a:spLocks/>
          </p:cNvSpPr>
          <p:nvPr/>
        </p:nvSpPr>
        <p:spPr>
          <a:xfrm>
            <a:off x="742949" y="1953912"/>
            <a:ext cx="7658100" cy="1000984"/>
          </a:xfrm>
          <a:prstGeom prst="rect">
            <a:avLst/>
          </a:prstGeom>
          <a:noFill/>
          <a:ln>
            <a:noFill/>
          </a:ln>
          <a:effectLst>
            <a:outerShdw blurRad="342900" dist="19050" dir="54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342900" indent="-342900" algn="l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Intersection capacity</a:t>
            </a:r>
          </a:p>
          <a:p>
            <a:pPr marL="342900" indent="-342900" algn="l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Optimizing signal timing</a:t>
            </a:r>
          </a:p>
          <a:p>
            <a:pPr marL="342900" indent="-342900" algn="l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Promoting sustainable transportation</a:t>
            </a:r>
          </a:p>
        </p:txBody>
      </p:sp>
      <p:sp>
        <p:nvSpPr>
          <p:cNvPr id="16" name="Google Shape;230;p27">
            <a:extLst>
              <a:ext uri="{FF2B5EF4-FFF2-40B4-BE49-F238E27FC236}">
                <a16:creationId xmlns:a16="http://schemas.microsoft.com/office/drawing/2014/main" id="{682969FD-C360-B8CF-1FBE-80276970401B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04800" y="171450"/>
            <a:ext cx="1752600" cy="2841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Saturation Flow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4" name="Google Shape;349;p37">
            <a:extLst>
              <a:ext uri="{FF2B5EF4-FFF2-40B4-BE49-F238E27FC236}">
                <a16:creationId xmlns:a16="http://schemas.microsoft.com/office/drawing/2014/main" id="{88344161-B40B-4F66-0B38-6436DA99FE8F}"/>
              </a:ext>
            </a:extLst>
          </p:cNvPr>
          <p:cNvSpPr txBox="1">
            <a:spLocks/>
          </p:cNvSpPr>
          <p:nvPr/>
        </p:nvSpPr>
        <p:spPr>
          <a:xfrm>
            <a:off x="742950" y="1285243"/>
            <a:ext cx="5380189" cy="433709"/>
          </a:xfrm>
          <a:prstGeom prst="rect">
            <a:avLst/>
          </a:prstGeom>
          <a:noFill/>
          <a:ln>
            <a:noFill/>
          </a:ln>
          <a:effectLst>
            <a:outerShdw blurRad="342900" dist="19050" dir="54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>
              <a:lnSpc>
                <a:spcPct val="150000"/>
              </a:lnSpc>
              <a:buClr>
                <a:schemeClr val="bg2"/>
              </a:buClr>
            </a:pPr>
            <a:r>
              <a:rPr lang="en-US" sz="1600" b="1" dirty="0"/>
              <a:t>Saturation flow is essential to determine</a:t>
            </a:r>
          </a:p>
        </p:txBody>
      </p:sp>
      <p:sp>
        <p:nvSpPr>
          <p:cNvPr id="5" name="Google Shape;349;p37">
            <a:extLst>
              <a:ext uri="{FF2B5EF4-FFF2-40B4-BE49-F238E27FC236}">
                <a16:creationId xmlns:a16="http://schemas.microsoft.com/office/drawing/2014/main" id="{898B5A2C-C955-3462-2A8E-662FD394BD70}"/>
              </a:ext>
            </a:extLst>
          </p:cNvPr>
          <p:cNvSpPr txBox="1">
            <a:spLocks/>
          </p:cNvSpPr>
          <p:nvPr/>
        </p:nvSpPr>
        <p:spPr>
          <a:xfrm>
            <a:off x="742949" y="3036949"/>
            <a:ext cx="5380189" cy="433709"/>
          </a:xfrm>
          <a:prstGeom prst="rect">
            <a:avLst/>
          </a:prstGeom>
          <a:noFill/>
          <a:ln>
            <a:noFill/>
          </a:ln>
          <a:effectLst>
            <a:outerShdw blurRad="342900" dist="19050" dir="54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>
              <a:lnSpc>
                <a:spcPct val="150000"/>
              </a:lnSpc>
              <a:buClr>
                <a:schemeClr val="bg2"/>
              </a:buClr>
            </a:pPr>
            <a:r>
              <a:rPr lang="en-US" sz="1600" b="1" dirty="0"/>
              <a:t>By considering saturation flow we can,</a:t>
            </a:r>
          </a:p>
        </p:txBody>
      </p:sp>
      <p:sp>
        <p:nvSpPr>
          <p:cNvPr id="6" name="Google Shape;349;p37">
            <a:extLst>
              <a:ext uri="{FF2B5EF4-FFF2-40B4-BE49-F238E27FC236}">
                <a16:creationId xmlns:a16="http://schemas.microsoft.com/office/drawing/2014/main" id="{354934B3-5DC5-E54F-C069-7BD16F7E5A69}"/>
              </a:ext>
            </a:extLst>
          </p:cNvPr>
          <p:cNvSpPr txBox="1">
            <a:spLocks/>
          </p:cNvSpPr>
          <p:nvPr/>
        </p:nvSpPr>
        <p:spPr>
          <a:xfrm>
            <a:off x="742949" y="3696641"/>
            <a:ext cx="7658100" cy="1000984"/>
          </a:xfrm>
          <a:prstGeom prst="rect">
            <a:avLst/>
          </a:prstGeom>
          <a:noFill/>
          <a:ln>
            <a:noFill/>
          </a:ln>
          <a:effectLst>
            <a:outerShdw blurRad="342900" dist="19050" dir="54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342900" indent="-342900" algn="l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Reduce traffic congestion ,emission ,travel time</a:t>
            </a:r>
          </a:p>
          <a:p>
            <a:pPr marL="342900" indent="-342900" algn="l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Reduce  the rate of accidents.</a:t>
            </a:r>
          </a:p>
          <a:p>
            <a:pPr marL="342900" indent="-342900" algn="l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Enhance safety for all users.</a:t>
            </a:r>
          </a:p>
        </p:txBody>
      </p:sp>
      <p:sp>
        <p:nvSpPr>
          <p:cNvPr id="19" name="Google Shape;535;p47">
            <a:extLst>
              <a:ext uri="{FF2B5EF4-FFF2-40B4-BE49-F238E27FC236}">
                <a16:creationId xmlns:a16="http://schemas.microsoft.com/office/drawing/2014/main" id="{8B8087D1-674B-5FC5-3F12-C609A7C3FA16}"/>
              </a:ext>
            </a:extLst>
          </p:cNvPr>
          <p:cNvSpPr/>
          <p:nvPr/>
        </p:nvSpPr>
        <p:spPr>
          <a:xfrm>
            <a:off x="749336" y="1822004"/>
            <a:ext cx="306844" cy="359357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36;p47">
            <a:extLst>
              <a:ext uri="{FF2B5EF4-FFF2-40B4-BE49-F238E27FC236}">
                <a16:creationId xmlns:a16="http://schemas.microsoft.com/office/drawing/2014/main" id="{D7E21F71-FCB8-F673-6FDD-6C779F35191F}"/>
              </a:ext>
            </a:extLst>
          </p:cNvPr>
          <p:cNvSpPr/>
          <p:nvPr/>
        </p:nvSpPr>
        <p:spPr>
          <a:xfrm>
            <a:off x="755723" y="2195067"/>
            <a:ext cx="294070" cy="359357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537;p47">
            <a:extLst>
              <a:ext uri="{FF2B5EF4-FFF2-40B4-BE49-F238E27FC236}">
                <a16:creationId xmlns:a16="http://schemas.microsoft.com/office/drawing/2014/main" id="{50B88263-5310-CBAF-0185-443CB3D4FB3D}"/>
              </a:ext>
            </a:extLst>
          </p:cNvPr>
          <p:cNvSpPr/>
          <p:nvPr/>
        </p:nvSpPr>
        <p:spPr>
          <a:xfrm>
            <a:off x="755723" y="2551405"/>
            <a:ext cx="294070" cy="359357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35;p47">
            <a:extLst>
              <a:ext uri="{FF2B5EF4-FFF2-40B4-BE49-F238E27FC236}">
                <a16:creationId xmlns:a16="http://schemas.microsoft.com/office/drawing/2014/main" id="{043ED72D-381C-3543-8A72-3059A333FC6C}"/>
              </a:ext>
            </a:extLst>
          </p:cNvPr>
          <p:cNvSpPr/>
          <p:nvPr/>
        </p:nvSpPr>
        <p:spPr>
          <a:xfrm>
            <a:off x="749336" y="3552711"/>
            <a:ext cx="306844" cy="359357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36;p47">
            <a:extLst>
              <a:ext uri="{FF2B5EF4-FFF2-40B4-BE49-F238E27FC236}">
                <a16:creationId xmlns:a16="http://schemas.microsoft.com/office/drawing/2014/main" id="{5D5B28C2-E139-0C0D-1E57-92BA5E32B4CE}"/>
              </a:ext>
            </a:extLst>
          </p:cNvPr>
          <p:cNvSpPr/>
          <p:nvPr/>
        </p:nvSpPr>
        <p:spPr>
          <a:xfrm>
            <a:off x="755723" y="3925774"/>
            <a:ext cx="294070" cy="359357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537;p47">
            <a:extLst>
              <a:ext uri="{FF2B5EF4-FFF2-40B4-BE49-F238E27FC236}">
                <a16:creationId xmlns:a16="http://schemas.microsoft.com/office/drawing/2014/main" id="{CAF03D91-991A-CCF3-763B-DC33D6F8979B}"/>
              </a:ext>
            </a:extLst>
          </p:cNvPr>
          <p:cNvSpPr/>
          <p:nvPr/>
        </p:nvSpPr>
        <p:spPr>
          <a:xfrm>
            <a:off x="755723" y="4282112"/>
            <a:ext cx="294070" cy="359357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30;p47">
            <a:extLst>
              <a:ext uri="{FF2B5EF4-FFF2-40B4-BE49-F238E27FC236}">
                <a16:creationId xmlns:a16="http://schemas.microsoft.com/office/drawing/2014/main" id="{0CF64C0E-F1F5-BEE1-C15B-169A0A20801B}"/>
              </a:ext>
            </a:extLst>
          </p:cNvPr>
          <p:cNvSpPr txBox="1">
            <a:spLocks/>
          </p:cNvSpPr>
          <p:nvPr/>
        </p:nvSpPr>
        <p:spPr>
          <a:xfrm>
            <a:off x="2122300" y="499475"/>
            <a:ext cx="4899300" cy="997800"/>
          </a:xfrm>
          <a:prstGeom prst="rect">
            <a:avLst/>
          </a:prstGeom>
          <a:noFill/>
          <a:ln>
            <a:noFill/>
          </a:ln>
          <a:effectLst>
            <a:outerShdw blurRad="342900" dist="19050" dir="54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THANKS!</a:t>
            </a:r>
          </a:p>
        </p:txBody>
      </p:sp>
      <p:sp>
        <p:nvSpPr>
          <p:cNvPr id="6" name="Google Shape;530;p47">
            <a:extLst>
              <a:ext uri="{FF2B5EF4-FFF2-40B4-BE49-F238E27FC236}">
                <a16:creationId xmlns:a16="http://schemas.microsoft.com/office/drawing/2014/main" id="{5E6598B4-9644-77E3-2DCB-6BB6231D4CCD}"/>
              </a:ext>
            </a:extLst>
          </p:cNvPr>
          <p:cNvSpPr txBox="1">
            <a:spLocks/>
          </p:cNvSpPr>
          <p:nvPr/>
        </p:nvSpPr>
        <p:spPr>
          <a:xfrm>
            <a:off x="2122350" y="2309226"/>
            <a:ext cx="4899300" cy="1191212"/>
          </a:xfrm>
          <a:prstGeom prst="rect">
            <a:avLst/>
          </a:prstGeom>
          <a:noFill/>
          <a:ln>
            <a:noFill/>
          </a:ln>
          <a:effectLst>
            <a:outerShdw blurRad="342900" dist="19050" dir="54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DO YOU HAVE ANY QUESTIONS?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>
            <a:spLocks noGrp="1"/>
          </p:cNvSpPr>
          <p:nvPr>
            <p:ph type="subTitle" idx="1"/>
          </p:nvPr>
        </p:nvSpPr>
        <p:spPr>
          <a:xfrm>
            <a:off x="1059852" y="2242963"/>
            <a:ext cx="5550267" cy="2042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Definition of saturation flow: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E2EEFF"/>
                </a:solidFill>
                <a:latin typeface="Google Sans"/>
              </a:rPr>
              <a:t>T</a:t>
            </a:r>
            <a:r>
              <a:rPr lang="en-US" sz="1800" b="0" i="0" dirty="0">
                <a:solidFill>
                  <a:srgbClr val="E2EEFF"/>
                </a:solidFill>
                <a:effectLst/>
                <a:latin typeface="Google Sans"/>
              </a:rPr>
              <a:t>he maximum flow that can be discharged from a traffic lane when there is a continuous green indication and a continuous queue on the approach</a:t>
            </a:r>
            <a:r>
              <a:rPr lang="en-US" sz="1800" b="0" i="0" dirty="0">
                <a:solidFill>
                  <a:srgbClr val="E8EAED"/>
                </a:solidFill>
                <a:effectLst/>
                <a:latin typeface="Google Sans"/>
              </a:rPr>
              <a:t>.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0"/>
          <p:cNvSpPr txBox="1">
            <a:spLocks noGrp="1"/>
          </p:cNvSpPr>
          <p:nvPr>
            <p:ph type="title"/>
          </p:nvPr>
        </p:nvSpPr>
        <p:spPr>
          <a:xfrm>
            <a:off x="1059800" y="1547863"/>
            <a:ext cx="4856700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pic>
        <p:nvPicPr>
          <p:cNvPr id="267" name="Google Shape;2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4900" y="1229138"/>
            <a:ext cx="1359300" cy="2685224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0"/>
          <p:cNvSpPr txBox="1">
            <a:spLocks noGrp="1"/>
          </p:cNvSpPr>
          <p:nvPr>
            <p:ph type="subTitle" idx="2"/>
          </p:nvPr>
        </p:nvSpPr>
        <p:spPr>
          <a:xfrm>
            <a:off x="304800" y="154200"/>
            <a:ext cx="1676400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Saturation Flow</a:t>
            </a:r>
          </a:p>
        </p:txBody>
      </p:sp>
      <p:sp>
        <p:nvSpPr>
          <p:cNvPr id="269" name="Google Shape;269;p30"/>
          <p:cNvSpPr txBox="1">
            <a:spLocks noGrp="1"/>
          </p:cNvSpPr>
          <p:nvPr>
            <p:ph type="subTitle" idx="3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  <p:sp>
        <p:nvSpPr>
          <p:cNvPr id="2" name="Google Shape;535;p47">
            <a:extLst>
              <a:ext uri="{FF2B5EF4-FFF2-40B4-BE49-F238E27FC236}">
                <a16:creationId xmlns:a16="http://schemas.microsoft.com/office/drawing/2014/main" id="{37BC1306-51E5-D64E-2C3D-CE6EA4AF6FCE}"/>
              </a:ext>
            </a:extLst>
          </p:cNvPr>
          <p:cNvSpPr/>
          <p:nvPr/>
        </p:nvSpPr>
        <p:spPr>
          <a:xfrm>
            <a:off x="1059800" y="2315872"/>
            <a:ext cx="268938" cy="341604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70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/>
          <p:nvPr/>
        </p:nvSpPr>
        <p:spPr>
          <a:xfrm>
            <a:off x="3210725" y="382475"/>
            <a:ext cx="2722500" cy="27225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1"/>
          <p:cNvSpPr txBox="1">
            <a:spLocks noGrp="1"/>
          </p:cNvSpPr>
          <p:nvPr>
            <p:ph type="subTitle" idx="3"/>
          </p:nvPr>
        </p:nvSpPr>
        <p:spPr>
          <a:xfrm>
            <a:off x="304799" y="154200"/>
            <a:ext cx="1685925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Saturation Flow</a:t>
            </a:r>
          </a:p>
        </p:txBody>
      </p:sp>
      <p:sp>
        <p:nvSpPr>
          <p:cNvPr id="279" name="Google Shape;279;p31"/>
          <p:cNvSpPr txBox="1">
            <a:spLocks noGrp="1"/>
          </p:cNvSpPr>
          <p:nvPr>
            <p:ph type="subTitle" idx="4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  <p:sp>
        <p:nvSpPr>
          <p:cNvPr id="9" name="Google Shape;265;p30">
            <a:extLst>
              <a:ext uri="{FF2B5EF4-FFF2-40B4-BE49-F238E27FC236}">
                <a16:creationId xmlns:a16="http://schemas.microsoft.com/office/drawing/2014/main" id="{BF7D50CC-53FC-A5B7-DB25-E47D2AAECAD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71600" y="2158596"/>
            <a:ext cx="6534748" cy="2353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Mulish" panose="020B0604020202020204" charset="0"/>
              </a:rPr>
              <a:t>Importance of saturation flow in traffic engineering</a:t>
            </a:r>
            <a:endParaRPr lang="en-US" sz="1800" b="1" dirty="0">
              <a:solidFill>
                <a:schemeClr val="bg1"/>
              </a:solidFill>
              <a:latin typeface="Mulish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Measure the maximum rate of flow of traffic.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Used intersection control and design.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 critical parameter as it directly influences the capacity of an intersection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To determine number of lanes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the duration of green and red phases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overall capacity of a roadway segment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266;p30">
            <a:extLst>
              <a:ext uri="{FF2B5EF4-FFF2-40B4-BE49-F238E27FC236}">
                <a16:creationId xmlns:a16="http://schemas.microsoft.com/office/drawing/2014/main" id="{F4D2F87A-51AA-86DD-1B2D-A52EC1F86E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9799" y="1547863"/>
            <a:ext cx="4999477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INTRODUCTION</a:t>
            </a:r>
            <a:endParaRPr sz="3600" dirty="0"/>
          </a:p>
        </p:txBody>
      </p:sp>
      <p:pic>
        <p:nvPicPr>
          <p:cNvPr id="2" name="Google Shape;267;p30">
            <a:extLst>
              <a:ext uri="{FF2B5EF4-FFF2-40B4-BE49-F238E27FC236}">
                <a16:creationId xmlns:a16="http://schemas.microsoft.com/office/drawing/2014/main" id="{F1877C40-0439-B027-DE0A-FA73D6CEF59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700" y="1229138"/>
            <a:ext cx="1359300" cy="26852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536;p47">
            <a:extLst>
              <a:ext uri="{FF2B5EF4-FFF2-40B4-BE49-F238E27FC236}">
                <a16:creationId xmlns:a16="http://schemas.microsoft.com/office/drawing/2014/main" id="{A53A3F22-5BAE-6F48-4374-9EA96CFE91D9}"/>
              </a:ext>
            </a:extLst>
          </p:cNvPr>
          <p:cNvSpPr/>
          <p:nvPr/>
        </p:nvSpPr>
        <p:spPr>
          <a:xfrm>
            <a:off x="1059799" y="2212393"/>
            <a:ext cx="294070" cy="359357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22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Factors Affecting Saturation Flow</a:t>
            </a:r>
            <a:endParaRPr sz="2800" dirty="0"/>
          </a:p>
        </p:txBody>
      </p:sp>
      <p:sp>
        <p:nvSpPr>
          <p:cNvPr id="294" name="Google Shape;294;p33"/>
          <p:cNvSpPr txBox="1">
            <a:spLocks noGrp="1"/>
          </p:cNvSpPr>
          <p:nvPr>
            <p:ph type="subTitle" idx="1"/>
          </p:nvPr>
        </p:nvSpPr>
        <p:spPr>
          <a:xfrm>
            <a:off x="514063" y="1863503"/>
            <a:ext cx="3115400" cy="121015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Numbers of Lanes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Lane width</a:t>
            </a:r>
            <a:endParaRPr sz="2000" dirty="0"/>
          </a:p>
        </p:txBody>
      </p:sp>
      <p:pic>
        <p:nvPicPr>
          <p:cNvPr id="296" name="Google Shape;2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463" y="1551945"/>
            <a:ext cx="1885075" cy="196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C0AE16-DF45-C5ED-41A0-D7FCC0BE59BE}"/>
              </a:ext>
            </a:extLst>
          </p:cNvPr>
          <p:cNvSpPr txBox="1"/>
          <p:nvPr/>
        </p:nvSpPr>
        <p:spPr>
          <a:xfrm>
            <a:off x="5377368" y="2087786"/>
            <a:ext cx="6858000" cy="1430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udiowide"/>
                <a:sym typeface="Audiowide"/>
              </a:rPr>
              <a:t>Intersection geometry</a:t>
            </a: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udiowide"/>
                <a:sym typeface="Audiowide"/>
              </a:rPr>
              <a:t>Pedestrian activity</a:t>
            </a: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FFFFFF"/>
                </a:solidFill>
                <a:latin typeface="Audiowide"/>
                <a:sym typeface="Audiowide"/>
              </a:rPr>
              <a:t>Signal timing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udiowide"/>
              <a:sym typeface="Audiowi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/>
          <p:nvPr/>
        </p:nvSpPr>
        <p:spPr>
          <a:xfrm>
            <a:off x="6887174" y="3486975"/>
            <a:ext cx="2722500" cy="27225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76" name="Google Shape;276;p31"/>
          <p:cNvSpPr txBox="1">
            <a:spLocks noGrp="1"/>
          </p:cNvSpPr>
          <p:nvPr>
            <p:ph type="title"/>
          </p:nvPr>
        </p:nvSpPr>
        <p:spPr>
          <a:xfrm>
            <a:off x="2047874" y="455400"/>
            <a:ext cx="4839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Calculation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78" name="Google Shape;278;p31"/>
          <p:cNvSpPr txBox="1">
            <a:spLocks noGrp="1"/>
          </p:cNvSpPr>
          <p:nvPr>
            <p:ph type="subTitle" idx="3"/>
          </p:nvPr>
        </p:nvSpPr>
        <p:spPr>
          <a:xfrm>
            <a:off x="304799" y="154200"/>
            <a:ext cx="1743075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Saturation Flow</a:t>
            </a:r>
          </a:p>
        </p:txBody>
      </p:sp>
      <p:sp>
        <p:nvSpPr>
          <p:cNvPr id="279" name="Google Shape;279;p31"/>
          <p:cNvSpPr txBox="1">
            <a:spLocks noGrp="1"/>
          </p:cNvSpPr>
          <p:nvPr>
            <p:ph type="subTitle" idx="4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2023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Google Shape;265;p30">
            <a:extLst>
              <a:ext uri="{FF2B5EF4-FFF2-40B4-BE49-F238E27FC236}">
                <a16:creationId xmlns:a16="http://schemas.microsoft.com/office/drawing/2014/main" id="{E232FE39-89B7-16C0-5892-5E0C2BA595D1}"/>
              </a:ext>
            </a:extLst>
          </p:cNvPr>
          <p:cNvSpPr txBox="1">
            <a:spLocks/>
          </p:cNvSpPr>
          <p:nvPr/>
        </p:nvSpPr>
        <p:spPr>
          <a:xfrm>
            <a:off x="948370" y="1260025"/>
            <a:ext cx="4092170" cy="1863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8AC74179-A403-B950-0C5C-0D383D2BCDF6}"/>
              </a:ext>
            </a:extLst>
          </p:cNvPr>
          <p:cNvSpPr txBox="1"/>
          <p:nvPr/>
        </p:nvSpPr>
        <p:spPr>
          <a:xfrm>
            <a:off x="575309" y="1297200"/>
            <a:ext cx="2945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buClrTx/>
              <a:buFontTx/>
              <a:buNone/>
            </a:pPr>
            <a:r>
              <a:rPr sz="2800" kern="1200" spc="-10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𝑆𝑎𝑡𝑢</a:t>
            </a:r>
            <a:r>
              <a:rPr sz="2800" kern="1200" spc="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𝑟</a:t>
            </a:r>
            <a:r>
              <a:rPr sz="2800" kern="1200" spc="-10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𝑎𝑡𝑖𝑜</a:t>
            </a:r>
            <a:r>
              <a:rPr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𝑛</a:t>
            </a:r>
            <a:r>
              <a:rPr sz="2800" kern="1200" spc="7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 </a:t>
            </a:r>
            <a:r>
              <a:rPr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𝑓𝑙𝑜</a:t>
            </a:r>
            <a:r>
              <a:rPr sz="2800" kern="1200" spc="7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𝑤</a:t>
            </a:r>
            <a:r>
              <a:rPr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,</a:t>
            </a:r>
            <a:r>
              <a:rPr sz="2800" kern="1200" spc="-160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 </a:t>
            </a:r>
            <a:r>
              <a:rPr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𝑆</a:t>
            </a:r>
            <a:endParaRPr sz="2800" kern="1200" dirty="0">
              <a:solidFill>
                <a:schemeClr val="bg1"/>
              </a:solidFill>
              <a:latin typeface="Cambria Math"/>
              <a:ea typeface="+mn-ea"/>
              <a:cs typeface="Cambria Math"/>
            </a:endParaRPr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19F7F478-3D9E-1404-8911-7F4F71AA0E04}"/>
              </a:ext>
            </a:extLst>
          </p:cNvPr>
          <p:cNvSpPr txBox="1"/>
          <p:nvPr/>
        </p:nvSpPr>
        <p:spPr>
          <a:xfrm>
            <a:off x="510997" y="2249826"/>
            <a:ext cx="290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buClrTx/>
              <a:buFontTx/>
              <a:buNone/>
            </a:pPr>
            <a:r>
              <a:rPr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=</a:t>
            </a:r>
            <a:endParaRPr sz="2800" kern="1200">
              <a:solidFill>
                <a:schemeClr val="bg1"/>
              </a:solidFill>
              <a:latin typeface="Cambria Math"/>
              <a:ea typeface="+mn-ea"/>
              <a:cs typeface="Cambria Math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5ED24B63-3B0B-D087-EB33-4654B56D4D2E}"/>
              </a:ext>
            </a:extLst>
          </p:cNvPr>
          <p:cNvSpPr/>
          <p:nvPr/>
        </p:nvSpPr>
        <p:spPr>
          <a:xfrm>
            <a:off x="965504" y="2504081"/>
            <a:ext cx="1988820" cy="22860"/>
          </a:xfrm>
          <a:custGeom>
            <a:avLst/>
            <a:gdLst/>
            <a:ahLst/>
            <a:cxnLst/>
            <a:rect l="l" t="t" r="r" b="b"/>
            <a:pathLst>
              <a:path w="1988820" h="22860">
                <a:moveTo>
                  <a:pt x="1988769" y="0"/>
                </a:moveTo>
                <a:lnTo>
                  <a:pt x="0" y="0"/>
                </a:lnTo>
                <a:lnTo>
                  <a:pt x="0" y="22860"/>
                </a:lnTo>
                <a:lnTo>
                  <a:pt x="1988769" y="22860"/>
                </a:lnTo>
                <a:lnTo>
                  <a:pt x="1988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 sz="18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5C66784-98D4-0AC2-4E4B-A3CCEE4040C6}"/>
              </a:ext>
            </a:extLst>
          </p:cNvPr>
          <p:cNvSpPr txBox="1"/>
          <p:nvPr/>
        </p:nvSpPr>
        <p:spPr>
          <a:xfrm>
            <a:off x="952957" y="2137050"/>
            <a:ext cx="201358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buClrTx/>
              <a:buFontTx/>
              <a:buNone/>
            </a:pPr>
            <a:r>
              <a:rPr lang="en-US" sz="2050" u="sng" kern="1200" spc="1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(20.89+27.87)</a:t>
            </a:r>
            <a:endParaRPr sz="2050" u="sng" kern="1200" dirty="0">
              <a:solidFill>
                <a:schemeClr val="bg1"/>
              </a:solidFill>
              <a:latin typeface="Cambria Math"/>
              <a:ea typeface="+mn-ea"/>
              <a:cs typeface="Cambria Math"/>
            </a:endParaRPr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539BE89F-6135-F2FD-3C93-5860D4ABDAD1}"/>
              </a:ext>
            </a:extLst>
          </p:cNvPr>
          <p:cNvSpPr txBox="1"/>
          <p:nvPr/>
        </p:nvSpPr>
        <p:spPr>
          <a:xfrm>
            <a:off x="1704110" y="2457776"/>
            <a:ext cx="359124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buClrTx/>
              <a:buFontTx/>
              <a:buNone/>
            </a:pPr>
            <a:r>
              <a:rPr lang="en-US" sz="2050" kern="1200" spc="4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2</a:t>
            </a:r>
            <a:endParaRPr sz="2050" kern="1200" dirty="0">
              <a:solidFill>
                <a:schemeClr val="bg1"/>
              </a:solidFill>
              <a:latin typeface="Cambria Math"/>
              <a:ea typeface="+mn-ea"/>
              <a:cs typeface="Cambria Math"/>
            </a:endParaRPr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E0541D42-7E73-7473-9ED0-0A4D64177E3D}"/>
              </a:ext>
            </a:extLst>
          </p:cNvPr>
          <p:cNvSpPr txBox="1"/>
          <p:nvPr/>
        </p:nvSpPr>
        <p:spPr>
          <a:xfrm>
            <a:off x="475731" y="2846249"/>
            <a:ext cx="37637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buClrTx/>
              <a:buFontTx/>
              <a:buNone/>
            </a:pPr>
            <a:r>
              <a:rPr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=</a:t>
            </a:r>
            <a:r>
              <a:rPr sz="2800" kern="1200" spc="14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 </a:t>
            </a:r>
            <a:r>
              <a:rPr lang="en-US"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24.43</a:t>
            </a:r>
            <a:r>
              <a:rPr sz="2800" kern="1200" spc="-20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 </a:t>
            </a:r>
            <a:r>
              <a:rPr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PCU</a:t>
            </a:r>
            <a:r>
              <a:rPr sz="2800" kern="1200" spc="-10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 </a:t>
            </a:r>
            <a:r>
              <a:rPr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per</a:t>
            </a:r>
            <a:r>
              <a:rPr sz="2800" kern="1200" spc="-1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 </a:t>
            </a:r>
            <a:r>
              <a:rPr lang="en-US"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30</a:t>
            </a:r>
            <a:r>
              <a:rPr sz="2800" kern="1200" spc="-10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 </a:t>
            </a:r>
            <a:r>
              <a:rPr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se</a:t>
            </a:r>
            <a:r>
              <a:rPr lang="en-US"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c</a:t>
            </a:r>
          </a:p>
          <a:p>
            <a:pPr marL="83820">
              <a:spcBef>
                <a:spcPts val="35"/>
              </a:spcBef>
              <a:buClrTx/>
              <a:buFontTx/>
              <a:buNone/>
            </a:pPr>
            <a:endParaRPr lang="en-US" sz="1600" kern="1200" dirty="0">
              <a:solidFill>
                <a:schemeClr val="bg1"/>
              </a:solidFill>
              <a:latin typeface="Cambria Math"/>
              <a:ea typeface="+mn-ea"/>
              <a:cs typeface="Cambria Math"/>
            </a:endParaRPr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380D771C-5FA9-933F-2E2E-2EE66E2E32B0}"/>
              </a:ext>
            </a:extLst>
          </p:cNvPr>
          <p:cNvSpPr txBox="1"/>
          <p:nvPr/>
        </p:nvSpPr>
        <p:spPr>
          <a:xfrm>
            <a:off x="4612551" y="2137050"/>
            <a:ext cx="5368290" cy="16074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spcBef>
                <a:spcPts val="95"/>
              </a:spcBef>
              <a:buClrTx/>
              <a:buFontTx/>
              <a:buNone/>
            </a:pPr>
            <a:r>
              <a:rPr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=</a:t>
            </a:r>
            <a:r>
              <a:rPr sz="2800" kern="1200" spc="-20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 </a:t>
            </a:r>
            <a:r>
              <a:rPr lang="en-US"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0.8143</a:t>
            </a:r>
            <a:r>
              <a:rPr sz="2800" kern="1200" spc="-10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 </a:t>
            </a:r>
            <a:r>
              <a:rPr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PCU</a:t>
            </a:r>
            <a:r>
              <a:rPr sz="2800" kern="1200" spc="-1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 </a:t>
            </a:r>
            <a:r>
              <a:rPr sz="2800" kern="1200" spc="-10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per</a:t>
            </a:r>
            <a:r>
              <a:rPr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 sec</a:t>
            </a:r>
            <a:endParaRPr sz="2800" kern="1200" dirty="0">
              <a:solidFill>
                <a:schemeClr val="bg1"/>
              </a:solidFill>
              <a:latin typeface="Cambria Math"/>
              <a:ea typeface="+mn-ea"/>
              <a:cs typeface="Cambria Math"/>
            </a:endParaRPr>
          </a:p>
          <a:p>
            <a:pPr marL="540385">
              <a:spcBef>
                <a:spcPts val="25"/>
              </a:spcBef>
              <a:buClrTx/>
              <a:buFontTx/>
              <a:buNone/>
            </a:pPr>
            <a:r>
              <a:rPr sz="1800" kern="1200" spc="-5" dirty="0">
                <a:solidFill>
                  <a:schemeClr val="bg1"/>
                </a:solidFill>
                <a:latin typeface="Arial MT"/>
                <a:ea typeface="+mn-ea"/>
                <a:cs typeface="Arial MT"/>
              </a:rPr>
              <a:t>(</a:t>
            </a:r>
            <a:r>
              <a:rPr lang="en-US" sz="1800" kern="1200" spc="-5" dirty="0">
                <a:solidFill>
                  <a:schemeClr val="bg1"/>
                </a:solidFill>
                <a:latin typeface="Arial MT"/>
                <a:ea typeface="+mn-ea"/>
                <a:cs typeface="Arial MT"/>
              </a:rPr>
              <a:t>24.43/30</a:t>
            </a:r>
            <a:r>
              <a:rPr sz="1800" kern="1200" spc="-5" dirty="0">
                <a:solidFill>
                  <a:schemeClr val="bg1"/>
                </a:solidFill>
                <a:latin typeface="Arial MT"/>
                <a:ea typeface="+mn-ea"/>
                <a:cs typeface="Arial MT"/>
              </a:rPr>
              <a:t>)</a:t>
            </a:r>
            <a:endParaRPr sz="1800" kern="1200" dirty="0">
              <a:solidFill>
                <a:schemeClr val="bg1"/>
              </a:solidFill>
              <a:latin typeface="Arial MT"/>
              <a:ea typeface="+mn-ea"/>
              <a:cs typeface="Arial MT"/>
            </a:endParaRPr>
          </a:p>
          <a:p>
            <a:pPr marL="33020">
              <a:spcBef>
                <a:spcPts val="1415"/>
              </a:spcBef>
              <a:buClrTx/>
              <a:buFontTx/>
              <a:buNone/>
            </a:pPr>
            <a:r>
              <a:rPr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=</a:t>
            </a:r>
            <a:r>
              <a:rPr sz="2800" kern="1200" spc="-2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 </a:t>
            </a:r>
            <a:r>
              <a:rPr lang="en-US"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2931.6</a:t>
            </a:r>
            <a:r>
              <a:rPr sz="2800" kern="1200" spc="-10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 </a:t>
            </a:r>
            <a:r>
              <a:rPr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PCU</a:t>
            </a:r>
            <a:r>
              <a:rPr sz="2800" kern="1200" spc="-1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 </a:t>
            </a:r>
            <a:r>
              <a:rPr sz="2800" kern="1200" spc="-10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per</a:t>
            </a:r>
            <a:r>
              <a:rPr sz="2800" kern="1200" spc="-20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 </a:t>
            </a:r>
            <a:r>
              <a:rPr sz="2800" kern="1200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hour</a:t>
            </a:r>
          </a:p>
          <a:p>
            <a:pPr marL="287020">
              <a:spcBef>
                <a:spcPts val="30"/>
              </a:spcBef>
              <a:buClrTx/>
              <a:buFontTx/>
              <a:buNone/>
            </a:pPr>
            <a:r>
              <a:rPr sz="1800" kern="1200" spc="-5" dirty="0">
                <a:solidFill>
                  <a:schemeClr val="bg1"/>
                </a:solidFill>
                <a:latin typeface="Arial MT"/>
                <a:ea typeface="+mn-ea"/>
                <a:cs typeface="Arial MT"/>
              </a:rPr>
              <a:t>(</a:t>
            </a:r>
            <a:r>
              <a:rPr lang="en-US" sz="1800" kern="1200" spc="-5" dirty="0">
                <a:solidFill>
                  <a:schemeClr val="bg1"/>
                </a:solidFill>
                <a:latin typeface="Arial MT"/>
                <a:ea typeface="+mn-ea"/>
                <a:cs typeface="Arial MT"/>
              </a:rPr>
              <a:t>0.8143</a:t>
            </a:r>
            <a:r>
              <a:rPr sz="1800" kern="1200" spc="-5" dirty="0">
                <a:solidFill>
                  <a:schemeClr val="bg1"/>
                </a:solidFill>
                <a:latin typeface="Arial MT"/>
                <a:ea typeface="+mn-ea"/>
                <a:cs typeface="Arial MT"/>
              </a:rPr>
              <a:t>*3600)</a:t>
            </a:r>
            <a:endParaRPr sz="1800" kern="1200" dirty="0">
              <a:solidFill>
                <a:schemeClr val="bg1"/>
              </a:solidFill>
              <a:latin typeface="Arial MT"/>
              <a:ea typeface="+mn-ea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7579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/>
          <p:nvPr/>
        </p:nvSpPr>
        <p:spPr>
          <a:xfrm>
            <a:off x="6887174" y="3486975"/>
            <a:ext cx="2722500" cy="27225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1"/>
          <p:cNvSpPr txBox="1">
            <a:spLocks noGrp="1"/>
          </p:cNvSpPr>
          <p:nvPr>
            <p:ph type="title"/>
          </p:nvPr>
        </p:nvSpPr>
        <p:spPr>
          <a:xfrm>
            <a:off x="580571" y="455400"/>
            <a:ext cx="825855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Calculation: Initial Lost time</a:t>
            </a:r>
            <a:endParaRPr dirty="0"/>
          </a:p>
        </p:txBody>
      </p:sp>
      <p:sp>
        <p:nvSpPr>
          <p:cNvPr id="278" name="Google Shape;278;p31"/>
          <p:cNvSpPr txBox="1">
            <a:spLocks noGrp="1"/>
          </p:cNvSpPr>
          <p:nvPr>
            <p:ph type="subTitle" idx="3"/>
          </p:nvPr>
        </p:nvSpPr>
        <p:spPr>
          <a:xfrm>
            <a:off x="304799" y="154200"/>
            <a:ext cx="1743075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Saturation Flow</a:t>
            </a:r>
          </a:p>
        </p:txBody>
      </p:sp>
      <p:sp>
        <p:nvSpPr>
          <p:cNvPr id="279" name="Google Shape;279;p31"/>
          <p:cNvSpPr txBox="1">
            <a:spLocks noGrp="1"/>
          </p:cNvSpPr>
          <p:nvPr>
            <p:ph type="subTitle" idx="4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  <p:sp>
        <p:nvSpPr>
          <p:cNvPr id="22" name="object 13">
            <a:extLst>
              <a:ext uri="{FF2B5EF4-FFF2-40B4-BE49-F238E27FC236}">
                <a16:creationId xmlns:a16="http://schemas.microsoft.com/office/drawing/2014/main" id="{4C881EBC-4D08-7EB5-5D67-9A7E6BF735A9}"/>
              </a:ext>
            </a:extLst>
          </p:cNvPr>
          <p:cNvSpPr txBox="1"/>
          <p:nvPr/>
        </p:nvSpPr>
        <p:spPr>
          <a:xfrm>
            <a:off x="495095" y="1597316"/>
            <a:ext cx="2499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buClrTx/>
              <a:buFontTx/>
              <a:buNone/>
            </a:pPr>
            <a:r>
              <a:rPr sz="2800" kern="1200" dirty="0">
                <a:solidFill>
                  <a:schemeClr val="bg1"/>
                </a:solidFill>
                <a:latin typeface="Arial MT"/>
                <a:ea typeface="+mn-ea"/>
                <a:cs typeface="Arial MT"/>
              </a:rPr>
              <a:t>Initial</a:t>
            </a:r>
            <a:r>
              <a:rPr sz="2800" kern="1200" spc="-35" dirty="0">
                <a:solidFill>
                  <a:schemeClr val="bg1"/>
                </a:solidFill>
                <a:latin typeface="Arial MT"/>
                <a:ea typeface="+mn-ea"/>
                <a:cs typeface="Arial MT"/>
              </a:rPr>
              <a:t> </a:t>
            </a:r>
            <a:r>
              <a:rPr sz="2800" kern="1200" dirty="0">
                <a:solidFill>
                  <a:schemeClr val="bg1"/>
                </a:solidFill>
                <a:latin typeface="Arial MT"/>
                <a:ea typeface="+mn-ea"/>
                <a:cs typeface="Arial MT"/>
              </a:rPr>
              <a:t>Lost</a:t>
            </a:r>
            <a:r>
              <a:rPr sz="2800" kern="1200" spc="-35" dirty="0">
                <a:solidFill>
                  <a:schemeClr val="bg1"/>
                </a:solidFill>
                <a:latin typeface="Arial MT"/>
                <a:ea typeface="+mn-ea"/>
                <a:cs typeface="Arial MT"/>
              </a:rPr>
              <a:t> </a:t>
            </a:r>
            <a:r>
              <a:rPr sz="2800" kern="1200" spc="-5" dirty="0">
                <a:solidFill>
                  <a:schemeClr val="bg1"/>
                </a:solidFill>
                <a:latin typeface="Arial MT"/>
                <a:ea typeface="+mn-ea"/>
                <a:cs typeface="Arial MT"/>
              </a:rPr>
              <a:t>time:</a:t>
            </a:r>
            <a:endParaRPr sz="2800" kern="1200" dirty="0">
              <a:solidFill>
                <a:schemeClr val="bg1"/>
              </a:solidFill>
              <a:latin typeface="Arial MT"/>
              <a:ea typeface="+mn-ea"/>
              <a:cs typeface="Arial MT"/>
            </a:endParaRPr>
          </a:p>
        </p:txBody>
      </p:sp>
      <p:sp>
        <p:nvSpPr>
          <p:cNvPr id="23" name="object 14">
            <a:extLst>
              <a:ext uri="{FF2B5EF4-FFF2-40B4-BE49-F238E27FC236}">
                <a16:creationId xmlns:a16="http://schemas.microsoft.com/office/drawing/2014/main" id="{24E0F0DA-9F32-4832-9253-DE50688E4B4F}"/>
              </a:ext>
            </a:extLst>
          </p:cNvPr>
          <p:cNvSpPr/>
          <p:nvPr/>
        </p:nvSpPr>
        <p:spPr>
          <a:xfrm>
            <a:off x="2024276" y="2423325"/>
            <a:ext cx="318770" cy="22860"/>
          </a:xfrm>
          <a:custGeom>
            <a:avLst/>
            <a:gdLst/>
            <a:ahLst/>
            <a:cxnLst/>
            <a:rect l="l" t="t" r="r" b="b"/>
            <a:pathLst>
              <a:path w="318769" h="22860">
                <a:moveTo>
                  <a:pt x="318515" y="0"/>
                </a:moveTo>
                <a:lnTo>
                  <a:pt x="0" y="0"/>
                </a:lnTo>
                <a:lnTo>
                  <a:pt x="0" y="22860"/>
                </a:lnTo>
                <a:lnTo>
                  <a:pt x="318515" y="22860"/>
                </a:lnTo>
                <a:lnTo>
                  <a:pt x="31851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 sz="18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7AF55536-21A3-47FD-949E-D54474935908}"/>
              </a:ext>
            </a:extLst>
          </p:cNvPr>
          <p:cNvSpPr txBox="1"/>
          <p:nvPr/>
        </p:nvSpPr>
        <p:spPr>
          <a:xfrm>
            <a:off x="1986431" y="1900288"/>
            <a:ext cx="371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  <a:buClrTx/>
              <a:buFontTx/>
              <a:buNone/>
            </a:pPr>
            <a:r>
              <a:rPr sz="2800" kern="1200" spc="30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𝑛</a:t>
            </a:r>
            <a:r>
              <a:rPr sz="3075" kern="1200" spc="44" baseline="-16260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𝑖</a:t>
            </a:r>
            <a:endParaRPr sz="3075" kern="1200" baseline="-16260">
              <a:solidFill>
                <a:schemeClr val="bg1"/>
              </a:solidFill>
              <a:latin typeface="Cambria Math"/>
              <a:ea typeface="+mn-ea"/>
              <a:cs typeface="Cambria Math"/>
            </a:endParaRPr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0E08BC38-510C-1E52-B43C-F6B12A2B11BE}"/>
              </a:ext>
            </a:extLst>
          </p:cNvPr>
          <p:cNvSpPr txBox="1"/>
          <p:nvPr/>
        </p:nvSpPr>
        <p:spPr>
          <a:xfrm>
            <a:off x="2084982" y="2406815"/>
            <a:ext cx="189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buClrTx/>
              <a:buFontTx/>
              <a:buNone/>
            </a:pPr>
            <a:r>
              <a:rPr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𝑠</a:t>
            </a:r>
            <a:endParaRPr sz="2800" kern="1200">
              <a:solidFill>
                <a:schemeClr val="bg1"/>
              </a:solidFill>
              <a:latin typeface="Cambria Math"/>
              <a:ea typeface="+mn-ea"/>
              <a:cs typeface="Cambria Math"/>
            </a:endParaRPr>
          </a:p>
        </p:txBody>
      </p:sp>
      <p:sp>
        <p:nvSpPr>
          <p:cNvPr id="26" name="object 17">
            <a:extLst>
              <a:ext uri="{FF2B5EF4-FFF2-40B4-BE49-F238E27FC236}">
                <a16:creationId xmlns:a16="http://schemas.microsoft.com/office/drawing/2014/main" id="{EE58024B-59CA-63A7-1F70-F1C28A8CB775}"/>
              </a:ext>
            </a:extLst>
          </p:cNvPr>
          <p:cNvSpPr txBox="1"/>
          <p:nvPr/>
        </p:nvSpPr>
        <p:spPr>
          <a:xfrm>
            <a:off x="430509" y="2127628"/>
            <a:ext cx="1852490" cy="12586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spcBef>
                <a:spcPts val="95"/>
              </a:spcBef>
              <a:buClrTx/>
              <a:buFontTx/>
              <a:buNone/>
              <a:tabLst>
                <a:tab pos="1157605" algn="l"/>
              </a:tabLst>
            </a:pPr>
            <a:r>
              <a:rPr sz="2800" kern="1200" spc="30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𝑙</a:t>
            </a:r>
            <a:r>
              <a:rPr sz="3075" kern="1200" spc="44" baseline="-16260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𝑖  </a:t>
            </a:r>
            <a:r>
              <a:rPr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=</a:t>
            </a:r>
            <a:r>
              <a:rPr sz="2800" kern="1200" spc="15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 </a:t>
            </a:r>
            <a:r>
              <a:rPr sz="2800" kern="1200" spc="10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𝑡</a:t>
            </a:r>
            <a:r>
              <a:rPr sz="3075" kern="1200" spc="15" baseline="-16260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𝑖	</a:t>
            </a:r>
            <a:r>
              <a:rPr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−</a:t>
            </a:r>
            <a:endParaRPr sz="2800" kern="1200" dirty="0">
              <a:solidFill>
                <a:schemeClr val="bg1"/>
              </a:solidFill>
              <a:latin typeface="Cambria Math"/>
              <a:ea typeface="+mn-ea"/>
              <a:cs typeface="Cambria Math"/>
            </a:endParaRPr>
          </a:p>
          <a:p>
            <a:pPr>
              <a:spcBef>
                <a:spcPts val="20"/>
              </a:spcBef>
              <a:buClrTx/>
              <a:buFontTx/>
              <a:buNone/>
            </a:pPr>
            <a:endParaRPr sz="2500" kern="1200" dirty="0">
              <a:solidFill>
                <a:schemeClr val="bg1"/>
              </a:solidFill>
              <a:latin typeface="Cambria Math"/>
              <a:ea typeface="+mn-ea"/>
              <a:cs typeface="Cambria Math"/>
            </a:endParaRPr>
          </a:p>
          <a:p>
            <a:pPr marL="63500">
              <a:buClrTx/>
              <a:buFontTx/>
              <a:buNone/>
            </a:pPr>
            <a:r>
              <a:rPr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=</a:t>
            </a:r>
            <a:r>
              <a:rPr sz="2800" kern="1200" spc="16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 </a:t>
            </a:r>
            <a:r>
              <a:rPr lang="en-US" sz="2800" kern="1200" spc="16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30</a:t>
            </a:r>
            <a:r>
              <a:rPr sz="2800" kern="1200" spc="-15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 </a:t>
            </a:r>
            <a:r>
              <a:rPr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sec</a:t>
            </a:r>
            <a:r>
              <a:rPr lang="en-US"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 </a:t>
            </a:r>
            <a:r>
              <a:rPr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−</a:t>
            </a:r>
            <a:endParaRPr sz="2800" kern="1200" dirty="0">
              <a:solidFill>
                <a:schemeClr val="bg1"/>
              </a:solidFill>
              <a:latin typeface="Cambria Math"/>
              <a:ea typeface="+mn-ea"/>
              <a:cs typeface="Cambria Math"/>
            </a:endParaRPr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id="{4125420A-7F5E-7F67-5ABA-89ADD9FEF689}"/>
              </a:ext>
            </a:extLst>
          </p:cNvPr>
          <p:cNvSpPr/>
          <p:nvPr/>
        </p:nvSpPr>
        <p:spPr>
          <a:xfrm>
            <a:off x="2327198" y="3219794"/>
            <a:ext cx="2589530" cy="22860"/>
          </a:xfrm>
          <a:custGeom>
            <a:avLst/>
            <a:gdLst/>
            <a:ahLst/>
            <a:cxnLst/>
            <a:rect l="l" t="t" r="r" b="b"/>
            <a:pathLst>
              <a:path w="2589529" h="22860">
                <a:moveTo>
                  <a:pt x="2589276" y="0"/>
                </a:moveTo>
                <a:lnTo>
                  <a:pt x="0" y="0"/>
                </a:lnTo>
                <a:lnTo>
                  <a:pt x="0" y="22859"/>
                </a:lnTo>
                <a:lnTo>
                  <a:pt x="2589276" y="22859"/>
                </a:lnTo>
                <a:lnTo>
                  <a:pt x="25892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 sz="18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bject 19">
            <a:extLst>
              <a:ext uri="{FF2B5EF4-FFF2-40B4-BE49-F238E27FC236}">
                <a16:creationId xmlns:a16="http://schemas.microsoft.com/office/drawing/2014/main" id="{9F4FE60B-69F5-A36C-5A18-A5D6FFF4057E}"/>
              </a:ext>
            </a:extLst>
          </p:cNvPr>
          <p:cNvSpPr txBox="1"/>
          <p:nvPr/>
        </p:nvSpPr>
        <p:spPr>
          <a:xfrm>
            <a:off x="2994455" y="2697316"/>
            <a:ext cx="212908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buClrTx/>
              <a:buFontTx/>
              <a:buNone/>
            </a:pPr>
            <a:r>
              <a:rPr lang="en-US"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27.16 𝑷𝑪𝑼 </a:t>
            </a:r>
            <a:endParaRPr sz="2800" b="1" kern="1200" dirty="0">
              <a:solidFill>
                <a:schemeClr val="bg1"/>
              </a:solidFill>
              <a:latin typeface="Cambria Math"/>
              <a:ea typeface="+mn-ea"/>
              <a:cs typeface="Cambria Math"/>
            </a:endParaRPr>
          </a:p>
        </p:txBody>
      </p:sp>
      <p:sp>
        <p:nvSpPr>
          <p:cNvPr id="29" name="object 20">
            <a:extLst>
              <a:ext uri="{FF2B5EF4-FFF2-40B4-BE49-F238E27FC236}">
                <a16:creationId xmlns:a16="http://schemas.microsoft.com/office/drawing/2014/main" id="{FF437628-FBCE-BF5C-386F-B27689240F8F}"/>
              </a:ext>
            </a:extLst>
          </p:cNvPr>
          <p:cNvSpPr txBox="1"/>
          <p:nvPr/>
        </p:nvSpPr>
        <p:spPr>
          <a:xfrm>
            <a:off x="2327198" y="3164771"/>
            <a:ext cx="343910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buClrTx/>
              <a:buFontTx/>
              <a:buNone/>
            </a:pPr>
            <a:r>
              <a:rPr lang="en-US"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0.8143</a:t>
            </a:r>
            <a:r>
              <a:rPr sz="2800" kern="1200" spc="-6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 </a:t>
            </a:r>
            <a:r>
              <a:rPr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𝑷𝑪𝑼/𝒔𝒆𝒄</a:t>
            </a:r>
            <a:endParaRPr sz="2800" kern="1200" dirty="0">
              <a:solidFill>
                <a:schemeClr val="bg1"/>
              </a:solidFill>
              <a:latin typeface="Cambria Math"/>
              <a:ea typeface="+mn-ea"/>
              <a:cs typeface="Cambria Math"/>
            </a:endParaRPr>
          </a:p>
        </p:txBody>
      </p:sp>
      <p:sp>
        <p:nvSpPr>
          <p:cNvPr id="30" name="object 21">
            <a:extLst>
              <a:ext uri="{FF2B5EF4-FFF2-40B4-BE49-F238E27FC236}">
                <a16:creationId xmlns:a16="http://schemas.microsoft.com/office/drawing/2014/main" id="{E51BA131-1BA1-23E2-C8D3-1FC16C23C807}"/>
              </a:ext>
            </a:extLst>
          </p:cNvPr>
          <p:cNvSpPr txBox="1"/>
          <p:nvPr/>
        </p:nvSpPr>
        <p:spPr>
          <a:xfrm>
            <a:off x="495095" y="3629444"/>
            <a:ext cx="30689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buClrTx/>
              <a:buFontTx/>
              <a:buNone/>
              <a:tabLst>
                <a:tab pos="1291590" algn="l"/>
              </a:tabLst>
            </a:pPr>
            <a:r>
              <a:rPr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=</a:t>
            </a:r>
            <a:r>
              <a:rPr lang="en-US" sz="2800" kern="1200" spc="16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 </a:t>
            </a:r>
            <a:r>
              <a:rPr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−</a:t>
            </a:r>
            <a:r>
              <a:rPr sz="2800" kern="1200" spc="-4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 </a:t>
            </a:r>
            <a:r>
              <a:rPr lang="en-US"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3.35</a:t>
            </a:r>
            <a:r>
              <a:rPr sz="2800" kern="1200" spc="-3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 </a:t>
            </a:r>
            <a:r>
              <a:rPr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sec</a:t>
            </a:r>
            <a:endParaRPr sz="2800" kern="1200" dirty="0">
              <a:solidFill>
                <a:schemeClr val="bg1"/>
              </a:solidFill>
              <a:latin typeface="Cambria Math"/>
              <a:ea typeface="+mn-ea"/>
              <a:cs typeface="Cambria Math"/>
            </a:endParaRPr>
          </a:p>
          <a:p>
            <a:pPr marL="12700">
              <a:buClrTx/>
              <a:buFontTx/>
              <a:buNone/>
            </a:pPr>
            <a:r>
              <a:rPr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=</a:t>
            </a:r>
            <a:r>
              <a:rPr lang="en-US" sz="2800" kern="1200" spc="-5" dirty="0">
                <a:solidFill>
                  <a:schemeClr val="bg1"/>
                </a:solidFill>
                <a:latin typeface="Cambria Math"/>
                <a:ea typeface="+mn-ea"/>
                <a:cs typeface="Cambria Math"/>
              </a:rPr>
              <a:t> assume 3.35 sec</a:t>
            </a:r>
            <a:endParaRPr sz="2800" kern="1200" dirty="0">
              <a:solidFill>
                <a:schemeClr val="bg1"/>
              </a:solidFill>
              <a:latin typeface="Cambria Math"/>
              <a:ea typeface="+mn-ea"/>
              <a:cs typeface="Cambria Math"/>
            </a:endParaRPr>
          </a:p>
        </p:txBody>
      </p:sp>
      <p:sp>
        <p:nvSpPr>
          <p:cNvPr id="31" name="object 18">
            <a:extLst>
              <a:ext uri="{FF2B5EF4-FFF2-40B4-BE49-F238E27FC236}">
                <a16:creationId xmlns:a16="http://schemas.microsoft.com/office/drawing/2014/main" id="{D6D82B8C-38CA-71BB-1C77-ADC6B260AE6D}"/>
              </a:ext>
            </a:extLst>
          </p:cNvPr>
          <p:cNvSpPr/>
          <p:nvPr/>
        </p:nvSpPr>
        <p:spPr>
          <a:xfrm>
            <a:off x="2301798" y="3143918"/>
            <a:ext cx="2614930" cy="45719"/>
          </a:xfrm>
          <a:custGeom>
            <a:avLst/>
            <a:gdLst/>
            <a:ahLst/>
            <a:cxnLst/>
            <a:rect l="l" t="t" r="r" b="b"/>
            <a:pathLst>
              <a:path w="2589529" h="22860">
                <a:moveTo>
                  <a:pt x="2589276" y="0"/>
                </a:moveTo>
                <a:lnTo>
                  <a:pt x="0" y="0"/>
                </a:lnTo>
                <a:lnTo>
                  <a:pt x="0" y="22859"/>
                </a:lnTo>
                <a:lnTo>
                  <a:pt x="2589276" y="22859"/>
                </a:lnTo>
                <a:lnTo>
                  <a:pt x="2589276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85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/>
          <p:nvPr/>
        </p:nvSpPr>
        <p:spPr>
          <a:xfrm>
            <a:off x="6887174" y="3486975"/>
            <a:ext cx="2722500" cy="27225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1"/>
          <p:cNvSpPr txBox="1">
            <a:spLocks noGrp="1"/>
          </p:cNvSpPr>
          <p:nvPr>
            <p:ph type="title"/>
          </p:nvPr>
        </p:nvSpPr>
        <p:spPr>
          <a:xfrm>
            <a:off x="304799" y="455400"/>
            <a:ext cx="853432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Calculation: Final Lost Time</a:t>
            </a:r>
            <a:endParaRPr dirty="0"/>
          </a:p>
        </p:txBody>
      </p:sp>
      <p:sp>
        <p:nvSpPr>
          <p:cNvPr id="278" name="Google Shape;278;p31"/>
          <p:cNvSpPr txBox="1">
            <a:spLocks noGrp="1"/>
          </p:cNvSpPr>
          <p:nvPr>
            <p:ph type="subTitle" idx="3"/>
          </p:nvPr>
        </p:nvSpPr>
        <p:spPr>
          <a:xfrm>
            <a:off x="304799" y="154200"/>
            <a:ext cx="1743075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Saturation Flow</a:t>
            </a:r>
          </a:p>
        </p:txBody>
      </p:sp>
      <p:sp>
        <p:nvSpPr>
          <p:cNvPr id="279" name="Google Shape;279;p31"/>
          <p:cNvSpPr txBox="1">
            <a:spLocks noGrp="1"/>
          </p:cNvSpPr>
          <p:nvPr>
            <p:ph type="subTitle" idx="4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  <p:sp>
        <p:nvSpPr>
          <p:cNvPr id="8" name="Google Shape;265;p30">
            <a:extLst>
              <a:ext uri="{FF2B5EF4-FFF2-40B4-BE49-F238E27FC236}">
                <a16:creationId xmlns:a16="http://schemas.microsoft.com/office/drawing/2014/main" id="{C4931B8F-E89C-4804-54EB-F270996C32F7}"/>
              </a:ext>
            </a:extLst>
          </p:cNvPr>
          <p:cNvSpPr txBox="1">
            <a:spLocks/>
          </p:cNvSpPr>
          <p:nvPr/>
        </p:nvSpPr>
        <p:spPr>
          <a:xfrm>
            <a:off x="-1097715" y="-1581975"/>
            <a:ext cx="4092170" cy="1863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Methods for calculating saturation flow (e.g., HCM method)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Data required for calculation (e.g., lane width, demand volume, green time)</a:t>
            </a:r>
          </a:p>
        </p:txBody>
      </p:sp>
      <p:sp>
        <p:nvSpPr>
          <p:cNvPr id="2" name="object 13">
            <a:extLst>
              <a:ext uri="{FF2B5EF4-FFF2-40B4-BE49-F238E27FC236}">
                <a16:creationId xmlns:a16="http://schemas.microsoft.com/office/drawing/2014/main" id="{1A4B3712-A3AB-027A-7445-050AD1EC57CA}"/>
              </a:ext>
            </a:extLst>
          </p:cNvPr>
          <p:cNvSpPr txBox="1"/>
          <p:nvPr/>
        </p:nvSpPr>
        <p:spPr>
          <a:xfrm>
            <a:off x="355599" y="1514832"/>
            <a:ext cx="2440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chemeClr val="bg1"/>
                </a:solidFill>
                <a:latin typeface="Arial MT"/>
                <a:cs typeface="Arial MT"/>
              </a:rPr>
              <a:t>Final </a:t>
            </a:r>
            <a:r>
              <a:rPr sz="2800" dirty="0">
                <a:solidFill>
                  <a:schemeClr val="bg1"/>
                </a:solidFill>
                <a:latin typeface="Arial MT"/>
                <a:cs typeface="Arial MT"/>
              </a:rPr>
              <a:t>Lost</a:t>
            </a:r>
            <a:r>
              <a:rPr sz="28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Arial MT"/>
                <a:cs typeface="Arial MT"/>
              </a:rPr>
              <a:t>time:</a:t>
            </a:r>
            <a:endParaRPr sz="28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" name="object 14">
            <a:extLst>
              <a:ext uri="{FF2B5EF4-FFF2-40B4-BE49-F238E27FC236}">
                <a16:creationId xmlns:a16="http://schemas.microsoft.com/office/drawing/2014/main" id="{256299E4-3B15-D376-5767-528E1E865D9D}"/>
              </a:ext>
            </a:extLst>
          </p:cNvPr>
          <p:cNvSpPr txBox="1"/>
          <p:nvPr/>
        </p:nvSpPr>
        <p:spPr>
          <a:xfrm>
            <a:off x="304798" y="2098778"/>
            <a:ext cx="2025117" cy="12586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1241425" algn="l"/>
              </a:tabLst>
            </a:pPr>
            <a:r>
              <a:rPr sz="2800" spc="-35" dirty="0">
                <a:solidFill>
                  <a:schemeClr val="bg1"/>
                </a:solidFill>
                <a:latin typeface="Cambria Math"/>
                <a:cs typeface="Cambria Math"/>
              </a:rPr>
              <a:t>𝑙</a:t>
            </a:r>
            <a:r>
              <a:rPr sz="3075" spc="-52" baseline="-16260" dirty="0">
                <a:solidFill>
                  <a:schemeClr val="bg1"/>
                </a:solidFill>
                <a:latin typeface="Cambria Math"/>
                <a:cs typeface="Cambria Math"/>
              </a:rPr>
              <a:t>𝑓</a:t>
            </a:r>
            <a:r>
              <a:rPr sz="3075" spc="742" baseline="-16260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=</a:t>
            </a:r>
            <a:r>
              <a:rPr sz="2800" spc="160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2800" spc="-55" dirty="0">
                <a:solidFill>
                  <a:schemeClr val="bg1"/>
                </a:solidFill>
                <a:latin typeface="Cambria Math"/>
                <a:cs typeface="Cambria Math"/>
              </a:rPr>
              <a:t>𝑡</a:t>
            </a:r>
            <a:r>
              <a:rPr sz="3075" spc="-82" baseline="-16260" dirty="0">
                <a:solidFill>
                  <a:schemeClr val="bg1"/>
                </a:solidFill>
                <a:latin typeface="Cambria Math"/>
                <a:cs typeface="Cambria Math"/>
              </a:rPr>
              <a:t>𝑓	</a:t>
            </a: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−</a:t>
            </a:r>
            <a:endParaRPr sz="2800" dirty="0">
              <a:solidFill>
                <a:schemeClr val="bg1"/>
              </a:solidFill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 dirty="0">
              <a:solidFill>
                <a:schemeClr val="bg1"/>
              </a:solidFill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</a:pP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=</a:t>
            </a:r>
            <a:r>
              <a:rPr sz="2800" spc="165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lang="en-US" sz="2800" spc="165" dirty="0">
                <a:solidFill>
                  <a:schemeClr val="bg1"/>
                </a:solidFill>
                <a:latin typeface="Cambria Math"/>
                <a:cs typeface="Cambria Math"/>
              </a:rPr>
              <a:t>30</a:t>
            </a:r>
            <a:r>
              <a:rPr sz="2800" spc="-155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sec</a:t>
            </a:r>
            <a:r>
              <a:rPr sz="2800" spc="-145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−</a:t>
            </a:r>
            <a:endParaRPr sz="28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4" name="object 15">
            <a:extLst>
              <a:ext uri="{FF2B5EF4-FFF2-40B4-BE49-F238E27FC236}">
                <a16:creationId xmlns:a16="http://schemas.microsoft.com/office/drawing/2014/main" id="{93920F87-52BA-A1B9-9713-D168124255FC}"/>
              </a:ext>
            </a:extLst>
          </p:cNvPr>
          <p:cNvSpPr/>
          <p:nvPr/>
        </p:nvSpPr>
        <p:spPr>
          <a:xfrm>
            <a:off x="1968601" y="2353032"/>
            <a:ext cx="361315" cy="22860"/>
          </a:xfrm>
          <a:custGeom>
            <a:avLst/>
            <a:gdLst/>
            <a:ahLst/>
            <a:cxnLst/>
            <a:rect l="l" t="t" r="r" b="b"/>
            <a:pathLst>
              <a:path w="361314" h="22860">
                <a:moveTo>
                  <a:pt x="361188" y="0"/>
                </a:moveTo>
                <a:lnTo>
                  <a:pt x="0" y="0"/>
                </a:lnTo>
                <a:lnTo>
                  <a:pt x="0" y="22860"/>
                </a:lnTo>
                <a:lnTo>
                  <a:pt x="361188" y="22860"/>
                </a:lnTo>
                <a:lnTo>
                  <a:pt x="3611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1D6CF173-C0F6-D53E-9CEB-9A9F7D77CF3E}"/>
              </a:ext>
            </a:extLst>
          </p:cNvPr>
          <p:cNvSpPr txBox="1"/>
          <p:nvPr/>
        </p:nvSpPr>
        <p:spPr>
          <a:xfrm>
            <a:off x="1930755" y="1816280"/>
            <a:ext cx="415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solidFill>
                  <a:schemeClr val="bg1"/>
                </a:solidFill>
                <a:latin typeface="Cambria Math"/>
                <a:cs typeface="Cambria Math"/>
              </a:rPr>
              <a:t>𝑛</a:t>
            </a:r>
            <a:r>
              <a:rPr sz="3075" spc="-60" baseline="-16260" dirty="0">
                <a:solidFill>
                  <a:schemeClr val="bg1"/>
                </a:solidFill>
                <a:latin typeface="Cambria Math"/>
                <a:cs typeface="Cambria Math"/>
              </a:rPr>
              <a:t>𝑓</a:t>
            </a:r>
            <a:endParaRPr sz="3075" baseline="-1626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id="{BFB2B54D-C48C-9BC0-758A-369C2EE167E5}"/>
              </a:ext>
            </a:extLst>
          </p:cNvPr>
          <p:cNvSpPr txBox="1"/>
          <p:nvPr/>
        </p:nvSpPr>
        <p:spPr>
          <a:xfrm>
            <a:off x="2050642" y="2336522"/>
            <a:ext cx="189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𝑠</a:t>
            </a:r>
            <a:endParaRPr sz="280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7" name="object 18">
            <a:extLst>
              <a:ext uri="{FF2B5EF4-FFF2-40B4-BE49-F238E27FC236}">
                <a16:creationId xmlns:a16="http://schemas.microsoft.com/office/drawing/2014/main" id="{7F87BF9A-2C1D-442F-4C03-58B2AFFCC741}"/>
              </a:ext>
            </a:extLst>
          </p:cNvPr>
          <p:cNvSpPr/>
          <p:nvPr/>
        </p:nvSpPr>
        <p:spPr>
          <a:xfrm>
            <a:off x="2104169" y="3139148"/>
            <a:ext cx="2589530" cy="22860"/>
          </a:xfrm>
          <a:custGeom>
            <a:avLst/>
            <a:gdLst/>
            <a:ahLst/>
            <a:cxnLst/>
            <a:rect l="l" t="t" r="r" b="b"/>
            <a:pathLst>
              <a:path w="2589529" h="22860">
                <a:moveTo>
                  <a:pt x="2589276" y="0"/>
                </a:moveTo>
                <a:lnTo>
                  <a:pt x="0" y="0"/>
                </a:lnTo>
                <a:lnTo>
                  <a:pt x="0" y="22859"/>
                </a:lnTo>
                <a:lnTo>
                  <a:pt x="2589276" y="22859"/>
                </a:lnTo>
                <a:lnTo>
                  <a:pt x="2589276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9" name="object 19">
            <a:extLst>
              <a:ext uri="{FF2B5EF4-FFF2-40B4-BE49-F238E27FC236}">
                <a16:creationId xmlns:a16="http://schemas.microsoft.com/office/drawing/2014/main" id="{D99B97D0-238E-9720-668F-806F492FFB8E}"/>
              </a:ext>
            </a:extLst>
          </p:cNvPr>
          <p:cNvSpPr txBox="1"/>
          <p:nvPr/>
        </p:nvSpPr>
        <p:spPr>
          <a:xfrm>
            <a:off x="2796539" y="2631471"/>
            <a:ext cx="177961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chemeClr val="bg1"/>
                </a:solidFill>
                <a:latin typeface="Cambria Math"/>
                <a:cs typeface="Cambria Math"/>
              </a:rPr>
              <a:t>20.34</a:t>
            </a:r>
            <a:r>
              <a:rPr sz="2800" spc="-80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mbria Math"/>
                <a:cs typeface="Cambria Math"/>
              </a:rPr>
              <a:t>𝑃𝐶𝑈</a:t>
            </a:r>
            <a:endParaRPr sz="28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F9316906-1E6C-C142-6EED-2469BE1EC85E}"/>
              </a:ext>
            </a:extLst>
          </p:cNvPr>
          <p:cNvSpPr txBox="1"/>
          <p:nvPr/>
        </p:nvSpPr>
        <p:spPr>
          <a:xfrm>
            <a:off x="2272469" y="3175388"/>
            <a:ext cx="2614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chemeClr val="bg1"/>
                </a:solidFill>
                <a:latin typeface="Cambria Math"/>
                <a:cs typeface="Cambria Math"/>
              </a:rPr>
              <a:t>0.8143</a:t>
            </a:r>
            <a:r>
              <a:rPr sz="2800" spc="-65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𝑷𝑪𝑼/𝒔𝒆𝒄</a:t>
            </a:r>
            <a:endParaRPr sz="28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12" name="object 21">
            <a:extLst>
              <a:ext uri="{FF2B5EF4-FFF2-40B4-BE49-F238E27FC236}">
                <a16:creationId xmlns:a16="http://schemas.microsoft.com/office/drawing/2014/main" id="{E562F40C-13A8-8CD6-B338-C17A43BD59E5}"/>
              </a:ext>
            </a:extLst>
          </p:cNvPr>
          <p:cNvSpPr txBox="1"/>
          <p:nvPr/>
        </p:nvSpPr>
        <p:spPr>
          <a:xfrm>
            <a:off x="355599" y="3559151"/>
            <a:ext cx="306895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91590" algn="l"/>
              </a:tabLst>
            </a:pP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=</a:t>
            </a:r>
            <a:r>
              <a:rPr sz="2800" spc="165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5.</a:t>
            </a:r>
            <a:r>
              <a:rPr lang="en-US" sz="2800" spc="-5" dirty="0">
                <a:solidFill>
                  <a:schemeClr val="bg1"/>
                </a:solidFill>
                <a:latin typeface="Cambria Math"/>
                <a:cs typeface="Cambria Math"/>
              </a:rPr>
              <a:t>02</a:t>
            </a:r>
            <a:r>
              <a:rPr sz="2800" spc="-35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sec</a:t>
            </a:r>
            <a:endParaRPr sz="28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85453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/>
          <p:nvPr/>
        </p:nvSpPr>
        <p:spPr>
          <a:xfrm>
            <a:off x="6887174" y="3486975"/>
            <a:ext cx="2722500" cy="27225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76" name="Google Shape;276;p31"/>
          <p:cNvSpPr txBox="1">
            <a:spLocks noGrp="1"/>
          </p:cNvSpPr>
          <p:nvPr>
            <p:ph type="title"/>
          </p:nvPr>
        </p:nvSpPr>
        <p:spPr>
          <a:xfrm>
            <a:off x="152399" y="489886"/>
            <a:ext cx="883920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1"/>
                </a:solidFill>
              </a:rPr>
              <a:t>Calculation: Effective Green TIme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278" name="Google Shape;278;p31"/>
          <p:cNvSpPr txBox="1">
            <a:spLocks noGrp="1"/>
          </p:cNvSpPr>
          <p:nvPr>
            <p:ph type="subTitle" idx="3"/>
          </p:nvPr>
        </p:nvSpPr>
        <p:spPr>
          <a:xfrm>
            <a:off x="304799" y="154200"/>
            <a:ext cx="1743075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Saturation Flow</a:t>
            </a:r>
          </a:p>
        </p:txBody>
      </p:sp>
      <p:sp>
        <p:nvSpPr>
          <p:cNvPr id="279" name="Google Shape;279;p31"/>
          <p:cNvSpPr txBox="1">
            <a:spLocks noGrp="1"/>
          </p:cNvSpPr>
          <p:nvPr>
            <p:ph type="subTitle" idx="4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2023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object 14">
            <a:extLst>
              <a:ext uri="{FF2B5EF4-FFF2-40B4-BE49-F238E27FC236}">
                <a16:creationId xmlns:a16="http://schemas.microsoft.com/office/drawing/2014/main" id="{1399B36D-A9A2-46C8-4BFF-3F3CB5B9E4A7}"/>
              </a:ext>
            </a:extLst>
          </p:cNvPr>
          <p:cNvSpPr txBox="1"/>
          <p:nvPr/>
        </p:nvSpPr>
        <p:spPr>
          <a:xfrm>
            <a:off x="492658" y="1704330"/>
            <a:ext cx="4485742" cy="14100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211705" algn="l"/>
                <a:tab pos="2938780" algn="l"/>
              </a:tabLst>
            </a:pP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𝑔</a:t>
            </a:r>
            <a:r>
              <a:rPr sz="2800" spc="215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=</a:t>
            </a:r>
            <a:r>
              <a:rPr sz="2800" spc="150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𝐺</a:t>
            </a:r>
            <a:r>
              <a:rPr sz="2800" spc="135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+</a:t>
            </a:r>
            <a:r>
              <a:rPr sz="2800" spc="5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𝐴</a:t>
            </a:r>
            <a:r>
              <a:rPr sz="2800" spc="35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−	</a:t>
            </a:r>
            <a:r>
              <a:rPr lang="en-US" sz="2800" spc="-5" dirty="0">
                <a:solidFill>
                  <a:schemeClr val="bg1"/>
                </a:solidFill>
                <a:latin typeface="Cambria Math"/>
                <a:cs typeface="Cambria Math"/>
              </a:rPr>
              <a:t>(</a:t>
            </a:r>
            <a:r>
              <a:rPr sz="2800" spc="30" dirty="0">
                <a:solidFill>
                  <a:schemeClr val="bg1"/>
                </a:solidFill>
                <a:latin typeface="Cambria Math"/>
                <a:cs typeface="Cambria Math"/>
              </a:rPr>
              <a:t>𝑙</a:t>
            </a:r>
            <a:r>
              <a:rPr sz="3075" spc="44" baseline="-16260" dirty="0">
                <a:solidFill>
                  <a:schemeClr val="bg1"/>
                </a:solidFill>
                <a:latin typeface="Cambria Math"/>
                <a:cs typeface="Cambria Math"/>
              </a:rPr>
              <a:t>𝑖</a:t>
            </a:r>
            <a:r>
              <a:rPr sz="3075" spc="517" baseline="-16260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+	</a:t>
            </a:r>
            <a:r>
              <a:rPr sz="2800" spc="-35" dirty="0">
                <a:solidFill>
                  <a:schemeClr val="bg1"/>
                </a:solidFill>
                <a:latin typeface="Cambria Math"/>
                <a:cs typeface="Cambria Math"/>
              </a:rPr>
              <a:t>𝑙</a:t>
            </a:r>
            <a:r>
              <a:rPr sz="3075" spc="-52" baseline="-16260" dirty="0">
                <a:solidFill>
                  <a:schemeClr val="bg1"/>
                </a:solidFill>
                <a:latin typeface="Cambria Math"/>
                <a:cs typeface="Cambria Math"/>
              </a:rPr>
              <a:t>𝑓</a:t>
            </a:r>
            <a:r>
              <a:rPr lang="en-US" sz="3100" dirty="0">
                <a:solidFill>
                  <a:schemeClr val="bg1"/>
                </a:solidFill>
                <a:latin typeface="Cambria Math"/>
                <a:cs typeface="Cambria Math"/>
              </a:rPr>
              <a:t>)</a:t>
            </a:r>
          </a:p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211705" algn="l"/>
                <a:tab pos="2938780" algn="l"/>
              </a:tabLst>
            </a:pPr>
            <a:endParaRPr sz="3100" dirty="0">
              <a:solidFill>
                <a:schemeClr val="bg1"/>
              </a:solidFill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</a:pP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=</a:t>
            </a:r>
            <a:r>
              <a:rPr sz="2800" spc="165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lang="en-US" sz="2800" spc="-10" dirty="0">
                <a:solidFill>
                  <a:schemeClr val="bg1"/>
                </a:solidFill>
                <a:latin typeface="Cambria Math"/>
                <a:cs typeface="Cambria Math"/>
              </a:rPr>
              <a:t>120</a:t>
            </a:r>
            <a:r>
              <a:rPr sz="2800" spc="-150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lang="en-US" sz="2800" spc="-5" dirty="0">
                <a:solidFill>
                  <a:schemeClr val="bg1"/>
                </a:solidFill>
                <a:latin typeface="Cambria Math"/>
                <a:cs typeface="Cambria Math"/>
              </a:rPr>
              <a:t>sec</a:t>
            </a:r>
            <a:r>
              <a:rPr sz="2800" spc="10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−</a:t>
            </a:r>
            <a:r>
              <a:rPr sz="2800" spc="-10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(</a:t>
            </a:r>
            <a:r>
              <a:rPr lang="en-US" sz="2800" spc="-10" dirty="0">
                <a:solidFill>
                  <a:schemeClr val="bg1"/>
                </a:solidFill>
                <a:latin typeface="Cambria Math"/>
                <a:cs typeface="Cambria Math"/>
              </a:rPr>
              <a:t>3.35</a:t>
            </a:r>
            <a:r>
              <a:rPr sz="2800" spc="5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+</a:t>
            </a:r>
            <a:r>
              <a:rPr sz="2800" spc="5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lang="en-US" sz="2800" spc="-10" dirty="0">
                <a:solidFill>
                  <a:schemeClr val="bg1"/>
                </a:solidFill>
                <a:latin typeface="Cambria Math"/>
                <a:cs typeface="Cambria Math"/>
              </a:rPr>
              <a:t>5.02</a:t>
            </a: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)</a:t>
            </a:r>
            <a:endParaRPr sz="28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4" name="object 15">
            <a:extLst>
              <a:ext uri="{FF2B5EF4-FFF2-40B4-BE49-F238E27FC236}">
                <a16:creationId xmlns:a16="http://schemas.microsoft.com/office/drawing/2014/main" id="{8C017D7B-28D2-661E-FEF3-D4CA1E41A946}"/>
              </a:ext>
            </a:extLst>
          </p:cNvPr>
          <p:cNvSpPr txBox="1"/>
          <p:nvPr/>
        </p:nvSpPr>
        <p:spPr>
          <a:xfrm>
            <a:off x="492658" y="3721049"/>
            <a:ext cx="214894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=</a:t>
            </a:r>
            <a:r>
              <a:rPr sz="2800" spc="-35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lang="en-US" sz="2800" spc="-5" dirty="0">
                <a:solidFill>
                  <a:schemeClr val="bg1"/>
                </a:solidFill>
                <a:latin typeface="Cambria Math"/>
                <a:cs typeface="Cambria Math"/>
              </a:rPr>
              <a:t>111.63</a:t>
            </a:r>
            <a:r>
              <a:rPr sz="2800" spc="-30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sec</a:t>
            </a:r>
            <a:endParaRPr sz="28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11232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/>
          <p:nvPr/>
        </p:nvSpPr>
        <p:spPr>
          <a:xfrm>
            <a:off x="6887174" y="3486975"/>
            <a:ext cx="2722500" cy="27225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76" name="Google Shape;276;p31"/>
          <p:cNvSpPr txBox="1">
            <a:spLocks noGrp="1"/>
          </p:cNvSpPr>
          <p:nvPr>
            <p:ph type="title"/>
          </p:nvPr>
        </p:nvSpPr>
        <p:spPr>
          <a:xfrm>
            <a:off x="0" y="366764"/>
            <a:ext cx="914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bg1"/>
                </a:solidFill>
              </a:rPr>
              <a:t>Calculation: Approch Capacity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78" name="Google Shape;278;p31"/>
          <p:cNvSpPr txBox="1">
            <a:spLocks noGrp="1"/>
          </p:cNvSpPr>
          <p:nvPr>
            <p:ph type="subTitle" idx="3"/>
          </p:nvPr>
        </p:nvSpPr>
        <p:spPr>
          <a:xfrm>
            <a:off x="304799" y="154200"/>
            <a:ext cx="1743075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Saturation Flow</a:t>
            </a:r>
          </a:p>
        </p:txBody>
      </p:sp>
      <p:sp>
        <p:nvSpPr>
          <p:cNvPr id="279" name="Google Shape;279;p31"/>
          <p:cNvSpPr txBox="1">
            <a:spLocks noGrp="1"/>
          </p:cNvSpPr>
          <p:nvPr>
            <p:ph type="subTitle" idx="4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2023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7" name="object 13">
            <a:extLst>
              <a:ext uri="{FF2B5EF4-FFF2-40B4-BE49-F238E27FC236}">
                <a16:creationId xmlns:a16="http://schemas.microsoft.com/office/drawing/2014/main" id="{91722E7E-C91E-0DA8-4692-16CE259593E5}"/>
              </a:ext>
            </a:extLst>
          </p:cNvPr>
          <p:cNvSpPr txBox="1"/>
          <p:nvPr/>
        </p:nvSpPr>
        <p:spPr>
          <a:xfrm>
            <a:off x="521686" y="1421128"/>
            <a:ext cx="3366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𝑎𝑝𝑝𝑟𝑜𝑎𝑐ℎ</a:t>
            </a:r>
            <a:r>
              <a:rPr sz="2800" spc="30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𝑐𝑎𝑝𝑎𝑐𝑖𝑡𝑦</a:t>
            </a:r>
            <a:r>
              <a:rPr sz="2800" spc="185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=</a:t>
            </a:r>
            <a:endParaRPr sz="280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28" name="object 14">
            <a:extLst>
              <a:ext uri="{FF2B5EF4-FFF2-40B4-BE49-F238E27FC236}">
                <a16:creationId xmlns:a16="http://schemas.microsoft.com/office/drawing/2014/main" id="{9C319C97-FD1C-07B5-000A-87DCA8AF0F08}"/>
              </a:ext>
            </a:extLst>
          </p:cNvPr>
          <p:cNvSpPr/>
          <p:nvPr/>
        </p:nvSpPr>
        <p:spPr>
          <a:xfrm flipV="1">
            <a:off x="4100982" y="1692453"/>
            <a:ext cx="335201" cy="45719"/>
          </a:xfrm>
          <a:custGeom>
            <a:avLst/>
            <a:gdLst/>
            <a:ahLst/>
            <a:cxnLst/>
            <a:rect l="l" t="t" r="r" b="b"/>
            <a:pathLst>
              <a:path w="175259" h="22860">
                <a:moveTo>
                  <a:pt x="175259" y="0"/>
                </a:moveTo>
                <a:lnTo>
                  <a:pt x="0" y="0"/>
                </a:lnTo>
                <a:lnTo>
                  <a:pt x="0" y="22860"/>
                </a:lnTo>
                <a:lnTo>
                  <a:pt x="175259" y="22860"/>
                </a:lnTo>
                <a:lnTo>
                  <a:pt x="175259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9" name="object 15">
            <a:extLst>
              <a:ext uri="{FF2B5EF4-FFF2-40B4-BE49-F238E27FC236}">
                <a16:creationId xmlns:a16="http://schemas.microsoft.com/office/drawing/2014/main" id="{AB3A90CF-1409-C7E7-ABDA-B7151F0E4E26}"/>
              </a:ext>
            </a:extLst>
          </p:cNvPr>
          <p:cNvSpPr txBox="1"/>
          <p:nvPr/>
        </p:nvSpPr>
        <p:spPr>
          <a:xfrm>
            <a:off x="4100982" y="1754651"/>
            <a:ext cx="18288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20" dirty="0">
                <a:solidFill>
                  <a:schemeClr val="bg1"/>
                </a:solidFill>
                <a:latin typeface="Cambria Math"/>
                <a:cs typeface="Cambria Math"/>
              </a:rPr>
              <a:t>𝐶</a:t>
            </a:r>
            <a:endParaRPr sz="205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30" name="object 16">
            <a:extLst>
              <a:ext uri="{FF2B5EF4-FFF2-40B4-BE49-F238E27FC236}">
                <a16:creationId xmlns:a16="http://schemas.microsoft.com/office/drawing/2014/main" id="{D2F79D92-7944-4679-3AAF-D08D30E0C607}"/>
              </a:ext>
            </a:extLst>
          </p:cNvPr>
          <p:cNvSpPr txBox="1"/>
          <p:nvPr/>
        </p:nvSpPr>
        <p:spPr>
          <a:xfrm>
            <a:off x="4100982" y="1421128"/>
            <a:ext cx="2999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50520" algn="l"/>
              </a:tabLst>
            </a:pPr>
            <a:r>
              <a:rPr sz="3075" spc="135" baseline="44715" dirty="0">
                <a:solidFill>
                  <a:schemeClr val="bg1"/>
                </a:solidFill>
                <a:latin typeface="Cambria Math"/>
                <a:cs typeface="Cambria Math"/>
              </a:rPr>
              <a:t>𝑔	</a:t>
            </a: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𝑥</a:t>
            </a:r>
            <a:r>
              <a:rPr sz="2800" spc="60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𝑆</a:t>
            </a:r>
            <a:r>
              <a:rPr sz="2800" spc="45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[C</a:t>
            </a:r>
            <a:r>
              <a:rPr sz="2800" spc="-20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=</a:t>
            </a:r>
            <a:r>
              <a:rPr sz="2800" spc="-20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ambria Math"/>
                <a:cs typeface="Cambria Math"/>
              </a:rPr>
              <a:t>G+A+R]</a:t>
            </a:r>
            <a:endParaRPr sz="28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31" name="object 17">
            <a:extLst>
              <a:ext uri="{FF2B5EF4-FFF2-40B4-BE49-F238E27FC236}">
                <a16:creationId xmlns:a16="http://schemas.microsoft.com/office/drawing/2014/main" id="{F20525E5-F902-E8A6-7994-690280625878}"/>
              </a:ext>
            </a:extLst>
          </p:cNvPr>
          <p:cNvSpPr txBox="1"/>
          <p:nvPr/>
        </p:nvSpPr>
        <p:spPr>
          <a:xfrm>
            <a:off x="3589864" y="2389755"/>
            <a:ext cx="291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=</a:t>
            </a:r>
            <a:endParaRPr sz="280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32" name="object 18">
            <a:extLst>
              <a:ext uri="{FF2B5EF4-FFF2-40B4-BE49-F238E27FC236}">
                <a16:creationId xmlns:a16="http://schemas.microsoft.com/office/drawing/2014/main" id="{D8E92C98-B9EF-AC0E-520E-E5DCF1178E8D}"/>
              </a:ext>
            </a:extLst>
          </p:cNvPr>
          <p:cNvSpPr/>
          <p:nvPr/>
        </p:nvSpPr>
        <p:spPr>
          <a:xfrm>
            <a:off x="4044587" y="2644314"/>
            <a:ext cx="1452880" cy="22860"/>
          </a:xfrm>
          <a:custGeom>
            <a:avLst/>
            <a:gdLst/>
            <a:ahLst/>
            <a:cxnLst/>
            <a:rect l="l" t="t" r="r" b="b"/>
            <a:pathLst>
              <a:path w="1452880" h="22860">
                <a:moveTo>
                  <a:pt x="1452410" y="0"/>
                </a:moveTo>
                <a:lnTo>
                  <a:pt x="0" y="0"/>
                </a:lnTo>
                <a:lnTo>
                  <a:pt x="0" y="22860"/>
                </a:lnTo>
                <a:lnTo>
                  <a:pt x="1452410" y="22860"/>
                </a:lnTo>
                <a:lnTo>
                  <a:pt x="145241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3" name="object 19">
            <a:extLst>
              <a:ext uri="{FF2B5EF4-FFF2-40B4-BE49-F238E27FC236}">
                <a16:creationId xmlns:a16="http://schemas.microsoft.com/office/drawing/2014/main" id="{2D06563C-91D5-F30D-1CB6-21F158B1CC1C}"/>
              </a:ext>
            </a:extLst>
          </p:cNvPr>
          <p:cNvSpPr txBox="1"/>
          <p:nvPr/>
        </p:nvSpPr>
        <p:spPr>
          <a:xfrm>
            <a:off x="4032129" y="2121836"/>
            <a:ext cx="1468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chemeClr val="bg1"/>
                </a:solidFill>
                <a:latin typeface="Cambria Math"/>
                <a:cs typeface="Cambria Math"/>
              </a:rPr>
              <a:t>120</a:t>
            </a:r>
            <a:r>
              <a:rPr sz="2800" spc="-80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𝑠𝑒𝑐</a:t>
            </a:r>
            <a:endParaRPr sz="28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34" name="object 20">
            <a:extLst>
              <a:ext uri="{FF2B5EF4-FFF2-40B4-BE49-F238E27FC236}">
                <a16:creationId xmlns:a16="http://schemas.microsoft.com/office/drawing/2014/main" id="{B5D38897-FE4B-1220-71C4-BBE2437173EE}"/>
              </a:ext>
            </a:extLst>
          </p:cNvPr>
          <p:cNvSpPr txBox="1"/>
          <p:nvPr/>
        </p:nvSpPr>
        <p:spPr>
          <a:xfrm>
            <a:off x="4271219" y="2577502"/>
            <a:ext cx="134771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chemeClr val="bg1"/>
                </a:solidFill>
                <a:latin typeface="Cambria Math"/>
                <a:cs typeface="Cambria Math"/>
              </a:rPr>
              <a:t>3</a:t>
            </a: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60</a:t>
            </a:r>
            <a:r>
              <a:rPr sz="2800" spc="-85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𝑠𝑒𝑐</a:t>
            </a:r>
            <a:endParaRPr sz="28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35" name="object 21">
            <a:extLst>
              <a:ext uri="{FF2B5EF4-FFF2-40B4-BE49-F238E27FC236}">
                <a16:creationId xmlns:a16="http://schemas.microsoft.com/office/drawing/2014/main" id="{887C20FD-700A-72D7-284D-05252D19FB85}"/>
              </a:ext>
            </a:extLst>
          </p:cNvPr>
          <p:cNvSpPr txBox="1"/>
          <p:nvPr/>
        </p:nvSpPr>
        <p:spPr>
          <a:xfrm>
            <a:off x="5621711" y="2389755"/>
            <a:ext cx="173703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𝑥</a:t>
            </a:r>
            <a:r>
              <a:rPr lang="en-US" sz="2800" spc="-5" dirty="0">
                <a:solidFill>
                  <a:schemeClr val="bg1"/>
                </a:solidFill>
                <a:latin typeface="Cambria Math"/>
                <a:cs typeface="Cambria Math"/>
              </a:rPr>
              <a:t> 2931.6</a:t>
            </a:r>
            <a:endParaRPr sz="28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36" name="object 22">
            <a:extLst>
              <a:ext uri="{FF2B5EF4-FFF2-40B4-BE49-F238E27FC236}">
                <a16:creationId xmlns:a16="http://schemas.microsoft.com/office/drawing/2014/main" id="{63A8DE9E-3D05-AFFA-0C6C-E08B533A99AE}"/>
              </a:ext>
            </a:extLst>
          </p:cNvPr>
          <p:cNvSpPr txBox="1"/>
          <p:nvPr/>
        </p:nvSpPr>
        <p:spPr>
          <a:xfrm>
            <a:off x="3317240" y="3059639"/>
            <a:ext cx="28658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5560" algn="r">
              <a:lnSpc>
                <a:spcPct val="100000"/>
              </a:lnSpc>
            </a:pPr>
            <a:r>
              <a:rPr sz="2800" spc="-5" dirty="0">
                <a:solidFill>
                  <a:schemeClr val="bg1"/>
                </a:solidFill>
                <a:latin typeface="Cambria Math"/>
                <a:cs typeface="Cambria Math"/>
              </a:rPr>
              <a:t>=</a:t>
            </a:r>
            <a:r>
              <a:rPr sz="2800" spc="130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lang="en-US" sz="2800" spc="-10" dirty="0">
                <a:solidFill>
                  <a:schemeClr val="bg1"/>
                </a:solidFill>
                <a:latin typeface="Cambria Math"/>
                <a:cs typeface="Cambria Math"/>
              </a:rPr>
              <a:t>977.2</a:t>
            </a:r>
            <a:r>
              <a:rPr sz="2800" spc="-15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chemeClr val="bg1"/>
                </a:solidFill>
                <a:latin typeface="Cambria Math"/>
                <a:cs typeface="Cambria Math"/>
              </a:rPr>
              <a:t>𝑃𝐶𝑈/ℎ𝑟</a:t>
            </a:r>
          </a:p>
        </p:txBody>
      </p:sp>
      <p:sp>
        <p:nvSpPr>
          <p:cNvPr id="37" name="object 23">
            <a:extLst>
              <a:ext uri="{FF2B5EF4-FFF2-40B4-BE49-F238E27FC236}">
                <a16:creationId xmlns:a16="http://schemas.microsoft.com/office/drawing/2014/main" id="{0774437A-E34C-78D5-0D69-E8E2DADDC817}"/>
              </a:ext>
            </a:extLst>
          </p:cNvPr>
          <p:cNvSpPr/>
          <p:nvPr/>
        </p:nvSpPr>
        <p:spPr>
          <a:xfrm>
            <a:off x="6583717" y="4254593"/>
            <a:ext cx="50165" cy="213360"/>
          </a:xfrm>
          <a:custGeom>
            <a:avLst/>
            <a:gdLst/>
            <a:ahLst/>
            <a:cxnLst/>
            <a:rect l="l" t="t" r="r" b="b"/>
            <a:pathLst>
              <a:path w="50164" h="213360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31369" y="8890"/>
                </a:lnTo>
                <a:lnTo>
                  <a:pt x="31369" y="204470"/>
                </a:lnTo>
                <a:lnTo>
                  <a:pt x="0" y="204470"/>
                </a:lnTo>
                <a:lnTo>
                  <a:pt x="0" y="213360"/>
                </a:lnTo>
                <a:lnTo>
                  <a:pt x="49784" y="213360"/>
                </a:lnTo>
                <a:lnTo>
                  <a:pt x="49784" y="20447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8" name="object 24">
            <a:extLst>
              <a:ext uri="{FF2B5EF4-FFF2-40B4-BE49-F238E27FC236}">
                <a16:creationId xmlns:a16="http://schemas.microsoft.com/office/drawing/2014/main" id="{2E9A1A7E-1A9D-F543-B373-722FDFD5E23D}"/>
              </a:ext>
            </a:extLst>
          </p:cNvPr>
          <p:cNvSpPr/>
          <p:nvPr/>
        </p:nvSpPr>
        <p:spPr>
          <a:xfrm>
            <a:off x="2971519" y="4207892"/>
            <a:ext cx="50165" cy="213360"/>
          </a:xfrm>
          <a:custGeom>
            <a:avLst/>
            <a:gdLst/>
            <a:ahLst/>
            <a:cxnLst/>
            <a:rect l="l" t="t" r="r" b="b"/>
            <a:pathLst>
              <a:path w="50165" h="213360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0" y="204470"/>
                </a:lnTo>
                <a:lnTo>
                  <a:pt x="0" y="213360"/>
                </a:lnTo>
                <a:lnTo>
                  <a:pt x="49784" y="213360"/>
                </a:lnTo>
                <a:lnTo>
                  <a:pt x="49784" y="204470"/>
                </a:lnTo>
                <a:lnTo>
                  <a:pt x="18529" y="204470"/>
                </a:lnTo>
                <a:lnTo>
                  <a:pt x="18529" y="889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B8D1D9A-2420-CB83-6EFE-85F089F7C04A}"/>
              </a:ext>
            </a:extLst>
          </p:cNvPr>
          <p:cNvSpPr txBox="1"/>
          <p:nvPr/>
        </p:nvSpPr>
        <p:spPr>
          <a:xfrm>
            <a:off x="2948015" y="3815388"/>
            <a:ext cx="3587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/>
                </a:solidFill>
                <a:latin typeface="Cambria Math"/>
                <a:cs typeface="Cambria Math"/>
              </a:rPr>
              <a:t>𝑨𝒔𝒔𝒖𝒎𝒊𝒏𝒈</a:t>
            </a:r>
            <a:r>
              <a:rPr sz="1800" spc="-20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ambria Math"/>
                <a:cs typeface="Cambria Math"/>
              </a:rPr>
              <a:t>𝑪𝒚𝒄𝒍𝒆</a:t>
            </a:r>
            <a:r>
              <a:rPr sz="1800" spc="-15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ambria Math"/>
                <a:cs typeface="Cambria Math"/>
              </a:rPr>
              <a:t>𝒍𝒆𝒏𝒈𝒕𝒉</a:t>
            </a:r>
            <a:r>
              <a:rPr sz="1800" spc="75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chemeClr val="bg1"/>
                </a:solidFill>
                <a:latin typeface="Cambria Math"/>
                <a:cs typeface="Cambria Math"/>
              </a:rPr>
              <a:t>=</a:t>
            </a:r>
            <a:r>
              <a:rPr sz="1800" spc="110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chemeClr val="bg1"/>
                </a:solidFill>
                <a:latin typeface="Cambria Math"/>
                <a:cs typeface="Cambria Math"/>
              </a:rPr>
              <a:t>𝟔𝟎</a:t>
            </a:r>
            <a:r>
              <a:rPr sz="1800" spc="-15" dirty="0">
                <a:solidFill>
                  <a:schemeClr val="bg1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ambria Math"/>
                <a:cs typeface="Cambria Math"/>
              </a:rPr>
              <a:t>𝒔𝒆𝒄</a:t>
            </a:r>
            <a:endParaRPr sz="18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610948252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Traffic Light Day Minitheme by Slidesgo">
  <a:themeElements>
    <a:clrScheme name="Simple Light">
      <a:dk1>
        <a:srgbClr val="191919"/>
      </a:dk1>
      <a:lt1>
        <a:srgbClr val="FFFFFF"/>
      </a:lt1>
      <a:dk2>
        <a:srgbClr val="F60000"/>
      </a:dk2>
      <a:lt2>
        <a:srgbClr val="FFBA00"/>
      </a:lt2>
      <a:accent1>
        <a:srgbClr val="00E76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524</Words>
  <Application>Microsoft Office PowerPoint</Application>
  <PresentationFormat>On-screen Show (16:9)</PresentationFormat>
  <Paragraphs>126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Times New Roman</vt:lpstr>
      <vt:lpstr>Cambria Math</vt:lpstr>
      <vt:lpstr>Bebas Neue</vt:lpstr>
      <vt:lpstr>Google Sans</vt:lpstr>
      <vt:lpstr>Mulish</vt:lpstr>
      <vt:lpstr>Arial</vt:lpstr>
      <vt:lpstr>Arial MT</vt:lpstr>
      <vt:lpstr>Audiowide</vt:lpstr>
      <vt:lpstr>Darker Grotesque SemiBold</vt:lpstr>
      <vt:lpstr>Calibri</vt:lpstr>
      <vt:lpstr>International Traffic Light Day Minitheme by Slidesgo</vt:lpstr>
      <vt:lpstr>PowerPoint Presentation</vt:lpstr>
      <vt:lpstr>INTRODUCTION</vt:lpstr>
      <vt:lpstr>INTRODUCTION</vt:lpstr>
      <vt:lpstr>Factors Affecting Saturation Flow</vt:lpstr>
      <vt:lpstr>Calculation</vt:lpstr>
      <vt:lpstr>Calculation: Initial Lost time</vt:lpstr>
      <vt:lpstr>Calculation: Final Lost Time</vt:lpstr>
      <vt:lpstr>Calculation: Effective Green TIme</vt:lpstr>
      <vt:lpstr>Calculation: Approch Capacity</vt:lpstr>
      <vt:lpstr>Diagram</vt:lpstr>
      <vt:lpstr>Example Calculation</vt:lpstr>
      <vt:lpstr>Importance of Saturation Flow in Signal Timing</vt:lpstr>
      <vt:lpstr>Saturation Flow and Sustainable Transportation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usaid usaid islam</cp:lastModifiedBy>
  <cp:revision>4</cp:revision>
  <dcterms:modified xsi:type="dcterms:W3CDTF">2024-08-19T19:26:33Z</dcterms:modified>
</cp:coreProperties>
</file>