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501-5169-43B2-8D41-1785C50327D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1B0D-AA91-4FD3-88E5-0C23F9D3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b777/Java_Threads.git" TargetMode="External"/><Relationship Id="rId2" Type="http://schemas.openxmlformats.org/officeDocument/2006/relationships/hyperlink" Target="https://www.javatpoint.com/multithreading-in-jav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1"/>
            <a:ext cx="7772400" cy="9905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Threads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229600" cy="3429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Threads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- </a:t>
            </a:r>
            <a:r>
              <a:rPr lang="en-US" sz="2800" dirty="0">
                <a:solidFill>
                  <a:schemeClr val="tx1"/>
                </a:solidFill>
              </a:rPr>
              <a:t>is a lightweight sub-process, the smallest unit of processing. Multiprocessing and multithreading, both are used to achieve multitasking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Creation</a:t>
            </a:r>
            <a:endParaRPr lang="en-US" sz="28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By implementing </a:t>
            </a:r>
            <a:r>
              <a:rPr lang="en-US" sz="2800" b="1" dirty="0" smtClean="0">
                <a:solidFill>
                  <a:schemeClr val="tx1"/>
                </a:solidFill>
                <a:cs typeface="Arial" pitchFamily="34" charset="0"/>
              </a:rPr>
              <a:t>Runnable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Interface.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By extending </a:t>
            </a:r>
            <a:r>
              <a:rPr lang="en-US" sz="2800" b="1" dirty="0" smtClean="0">
                <a:solidFill>
                  <a:schemeClr val="tx1"/>
                </a:solidFill>
                <a:cs typeface="Arial" pitchFamily="34" charset="0"/>
              </a:rPr>
              <a:t>Thread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class.</a:t>
            </a:r>
            <a:endParaRPr lang="en-US" sz="28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29000"/>
            <a:ext cx="3352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Advantages </a:t>
            </a:r>
            <a:r>
              <a:rPr lang="en-US" sz="4000" b="1" dirty="0">
                <a:solidFill>
                  <a:srgbClr val="002060"/>
                </a:solidFill>
              </a:rPr>
              <a:t>of Java </a:t>
            </a:r>
            <a:r>
              <a:rPr lang="en-US" sz="4000" b="1" dirty="0" smtClean="0">
                <a:solidFill>
                  <a:srgbClr val="002060"/>
                </a:solidFill>
              </a:rPr>
              <a:t>Multithreading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848600" cy="4343400"/>
          </a:xfrm>
        </p:spPr>
        <p:txBody>
          <a:bodyPr>
            <a:normAutofit lnSpcReduction="10000"/>
          </a:bodyPr>
          <a:lstStyle/>
          <a:p>
            <a:endParaRPr lang="en-US" sz="4000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It doesn't block the user because threads are independent and you can perform multiple operations at the same time.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You can perform many operations together, so it saves time.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Threads are independent, so it doesn't affect other threads if an exception occurs in a single thread.</a:t>
            </a:r>
            <a:endParaRPr lang="en-US" sz="28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Thread’s Life Cycle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229600" cy="3200400"/>
          </a:xfrm>
        </p:spPr>
        <p:txBody>
          <a:bodyPr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05800" cy="31242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1000" y="4071256"/>
            <a:ext cx="7848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itchFamily="34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cs typeface="Arial" pitchFamily="34" charset="0"/>
              </a:rPr>
              <a:t>j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oin()    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-   </a:t>
            </a:r>
            <a:r>
              <a:rPr lang="en-US" sz="2400" dirty="0" smtClean="0">
                <a:solidFill>
                  <a:schemeClr val="tx1"/>
                </a:solidFill>
              </a:rPr>
              <a:t>waits </a:t>
            </a:r>
            <a:r>
              <a:rPr lang="en-US" sz="2400" dirty="0">
                <a:solidFill>
                  <a:schemeClr val="tx1"/>
                </a:solidFill>
              </a:rPr>
              <a:t>for this thread to finish.</a:t>
            </a:r>
            <a:endParaRPr lang="en-US" sz="24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leep()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  - 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uts </a:t>
            </a:r>
            <a:r>
              <a:rPr lang="en-US" sz="2400" dirty="0">
                <a:solidFill>
                  <a:schemeClr val="tx1"/>
                </a:solidFill>
              </a:rPr>
              <a:t>a thread to sleep for a specified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yield()   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-  </a:t>
            </a:r>
            <a:r>
              <a:rPr lang="en-US" sz="2400" dirty="0" smtClean="0">
                <a:solidFill>
                  <a:schemeClr val="tx1"/>
                </a:solidFill>
              </a:rPr>
              <a:t>causes </a:t>
            </a:r>
            <a:r>
              <a:rPr lang="en-US" sz="2400" dirty="0">
                <a:solidFill>
                  <a:schemeClr val="tx1"/>
                </a:solidFill>
              </a:rPr>
              <a:t>a thread to pause temporarily and allow other threads to execute.</a:t>
            </a:r>
            <a:endParaRPr lang="en-US" sz="24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2400" i="1" u="sng" dirty="0" err="1" smtClean="0">
                <a:solidFill>
                  <a:schemeClr val="tx1"/>
                </a:solidFill>
                <a:cs typeface="Arial" pitchFamily="34" charset="0"/>
              </a:rPr>
              <a:t>Depricated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: stop(), suspend() and resume().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should assign </a:t>
            </a:r>
            <a:r>
              <a:rPr lang="en-US" sz="2400" b="1" dirty="0">
                <a:solidFill>
                  <a:schemeClr val="tx1"/>
                </a:solidFill>
              </a:rPr>
              <a:t>null </a:t>
            </a:r>
            <a:r>
              <a:rPr lang="en-US" sz="2400" dirty="0" smtClean="0">
                <a:solidFill>
                  <a:schemeClr val="tx1"/>
                </a:solidFill>
              </a:rPr>
              <a:t>to a </a:t>
            </a:r>
            <a:r>
              <a:rPr lang="en-US" sz="2400" b="1" dirty="0">
                <a:solidFill>
                  <a:schemeClr val="tx1"/>
                </a:solidFill>
              </a:rPr>
              <a:t>Thread </a:t>
            </a:r>
            <a:r>
              <a:rPr lang="en-US" sz="2400" dirty="0">
                <a:solidFill>
                  <a:schemeClr val="tx1"/>
                </a:solidFill>
              </a:rPr>
              <a:t>variable to indicate that has stopped.</a:t>
            </a:r>
            <a:endParaRPr lang="en-US" sz="24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</a:t>
            </a:r>
            <a:r>
              <a:rPr lang="en-US" sz="4000" b="1" dirty="0" smtClean="0">
                <a:solidFill>
                  <a:srgbClr val="002060"/>
                </a:solidFill>
              </a:rPr>
              <a:t>hread Pool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8001000" cy="2971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Advantages: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Starting </a:t>
            </a:r>
            <a:r>
              <a:rPr lang="en-US" sz="2200" dirty="0">
                <a:solidFill>
                  <a:schemeClr val="tx1"/>
                </a:solidFill>
              </a:rPr>
              <a:t>a new thread </a:t>
            </a:r>
            <a:r>
              <a:rPr lang="en-US" sz="2200" dirty="0" smtClean="0">
                <a:solidFill>
                  <a:schemeClr val="tx1"/>
                </a:solidFill>
              </a:rPr>
              <a:t>for each </a:t>
            </a:r>
            <a:r>
              <a:rPr lang="en-US" sz="2200" dirty="0">
                <a:solidFill>
                  <a:schemeClr val="tx1"/>
                </a:solidFill>
              </a:rPr>
              <a:t>task could limit throughput and cause poor performance.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Using </a:t>
            </a: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i="1" dirty="0">
                <a:solidFill>
                  <a:schemeClr val="tx1"/>
                </a:solidFill>
              </a:rPr>
              <a:t>thread pool </a:t>
            </a:r>
            <a:r>
              <a:rPr lang="en-US" sz="2200" dirty="0">
                <a:solidFill>
                  <a:schemeClr val="tx1"/>
                </a:solidFill>
              </a:rPr>
              <a:t>is an </a:t>
            </a:r>
            <a:r>
              <a:rPr lang="en-US" sz="2200" dirty="0" smtClean="0">
                <a:solidFill>
                  <a:schemeClr val="tx1"/>
                </a:solidFill>
              </a:rPr>
              <a:t>ideal way </a:t>
            </a:r>
            <a:r>
              <a:rPr lang="en-US" sz="2200" dirty="0">
                <a:solidFill>
                  <a:schemeClr val="tx1"/>
                </a:solidFill>
              </a:rPr>
              <a:t>to manage the number of tasks executing concurrently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Java </a:t>
            </a:r>
            <a:r>
              <a:rPr lang="en-US" sz="2200" dirty="0">
                <a:solidFill>
                  <a:schemeClr val="tx1"/>
                </a:solidFill>
              </a:rPr>
              <a:t>provides the </a:t>
            </a:r>
            <a:r>
              <a:rPr lang="en-US" sz="2200" b="1" dirty="0" smtClean="0">
                <a:solidFill>
                  <a:schemeClr val="tx1"/>
                </a:solidFill>
              </a:rPr>
              <a:t>Executor </a:t>
            </a:r>
            <a:r>
              <a:rPr lang="en-US" sz="2200" dirty="0" smtClean="0">
                <a:solidFill>
                  <a:schemeClr val="tx1"/>
                </a:solidFill>
              </a:rPr>
              <a:t>interface </a:t>
            </a:r>
            <a:r>
              <a:rPr lang="en-US" sz="2200" dirty="0">
                <a:solidFill>
                  <a:schemeClr val="tx1"/>
                </a:solidFill>
              </a:rPr>
              <a:t>for executing tasks in a thread pool and the </a:t>
            </a:r>
            <a:r>
              <a:rPr lang="en-US" sz="2200" b="1" dirty="0" err="1">
                <a:solidFill>
                  <a:schemeClr val="tx1"/>
                </a:solidFill>
              </a:rPr>
              <a:t>ExecutorService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interface for </a:t>
            </a:r>
            <a:r>
              <a:rPr lang="en-US" sz="2200" dirty="0" smtClean="0">
                <a:solidFill>
                  <a:schemeClr val="tx1"/>
                </a:solidFill>
              </a:rPr>
              <a:t>managing and </a:t>
            </a:r>
            <a:r>
              <a:rPr lang="en-US" sz="2200" dirty="0">
                <a:solidFill>
                  <a:schemeClr val="tx1"/>
                </a:solidFill>
              </a:rPr>
              <a:t>controlling tasks. </a:t>
            </a:r>
            <a:r>
              <a:rPr lang="en-US" sz="2200" b="1" dirty="0" err="1">
                <a:solidFill>
                  <a:schemeClr val="tx1"/>
                </a:solidFill>
              </a:rPr>
              <a:t>ExecutorService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is a </a:t>
            </a:r>
            <a:r>
              <a:rPr lang="en-US" sz="2200" dirty="0" err="1">
                <a:solidFill>
                  <a:schemeClr val="tx1"/>
                </a:solidFill>
              </a:rPr>
              <a:t>subinterface</a:t>
            </a:r>
            <a:r>
              <a:rPr lang="en-US" sz="2200" dirty="0">
                <a:solidFill>
                  <a:schemeClr val="tx1"/>
                </a:solidFill>
              </a:rPr>
              <a:t> of </a:t>
            </a:r>
            <a:r>
              <a:rPr lang="en-US" sz="2200" b="1" dirty="0" smtClean="0">
                <a:solidFill>
                  <a:schemeClr val="tx1"/>
                </a:solidFill>
              </a:rPr>
              <a:t>Executor</a:t>
            </a:r>
            <a:endParaRPr lang="en-US" sz="2200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13762"/>
            <a:ext cx="422910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13762"/>
            <a:ext cx="3276599" cy="32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4" y="3352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Daemon Thread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8229600" cy="2743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Daemon thread in java</a:t>
            </a:r>
            <a:r>
              <a:rPr lang="en-US" sz="2000" dirty="0">
                <a:solidFill>
                  <a:schemeClr val="tx1"/>
                </a:solidFill>
              </a:rPr>
              <a:t> is a service provider thread that provides services to the user thread. Its life </a:t>
            </a:r>
            <a:r>
              <a:rPr lang="en-US" sz="2000" dirty="0" smtClean="0">
                <a:solidFill>
                  <a:schemeClr val="tx1"/>
                </a:solidFill>
              </a:rPr>
              <a:t>depends </a:t>
            </a:r>
            <a:r>
              <a:rPr lang="en-US" sz="2000" dirty="0">
                <a:solidFill>
                  <a:schemeClr val="tx1"/>
                </a:solidFill>
              </a:rPr>
              <a:t>on the mercy of user threads i.e. when all the user </a:t>
            </a:r>
            <a:r>
              <a:rPr lang="en-US" sz="2000" dirty="0" smtClean="0">
                <a:solidFill>
                  <a:schemeClr val="tx1"/>
                </a:solidFill>
              </a:rPr>
              <a:t>threads dies, JVM terminates this thread automatically.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What should we remember about daemon thread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has no role in life than to serve user threads.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Its life depends on user threads.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a low priority thread.</a:t>
            </a:r>
          </a:p>
          <a:p>
            <a:pPr algn="l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265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2060"/>
                </a:solidFill>
              </a:rPr>
              <a:t>Thread Priority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38200" y="762000"/>
            <a:ext cx="8001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Each thread have a priority. Priorities are represented by a number between 1 and 10. priority </a:t>
            </a:r>
            <a:r>
              <a:rPr lang="en-US" sz="2400" dirty="0" err="1" smtClean="0">
                <a:solidFill>
                  <a:schemeClr val="tx1"/>
                </a:solidFill>
              </a:rPr>
              <a:t>knowns</a:t>
            </a:r>
            <a:r>
              <a:rPr lang="en-US" sz="2400" dirty="0" smtClean="0">
                <a:solidFill>
                  <a:schemeClr val="tx1"/>
                </a:solidFill>
              </a:rPr>
              <a:t> as primitive scheduling. But it is not guaranteed order of execution, because it depends on JVM specification that which scheduling it chooses.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public static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MIN_PRIORITY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public static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NORM_PRIORITY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public static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MAX_PRIORITY</a:t>
            </a:r>
          </a:p>
          <a:p>
            <a:pPr algn="l"/>
            <a:endParaRPr lang="en-US" sz="2200" i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1" y="5029200"/>
            <a:ext cx="300540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Thread Synchronization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8001000" cy="5867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Thread synchronization is to coordinate the execution of the dependent threads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You can use the keyword </a:t>
            </a:r>
            <a:r>
              <a:rPr lang="en-US" sz="2400" b="1" dirty="0">
                <a:solidFill>
                  <a:schemeClr val="tx1"/>
                </a:solidFill>
              </a:rPr>
              <a:t>synchronized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to synchronize the method so that only one thread can access the method at a time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Advantages: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prevent thread interference.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prevent consistency problem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There are </a:t>
            </a:r>
            <a:r>
              <a:rPr lang="en-US" sz="2400" b="1" dirty="0">
                <a:solidFill>
                  <a:schemeClr val="tx1"/>
                </a:solidFill>
              </a:rPr>
              <a:t>two types of thread synchronization </a:t>
            </a:r>
            <a:r>
              <a:rPr lang="en-US" sz="2400" dirty="0">
                <a:solidFill>
                  <a:schemeClr val="tx1"/>
                </a:solidFill>
              </a:rPr>
              <a:t>mutual exclusive and inter-thread communication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1. </a:t>
            </a:r>
            <a:r>
              <a:rPr lang="en-US" sz="2400" b="1" dirty="0" smtClean="0">
                <a:solidFill>
                  <a:schemeClr val="tx1"/>
                </a:solidFill>
              </a:rPr>
              <a:t>Mutual </a:t>
            </a:r>
            <a:r>
              <a:rPr lang="en-US" sz="2400" b="1" dirty="0">
                <a:solidFill>
                  <a:schemeClr val="tx1"/>
                </a:solidFill>
              </a:rPr>
              <a:t>Exclusive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Synchronized method.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Synchronized block.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static synchronization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2. </a:t>
            </a:r>
            <a:r>
              <a:rPr lang="en-US" sz="2400" b="1" dirty="0" smtClean="0">
                <a:solidFill>
                  <a:schemeClr val="tx1"/>
                </a:solidFill>
              </a:rPr>
              <a:t>Cooperation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(Inter-thread communication in java)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8381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Inter-thread communication</a:t>
            </a:r>
            <a:r>
              <a:rPr lang="en-US" sz="3200" dirty="0">
                <a:solidFill>
                  <a:srgbClr val="002060"/>
                </a:solidFill>
              </a:rPr>
              <a:t> or </a:t>
            </a:r>
            <a:r>
              <a:rPr lang="en-US" sz="3200" b="1" dirty="0">
                <a:solidFill>
                  <a:srgbClr val="002060"/>
                </a:solidFill>
              </a:rPr>
              <a:t>Co-operation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8001000" cy="5257800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>
                <a:solidFill>
                  <a:schemeClr val="tx1"/>
                </a:solidFill>
              </a:rPr>
              <a:t>Inter-thread </a:t>
            </a:r>
            <a:r>
              <a:rPr lang="en-US" sz="2400" u="sng" dirty="0" smtClean="0">
                <a:solidFill>
                  <a:schemeClr val="tx1"/>
                </a:solidFill>
              </a:rPr>
              <a:t>communication </a:t>
            </a:r>
            <a:r>
              <a:rPr lang="en-US" sz="2400" dirty="0">
                <a:solidFill>
                  <a:schemeClr val="tx1"/>
                </a:solidFill>
              </a:rPr>
              <a:t>is a mechanism in which a thread is paused running in its critical section and another thread is allowed to enter (or lock) in the same critical section to be executed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implemented by following methods of </a:t>
            </a:r>
            <a:r>
              <a:rPr lang="en-US" sz="2400" b="1" dirty="0" smtClean="0">
                <a:solidFill>
                  <a:schemeClr val="tx1"/>
                </a:solidFill>
              </a:rPr>
              <a:t>Object: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wait()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smtClean="0">
                <a:solidFill>
                  <a:schemeClr val="tx1"/>
                </a:solidFill>
              </a:rPr>
              <a:t>tells </a:t>
            </a:r>
            <a:r>
              <a:rPr lang="en-US" sz="2400" dirty="0">
                <a:solidFill>
                  <a:schemeClr val="tx1"/>
                </a:solidFill>
              </a:rPr>
              <a:t>the calling thread to give up the lock and go to sleep until some other thread enters the same monitor and calls notify()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notify()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wakes up a single thread that is waiting on this object's monitor.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notifyAll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wakes up all threads that are waiting on this object's monitor.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8077200" cy="8381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</a:t>
            </a:r>
            <a:r>
              <a:rPr lang="en-US" sz="3200" b="1" dirty="0" smtClean="0">
                <a:solidFill>
                  <a:srgbClr val="002060"/>
                </a:solidFill>
              </a:rPr>
              <a:t>ource: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8001000" cy="52578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www.javatpoint.com/multithreading-in-java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Y.Daniel</a:t>
            </a:r>
            <a:r>
              <a:rPr lang="en-US" sz="2400" dirty="0" smtClean="0">
                <a:solidFill>
                  <a:schemeClr val="tx1"/>
                </a:solidFill>
              </a:rPr>
              <a:t> Liang “Introduction to JAVA programming 9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Edition”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Source code and samples: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github.com/usb777/Java_Threads.git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436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Threads</vt:lpstr>
      <vt:lpstr>Advantages of Java Multithreading</vt:lpstr>
      <vt:lpstr>Thread’s Life Cycle</vt:lpstr>
      <vt:lpstr>Thread Pool</vt:lpstr>
      <vt:lpstr>Daemon Thread</vt:lpstr>
      <vt:lpstr>Thread Synchronization</vt:lpstr>
      <vt:lpstr>Inter-thread communication or Co-operation</vt:lpstr>
      <vt:lpstr>Source: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dzsamoila@gmail.com</dc:creator>
  <cp:lastModifiedBy>dzsamoila@gmail.com</cp:lastModifiedBy>
  <cp:revision>25</cp:revision>
  <dcterms:created xsi:type="dcterms:W3CDTF">2020-05-12T04:08:37Z</dcterms:created>
  <dcterms:modified xsi:type="dcterms:W3CDTF">2020-05-14T16:28:43Z</dcterms:modified>
</cp:coreProperties>
</file>