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74" r:id="rId3"/>
    <p:sldId id="276" r:id="rId4"/>
    <p:sldId id="275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2F9EB"/>
    <a:srgbClr val="C4E4A4"/>
    <a:srgbClr val="F9FCF6"/>
    <a:srgbClr val="FFCE33"/>
    <a:srgbClr val="AC8300"/>
    <a:srgbClr val="261300"/>
    <a:srgbClr val="996600"/>
    <a:srgbClr val="3219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88422-5697-4C78-8D71-90468B69443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0E413-253D-48B2-BB5F-30300C21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13/11/2019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13/11/2019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13/11/2019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13/11/2019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13/11/2019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13/11/2019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13/11/2019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13/11/2019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13/11/2019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13/11/2019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986A-49E1-459D-B9D0-6573321A0C59}" type="datetimeFigureOut">
              <a:rPr lang="en-PH" smtClean="0"/>
              <a:pPr/>
              <a:t>13/11/2019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986A-49E1-459D-B9D0-6573321A0C59}" type="datetimeFigureOut">
              <a:rPr lang="en-PH" smtClean="0"/>
              <a:pPr/>
              <a:t>13/11/2019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FBC1F-B769-4257-A38E-F0AE6E79E5EF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Callout 19"/>
          <p:cNvSpPr/>
          <p:nvPr/>
        </p:nvSpPr>
        <p:spPr>
          <a:xfrm>
            <a:off x="76200" y="4191000"/>
            <a:ext cx="3322749" cy="973423"/>
          </a:xfrm>
          <a:prstGeom prst="rightArrowCallout">
            <a:avLst>
              <a:gd name="adj1" fmla="val 29107"/>
              <a:gd name="adj2" fmla="val 34035"/>
              <a:gd name="adj3" fmla="val 35363"/>
              <a:gd name="adj4" fmla="val 85098"/>
            </a:avLst>
          </a:prstGeom>
          <a:solidFill>
            <a:srgbClr val="33CCCC"/>
          </a:solidFill>
          <a:ln w="444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800" dirty="0" smtClean="0">
                <a:solidFill>
                  <a:schemeClr val="bg1"/>
                </a:solidFill>
              </a:rPr>
              <a:t>Cloud Users with Growth Initiatives</a:t>
            </a:r>
            <a:endParaRPr lang="en-PH" sz="2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3" descr="D:\Usbong\website\usbong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96000"/>
            <a:ext cx="1981200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763000" y="6019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685800"/>
            <a:ext cx="9144000" cy="48942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Fact (</a:t>
            </a:r>
            <a:r>
              <a:rPr lang="en-PH" sz="2800" u="sng" dirty="0" smtClean="0">
                <a:solidFill>
                  <a:srgbClr val="92D050"/>
                </a:solidFill>
              </a:rPr>
              <a:t>Research</a:t>
            </a:r>
            <a:r>
              <a:rPr lang="en-PH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Harvard Business Review Analytic Services):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1444" y="3928408"/>
            <a:ext cx="5566356" cy="1938992"/>
          </a:xfrm>
          <a:prstGeom prst="rect">
            <a:avLst/>
          </a:prstGeom>
          <a:ln w="38100">
            <a:solidFill>
              <a:srgbClr val="009999"/>
            </a:solidFill>
          </a:ln>
        </p:spPr>
        <p:txBody>
          <a:bodyPr wrap="square">
            <a:spAutoFit/>
          </a:bodyPr>
          <a:lstStyle/>
          <a:p>
            <a:r>
              <a:rPr lang="en-PH" sz="3000" dirty="0" smtClean="0">
                <a:solidFill>
                  <a:srgbClr val="009999"/>
                </a:solidFill>
              </a:rPr>
              <a:t>Expand into new geographies</a:t>
            </a:r>
          </a:p>
          <a:p>
            <a:r>
              <a:rPr lang="en-PH" sz="3000" dirty="0" smtClean="0">
                <a:solidFill>
                  <a:srgbClr val="009999"/>
                </a:solidFill>
              </a:rPr>
              <a:t>Expand into new market segments</a:t>
            </a:r>
          </a:p>
          <a:p>
            <a:r>
              <a:rPr lang="en-PH" sz="3000" dirty="0" smtClean="0">
                <a:solidFill>
                  <a:srgbClr val="009999"/>
                </a:solidFill>
              </a:rPr>
              <a:t>Launch new products</a:t>
            </a:r>
          </a:p>
          <a:p>
            <a:r>
              <a:rPr lang="en-PH" sz="3000" dirty="0" smtClean="0">
                <a:solidFill>
                  <a:srgbClr val="009999"/>
                </a:solidFill>
              </a:rPr>
              <a:t>Enter new businesses</a:t>
            </a:r>
            <a:endParaRPr lang="en-PH" sz="3000" dirty="0">
              <a:solidFill>
                <a:srgbClr val="009999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685800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PH" dirty="0" smtClean="0">
                <a:solidFill>
                  <a:srgbClr val="00B050"/>
                </a:solidFill>
              </a:rPr>
              <a:t>             Database: Cloud Computing</a:t>
            </a:r>
            <a:endParaRPr lang="en-PH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5903893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Michael B. Syson, Founder </a:t>
            </a:r>
          </a:p>
          <a:p>
            <a:r>
              <a:rPr lang="en-PH" sz="2800" u="sng" dirty="0" smtClean="0">
                <a:solidFill>
                  <a:srgbClr val="00B050"/>
                </a:solidFill>
              </a:rPr>
              <a:t>www.usbong.ph </a:t>
            </a:r>
            <a:r>
              <a:rPr lang="en-PH" sz="2800" dirty="0" smtClean="0"/>
              <a:t>| Computer Services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" y="5943600"/>
            <a:ext cx="911404" cy="9144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228600" y="3352800"/>
            <a:ext cx="8610600" cy="0"/>
          </a:xfrm>
          <a:prstGeom prst="line">
            <a:avLst/>
          </a:prstGeom>
          <a:ln w="47625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52400"/>
            <a:ext cx="2047875" cy="371475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1440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Cloud Users:</a:t>
            </a: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Email, Customer Relationship Management</a:t>
            </a:r>
            <a:r>
              <a:rPr lang="en-PH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Human Resource </a:t>
            </a: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Management, Service Management</a:t>
            </a:r>
          </a:p>
          <a:p>
            <a:pPr marL="0" indent="0">
              <a:buNone/>
            </a:pPr>
            <a:r>
              <a:rPr lang="en-PH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Cloud Leaders:</a:t>
            </a: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Procurement, Supply Chain, Accounting</a:t>
            </a:r>
          </a:p>
          <a:p>
            <a:pPr marL="0" indent="0">
              <a:buNone/>
            </a:pPr>
            <a:r>
              <a:rPr lang="en-PH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Cloud Leaders+:</a:t>
            </a: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Clinical Trials, Drug Development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-148644" y="3396776"/>
            <a:ext cx="9144000" cy="48942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Global Survey: 376 business and technology leaders</a:t>
            </a:r>
          </a:p>
        </p:txBody>
      </p:sp>
    </p:spTree>
    <p:extLst>
      <p:ext uri="{BB962C8B-B14F-4D97-AF65-F5344CB8AC3E}">
        <p14:creationId xmlns:p14="http://schemas.microsoft.com/office/powerpoint/2010/main" val="35661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>
                <a:solidFill>
                  <a:srgbClr val="00B050"/>
                </a:solidFill>
              </a:rPr>
              <a:t>       Introduction to eHealth</a:t>
            </a:r>
            <a:endParaRPr lang="en-PH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3" descr="D:\Usbong\website\usbong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96000"/>
            <a:ext cx="1981200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763000" y="6019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5903893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Michael B. Syson, Founder </a:t>
            </a:r>
          </a:p>
          <a:p>
            <a:r>
              <a:rPr lang="en-PH" sz="2800" u="sng" dirty="0" smtClean="0">
                <a:solidFill>
                  <a:srgbClr val="00B050"/>
                </a:solidFill>
              </a:rPr>
              <a:t>www.usbong.ph </a:t>
            </a:r>
            <a:r>
              <a:rPr lang="en-PH" sz="2800" dirty="0" smtClean="0"/>
              <a:t>| Computer Services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" y="5943600"/>
            <a:ext cx="911404" cy="91440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USBONG EDUCATION TRAINING COURSE:</a:t>
            </a:r>
            <a:endParaRPr lang="en-PH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PH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/>
              <a:t>In </a:t>
            </a:r>
            <a:r>
              <a:rPr lang="en-GB" dirty="0"/>
              <a:t>this training course, we use the computer to maintain a good </a:t>
            </a:r>
            <a:r>
              <a:rPr lang="en-GB" b="1" dirty="0"/>
              <a:t>network</a:t>
            </a:r>
            <a:r>
              <a:rPr lang="en-GB" dirty="0"/>
              <a:t> environment situation by observing, writing, tuning, and using methods to process main troubles. In addition, we learn to make various reports. </a:t>
            </a:r>
            <a:endParaRPr lang="en-PH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4648200"/>
            <a:ext cx="9051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 (Computer Associates). (2008). “CA Education Training Guide: 2008 Summer (Vol. EDU0805)”. New York: CA</a:t>
            </a:r>
            <a:r>
              <a:rPr lang="en-PH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Translated from </a:t>
            </a:r>
            <a:r>
              <a:rPr lang="en-PH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nihongo</a:t>
            </a:r>
            <a:r>
              <a:rPr lang="en-P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English and Filipi</a:t>
            </a:r>
            <a:r>
              <a:rPr lang="en-P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P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</a:t>
            </a:r>
            <a:r>
              <a:rPr lang="en-PH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Syson, </a:t>
            </a:r>
            <a:r>
              <a:rPr lang="en-P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Michael</a:t>
            </a:r>
            <a:endParaRPr lang="en-PH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447800"/>
            <a:ext cx="8763000" cy="2549130"/>
          </a:xfrm>
          <a:prstGeom prst="rect">
            <a:avLst/>
          </a:prstGeom>
          <a:noFill/>
          <a:ln w="38100">
            <a:solidFill>
              <a:srgbClr val="00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76200" y="4110335"/>
            <a:ext cx="9127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Note: </a:t>
            </a:r>
            <a:r>
              <a:rPr lang="en-PH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network</a:t>
            </a:r>
            <a:r>
              <a:rPr lang="en-PH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PH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ugnayan</a:t>
            </a:r>
            <a:endParaRPr lang="en-PH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Picture 3" descr="D:\Usbong\website\usbong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1981200" cy="6096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057400" y="-762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3" descr="D:\Usbong\website\usbong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96000"/>
            <a:ext cx="1981200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763000" y="6019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PH" sz="3300" dirty="0" smtClean="0">
                <a:solidFill>
                  <a:srgbClr val="00B050"/>
                </a:solidFill>
              </a:rPr>
              <a:t>Practical Application: Philippine Context</a:t>
            </a:r>
            <a:endParaRPr lang="en-PH" sz="33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5903893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Michael B. Syson, Founder </a:t>
            </a:r>
          </a:p>
          <a:p>
            <a:r>
              <a:rPr lang="en-PH" sz="2800" u="sng" dirty="0" smtClean="0">
                <a:solidFill>
                  <a:srgbClr val="00B050"/>
                </a:solidFill>
              </a:rPr>
              <a:t>www.usbong.ph </a:t>
            </a:r>
            <a:r>
              <a:rPr lang="en-PH" sz="2800" dirty="0" smtClean="0"/>
              <a:t>| Computer Services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" y="5943600"/>
            <a:ext cx="911404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6200"/>
            <a:ext cx="566955" cy="566955"/>
          </a:xfrm>
          <a:prstGeom prst="rect">
            <a:avLst/>
          </a:prstGeom>
        </p:spPr>
      </p:pic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763000" cy="373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 of 7 undersea cable systems (90% of telecom capacity of the region) broke in the quake and its aftershocks.</a:t>
            </a:r>
          </a:p>
          <a:p>
            <a:pPr marL="0" indent="0">
              <a:buNone/>
            </a:pPr>
            <a:r>
              <a:rPr lang="en-PH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Initial </a:t>
            </a:r>
            <a:r>
              <a:rPr lang="en-PH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Magnitude: </a:t>
            </a:r>
            <a:r>
              <a:rPr lang="en-PH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7.1</a:t>
            </a:r>
          </a:p>
          <a:p>
            <a:pPr marL="514350" indent="-514350">
              <a:buAutoNum type="arabicParenR"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Globe Telecom: “…the entire country’s telecom services to the United States was disrupted.”</a:t>
            </a:r>
          </a:p>
          <a:p>
            <a:pPr marL="514350" indent="-514350">
              <a:buAutoNum type="arabicParenR"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PLDT: Internet service and international phone calls intermittent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" y="682861"/>
            <a:ext cx="8763000" cy="5221031"/>
          </a:xfrm>
          <a:prstGeom prst="rect">
            <a:avLst/>
          </a:prstGeom>
          <a:noFill/>
          <a:ln w="38100">
            <a:solidFill>
              <a:srgbClr val="00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52400" y="675382"/>
            <a:ext cx="86532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PH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Incident Report: </a:t>
            </a:r>
            <a:r>
              <a:rPr lang="en-PH" sz="3000" dirty="0" smtClean="0">
                <a:solidFill>
                  <a:sysClr val="windowText" lastClr="000000"/>
                </a:solidFill>
                <a:latin typeface="Impact" panose="020B0806030902050204" pitchFamily="34" charset="0"/>
              </a:rPr>
              <a:t>Earthquakes off Taiwan damaged undersea cables (2006-12-26)</a:t>
            </a:r>
            <a:endParaRPr lang="en-PH" sz="3000" dirty="0">
              <a:solidFill>
                <a:sysClr val="windowText" lastClr="0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0999" y="5029200"/>
            <a:ext cx="8763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Schwalbe, K. (2011). “Management of Information Technology Projects”. Philippines: Cengage Learning Asia Pte. Ltd.</a:t>
            </a:r>
            <a:endParaRPr lang="en-PH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3" descr="D:\Usbong\website\usbong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96000"/>
            <a:ext cx="1981200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763000" y="6019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PH" sz="3300" dirty="0" smtClean="0">
                <a:solidFill>
                  <a:srgbClr val="00B050"/>
                </a:solidFill>
              </a:rPr>
              <a:t>Practical Application: Philippine Context</a:t>
            </a:r>
            <a:endParaRPr lang="en-PH" sz="33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5903893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Michael B. Syson, Founder </a:t>
            </a:r>
          </a:p>
          <a:p>
            <a:r>
              <a:rPr lang="en-PH" sz="2800" u="sng" dirty="0" smtClean="0">
                <a:solidFill>
                  <a:srgbClr val="00B050"/>
                </a:solidFill>
              </a:rPr>
              <a:t>www.usbong.ph </a:t>
            </a:r>
            <a:r>
              <a:rPr lang="en-PH" sz="2800" dirty="0" smtClean="0"/>
              <a:t>| Computer Services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" y="5943600"/>
            <a:ext cx="911404" cy="91440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External: Skin Barrier</a:t>
            </a:r>
          </a:p>
          <a:p>
            <a:pPr marL="0" indent="0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Internal: White Blood Cells to fight invasion/infection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WBC manufactures specific antibodies to destroy or stop the growth of harmful </a:t>
            </a:r>
            <a:r>
              <a:rPr lang="en-PH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germs via </a:t>
            </a: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bloodstream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Antibodies remember identified &amp; classified germs</a:t>
            </a:r>
            <a:endParaRPr lang="en-PH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6200"/>
            <a:ext cx="566955" cy="5669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558225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 Defense Force: The Immune System</a:t>
            </a:r>
            <a:endParaRPr lang="en-PH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" y="1143000"/>
            <a:ext cx="8763000" cy="2590800"/>
          </a:xfrm>
          <a:prstGeom prst="rect">
            <a:avLst/>
          </a:prstGeom>
          <a:noFill/>
          <a:ln w="38100">
            <a:solidFill>
              <a:srgbClr val="00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4724400"/>
            <a:ext cx="9144000" cy="1015663"/>
          </a:xfrm>
          <a:prstGeom prst="rect">
            <a:avLst/>
          </a:prstGeom>
          <a:solidFill>
            <a:srgbClr val="0099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PH" sz="3000" dirty="0" err="1" smtClean="0">
                <a:solidFill>
                  <a:schemeClr val="bg1"/>
                </a:solidFill>
              </a:rPr>
              <a:t>Ayusin</a:t>
            </a:r>
            <a:r>
              <a:rPr lang="en-PH" sz="3000" dirty="0" smtClean="0">
                <a:solidFill>
                  <a:schemeClr val="bg1"/>
                </a:solidFill>
              </a:rPr>
              <a:t> </a:t>
            </a:r>
            <a:r>
              <a:rPr lang="en-PH" sz="3000" dirty="0" err="1" smtClean="0">
                <a:solidFill>
                  <a:schemeClr val="bg1"/>
                </a:solidFill>
              </a:rPr>
              <a:t>ang</a:t>
            </a:r>
            <a:r>
              <a:rPr lang="en-PH" sz="3000" dirty="0" smtClean="0">
                <a:solidFill>
                  <a:schemeClr val="bg1"/>
                </a:solidFill>
              </a:rPr>
              <a:t> </a:t>
            </a:r>
            <a:r>
              <a:rPr lang="en-PH" sz="3000" u="sng" dirty="0" err="1" smtClean="0">
                <a:solidFill>
                  <a:schemeClr val="bg1"/>
                </a:solidFill>
              </a:rPr>
              <a:t>aktibong</a:t>
            </a:r>
            <a:r>
              <a:rPr lang="en-PH" sz="3000" dirty="0" smtClean="0">
                <a:solidFill>
                  <a:schemeClr val="bg1"/>
                </a:solidFill>
              </a:rPr>
              <a:t> </a:t>
            </a:r>
            <a:r>
              <a:rPr lang="en-PH" sz="3000" b="1" dirty="0" err="1" smtClean="0">
                <a:solidFill>
                  <a:schemeClr val="bg1"/>
                </a:solidFill>
              </a:rPr>
              <a:t>ugnayan</a:t>
            </a:r>
            <a:r>
              <a:rPr lang="en-PH" sz="3000" dirty="0" smtClean="0">
                <a:solidFill>
                  <a:schemeClr val="bg1"/>
                </a:solidFill>
              </a:rPr>
              <a:t> ng </a:t>
            </a:r>
            <a:r>
              <a:rPr lang="en-PH" sz="3000" dirty="0" err="1" smtClean="0">
                <a:solidFill>
                  <a:schemeClr val="bg1"/>
                </a:solidFill>
              </a:rPr>
              <a:t>mga</a:t>
            </a:r>
            <a:r>
              <a:rPr lang="en-PH" sz="3000" dirty="0" smtClean="0">
                <a:solidFill>
                  <a:schemeClr val="bg1"/>
                </a:solidFill>
              </a:rPr>
              <a:t> </a:t>
            </a:r>
            <a:r>
              <a:rPr lang="en-PH" sz="3000" dirty="0" err="1" smtClean="0">
                <a:solidFill>
                  <a:schemeClr val="bg1"/>
                </a:solidFill>
              </a:rPr>
              <a:t>manggagawa</a:t>
            </a:r>
            <a:r>
              <a:rPr lang="en-PH" sz="3000" dirty="0" smtClean="0">
                <a:solidFill>
                  <a:schemeClr val="bg1"/>
                </a:solidFill>
              </a:rPr>
              <a:t> </a:t>
            </a:r>
            <a:r>
              <a:rPr lang="en-PH" sz="3000" dirty="0" err="1" smtClean="0">
                <a:solidFill>
                  <a:schemeClr val="bg1"/>
                </a:solidFill>
              </a:rPr>
              <a:t>upang</a:t>
            </a:r>
            <a:r>
              <a:rPr lang="en-PH" sz="3000" dirty="0" smtClean="0">
                <a:solidFill>
                  <a:schemeClr val="bg1"/>
                </a:solidFill>
              </a:rPr>
              <a:t> </a:t>
            </a:r>
            <a:r>
              <a:rPr lang="en-PH" sz="3000" dirty="0" err="1" smtClean="0">
                <a:solidFill>
                  <a:schemeClr val="bg1"/>
                </a:solidFill>
              </a:rPr>
              <a:t>puksain</a:t>
            </a:r>
            <a:r>
              <a:rPr lang="en-PH" sz="3000" dirty="0" smtClean="0">
                <a:solidFill>
                  <a:schemeClr val="bg1"/>
                </a:solidFill>
              </a:rPr>
              <a:t> o </a:t>
            </a:r>
            <a:r>
              <a:rPr lang="en-PH" sz="3000" dirty="0" err="1" smtClean="0">
                <a:solidFill>
                  <a:schemeClr val="bg1"/>
                </a:solidFill>
              </a:rPr>
              <a:t>ihinto</a:t>
            </a:r>
            <a:r>
              <a:rPr lang="en-PH" sz="3000" dirty="0" smtClean="0">
                <a:solidFill>
                  <a:schemeClr val="bg1"/>
                </a:solidFill>
              </a:rPr>
              <a:t> </a:t>
            </a:r>
            <a:r>
              <a:rPr lang="en-PH" sz="3000" dirty="0" err="1" smtClean="0">
                <a:solidFill>
                  <a:schemeClr val="bg1"/>
                </a:solidFill>
              </a:rPr>
              <a:t>ang</a:t>
            </a:r>
            <a:r>
              <a:rPr lang="en-PH" sz="3000" dirty="0" smtClean="0">
                <a:solidFill>
                  <a:schemeClr val="bg1"/>
                </a:solidFill>
              </a:rPr>
              <a:t> </a:t>
            </a:r>
            <a:r>
              <a:rPr lang="en-PH" sz="3000" dirty="0" err="1" smtClean="0">
                <a:solidFill>
                  <a:schemeClr val="bg1"/>
                </a:solidFill>
              </a:rPr>
              <a:t>paglaganap</a:t>
            </a:r>
            <a:r>
              <a:rPr lang="en-PH" sz="3000" dirty="0" smtClean="0">
                <a:solidFill>
                  <a:schemeClr val="bg1"/>
                </a:solidFill>
              </a:rPr>
              <a:t> ng </a:t>
            </a:r>
            <a:r>
              <a:rPr lang="en-PH" sz="3000" dirty="0" err="1" smtClean="0">
                <a:solidFill>
                  <a:schemeClr val="bg1"/>
                </a:solidFill>
              </a:rPr>
              <a:t>mga</a:t>
            </a:r>
            <a:r>
              <a:rPr lang="en-PH" sz="3000" dirty="0" smtClean="0">
                <a:solidFill>
                  <a:schemeClr val="bg1"/>
                </a:solidFill>
              </a:rPr>
              <a:t> </a:t>
            </a:r>
            <a:r>
              <a:rPr lang="en-PH" sz="3000" dirty="0" err="1" smtClean="0">
                <a:solidFill>
                  <a:schemeClr val="bg1"/>
                </a:solidFill>
              </a:rPr>
              <a:t>manloloko</a:t>
            </a:r>
            <a:r>
              <a:rPr lang="en-PH" sz="3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76400" y="3770293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Cybercriminals: </a:t>
            </a:r>
            <a:r>
              <a:rPr lang="en-PH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budol-budol</a:t>
            </a: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/swindlers/</a:t>
            </a:r>
            <a:r>
              <a:rPr lang="en-PH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manloloko</a:t>
            </a:r>
            <a:endParaRPr lang="en-PH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PH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Weapon: </a:t>
            </a:r>
            <a:r>
              <a:rPr lang="en-PH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wireless/broadcasting technology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30051" y="3896380"/>
            <a:ext cx="7467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Halimbawa</a:t>
            </a:r>
            <a:r>
              <a:rPr lang="en-PH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950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3" descr="D:\Usbong\website\usbong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96000"/>
            <a:ext cx="1981200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763000" y="6019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PH" sz="3300" dirty="0" smtClean="0">
                <a:solidFill>
                  <a:srgbClr val="00B050"/>
                </a:solidFill>
              </a:rPr>
              <a:t>References</a:t>
            </a:r>
            <a:endParaRPr lang="en-PH" sz="33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5903893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Michael B. Syson, Founder </a:t>
            </a:r>
          </a:p>
          <a:p>
            <a:r>
              <a:rPr lang="en-PH" sz="2800" u="sng" dirty="0" smtClean="0">
                <a:solidFill>
                  <a:srgbClr val="00B050"/>
                </a:solidFill>
              </a:rPr>
              <a:t>www.usbong.ph </a:t>
            </a:r>
            <a:r>
              <a:rPr lang="en-PH" sz="2800" dirty="0" smtClean="0"/>
              <a:t>| Computer Services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" y="5943600"/>
            <a:ext cx="911404" cy="9144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2400" y="713913"/>
            <a:ext cx="8763000" cy="5077287"/>
          </a:xfrm>
          <a:prstGeom prst="rect">
            <a:avLst/>
          </a:prstGeom>
          <a:noFill/>
          <a:ln w="38100">
            <a:solidFill>
              <a:srgbClr val="00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065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1) </a:t>
            </a: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Harvard </a:t>
            </a: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Review. </a:t>
            </a:r>
            <a:r>
              <a:rPr lang="en-PH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2015). “Cloud Computing Comes of Age". USA: Harvard Business School </a:t>
            </a: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Publishing</a:t>
            </a:r>
            <a:endParaRPr lang="en-PH" sz="2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GB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2) CA </a:t>
            </a:r>
            <a:r>
              <a:rPr lang="en-GB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(Computer Associates). (2008). “CA Education Training Guide: 2008 Summer (Vol. EDU0805)”. New York: CA</a:t>
            </a:r>
            <a:r>
              <a:rPr lang="en-GB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PH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Translated from </a:t>
            </a:r>
            <a:r>
              <a:rPr lang="en-PH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nihongo</a:t>
            </a: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English and Filipino by </a:t>
            </a:r>
            <a:r>
              <a:rPr lang="en-PH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Syson, </a:t>
            </a: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Michael</a:t>
            </a:r>
            <a:endParaRPr lang="en-GB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3) Schwalbe</a:t>
            </a:r>
            <a:r>
              <a:rPr lang="en-PH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K. (2011). “Management of Information Technology Projects”. Philippines: Cengage Learning Asia Pte. Ltd.</a:t>
            </a:r>
          </a:p>
          <a:p>
            <a:pPr marL="0" indent="0">
              <a:buNone/>
            </a:pP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4) </a:t>
            </a:r>
            <a:r>
              <a:rPr lang="en-PH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Gauwitz</a:t>
            </a: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D. (2012). “Administering Medications: Pharmacology for Healthcare Professionals (7</a:t>
            </a:r>
            <a:r>
              <a:rPr lang="en-PH" sz="25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Ed)”. Philippines: The McGraw-Hill Companies, </a:t>
            </a: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Inc.</a:t>
            </a:r>
          </a:p>
          <a:p>
            <a:pPr marL="0" indent="0">
              <a:buNone/>
            </a:pP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5) </a:t>
            </a: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Rhodes</a:t>
            </a:r>
            <a:r>
              <a:rPr lang="en-PH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R. (1986). “The Making of the Atomic Bomb”. NY: Simon &amp; Schuster, Inc.</a:t>
            </a:r>
          </a:p>
        </p:txBody>
      </p:sp>
    </p:spTree>
    <p:extLst>
      <p:ext uri="{BB962C8B-B14F-4D97-AF65-F5344CB8AC3E}">
        <p14:creationId xmlns:p14="http://schemas.microsoft.com/office/powerpoint/2010/main" val="8785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11124</TotalTime>
  <Words>530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Impact</vt:lpstr>
      <vt:lpstr>Wingdings</vt:lpstr>
      <vt:lpstr>Office Theme</vt:lpstr>
      <vt:lpstr>             Database: Cloud Computing</vt:lpstr>
      <vt:lpstr>PowerPoint Presentation</vt:lpstr>
      <vt:lpstr>Practical Application: Philippine Context</vt:lpstr>
      <vt:lpstr>Practical Application: Philippine Context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B. Syson</dc:creator>
  <cp:lastModifiedBy>HP</cp:lastModifiedBy>
  <cp:revision>371</cp:revision>
  <dcterms:created xsi:type="dcterms:W3CDTF">2014-07-01T14:07:41Z</dcterms:created>
  <dcterms:modified xsi:type="dcterms:W3CDTF">2019-11-13T02:10:38Z</dcterms:modified>
</cp:coreProperties>
</file>