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4" r:id="rId3"/>
    <p:sldId id="275" r:id="rId4"/>
    <p:sldId id="276" r:id="rId5"/>
    <p:sldId id="27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F2F9EB"/>
    <a:srgbClr val="C4E4A4"/>
    <a:srgbClr val="F9FCF6"/>
    <a:srgbClr val="FFCE33"/>
    <a:srgbClr val="AC8300"/>
    <a:srgbClr val="261300"/>
    <a:srgbClr val="996600"/>
    <a:srgbClr val="32190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64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986A-49E1-459D-B9D0-6573321A0C59}" type="datetimeFigureOut">
              <a:rPr lang="en-PH" smtClean="0"/>
              <a:pPr/>
              <a:t>16/07/2019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BC1F-B769-4257-A38E-F0AE6E79E5EF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986A-49E1-459D-B9D0-6573321A0C59}" type="datetimeFigureOut">
              <a:rPr lang="en-PH" smtClean="0"/>
              <a:pPr/>
              <a:t>16/07/2019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BC1F-B769-4257-A38E-F0AE6E79E5EF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986A-49E1-459D-B9D0-6573321A0C59}" type="datetimeFigureOut">
              <a:rPr lang="en-PH" smtClean="0"/>
              <a:pPr/>
              <a:t>16/07/2019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BC1F-B769-4257-A38E-F0AE6E79E5EF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986A-49E1-459D-B9D0-6573321A0C59}" type="datetimeFigureOut">
              <a:rPr lang="en-PH" smtClean="0"/>
              <a:pPr/>
              <a:t>16/07/2019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BC1F-B769-4257-A38E-F0AE6E79E5EF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986A-49E1-459D-B9D0-6573321A0C59}" type="datetimeFigureOut">
              <a:rPr lang="en-PH" smtClean="0"/>
              <a:pPr/>
              <a:t>16/07/2019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BC1F-B769-4257-A38E-F0AE6E79E5EF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986A-49E1-459D-B9D0-6573321A0C59}" type="datetimeFigureOut">
              <a:rPr lang="en-PH" smtClean="0"/>
              <a:pPr/>
              <a:t>16/07/2019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BC1F-B769-4257-A38E-F0AE6E79E5EF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986A-49E1-459D-B9D0-6573321A0C59}" type="datetimeFigureOut">
              <a:rPr lang="en-PH" smtClean="0"/>
              <a:pPr/>
              <a:t>16/07/2019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BC1F-B769-4257-A38E-F0AE6E79E5EF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986A-49E1-459D-B9D0-6573321A0C59}" type="datetimeFigureOut">
              <a:rPr lang="en-PH" smtClean="0"/>
              <a:pPr/>
              <a:t>16/07/2019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BC1F-B769-4257-A38E-F0AE6E79E5EF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986A-49E1-459D-B9D0-6573321A0C59}" type="datetimeFigureOut">
              <a:rPr lang="en-PH" smtClean="0"/>
              <a:pPr/>
              <a:t>16/07/2019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BC1F-B769-4257-A38E-F0AE6E79E5EF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986A-49E1-459D-B9D0-6573321A0C59}" type="datetimeFigureOut">
              <a:rPr lang="en-PH" smtClean="0"/>
              <a:pPr/>
              <a:t>16/07/2019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BC1F-B769-4257-A38E-F0AE6E79E5EF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986A-49E1-459D-B9D0-6573321A0C59}" type="datetimeFigureOut">
              <a:rPr lang="en-PH" smtClean="0"/>
              <a:pPr/>
              <a:t>16/07/2019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BC1F-B769-4257-A38E-F0AE6E79E5EF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8986A-49E1-459D-B9D0-6573321A0C59}" type="datetimeFigureOut">
              <a:rPr lang="en-PH" smtClean="0"/>
              <a:pPr/>
              <a:t>16/07/2019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FBC1F-B769-4257-A38E-F0AE6E79E5EF}" type="slidenum">
              <a:rPr lang="en-PH" smtClean="0"/>
              <a:pPr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Arrow Callout 19"/>
          <p:cNvSpPr/>
          <p:nvPr/>
        </p:nvSpPr>
        <p:spPr>
          <a:xfrm>
            <a:off x="228600" y="4114800"/>
            <a:ext cx="5111840" cy="1531540"/>
          </a:xfrm>
          <a:prstGeom prst="rightArrowCallout">
            <a:avLst>
              <a:gd name="adj1" fmla="val 33529"/>
              <a:gd name="adj2" fmla="val 34035"/>
              <a:gd name="adj3" fmla="val 51079"/>
              <a:gd name="adj4" fmla="val 72185"/>
            </a:avLst>
          </a:prstGeom>
          <a:solidFill>
            <a:srgbClr val="33CCCC"/>
          </a:solidFill>
          <a:ln w="444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2800" dirty="0">
                <a:solidFill>
                  <a:schemeClr val="bg1"/>
                </a:solidFill>
              </a:rPr>
              <a:t>inefficient system usage</a:t>
            </a:r>
          </a:p>
          <a:p>
            <a:r>
              <a:rPr lang="en-PH" sz="2800" dirty="0">
                <a:solidFill>
                  <a:schemeClr val="bg1"/>
                </a:solidFill>
              </a:rPr>
              <a:t>frustrated users</a:t>
            </a:r>
          </a:p>
          <a:p>
            <a:r>
              <a:rPr lang="en-PH" sz="2800" dirty="0">
                <a:solidFill>
                  <a:schemeClr val="bg1"/>
                </a:solidFill>
              </a:rPr>
              <a:t>dissatisfied patients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3" descr="D:\Usbong\website\usbong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6096000"/>
            <a:ext cx="1981200" cy="609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8763000" y="60198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28600" y="3505200"/>
            <a:ext cx="8686800" cy="48942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PH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Fact (</a:t>
            </a:r>
            <a:r>
              <a:rPr lang="en-PH" sz="2800" u="sng" dirty="0" smtClean="0">
                <a:solidFill>
                  <a:srgbClr val="92D050"/>
                </a:solidFill>
              </a:rPr>
              <a:t>Research</a:t>
            </a:r>
            <a:r>
              <a:rPr lang="en-PH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PH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 German Hospitals):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86400" y="4147024"/>
            <a:ext cx="3502204" cy="1477328"/>
          </a:xfrm>
          <a:prstGeom prst="rect">
            <a:avLst/>
          </a:prstGeom>
          <a:ln w="38100">
            <a:solidFill>
              <a:srgbClr val="009999"/>
            </a:solidFill>
          </a:ln>
        </p:spPr>
        <p:txBody>
          <a:bodyPr wrap="square">
            <a:spAutoFit/>
          </a:bodyPr>
          <a:lstStyle/>
          <a:p>
            <a:r>
              <a:rPr lang="en-PH" sz="3000" dirty="0">
                <a:solidFill>
                  <a:srgbClr val="009999"/>
                </a:solidFill>
              </a:rPr>
              <a:t>higher </a:t>
            </a:r>
            <a:r>
              <a:rPr lang="en-PH" sz="3000" dirty="0" smtClean="0">
                <a:solidFill>
                  <a:srgbClr val="009999"/>
                </a:solidFill>
              </a:rPr>
              <a:t>costs</a:t>
            </a:r>
          </a:p>
          <a:p>
            <a:r>
              <a:rPr lang="en-PH" sz="3000" dirty="0" smtClean="0">
                <a:solidFill>
                  <a:srgbClr val="009999"/>
                </a:solidFill>
              </a:rPr>
              <a:t>wasted time</a:t>
            </a:r>
          </a:p>
          <a:p>
            <a:r>
              <a:rPr lang="en-PH" sz="3000" dirty="0" smtClean="0">
                <a:solidFill>
                  <a:srgbClr val="009999"/>
                </a:solidFill>
              </a:rPr>
              <a:t>decline </a:t>
            </a:r>
            <a:r>
              <a:rPr lang="en-PH" sz="3000" dirty="0">
                <a:solidFill>
                  <a:srgbClr val="009999"/>
                </a:solidFill>
              </a:rPr>
              <a:t>in reputation 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PH" dirty="0" err="1" smtClean="0">
                <a:solidFill>
                  <a:srgbClr val="00B050"/>
                </a:solidFill>
              </a:rPr>
              <a:t>Healthineers</a:t>
            </a:r>
            <a:r>
              <a:rPr lang="en-PH" dirty="0" smtClean="0">
                <a:solidFill>
                  <a:srgbClr val="00B050"/>
                </a:solidFill>
              </a:rPr>
              <a:t>: Problem</a:t>
            </a:r>
            <a:endParaRPr lang="en-PH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4400" y="5903893"/>
            <a:ext cx="655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/>
              <a:t>Michael B. Syson, Founder </a:t>
            </a:r>
            <a:endParaRPr lang="en-PH" sz="2800" dirty="0" smtClean="0"/>
          </a:p>
          <a:p>
            <a:r>
              <a:rPr lang="en-PH" sz="2800" u="sng" dirty="0" smtClean="0">
                <a:solidFill>
                  <a:srgbClr val="00B050"/>
                </a:solidFill>
              </a:rPr>
              <a:t>www.usbong.ph</a:t>
            </a:r>
            <a:r>
              <a:rPr lang="en-PH" sz="2800" u="sng" dirty="0" smtClean="0">
                <a:solidFill>
                  <a:srgbClr val="92D050"/>
                </a:solidFill>
              </a:rPr>
              <a:t> </a:t>
            </a:r>
            <a:r>
              <a:rPr lang="en-PH" sz="2800" dirty="0" smtClean="0"/>
              <a:t>| Computer Services</a:t>
            </a:r>
            <a:endParaRPr lang="en-PH" sz="2800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" y="5943600"/>
            <a:ext cx="911404" cy="91440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27432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PH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Employee leaves</a:t>
            </a:r>
            <a:endParaRPr lang="en-PH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en-PH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Workload increases for remaining employees</a:t>
            </a:r>
            <a:endParaRPr lang="en-PH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en-PH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Workload and lack of staff impact patient care</a:t>
            </a:r>
            <a:endParaRPr lang="en-PH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en-PH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Patients report poor satisfaction; profits decline</a:t>
            </a:r>
          </a:p>
          <a:p>
            <a:pPr marL="514350" indent="-514350">
              <a:buFont typeface="+mj-lt"/>
              <a:buAutoNum type="arabicParenR"/>
            </a:pPr>
            <a:r>
              <a:rPr lang="en-PH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Staff report poor satisfaction; profits further decline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28600" y="3429000"/>
            <a:ext cx="8610600" cy="0"/>
          </a:xfrm>
          <a:prstGeom prst="line">
            <a:avLst/>
          </a:prstGeom>
          <a:ln w="47625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76200"/>
            <a:ext cx="1981200" cy="50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7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0" y="76200"/>
            <a:ext cx="9144000" cy="6096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 err="1" smtClean="0">
                <a:solidFill>
                  <a:srgbClr val="00B050"/>
                </a:solidFill>
              </a:rPr>
              <a:t>Healthineers</a:t>
            </a:r>
            <a:r>
              <a:rPr lang="en-PH" dirty="0" smtClean="0">
                <a:solidFill>
                  <a:srgbClr val="00B050"/>
                </a:solidFill>
              </a:rPr>
              <a:t>: Solution</a:t>
            </a:r>
            <a:endParaRPr lang="en-PH" dirty="0">
              <a:solidFill>
                <a:srgbClr val="00B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3" descr="D:\Usbong\website\usbong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6096000"/>
            <a:ext cx="1981200" cy="609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8763000" y="60198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4400" y="5903893"/>
            <a:ext cx="655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/>
              <a:t>Michael B. Syson, Founder </a:t>
            </a:r>
            <a:endParaRPr lang="en-PH" sz="2800" dirty="0" smtClean="0"/>
          </a:p>
          <a:p>
            <a:r>
              <a:rPr lang="en-PH" sz="2800" u="sng" dirty="0" smtClean="0">
                <a:solidFill>
                  <a:srgbClr val="00B050"/>
                </a:solidFill>
              </a:rPr>
              <a:t>www.usbong.ph</a:t>
            </a:r>
            <a:r>
              <a:rPr lang="en-PH" sz="2800" u="sng" dirty="0" smtClean="0">
                <a:solidFill>
                  <a:srgbClr val="92D050"/>
                </a:solidFill>
              </a:rPr>
              <a:t> </a:t>
            </a:r>
            <a:r>
              <a:rPr lang="en-PH" sz="2800" dirty="0" smtClean="0"/>
              <a:t>| Computer Services</a:t>
            </a:r>
            <a:endParaRPr lang="en-PH" sz="2800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" y="5943600"/>
            <a:ext cx="911404" cy="914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76200"/>
            <a:ext cx="1981200" cy="505838"/>
          </a:xfrm>
          <a:prstGeom prst="rect">
            <a:avLst/>
          </a:prstGeom>
        </p:spPr>
      </p:pic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2743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Knowledge Management System (KMS</a:t>
            </a:r>
            <a:r>
              <a:rPr lang="en-PH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): “</a:t>
            </a:r>
            <a:r>
              <a:rPr lang="en-PH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ShareNet</a:t>
            </a:r>
            <a:r>
              <a:rPr lang="en-PH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”</a:t>
            </a:r>
          </a:p>
          <a:p>
            <a:pPr marL="0" indent="0">
              <a:buNone/>
            </a:pPr>
            <a:r>
              <a:rPr lang="en-PH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PH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Repository</a:t>
            </a:r>
            <a:r>
              <a:rPr lang="en-P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PH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Chat Room</a:t>
            </a:r>
            <a:r>
              <a:rPr lang="en-P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PH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Search </a:t>
            </a:r>
            <a:r>
              <a:rPr lang="en-P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n-PH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ngine</a:t>
            </a:r>
          </a:p>
          <a:p>
            <a:pPr marL="0" indent="0">
              <a:buNone/>
            </a:pPr>
            <a:endParaRPr lang="en-PH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PH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Ginawa</a:t>
            </a:r>
            <a:r>
              <a:rPr lang="en-PH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PH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ito</a:t>
            </a:r>
            <a:r>
              <a:rPr lang="en-PH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PH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upang</a:t>
            </a:r>
            <a:r>
              <a:rPr lang="en-PH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PH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malutas</a:t>
            </a:r>
            <a:r>
              <a:rPr lang="en-PH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PH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ang</a:t>
            </a:r>
            <a:r>
              <a:rPr lang="en-PH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PH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problema</a:t>
            </a:r>
            <a:r>
              <a:rPr lang="en-PH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PH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ukol</a:t>
            </a:r>
            <a:r>
              <a:rPr lang="en-PH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PH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</a:t>
            </a:r>
            <a:r>
              <a:rPr lang="en-PH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system inefficiency, </a:t>
            </a:r>
            <a:r>
              <a:rPr lang="en-PH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dahil</a:t>
            </a:r>
            <a:r>
              <a:rPr lang="en-PH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PH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hindi</a:t>
            </a:r>
            <a:r>
              <a:rPr lang="en-PH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PH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maiging</a:t>
            </a:r>
            <a:r>
              <a:rPr lang="en-PH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PH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naibabahagi</a:t>
            </a:r>
            <a:r>
              <a:rPr lang="en-PH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PH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ang</a:t>
            </a:r>
            <a:r>
              <a:rPr lang="en-PH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PH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dunong</a:t>
            </a:r>
            <a:r>
              <a:rPr lang="en-PH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at </a:t>
            </a:r>
            <a:r>
              <a:rPr lang="en-PH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kaalaman</a:t>
            </a:r>
            <a:r>
              <a:rPr lang="en-PH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ng </a:t>
            </a:r>
            <a:r>
              <a:rPr lang="en-PH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mga</a:t>
            </a:r>
            <a:r>
              <a:rPr lang="en-PH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PH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manggagawa</a:t>
            </a:r>
            <a:r>
              <a:rPr lang="en-PH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PH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</a:t>
            </a:r>
            <a:r>
              <a:rPr lang="en-PH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PH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isa't</a:t>
            </a:r>
            <a:r>
              <a:rPr lang="en-PH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PH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isa.</a:t>
            </a:r>
            <a:endParaRPr lang="en-PH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PH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98" y="4960710"/>
            <a:ext cx="9127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Turban, E., Rainer, Jr., R., Potter, R. </a:t>
            </a:r>
            <a:r>
              <a:rPr lang="en-PH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(2005). </a:t>
            </a:r>
            <a:r>
              <a:rPr lang="en-PH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"Introduction to Information Technology (3rd Ed)". Philippines: John Wiley &amp; Sons, Inc.</a:t>
            </a:r>
            <a:endParaRPr lang="en-PH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2125890"/>
            <a:ext cx="8763000" cy="2549130"/>
          </a:xfrm>
          <a:prstGeom prst="rect">
            <a:avLst/>
          </a:prstGeom>
          <a:noFill/>
          <a:ln w="38100">
            <a:solidFill>
              <a:srgbClr val="0099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165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3" descr="D:\Usbong\website\usbong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6096000"/>
            <a:ext cx="1981200" cy="609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8763000" y="60198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PH" sz="3300" dirty="0" smtClean="0">
                <a:solidFill>
                  <a:srgbClr val="00B050"/>
                </a:solidFill>
              </a:rPr>
              <a:t>Practical Application: Philippine Context</a:t>
            </a:r>
            <a:endParaRPr lang="en-PH" sz="3300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4400" y="5903893"/>
            <a:ext cx="655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/>
              <a:t>Michael B. Syson, Founder </a:t>
            </a:r>
            <a:endParaRPr lang="en-PH" sz="2800" dirty="0" smtClean="0"/>
          </a:p>
          <a:p>
            <a:r>
              <a:rPr lang="en-PH" sz="2800" u="sng" dirty="0" smtClean="0">
                <a:solidFill>
                  <a:srgbClr val="00B050"/>
                </a:solidFill>
              </a:rPr>
              <a:t>www.usbong.ph</a:t>
            </a:r>
            <a:r>
              <a:rPr lang="en-PH" sz="2800" u="sng" dirty="0" smtClean="0">
                <a:solidFill>
                  <a:srgbClr val="92D050"/>
                </a:solidFill>
              </a:rPr>
              <a:t> </a:t>
            </a:r>
            <a:r>
              <a:rPr lang="en-PH" sz="2800" dirty="0" smtClean="0"/>
              <a:t>| Computer Services</a:t>
            </a:r>
            <a:endParaRPr lang="en-PH" sz="2800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" y="5943600"/>
            <a:ext cx="911404" cy="914400"/>
          </a:xfrm>
          <a:prstGeom prst="rect">
            <a:avLst/>
          </a:prstGeom>
        </p:spPr>
      </p:pic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28600" y="1497180"/>
            <a:ext cx="8686800" cy="2743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Training/Education:</a:t>
            </a:r>
            <a:endParaRPr lang="en-PH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en-PH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Computer Automation</a:t>
            </a:r>
          </a:p>
          <a:p>
            <a:pPr marL="514350" indent="-514350">
              <a:buFont typeface="+mj-lt"/>
              <a:buAutoNum type="arabicParenR"/>
            </a:pPr>
            <a:r>
              <a:rPr lang="en-PH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Reports</a:t>
            </a:r>
          </a:p>
          <a:p>
            <a:pPr marL="914400" lvl="1" indent="-514350">
              <a:buFont typeface="Wingdings" panose="05000000000000000000" pitchFamily="2" charset="2"/>
              <a:buChar char="q"/>
            </a:pPr>
            <a:r>
              <a:rPr lang="en-PH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Monthly, Annual</a:t>
            </a:r>
          </a:p>
          <a:p>
            <a:pPr marL="914400" lvl="1" indent="-514350">
              <a:buFont typeface="Wingdings" panose="05000000000000000000" pitchFamily="2" charset="2"/>
              <a:buChar char="q"/>
            </a:pPr>
            <a:r>
              <a:rPr lang="en-PH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Meeting Minutes</a:t>
            </a:r>
          </a:p>
          <a:p>
            <a:pPr marL="914400" lvl="1" indent="-514350">
              <a:buFont typeface="Wingdings" panose="05000000000000000000" pitchFamily="2" charset="2"/>
              <a:buChar char="q"/>
            </a:pPr>
            <a:r>
              <a:rPr lang="en-PH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Incident</a:t>
            </a:r>
          </a:p>
          <a:p>
            <a:pPr marL="914400" lvl="1" indent="-514350">
              <a:buFont typeface="Wingdings" panose="05000000000000000000" pitchFamily="2" charset="2"/>
              <a:buChar char="q"/>
            </a:pPr>
            <a:r>
              <a:rPr lang="en-PH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Advice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76200"/>
            <a:ext cx="566955" cy="5669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/>
          <a:srcRect r="1563"/>
          <a:stretch/>
        </p:blipFill>
        <p:spPr>
          <a:xfrm>
            <a:off x="4278339" y="1371600"/>
            <a:ext cx="4789460" cy="3956806"/>
          </a:xfrm>
          <a:prstGeom prst="rect">
            <a:avLst/>
          </a:prstGeom>
          <a:effectLst>
            <a:softEdge rad="152400"/>
          </a:effectLst>
        </p:spPr>
      </p:pic>
      <p:sp>
        <p:nvSpPr>
          <p:cNvPr id="3" name="Rectangle 2"/>
          <p:cNvSpPr/>
          <p:nvPr/>
        </p:nvSpPr>
        <p:spPr>
          <a:xfrm>
            <a:off x="609600" y="685800"/>
            <a:ext cx="7696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Knowledge Management </a:t>
            </a:r>
            <a:r>
              <a:rPr lang="en-PH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System </a:t>
            </a:r>
            <a:r>
              <a:rPr lang="en-PH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(KMS)</a:t>
            </a:r>
          </a:p>
        </p:txBody>
      </p:sp>
      <p:sp>
        <p:nvSpPr>
          <p:cNvPr id="4" name="Rectangle 3"/>
          <p:cNvSpPr/>
          <p:nvPr/>
        </p:nvSpPr>
        <p:spPr>
          <a:xfrm>
            <a:off x="4343400" y="5334000"/>
            <a:ext cx="45944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 Health Information </a:t>
            </a:r>
            <a:r>
              <a:rPr lang="en-PH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Tool</a:t>
            </a:r>
            <a:endParaRPr lang="en-PH" sz="2800" dirty="0"/>
          </a:p>
        </p:txBody>
      </p:sp>
      <p:sp>
        <p:nvSpPr>
          <p:cNvPr id="19" name="Rectangle 18"/>
          <p:cNvSpPr/>
          <p:nvPr/>
        </p:nvSpPr>
        <p:spPr>
          <a:xfrm>
            <a:off x="152400" y="1497180"/>
            <a:ext cx="4062509" cy="3836820"/>
          </a:xfrm>
          <a:prstGeom prst="rect">
            <a:avLst/>
          </a:prstGeom>
          <a:noFill/>
          <a:ln w="38100">
            <a:solidFill>
              <a:srgbClr val="0099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506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3" descr="D:\Usbong\website\usbong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6096000"/>
            <a:ext cx="1981200" cy="609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8763000" y="60198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PH" sz="3300" dirty="0" smtClean="0">
                <a:solidFill>
                  <a:srgbClr val="00B050"/>
                </a:solidFill>
              </a:rPr>
              <a:t>Practical Application: Philippine Context</a:t>
            </a:r>
            <a:endParaRPr lang="en-PH" sz="3300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4400" y="5903893"/>
            <a:ext cx="655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/>
              <a:t>Michael B. Syson, Founder </a:t>
            </a:r>
            <a:endParaRPr lang="en-PH" sz="2800" dirty="0" smtClean="0"/>
          </a:p>
          <a:p>
            <a:r>
              <a:rPr lang="en-PH" sz="2800" u="sng" dirty="0" smtClean="0">
                <a:solidFill>
                  <a:srgbClr val="00B050"/>
                </a:solidFill>
              </a:rPr>
              <a:t>www.usbong.ph</a:t>
            </a:r>
            <a:r>
              <a:rPr lang="en-PH" sz="2800" u="sng" dirty="0" smtClean="0">
                <a:solidFill>
                  <a:srgbClr val="92D050"/>
                </a:solidFill>
              </a:rPr>
              <a:t> </a:t>
            </a:r>
            <a:r>
              <a:rPr lang="en-PH" sz="2800" dirty="0" smtClean="0"/>
              <a:t>| Computer Services</a:t>
            </a:r>
            <a:endParaRPr lang="en-PH" sz="2800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" y="5943600"/>
            <a:ext cx="911404" cy="914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76200"/>
            <a:ext cx="566955" cy="566955"/>
          </a:xfrm>
          <a:prstGeom prst="rect">
            <a:avLst/>
          </a:prstGeom>
        </p:spPr>
      </p:pic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90755" y="1219201"/>
            <a:ext cx="8229600" cy="2590799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PH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Isulat</a:t>
            </a:r>
            <a:r>
              <a:rPr lang="en-PH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PH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ang</a:t>
            </a:r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pang-</a:t>
            </a:r>
            <a:r>
              <a:rPr lang="en-PH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araw</a:t>
            </a:r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en-PH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araw</a:t>
            </a:r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PH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na</a:t>
            </a:r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PH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gastusin</a:t>
            </a:r>
            <a:r>
              <a:rPr lang="en-PH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514350" indent="-514350">
              <a:buAutoNum type="arabicParenR"/>
            </a:pPr>
            <a:r>
              <a:rPr lang="en-PH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Mag-</a:t>
            </a:r>
            <a:r>
              <a:rPr lang="en-PH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ipon</a:t>
            </a:r>
            <a:r>
              <a:rPr lang="en-PH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ng </a:t>
            </a:r>
            <a:r>
              <a:rPr lang="en-PH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hindi</a:t>
            </a:r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PH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bababa</a:t>
            </a:r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PH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</a:t>
            </a:r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10% ng </a:t>
            </a:r>
            <a:r>
              <a:rPr lang="en-PH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kinikita</a:t>
            </a:r>
            <a:r>
              <a:rPr lang="en-PH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514350" indent="-514350">
              <a:buAutoNum type="arabicParenR"/>
            </a:pPr>
            <a:r>
              <a:rPr lang="en-PH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Gamitin</a:t>
            </a:r>
            <a:r>
              <a:rPr lang="en-PH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PH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ang</a:t>
            </a:r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PH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naipon</a:t>
            </a:r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PH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</a:t>
            </a:r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PH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mga</a:t>
            </a:r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investment </a:t>
            </a:r>
            <a:r>
              <a:rPr lang="en-PH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bilang</a:t>
            </a:r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PH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dagdag</a:t>
            </a:r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PH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na</a:t>
            </a:r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PH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kita</a:t>
            </a:r>
            <a:r>
              <a:rPr lang="en-PH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PH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bukod</a:t>
            </a:r>
            <a:r>
              <a:rPr lang="en-PH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 </a:t>
            </a:r>
            <a:r>
              <a:rPr lang="en-PH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roon</a:t>
            </a:r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PH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</a:t>
            </a:r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PH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kinikita</a:t>
            </a:r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PH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</a:t>
            </a:r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PH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hanap-buhay</a:t>
            </a:r>
            <a:r>
              <a:rPr lang="en-PH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400050" lvl="1" indent="0">
              <a:buNone/>
            </a:pPr>
            <a:endParaRPr lang="en-PH" dirty="0" smtClean="0"/>
          </a:p>
          <a:p>
            <a:pPr marL="400050" lvl="1" indent="0">
              <a:buNone/>
            </a:pPr>
            <a:endParaRPr lang="en-PH" sz="3200" dirty="0"/>
          </a:p>
        </p:txBody>
      </p:sp>
      <p:sp>
        <p:nvSpPr>
          <p:cNvPr id="22" name="Rectangle 21"/>
          <p:cNvSpPr/>
          <p:nvPr/>
        </p:nvSpPr>
        <p:spPr>
          <a:xfrm>
            <a:off x="152400" y="682862"/>
            <a:ext cx="8763000" cy="5105106"/>
          </a:xfrm>
          <a:prstGeom prst="rect">
            <a:avLst/>
          </a:prstGeom>
          <a:noFill/>
          <a:ln w="38100">
            <a:solidFill>
              <a:srgbClr val="0099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400" y="3306652"/>
            <a:ext cx="3762444" cy="2103548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6" name="Rectangle 5"/>
          <p:cNvSpPr/>
          <p:nvPr/>
        </p:nvSpPr>
        <p:spPr>
          <a:xfrm>
            <a:off x="46792" y="3886200"/>
            <a:ext cx="52575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>
              <a:buNone/>
            </a:pPr>
            <a:r>
              <a:rPr lang="en-PH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Halimbawa</a:t>
            </a:r>
            <a:r>
              <a:rPr lang="en-PH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PH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Mutual Funds 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PH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Peso Bonds</a:t>
            </a:r>
            <a:endParaRPr lang="en-P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79826" y="5267980"/>
            <a:ext cx="37355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Mechanical </a:t>
            </a:r>
            <a:r>
              <a:rPr lang="en-PH" sz="20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PH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Electricity</a:t>
            </a:r>
            <a:endParaRPr lang="en-PH" sz="2800" dirty="0"/>
          </a:p>
        </p:txBody>
      </p:sp>
      <p:sp>
        <p:nvSpPr>
          <p:cNvPr id="7" name="Rectangle 6"/>
          <p:cNvSpPr/>
          <p:nvPr/>
        </p:nvSpPr>
        <p:spPr>
          <a:xfrm>
            <a:off x="304800" y="685800"/>
            <a:ext cx="34878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Finance/Accounting</a:t>
            </a:r>
            <a:endParaRPr lang="en-PH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8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371600"/>
            <a:ext cx="4602986" cy="3811848"/>
          </a:xfrm>
          <a:prstGeom prst="rect">
            <a:avLst/>
          </a:prstGeom>
          <a:noFill/>
          <a:effectLst>
            <a:softEdge rad="127000"/>
          </a:effectLst>
        </p:spPr>
      </p:pic>
      <p:sp>
        <p:nvSpPr>
          <p:cNvPr id="16" name="Rectangle 15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3" descr="D:\Usbong\website\usbong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6096000"/>
            <a:ext cx="1981200" cy="609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8763000" y="60198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blipFill>
            <a:blip r:embed="rId3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PH" sz="3300" dirty="0" smtClean="0">
                <a:solidFill>
                  <a:srgbClr val="00B050"/>
                </a:solidFill>
              </a:rPr>
              <a:t>References</a:t>
            </a:r>
            <a:endParaRPr lang="en-PH" sz="3300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4400" y="5903893"/>
            <a:ext cx="655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/>
              <a:t>Michael B. Syson, Founder </a:t>
            </a:r>
            <a:endParaRPr lang="en-PH" sz="2800" dirty="0" smtClean="0"/>
          </a:p>
          <a:p>
            <a:r>
              <a:rPr lang="en-PH" sz="2800" u="sng" dirty="0" smtClean="0">
                <a:solidFill>
                  <a:srgbClr val="00B050"/>
                </a:solidFill>
              </a:rPr>
              <a:t>www.usbong.ph</a:t>
            </a:r>
            <a:r>
              <a:rPr lang="en-PH" sz="2800" u="sng" dirty="0" smtClean="0">
                <a:solidFill>
                  <a:srgbClr val="92D050"/>
                </a:solidFill>
              </a:rPr>
              <a:t> </a:t>
            </a:r>
            <a:r>
              <a:rPr lang="en-PH" sz="2800" dirty="0" smtClean="0"/>
              <a:t>| Computer Services</a:t>
            </a:r>
            <a:endParaRPr lang="en-PH" sz="2800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6" y="5943600"/>
            <a:ext cx="911404" cy="9144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52400" y="682862"/>
            <a:ext cx="8763000" cy="5105106"/>
          </a:xfrm>
          <a:prstGeom prst="rect">
            <a:avLst/>
          </a:prstGeom>
          <a:noFill/>
          <a:ln w="38100">
            <a:solidFill>
              <a:srgbClr val="0099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304800" y="762001"/>
            <a:ext cx="8458200" cy="2590799"/>
          </a:xfrm>
        </p:spPr>
        <p:txBody>
          <a:bodyPr>
            <a:noAutofit/>
          </a:bodyPr>
          <a:lstStyle/>
          <a:p>
            <a:pPr marL="514350" indent="-514350">
              <a:buFont typeface="Arial" pitchFamily="34" charset="0"/>
              <a:buAutoNum type="arabicParenR"/>
            </a:pPr>
            <a:r>
              <a:rPr lang="en-PH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Siemens </a:t>
            </a:r>
            <a:r>
              <a:rPr lang="en-PH" sz="3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Healthineers</a:t>
            </a:r>
            <a:r>
              <a:rPr lang="en-PH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(2018). "Attracting and Retaining Medical Staff: How to transform care delivery by enhancing job satisfaction and developing the skills of healthcare professionals". Germany: Siemens Healthcare GmbH</a:t>
            </a:r>
            <a:r>
              <a:rPr lang="en-PH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514350" indent="-514350">
              <a:buFont typeface="Arial" pitchFamily="34" charset="0"/>
              <a:buAutoNum type="arabicParenR"/>
            </a:pPr>
            <a:r>
              <a:rPr lang="en-PH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Turban, E., Rainer, Jr., R., Potter, R. (</a:t>
            </a:r>
            <a:r>
              <a:rPr lang="en-PH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2005). </a:t>
            </a:r>
            <a:r>
              <a:rPr lang="en-PH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"Introduction to Information Technology (3rd Ed)". Philippines: John Wiley &amp; Sons, </a:t>
            </a:r>
            <a:r>
              <a:rPr lang="en-PH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Inc.</a:t>
            </a:r>
          </a:p>
          <a:p>
            <a:pPr marL="0" indent="0">
              <a:buNone/>
            </a:pPr>
            <a:r>
              <a:rPr lang="en-PH" sz="2800" dirty="0" smtClean="0">
                <a:solidFill>
                  <a:srgbClr val="00B050"/>
                </a:solidFill>
              </a:rPr>
              <a:t>Note:</a:t>
            </a:r>
            <a:r>
              <a:rPr lang="en-PH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Select Images from https</a:t>
            </a:r>
            <a:r>
              <a:rPr lang="en-PH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://</a:t>
            </a:r>
            <a:r>
              <a:rPr lang="en-PH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new.siemens.com/ph/</a:t>
            </a:r>
          </a:p>
          <a:p>
            <a:pPr marL="0" indent="0">
              <a:buNone/>
            </a:pPr>
            <a:r>
              <a:rPr lang="en-PH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PH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/company/about.html; last accessed: 20190721</a:t>
            </a:r>
            <a:endParaRPr lang="en-PH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Arial" pitchFamily="34" charset="0"/>
              <a:buAutoNum type="arabicParenR"/>
            </a:pPr>
            <a:endParaRPr lang="en-PH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51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8577</TotalTime>
  <Words>355</Words>
  <Application>Microsoft Office PowerPoint</Application>
  <PresentationFormat>On-screen Show (4:3)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Healthineers: Problem</vt:lpstr>
      <vt:lpstr>PowerPoint Presentation</vt:lpstr>
      <vt:lpstr>Practical Application: Philippine Context</vt:lpstr>
      <vt:lpstr>Practical Application: Philippine Context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B. Syson</dc:creator>
  <cp:lastModifiedBy>HP</cp:lastModifiedBy>
  <cp:revision>193</cp:revision>
  <dcterms:created xsi:type="dcterms:W3CDTF">2014-07-01T14:07:41Z</dcterms:created>
  <dcterms:modified xsi:type="dcterms:W3CDTF">2019-07-21T07:25:48Z</dcterms:modified>
</cp:coreProperties>
</file>