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9" r:id="rId5"/>
    <p:sldId id="258" r:id="rId6"/>
    <p:sldId id="261" r:id="rId7"/>
    <p:sldId id="260" r:id="rId8"/>
    <p:sldId id="263" r:id="rId9"/>
    <p:sldId id="262" r:id="rId10"/>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68" autoAdjust="0"/>
  </p:normalViewPr>
  <p:slideViewPr>
    <p:cSldViewPr>
      <p:cViewPr varScale="1">
        <p:scale>
          <a:sx n="96" d="100"/>
          <a:sy n="96" d="100"/>
        </p:scale>
        <p:origin x="-8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8" name="Slide Number Placeholder 7"/>
          <p:cNvSpPr>
            <a:spLocks noGrp="1"/>
          </p:cNvSpPr>
          <p:nvPr>
            <p:ph type="sldNum" sz="quarter" idx="11"/>
          </p:nvPr>
        </p:nvSpPr>
        <p:spPr/>
        <p:txBody>
          <a:bodyPr/>
          <a:lstStyle/>
          <a:p>
            <a:pPr>
              <a:defRPr/>
            </a:pPr>
            <a:fld id="{F63972C6-84D9-47FF-9047-5F0B5FE4EA18}" type="slidenum">
              <a:rPr lang="fr-FR" smtClean="0"/>
              <a:pPr>
                <a:defRPr/>
              </a:pPr>
              <a:t>‹#›</a:t>
            </a:fld>
            <a:endParaRPr lang="fr-FR"/>
          </a:p>
        </p:txBody>
      </p:sp>
      <p:sp>
        <p:nvSpPr>
          <p:cNvPr id="9" name="Footer Placeholder 8"/>
          <p:cNvSpPr>
            <a:spLocks noGrp="1"/>
          </p:cNvSpPr>
          <p:nvPr>
            <p:ph type="ftr" sz="quarter" idx="12"/>
          </p:nvPr>
        </p:nvSpPr>
        <p:spPr/>
        <p:txBody>
          <a:bodyPr/>
          <a:lstStyle/>
          <a:p>
            <a:pPr>
              <a:defRPr/>
            </a:pP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5A95E20-731E-47EA-9A27-1992F9D101BB}" type="datetimeFigureOut">
              <a:rPr lang="fr-FR" smtClean="0"/>
              <a:pPr>
                <a:defRPr/>
              </a:pPr>
              <a:t>11/25/14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F63972C6-84D9-47FF-9047-5F0B5FE4EA18}" type="slidenum">
              <a:rPr lang="fr-FR" smtClean="0"/>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pPr>
              <a:defRPr/>
            </a:pPr>
            <a:fld id="{B5A95E20-731E-47EA-9A27-1992F9D101BB}" type="datetimeFigureOut">
              <a:rPr lang="fr-FR" smtClean="0"/>
              <a:pPr>
                <a:defRPr/>
              </a:pPr>
              <a:t>11/25/14</a:t>
            </a:fld>
            <a:endParaRPr lang="fr-F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pPr>
              <a:defRPr/>
            </a:pPr>
            <a:fld id="{F63972C6-84D9-47FF-9047-5F0B5FE4EA18}" type="slidenum">
              <a:rPr lang="fr-FR" smtClean="0"/>
              <a:pPr>
                <a:defRPr/>
              </a:pPr>
              <a:t>‹#›</a:t>
            </a:fld>
            <a:endParaRPr lang="fr-F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pPr>
              <a:defRPr/>
            </a:pPr>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www.siliconera.com/2014/11/12/breakdown-square-enixs-development-pipeline/" TargetMode="External"/><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1835696" y="548681"/>
            <a:ext cx="6393904" cy="2376264"/>
          </a:xfrm>
        </p:spPr>
        <p:txBody>
          <a:bodyPr/>
          <a:lstStyle/>
          <a:p>
            <a:r>
              <a:rPr lang="fr-CA" dirty="0" smtClean="0">
                <a:solidFill>
                  <a:srgbClr val="FFFFFF"/>
                </a:solidFill>
              </a:rPr>
              <a:t>Marketing Product X in </a:t>
            </a:r>
            <a:br>
              <a:rPr lang="fr-CA" dirty="0" smtClean="0">
                <a:solidFill>
                  <a:srgbClr val="FFFFFF"/>
                </a:solidFill>
              </a:rPr>
            </a:br>
            <a:r>
              <a:rPr lang="fr-CA" dirty="0" err="1" smtClean="0">
                <a:solidFill>
                  <a:srgbClr val="FFFFFF"/>
                </a:solidFill>
              </a:rPr>
              <a:t>North</a:t>
            </a:r>
            <a:r>
              <a:rPr lang="fr-CA" dirty="0" smtClean="0">
                <a:solidFill>
                  <a:srgbClr val="FFFFFF"/>
                </a:solidFill>
              </a:rPr>
              <a:t> </a:t>
            </a:r>
            <a:r>
              <a:rPr lang="fr-CA" dirty="0" err="1" smtClean="0">
                <a:solidFill>
                  <a:srgbClr val="FFFFFF"/>
                </a:solidFill>
              </a:rPr>
              <a:t>America</a:t>
            </a:r>
            <a:endParaRPr lang="fr-CA" dirty="0" smtClean="0">
              <a:solidFill>
                <a:srgbClr val="FFFFFF"/>
              </a:solidFill>
            </a:endParaRPr>
          </a:p>
        </p:txBody>
      </p:sp>
      <p:sp>
        <p:nvSpPr>
          <p:cNvPr id="2051" name="Sous-titre 2"/>
          <p:cNvSpPr>
            <a:spLocks noGrp="1"/>
          </p:cNvSpPr>
          <p:nvPr>
            <p:ph type="subTitle" idx="1"/>
          </p:nvPr>
        </p:nvSpPr>
        <p:spPr>
          <a:xfrm>
            <a:off x="1907704" y="3284984"/>
            <a:ext cx="5169768" cy="1144632"/>
          </a:xfrm>
        </p:spPr>
        <p:txBody>
          <a:bodyPr>
            <a:normAutofit lnSpcReduction="10000"/>
          </a:bodyPr>
          <a:lstStyle/>
          <a:p>
            <a:r>
              <a:rPr lang="fr-CA" sz="32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Company</a:t>
            </a:r>
            <a:r>
              <a:rPr lang="fr-CA"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Square </a:t>
            </a:r>
            <a:r>
              <a:rPr lang="fr-CA" sz="32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Enix</a:t>
            </a:r>
            <a:endParaRPr lang="fr-CA"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r>
              <a:rPr lang="fr-CA"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Product: X</a:t>
            </a:r>
          </a:p>
          <a:p>
            <a:endParaRPr lang="fr-CA"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Corporation Basics</a:t>
            </a:r>
            <a:endPar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075" name="Espace réservé du contenu 2"/>
          <p:cNvSpPr>
            <a:spLocks noGrp="1"/>
          </p:cNvSpPr>
          <p:nvPr>
            <p:ph idx="1"/>
          </p:nvPr>
        </p:nvSpPr>
        <p:spPr>
          <a:xfrm>
            <a:off x="2627784" y="2769833"/>
            <a:ext cx="6516216" cy="4088167"/>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pPr lvl="0"/>
            <a:r>
              <a:rPr lang="en-US" sz="2400" b="1" dirty="0" smtClean="0">
                <a:ln w="50800"/>
                <a:solidFill>
                  <a:schemeClr val="bg1">
                    <a:shade val="50000"/>
                  </a:schemeClr>
                </a:solidFill>
              </a:rPr>
              <a:t>Since 2003, Square </a:t>
            </a:r>
            <a:r>
              <a:rPr lang="en-US" sz="2400" b="1" dirty="0" err="1" smtClean="0">
                <a:ln w="50800"/>
                <a:solidFill>
                  <a:schemeClr val="bg1">
                    <a:shade val="50000"/>
                  </a:schemeClr>
                </a:solidFill>
              </a:rPr>
              <a:t>Enix</a:t>
            </a:r>
            <a:r>
              <a:rPr lang="en-US" sz="2400" b="1" dirty="0" smtClean="0">
                <a:ln w="50800"/>
                <a:solidFill>
                  <a:schemeClr val="bg1">
                    <a:shade val="50000"/>
                  </a:schemeClr>
                </a:solidFill>
              </a:rPr>
              <a:t> has been a well known name on the market</a:t>
            </a:r>
          </a:p>
          <a:p>
            <a:pPr lvl="0"/>
            <a:r>
              <a:rPr lang="en-US" sz="2400" b="1" dirty="0" smtClean="0">
                <a:ln w="50800"/>
                <a:solidFill>
                  <a:schemeClr val="bg1">
                    <a:shade val="50000"/>
                  </a:schemeClr>
                </a:solidFill>
              </a:rPr>
              <a:t>Recent stock holdings budging all-time highest, permitting expansion with product X.</a:t>
            </a:r>
          </a:p>
          <a:p>
            <a:pPr lvl="0"/>
            <a:r>
              <a:rPr lang="en-US" sz="2400" b="1" dirty="0" smtClean="0">
                <a:ln w="50800"/>
                <a:solidFill>
                  <a:schemeClr val="bg1">
                    <a:shade val="50000"/>
                  </a:schemeClr>
                </a:solidFill>
              </a:rPr>
              <a:t>Familiar previous products: </a:t>
            </a:r>
          </a:p>
          <a:p>
            <a:pPr marL="45720" lvl="0" indent="0">
              <a:buNone/>
            </a:pPr>
            <a:r>
              <a:rPr lang="en-US" sz="2400" b="1" dirty="0" smtClean="0">
                <a:ln w="50800"/>
                <a:solidFill>
                  <a:schemeClr val="bg1">
                    <a:shade val="50000"/>
                  </a:schemeClr>
                </a:solidFill>
              </a:rPr>
              <a:t>Kingdom Hearts - most recent</a:t>
            </a:r>
          </a:p>
          <a:p>
            <a:pPr marL="45720" lvl="0" indent="0">
              <a:buNone/>
            </a:pPr>
            <a:r>
              <a:rPr lang="en-US" sz="2400" b="1" dirty="0" smtClean="0">
                <a:ln w="50800"/>
                <a:solidFill>
                  <a:schemeClr val="bg1">
                    <a:shade val="50000"/>
                  </a:schemeClr>
                </a:solidFill>
              </a:rPr>
              <a:t>Final Fantasy – known legacy.</a:t>
            </a:r>
            <a:endParaRPr lang="en-US" sz="2400" b="1" dirty="0">
              <a:ln w="50800"/>
              <a:solidFill>
                <a:schemeClr val="bg1">
                  <a:shade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914400" y="548681"/>
            <a:ext cx="7315200" cy="648071"/>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Budget</a:t>
            </a:r>
            <a:endPar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Content Placeholder 3" descr="square_pipeline.png"/>
          <p:cNvPicPr preferRelativeResize="0">
            <a:picLocks noGrp="1"/>
          </p:cNvPicPr>
          <p:nvPr>
            <p:ph idx="1"/>
          </p:nvPr>
        </p:nvPicPr>
        <p:blipFill rotWithShape="1">
          <a:blip r:embed="rId3">
            <a:extLst>
              <a:ext uri="{28A0092B-C50C-407E-A947-70E740481C1C}">
                <a14:useLocalDpi xmlns:a14="http://schemas.microsoft.com/office/drawing/2010/main" val="0"/>
              </a:ext>
            </a:extLst>
          </a:blip>
          <a:srcRect l="-446" r="626"/>
          <a:stretch/>
        </p:blipFill>
        <p:spPr>
          <a:xfrm>
            <a:off x="0" y="1124744"/>
            <a:ext cx="9036496" cy="5301208"/>
          </a:xfrm>
          <a:ln>
            <a:solidFill>
              <a:schemeClr val="accent1"/>
            </a:solidFill>
          </a:ln>
        </p:spPr>
      </p:pic>
      <p:sp>
        <p:nvSpPr>
          <p:cNvPr id="12" name="Rectangle 11"/>
          <p:cNvSpPr/>
          <p:nvPr/>
        </p:nvSpPr>
        <p:spPr>
          <a:xfrm>
            <a:off x="0" y="6453336"/>
            <a:ext cx="8120221" cy="55399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a:t>Work cited:</a:t>
            </a:r>
          </a:p>
          <a:p>
            <a:r>
              <a:rPr lang="en-US" sz="1000" dirty="0"/>
              <a:t>X, I. (2014, November 25). A Breakdown Of Square </a:t>
            </a:r>
            <a:r>
              <a:rPr lang="en-US" sz="1000" dirty="0" err="1"/>
              <a:t>Enix’s</a:t>
            </a:r>
            <a:r>
              <a:rPr lang="en-US" sz="1000" dirty="0"/>
              <a:t> Development Pipeline - </a:t>
            </a:r>
            <a:r>
              <a:rPr lang="en-US" sz="1000" dirty="0" err="1"/>
              <a:t>Siliconera</a:t>
            </a:r>
            <a:r>
              <a:rPr lang="en-US" sz="1000" dirty="0"/>
              <a:t>. Retrieved November 25, 2014, from </a:t>
            </a:r>
            <a:r>
              <a:rPr lang="en-US" sz="1000" u="sng" dirty="0">
                <a:hlinkClick r:id="rId4"/>
              </a:rPr>
              <a:t>http://www.siliconera.com/2014/11/12/breakdown-square-enixs-development-pipeline/</a:t>
            </a:r>
            <a:r>
              <a:rPr lang="en-US" sz="1000" dirty="0"/>
              <a:t>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CA" smtClean="0"/>
              <a:t>SWOT Analysis </a:t>
            </a:r>
            <a:endParaRPr lang="fr-CA" dirty="0" smtClean="0"/>
          </a:p>
        </p:txBody>
      </p:sp>
      <p:sp>
        <p:nvSpPr>
          <p:cNvPr id="5123" name="Espace réservé du contenu 2"/>
          <p:cNvSpPr>
            <a:spLocks noGrp="1"/>
          </p:cNvSpPr>
          <p:nvPr>
            <p:ph idx="1"/>
          </p:nvPr>
        </p:nvSpPr>
        <p:spPr/>
        <p:txBody>
          <a:bodyPr>
            <a:normAutofit/>
          </a:bodyPr>
          <a:lstStyle/>
          <a:p>
            <a:r>
              <a:rPr lang="en-US" sz="2400" b="1" dirty="0" smtClean="0">
                <a:ln w="17780" cmpd="sng">
                  <a:solidFill>
                    <a:srgbClr val="FFFFFF"/>
                  </a:solidFill>
                  <a:prstDash val="solid"/>
                  <a:miter lim="800000"/>
                </a:ln>
                <a:solidFill>
                  <a:schemeClr val="tx2">
                    <a:lumMod val="50000"/>
                  </a:schemeClr>
                </a:solidFill>
                <a:effectLst>
                  <a:innerShdw blurRad="63500" dist="50800" dir="18900000">
                    <a:prstClr val="black">
                      <a:alpha val="50000"/>
                    </a:prstClr>
                  </a:innerShdw>
                </a:effectLst>
              </a:rPr>
              <a:t>Strongest asset: or backbone of the marketing campaigns would be the recognizable name- product association.</a:t>
            </a:r>
          </a:p>
          <a:p>
            <a:r>
              <a:rPr lang="en-US" sz="2400" b="1" dirty="0" smtClean="0">
                <a:ln w="17780" cmpd="sng">
                  <a:solidFill>
                    <a:srgbClr val="FFFFFF"/>
                  </a:solidFill>
                  <a:prstDash val="solid"/>
                  <a:miter lim="800000"/>
                </a:ln>
                <a:solidFill>
                  <a:schemeClr val="tx2">
                    <a:lumMod val="50000"/>
                  </a:schemeClr>
                </a:solidFill>
                <a:effectLst>
                  <a:innerShdw blurRad="63500" dist="50800" dir="18900000">
                    <a:prstClr val="black">
                      <a:alpha val="50000"/>
                    </a:prstClr>
                  </a:innerShdw>
                </a:effectLst>
              </a:rPr>
              <a:t>Possible weakness: lack of capital reinvestment for lateral creation. Examples: Offices and distribution facilities in other markets. Focusing on too few, if ever more than one, product(s). </a:t>
            </a:r>
            <a:endParaRPr lang="fr-CA" sz="2400" b="1" dirty="0" smtClean="0">
              <a:ln w="17780" cmpd="sng">
                <a:solidFill>
                  <a:srgbClr val="FFFFFF"/>
                </a:solidFill>
                <a:prstDash val="solid"/>
                <a:miter lim="800000"/>
              </a:ln>
              <a:solidFill>
                <a:schemeClr val="tx2">
                  <a:lumMod val="50000"/>
                </a:schemeClr>
              </a:solidFill>
              <a:effectLst>
                <a:innerShdw blurRad="63500" dist="50800" dir="18900000">
                  <a:prstClr val="black">
                    <a:alpha val="50000"/>
                  </a:prstClr>
                </a:inn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649"/>
            <a:ext cx="7315200" cy="2438164"/>
          </a:xfrm>
        </p:spPr>
        <p:txBody>
          <a:bodyPr anchor="ctr" anchorCtr="1"/>
          <a:lstStyle/>
          <a:p>
            <a:pPr algn="ctr"/>
            <a:r>
              <a:rPr lang="en-US" dirty="0" smtClean="0"/>
              <a:t>A common comparison: </a:t>
            </a:r>
            <a:br>
              <a:rPr lang="en-US" dirty="0" smtClean="0"/>
            </a:b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Don’t put all of your eggs in one basket.</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Content Placeholder 3" descr="demasiado.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23443" r="-23443"/>
          <a:stretch/>
        </p:blipFill>
        <p:spPr>
          <a:xfrm>
            <a:off x="395536" y="2204864"/>
            <a:ext cx="8928992" cy="4391893"/>
          </a:xfrm>
        </p:spPr>
      </p:pic>
    </p:spTree>
    <p:extLst>
      <p:ext uri="{BB962C8B-B14F-4D97-AF65-F5344CB8AC3E}">
        <p14:creationId xmlns:p14="http://schemas.microsoft.com/office/powerpoint/2010/main" val="162387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914400" y="1052737"/>
            <a:ext cx="7315200" cy="1080119"/>
          </a:xfrm>
        </p:spPr>
        <p:style>
          <a:lnRef idx="2">
            <a:schemeClr val="accent2"/>
          </a:lnRef>
          <a:fillRef idx="1">
            <a:schemeClr val="lt1"/>
          </a:fillRef>
          <a:effectRef idx="0">
            <a:schemeClr val="accent2"/>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CA"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Advertising</a:t>
            </a:r>
            <a:endParaRPr lang="fr-C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147" name="Espace réservé du contenu 2"/>
          <p:cNvSpPr>
            <a:spLocks noGrp="1"/>
          </p:cNvSpPr>
          <p:nvPr>
            <p:ph idx="1"/>
          </p:nvPr>
        </p:nvSpPr>
        <p:spPr>
          <a:xfrm>
            <a:off x="2233780" y="2708920"/>
            <a:ext cx="6876256" cy="3539527"/>
          </a:xfrm>
        </p:spPr>
        <p:txBody>
          <a:bodyPr>
            <a:normAutofit lnSpcReduction="10000"/>
          </a:bodyPr>
          <a:lstStyle/>
          <a:p>
            <a:r>
              <a:rPr lang="en-US" b="1" dirty="0">
                <a:solidFill>
                  <a:schemeClr val="bg1">
                    <a:lumMod val="65000"/>
                    <a:lumOff val="35000"/>
                  </a:schemeClr>
                </a:solidFill>
              </a:rPr>
              <a:t>Direct</a:t>
            </a:r>
            <a:r>
              <a:rPr lang="en-US" dirty="0">
                <a:solidFill>
                  <a:schemeClr val="bg1">
                    <a:lumMod val="65000"/>
                    <a:lumOff val="35000"/>
                  </a:schemeClr>
                </a:solidFill>
              </a:rPr>
              <a:t> to consumer via general publicity of the current gaming society would be the most likely to achieve marketing supremacy. </a:t>
            </a:r>
            <a:endParaRPr lang="en-US" dirty="0" smtClean="0">
              <a:solidFill>
                <a:schemeClr val="bg1">
                  <a:lumMod val="65000"/>
                  <a:lumOff val="35000"/>
                </a:schemeClr>
              </a:solidFill>
            </a:endParaRPr>
          </a:p>
          <a:p>
            <a:r>
              <a:rPr lang="en-US" dirty="0" smtClean="0">
                <a:solidFill>
                  <a:schemeClr val="bg1">
                    <a:lumMod val="65000"/>
                    <a:lumOff val="35000"/>
                  </a:schemeClr>
                </a:solidFill>
              </a:rPr>
              <a:t> </a:t>
            </a:r>
            <a:r>
              <a:rPr lang="en-US" b="1" dirty="0" smtClean="0">
                <a:solidFill>
                  <a:schemeClr val="bg1">
                    <a:lumMod val="65000"/>
                    <a:lumOff val="35000"/>
                  </a:schemeClr>
                </a:solidFill>
              </a:rPr>
              <a:t>Demographic</a:t>
            </a:r>
            <a:r>
              <a:rPr lang="en-US" dirty="0" smtClean="0">
                <a:solidFill>
                  <a:schemeClr val="bg1">
                    <a:lumMod val="65000"/>
                    <a:lumOff val="35000"/>
                  </a:schemeClr>
                </a:solidFill>
              </a:rPr>
              <a:t> or target market has </a:t>
            </a:r>
            <a:r>
              <a:rPr lang="en-US" dirty="0">
                <a:solidFill>
                  <a:schemeClr val="bg1">
                    <a:lumMod val="65000"/>
                    <a:lumOff val="35000"/>
                  </a:schemeClr>
                </a:solidFill>
              </a:rPr>
              <a:t>been a fellowship or a ‘quasi-subculture.’ The discussions about the current levels of achievement and accomplishments within one game and the other games being played get heated yet become the most fundamental marketing source.  </a:t>
            </a:r>
            <a:endParaRPr lang="en-US" dirty="0" smtClean="0">
              <a:solidFill>
                <a:schemeClr val="bg1">
                  <a:lumMod val="65000"/>
                  <a:lumOff val="35000"/>
                </a:schemeClr>
              </a:solidFill>
            </a:endParaRPr>
          </a:p>
          <a:p>
            <a:r>
              <a:rPr lang="en-US" b="1" dirty="0" smtClean="0">
                <a:solidFill>
                  <a:schemeClr val="bg1">
                    <a:lumMod val="65000"/>
                    <a:lumOff val="35000"/>
                  </a:schemeClr>
                </a:solidFill>
              </a:rPr>
              <a:t>Retailers</a:t>
            </a:r>
            <a:r>
              <a:rPr lang="en-US" dirty="0" smtClean="0">
                <a:solidFill>
                  <a:schemeClr val="bg1">
                    <a:lumMod val="65000"/>
                    <a:lumOff val="35000"/>
                  </a:schemeClr>
                </a:solidFill>
              </a:rPr>
              <a:t> </a:t>
            </a:r>
            <a:r>
              <a:rPr lang="en-US" dirty="0">
                <a:solidFill>
                  <a:schemeClr val="bg1">
                    <a:lumMod val="65000"/>
                    <a:lumOff val="35000"/>
                  </a:schemeClr>
                </a:solidFill>
              </a:rPr>
              <a:t>would be the secondary or tertiary objective of the marketing </a:t>
            </a:r>
            <a:r>
              <a:rPr lang="en-US" dirty="0" smtClean="0">
                <a:solidFill>
                  <a:schemeClr val="bg1">
                    <a:lumMod val="65000"/>
                    <a:lumOff val="35000"/>
                  </a:schemeClr>
                </a:solidFill>
              </a:rPr>
              <a:t>campaign: Wal</a:t>
            </a:r>
            <a:r>
              <a:rPr lang="en-US" dirty="0">
                <a:solidFill>
                  <a:schemeClr val="bg1">
                    <a:lumMod val="65000"/>
                    <a:lumOff val="35000"/>
                  </a:schemeClr>
                </a:solidFill>
              </a:rPr>
              <a:t>-Mart, Target, BestBuy in the North American market.  </a:t>
            </a:r>
            <a:endParaRPr lang="fr-CA" dirty="0" smtClean="0">
              <a:solidFill>
                <a:schemeClr val="bg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7346"/>
            <a:ext cx="8460432" cy="4247317"/>
          </a:xfrm>
          <a:prstGeom prst="rect">
            <a:avLst/>
          </a:prstGeom>
        </p:spPr>
        <p:txBody>
          <a:bodyPr wrap="square" numCol="2">
            <a:spAutoFit/>
          </a:bodyPr>
          <a:lstStyle/>
          <a:p>
            <a:pPr marL="285750" indent="-285750">
              <a:buFont typeface="Arial"/>
              <a:buChar char="•"/>
            </a:pPr>
            <a:r>
              <a:rPr lang="en-US" dirty="0"/>
              <a:t>Marketing this product would be a mix of advertising, public relations and mild promotion through currently used media of similar or popular topic integration.  Many of the marketing strategies would be using API, or advertising product integration html coding and embedding, on websites and forums.  </a:t>
            </a:r>
            <a:endParaRPr lang="en-US" dirty="0" smtClean="0"/>
          </a:p>
          <a:p>
            <a:pPr marL="285750" indent="-285750">
              <a:buFont typeface="Arial"/>
              <a:buChar char="•"/>
            </a:pPr>
            <a:r>
              <a:rPr lang="en-US" dirty="0" smtClean="0"/>
              <a:t>API (HTML Code embedding) </a:t>
            </a:r>
            <a:r>
              <a:rPr lang="en-US" dirty="0"/>
              <a:t>morphs into networks unbound.  Because the product is electronic, internet and computerized media the links provided through API would fundamentally route directly to the point of sale.  </a:t>
            </a:r>
            <a:endParaRPr lang="en-US" dirty="0" smtClean="0"/>
          </a:p>
          <a:p>
            <a:pPr marL="285750" indent="-285750">
              <a:buFont typeface="Arial"/>
              <a:buChar char="•"/>
            </a:pPr>
            <a:r>
              <a:rPr lang="en-US" dirty="0" smtClean="0"/>
              <a:t>Public relations: Word </a:t>
            </a:r>
            <a:r>
              <a:rPr lang="en-US" dirty="0"/>
              <a:t>of mouth would and could lead to the sales promotion of the product at point of sale.  </a:t>
            </a:r>
            <a:endParaRPr lang="en-US" dirty="0" smtClean="0"/>
          </a:p>
          <a:p>
            <a:pPr marL="285750" indent="-285750">
              <a:buFont typeface="Arial"/>
              <a:buChar char="•"/>
            </a:pPr>
            <a:r>
              <a:rPr lang="en-US" dirty="0" smtClean="0"/>
              <a:t>By </a:t>
            </a:r>
            <a:r>
              <a:rPr lang="en-US" dirty="0"/>
              <a:t>having a “referral” program, the person referring, another person, would get ‘credit’ or ‘discounts’ to purchase additional components within the products line-up. </a:t>
            </a:r>
          </a:p>
        </p:txBody>
      </p:sp>
    </p:spTree>
    <p:extLst>
      <p:ext uri="{BB962C8B-B14F-4D97-AF65-F5344CB8AC3E}">
        <p14:creationId xmlns:p14="http://schemas.microsoft.com/office/powerpoint/2010/main" val="6041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ALL NEW…</a:t>
            </a:r>
            <a:endParaRPr lang="en-US" dirty="0"/>
          </a:p>
        </p:txBody>
      </p:sp>
      <p:pic>
        <p:nvPicPr>
          <p:cNvPr id="5" name="Picture Placeholder 4" descr="Screen Shot 2014-11-21 at 6.01.28 AM.png"/>
          <p:cNvPicPr>
            <a:picLocks noGrp="1" noChangeAspect="1"/>
          </p:cNvPicPr>
          <p:nvPr>
            <p:ph type="pic" idx="1"/>
          </p:nvPr>
        </p:nvPicPr>
        <p:blipFill>
          <a:blip r:embed="rId2">
            <a:extLst>
              <a:ext uri="{28A0092B-C50C-407E-A947-70E740481C1C}">
                <a14:useLocalDpi xmlns:a14="http://schemas.microsoft.com/office/drawing/2010/main" val="0"/>
              </a:ext>
            </a:extLst>
          </a:blip>
          <a:srcRect t="20350" b="20350"/>
          <a:stretch>
            <a:fillRect/>
          </a:stretch>
        </p:blipFill>
        <p:spPr/>
      </p:pic>
      <p:sp>
        <p:nvSpPr>
          <p:cNvPr id="4" name="Text Placeholder 3"/>
          <p:cNvSpPr>
            <a:spLocks noGrp="1"/>
          </p:cNvSpPr>
          <p:nvPr>
            <p:ph type="body" sz="half" idx="2"/>
          </p:nvPr>
        </p:nvSpPr>
        <p:spPr/>
        <p:txBody>
          <a:bodyPr/>
          <a:lstStyle/>
          <a:p>
            <a:r>
              <a:rPr lang="en-US" dirty="0" smtClean="0"/>
              <a:t> PRODUCT X available now… RIGHT NOW on your SMART PHONE OR TABLET!  No , really it is! </a:t>
            </a:r>
            <a:endParaRPr lang="en-US" dirty="0"/>
          </a:p>
        </p:txBody>
      </p:sp>
    </p:spTree>
    <p:extLst>
      <p:ext uri="{BB962C8B-B14F-4D97-AF65-F5344CB8AC3E}">
        <p14:creationId xmlns:p14="http://schemas.microsoft.com/office/powerpoint/2010/main" val="3476170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A6A562B-6A2B-4935-94BD-7F77E8570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Perspective.thmx</Template>
  <TotalTime>59</TotalTime>
  <Words>432</Words>
  <Application>Microsoft Macintosh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Perspective</vt:lpstr>
      <vt:lpstr>Marketing Product X in  North America</vt:lpstr>
      <vt:lpstr>  Corporation Basics</vt:lpstr>
      <vt:lpstr>Budget</vt:lpstr>
      <vt:lpstr>SWOT Analysis </vt:lpstr>
      <vt:lpstr>A common comparison:  Don’t put all of your eggs in one basket.</vt:lpstr>
      <vt:lpstr>  Advertising</vt:lpstr>
      <vt:lpstr>PowerPoint Presentation</vt:lpstr>
      <vt:lpstr>THE ALL NEW…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
  <cp:keywords/>
  <cp:lastModifiedBy>Microsoft Office User</cp:lastModifiedBy>
  <cp:revision>14</cp:revision>
  <dcterms:modified xsi:type="dcterms:W3CDTF">2014-11-25T17:15:05Z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TC103807029990</vt:lpwstr>
  </property>
</Properties>
</file>