
<file path=[Content_Types].xml><?xml version="1.0" encoding="utf-8"?>
<Types xmlns="http://schemas.openxmlformats.org/package/2006/content-types">
  <Override PartName="/ppt/slideLayouts/slideLayout8.xml" ContentType="application/vnd.openxmlformats-officedocument.presentationml.slideLayout+xml"/>
  <Override PartName="/ppt/embeddings/oleObject4.bin" ContentType="application/vnd.openxmlformats-officedocument.oleObject"/>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charts/chart1.xml" ContentType="application/vnd.openxmlformats-officedocument.drawingml.chart+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embeddings/oleObject2.bin" ContentType="application/vnd.openxmlformats-officedocument.oleObject"/>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Default Extension="wmf" ContentType="image/x-wmf"/>
  <Override PartName="/ppt/notesSlides/notesSlide15.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embeddings/oleObject3.bin" ContentType="application/vnd.openxmlformats-officedocument.oleObject"/>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s/slide43.xml" ContentType="application/vnd.openxmlformats-officedocument.presentationml.slide+xml"/>
  <Override PartName="/ppt/slideLayouts/slideLayout6.xml" ContentType="application/vnd.openxmlformats-officedocument.presentationml.slideLayout+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Default Extension="vml" ContentType="application/vnd.openxmlformats-officedocument.vmlDrawing"/>
  <Override PartName="/ppt/notesSlides/notesSlide18.xml" ContentType="application/vnd.openxmlformats-officedocument.presentationml.notesSlid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slides/slide5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5.xml" ContentType="application/vnd.openxmlformats-officedocument.presentationml.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notesSlides/notesSlide3.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embeddings/oleObject1.bin" ContentType="application/vnd.openxmlformats-officedocument.oleObject"/>
  <Default Extension="package" ContentType="application/vnd.openxmlformats-officedocument.package"/>
  <Override PartName="/ppt/slides/slide34.xml" ContentType="application/vnd.openxmlformats-officedocument.presentationml.slide+xml"/>
  <Override PartName="/ppt/slides/slide44.xml" ContentType="application/vnd.openxmlformats-officedocument.presentationml.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s/slide49.xml" ContentType="application/vnd.openxmlformats-officedocument.presentationml.slide+xml"/>
  <Override PartName="/ppt/slideLayouts/slideLayout1.xml" ContentType="application/vnd.openxmlformats-officedocument.presentationml.slideLayout+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slides/slide38.xml" ContentType="application/vnd.openxmlformats-officedocument.presentationml.slide+xml"/>
  <Override PartName="/ppt/slideLayouts/slideLayout12.xml" ContentType="application/vnd.openxmlformats-officedocument.presentationml.slideLayout+xml"/>
  <Override PartName="/ppt/notesSlides/notesSlide20.xml" ContentType="application/vnd.openxmlformats-officedocument.presentationml.notes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9" r:id="rId1"/>
  </p:sldMasterIdLst>
  <p:notesMasterIdLst>
    <p:notesMasterId r:id="rId58"/>
  </p:notesMasterIdLst>
  <p:handoutMasterIdLst>
    <p:handoutMasterId r:id="rId59"/>
  </p:handoutMasterIdLst>
  <p:sldIdLst>
    <p:sldId id="256" r:id="rId2"/>
    <p:sldId id="367" r:id="rId3"/>
    <p:sldId id="277" r:id="rId4"/>
    <p:sldId id="360" r:id="rId5"/>
    <p:sldId id="325" r:id="rId6"/>
    <p:sldId id="263" r:id="rId7"/>
    <p:sldId id="278" r:id="rId8"/>
    <p:sldId id="362" r:id="rId9"/>
    <p:sldId id="366" r:id="rId10"/>
    <p:sldId id="371" r:id="rId11"/>
    <p:sldId id="361" r:id="rId12"/>
    <p:sldId id="265" r:id="rId13"/>
    <p:sldId id="372" r:id="rId14"/>
    <p:sldId id="373" r:id="rId15"/>
    <p:sldId id="374" r:id="rId16"/>
    <p:sldId id="364" r:id="rId17"/>
    <p:sldId id="267" r:id="rId18"/>
    <p:sldId id="335" r:id="rId19"/>
    <p:sldId id="268" r:id="rId20"/>
    <p:sldId id="375" r:id="rId21"/>
    <p:sldId id="376" r:id="rId22"/>
    <p:sldId id="356" r:id="rId23"/>
    <p:sldId id="377" r:id="rId24"/>
    <p:sldId id="378" r:id="rId25"/>
    <p:sldId id="260" r:id="rId26"/>
    <p:sldId id="272" r:id="rId27"/>
    <p:sldId id="363" r:id="rId28"/>
    <p:sldId id="387" r:id="rId29"/>
    <p:sldId id="388" r:id="rId30"/>
    <p:sldId id="389" r:id="rId31"/>
    <p:sldId id="273" r:id="rId32"/>
    <p:sldId id="271" r:id="rId33"/>
    <p:sldId id="365" r:id="rId34"/>
    <p:sldId id="339" r:id="rId35"/>
    <p:sldId id="340" r:id="rId36"/>
    <p:sldId id="342" r:id="rId37"/>
    <p:sldId id="380" r:id="rId38"/>
    <p:sldId id="316" r:id="rId39"/>
    <p:sldId id="381" r:id="rId40"/>
    <p:sldId id="345" r:id="rId41"/>
    <p:sldId id="346" r:id="rId42"/>
    <p:sldId id="368" r:id="rId43"/>
    <p:sldId id="384" r:id="rId44"/>
    <p:sldId id="279" r:id="rId45"/>
    <p:sldId id="280" r:id="rId46"/>
    <p:sldId id="385" r:id="rId47"/>
    <p:sldId id="349" r:id="rId48"/>
    <p:sldId id="386" r:id="rId49"/>
    <p:sldId id="369" r:id="rId50"/>
    <p:sldId id="351" r:id="rId51"/>
    <p:sldId id="383" r:id="rId52"/>
    <p:sldId id="370" r:id="rId53"/>
    <p:sldId id="322" r:id="rId54"/>
    <p:sldId id="323" r:id="rId55"/>
    <p:sldId id="352" r:id="rId56"/>
    <p:sldId id="379" r:id="rId5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457200" rtl="0" eaLnBrk="1" latinLnBrk="0" hangingPunct="1">
      <a:defRPr b="1" kern="1200">
        <a:solidFill>
          <a:schemeClr val="tx1"/>
        </a:solidFill>
        <a:latin typeface="Arial" charset="0"/>
        <a:ea typeface="+mn-ea"/>
        <a:cs typeface="+mn-cs"/>
      </a:defRPr>
    </a:lvl6pPr>
    <a:lvl7pPr marL="2743200" algn="l" defTabSz="457200" rtl="0" eaLnBrk="1" latinLnBrk="0" hangingPunct="1">
      <a:defRPr b="1" kern="1200">
        <a:solidFill>
          <a:schemeClr val="tx1"/>
        </a:solidFill>
        <a:latin typeface="Arial" charset="0"/>
        <a:ea typeface="+mn-ea"/>
        <a:cs typeface="+mn-cs"/>
      </a:defRPr>
    </a:lvl7pPr>
    <a:lvl8pPr marL="3200400" algn="l" defTabSz="457200" rtl="0" eaLnBrk="1" latinLnBrk="0" hangingPunct="1">
      <a:defRPr b="1" kern="1200">
        <a:solidFill>
          <a:schemeClr val="tx1"/>
        </a:solidFill>
        <a:latin typeface="Arial" charset="0"/>
        <a:ea typeface="+mn-ea"/>
        <a:cs typeface="+mn-cs"/>
      </a:defRPr>
    </a:lvl8pPr>
    <a:lvl9pPr marL="3657600" algn="l" defTabSz="4572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6699"/>
    <a:srgbClr val="3333CC"/>
    <a:srgbClr val="0099FF"/>
    <a:srgbClr val="3366CC"/>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87475" autoAdjust="0"/>
  </p:normalViewPr>
  <p:slideViewPr>
    <p:cSldViewPr>
      <p:cViewPr varScale="1">
        <p:scale>
          <a:sx n="90" d="100"/>
          <a:sy n="90" d="100"/>
        </p:scale>
        <p:origin x="-87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512"/>
    </p:cViewPr>
  </p:sorter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tableStyles" Target="tableStyles.xml"/><Relationship Id="rId60" Type="http://schemas.openxmlformats.org/officeDocument/2006/relationships/printerSettings" Target="printerSettings/printerSettings1.bin"/><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63" Type="http://schemas.openxmlformats.org/officeDocument/2006/relationships/theme" Target="theme/theme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notesMaster" Target="notesMasters/notesMaster1.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slide" Target="slides/slide56.xml"/><Relationship Id="rId59" Type="http://schemas.openxmlformats.org/officeDocument/2006/relationships/handoutMaster" Target="handoutMasters/handoutMaster1.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slide" Target="slides/slide5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62" Type="http://schemas.openxmlformats.org/officeDocument/2006/relationships/viewProps" Target="viewProps.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54" Type="http://schemas.openxmlformats.org/officeDocument/2006/relationships/slide" Target="slides/slide53.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61" Type="http://schemas.openxmlformats.org/officeDocument/2006/relationships/presProps" Target="presProps.xml"/><Relationship Id="rId53" Type="http://schemas.openxmlformats.org/officeDocument/2006/relationships/slide" Target="slides/slide5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charts/_rels/chart1.xml.rels><?xml version="1.0" encoding="UTF-8" standalone="yes"?>
<Relationships xmlns="http://schemas.openxmlformats.org/package/2006/relationships"><Relationship Id="rId1" Type="http://schemas.openxmlformats.org/officeDocument/2006/relationships/package" Target="../embeddings/package1.package"/></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sz="2400" b="0" i="0" u="none" strike="noStrike" baseline="0">
                <a:solidFill>
                  <a:srgbClr val="000000"/>
                </a:solidFill>
                <a:latin typeface="Calibri"/>
                <a:ea typeface="Calibri"/>
                <a:cs typeface="Calibri"/>
              </a:defRPr>
            </a:pPr>
            <a:r>
              <a:rPr lang="en-US" sz="2400"/>
              <a:t>URL Filtering by Module</a:t>
            </a:r>
          </a:p>
        </c:rich>
      </c:tx>
      <c:layout/>
      <c:spPr>
        <a:noFill/>
        <a:ln w="21958">
          <a:noFill/>
        </a:ln>
      </c:spPr>
    </c:title>
    <c:plotArea>
      <c:layout>
        <c:manualLayout>
          <c:layoutTarget val="inner"/>
          <c:xMode val="edge"/>
          <c:yMode val="edge"/>
          <c:x val="0.124031007751938"/>
          <c:y val="0.273838630806846"/>
          <c:w val="0.701550387596899"/>
          <c:h val="0.611246943765281"/>
        </c:manualLayout>
      </c:layout>
      <c:barChart>
        <c:barDir val="col"/>
        <c:grouping val="clustered"/>
        <c:ser>
          <c:idx val="1"/>
          <c:order val="0"/>
          <c:tx>
            <c:strRef>
              <c:f>Sheet1!$J$3</c:f>
              <c:strCache>
                <c:ptCount val="1"/>
                <c:pt idx="0">
                  <c:v>Flight</c:v>
                </c:pt>
              </c:strCache>
            </c:strRef>
          </c:tx>
          <c:spPr>
            <a:gradFill rotWithShape="0">
              <a:gsLst>
                <a:gs pos="0">
                  <a:srgbClr val="00ABEA">
                    <a:gamma/>
                    <a:tint val="44314"/>
                    <a:invGamma/>
                  </a:srgbClr>
                </a:gs>
                <a:gs pos="100000">
                  <a:srgbClr val="00ABEA"/>
                </a:gs>
              </a:gsLst>
              <a:lin ang="5400000" scaled="1"/>
            </a:gradFill>
            <a:ln w="10979">
              <a:solidFill>
                <a:srgbClr val="808080"/>
              </a:solidFill>
              <a:prstDash val="solid"/>
            </a:ln>
            <a:effectLst>
              <a:outerShdw dist="35921" dir="2700000" algn="br">
                <a:srgbClr val="000000"/>
              </a:outerShdw>
            </a:effectLst>
          </c:spPr>
          <c:cat>
            <c:strRef>
              <c:f>Sheet1!$H$4:$H$7</c:f>
              <c:strCache>
                <c:ptCount val="4"/>
                <c:pt idx="0">
                  <c:v>Discovery</c:v>
                </c:pt>
                <c:pt idx="1">
                  <c:v>Invocation</c:v>
                </c:pt>
                <c:pt idx="2">
                  <c:v>Source Typing</c:v>
                </c:pt>
                <c:pt idx="3">
                  <c:v>Source Modeling</c:v>
                </c:pt>
              </c:strCache>
            </c:strRef>
          </c:cat>
          <c:val>
            <c:numRef>
              <c:f>Sheet1!$J$4:$J$7</c:f>
              <c:numCache>
                <c:formatCode>General</c:formatCode>
                <c:ptCount val="4"/>
                <c:pt idx="0">
                  <c:v>101.0</c:v>
                </c:pt>
                <c:pt idx="1">
                  <c:v>97.0</c:v>
                </c:pt>
                <c:pt idx="2">
                  <c:v>21.0</c:v>
                </c:pt>
                <c:pt idx="3">
                  <c:v>3.0</c:v>
                </c:pt>
              </c:numCache>
            </c:numRef>
          </c:val>
        </c:ser>
        <c:ser>
          <c:idx val="2"/>
          <c:order val="1"/>
          <c:tx>
            <c:strRef>
              <c:f>Sheet1!$K$3</c:f>
              <c:strCache>
                <c:ptCount val="1"/>
                <c:pt idx="0">
                  <c:v>Geospatial</c:v>
                </c:pt>
              </c:strCache>
            </c:strRef>
          </c:tx>
          <c:spPr>
            <a:gradFill rotWithShape="0">
              <a:gsLst>
                <a:gs pos="0">
                  <a:srgbClr val="F20884">
                    <a:gamma/>
                    <a:tint val="41176"/>
                    <a:invGamma/>
                  </a:srgbClr>
                </a:gs>
                <a:gs pos="100000">
                  <a:srgbClr val="F20884"/>
                </a:gs>
              </a:gsLst>
              <a:lin ang="5400000" scaled="1"/>
            </a:gradFill>
            <a:ln w="10979">
              <a:solidFill>
                <a:srgbClr val="808080"/>
              </a:solidFill>
              <a:prstDash val="solid"/>
            </a:ln>
          </c:spPr>
          <c:cat>
            <c:strRef>
              <c:f>Sheet1!$H$4:$H$7</c:f>
              <c:strCache>
                <c:ptCount val="4"/>
                <c:pt idx="0">
                  <c:v>Discovery</c:v>
                </c:pt>
                <c:pt idx="1">
                  <c:v>Invocation</c:v>
                </c:pt>
                <c:pt idx="2">
                  <c:v>Source Typing</c:v>
                </c:pt>
                <c:pt idx="3">
                  <c:v>Source Modeling</c:v>
                </c:pt>
              </c:strCache>
            </c:strRef>
          </c:cat>
          <c:val>
            <c:numRef>
              <c:f>Sheet1!$K$4:$K$7</c:f>
              <c:numCache>
                <c:formatCode>General</c:formatCode>
                <c:ptCount val="4"/>
                <c:pt idx="0">
                  <c:v>101.0</c:v>
                </c:pt>
                <c:pt idx="1">
                  <c:v>90.0</c:v>
                </c:pt>
                <c:pt idx="2">
                  <c:v>8.0</c:v>
                </c:pt>
                <c:pt idx="3">
                  <c:v>2.0</c:v>
                </c:pt>
              </c:numCache>
            </c:numRef>
          </c:val>
        </c:ser>
        <c:ser>
          <c:idx val="3"/>
          <c:order val="2"/>
          <c:tx>
            <c:strRef>
              <c:f>Sheet1!$L$3</c:f>
              <c:strCache>
                <c:ptCount val="1"/>
                <c:pt idx="0">
                  <c:v>Weather</c:v>
                </c:pt>
              </c:strCache>
            </c:strRef>
          </c:tx>
          <c:spPr>
            <a:gradFill rotWithShape="0">
              <a:gsLst>
                <a:gs pos="0">
                  <a:srgbClr val="99CC00">
                    <a:gamma/>
                    <a:tint val="44314"/>
                    <a:invGamma/>
                  </a:srgbClr>
                </a:gs>
                <a:gs pos="100000">
                  <a:srgbClr val="99CC00"/>
                </a:gs>
              </a:gsLst>
              <a:lin ang="5400000" scaled="1"/>
            </a:gradFill>
            <a:ln w="10979">
              <a:solidFill>
                <a:srgbClr val="000000"/>
              </a:solidFill>
              <a:prstDash val="solid"/>
            </a:ln>
          </c:spPr>
          <c:cat>
            <c:strRef>
              <c:f>Sheet1!$H$4:$H$7</c:f>
              <c:strCache>
                <c:ptCount val="4"/>
                <c:pt idx="0">
                  <c:v>Discovery</c:v>
                </c:pt>
                <c:pt idx="1">
                  <c:v>Invocation</c:v>
                </c:pt>
                <c:pt idx="2">
                  <c:v>Source Typing</c:v>
                </c:pt>
                <c:pt idx="3">
                  <c:v>Source Modeling</c:v>
                </c:pt>
              </c:strCache>
            </c:strRef>
          </c:cat>
          <c:val>
            <c:numRef>
              <c:f>Sheet1!$L$4:$L$7</c:f>
              <c:numCache>
                <c:formatCode>General</c:formatCode>
                <c:ptCount val="4"/>
                <c:pt idx="0">
                  <c:v>101.0</c:v>
                </c:pt>
                <c:pt idx="1">
                  <c:v>96.0</c:v>
                </c:pt>
                <c:pt idx="2">
                  <c:v>38.0</c:v>
                </c:pt>
                <c:pt idx="3">
                  <c:v>14.0</c:v>
                </c:pt>
              </c:numCache>
            </c:numRef>
          </c:val>
        </c:ser>
        <c:axId val="497857960"/>
        <c:axId val="497861608"/>
      </c:barChart>
      <c:catAx>
        <c:axId val="497857960"/>
        <c:scaling>
          <c:orientation val="minMax"/>
        </c:scaling>
        <c:axPos val="b"/>
        <c:numFmt formatCode="General" sourceLinked="1"/>
        <c:tickLblPos val="nextTo"/>
        <c:spPr>
          <a:ln w="2745">
            <a:solidFill>
              <a:srgbClr val="808080"/>
            </a:solidFill>
            <a:prstDash val="solid"/>
          </a:ln>
        </c:spPr>
        <c:txPr>
          <a:bodyPr rot="0" vert="horz"/>
          <a:lstStyle/>
          <a:p>
            <a:pPr>
              <a:defRPr sz="1600" b="0" i="0" u="none" strike="noStrike" baseline="0">
                <a:solidFill>
                  <a:srgbClr val="000000"/>
                </a:solidFill>
                <a:latin typeface="Calibri"/>
                <a:ea typeface="Calibri"/>
                <a:cs typeface="Calibri"/>
              </a:defRPr>
            </a:pPr>
            <a:endParaRPr lang="en-US"/>
          </a:p>
        </c:txPr>
        <c:crossAx val="497861608"/>
        <c:crosses val="autoZero"/>
        <c:auto val="1"/>
        <c:lblAlgn val="ctr"/>
        <c:lblOffset val="100"/>
      </c:catAx>
      <c:valAx>
        <c:axId val="497861608"/>
        <c:scaling>
          <c:logBase val="10.0"/>
          <c:orientation val="minMax"/>
          <c:max val="100.0"/>
        </c:scaling>
        <c:axPos val="l"/>
        <c:majorGridlines>
          <c:spPr>
            <a:ln w="2745">
              <a:solidFill>
                <a:srgbClr val="808080"/>
              </a:solidFill>
              <a:prstDash val="solid"/>
            </a:ln>
          </c:spPr>
        </c:majorGridlines>
        <c:minorGridlines>
          <c:spPr>
            <a:ln w="2745">
              <a:solidFill>
                <a:srgbClr val="969696"/>
              </a:solidFill>
              <a:prstDash val="solid"/>
            </a:ln>
          </c:spPr>
        </c:minorGridlines>
        <c:title>
          <c:tx>
            <c:rich>
              <a:bodyPr/>
              <a:lstStyle/>
              <a:p>
                <a:pPr>
                  <a:defRPr sz="2000" b="0" i="0" u="none" strike="noStrike" baseline="0">
                    <a:solidFill>
                      <a:srgbClr val="000000"/>
                    </a:solidFill>
                    <a:latin typeface="Calibri"/>
                    <a:ea typeface="Calibri"/>
                    <a:cs typeface="Calibri"/>
                  </a:defRPr>
                </a:pPr>
                <a:r>
                  <a:rPr lang="en-US" sz="2000"/>
                  <a:t>Number of URLs</a:t>
                </a:r>
              </a:p>
            </c:rich>
          </c:tx>
          <c:layout/>
          <c:spPr>
            <a:noFill/>
            <a:ln w="21958">
              <a:noFill/>
            </a:ln>
          </c:spPr>
        </c:title>
        <c:numFmt formatCode="General" sourceLinked="1"/>
        <c:minorTickMark val="in"/>
        <c:tickLblPos val="nextTo"/>
        <c:spPr>
          <a:ln w="2745">
            <a:solidFill>
              <a:srgbClr val="808080"/>
            </a:solidFill>
            <a:prstDash val="solid"/>
          </a:ln>
        </c:spPr>
        <c:txPr>
          <a:bodyPr rot="0" vert="horz"/>
          <a:lstStyle/>
          <a:p>
            <a:pPr>
              <a:defRPr sz="1600" b="0" i="0" u="none" strike="noStrike" baseline="0">
                <a:solidFill>
                  <a:srgbClr val="000000"/>
                </a:solidFill>
                <a:latin typeface="Calibri"/>
                <a:ea typeface="Calibri"/>
                <a:cs typeface="Calibri"/>
              </a:defRPr>
            </a:pPr>
            <a:endParaRPr lang="en-US"/>
          </a:p>
        </c:txPr>
        <c:crossAx val="497857960"/>
        <c:crosses val="autoZero"/>
        <c:crossBetween val="between"/>
      </c:valAx>
      <c:spPr>
        <a:solidFill>
          <a:srgbClr val="FFFFFF"/>
        </a:solidFill>
        <a:ln w="21958">
          <a:noFill/>
        </a:ln>
      </c:spPr>
    </c:plotArea>
    <c:legend>
      <c:legendPos val="r"/>
      <c:layout>
        <c:manualLayout>
          <c:xMode val="edge"/>
          <c:yMode val="edge"/>
          <c:x val="0.816279017583942"/>
          <c:y val="0.213953412073491"/>
          <c:w val="0.153488433764432"/>
          <c:h val="0.33488371245261"/>
        </c:manualLayout>
      </c:layout>
      <c:spPr>
        <a:noFill/>
        <a:ln w="21958">
          <a:noFill/>
        </a:ln>
      </c:spPr>
      <c:txPr>
        <a:bodyPr/>
        <a:lstStyle/>
        <a:p>
          <a:pPr>
            <a:defRPr sz="1800" b="0" i="0" u="none" strike="noStrike" baseline="0">
              <a:solidFill>
                <a:srgbClr val="000000"/>
              </a:solidFill>
              <a:latin typeface="Calibri"/>
              <a:ea typeface="Calibri"/>
              <a:cs typeface="Calibri"/>
            </a:defRPr>
          </a:pPr>
          <a:endParaRPr lang="en-US"/>
        </a:p>
      </c:txPr>
    </c:legend>
    <c:plotVisOnly val="1"/>
    <c:dispBlanksAs val="gap"/>
  </c:chart>
  <c:spPr>
    <a:solidFill>
      <a:srgbClr val="FFFFFF"/>
    </a:solidFill>
    <a:ln w="2745">
      <a:solidFill>
        <a:srgbClr val="808080"/>
      </a:solidFill>
      <a:prstDash val="solid"/>
    </a:ln>
  </c:spPr>
  <c:txPr>
    <a:bodyPr/>
    <a:lstStyle/>
    <a:p>
      <a:pPr>
        <a:defRPr sz="1037" b="0" i="0" u="none" strike="noStrike" baseline="0">
          <a:solidFill>
            <a:srgbClr val="000000"/>
          </a:solidFill>
          <a:latin typeface="Calibri"/>
          <a:ea typeface="Calibri"/>
          <a:cs typeface="Calibri"/>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0E721-E503-B84E-84A6-27603149FB63}" type="datetimeFigureOut">
              <a:rPr lang="en-US" smtClean="0"/>
              <a:pPr/>
              <a:t>6/2/09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53FDA8-255E-AB41-9C5C-59B2B0B28F73}"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16A49E4B-608D-6241-9E35-C9E8267A3AA7}"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34C0D37F-9F4E-AD48-9B3B-DD030C686E81}" type="slidenum">
              <a:rPr lang="en-US"/>
              <a:pPr/>
              <a:t>12</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a:t>Observation: sources providing similar functionality are annotated with “similar” tags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0CE6C-576E-8F4C-8566-BA01224435F7}" type="slidenum">
              <a:rPr lang="en-US"/>
              <a:pPr/>
              <a:t>30</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2F14C67-CA60-C84A-BAE8-0790F4FDB4D0}" type="slidenum">
              <a:rPr lang="en-US"/>
              <a:pPr/>
              <a:t>32</a:t>
            </a:fld>
            <a:endParaRPr lang="en-US"/>
          </a:p>
        </p:txBody>
      </p:sp>
      <p:sp>
        <p:nvSpPr>
          <p:cNvPr id="40963" name="Slide Image Placeholder 1"/>
          <p:cNvSpPr>
            <a:spLocks noGrp="1" noRot="1" noChangeAspect="1" noTextEdit="1"/>
          </p:cNvSpPr>
          <p:nvPr>
            <p:ph type="sldImg"/>
          </p:nvPr>
        </p:nvSpPr>
        <p:spPr>
          <a:ln/>
        </p:spPr>
      </p:sp>
      <p:sp>
        <p:nvSpPr>
          <p:cNvPr id="40964" name="Notes Placeholder 2"/>
          <p:cNvSpPr>
            <a:spLocks noGrp="1"/>
          </p:cNvSpPr>
          <p:nvPr>
            <p:ph type="body" idx="1"/>
          </p:nvPr>
        </p:nvSpPr>
        <p:spPr>
          <a:noFill/>
          <a:ln/>
        </p:spPr>
        <p:txBody>
          <a:bodyPr/>
          <a:lstStyle/>
          <a:p>
            <a:pPr defTabSz="457200" eaLnBrk="1" hangingPunct="1">
              <a:spcBef>
                <a:spcPct val="0"/>
              </a:spcBef>
            </a:pPr>
            <a:r>
              <a:rPr lang="en-US"/>
              <a:t>From table weather179.  The two PR-Sky columns are from different days in the forecast.  This is why we need to apply additional semantics and constraints to figure out the proper source model.  That is what a later stage  of the processing does for us.</a:t>
            </a:r>
          </a:p>
          <a:p>
            <a:pPr defTabSz="457200" eaLnBrk="1" hangingPunct="1">
              <a:spcBef>
                <a:spcPct val="0"/>
              </a:spcBef>
            </a:pPr>
            <a:endParaRPr lang="en-US"/>
          </a:p>
        </p:txBody>
      </p:sp>
      <p:sp>
        <p:nvSpPr>
          <p:cNvPr id="4096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defTabSz="457200"/>
            <a:fld id="{D873D687-C0B3-F54C-8403-AE4B1D638608}" type="slidenum">
              <a:rPr lang="en-US" sz="1200" b="0">
                <a:latin typeface="Calibri" charset="0"/>
                <a:ea typeface="ＭＳ Ｐゴシック" charset="-128"/>
                <a:cs typeface="ＭＳ Ｐゴシック" charset="-128"/>
              </a:rPr>
              <a:pPr algn="r" defTabSz="457200"/>
              <a:t>32</a:t>
            </a:fld>
            <a:endParaRPr lang="en-US" sz="1200" b="0">
              <a:latin typeface="Calibri" charset="0"/>
              <a:ea typeface="ＭＳ Ｐゴシック"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E17B0-E6E0-A94E-906B-BFD863CBDF47}" type="slidenum">
              <a:rPr lang="en-US"/>
              <a:pPr/>
              <a:t>34</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BB611-62E9-334B-A3C4-C6BC58BD88C2}" type="slidenum">
              <a:rPr lang="en-US"/>
              <a:pPr/>
              <a:t>35</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0CD80-2936-984E-A859-ADB10F8C297B}" type="slidenum">
              <a:rPr lang="en-US"/>
              <a:pPr/>
              <a:t>36</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3470E8-5CE4-E74D-AE09-074BBA6F6A48}" type="slidenum">
              <a:rPr lang="en-US"/>
              <a:pPr/>
              <a:t>37</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46729-A6F0-B24D-BF32-9644AA425B6E}" type="slidenum">
              <a:rPr lang="en-US"/>
              <a:pPr/>
              <a:t>38</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6A49E4B-608D-6241-9E35-C9E8267A3AA7}" type="slidenum">
              <a:rPr lang="en-US" smtClean="0"/>
              <a:pPr>
                <a:defRPr/>
              </a:pPr>
              <a:t>46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Slide Number Placeholder 3"/>
          <p:cNvSpPr>
            <a:spLocks noGrp="1"/>
          </p:cNvSpPr>
          <p:nvPr>
            <p:ph type="sldNum" sz="quarter" idx="5"/>
          </p:nvPr>
        </p:nvSpPr>
        <p:spPr>
          <a:noFill/>
        </p:spPr>
        <p:txBody>
          <a:bodyPr/>
          <a:lstStyle/>
          <a:p>
            <a:fld id="{4D62343B-400B-5843-BE79-562483DFC061}" type="slidenum">
              <a:rPr lang="en-US" smtClean="0"/>
              <a:pPr/>
              <a:t>48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73FAAF5-C1DA-154C-A956-94FC11E46C5F}" type="slidenum">
              <a:rPr lang="en-US"/>
              <a:pPr/>
              <a:t>50</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FF7302D-DE08-814B-94B3-6771DC389CD1}" type="slidenum">
              <a:rPr lang="en-US">
                <a:latin typeface="Arial" charset="0"/>
              </a:rPr>
              <a:pPr/>
              <a:t>13</a:t>
            </a:fld>
            <a:endParaRPr lang="en-US">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a:latin typeface="Arial" charset="0"/>
              </a:rPr>
              <a:t>Goal of this contribution is to find concepts from social annotation. </a:t>
            </a:r>
          </a:p>
          <a:p>
            <a:pPr eaLnBrk="1" hangingPunct="1"/>
            <a:r>
              <a:rPr lang="en-US">
                <a:latin typeface="Arial" charset="0"/>
              </a:rPr>
              <a:t>By a concept, I mean a group of related items.</a:t>
            </a:r>
          </a:p>
          <a:p>
            <a:pPr eaLnBrk="1" hangingPunct="1"/>
            <a:r>
              <a:rPr lang="en-US">
                <a:latin typeface="Arial" charset="0"/>
              </a:rPr>
              <a:t>Given content and tags, we want to group related content and tags together by their “meaning.”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5997E-C4B1-244D-899C-777CFFAF29CA}" type="slidenum">
              <a:rPr lang="en-US"/>
              <a:pPr/>
              <a:t>53</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0B0A9-296C-E142-83EF-20B0FE3378B0}" type="slidenum">
              <a:rPr lang="en-US"/>
              <a:pPr/>
              <a:t>54</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2ACF4E1-BE15-D342-9C48-7446EBF8086D}" type="slidenum">
              <a:rPr lang="en-US">
                <a:latin typeface="Arial" charset="0"/>
              </a:rPr>
              <a:pPr/>
              <a:t>14</a:t>
            </a:fld>
            <a:endParaRPr 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latin typeface="Arial" charset="0"/>
              </a:rPr>
              <a:t>Existing approach on modeling document. The idea is a document is consisting of a set of possible concepts (topics).  Then each concept has some dominant words representing it. </a:t>
            </a:r>
          </a:p>
          <a:p>
            <a:pPr eaLnBrk="1" hangingPunct="1"/>
            <a:endParaRPr lang="en-US" dirty="0">
              <a:latin typeface="Arial" charset="0"/>
            </a:endParaRPr>
          </a:p>
          <a:p>
            <a:pPr eaLnBrk="1" hangingPunct="1"/>
            <a:r>
              <a:rPr lang="en-US" dirty="0">
                <a:latin typeface="Arial" charset="0"/>
              </a:rPr>
              <a:t>Straightforward application of this model:</a:t>
            </a:r>
          </a:p>
          <a:p>
            <a:pPr eaLnBrk="1" hangingPunct="1"/>
            <a:r>
              <a:rPr lang="en-US" dirty="0">
                <a:latin typeface="Arial" charset="0"/>
              </a:rPr>
              <a:t>One can apply this process to tagging process: by treating all tags as if they were generated from the document creator. And you will lose user information.</a:t>
            </a:r>
          </a:p>
          <a:p>
            <a:pPr eaLnBrk="1" hangingPunct="1"/>
            <a:endParaRPr lang="en-US" dirty="0">
              <a:latin typeface="Arial" charset="0"/>
            </a:endParaRPr>
          </a:p>
          <a:p>
            <a:pPr eaLnBrk="1" hangingPunct="1"/>
            <a:endParaRPr lang="en-US"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0FC60C5-C53A-7047-851F-69715AD0D372}" type="slidenum">
              <a:rPr lang="en-US">
                <a:latin typeface="Arial" charset="0"/>
              </a:rPr>
              <a:pPr/>
              <a:t>15</a:t>
            </a:fld>
            <a:endParaRPr lang="en-US">
              <a:latin typeface="Arial"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charset="0"/>
              </a:rPr>
              <a:t>The items (seed item and other items here) could be web pages that take some inputs and return some outputs.</a:t>
            </a:r>
          </a:p>
          <a:p>
            <a:pPr eaLnBrk="1" hangingPunct="1"/>
            <a:r>
              <a:rPr lang="en-US" dirty="0">
                <a:latin typeface="Arial" charset="0"/>
              </a:rPr>
              <a:t> </a:t>
            </a:r>
          </a:p>
          <a:p>
            <a:pPr eaLnBrk="1" hangingPunct="1"/>
            <a:r>
              <a:rPr lang="en-US" dirty="0">
                <a:latin typeface="Arial" charset="0"/>
              </a:rPr>
              <a:t>Resource -&gt; web resource such as web page that take some inputs and return some outputs.</a:t>
            </a:r>
          </a:p>
          <a:p>
            <a:pPr eaLnBrk="1" hangingPunct="1"/>
            <a:endParaRPr lang="en-US" dirty="0">
              <a:latin typeface="Arial" charset="0"/>
            </a:endParaRPr>
          </a:p>
          <a:p>
            <a:pPr eaLnBrk="1" hangingPunct="1"/>
            <a:r>
              <a:rPr lang="en-US" dirty="0">
                <a:latin typeface="Arial" charset="0"/>
              </a:rPr>
              <a:t>After computing similarity score, we rank them and see if they are actually similar to the seed (by manually inspection if they take the same input types and return the same output types)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65EBE96-5733-8F4C-A7C3-C5A39F6A7D11}" type="slidenum">
              <a:rPr lang="en-US"/>
              <a:pPr/>
              <a:t>17</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spcBef>
                <a:spcPct val="0"/>
              </a:spcBef>
            </a:pPr>
            <a:r>
              <a:rPr lang="en-US"/>
              <a:t>Note:  The paper describes the slightly older behavior where we stopped with the first “successful” invocation.  We now will try all combinations and keep all successful invocations.  This is a change in the system from when the paper was written.</a:t>
            </a:r>
          </a:p>
          <a:p>
            <a:pPr eaLnBrk="1" hangingPunct="1">
              <a:spcBef>
                <a:spcPct val="0"/>
              </a:spcBef>
            </a:pPr>
            <a:endParaRPr lang="en-US"/>
          </a:p>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6A49E4B-608D-6241-9E35-C9E8267A3AA7}" type="slidenum">
              <a:rPr lang="en-US" smtClean="0"/>
              <a:pPr>
                <a:defRPr/>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C69C7BD-2260-CA41-867B-6B05EFAD9B18}" type="slidenum">
              <a:rPr lang="en-US"/>
              <a:pPr/>
              <a:t>26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spcBef>
                <a:spcPct val="0"/>
              </a:spcBef>
            </a:pPr>
            <a:r>
              <a:rPr lang="en-US"/>
              <a:t>Columns prior to type recognition.  Many of these columns will be pruned when they are discovered to not contain any domain-useful information.  In fact, often a large number of the values are empty (NULL).  In this example, the last two lines come from TUESDAY’S forecast and are irrelevant.</a:t>
            </a:r>
          </a:p>
          <a:p>
            <a:pPr eaLnBrk="1" hangingPunct="1">
              <a:spcBef>
                <a:spcPct val="0"/>
              </a:spcBef>
            </a:pPr>
            <a:endParaRPr lang="en-US"/>
          </a:p>
          <a:p>
            <a:pPr eaLnBrk="1" hangingPunct="1"/>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CEEA4-99DA-5D48-8E24-D66F6B19E106}" type="slidenum">
              <a:rPr lang="en-US"/>
              <a:pPr/>
              <a:t>28</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89968-F261-2B46-8372-28B57DE5E3EB}" type="slidenum">
              <a:rPr lang="en-US"/>
              <a:pPr/>
              <a:t>29</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895600" y="2667000"/>
            <a:ext cx="5715000" cy="1393825"/>
          </a:xfrm>
        </p:spPr>
        <p:txBody>
          <a:bodyPr/>
          <a:lstStyle>
            <a:lvl1pPr>
              <a:defRPr sz="3200"/>
            </a:lvl1pPr>
          </a:lstStyle>
          <a:p>
            <a:r>
              <a:rPr lang="en-US"/>
              <a:t>Click to edit Master title style</a:t>
            </a:r>
          </a:p>
        </p:txBody>
      </p:sp>
      <p:sp>
        <p:nvSpPr>
          <p:cNvPr id="5123" name="Rectangle 3"/>
          <p:cNvSpPr>
            <a:spLocks noGrp="1" noChangeArrowheads="1"/>
          </p:cNvSpPr>
          <p:nvPr>
            <p:ph type="subTitle" idx="1"/>
          </p:nvPr>
        </p:nvSpPr>
        <p:spPr>
          <a:xfrm>
            <a:off x="228600" y="4953000"/>
            <a:ext cx="6400800" cy="1524000"/>
          </a:xfrm>
        </p:spPr>
        <p:txBody>
          <a:bodyPr/>
          <a:lstStyle>
            <a:lvl1pPr marL="0" indent="0" algn="ctr">
              <a:buFontTx/>
              <a:buNone/>
              <a:defRPr sz="2800">
                <a:solidFill>
                  <a:srgbClr val="9900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
            <a:ext cx="2190750" cy="6362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8100"/>
            <a:ext cx="6419850" cy="6362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
            <a:ext cx="6858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914400"/>
            <a:ext cx="4267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
            <a:ext cx="68580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914400"/>
            <a:ext cx="8686800" cy="54102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oleObject" Target="../embeddings/oleObject1.bin"/><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vmlDrawing" Target="../drawings/vmlDrawing1.v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18"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768350"/>
          </a:xfrm>
          <a:prstGeom prst="rect">
            <a:avLst/>
          </a:prstGeom>
          <a:solidFill>
            <a:srgbClr val="990000"/>
          </a:solidFill>
          <a:ln w="9525">
            <a:solidFill>
              <a:schemeClr val="tx1"/>
            </a:solidFill>
            <a:miter lim="800000"/>
            <a:headEnd/>
            <a:tailEnd/>
          </a:ln>
          <a:effectLst/>
        </p:spPr>
        <p:txBody>
          <a:bodyPr wrap="none" anchor="ctr">
            <a:prstTxWarp prst="textNoShape">
              <a:avLst/>
            </a:prstTxWarp>
          </a:bodyPr>
          <a:lstStyle/>
          <a:p>
            <a:pPr>
              <a:defRPr/>
            </a:pPr>
            <a:endParaRPr lang="en-US"/>
          </a:p>
        </p:txBody>
      </p:sp>
      <p:sp>
        <p:nvSpPr>
          <p:cNvPr id="1029" name="Rectangle 3"/>
          <p:cNvSpPr>
            <a:spLocks noGrp="1" noChangeArrowheads="1"/>
          </p:cNvSpPr>
          <p:nvPr>
            <p:ph type="title"/>
          </p:nvPr>
        </p:nvSpPr>
        <p:spPr bwMode="auto">
          <a:xfrm>
            <a:off x="152400" y="-38100"/>
            <a:ext cx="6858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4"/>
          <p:cNvSpPr>
            <a:spLocks noGrp="1" noChangeArrowheads="1"/>
          </p:cNvSpPr>
          <p:nvPr>
            <p:ph type="body" idx="1"/>
          </p:nvPr>
        </p:nvSpPr>
        <p:spPr bwMode="auto">
          <a:xfrm>
            <a:off x="228600" y="914400"/>
            <a:ext cx="8686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1026" name="Object 2"/>
          <p:cNvGraphicFramePr>
            <a:graphicFrameLocks noChangeAspect="1"/>
          </p:cNvGraphicFramePr>
          <p:nvPr/>
        </p:nvGraphicFramePr>
        <p:xfrm>
          <a:off x="0" y="6310313"/>
          <a:ext cx="762000" cy="547687"/>
        </p:xfrm>
        <a:graphic>
          <a:graphicData uri="http://schemas.openxmlformats.org/presentationml/2006/ole">
            <p:oleObj spid="_x0000_s1026" name="Image" r:id="rId16" imgW="1270289" imgH="914286" progId="">
              <p:embed/>
            </p:oleObj>
          </a:graphicData>
        </a:graphic>
      </p:graphicFrame>
      <p:pic>
        <p:nvPicPr>
          <p:cNvPr id="1031" name="Picture 6"/>
          <p:cNvPicPr>
            <a:picLocks noChangeAspect="1" noChangeArrowheads="1"/>
          </p:cNvPicPr>
          <p:nvPr/>
        </p:nvPicPr>
        <p:blipFill>
          <a:blip r:embed="rId17"/>
          <a:srcRect/>
          <a:stretch>
            <a:fillRect/>
          </a:stretch>
        </p:blipFill>
        <p:spPr bwMode="auto">
          <a:xfrm>
            <a:off x="7143750" y="9525"/>
            <a:ext cx="2000250" cy="762000"/>
          </a:xfrm>
          <a:prstGeom prst="rect">
            <a:avLst/>
          </a:prstGeom>
          <a:noFill/>
          <a:ln w="9525">
            <a:noFill/>
            <a:miter lim="800000"/>
            <a:headEnd/>
            <a:tailEnd/>
          </a:ln>
        </p:spPr>
      </p:pic>
      <p:graphicFrame>
        <p:nvGraphicFramePr>
          <p:cNvPr id="1027" name="Object 3"/>
          <p:cNvGraphicFramePr>
            <a:graphicFrameLocks noChangeAspect="1"/>
          </p:cNvGraphicFramePr>
          <p:nvPr/>
        </p:nvGraphicFramePr>
        <p:xfrm>
          <a:off x="0" y="6310313"/>
          <a:ext cx="762000" cy="547687"/>
        </p:xfrm>
        <a:graphic>
          <a:graphicData uri="http://schemas.openxmlformats.org/presentationml/2006/ole">
            <p:oleObj spid="_x0000_s1027" name="Image" r:id="rId18" imgW="1270289" imgH="914286" progId="">
              <p:embed/>
            </p:oleObj>
          </a:graphicData>
        </a:graphic>
      </p:graphicFrame>
      <p:pic>
        <p:nvPicPr>
          <p:cNvPr id="1032" name="Picture 8"/>
          <p:cNvPicPr>
            <a:picLocks noChangeAspect="1" noChangeArrowheads="1"/>
          </p:cNvPicPr>
          <p:nvPr/>
        </p:nvPicPr>
        <p:blipFill>
          <a:blip r:embed="rId17"/>
          <a:srcRect/>
          <a:stretch>
            <a:fillRect/>
          </a:stretch>
        </p:blipFill>
        <p:spPr bwMode="auto">
          <a:xfrm>
            <a:off x="7143750" y="9525"/>
            <a:ext cx="2000250" cy="762000"/>
          </a:xfrm>
          <a:prstGeom prst="rect">
            <a:avLst/>
          </a:prstGeom>
          <a:noFill/>
          <a:ln w="9525">
            <a:noFill/>
            <a:miter lim="800000"/>
            <a:headEnd/>
            <a:tailEnd/>
          </a:ln>
        </p:spPr>
      </p:pic>
      <p:sp>
        <p:nvSpPr>
          <p:cNvPr id="9" name="Date Placeholder 8"/>
          <p:cNvSpPr>
            <a:spLocks noGrp="1"/>
          </p:cNvSpPr>
          <p:nvPr>
            <p:ph type="dt" sz="half" idx="2"/>
          </p:nvPr>
        </p:nvSpPr>
        <p:spPr>
          <a:xfrm>
            <a:off x="838200" y="6356350"/>
            <a:ext cx="1752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D26C7-1B9C-F74C-83C6-09FFEBF47AA4}" type="datetime1">
              <a:rPr lang="en-US" smtClean="0"/>
              <a:pPr/>
              <a:t>6/2/09</a:t>
            </a:fld>
            <a:endParaRPr lang="en-US" dirty="0"/>
          </a:p>
        </p:txBody>
      </p:sp>
      <p:sp>
        <p:nvSpPr>
          <p:cNvPr id="10" name="Footer Placeholder 9"/>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Craig A. Knoblock</a:t>
            </a:r>
            <a:endParaRPr lang="en-US"/>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6DFDA-D8E3-7A4C-AC70-4A0181AEC2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2400" b="1">
          <a:solidFill>
            <a:schemeClr val="accent1"/>
          </a:solidFill>
          <a:latin typeface="+mj-lt"/>
          <a:ea typeface="ＭＳ Ｐゴシック" charset="-128"/>
          <a:cs typeface="ＭＳ Ｐゴシック" charset="-128"/>
        </a:defRPr>
      </a:lvl1pPr>
      <a:lvl2pPr algn="ctr" rtl="0" eaLnBrk="0" fontAlgn="base" hangingPunct="0">
        <a:spcBef>
          <a:spcPct val="0"/>
        </a:spcBef>
        <a:spcAft>
          <a:spcPct val="0"/>
        </a:spcAft>
        <a:defRPr sz="2400" b="1">
          <a:solidFill>
            <a:schemeClr val="accent1"/>
          </a:solidFill>
          <a:latin typeface="Tahoma" charset="0"/>
          <a:ea typeface="ＭＳ Ｐゴシック" charset="-128"/>
          <a:cs typeface="ＭＳ Ｐゴシック" charset="-128"/>
        </a:defRPr>
      </a:lvl2pPr>
      <a:lvl3pPr algn="ctr" rtl="0" eaLnBrk="0" fontAlgn="base" hangingPunct="0">
        <a:spcBef>
          <a:spcPct val="0"/>
        </a:spcBef>
        <a:spcAft>
          <a:spcPct val="0"/>
        </a:spcAft>
        <a:defRPr sz="2400" b="1">
          <a:solidFill>
            <a:schemeClr val="accent1"/>
          </a:solidFill>
          <a:latin typeface="Tahoma" charset="0"/>
          <a:ea typeface="ＭＳ Ｐゴシック" charset="-128"/>
          <a:cs typeface="ＭＳ Ｐゴシック" charset="-128"/>
        </a:defRPr>
      </a:lvl3pPr>
      <a:lvl4pPr algn="ctr" rtl="0" eaLnBrk="0" fontAlgn="base" hangingPunct="0">
        <a:spcBef>
          <a:spcPct val="0"/>
        </a:spcBef>
        <a:spcAft>
          <a:spcPct val="0"/>
        </a:spcAft>
        <a:defRPr sz="2400" b="1">
          <a:solidFill>
            <a:schemeClr val="accent1"/>
          </a:solidFill>
          <a:latin typeface="Tahoma" charset="0"/>
          <a:ea typeface="ＭＳ Ｐゴシック" charset="-128"/>
          <a:cs typeface="ＭＳ Ｐゴシック" charset="-128"/>
        </a:defRPr>
      </a:lvl4pPr>
      <a:lvl5pPr algn="ctr" rtl="0" eaLnBrk="0" fontAlgn="base" hangingPunct="0">
        <a:spcBef>
          <a:spcPct val="0"/>
        </a:spcBef>
        <a:spcAft>
          <a:spcPct val="0"/>
        </a:spcAft>
        <a:defRPr sz="2400" b="1">
          <a:solidFill>
            <a:schemeClr val="accent1"/>
          </a:solidFill>
          <a:latin typeface="Tahoma" charset="0"/>
          <a:ea typeface="ＭＳ Ｐゴシック" charset="-128"/>
          <a:cs typeface="ＭＳ Ｐゴシック" charset="-128"/>
        </a:defRPr>
      </a:lvl5pPr>
      <a:lvl6pPr marL="457200" algn="ctr" rtl="0" fontAlgn="base">
        <a:spcBef>
          <a:spcPct val="0"/>
        </a:spcBef>
        <a:spcAft>
          <a:spcPct val="0"/>
        </a:spcAft>
        <a:defRPr sz="2400" b="1">
          <a:solidFill>
            <a:schemeClr val="accent1"/>
          </a:solidFill>
          <a:latin typeface="Tahoma" charset="0"/>
        </a:defRPr>
      </a:lvl6pPr>
      <a:lvl7pPr marL="914400" algn="ctr" rtl="0" fontAlgn="base">
        <a:spcBef>
          <a:spcPct val="0"/>
        </a:spcBef>
        <a:spcAft>
          <a:spcPct val="0"/>
        </a:spcAft>
        <a:defRPr sz="2400" b="1">
          <a:solidFill>
            <a:schemeClr val="accent1"/>
          </a:solidFill>
          <a:latin typeface="Tahoma" charset="0"/>
        </a:defRPr>
      </a:lvl7pPr>
      <a:lvl8pPr marL="1371600" algn="ctr" rtl="0" fontAlgn="base">
        <a:spcBef>
          <a:spcPct val="0"/>
        </a:spcBef>
        <a:spcAft>
          <a:spcPct val="0"/>
        </a:spcAft>
        <a:defRPr sz="2400" b="1">
          <a:solidFill>
            <a:schemeClr val="accent1"/>
          </a:solidFill>
          <a:latin typeface="Tahoma" charset="0"/>
        </a:defRPr>
      </a:lvl8pPr>
      <a:lvl9pPr marL="1828800" algn="ctr" rtl="0" fontAlgn="base">
        <a:spcBef>
          <a:spcPct val="0"/>
        </a:spcBef>
        <a:spcAft>
          <a:spcPct val="0"/>
        </a:spcAft>
        <a:defRPr sz="2400" b="1">
          <a:solidFill>
            <a:schemeClr val="accent1"/>
          </a:solidFill>
          <a:latin typeface="Tahoma" charset="0"/>
        </a:defRPr>
      </a:lvl9pPr>
    </p:titleStyle>
    <p:bodyStyle>
      <a:lvl1pPr marL="342900" indent="-342900" algn="l" rtl="0" eaLnBrk="0" fontAlgn="base" hangingPunct="0">
        <a:spcBef>
          <a:spcPct val="20000"/>
        </a:spcBef>
        <a:spcAft>
          <a:spcPct val="0"/>
        </a:spcAft>
        <a:buClr>
          <a:srgbClr val="990000"/>
        </a:buClr>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i="1">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i="1">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600" b="1" i="1">
          <a:solidFill>
            <a:schemeClr val="tx1"/>
          </a:solidFill>
          <a:latin typeface="+mn-lt"/>
          <a:ea typeface="ＭＳ Ｐゴシック" charset="-128"/>
        </a:defRPr>
      </a:lvl5pPr>
      <a:lvl6pPr marL="2514600" indent="-228600" algn="l" rtl="0" fontAlgn="base">
        <a:spcBef>
          <a:spcPct val="20000"/>
        </a:spcBef>
        <a:spcAft>
          <a:spcPct val="0"/>
        </a:spcAft>
        <a:buChar char="»"/>
        <a:defRPr sz="1600" b="1" i="1">
          <a:solidFill>
            <a:schemeClr val="tx1"/>
          </a:solidFill>
          <a:latin typeface="+mn-lt"/>
          <a:ea typeface="ＭＳ Ｐゴシック" charset="-128"/>
        </a:defRPr>
      </a:lvl6pPr>
      <a:lvl7pPr marL="2971800" indent="-228600" algn="l" rtl="0" fontAlgn="base">
        <a:spcBef>
          <a:spcPct val="20000"/>
        </a:spcBef>
        <a:spcAft>
          <a:spcPct val="0"/>
        </a:spcAft>
        <a:buChar char="»"/>
        <a:defRPr sz="1600" b="1" i="1">
          <a:solidFill>
            <a:schemeClr val="tx1"/>
          </a:solidFill>
          <a:latin typeface="+mn-lt"/>
          <a:ea typeface="ＭＳ Ｐゴシック" charset="-128"/>
        </a:defRPr>
      </a:lvl7pPr>
      <a:lvl8pPr marL="3429000" indent="-228600" algn="l" rtl="0" fontAlgn="base">
        <a:spcBef>
          <a:spcPct val="20000"/>
        </a:spcBef>
        <a:spcAft>
          <a:spcPct val="0"/>
        </a:spcAft>
        <a:buChar char="»"/>
        <a:defRPr sz="1600" b="1" i="1">
          <a:solidFill>
            <a:schemeClr val="tx1"/>
          </a:solidFill>
          <a:latin typeface="+mn-lt"/>
          <a:ea typeface="ＭＳ Ｐゴシック" charset="-128"/>
        </a:defRPr>
      </a:lvl8pPr>
      <a:lvl9pPr marL="3886200" indent="-228600" algn="l" rtl="0" fontAlgn="base">
        <a:spcBef>
          <a:spcPct val="20000"/>
        </a:spcBef>
        <a:spcAft>
          <a:spcPct val="0"/>
        </a:spcAft>
        <a:buChar char="»"/>
        <a:defRPr sz="1600" b="1" 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underground.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3"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oleObject" Target="../embeddings/oleObject3.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hyperlink" Target="http://www.bookpool.com/ss/L?pu=MN" TargetMode="External"/><Relationship Id="rId5" Type="http://schemas.openxmlformats.org/officeDocument/2006/relationships/image" Target="../media/image10.jpeg"/></Relationships>
</file>

<file path=ppt/slides/_rels/slide23.xml.rels><?xml version="1.0" encoding="UTF-8" standalone="yes"?>
<Relationships xmlns="http://schemas.openxmlformats.org/package/2006/relationships"><Relationship Id="rId4" Type="http://schemas.openxmlformats.org/officeDocument/2006/relationships/image" Target="../media/image10.jpeg"/><Relationship Id="rId1" Type="http://schemas.openxmlformats.org/officeDocument/2006/relationships/vmlDrawing" Target="../drawings/vmlDrawing3.vml"/><Relationship Id="rId2" Type="http://schemas.openxmlformats.org/officeDocument/2006/relationships/slideLayout" Target="../slideLayouts/slideLayout12.xml"/><Relationship Id="rId3"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4" Type="http://schemas.openxmlformats.org/officeDocument/2006/relationships/image" Target="../media/image14.png"/><Relationship Id="rId5" Type="http://schemas.openxmlformats.org/officeDocument/2006/relationships/image" Target="../media/image15.wmf"/><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wmf"/><Relationship Id="rId6"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1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chart" Target="../charts/chart1.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3"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2438400" y="2667000"/>
            <a:ext cx="6705600" cy="1393825"/>
          </a:xfrm>
        </p:spPr>
        <p:txBody>
          <a:bodyPr/>
          <a:lstStyle/>
          <a:p>
            <a:pPr eaLnBrk="1" hangingPunct="1"/>
            <a:r>
              <a:rPr lang="en-US" sz="2800" dirty="0" smtClean="0"/>
              <a:t>Discovering and Building </a:t>
            </a:r>
            <a:br>
              <a:rPr lang="en-US" sz="2800" dirty="0" smtClean="0"/>
            </a:br>
            <a:r>
              <a:rPr lang="en-US" sz="2800" dirty="0" smtClean="0"/>
              <a:t>Semantic Models of Web Sources</a:t>
            </a:r>
            <a:endParaRPr lang="en-US" sz="2800" dirty="0"/>
          </a:p>
        </p:txBody>
      </p:sp>
      <p:sp>
        <p:nvSpPr>
          <p:cNvPr id="16387" name="Rectangle 3"/>
          <p:cNvSpPr>
            <a:spLocks noGrp="1" noChangeArrowheads="1"/>
          </p:cNvSpPr>
          <p:nvPr>
            <p:ph type="subTitle" idx="1"/>
          </p:nvPr>
        </p:nvSpPr>
        <p:spPr>
          <a:xfrm>
            <a:off x="228600" y="4495800"/>
            <a:ext cx="8077200" cy="1524000"/>
          </a:xfrm>
        </p:spPr>
        <p:txBody>
          <a:bodyPr/>
          <a:lstStyle/>
          <a:p>
            <a:pPr eaLnBrk="1" hangingPunct="1">
              <a:lnSpc>
                <a:spcPct val="80000"/>
              </a:lnSpc>
            </a:pPr>
            <a:r>
              <a:rPr lang="en-US" sz="2400" b="1" dirty="0" smtClean="0"/>
              <a:t>Craig A. Knoblock</a:t>
            </a:r>
          </a:p>
          <a:p>
            <a:pPr eaLnBrk="1" hangingPunct="1">
              <a:lnSpc>
                <a:spcPct val="80000"/>
              </a:lnSpc>
            </a:pPr>
            <a:r>
              <a:rPr lang="en-US" sz="2400" b="1" dirty="0" smtClean="0"/>
              <a:t>University of Southern California</a:t>
            </a:r>
          </a:p>
          <a:p>
            <a:pPr eaLnBrk="1" hangingPunct="1">
              <a:lnSpc>
                <a:spcPct val="80000"/>
              </a:lnSpc>
            </a:pPr>
            <a:endParaRPr lang="en-US" sz="1800" b="1" dirty="0" smtClean="0"/>
          </a:p>
          <a:p>
            <a:pPr eaLnBrk="1" hangingPunct="1">
              <a:lnSpc>
                <a:spcPct val="80000"/>
              </a:lnSpc>
            </a:pPr>
            <a:r>
              <a:rPr lang="en-US" sz="1800" b="1" dirty="0" smtClean="0"/>
              <a:t>Joint work with </a:t>
            </a:r>
          </a:p>
          <a:p>
            <a:pPr eaLnBrk="1" hangingPunct="1">
              <a:lnSpc>
                <a:spcPct val="80000"/>
              </a:lnSpc>
            </a:pPr>
            <a:r>
              <a:rPr lang="en-US" sz="1800" b="1" dirty="0" smtClean="0"/>
              <a:t>J</a:t>
            </a:r>
            <a:r>
              <a:rPr lang="en-US" sz="1800" b="1" dirty="0"/>
              <a:t>. L. </a:t>
            </a:r>
            <a:r>
              <a:rPr lang="en-US" sz="1800" b="1" dirty="0" err="1"/>
              <a:t>Ambite</a:t>
            </a:r>
            <a:r>
              <a:rPr lang="en-US" sz="1800" b="1" dirty="0"/>
              <a:t>,</a:t>
            </a:r>
            <a:r>
              <a:rPr lang="en-US" sz="1800" b="1" dirty="0" smtClean="0"/>
              <a:t> K</a:t>
            </a:r>
            <a:r>
              <a:rPr lang="en-US" sz="1800" b="1" dirty="0"/>
              <a:t>. </a:t>
            </a:r>
            <a:r>
              <a:rPr lang="en-US" sz="1800" b="1" dirty="0" err="1"/>
              <a:t>Lerman</a:t>
            </a:r>
            <a:r>
              <a:rPr lang="en-US" sz="1800" b="1" dirty="0"/>
              <a:t>, A. </a:t>
            </a:r>
            <a:r>
              <a:rPr lang="en-US" sz="1800" b="1" dirty="0" err="1"/>
              <a:t>Plangprasopchok</a:t>
            </a:r>
            <a:r>
              <a:rPr lang="en-US" sz="1800" b="1" dirty="0"/>
              <a:t>,  and T. </a:t>
            </a:r>
            <a:r>
              <a:rPr lang="en-US" sz="1800" b="1" dirty="0" smtClean="0"/>
              <a:t>Russ, USC</a:t>
            </a:r>
            <a:endParaRPr lang="en-US" sz="1800" b="1" i="1" dirty="0" smtClean="0"/>
          </a:p>
          <a:p>
            <a:pPr eaLnBrk="1" hangingPunct="1">
              <a:lnSpc>
                <a:spcPct val="80000"/>
              </a:lnSpc>
            </a:pPr>
            <a:r>
              <a:rPr lang="en-US" sz="1800" b="1" dirty="0"/>
              <a:t>C. </a:t>
            </a:r>
            <a:r>
              <a:rPr lang="en-US" sz="1800" b="1" dirty="0" err="1"/>
              <a:t>Gazen</a:t>
            </a:r>
            <a:r>
              <a:rPr lang="en-US" sz="1800" b="1" dirty="0"/>
              <a:t> and S. </a:t>
            </a:r>
            <a:r>
              <a:rPr lang="en-US" sz="1800" b="1" dirty="0" smtClean="0"/>
              <a:t>Minton, </a:t>
            </a:r>
            <a:r>
              <a:rPr lang="en-US" sz="1800" b="1" i="1" dirty="0" smtClean="0"/>
              <a:t>Fetch </a:t>
            </a:r>
            <a:r>
              <a:rPr lang="en-US" sz="1800" b="1" i="1" dirty="0"/>
              <a:t>Technologies</a:t>
            </a:r>
          </a:p>
          <a:p>
            <a:pPr eaLnBrk="1" hangingPunct="1">
              <a:lnSpc>
                <a:spcPct val="80000"/>
              </a:lnSpc>
            </a:pPr>
            <a:r>
              <a:rPr lang="en-US" sz="1800" b="1" dirty="0"/>
              <a:t>  M. </a:t>
            </a:r>
            <a:r>
              <a:rPr lang="en-US" sz="1800" b="1" dirty="0" smtClean="0"/>
              <a:t>Carman, </a:t>
            </a:r>
            <a:r>
              <a:rPr lang="en-US" sz="1800" b="1" i="1" dirty="0" smtClean="0"/>
              <a:t>University </a:t>
            </a:r>
            <a:r>
              <a:rPr lang="en-US" sz="1800" b="1" i="1" dirty="0"/>
              <a:t>of </a:t>
            </a:r>
            <a:r>
              <a:rPr lang="en-US" sz="1800" b="1" i="1" dirty="0" err="1"/>
              <a:t>Lugano</a:t>
            </a:r>
            <a:endParaRPr lang="en-US" sz="18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en-US" dirty="0" err="1" smtClean="0"/>
              <a:t>Knowledege</a:t>
            </a:r>
            <a:endParaRPr lang="en-US" dirty="0"/>
          </a:p>
        </p:txBody>
      </p:sp>
      <p:sp>
        <p:nvSpPr>
          <p:cNvPr id="3" name="Content Placeholder 2"/>
          <p:cNvSpPr>
            <a:spLocks noGrp="1"/>
          </p:cNvSpPr>
          <p:nvPr>
            <p:ph idx="1"/>
          </p:nvPr>
        </p:nvSpPr>
        <p:spPr>
          <a:xfrm>
            <a:off x="228600" y="762000"/>
            <a:ext cx="8686800" cy="5410200"/>
          </a:xfrm>
        </p:spPr>
        <p:txBody>
          <a:bodyPr/>
          <a:lstStyle/>
          <a:p>
            <a:r>
              <a:rPr lang="en-US" sz="2000" dirty="0" smtClean="0"/>
              <a:t>Ontology of the inputs and outputs</a:t>
            </a:r>
          </a:p>
          <a:p>
            <a:pPr lvl="1"/>
            <a:r>
              <a:rPr lang="en-US" sz="1800" dirty="0" smtClean="0"/>
              <a:t>e.g., </a:t>
            </a:r>
            <a:r>
              <a:rPr lang="en-US" sz="1800" dirty="0" err="1" smtClean="0"/>
              <a:t>TempF</a:t>
            </a:r>
            <a:r>
              <a:rPr lang="en-US" sz="1800" dirty="0" smtClean="0"/>
              <a:t>, Humidity, </a:t>
            </a:r>
            <a:r>
              <a:rPr lang="en-US" sz="1800" dirty="0" err="1" smtClean="0"/>
              <a:t>Zipcode</a:t>
            </a:r>
            <a:r>
              <a:rPr lang="en-US" sz="1800" dirty="0" smtClean="0"/>
              <a:t>; </a:t>
            </a:r>
          </a:p>
          <a:p>
            <a:r>
              <a:rPr lang="en-US" sz="2000" dirty="0" smtClean="0"/>
              <a:t>Sample values for each semantic type</a:t>
            </a:r>
          </a:p>
          <a:p>
            <a:pPr lvl="1"/>
            <a:r>
              <a:rPr lang="en-US" sz="1800" dirty="0" smtClean="0"/>
              <a:t>e.g., “88 F” for </a:t>
            </a:r>
            <a:r>
              <a:rPr lang="en-US" sz="1800" dirty="0" err="1" smtClean="0"/>
              <a:t>TempF</a:t>
            </a:r>
            <a:r>
              <a:rPr lang="en-US" sz="1800" dirty="0" smtClean="0"/>
              <a:t>, and “90292” for </a:t>
            </a:r>
            <a:r>
              <a:rPr lang="en-US" sz="1800" dirty="0" err="1" smtClean="0"/>
              <a:t>Zipcode</a:t>
            </a:r>
            <a:endParaRPr lang="en-US" sz="1800" dirty="0" smtClean="0"/>
          </a:p>
          <a:p>
            <a:r>
              <a:rPr lang="en-US" sz="2000" dirty="0" smtClean="0"/>
              <a:t>Domain input model</a:t>
            </a:r>
          </a:p>
          <a:p>
            <a:pPr lvl="1"/>
            <a:r>
              <a:rPr lang="en-US" sz="1800" dirty="0" smtClean="0"/>
              <a:t>a weather source may accept </a:t>
            </a:r>
            <a:r>
              <a:rPr lang="en-US" sz="1800" dirty="0" err="1" smtClean="0"/>
              <a:t>Zipcode</a:t>
            </a:r>
            <a:r>
              <a:rPr lang="en-US" sz="1800" dirty="0" smtClean="0"/>
              <a:t> or a combination of City and State as input </a:t>
            </a:r>
          </a:p>
          <a:p>
            <a:pPr lvl="1"/>
            <a:r>
              <a:rPr lang="en-US" sz="1800" dirty="0" smtClean="0"/>
              <a:t>Sample input values</a:t>
            </a:r>
          </a:p>
          <a:p>
            <a:r>
              <a:rPr lang="en-US" sz="2000" dirty="0" smtClean="0"/>
              <a:t>Known sources (seeds)</a:t>
            </a:r>
          </a:p>
          <a:p>
            <a:pPr lvl="1"/>
            <a:r>
              <a:rPr lang="en-US" sz="1800" dirty="0" smtClean="0"/>
              <a:t>e.g., </a:t>
            </a:r>
            <a:r>
              <a:rPr lang="en-US" sz="1800" dirty="0" smtClean="0">
                <a:hlinkClick r:id="rId2"/>
              </a:rPr>
              <a:t>http://wunderground.com</a:t>
            </a:r>
            <a:endParaRPr lang="en-US" sz="1800" dirty="0" smtClean="0"/>
          </a:p>
          <a:p>
            <a:r>
              <a:rPr lang="en-US" sz="2000" dirty="0" smtClean="0"/>
              <a:t>Source descriptions in </a:t>
            </a:r>
            <a:r>
              <a:rPr lang="en-US" sz="2000" dirty="0" err="1" smtClean="0"/>
              <a:t>Datalog</a:t>
            </a:r>
            <a:endParaRPr lang="en-US" sz="2000" dirty="0" smtClean="0"/>
          </a:p>
          <a:p>
            <a:pPr lvl="1"/>
            <a:r>
              <a:rPr lang="en-US" sz="1800" dirty="0" smtClean="0"/>
              <a:t>wunderground($Z,CS,T,F0,S0,Hu0,WS0,WD0,P0,V0,FL1,FH1,S1,FL2,FH2,S2,FL3,FH3,S3,FL4,FH4,S4,FL5,FH5,S5) :- 	weather(0,Z,CS,D,T,F0,_,_,S0,Hu0,P0,WS0,WD0,V0)</a:t>
            </a:r>
            <a:br>
              <a:rPr lang="en-US" sz="1800" dirty="0" smtClean="0"/>
            </a:br>
            <a:r>
              <a:rPr lang="en-US" sz="1800" dirty="0" smtClean="0"/>
              <a:t>  weather(1,Z,CS,D,T,_,FH1,FL1,S1,_,_,_,_,_),</a:t>
            </a:r>
            <a:br>
              <a:rPr lang="en-US" sz="1800" dirty="0" smtClean="0"/>
            </a:br>
            <a:r>
              <a:rPr lang="en-US" sz="1800" dirty="0" smtClean="0"/>
              <a:t>  weather(2,Z,CS,D,T,_,FH2,FL2,S2,_,_,_,_,_),</a:t>
            </a:r>
            <a:br>
              <a:rPr lang="en-US" sz="1800" dirty="0" smtClean="0"/>
            </a:br>
            <a:r>
              <a:rPr lang="en-US" sz="1800" dirty="0" smtClean="0"/>
              <a:t>  weather(3,Z,CS,D,T,_,FH3,FL3,S3,_,_,_,_,_),</a:t>
            </a:r>
            <a:br>
              <a:rPr lang="en-US" sz="1800" dirty="0" smtClean="0"/>
            </a:br>
            <a:r>
              <a:rPr lang="en-US" sz="1800" dirty="0" smtClean="0"/>
              <a:t>  weather(4,Z,CS,D,T,_,FH4,FL4,S4,_,_,_,_,_),</a:t>
            </a:r>
            <a:br>
              <a:rPr lang="en-US" sz="1800" dirty="0" smtClean="0"/>
            </a:br>
            <a:r>
              <a:rPr lang="en-US" sz="1800" dirty="0" smtClean="0"/>
              <a:t>  weather(5,Z,CS,D,T,_,FH5,FL5,S5,_,_,_,_,_).</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0813" y="963613"/>
            <a:ext cx="8313737" cy="5589587"/>
            <a:chOff x="95" y="367"/>
            <a:chExt cx="5237" cy="3521"/>
          </a:xfrm>
        </p:grpSpPr>
        <p:sp>
          <p:nvSpPr>
            <p:cNvPr id="25605"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06"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discovery</a:t>
              </a:r>
            </a:p>
          </p:txBody>
        </p:sp>
        <p:sp>
          <p:nvSpPr>
            <p:cNvPr id="25607"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Invocation</a:t>
              </a:r>
              <a:br>
                <a:rPr lang="en-US"/>
              </a:br>
              <a:r>
                <a:rPr lang="en-US"/>
                <a:t> &amp;</a:t>
              </a:r>
            </a:p>
            <a:p>
              <a:pPr algn="ctr"/>
              <a:r>
                <a:rPr lang="en-US"/>
                <a:t>extraction</a:t>
              </a:r>
            </a:p>
          </p:txBody>
        </p:sp>
        <p:sp>
          <p:nvSpPr>
            <p:cNvPr id="25608"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semantic </a:t>
              </a:r>
            </a:p>
            <a:p>
              <a:pPr algn="ctr"/>
              <a:r>
                <a:rPr lang="en-US"/>
                <a:t>typing</a:t>
              </a:r>
            </a:p>
          </p:txBody>
        </p:sp>
        <p:sp>
          <p:nvSpPr>
            <p:cNvPr id="25609"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source </a:t>
              </a:r>
            </a:p>
            <a:p>
              <a:pPr algn="ctr"/>
              <a:r>
                <a:rPr lang="en-US"/>
                <a:t>modeling</a:t>
              </a:r>
            </a:p>
          </p:txBody>
        </p:sp>
        <p:sp>
          <p:nvSpPr>
            <p:cNvPr id="7179" name="Cloud"/>
            <p:cNvSpPr>
              <a:spLocks noChangeAspect="1" noEditPoints="1" noChangeArrowheads="1"/>
            </p:cNvSpPr>
            <p:nvPr/>
          </p:nvSpPr>
          <p:spPr bwMode="auto">
            <a:xfrm>
              <a:off x="1584" y="1248"/>
              <a:ext cx="2016" cy="12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defRPr/>
              </a:pPr>
              <a:r>
                <a:rPr lang="en-US" sz="1600" dirty="0">
                  <a:latin typeface="Verdana" charset="0"/>
                </a:rPr>
                <a:t>Background knowledge</a:t>
              </a:r>
            </a:p>
          </p:txBody>
        </p:sp>
        <p:sp>
          <p:nvSpPr>
            <p:cNvPr id="25611"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grpSp>
          <p:nvGrpSpPr>
            <p:cNvPr id="3" name="Group 13"/>
            <p:cNvGrpSpPr>
              <a:grpSpLocks/>
            </p:cNvGrpSpPr>
            <p:nvPr/>
          </p:nvGrpSpPr>
          <p:grpSpPr bwMode="auto">
            <a:xfrm>
              <a:off x="2738" y="1675"/>
              <a:ext cx="478" cy="329"/>
              <a:chOff x="2112" y="528"/>
              <a:chExt cx="960" cy="864"/>
            </a:xfrm>
          </p:grpSpPr>
          <p:sp>
            <p:nvSpPr>
              <p:cNvPr id="25644"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45" name="Line 15"/>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6" name="Line 16"/>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7" name="Line 17"/>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8" name="Line 18"/>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9" name="Line 19"/>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50" name="Line 20"/>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1" name="Line 21"/>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2" name="Line 22"/>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13"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14"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5615" name="Rectangle 25"/>
            <p:cNvSpPr>
              <a:spLocks noChangeArrowheads="1"/>
            </p:cNvSpPr>
            <p:nvPr/>
          </p:nvSpPr>
          <p:spPr bwMode="auto">
            <a:xfrm>
              <a:off x="817" y="1580"/>
              <a:ext cx="794" cy="212"/>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Seed URL</a:t>
              </a:r>
            </a:p>
          </p:txBody>
        </p:sp>
        <p:sp>
          <p:nvSpPr>
            <p:cNvPr id="25616"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Courier New" charset="0"/>
                </a:rPr>
                <a:t>anotherWS</a:t>
              </a:r>
            </a:p>
          </p:txBody>
        </p:sp>
        <p:sp>
          <p:nvSpPr>
            <p:cNvPr id="25617"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8"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9"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sp>
          <p:nvSpPr>
            <p:cNvPr id="25620"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1" name="Rectangle 31"/>
            <p:cNvSpPr>
              <a:spLocks noChangeArrowheads="1"/>
            </p:cNvSpPr>
            <p:nvPr/>
          </p:nvSpPr>
          <p:spPr bwMode="auto">
            <a:xfrm>
              <a:off x="3552" y="1292"/>
              <a:ext cx="616"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sample</a:t>
              </a:r>
            </a:p>
            <a:p>
              <a:r>
                <a:rPr lang="en-US" sz="1600">
                  <a:latin typeface="Century" charset="0"/>
                </a:rPr>
                <a:t>  input</a:t>
              </a:r>
            </a:p>
            <a:p>
              <a:r>
                <a:rPr lang="en-US" sz="1600">
                  <a:latin typeface="Century" charset="0"/>
                </a:rPr>
                <a:t>  values</a:t>
              </a:r>
            </a:p>
          </p:txBody>
        </p:sp>
        <p:sp>
          <p:nvSpPr>
            <p:cNvPr id="25622"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400">
                  <a:latin typeface="Courier New" charset="0"/>
                </a:rPr>
                <a:t>http://wunderground.com</a:t>
              </a:r>
            </a:p>
          </p:txBody>
        </p:sp>
        <p:sp>
          <p:nvSpPr>
            <p:cNvPr id="25623"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4" name="Group 34"/>
            <p:cNvGrpSpPr>
              <a:grpSpLocks/>
            </p:cNvGrpSpPr>
            <p:nvPr/>
          </p:nvGrpSpPr>
          <p:grpSpPr bwMode="auto">
            <a:xfrm>
              <a:off x="4692" y="2396"/>
              <a:ext cx="621" cy="295"/>
              <a:chOff x="2112" y="528"/>
              <a:chExt cx="960" cy="864"/>
            </a:xfrm>
          </p:grpSpPr>
          <p:sp>
            <p:nvSpPr>
              <p:cNvPr id="25635"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36" name="Line 36"/>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7" name="Line 37"/>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8" name="Line 38"/>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9" name="Line 39"/>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0" name="Line 40"/>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1" name="Line 41"/>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2" name="Line 42"/>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3" name="Line 43"/>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25" name="Rectangle 44"/>
            <p:cNvSpPr>
              <a:spLocks noChangeArrowheads="1"/>
            </p:cNvSpPr>
            <p:nvPr/>
          </p:nvSpPr>
          <p:spPr bwMode="auto">
            <a:xfrm>
              <a:off x="4746" y="1403"/>
              <a:ext cx="514" cy="192"/>
            </a:xfrm>
            <a:prstGeom prst="rect">
              <a:avLst/>
            </a:prstGeom>
            <a:solidFill>
              <a:srgbClr val="FFFFFF">
                <a:alpha val="74901"/>
              </a:srgbClr>
            </a:solidFill>
            <a:ln w="9525">
              <a:noFill/>
              <a:miter lim="800000"/>
              <a:headEnd/>
              <a:tailEnd/>
            </a:ln>
          </p:spPr>
          <p:txBody>
            <a:bodyPr wrap="none">
              <a:prstTxWarp prst="textNoShape">
                <a:avLst/>
              </a:prstTxWarp>
              <a:spAutoFit/>
            </a:bodyPr>
            <a:lstStyle/>
            <a:p>
              <a:r>
                <a:rPr lang="en-US" sz="1400">
                  <a:latin typeface="Century" charset="0"/>
                </a:rPr>
                <a:t>“90254”</a:t>
              </a:r>
            </a:p>
          </p:txBody>
        </p:sp>
        <p:sp>
          <p:nvSpPr>
            <p:cNvPr id="25626"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7"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8"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9" name="Rectangle 48"/>
            <p:cNvSpPr>
              <a:spLocks noChangeArrowheads="1"/>
            </p:cNvSpPr>
            <p:nvPr/>
          </p:nvSpPr>
          <p:spPr bwMode="auto">
            <a:xfrm>
              <a:off x="3169" y="2804"/>
              <a:ext cx="733"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patterns </a:t>
              </a:r>
            </a:p>
            <a:p>
              <a:pPr>
                <a:buFontTx/>
                <a:buChar char="•"/>
              </a:pPr>
              <a:r>
                <a:rPr lang="en-US" sz="1600">
                  <a:latin typeface="Century" charset="0"/>
                </a:rPr>
                <a:t>domain </a:t>
              </a:r>
            </a:p>
            <a:p>
              <a:r>
                <a:rPr lang="en-US" sz="1600">
                  <a:latin typeface="Century" charset="0"/>
                </a:rPr>
                <a:t>   types</a:t>
              </a:r>
            </a:p>
          </p:txBody>
        </p:sp>
        <p:sp>
          <p:nvSpPr>
            <p:cNvPr id="25630" name="Rectangle 49"/>
            <p:cNvSpPr>
              <a:spLocks noChangeArrowheads="1"/>
            </p:cNvSpPr>
            <p:nvPr/>
          </p:nvSpPr>
          <p:spPr bwMode="auto">
            <a:xfrm>
              <a:off x="1776" y="3648"/>
              <a:ext cx="2195" cy="212"/>
            </a:xfrm>
            <a:prstGeom prst="rect">
              <a:avLst/>
            </a:prstGeom>
            <a:noFill/>
            <a:ln w="9525">
              <a:noFill/>
              <a:miter lim="800000"/>
              <a:headEnd/>
              <a:tailEnd/>
            </a:ln>
          </p:spPr>
          <p:txBody>
            <a:bodyPr wrap="none">
              <a:prstTxWarp prst="textNoShape">
                <a:avLst/>
              </a:prstTxWarp>
              <a:spAutoFit/>
            </a:bodyPr>
            <a:lstStyle/>
            <a:p>
              <a:r>
                <a:rPr lang="en-US" sz="1600">
                  <a:latin typeface="Courier New" charset="0"/>
                </a:rPr>
                <a:t>unisys(Zip,Temp,Humidity,…)</a:t>
              </a:r>
            </a:p>
          </p:txBody>
        </p:sp>
        <p:sp>
          <p:nvSpPr>
            <p:cNvPr id="25631"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32" name="Rectangle 51"/>
            <p:cNvSpPr>
              <a:spLocks noChangeArrowheads="1"/>
            </p:cNvSpPr>
            <p:nvPr/>
          </p:nvSpPr>
          <p:spPr bwMode="auto">
            <a:xfrm>
              <a:off x="1824" y="2818"/>
              <a:ext cx="1104" cy="520"/>
            </a:xfrm>
            <a:prstGeom prst="rect">
              <a:avLst/>
            </a:prstGeom>
            <a:noFill/>
            <a:ln w="9525">
              <a:noFill/>
              <a:miter lim="800000"/>
              <a:headEnd/>
              <a:tailEnd/>
            </a:ln>
          </p:spPr>
          <p:txBody>
            <a:bodyPr>
              <a:prstTxWarp prst="textNoShape">
                <a:avLst/>
              </a:prstTxWarp>
              <a:spAutoFit/>
            </a:bodyPr>
            <a:lstStyle/>
            <a:p>
              <a:pPr>
                <a:buFontTx/>
                <a:buChar char="•"/>
              </a:pPr>
              <a:r>
                <a:rPr lang="en-US" sz="1600">
                  <a:latin typeface="Century" charset="0"/>
                </a:rPr>
                <a:t>definition of      known sources</a:t>
              </a:r>
            </a:p>
            <a:p>
              <a:pPr>
                <a:buFontTx/>
                <a:buChar char="•"/>
              </a:pPr>
              <a:r>
                <a:rPr lang="en-US" sz="1600">
                  <a:latin typeface="Century" charset="0"/>
                </a:rPr>
                <a:t>sample values </a:t>
              </a:r>
            </a:p>
          </p:txBody>
        </p:sp>
        <p:sp>
          <p:nvSpPr>
            <p:cNvPr id="25633" name="Rectangle 52"/>
            <p:cNvSpPr>
              <a:spLocks noChangeArrowheads="1"/>
            </p:cNvSpPr>
            <p:nvPr/>
          </p:nvSpPr>
          <p:spPr bwMode="auto">
            <a:xfrm>
              <a:off x="95" y="2448"/>
              <a:ext cx="2201" cy="372"/>
            </a:xfrm>
            <a:prstGeom prst="rect">
              <a:avLst/>
            </a:prstGeom>
            <a:noFill/>
            <a:ln w="9525">
              <a:solidFill>
                <a:schemeClr val="bg2"/>
              </a:solidFill>
              <a:miter lim="800000"/>
              <a:headEnd/>
              <a:tailEnd/>
            </a:ln>
          </p:spPr>
          <p:txBody>
            <a:bodyPr wrap="none">
              <a:prstTxWarp prst="textNoShape">
                <a:avLst/>
              </a:prstTxWarp>
              <a:spAutoFit/>
            </a:bodyPr>
            <a:lstStyle/>
            <a:p>
              <a:r>
                <a:rPr lang="en-US" sz="1600">
                  <a:latin typeface="Courier New" charset="0"/>
                </a:rPr>
                <a:t>unisys(Zip,Temp,…)</a:t>
              </a:r>
            </a:p>
            <a:p>
              <a:r>
                <a:rPr lang="en-US" sz="1600">
                  <a:latin typeface="Courier New" charset="0"/>
                </a:rPr>
                <a:t>:-weather(Zip,…,Temp,Hi,Lo)</a:t>
              </a:r>
            </a:p>
          </p:txBody>
        </p:sp>
        <p:sp>
          <p:nvSpPr>
            <p:cNvPr id="25634"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grpSp>
      <p:sp>
        <p:nvSpPr>
          <p:cNvPr id="52" name="Oval 51"/>
          <p:cNvSpPr/>
          <p:nvPr/>
        </p:nvSpPr>
        <p:spPr bwMode="auto">
          <a:xfrm>
            <a:off x="762000" y="762000"/>
            <a:ext cx="2362200" cy="18288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prstTxWarp prst="textNoShape">
              <a:avLst/>
            </a:prstTxWarp>
          </a:bodyPr>
          <a:lstStyle/>
          <a:p>
            <a:pPr>
              <a:defRPr/>
            </a:pPr>
            <a:endParaRPr lang="en-US"/>
          </a:p>
        </p:txBody>
      </p:sp>
      <p:sp>
        <p:nvSpPr>
          <p:cNvPr id="53" name="Title 52"/>
          <p:cNvSpPr>
            <a:spLocks noGrp="1"/>
          </p:cNvSpPr>
          <p:nvPr>
            <p:ph type="title"/>
          </p:nvPr>
        </p:nvSpPr>
        <p:spPr/>
        <p:txBody>
          <a:bodyPr/>
          <a:lstStyle/>
          <a:p>
            <a:r>
              <a:rPr lang="en-US" dirty="0" smtClean="0"/>
              <a:t>Source Discovery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lvl="2" eaLnBrk="1" hangingPunct="1"/>
            <a:r>
              <a:rPr lang="en-US" dirty="0" smtClean="0"/>
              <a:t>Source </a:t>
            </a:r>
            <a:r>
              <a:rPr lang="en-US" dirty="0" smtClean="0"/>
              <a:t>Discovery</a:t>
            </a:r>
            <a:br>
              <a:rPr lang="en-US" dirty="0" smtClean="0"/>
            </a:br>
            <a:r>
              <a:rPr lang="en-US" dirty="0" smtClean="0"/>
              <a:t>[</a:t>
            </a:r>
            <a:r>
              <a:rPr lang="en-US" dirty="0" err="1" smtClean="0"/>
              <a:t>Plangprasopchok</a:t>
            </a:r>
            <a:r>
              <a:rPr lang="en-US" dirty="0" smtClean="0"/>
              <a:t> and </a:t>
            </a:r>
            <a:r>
              <a:rPr lang="en-US" dirty="0" err="1" smtClean="0"/>
              <a:t>Lerman</a:t>
            </a:r>
            <a:r>
              <a:rPr lang="en-US" dirty="0" smtClean="0"/>
              <a:t>]</a:t>
            </a:r>
            <a:endParaRPr lang="en-US" dirty="0"/>
          </a:p>
        </p:txBody>
      </p:sp>
      <p:pic>
        <p:nvPicPr>
          <p:cNvPr id="22531" name="Picture 4"/>
          <p:cNvPicPr>
            <a:picLocks noChangeAspect="1" noChangeArrowheads="1"/>
          </p:cNvPicPr>
          <p:nvPr/>
        </p:nvPicPr>
        <p:blipFill>
          <a:blip r:embed="rId3"/>
          <a:srcRect/>
          <a:stretch>
            <a:fillRect/>
          </a:stretch>
        </p:blipFill>
        <p:spPr bwMode="auto">
          <a:xfrm>
            <a:off x="228600" y="1724025"/>
            <a:ext cx="7239000" cy="4768850"/>
          </a:xfrm>
          <a:prstGeom prst="rect">
            <a:avLst/>
          </a:prstGeom>
          <a:noFill/>
          <a:ln w="9525">
            <a:noFill/>
            <a:miter lim="800000"/>
            <a:headEnd/>
            <a:tailEnd/>
          </a:ln>
        </p:spPr>
      </p:pic>
      <p:sp>
        <p:nvSpPr>
          <p:cNvPr id="22532" name="Oval 5"/>
          <p:cNvSpPr>
            <a:spLocks noChangeArrowheads="1"/>
          </p:cNvSpPr>
          <p:nvPr/>
        </p:nvSpPr>
        <p:spPr bwMode="auto">
          <a:xfrm>
            <a:off x="5334000" y="3581400"/>
            <a:ext cx="914400" cy="18288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22533" name="Text Box 6"/>
          <p:cNvSpPr txBox="1">
            <a:spLocks noChangeArrowheads="1"/>
          </p:cNvSpPr>
          <p:nvPr/>
        </p:nvSpPr>
        <p:spPr bwMode="auto">
          <a:xfrm>
            <a:off x="7848600" y="4267200"/>
            <a:ext cx="1143000" cy="915988"/>
          </a:xfrm>
          <a:prstGeom prst="rect">
            <a:avLst/>
          </a:prstGeom>
          <a:noFill/>
          <a:ln w="9525">
            <a:noFill/>
            <a:miter lim="800000"/>
            <a:headEnd/>
            <a:tailEnd/>
          </a:ln>
        </p:spPr>
        <p:txBody>
          <a:bodyPr>
            <a:prstTxWarp prst="textNoShape">
              <a:avLst/>
            </a:prstTxWarp>
            <a:spAutoFit/>
          </a:bodyPr>
          <a:lstStyle/>
          <a:p>
            <a:r>
              <a:rPr lang="en-US"/>
              <a:t>Most common tags</a:t>
            </a:r>
          </a:p>
        </p:txBody>
      </p:sp>
      <p:cxnSp>
        <p:nvCxnSpPr>
          <p:cNvPr id="22534" name="AutoShape 7"/>
          <p:cNvCxnSpPr>
            <a:cxnSpLocks noChangeShapeType="1"/>
            <a:stCxn id="22533" idx="1"/>
            <a:endCxn id="22532" idx="6"/>
          </p:cNvCxnSpPr>
          <p:nvPr/>
        </p:nvCxnSpPr>
        <p:spPr bwMode="auto">
          <a:xfrm flipH="1" flipV="1">
            <a:off x="6248400" y="4495800"/>
            <a:ext cx="1600200" cy="230188"/>
          </a:xfrm>
          <a:prstGeom prst="straightConnector1">
            <a:avLst/>
          </a:prstGeom>
          <a:noFill/>
          <a:ln w="9525">
            <a:solidFill>
              <a:schemeClr val="tx1"/>
            </a:solidFill>
            <a:round/>
            <a:headEnd/>
            <a:tailEnd type="triangle" w="med" len="med"/>
          </a:ln>
        </p:spPr>
      </p:cxnSp>
      <p:sp>
        <p:nvSpPr>
          <p:cNvPr id="22535" name="Oval 8"/>
          <p:cNvSpPr>
            <a:spLocks noChangeArrowheads="1"/>
          </p:cNvSpPr>
          <p:nvPr/>
        </p:nvSpPr>
        <p:spPr bwMode="auto">
          <a:xfrm>
            <a:off x="2819400" y="5638800"/>
            <a:ext cx="2743200" cy="381000"/>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22536" name="Text Box 9"/>
          <p:cNvSpPr txBox="1">
            <a:spLocks noChangeArrowheads="1"/>
          </p:cNvSpPr>
          <p:nvPr/>
        </p:nvSpPr>
        <p:spPr bwMode="auto">
          <a:xfrm>
            <a:off x="6248400" y="5562600"/>
            <a:ext cx="2286000" cy="641350"/>
          </a:xfrm>
          <a:prstGeom prst="rect">
            <a:avLst/>
          </a:prstGeom>
          <a:solidFill>
            <a:schemeClr val="bg1"/>
          </a:solidFill>
          <a:ln w="9525">
            <a:noFill/>
            <a:miter lim="800000"/>
            <a:headEnd/>
            <a:tailEnd/>
          </a:ln>
        </p:spPr>
        <p:txBody>
          <a:bodyPr>
            <a:prstTxWarp prst="textNoShape">
              <a:avLst/>
            </a:prstTxWarp>
            <a:spAutoFit/>
          </a:bodyPr>
          <a:lstStyle/>
          <a:p>
            <a:r>
              <a:rPr lang="en-US"/>
              <a:t>User-specified tags</a:t>
            </a:r>
          </a:p>
        </p:txBody>
      </p:sp>
      <p:cxnSp>
        <p:nvCxnSpPr>
          <p:cNvPr id="22537" name="AutoShape 10"/>
          <p:cNvCxnSpPr>
            <a:cxnSpLocks noChangeShapeType="1"/>
            <a:stCxn id="22536" idx="1"/>
            <a:endCxn id="22535" idx="6"/>
          </p:cNvCxnSpPr>
          <p:nvPr/>
        </p:nvCxnSpPr>
        <p:spPr bwMode="auto">
          <a:xfrm flipH="1" flipV="1">
            <a:off x="5562600" y="5829300"/>
            <a:ext cx="685800" cy="53975"/>
          </a:xfrm>
          <a:prstGeom prst="straightConnector1">
            <a:avLst/>
          </a:prstGeom>
          <a:noFill/>
          <a:ln w="9525">
            <a:solidFill>
              <a:schemeClr val="tx1"/>
            </a:solidFill>
            <a:round/>
            <a:headEnd/>
            <a:tailEnd type="triangle" w="med" len="med"/>
          </a:ln>
        </p:spPr>
      </p:cxnSp>
      <p:sp>
        <p:nvSpPr>
          <p:cNvPr id="22538" name="Rectangle 11"/>
          <p:cNvSpPr>
            <a:spLocks noGrp="1" noChangeArrowheads="1"/>
          </p:cNvSpPr>
          <p:nvPr>
            <p:ph type="body" idx="1"/>
          </p:nvPr>
        </p:nvSpPr>
        <p:spPr>
          <a:xfrm>
            <a:off x="228600" y="914400"/>
            <a:ext cx="8686800" cy="838200"/>
          </a:xfrm>
          <a:noFill/>
        </p:spPr>
        <p:txBody>
          <a:bodyPr/>
          <a:lstStyle/>
          <a:p>
            <a:pPr eaLnBrk="1" hangingPunct="1"/>
            <a:r>
              <a:rPr lang="en-US" dirty="0" smtClean="0"/>
              <a:t>Leverage user-generated tags on the social bookmarking site </a:t>
            </a:r>
            <a:r>
              <a:rPr lang="en-US" dirty="0" err="1" smtClean="0"/>
              <a:t>del.icio.us</a:t>
            </a:r>
            <a:r>
              <a:rPr lang="en-US" dirty="0" smtClean="0"/>
              <a:t> to discover sources similar to the seed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Group Tags and Content into Concepts</a:t>
            </a:r>
            <a:endParaRPr lang="en-US" dirty="0"/>
          </a:p>
        </p:txBody>
      </p:sp>
      <p:sp>
        <p:nvSpPr>
          <p:cNvPr id="19459" name="Oval 4"/>
          <p:cNvSpPr>
            <a:spLocks noChangeArrowheads="1"/>
          </p:cNvSpPr>
          <p:nvPr/>
        </p:nvSpPr>
        <p:spPr bwMode="auto">
          <a:xfrm>
            <a:off x="1470025" y="3046413"/>
            <a:ext cx="203200" cy="122237"/>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0" name="Oval 5"/>
          <p:cNvSpPr>
            <a:spLocks noChangeArrowheads="1"/>
          </p:cNvSpPr>
          <p:nvPr/>
        </p:nvSpPr>
        <p:spPr bwMode="auto">
          <a:xfrm>
            <a:off x="1622425" y="3198813"/>
            <a:ext cx="203200" cy="122237"/>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1" name="Oval 6"/>
          <p:cNvSpPr>
            <a:spLocks noChangeArrowheads="1"/>
          </p:cNvSpPr>
          <p:nvPr/>
        </p:nvSpPr>
        <p:spPr bwMode="auto">
          <a:xfrm>
            <a:off x="1673225" y="2924175"/>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2" name="Oval 7"/>
          <p:cNvSpPr>
            <a:spLocks noChangeArrowheads="1"/>
          </p:cNvSpPr>
          <p:nvPr/>
        </p:nvSpPr>
        <p:spPr bwMode="auto">
          <a:xfrm>
            <a:off x="1744663" y="3116263"/>
            <a:ext cx="203200" cy="122237"/>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n-US"/>
          </a:p>
        </p:txBody>
      </p:sp>
      <p:sp>
        <p:nvSpPr>
          <p:cNvPr id="19463" name="Oval 8"/>
          <p:cNvSpPr>
            <a:spLocks noChangeArrowheads="1"/>
          </p:cNvSpPr>
          <p:nvPr/>
        </p:nvSpPr>
        <p:spPr bwMode="auto">
          <a:xfrm>
            <a:off x="1754188" y="3390900"/>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4" name="Oval 9"/>
          <p:cNvSpPr>
            <a:spLocks noChangeArrowheads="1"/>
          </p:cNvSpPr>
          <p:nvPr/>
        </p:nvSpPr>
        <p:spPr bwMode="auto">
          <a:xfrm>
            <a:off x="1925638" y="2955925"/>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5" name="Oval 10"/>
          <p:cNvSpPr>
            <a:spLocks noChangeArrowheads="1"/>
          </p:cNvSpPr>
          <p:nvPr/>
        </p:nvSpPr>
        <p:spPr bwMode="auto">
          <a:xfrm>
            <a:off x="2017713" y="3209925"/>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6" name="Oval 11"/>
          <p:cNvSpPr>
            <a:spLocks noChangeArrowheads="1"/>
          </p:cNvSpPr>
          <p:nvPr/>
        </p:nvSpPr>
        <p:spPr bwMode="auto">
          <a:xfrm>
            <a:off x="1460500" y="3260725"/>
            <a:ext cx="203200" cy="122238"/>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n-US"/>
          </a:p>
        </p:txBody>
      </p:sp>
      <p:sp>
        <p:nvSpPr>
          <p:cNvPr id="19467" name="Oval 12"/>
          <p:cNvSpPr>
            <a:spLocks noChangeArrowheads="1"/>
          </p:cNvSpPr>
          <p:nvPr/>
        </p:nvSpPr>
        <p:spPr bwMode="auto">
          <a:xfrm>
            <a:off x="1490663" y="3432175"/>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8" name="Oval 13"/>
          <p:cNvSpPr>
            <a:spLocks noChangeArrowheads="1"/>
          </p:cNvSpPr>
          <p:nvPr/>
        </p:nvSpPr>
        <p:spPr bwMode="auto">
          <a:xfrm>
            <a:off x="1703388" y="3586163"/>
            <a:ext cx="203200" cy="122237"/>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n-US"/>
          </a:p>
        </p:txBody>
      </p:sp>
      <p:sp>
        <p:nvSpPr>
          <p:cNvPr id="19469" name="Oval 14"/>
          <p:cNvSpPr>
            <a:spLocks noChangeArrowheads="1"/>
          </p:cNvSpPr>
          <p:nvPr/>
        </p:nvSpPr>
        <p:spPr bwMode="auto">
          <a:xfrm>
            <a:off x="1978025" y="3432175"/>
            <a:ext cx="203200" cy="122238"/>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n-US"/>
          </a:p>
        </p:txBody>
      </p:sp>
      <p:sp>
        <p:nvSpPr>
          <p:cNvPr id="19470" name="Oval 15"/>
          <p:cNvSpPr>
            <a:spLocks noChangeArrowheads="1"/>
          </p:cNvSpPr>
          <p:nvPr/>
        </p:nvSpPr>
        <p:spPr bwMode="auto">
          <a:xfrm>
            <a:off x="2090738" y="3076575"/>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71" name="Oval 16"/>
          <p:cNvSpPr>
            <a:spLocks noChangeArrowheads="1"/>
          </p:cNvSpPr>
          <p:nvPr/>
        </p:nvSpPr>
        <p:spPr bwMode="auto">
          <a:xfrm>
            <a:off x="2222500" y="3432175"/>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72" name="Oval 17"/>
          <p:cNvSpPr>
            <a:spLocks noChangeArrowheads="1"/>
          </p:cNvSpPr>
          <p:nvPr/>
        </p:nvSpPr>
        <p:spPr bwMode="auto">
          <a:xfrm>
            <a:off x="2273300" y="3240088"/>
            <a:ext cx="203200" cy="122237"/>
          </a:xfrm>
          <a:prstGeom prst="ellipse">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19473" name="Oval 18"/>
          <p:cNvSpPr>
            <a:spLocks noChangeArrowheads="1"/>
          </p:cNvSpPr>
          <p:nvPr/>
        </p:nvSpPr>
        <p:spPr bwMode="auto">
          <a:xfrm>
            <a:off x="1997075" y="3656013"/>
            <a:ext cx="203200" cy="122237"/>
          </a:xfrm>
          <a:prstGeom prst="ellipse">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19474" name="Oval 19"/>
          <p:cNvSpPr>
            <a:spLocks noChangeArrowheads="1"/>
          </p:cNvSpPr>
          <p:nvPr/>
        </p:nvSpPr>
        <p:spPr bwMode="auto">
          <a:xfrm>
            <a:off x="2271713" y="2894013"/>
            <a:ext cx="203200" cy="122237"/>
          </a:xfrm>
          <a:prstGeom prst="ellipse">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19475" name="Text Box 20"/>
          <p:cNvSpPr txBox="1">
            <a:spLocks noChangeArrowheads="1"/>
          </p:cNvSpPr>
          <p:nvPr/>
        </p:nvSpPr>
        <p:spPr bwMode="auto">
          <a:xfrm>
            <a:off x="358775" y="3195638"/>
            <a:ext cx="946150" cy="457200"/>
          </a:xfrm>
          <a:prstGeom prst="rect">
            <a:avLst/>
          </a:prstGeom>
          <a:noFill/>
          <a:ln w="9525">
            <a:noFill/>
            <a:miter lim="800000"/>
            <a:headEnd/>
            <a:tailEnd/>
          </a:ln>
        </p:spPr>
        <p:txBody>
          <a:bodyPr wrap="none">
            <a:prstTxWarp prst="textNoShape">
              <a:avLst/>
            </a:prstTxWarp>
            <a:spAutoFit/>
          </a:bodyPr>
          <a:lstStyle/>
          <a:p>
            <a:r>
              <a:rPr lang="en-US" sz="2400">
                <a:ea typeface="Arial" charset="0"/>
                <a:cs typeface="Arial" charset="0"/>
              </a:rPr>
              <a:t>Tags </a:t>
            </a:r>
          </a:p>
        </p:txBody>
      </p:sp>
      <p:sp>
        <p:nvSpPr>
          <p:cNvPr id="19476" name="Oval 21"/>
          <p:cNvSpPr>
            <a:spLocks noChangeArrowheads="1"/>
          </p:cNvSpPr>
          <p:nvPr/>
        </p:nvSpPr>
        <p:spPr bwMode="auto">
          <a:xfrm>
            <a:off x="4867275" y="1870075"/>
            <a:ext cx="1524000" cy="1808163"/>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9477" name="Text Box 22"/>
          <p:cNvSpPr txBox="1">
            <a:spLocks noChangeArrowheads="1"/>
          </p:cNvSpPr>
          <p:nvPr/>
        </p:nvSpPr>
        <p:spPr bwMode="auto">
          <a:xfrm>
            <a:off x="5119688" y="1987550"/>
            <a:ext cx="1035050" cy="366713"/>
          </a:xfrm>
          <a:prstGeom prst="rect">
            <a:avLst/>
          </a:prstGeom>
          <a:noFill/>
          <a:ln w="9525">
            <a:noFill/>
            <a:miter lim="800000"/>
            <a:headEnd/>
            <a:tailEnd/>
          </a:ln>
        </p:spPr>
        <p:txBody>
          <a:bodyPr wrap="none">
            <a:prstTxWarp prst="textNoShape">
              <a:avLst/>
            </a:prstTxWarp>
            <a:spAutoFit/>
          </a:bodyPr>
          <a:lstStyle/>
          <a:p>
            <a:r>
              <a:rPr lang="en-US">
                <a:ea typeface="Arial" charset="0"/>
                <a:cs typeface="Arial" charset="0"/>
              </a:rPr>
              <a:t>“Animal”</a:t>
            </a:r>
          </a:p>
        </p:txBody>
      </p:sp>
      <p:sp>
        <p:nvSpPr>
          <p:cNvPr id="19478" name="Oval 23"/>
          <p:cNvSpPr>
            <a:spLocks noChangeArrowheads="1"/>
          </p:cNvSpPr>
          <p:nvPr/>
        </p:nvSpPr>
        <p:spPr bwMode="auto">
          <a:xfrm>
            <a:off x="6991350" y="2082800"/>
            <a:ext cx="1239838" cy="154463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9479" name="Text Box 24"/>
          <p:cNvSpPr txBox="1">
            <a:spLocks noChangeArrowheads="1"/>
          </p:cNvSpPr>
          <p:nvPr/>
        </p:nvSpPr>
        <p:spPr bwMode="auto">
          <a:xfrm>
            <a:off x="7243763" y="2322513"/>
            <a:ext cx="704850" cy="366712"/>
          </a:xfrm>
          <a:prstGeom prst="rect">
            <a:avLst/>
          </a:prstGeom>
          <a:noFill/>
          <a:ln w="9525">
            <a:noFill/>
            <a:miter lim="800000"/>
            <a:headEnd/>
            <a:tailEnd/>
          </a:ln>
        </p:spPr>
        <p:txBody>
          <a:bodyPr>
            <a:prstTxWarp prst="textNoShape">
              <a:avLst/>
            </a:prstTxWarp>
            <a:spAutoFit/>
          </a:bodyPr>
          <a:lstStyle/>
          <a:p>
            <a:r>
              <a:rPr lang="en-US">
                <a:ea typeface="Arial" charset="0"/>
                <a:cs typeface="Arial" charset="0"/>
              </a:rPr>
              <a:t>“Car”</a:t>
            </a:r>
          </a:p>
        </p:txBody>
      </p:sp>
      <p:sp>
        <p:nvSpPr>
          <p:cNvPr id="19480" name="Oval 25"/>
          <p:cNvSpPr>
            <a:spLocks noChangeArrowheads="1"/>
          </p:cNvSpPr>
          <p:nvPr/>
        </p:nvSpPr>
        <p:spPr bwMode="auto">
          <a:xfrm>
            <a:off x="5057775" y="2474913"/>
            <a:ext cx="203200" cy="122237"/>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81" name="Oval 26"/>
          <p:cNvSpPr>
            <a:spLocks noChangeArrowheads="1"/>
          </p:cNvSpPr>
          <p:nvPr/>
        </p:nvSpPr>
        <p:spPr bwMode="auto">
          <a:xfrm>
            <a:off x="5373688" y="2505075"/>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82" name="Oval 27"/>
          <p:cNvSpPr>
            <a:spLocks noChangeArrowheads="1"/>
          </p:cNvSpPr>
          <p:nvPr/>
        </p:nvSpPr>
        <p:spPr bwMode="auto">
          <a:xfrm>
            <a:off x="5210175" y="2627313"/>
            <a:ext cx="203200" cy="122237"/>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83" name="Oval 28"/>
          <p:cNvSpPr>
            <a:spLocks noChangeArrowheads="1"/>
          </p:cNvSpPr>
          <p:nvPr/>
        </p:nvSpPr>
        <p:spPr bwMode="auto">
          <a:xfrm>
            <a:off x="5362575" y="2779713"/>
            <a:ext cx="203200" cy="122237"/>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84" name="Oval 29"/>
          <p:cNvSpPr>
            <a:spLocks noChangeArrowheads="1"/>
          </p:cNvSpPr>
          <p:nvPr/>
        </p:nvSpPr>
        <p:spPr bwMode="auto">
          <a:xfrm>
            <a:off x="5556250" y="2687638"/>
            <a:ext cx="203200" cy="122237"/>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85" name="Oval 30"/>
          <p:cNvSpPr>
            <a:spLocks noChangeArrowheads="1"/>
          </p:cNvSpPr>
          <p:nvPr/>
        </p:nvSpPr>
        <p:spPr bwMode="auto">
          <a:xfrm>
            <a:off x="5078413" y="2840038"/>
            <a:ext cx="203200" cy="122237"/>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86" name="Oval 31"/>
          <p:cNvSpPr>
            <a:spLocks noChangeArrowheads="1"/>
          </p:cNvSpPr>
          <p:nvPr/>
        </p:nvSpPr>
        <p:spPr bwMode="auto">
          <a:xfrm>
            <a:off x="5799138" y="2568575"/>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87" name="Oval 32"/>
          <p:cNvSpPr>
            <a:spLocks noChangeArrowheads="1"/>
          </p:cNvSpPr>
          <p:nvPr/>
        </p:nvSpPr>
        <p:spPr bwMode="auto">
          <a:xfrm>
            <a:off x="5607050" y="2901950"/>
            <a:ext cx="203200" cy="12223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88" name="Oval 33"/>
          <p:cNvSpPr>
            <a:spLocks noChangeArrowheads="1"/>
          </p:cNvSpPr>
          <p:nvPr/>
        </p:nvSpPr>
        <p:spPr bwMode="auto">
          <a:xfrm>
            <a:off x="7699375" y="2863850"/>
            <a:ext cx="203200" cy="122238"/>
          </a:xfrm>
          <a:prstGeom prst="ellipse">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19489" name="Oval 34"/>
          <p:cNvSpPr>
            <a:spLocks noChangeArrowheads="1"/>
          </p:cNvSpPr>
          <p:nvPr/>
        </p:nvSpPr>
        <p:spPr bwMode="auto">
          <a:xfrm>
            <a:off x="7383463" y="3097213"/>
            <a:ext cx="203200" cy="122237"/>
          </a:xfrm>
          <a:prstGeom prst="ellipse">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19490" name="Oval 35"/>
          <p:cNvSpPr>
            <a:spLocks noChangeArrowheads="1"/>
          </p:cNvSpPr>
          <p:nvPr/>
        </p:nvSpPr>
        <p:spPr bwMode="auto">
          <a:xfrm>
            <a:off x="7413625" y="2781300"/>
            <a:ext cx="203200" cy="122238"/>
          </a:xfrm>
          <a:prstGeom prst="ellipse">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19491" name="Oval 36"/>
          <p:cNvSpPr>
            <a:spLocks noChangeArrowheads="1"/>
          </p:cNvSpPr>
          <p:nvPr/>
        </p:nvSpPr>
        <p:spPr bwMode="auto">
          <a:xfrm>
            <a:off x="6116638" y="3708400"/>
            <a:ext cx="1524000" cy="1808163"/>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19492" name="Text Box 37"/>
          <p:cNvSpPr txBox="1">
            <a:spLocks noChangeArrowheads="1"/>
          </p:cNvSpPr>
          <p:nvPr/>
        </p:nvSpPr>
        <p:spPr bwMode="auto">
          <a:xfrm>
            <a:off x="6400800" y="3897313"/>
            <a:ext cx="1049338" cy="366712"/>
          </a:xfrm>
          <a:prstGeom prst="rect">
            <a:avLst/>
          </a:prstGeom>
          <a:noFill/>
          <a:ln w="9525">
            <a:noFill/>
            <a:miter lim="800000"/>
            <a:headEnd/>
            <a:tailEnd/>
          </a:ln>
        </p:spPr>
        <p:txBody>
          <a:bodyPr>
            <a:prstTxWarp prst="textNoShape">
              <a:avLst/>
            </a:prstTxWarp>
            <a:spAutoFit/>
          </a:bodyPr>
          <a:lstStyle/>
          <a:p>
            <a:r>
              <a:rPr lang="en-US">
                <a:ea typeface="Arial" charset="0"/>
                <a:cs typeface="Arial" charset="0"/>
              </a:rPr>
              <a:t>“Flower”</a:t>
            </a:r>
          </a:p>
        </p:txBody>
      </p:sp>
      <p:sp>
        <p:nvSpPr>
          <p:cNvPr id="19493" name="Oval 38"/>
          <p:cNvSpPr>
            <a:spLocks noChangeArrowheads="1"/>
          </p:cNvSpPr>
          <p:nvPr/>
        </p:nvSpPr>
        <p:spPr bwMode="auto">
          <a:xfrm>
            <a:off x="6702425" y="4302125"/>
            <a:ext cx="203200" cy="122238"/>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n-US"/>
          </a:p>
        </p:txBody>
      </p:sp>
      <p:sp>
        <p:nvSpPr>
          <p:cNvPr id="19494" name="Oval 39"/>
          <p:cNvSpPr>
            <a:spLocks noChangeArrowheads="1"/>
          </p:cNvSpPr>
          <p:nvPr/>
        </p:nvSpPr>
        <p:spPr bwMode="auto">
          <a:xfrm>
            <a:off x="6418263" y="4446588"/>
            <a:ext cx="203200" cy="122237"/>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n-US"/>
          </a:p>
        </p:txBody>
      </p:sp>
      <p:sp>
        <p:nvSpPr>
          <p:cNvPr id="19495" name="Oval 40"/>
          <p:cNvSpPr>
            <a:spLocks noChangeArrowheads="1"/>
          </p:cNvSpPr>
          <p:nvPr/>
        </p:nvSpPr>
        <p:spPr bwMode="auto">
          <a:xfrm>
            <a:off x="6661150" y="4772025"/>
            <a:ext cx="203200" cy="122238"/>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n-US"/>
          </a:p>
        </p:txBody>
      </p:sp>
      <p:sp>
        <p:nvSpPr>
          <p:cNvPr id="19496" name="Oval 41"/>
          <p:cNvSpPr>
            <a:spLocks noChangeArrowheads="1"/>
          </p:cNvSpPr>
          <p:nvPr/>
        </p:nvSpPr>
        <p:spPr bwMode="auto">
          <a:xfrm>
            <a:off x="6935788" y="4618038"/>
            <a:ext cx="203200" cy="122237"/>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n-US"/>
          </a:p>
        </p:txBody>
      </p:sp>
      <p:sp>
        <p:nvSpPr>
          <p:cNvPr id="19497" name="AutoShape 42"/>
          <p:cNvSpPr>
            <a:spLocks noChangeArrowheads="1"/>
          </p:cNvSpPr>
          <p:nvPr/>
        </p:nvSpPr>
        <p:spPr bwMode="auto">
          <a:xfrm>
            <a:off x="3352800" y="3230563"/>
            <a:ext cx="1117600" cy="609600"/>
          </a:xfrm>
          <a:prstGeom prst="rightArrow">
            <a:avLst>
              <a:gd name="adj1" fmla="val 50000"/>
              <a:gd name="adj2" fmla="val 45833"/>
            </a:avLst>
          </a:prstGeom>
          <a:noFill/>
          <a:ln w="9525">
            <a:solidFill>
              <a:schemeClr val="tx1"/>
            </a:solidFill>
            <a:miter lim="800000"/>
            <a:headEnd/>
            <a:tailEnd/>
          </a:ln>
        </p:spPr>
        <p:txBody>
          <a:bodyPr wrap="none" anchor="ctr">
            <a:prstTxWarp prst="textNoShape">
              <a:avLst/>
            </a:prstTxWarp>
          </a:bodyPr>
          <a:lstStyle/>
          <a:p>
            <a:pPr algn="ctr"/>
            <a:r>
              <a:rPr lang="en-US">
                <a:ea typeface="Arial" charset="0"/>
                <a:cs typeface="Arial" charset="0"/>
              </a:rPr>
              <a:t>?</a:t>
            </a:r>
          </a:p>
        </p:txBody>
      </p:sp>
      <p:sp>
        <p:nvSpPr>
          <p:cNvPr id="19498" name="Text Box 43"/>
          <p:cNvSpPr txBox="1">
            <a:spLocks noChangeArrowheads="1"/>
          </p:cNvSpPr>
          <p:nvPr/>
        </p:nvSpPr>
        <p:spPr bwMode="auto">
          <a:xfrm>
            <a:off x="1068388" y="5816600"/>
            <a:ext cx="6845418" cy="461665"/>
          </a:xfrm>
          <a:prstGeom prst="rect">
            <a:avLst/>
          </a:prstGeom>
          <a:noFill/>
          <a:ln w="9525">
            <a:noFill/>
            <a:miter lim="800000"/>
            <a:headEnd/>
            <a:tailEnd/>
          </a:ln>
        </p:spPr>
        <p:txBody>
          <a:bodyPr wrap="none">
            <a:prstTxWarp prst="textNoShape">
              <a:avLst/>
            </a:prstTxWarp>
            <a:spAutoFit/>
          </a:bodyPr>
          <a:lstStyle/>
          <a:p>
            <a:r>
              <a:rPr lang="en-US" sz="2400" b="1" i="1" dirty="0" smtClean="0">
                <a:ea typeface="Arial" charset="0"/>
                <a:cs typeface="Arial" charset="0"/>
              </a:rPr>
              <a:t>Group </a:t>
            </a:r>
            <a:r>
              <a:rPr lang="en-US" sz="2400" b="1" i="1" dirty="0">
                <a:ea typeface="Arial" charset="0"/>
                <a:cs typeface="Arial" charset="0"/>
              </a:rPr>
              <a:t>semantically related tags and content</a:t>
            </a:r>
          </a:p>
        </p:txBody>
      </p:sp>
      <p:sp>
        <p:nvSpPr>
          <p:cNvPr id="7212" name="Documents"/>
          <p:cNvSpPr>
            <a:spLocks noEditPoints="1" noChangeArrowheads="1"/>
          </p:cNvSpPr>
          <p:nvPr/>
        </p:nvSpPr>
        <p:spPr bwMode="auto">
          <a:xfrm>
            <a:off x="1419225" y="2133600"/>
            <a:ext cx="246063" cy="30003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13" name="Documents"/>
          <p:cNvSpPr>
            <a:spLocks noEditPoints="1" noChangeArrowheads="1"/>
          </p:cNvSpPr>
          <p:nvPr/>
        </p:nvSpPr>
        <p:spPr bwMode="auto">
          <a:xfrm>
            <a:off x="1571625" y="2286000"/>
            <a:ext cx="246063" cy="30003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14" name="Documents"/>
          <p:cNvSpPr>
            <a:spLocks noEditPoints="1" noChangeArrowheads="1"/>
          </p:cNvSpPr>
          <p:nvPr/>
        </p:nvSpPr>
        <p:spPr bwMode="auto">
          <a:xfrm>
            <a:off x="1865313" y="2479675"/>
            <a:ext cx="246062" cy="30003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15" name="Documents"/>
          <p:cNvSpPr>
            <a:spLocks noEditPoints="1" noChangeArrowheads="1"/>
          </p:cNvSpPr>
          <p:nvPr/>
        </p:nvSpPr>
        <p:spPr bwMode="auto">
          <a:xfrm>
            <a:off x="1836738" y="2144713"/>
            <a:ext cx="246062" cy="300037"/>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16" name="Documents"/>
          <p:cNvSpPr>
            <a:spLocks noEditPoints="1" noChangeArrowheads="1"/>
          </p:cNvSpPr>
          <p:nvPr/>
        </p:nvSpPr>
        <p:spPr bwMode="auto">
          <a:xfrm>
            <a:off x="2192338" y="2438400"/>
            <a:ext cx="246062" cy="30003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17" name="Documents"/>
          <p:cNvSpPr>
            <a:spLocks noEditPoints="1" noChangeArrowheads="1"/>
          </p:cNvSpPr>
          <p:nvPr/>
        </p:nvSpPr>
        <p:spPr bwMode="auto">
          <a:xfrm>
            <a:off x="2181225" y="2103438"/>
            <a:ext cx="246063" cy="300037"/>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19505" name="Text Box 50"/>
          <p:cNvSpPr txBox="1">
            <a:spLocks noChangeArrowheads="1"/>
          </p:cNvSpPr>
          <p:nvPr/>
        </p:nvSpPr>
        <p:spPr bwMode="auto">
          <a:xfrm>
            <a:off x="0" y="2108200"/>
            <a:ext cx="1336675" cy="457200"/>
          </a:xfrm>
          <a:prstGeom prst="rect">
            <a:avLst/>
          </a:prstGeom>
          <a:noFill/>
          <a:ln w="9525">
            <a:noFill/>
            <a:miter lim="800000"/>
            <a:headEnd/>
            <a:tailEnd/>
          </a:ln>
        </p:spPr>
        <p:txBody>
          <a:bodyPr wrap="none">
            <a:prstTxWarp prst="textNoShape">
              <a:avLst/>
            </a:prstTxWarp>
            <a:spAutoFit/>
          </a:bodyPr>
          <a:lstStyle/>
          <a:p>
            <a:r>
              <a:rPr lang="en-US" sz="2400">
                <a:ea typeface="Arial" charset="0"/>
                <a:cs typeface="Arial" charset="0"/>
              </a:rPr>
              <a:t>Content </a:t>
            </a:r>
          </a:p>
        </p:txBody>
      </p:sp>
      <p:sp>
        <p:nvSpPr>
          <p:cNvPr id="19506" name="Line 51"/>
          <p:cNvSpPr>
            <a:spLocks noChangeShapeType="1"/>
          </p:cNvSpPr>
          <p:nvPr/>
        </p:nvSpPr>
        <p:spPr bwMode="auto">
          <a:xfrm>
            <a:off x="1503363" y="2417763"/>
            <a:ext cx="61912" cy="69056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507" name="Line 52"/>
          <p:cNvSpPr>
            <a:spLocks noChangeShapeType="1"/>
          </p:cNvSpPr>
          <p:nvPr/>
        </p:nvSpPr>
        <p:spPr bwMode="auto">
          <a:xfrm>
            <a:off x="1655763" y="2570163"/>
            <a:ext cx="61912" cy="69056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508" name="Line 53"/>
          <p:cNvSpPr>
            <a:spLocks noChangeShapeType="1"/>
          </p:cNvSpPr>
          <p:nvPr/>
        </p:nvSpPr>
        <p:spPr bwMode="auto">
          <a:xfrm flipH="1">
            <a:off x="1870075" y="2479675"/>
            <a:ext cx="101600" cy="93345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509" name="Line 54"/>
          <p:cNvSpPr>
            <a:spLocks noChangeShapeType="1"/>
          </p:cNvSpPr>
          <p:nvPr/>
        </p:nvSpPr>
        <p:spPr bwMode="auto">
          <a:xfrm>
            <a:off x="1960563" y="2874963"/>
            <a:ext cx="61912" cy="69056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510" name="Line 55"/>
          <p:cNvSpPr>
            <a:spLocks noChangeShapeType="1"/>
          </p:cNvSpPr>
          <p:nvPr/>
        </p:nvSpPr>
        <p:spPr bwMode="auto">
          <a:xfrm flipH="1">
            <a:off x="1828800" y="2559050"/>
            <a:ext cx="487363" cy="1117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511" name="Line 56"/>
          <p:cNvSpPr>
            <a:spLocks noChangeShapeType="1"/>
          </p:cNvSpPr>
          <p:nvPr/>
        </p:nvSpPr>
        <p:spPr bwMode="auto">
          <a:xfrm flipH="1">
            <a:off x="2144713" y="2305050"/>
            <a:ext cx="141287" cy="914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512" name="Line 57"/>
          <p:cNvSpPr>
            <a:spLocks noChangeShapeType="1"/>
          </p:cNvSpPr>
          <p:nvPr/>
        </p:nvSpPr>
        <p:spPr bwMode="auto">
          <a:xfrm>
            <a:off x="1971675" y="2336800"/>
            <a:ext cx="304800" cy="113823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226" name="Documents"/>
          <p:cNvSpPr>
            <a:spLocks noEditPoints="1" noChangeArrowheads="1"/>
          </p:cNvSpPr>
          <p:nvPr/>
        </p:nvSpPr>
        <p:spPr bwMode="auto">
          <a:xfrm>
            <a:off x="2333625" y="2255838"/>
            <a:ext cx="246063" cy="300037"/>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27" name="Documents"/>
          <p:cNvSpPr>
            <a:spLocks noEditPoints="1" noChangeArrowheads="1"/>
          </p:cNvSpPr>
          <p:nvPr/>
        </p:nvSpPr>
        <p:spPr bwMode="auto">
          <a:xfrm>
            <a:off x="5799138" y="3160713"/>
            <a:ext cx="246062" cy="300037"/>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28" name="Documents"/>
          <p:cNvSpPr>
            <a:spLocks noEditPoints="1" noChangeArrowheads="1"/>
          </p:cNvSpPr>
          <p:nvPr/>
        </p:nvSpPr>
        <p:spPr bwMode="auto">
          <a:xfrm>
            <a:off x="5281613" y="3190875"/>
            <a:ext cx="246062" cy="30003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29" name="Documents"/>
          <p:cNvSpPr>
            <a:spLocks noEditPoints="1" noChangeArrowheads="1"/>
          </p:cNvSpPr>
          <p:nvPr/>
        </p:nvSpPr>
        <p:spPr bwMode="auto">
          <a:xfrm>
            <a:off x="6956425" y="5029200"/>
            <a:ext cx="246063" cy="30003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30" name="Documents"/>
          <p:cNvSpPr>
            <a:spLocks noEditPoints="1" noChangeArrowheads="1"/>
          </p:cNvSpPr>
          <p:nvPr/>
        </p:nvSpPr>
        <p:spPr bwMode="auto">
          <a:xfrm>
            <a:off x="5524500" y="3332163"/>
            <a:ext cx="246063" cy="300037"/>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31" name="Documents"/>
          <p:cNvSpPr>
            <a:spLocks noEditPoints="1" noChangeArrowheads="1"/>
          </p:cNvSpPr>
          <p:nvPr/>
        </p:nvSpPr>
        <p:spPr bwMode="auto">
          <a:xfrm>
            <a:off x="6510338" y="5008563"/>
            <a:ext cx="246062" cy="300037"/>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7232" name="Documents"/>
          <p:cNvSpPr>
            <a:spLocks noEditPoints="1" noChangeArrowheads="1"/>
          </p:cNvSpPr>
          <p:nvPr/>
        </p:nvSpPr>
        <p:spPr bwMode="auto">
          <a:xfrm>
            <a:off x="7667625" y="3079750"/>
            <a:ext cx="246063" cy="30003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19520" name="Text Box 65"/>
          <p:cNvSpPr txBox="1">
            <a:spLocks noChangeArrowheads="1"/>
          </p:cNvSpPr>
          <p:nvPr/>
        </p:nvSpPr>
        <p:spPr bwMode="auto">
          <a:xfrm>
            <a:off x="3360738" y="6491288"/>
            <a:ext cx="2425700" cy="366712"/>
          </a:xfrm>
          <a:prstGeom prst="rect">
            <a:avLst/>
          </a:prstGeom>
          <a:noFill/>
          <a:ln w="9525">
            <a:noFill/>
            <a:miter lim="800000"/>
            <a:headEnd/>
            <a:tailEnd/>
          </a:ln>
        </p:spPr>
        <p:txBody>
          <a:bodyPr wrap="none">
            <a:prstTxWarp prst="textNoShape">
              <a:avLst/>
            </a:prstTxWarp>
            <a:spAutoFit/>
          </a:bodyPr>
          <a:lstStyle/>
          <a:p>
            <a:r>
              <a:rPr lang="en-US" b="1" i="1">
                <a:ea typeface="Arial" charset="0"/>
                <a:cs typeface="Arial" charset="0"/>
              </a:rPr>
              <a:t>A group ~ A concept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152400"/>
            <a:ext cx="8229600" cy="666750"/>
          </a:xfrm>
        </p:spPr>
        <p:txBody>
          <a:bodyPr/>
          <a:lstStyle/>
          <a:p>
            <a:pPr eaLnBrk="1" hangingPunct="1"/>
            <a:r>
              <a:rPr lang="en-US" dirty="0"/>
              <a:t>A</a:t>
            </a:r>
            <a:r>
              <a:rPr lang="en-US" dirty="0" smtClean="0"/>
              <a:t> Stochastic Process </a:t>
            </a:r>
            <a:r>
              <a:rPr lang="en-US" dirty="0"/>
              <a:t>of</a:t>
            </a:r>
            <a:r>
              <a:rPr lang="en-US" dirty="0" smtClean="0"/>
              <a:t> Tag </a:t>
            </a:r>
            <a:r>
              <a:rPr lang="en-US" dirty="0"/>
              <a:t>G</a:t>
            </a:r>
            <a:r>
              <a:rPr lang="en-US" dirty="0" smtClean="0"/>
              <a:t>eneration</a:t>
            </a:r>
            <a:endParaRPr lang="en-US" dirty="0"/>
          </a:p>
        </p:txBody>
      </p:sp>
      <p:sp>
        <p:nvSpPr>
          <p:cNvPr id="10243" name="Documents"/>
          <p:cNvSpPr>
            <a:spLocks noEditPoints="1" noChangeArrowheads="1"/>
          </p:cNvSpPr>
          <p:nvPr/>
        </p:nvSpPr>
        <p:spPr bwMode="auto">
          <a:xfrm>
            <a:off x="5565775" y="2017713"/>
            <a:ext cx="327025" cy="3810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21508" name="Text Box 4"/>
          <p:cNvSpPr txBox="1">
            <a:spLocks noChangeArrowheads="1"/>
          </p:cNvSpPr>
          <p:nvPr/>
        </p:nvSpPr>
        <p:spPr bwMode="auto">
          <a:xfrm>
            <a:off x="6084888" y="1901825"/>
            <a:ext cx="1517650" cy="366713"/>
          </a:xfrm>
          <a:prstGeom prst="rect">
            <a:avLst/>
          </a:prstGeom>
          <a:noFill/>
          <a:ln w="9525">
            <a:noFill/>
            <a:miter lim="800000"/>
            <a:headEnd/>
            <a:tailEnd/>
          </a:ln>
        </p:spPr>
        <p:txBody>
          <a:bodyPr wrap="none">
            <a:prstTxWarp prst="textNoShape">
              <a:avLst/>
            </a:prstTxWarp>
            <a:spAutoFit/>
          </a:bodyPr>
          <a:lstStyle/>
          <a:p>
            <a:r>
              <a:rPr lang="en-US">
                <a:ea typeface="Arial" charset="0"/>
                <a:cs typeface="Arial" charset="0"/>
              </a:rPr>
              <a:t>Document (r)</a:t>
            </a:r>
          </a:p>
        </p:txBody>
      </p:sp>
      <p:grpSp>
        <p:nvGrpSpPr>
          <p:cNvPr id="2" name="Group 5"/>
          <p:cNvGrpSpPr>
            <a:grpSpLocks/>
          </p:cNvGrpSpPr>
          <p:nvPr/>
        </p:nvGrpSpPr>
        <p:grpSpPr bwMode="auto">
          <a:xfrm>
            <a:off x="4745038" y="2433638"/>
            <a:ext cx="3470275" cy="793750"/>
            <a:chOff x="2989" y="1533"/>
            <a:chExt cx="2186" cy="500"/>
          </a:xfrm>
        </p:grpSpPr>
        <p:sp>
          <p:nvSpPr>
            <p:cNvPr id="21549" name="Text Box 6"/>
            <p:cNvSpPr txBox="1">
              <a:spLocks noChangeArrowheads="1"/>
            </p:cNvSpPr>
            <p:nvPr/>
          </p:nvSpPr>
          <p:spPr bwMode="auto">
            <a:xfrm>
              <a:off x="4243" y="1773"/>
              <a:ext cx="932" cy="231"/>
            </a:xfrm>
            <a:prstGeom prst="rect">
              <a:avLst/>
            </a:prstGeom>
            <a:noFill/>
            <a:ln w="9525">
              <a:noFill/>
              <a:miter lim="800000"/>
              <a:headEnd/>
              <a:tailEnd/>
            </a:ln>
          </p:spPr>
          <p:txBody>
            <a:bodyPr wrap="none">
              <a:prstTxWarp prst="textNoShape">
                <a:avLst/>
              </a:prstTxWarp>
              <a:spAutoFit/>
            </a:bodyPr>
            <a:lstStyle/>
            <a:p>
              <a:r>
                <a:rPr lang="en-US">
                  <a:ea typeface="Arial" charset="0"/>
                  <a:cs typeface="Arial" charset="0"/>
                </a:rPr>
                <a:t>Concepts (z)</a:t>
              </a:r>
            </a:p>
          </p:txBody>
        </p:sp>
        <p:sp>
          <p:nvSpPr>
            <p:cNvPr id="21550" name="Rectangle 7"/>
            <p:cNvSpPr>
              <a:spLocks noChangeArrowheads="1"/>
            </p:cNvSpPr>
            <p:nvPr/>
          </p:nvSpPr>
          <p:spPr bwMode="auto">
            <a:xfrm>
              <a:off x="2989" y="1783"/>
              <a:ext cx="1063" cy="244"/>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1551" name="Line 8"/>
            <p:cNvSpPr>
              <a:spLocks noChangeShapeType="1"/>
            </p:cNvSpPr>
            <p:nvPr/>
          </p:nvSpPr>
          <p:spPr bwMode="auto">
            <a:xfrm>
              <a:off x="3502" y="1795"/>
              <a:ext cx="0" cy="231"/>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52" name="Line 9"/>
            <p:cNvSpPr>
              <a:spLocks noChangeShapeType="1"/>
            </p:cNvSpPr>
            <p:nvPr/>
          </p:nvSpPr>
          <p:spPr bwMode="auto">
            <a:xfrm>
              <a:off x="3777" y="1789"/>
              <a:ext cx="0" cy="231"/>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53" name="Line 10"/>
            <p:cNvSpPr>
              <a:spLocks noChangeShapeType="1"/>
            </p:cNvSpPr>
            <p:nvPr/>
          </p:nvSpPr>
          <p:spPr bwMode="auto">
            <a:xfrm>
              <a:off x="3239" y="1777"/>
              <a:ext cx="0" cy="24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54" name="Rectangle 11"/>
            <p:cNvSpPr>
              <a:spLocks noChangeArrowheads="1"/>
            </p:cNvSpPr>
            <p:nvPr/>
          </p:nvSpPr>
          <p:spPr bwMode="auto">
            <a:xfrm>
              <a:off x="3495" y="1790"/>
              <a:ext cx="282" cy="243"/>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1555" name="Line 12"/>
            <p:cNvSpPr>
              <a:spLocks noChangeShapeType="1"/>
            </p:cNvSpPr>
            <p:nvPr/>
          </p:nvSpPr>
          <p:spPr bwMode="auto">
            <a:xfrm flipH="1">
              <a:off x="3111" y="1546"/>
              <a:ext cx="474" cy="21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56" name="Line 13"/>
            <p:cNvSpPr>
              <a:spLocks noChangeShapeType="1"/>
            </p:cNvSpPr>
            <p:nvPr/>
          </p:nvSpPr>
          <p:spPr bwMode="auto">
            <a:xfrm flipH="1">
              <a:off x="3418" y="1533"/>
              <a:ext cx="179" cy="2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57" name="Line 14"/>
            <p:cNvSpPr>
              <a:spLocks noChangeShapeType="1"/>
            </p:cNvSpPr>
            <p:nvPr/>
          </p:nvSpPr>
          <p:spPr bwMode="auto">
            <a:xfrm>
              <a:off x="3636" y="1533"/>
              <a:ext cx="13" cy="25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1558" name="Line 15"/>
            <p:cNvSpPr>
              <a:spLocks noChangeShapeType="1"/>
            </p:cNvSpPr>
            <p:nvPr/>
          </p:nvSpPr>
          <p:spPr bwMode="auto">
            <a:xfrm>
              <a:off x="3649" y="1533"/>
              <a:ext cx="281" cy="231"/>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3" name="Group 16"/>
          <p:cNvGrpSpPr>
            <a:grpSpLocks/>
          </p:cNvGrpSpPr>
          <p:nvPr/>
        </p:nvGrpSpPr>
        <p:grpSpPr bwMode="auto">
          <a:xfrm>
            <a:off x="1962150" y="3751263"/>
            <a:ext cx="6950075" cy="2032000"/>
            <a:chOff x="1236" y="2363"/>
            <a:chExt cx="4378" cy="1280"/>
          </a:xfrm>
        </p:grpSpPr>
        <p:sp>
          <p:nvSpPr>
            <p:cNvPr id="21528" name="Text Box 17"/>
            <p:cNvSpPr txBox="1">
              <a:spLocks noChangeArrowheads="1"/>
            </p:cNvSpPr>
            <p:nvPr/>
          </p:nvSpPr>
          <p:spPr bwMode="auto">
            <a:xfrm>
              <a:off x="2366" y="2363"/>
              <a:ext cx="1156" cy="231"/>
            </a:xfrm>
            <a:prstGeom prst="rect">
              <a:avLst/>
            </a:prstGeom>
            <a:noFill/>
            <a:ln w="9525">
              <a:noFill/>
              <a:miter lim="800000"/>
              <a:headEnd/>
              <a:tailEnd/>
            </a:ln>
          </p:spPr>
          <p:txBody>
            <a:bodyPr wrap="none">
              <a:prstTxWarp prst="textNoShape">
                <a:avLst/>
              </a:prstTxWarp>
              <a:spAutoFit/>
            </a:bodyPr>
            <a:lstStyle/>
            <a:p>
              <a:r>
                <a:rPr lang="en-US">
                  <a:solidFill>
                    <a:srgbClr val="FF3300"/>
                  </a:solidFill>
                  <a:ea typeface="Arial" charset="0"/>
                  <a:cs typeface="Arial" charset="0"/>
                </a:rPr>
                <a:t>Possible Words </a:t>
              </a:r>
            </a:p>
          </p:txBody>
        </p:sp>
        <p:grpSp>
          <p:nvGrpSpPr>
            <p:cNvPr id="4" name="Group 18"/>
            <p:cNvGrpSpPr>
              <a:grpSpLocks/>
            </p:cNvGrpSpPr>
            <p:nvPr/>
          </p:nvGrpSpPr>
          <p:grpSpPr bwMode="auto">
            <a:xfrm>
              <a:off x="1236" y="2725"/>
              <a:ext cx="3479" cy="907"/>
              <a:chOff x="1236" y="2725"/>
              <a:chExt cx="3479" cy="907"/>
            </a:xfrm>
          </p:grpSpPr>
          <p:sp>
            <p:nvSpPr>
              <p:cNvPr id="21533" name="Rectangle 19"/>
              <p:cNvSpPr>
                <a:spLocks noChangeArrowheads="1"/>
              </p:cNvSpPr>
              <p:nvPr/>
            </p:nvSpPr>
            <p:spPr bwMode="auto">
              <a:xfrm>
                <a:off x="1242" y="2736"/>
                <a:ext cx="3469" cy="8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1534" name="Line 20"/>
              <p:cNvSpPr>
                <a:spLocks noChangeShapeType="1"/>
              </p:cNvSpPr>
              <p:nvPr/>
            </p:nvSpPr>
            <p:spPr bwMode="auto">
              <a:xfrm>
                <a:off x="1236" y="2961"/>
                <a:ext cx="3469"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35" name="Line 21"/>
              <p:cNvSpPr>
                <a:spLocks noChangeShapeType="1"/>
              </p:cNvSpPr>
              <p:nvPr/>
            </p:nvSpPr>
            <p:spPr bwMode="auto">
              <a:xfrm>
                <a:off x="1246" y="3192"/>
                <a:ext cx="3469"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36" name="Line 22"/>
              <p:cNvSpPr>
                <a:spLocks noChangeShapeType="1"/>
              </p:cNvSpPr>
              <p:nvPr/>
            </p:nvSpPr>
            <p:spPr bwMode="auto">
              <a:xfrm>
                <a:off x="1240" y="3416"/>
                <a:ext cx="3469"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37" name="Line 23"/>
              <p:cNvSpPr>
                <a:spLocks noChangeShapeType="1"/>
              </p:cNvSpPr>
              <p:nvPr/>
            </p:nvSpPr>
            <p:spPr bwMode="auto">
              <a:xfrm>
                <a:off x="1473" y="2737"/>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38" name="Line 24"/>
              <p:cNvSpPr>
                <a:spLocks noChangeShapeType="1"/>
              </p:cNvSpPr>
              <p:nvPr/>
            </p:nvSpPr>
            <p:spPr bwMode="auto">
              <a:xfrm>
                <a:off x="1748" y="2744"/>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39" name="Line 25"/>
              <p:cNvSpPr>
                <a:spLocks noChangeShapeType="1"/>
              </p:cNvSpPr>
              <p:nvPr/>
            </p:nvSpPr>
            <p:spPr bwMode="auto">
              <a:xfrm>
                <a:off x="2017" y="2744"/>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0" name="Line 26"/>
              <p:cNvSpPr>
                <a:spLocks noChangeShapeType="1"/>
              </p:cNvSpPr>
              <p:nvPr/>
            </p:nvSpPr>
            <p:spPr bwMode="auto">
              <a:xfrm>
                <a:off x="2274" y="2743"/>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1" name="Line 27"/>
              <p:cNvSpPr>
                <a:spLocks noChangeShapeType="1"/>
              </p:cNvSpPr>
              <p:nvPr/>
            </p:nvSpPr>
            <p:spPr bwMode="auto">
              <a:xfrm>
                <a:off x="2529" y="2731"/>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2" name="Line 28"/>
              <p:cNvSpPr>
                <a:spLocks noChangeShapeType="1"/>
              </p:cNvSpPr>
              <p:nvPr/>
            </p:nvSpPr>
            <p:spPr bwMode="auto">
              <a:xfrm>
                <a:off x="2817" y="2737"/>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3" name="Line 29"/>
              <p:cNvSpPr>
                <a:spLocks noChangeShapeType="1"/>
              </p:cNvSpPr>
              <p:nvPr/>
            </p:nvSpPr>
            <p:spPr bwMode="auto">
              <a:xfrm>
                <a:off x="3099" y="2737"/>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4" name="Line 30"/>
              <p:cNvSpPr>
                <a:spLocks noChangeShapeType="1"/>
              </p:cNvSpPr>
              <p:nvPr/>
            </p:nvSpPr>
            <p:spPr bwMode="auto">
              <a:xfrm>
                <a:off x="3368" y="2738"/>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5" name="Line 31"/>
              <p:cNvSpPr>
                <a:spLocks noChangeShapeType="1"/>
              </p:cNvSpPr>
              <p:nvPr/>
            </p:nvSpPr>
            <p:spPr bwMode="auto">
              <a:xfrm>
                <a:off x="3624" y="2738"/>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6" name="Line 32"/>
              <p:cNvSpPr>
                <a:spLocks noChangeShapeType="1"/>
              </p:cNvSpPr>
              <p:nvPr/>
            </p:nvSpPr>
            <p:spPr bwMode="auto">
              <a:xfrm>
                <a:off x="3892" y="2737"/>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7" name="Line 33"/>
              <p:cNvSpPr>
                <a:spLocks noChangeShapeType="1"/>
              </p:cNvSpPr>
              <p:nvPr/>
            </p:nvSpPr>
            <p:spPr bwMode="auto">
              <a:xfrm>
                <a:off x="4162" y="2737"/>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548" name="Line 34"/>
              <p:cNvSpPr>
                <a:spLocks noChangeShapeType="1"/>
              </p:cNvSpPr>
              <p:nvPr/>
            </p:nvSpPr>
            <p:spPr bwMode="auto">
              <a:xfrm>
                <a:off x="4430" y="2725"/>
                <a:ext cx="0" cy="883"/>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21530" name="Line 35"/>
            <p:cNvSpPr>
              <a:spLocks noChangeShapeType="1"/>
            </p:cNvSpPr>
            <p:nvPr/>
          </p:nvSpPr>
          <p:spPr bwMode="auto">
            <a:xfrm>
              <a:off x="1260" y="2616"/>
              <a:ext cx="3492" cy="0"/>
            </a:xfrm>
            <a:prstGeom prst="line">
              <a:avLst/>
            </a:prstGeom>
            <a:noFill/>
            <a:ln w="38100">
              <a:solidFill>
                <a:srgbClr val="FF3300"/>
              </a:solidFill>
              <a:round/>
              <a:headEnd/>
              <a:tailEnd type="arrow" w="med" len="med"/>
            </a:ln>
          </p:spPr>
          <p:txBody>
            <a:bodyPr wrap="none" anchor="ctr">
              <a:prstTxWarp prst="textNoShape">
                <a:avLst/>
              </a:prstTxWarp>
            </a:bodyPr>
            <a:lstStyle/>
            <a:p>
              <a:endParaRPr lang="en-US"/>
            </a:p>
          </p:txBody>
        </p:sp>
        <p:sp>
          <p:nvSpPr>
            <p:cNvPr id="21531" name="Line 36"/>
            <p:cNvSpPr>
              <a:spLocks noChangeShapeType="1"/>
            </p:cNvSpPr>
            <p:nvPr/>
          </p:nvSpPr>
          <p:spPr bwMode="auto">
            <a:xfrm>
              <a:off x="4836" y="2748"/>
              <a:ext cx="0" cy="876"/>
            </a:xfrm>
            <a:prstGeom prst="line">
              <a:avLst/>
            </a:prstGeom>
            <a:noFill/>
            <a:ln w="38100">
              <a:solidFill>
                <a:srgbClr val="FF3300"/>
              </a:solidFill>
              <a:round/>
              <a:headEnd/>
              <a:tailEnd type="arrow" w="med" len="med"/>
            </a:ln>
          </p:spPr>
          <p:txBody>
            <a:bodyPr wrap="none" anchor="ctr">
              <a:prstTxWarp prst="textNoShape">
                <a:avLst/>
              </a:prstTxWarp>
            </a:bodyPr>
            <a:lstStyle/>
            <a:p>
              <a:endParaRPr lang="en-US"/>
            </a:p>
          </p:txBody>
        </p:sp>
        <p:sp>
          <p:nvSpPr>
            <p:cNvPr id="21532" name="Text Box 37"/>
            <p:cNvSpPr txBox="1">
              <a:spLocks noChangeArrowheads="1"/>
            </p:cNvSpPr>
            <p:nvPr/>
          </p:nvSpPr>
          <p:spPr bwMode="auto">
            <a:xfrm>
              <a:off x="4850" y="3239"/>
              <a:ext cx="764" cy="404"/>
            </a:xfrm>
            <a:prstGeom prst="rect">
              <a:avLst/>
            </a:prstGeom>
            <a:noFill/>
            <a:ln w="9525">
              <a:noFill/>
              <a:miter lim="800000"/>
              <a:headEnd/>
              <a:tailEnd/>
            </a:ln>
          </p:spPr>
          <p:txBody>
            <a:bodyPr wrap="none">
              <a:prstTxWarp prst="textNoShape">
                <a:avLst/>
              </a:prstTxWarp>
              <a:spAutoFit/>
            </a:bodyPr>
            <a:lstStyle/>
            <a:p>
              <a:r>
                <a:rPr lang="en-US">
                  <a:solidFill>
                    <a:srgbClr val="FF3300"/>
                  </a:solidFill>
                  <a:ea typeface="Arial" charset="0"/>
                  <a:cs typeface="Arial" charset="0"/>
                </a:rPr>
                <a:t>Possible</a:t>
              </a:r>
            </a:p>
            <a:p>
              <a:r>
                <a:rPr lang="en-US">
                  <a:solidFill>
                    <a:srgbClr val="FF3300"/>
                  </a:solidFill>
                  <a:ea typeface="Arial" charset="0"/>
                  <a:cs typeface="Arial" charset="0"/>
                </a:rPr>
                <a:t>Concepts </a:t>
              </a:r>
            </a:p>
          </p:txBody>
        </p:sp>
      </p:grpSp>
      <p:sp>
        <p:nvSpPr>
          <p:cNvPr id="10278" name="Freeform 38"/>
          <p:cNvSpPr>
            <a:spLocks/>
          </p:cNvSpPr>
          <p:nvPr/>
        </p:nvSpPr>
        <p:spPr bwMode="auto">
          <a:xfrm>
            <a:off x="5772150" y="3227388"/>
            <a:ext cx="3036888" cy="2032000"/>
          </a:xfrm>
          <a:custGeom>
            <a:avLst/>
            <a:gdLst>
              <a:gd name="T0" fmla="*/ 0 w 1913"/>
              <a:gd name="T1" fmla="*/ 0 h 1280"/>
              <a:gd name="T2" fmla="*/ 1638 w 1913"/>
              <a:gd name="T3" fmla="*/ 435 h 1280"/>
              <a:gd name="T4" fmla="*/ 1651 w 1913"/>
              <a:gd name="T5" fmla="*/ 972 h 1280"/>
              <a:gd name="T6" fmla="*/ 1075 w 1913"/>
              <a:gd name="T7" fmla="*/ 1280 h 1280"/>
              <a:gd name="T8" fmla="*/ 0 60000 65536"/>
              <a:gd name="T9" fmla="*/ 0 60000 65536"/>
              <a:gd name="T10" fmla="*/ 0 60000 65536"/>
              <a:gd name="T11" fmla="*/ 0 60000 65536"/>
              <a:gd name="T12" fmla="*/ 0 w 1913"/>
              <a:gd name="T13" fmla="*/ 0 h 1280"/>
              <a:gd name="T14" fmla="*/ 1913 w 1913"/>
              <a:gd name="T15" fmla="*/ 1280 h 1280"/>
            </a:gdLst>
            <a:ahLst/>
            <a:cxnLst>
              <a:cxn ang="T8">
                <a:pos x="T0" y="T1"/>
              </a:cxn>
              <a:cxn ang="T9">
                <a:pos x="T2" y="T3"/>
              </a:cxn>
              <a:cxn ang="T10">
                <a:pos x="T4" y="T5"/>
              </a:cxn>
              <a:cxn ang="T11">
                <a:pos x="T6" y="T7"/>
              </a:cxn>
            </a:cxnLst>
            <a:rect l="T12" t="T13" r="T14" b="T15"/>
            <a:pathLst>
              <a:path w="1913" h="1280">
                <a:moveTo>
                  <a:pt x="0" y="0"/>
                </a:moveTo>
                <a:cubicBezTo>
                  <a:pt x="681" y="136"/>
                  <a:pt x="1363" y="273"/>
                  <a:pt x="1638" y="435"/>
                </a:cubicBezTo>
                <a:cubicBezTo>
                  <a:pt x="1913" y="597"/>
                  <a:pt x="1745" y="831"/>
                  <a:pt x="1651" y="972"/>
                </a:cubicBezTo>
                <a:cubicBezTo>
                  <a:pt x="1557" y="1113"/>
                  <a:pt x="1316" y="1196"/>
                  <a:pt x="1075" y="1280"/>
                </a:cubicBezTo>
              </a:path>
            </a:pathLst>
          </a:custGeom>
          <a:noFill/>
          <a:ln w="28575">
            <a:solidFill>
              <a:schemeClr val="tx1"/>
            </a:solidFill>
            <a:prstDash val="dash"/>
            <a:round/>
            <a:headEnd/>
            <a:tailEnd type="arrow" w="med" len="med"/>
          </a:ln>
        </p:spPr>
        <p:txBody>
          <a:bodyPr wrap="none" anchor="ctr">
            <a:prstTxWarp prst="textNoShape">
              <a:avLst/>
            </a:prstTxWarp>
          </a:bodyPr>
          <a:lstStyle/>
          <a:p>
            <a:endParaRPr lang="en-US"/>
          </a:p>
        </p:txBody>
      </p:sp>
      <p:sp>
        <p:nvSpPr>
          <p:cNvPr id="10279" name="Rectangle 39"/>
          <p:cNvSpPr>
            <a:spLocks noChangeArrowheads="1"/>
          </p:cNvSpPr>
          <p:nvPr/>
        </p:nvSpPr>
        <p:spPr bwMode="auto">
          <a:xfrm>
            <a:off x="1971675" y="5056188"/>
            <a:ext cx="5507038" cy="365125"/>
          </a:xfrm>
          <a:prstGeom prst="rect">
            <a:avLst/>
          </a:prstGeom>
          <a:solidFill>
            <a:srgbClr val="BBE0E3">
              <a:alpha val="45882"/>
            </a:srgbClr>
          </a:solidFill>
          <a:ln w="38100">
            <a:solidFill>
              <a:srgbClr val="0066FF"/>
            </a:solidFill>
            <a:miter lim="800000"/>
            <a:headEnd/>
            <a:tailEnd/>
          </a:ln>
        </p:spPr>
        <p:txBody>
          <a:bodyPr wrap="none" anchor="ctr">
            <a:prstTxWarp prst="textNoShape">
              <a:avLst/>
            </a:prstTxWarp>
          </a:bodyPr>
          <a:lstStyle/>
          <a:p>
            <a:pPr algn="ctr"/>
            <a:endParaRPr lang="en-US">
              <a:solidFill>
                <a:schemeClr val="bg2"/>
              </a:solidFill>
              <a:ea typeface="Arial" charset="0"/>
              <a:cs typeface="Arial" charset="0"/>
            </a:endParaRPr>
          </a:p>
        </p:txBody>
      </p:sp>
      <p:grpSp>
        <p:nvGrpSpPr>
          <p:cNvPr id="5" name="Group 40"/>
          <p:cNvGrpSpPr>
            <a:grpSpLocks/>
          </p:cNvGrpSpPr>
          <p:nvPr/>
        </p:nvGrpSpPr>
        <p:grpSpPr bwMode="auto">
          <a:xfrm>
            <a:off x="2174875" y="5197475"/>
            <a:ext cx="4427538" cy="1309688"/>
            <a:chOff x="1370" y="3274"/>
            <a:chExt cx="2789" cy="825"/>
          </a:xfrm>
        </p:grpSpPr>
        <p:sp>
          <p:nvSpPr>
            <p:cNvPr id="21517" name="Oval 41"/>
            <p:cNvSpPr>
              <a:spLocks noChangeArrowheads="1"/>
            </p:cNvSpPr>
            <p:nvPr/>
          </p:nvSpPr>
          <p:spPr bwMode="auto">
            <a:xfrm>
              <a:off x="2401" y="3984"/>
              <a:ext cx="179" cy="11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grpSp>
          <p:nvGrpSpPr>
            <p:cNvPr id="6" name="Group 42"/>
            <p:cNvGrpSpPr>
              <a:grpSpLocks/>
            </p:cNvGrpSpPr>
            <p:nvPr/>
          </p:nvGrpSpPr>
          <p:grpSpPr bwMode="auto">
            <a:xfrm>
              <a:off x="1370" y="3274"/>
              <a:ext cx="2789" cy="812"/>
              <a:chOff x="1370" y="3274"/>
              <a:chExt cx="2789" cy="812"/>
            </a:xfrm>
          </p:grpSpPr>
          <p:sp>
            <p:nvSpPr>
              <p:cNvPr id="21519" name="Oval 43"/>
              <p:cNvSpPr>
                <a:spLocks noChangeArrowheads="1"/>
              </p:cNvSpPr>
              <p:nvPr/>
            </p:nvSpPr>
            <p:spPr bwMode="auto">
              <a:xfrm>
                <a:off x="2088" y="3786"/>
                <a:ext cx="179" cy="11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20" name="Oval 44"/>
              <p:cNvSpPr>
                <a:spLocks noChangeArrowheads="1"/>
              </p:cNvSpPr>
              <p:nvPr/>
            </p:nvSpPr>
            <p:spPr bwMode="auto">
              <a:xfrm>
                <a:off x="2389" y="3779"/>
                <a:ext cx="179" cy="11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21" name="Oval 45"/>
              <p:cNvSpPr>
                <a:spLocks noChangeArrowheads="1"/>
              </p:cNvSpPr>
              <p:nvPr/>
            </p:nvSpPr>
            <p:spPr bwMode="auto">
              <a:xfrm>
                <a:off x="2683" y="3805"/>
                <a:ext cx="179" cy="11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22" name="Oval 46"/>
              <p:cNvSpPr>
                <a:spLocks noChangeArrowheads="1"/>
              </p:cNvSpPr>
              <p:nvPr/>
            </p:nvSpPr>
            <p:spPr bwMode="auto">
              <a:xfrm>
                <a:off x="2658" y="3971"/>
                <a:ext cx="179" cy="11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23" name="Text Box 47"/>
              <p:cNvSpPr txBox="1">
                <a:spLocks noChangeArrowheads="1"/>
              </p:cNvSpPr>
              <p:nvPr/>
            </p:nvSpPr>
            <p:spPr bwMode="auto">
              <a:xfrm>
                <a:off x="2875" y="3829"/>
                <a:ext cx="1284" cy="231"/>
              </a:xfrm>
              <a:prstGeom prst="rect">
                <a:avLst/>
              </a:prstGeom>
              <a:noFill/>
              <a:ln w="9525">
                <a:noFill/>
                <a:miter lim="800000"/>
                <a:headEnd/>
                <a:tailEnd/>
              </a:ln>
            </p:spPr>
            <p:txBody>
              <a:bodyPr wrap="none">
                <a:prstTxWarp prst="textNoShape">
                  <a:avLst/>
                </a:prstTxWarp>
                <a:spAutoFit/>
              </a:bodyPr>
              <a:lstStyle/>
              <a:p>
                <a:r>
                  <a:rPr lang="en-US">
                    <a:ea typeface="Arial" charset="0"/>
                    <a:cs typeface="Arial" charset="0"/>
                  </a:rPr>
                  <a:t>Generated tags (t)</a:t>
                </a:r>
              </a:p>
            </p:txBody>
          </p:sp>
          <p:sp>
            <p:nvSpPr>
              <p:cNvPr id="21524" name="Line 48"/>
              <p:cNvSpPr>
                <a:spLocks noChangeShapeType="1"/>
              </p:cNvSpPr>
              <p:nvPr/>
            </p:nvSpPr>
            <p:spPr bwMode="auto">
              <a:xfrm>
                <a:off x="1882" y="3338"/>
                <a:ext cx="269" cy="44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1525" name="Line 49"/>
              <p:cNvSpPr>
                <a:spLocks noChangeShapeType="1"/>
              </p:cNvSpPr>
              <p:nvPr/>
            </p:nvSpPr>
            <p:spPr bwMode="auto">
              <a:xfrm flipH="1">
                <a:off x="2497" y="3274"/>
                <a:ext cx="179" cy="51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1526" name="Line 50"/>
              <p:cNvSpPr>
                <a:spLocks noChangeShapeType="1"/>
              </p:cNvSpPr>
              <p:nvPr/>
            </p:nvSpPr>
            <p:spPr bwMode="auto">
              <a:xfrm flipH="1">
                <a:off x="2804" y="3325"/>
                <a:ext cx="115" cy="51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1527" name="Line 51"/>
              <p:cNvSpPr>
                <a:spLocks noChangeShapeType="1"/>
              </p:cNvSpPr>
              <p:nvPr/>
            </p:nvSpPr>
            <p:spPr bwMode="auto">
              <a:xfrm>
                <a:off x="1370" y="3351"/>
                <a:ext cx="1024" cy="64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grpSp>
      </p:grpSp>
      <p:sp>
        <p:nvSpPr>
          <p:cNvPr id="21514" name="Text Box 53"/>
          <p:cNvSpPr txBox="1">
            <a:spLocks noChangeArrowheads="1"/>
          </p:cNvSpPr>
          <p:nvPr/>
        </p:nvSpPr>
        <p:spPr bwMode="auto">
          <a:xfrm>
            <a:off x="365125" y="1293813"/>
            <a:ext cx="2228850" cy="671512"/>
          </a:xfrm>
          <a:prstGeom prst="rect">
            <a:avLst/>
          </a:prstGeom>
          <a:noFill/>
          <a:ln w="9525">
            <a:noFill/>
            <a:miter lim="800000"/>
            <a:headEnd/>
            <a:tailEnd/>
          </a:ln>
        </p:spPr>
        <p:txBody>
          <a:bodyPr wrap="none">
            <a:prstTxWarp prst="textNoShape">
              <a:avLst/>
            </a:prstTxWarp>
            <a:spAutoFit/>
          </a:bodyPr>
          <a:lstStyle/>
          <a:p>
            <a:r>
              <a:rPr lang="en-US">
                <a:ea typeface="Arial" charset="0"/>
                <a:cs typeface="Arial" charset="0"/>
              </a:rPr>
              <a:t>PLSA (Hofmann99);</a:t>
            </a:r>
          </a:p>
          <a:p>
            <a:r>
              <a:rPr lang="en-US">
                <a:ea typeface="Arial" charset="0"/>
                <a:cs typeface="Arial" charset="0"/>
              </a:rPr>
              <a:t>LDA (Blei03+)</a:t>
            </a:r>
            <a:r>
              <a:rPr lang="en-US" sz="2000">
                <a:ea typeface="Arial" charset="0"/>
                <a:cs typeface="Arial" charset="0"/>
              </a:rPr>
              <a:t> </a:t>
            </a:r>
          </a:p>
        </p:txBody>
      </p:sp>
      <p:sp>
        <p:nvSpPr>
          <p:cNvPr id="10294" name="Text Box 54"/>
          <p:cNvSpPr txBox="1">
            <a:spLocks noChangeArrowheads="1"/>
          </p:cNvSpPr>
          <p:nvPr/>
        </p:nvSpPr>
        <p:spPr bwMode="auto">
          <a:xfrm>
            <a:off x="609600" y="6365875"/>
            <a:ext cx="3113088" cy="396875"/>
          </a:xfrm>
          <a:prstGeom prst="rect">
            <a:avLst/>
          </a:prstGeom>
          <a:noFill/>
          <a:ln w="9525">
            <a:noFill/>
            <a:miter lim="800000"/>
            <a:headEnd/>
            <a:tailEnd/>
          </a:ln>
        </p:spPr>
        <p:txBody>
          <a:bodyPr wrap="none">
            <a:prstTxWarp prst="textNoShape">
              <a:avLst/>
            </a:prstTxWarp>
            <a:spAutoFit/>
          </a:bodyPr>
          <a:lstStyle/>
          <a:p>
            <a:r>
              <a:rPr lang="en-US" sz="2000" dirty="0">
                <a:ea typeface="Arial" charset="0"/>
                <a:cs typeface="Arial" charset="0"/>
              </a:rPr>
              <a:t>A data point (</a:t>
            </a:r>
            <a:r>
              <a:rPr lang="en-US" sz="2000" dirty="0" err="1">
                <a:ea typeface="Arial" charset="0"/>
                <a:cs typeface="Arial" charset="0"/>
              </a:rPr>
              <a:t>tuple</a:t>
            </a:r>
            <a:r>
              <a:rPr lang="en-US" sz="2000" dirty="0">
                <a:ea typeface="Arial" charset="0"/>
                <a:cs typeface="Arial" charset="0"/>
              </a:rPr>
              <a:t>) &lt;</a:t>
            </a:r>
            <a:r>
              <a:rPr lang="en-US" sz="2000" dirty="0" err="1">
                <a:ea typeface="Arial" charset="0"/>
                <a:cs typeface="Arial" charset="0"/>
              </a:rPr>
              <a:t>r,t,</a:t>
            </a:r>
            <a:r>
              <a:rPr lang="en-US" sz="2000" dirty="0" err="1">
                <a:solidFill>
                  <a:srgbClr val="0066FF"/>
                </a:solidFill>
                <a:ea typeface="Arial" charset="0"/>
                <a:cs typeface="Arial" charset="0"/>
              </a:rPr>
              <a:t>z</a:t>
            </a:r>
            <a:r>
              <a:rPr lang="en-US" sz="2000" dirty="0">
                <a:ea typeface="Arial" charset="0"/>
                <a:cs typeface="Arial" charset="0"/>
              </a:rPr>
              <a:t>&gt;</a:t>
            </a:r>
          </a:p>
        </p:txBody>
      </p:sp>
      <p:pic>
        <p:nvPicPr>
          <p:cNvPr id="10295" name="Picture 55" descr="lda"/>
          <p:cNvPicPr>
            <a:picLocks noChangeAspect="1" noChangeArrowheads="1"/>
          </p:cNvPicPr>
          <p:nvPr/>
        </p:nvPicPr>
        <p:blipFill>
          <a:blip r:embed="rId3"/>
          <a:srcRect/>
          <a:stretch>
            <a:fillRect/>
          </a:stretch>
        </p:blipFill>
        <p:spPr bwMode="auto">
          <a:xfrm>
            <a:off x="679450" y="1892300"/>
            <a:ext cx="2206625" cy="19891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78"/>
                                        </p:tgtEl>
                                        <p:attrNameLst>
                                          <p:attrName>style.visibility</p:attrName>
                                        </p:attrNameLst>
                                      </p:cBhvr>
                                      <p:to>
                                        <p:strVal val="visible"/>
                                      </p:to>
                                    </p:set>
                                    <p:animEffect transition="in" filter="blinds(horizontal)">
                                      <p:cBhvr>
                                        <p:cTn id="17" dur="500"/>
                                        <p:tgtEl>
                                          <p:spTgt spid="1027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279"/>
                                        </p:tgtEl>
                                        <p:attrNameLst>
                                          <p:attrName>style.visibility</p:attrName>
                                        </p:attrNameLst>
                                      </p:cBhvr>
                                      <p:to>
                                        <p:strVal val="visible"/>
                                      </p:to>
                                    </p:set>
                                    <p:animEffect transition="in" filter="blinds(horizontal)">
                                      <p:cBhvr>
                                        <p:cTn id="20" dur="500"/>
                                        <p:tgtEl>
                                          <p:spTgt spid="1027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294"/>
                                        </p:tgtEl>
                                        <p:attrNameLst>
                                          <p:attrName>style.visibility</p:attrName>
                                        </p:attrNameLst>
                                      </p:cBhvr>
                                      <p:to>
                                        <p:strVal val="visible"/>
                                      </p:to>
                                    </p:set>
                                    <p:animEffect transition="in" filter="blinds(horizontal)">
                                      <p:cBhvr>
                                        <p:cTn id="30" dur="500"/>
                                        <p:tgtEl>
                                          <p:spTgt spid="1029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295"/>
                                        </p:tgtEl>
                                        <p:attrNameLst>
                                          <p:attrName>style.visibility</p:attrName>
                                        </p:attrNameLst>
                                      </p:cBhvr>
                                      <p:to>
                                        <p:strVal val="visible"/>
                                      </p:to>
                                    </p:set>
                                    <p:animEffect transition="in" filter="blinds(horizontal)">
                                      <p:cBhvr>
                                        <p:cTn id="35" dur="500"/>
                                        <p:tgtEl>
                                          <p:spTgt spid="1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8" grpId="0" animBg="1"/>
      <p:bldP spid="10279" grpId="0" animBg="1"/>
      <p:bldP spid="10294"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Exploiting Social Annotations </a:t>
            </a:r>
            <a:br>
              <a:rPr lang="en-US" dirty="0" smtClean="0"/>
            </a:br>
            <a:r>
              <a:rPr lang="en-US" dirty="0" smtClean="0"/>
              <a:t>for Resource Discovery</a:t>
            </a:r>
            <a:endParaRPr lang="en-US" dirty="0"/>
          </a:p>
        </p:txBody>
      </p:sp>
      <p:sp>
        <p:nvSpPr>
          <p:cNvPr id="23555" name="Rectangle 3"/>
          <p:cNvSpPr>
            <a:spLocks noGrp="1" noChangeArrowheads="1"/>
          </p:cNvSpPr>
          <p:nvPr>
            <p:ph type="body" sz="half" idx="1"/>
          </p:nvPr>
        </p:nvSpPr>
        <p:spPr>
          <a:xfrm>
            <a:off x="457200" y="1257300"/>
            <a:ext cx="8686800" cy="2019300"/>
          </a:xfrm>
        </p:spPr>
        <p:txBody>
          <a:bodyPr/>
          <a:lstStyle/>
          <a:p>
            <a:pPr eaLnBrk="1" hangingPunct="1"/>
            <a:r>
              <a:rPr lang="en-US" sz="2000" dirty="0" smtClean="0">
                <a:solidFill>
                  <a:srgbClr val="0066FF"/>
                </a:solidFill>
              </a:rPr>
              <a:t>Resource </a:t>
            </a:r>
            <a:r>
              <a:rPr lang="en-US" sz="2000" dirty="0">
                <a:solidFill>
                  <a:srgbClr val="0066FF"/>
                </a:solidFill>
              </a:rPr>
              <a:t>discovery task</a:t>
            </a:r>
            <a:r>
              <a:rPr lang="en-US" sz="2000" dirty="0"/>
              <a:t> : “</a:t>
            </a:r>
            <a:r>
              <a:rPr lang="en-US" sz="2000" i="1" dirty="0">
                <a:solidFill>
                  <a:srgbClr val="CC0000"/>
                </a:solidFill>
              </a:rPr>
              <a:t>given a seed source, find other most </a:t>
            </a:r>
            <a:r>
              <a:rPr lang="en-US" sz="2000" i="1" u="sng" dirty="0">
                <a:solidFill>
                  <a:srgbClr val="CC0000"/>
                </a:solidFill>
              </a:rPr>
              <a:t>similar sources</a:t>
            </a:r>
            <a:r>
              <a:rPr lang="en-US" sz="2000" dirty="0" smtClean="0"/>
              <a:t>”</a:t>
            </a:r>
          </a:p>
          <a:p>
            <a:pPr lvl="1" eaLnBrk="1" hangingPunct="1">
              <a:lnSpc>
                <a:spcPct val="90000"/>
              </a:lnSpc>
            </a:pPr>
            <a:r>
              <a:rPr lang="en-US" dirty="0" smtClean="0"/>
              <a:t>Gather a corpus of &lt;user, source, tag&gt; bookmarks from </a:t>
            </a:r>
            <a:r>
              <a:rPr lang="en-US" dirty="0" err="1" smtClean="0"/>
              <a:t>del.icio.us</a:t>
            </a:r>
            <a:endParaRPr lang="en-US" dirty="0" smtClean="0"/>
          </a:p>
          <a:p>
            <a:pPr lvl="1" eaLnBrk="1" hangingPunct="1">
              <a:lnSpc>
                <a:spcPct val="90000"/>
              </a:lnSpc>
            </a:pPr>
            <a:r>
              <a:rPr lang="en-US" dirty="0" smtClean="0"/>
              <a:t>Use probabilistic modeling to find hidden topics in the corpus</a:t>
            </a:r>
          </a:p>
          <a:p>
            <a:pPr lvl="1" eaLnBrk="1" hangingPunct="1">
              <a:lnSpc>
                <a:spcPct val="90000"/>
              </a:lnSpc>
            </a:pPr>
            <a:r>
              <a:rPr lang="en-US" dirty="0" smtClean="0"/>
              <a:t>Rank sources by similarity to the seed within topic space</a:t>
            </a:r>
          </a:p>
          <a:p>
            <a:pPr lvl="1" eaLnBrk="1" hangingPunct="1"/>
            <a:endParaRPr lang="en-US" sz="1600" dirty="0"/>
          </a:p>
        </p:txBody>
      </p:sp>
      <p:sp>
        <p:nvSpPr>
          <p:cNvPr id="14342" name="Documents"/>
          <p:cNvSpPr>
            <a:spLocks noEditPoints="1" noChangeArrowheads="1"/>
          </p:cNvSpPr>
          <p:nvPr/>
        </p:nvSpPr>
        <p:spPr bwMode="auto">
          <a:xfrm>
            <a:off x="971550" y="3579812"/>
            <a:ext cx="174625" cy="1905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23558" name="Text Box 7"/>
          <p:cNvSpPr txBox="1">
            <a:spLocks noChangeArrowheads="1"/>
          </p:cNvSpPr>
          <p:nvPr/>
        </p:nvSpPr>
        <p:spPr bwMode="auto">
          <a:xfrm>
            <a:off x="479425" y="3273425"/>
            <a:ext cx="1543050" cy="366712"/>
          </a:xfrm>
          <a:prstGeom prst="rect">
            <a:avLst/>
          </a:prstGeom>
          <a:noFill/>
          <a:ln w="9525">
            <a:noFill/>
            <a:miter lim="800000"/>
            <a:headEnd/>
            <a:tailEnd/>
          </a:ln>
        </p:spPr>
        <p:txBody>
          <a:bodyPr wrap="none">
            <a:prstTxWarp prst="textNoShape">
              <a:avLst/>
            </a:prstTxWarp>
            <a:spAutoFit/>
          </a:bodyPr>
          <a:lstStyle/>
          <a:p>
            <a:r>
              <a:rPr lang="en-US" b="1">
                <a:ea typeface="Arial" charset="0"/>
                <a:cs typeface="Arial" charset="0"/>
              </a:rPr>
              <a:t>Seed source</a:t>
            </a:r>
          </a:p>
        </p:txBody>
      </p:sp>
      <p:sp>
        <p:nvSpPr>
          <p:cNvPr id="23559" name="Text Box 8"/>
          <p:cNvSpPr txBox="1">
            <a:spLocks noChangeArrowheads="1"/>
          </p:cNvSpPr>
          <p:nvPr/>
        </p:nvSpPr>
        <p:spPr bwMode="auto">
          <a:xfrm>
            <a:off x="403225" y="4987925"/>
            <a:ext cx="1416050" cy="366712"/>
          </a:xfrm>
          <a:prstGeom prst="rect">
            <a:avLst/>
          </a:prstGeom>
          <a:noFill/>
          <a:ln w="9525">
            <a:noFill/>
            <a:miter lim="800000"/>
            <a:headEnd/>
            <a:tailEnd/>
          </a:ln>
        </p:spPr>
        <p:txBody>
          <a:bodyPr wrap="none">
            <a:prstTxWarp prst="textNoShape">
              <a:avLst/>
            </a:prstTxWarp>
            <a:spAutoFit/>
          </a:bodyPr>
          <a:lstStyle/>
          <a:p>
            <a:r>
              <a:rPr lang="en-US" b="1">
                <a:ea typeface="Arial" charset="0"/>
                <a:cs typeface="Arial" charset="0"/>
              </a:rPr>
              <a:t>Candidates</a:t>
            </a:r>
          </a:p>
        </p:txBody>
      </p:sp>
      <p:grpSp>
        <p:nvGrpSpPr>
          <p:cNvPr id="2" name="Group 9"/>
          <p:cNvGrpSpPr>
            <a:grpSpLocks/>
          </p:cNvGrpSpPr>
          <p:nvPr/>
        </p:nvGrpSpPr>
        <p:grpSpPr bwMode="auto">
          <a:xfrm>
            <a:off x="2762250" y="3427412"/>
            <a:ext cx="1612900" cy="1604963"/>
            <a:chOff x="1428" y="1836"/>
            <a:chExt cx="1016" cy="1011"/>
          </a:xfrm>
        </p:grpSpPr>
        <p:sp>
          <p:nvSpPr>
            <p:cNvPr id="23581" name="Text Box 10"/>
            <p:cNvSpPr txBox="1">
              <a:spLocks noChangeArrowheads="1"/>
            </p:cNvSpPr>
            <p:nvPr/>
          </p:nvSpPr>
          <p:spPr bwMode="auto">
            <a:xfrm>
              <a:off x="1428" y="2616"/>
              <a:ext cx="516" cy="231"/>
            </a:xfrm>
            <a:prstGeom prst="rect">
              <a:avLst/>
            </a:prstGeom>
            <a:noFill/>
            <a:ln w="9525">
              <a:noFill/>
              <a:miter lim="800000"/>
              <a:headEnd/>
              <a:tailEnd/>
            </a:ln>
          </p:spPr>
          <p:txBody>
            <a:bodyPr wrap="none">
              <a:prstTxWarp prst="textNoShape">
                <a:avLst/>
              </a:prstTxWarp>
              <a:spAutoFit/>
            </a:bodyPr>
            <a:lstStyle/>
            <a:p>
              <a:r>
                <a:rPr lang="en-US" b="1">
                  <a:ea typeface="Arial" charset="0"/>
                  <a:cs typeface="Arial" charset="0"/>
                </a:rPr>
                <a:t>Users</a:t>
              </a:r>
            </a:p>
          </p:txBody>
        </p:sp>
        <p:sp>
          <p:nvSpPr>
            <p:cNvPr id="23582" name="Text Box 11"/>
            <p:cNvSpPr txBox="1">
              <a:spLocks noChangeArrowheads="1"/>
            </p:cNvSpPr>
            <p:nvPr/>
          </p:nvSpPr>
          <p:spPr bwMode="auto">
            <a:xfrm>
              <a:off x="1992" y="2532"/>
              <a:ext cx="452" cy="231"/>
            </a:xfrm>
            <a:prstGeom prst="rect">
              <a:avLst/>
            </a:prstGeom>
            <a:noFill/>
            <a:ln w="9525">
              <a:noFill/>
              <a:miter lim="800000"/>
              <a:headEnd/>
              <a:tailEnd/>
            </a:ln>
          </p:spPr>
          <p:txBody>
            <a:bodyPr wrap="none">
              <a:prstTxWarp prst="textNoShape">
                <a:avLst/>
              </a:prstTxWarp>
              <a:spAutoFit/>
            </a:bodyPr>
            <a:lstStyle/>
            <a:p>
              <a:r>
                <a:rPr lang="en-US" b="1">
                  <a:ea typeface="Arial" charset="0"/>
                  <a:cs typeface="Arial" charset="0"/>
                </a:rPr>
                <a:t>Tags</a:t>
              </a:r>
            </a:p>
          </p:txBody>
        </p:sp>
        <p:grpSp>
          <p:nvGrpSpPr>
            <p:cNvPr id="3" name="Group 12"/>
            <p:cNvGrpSpPr>
              <a:grpSpLocks/>
            </p:cNvGrpSpPr>
            <p:nvPr/>
          </p:nvGrpSpPr>
          <p:grpSpPr bwMode="auto">
            <a:xfrm>
              <a:off x="1608" y="2088"/>
              <a:ext cx="609" cy="489"/>
              <a:chOff x="735" y="2559"/>
              <a:chExt cx="554" cy="440"/>
            </a:xfrm>
          </p:grpSpPr>
          <p:sp>
            <p:nvSpPr>
              <p:cNvPr id="23585" name="Oval 13"/>
              <p:cNvSpPr>
                <a:spLocks noChangeArrowheads="1"/>
              </p:cNvSpPr>
              <p:nvPr/>
            </p:nvSpPr>
            <p:spPr bwMode="auto">
              <a:xfrm>
                <a:off x="931" y="2572"/>
                <a:ext cx="36" cy="2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586" name="Oval 14"/>
              <p:cNvSpPr>
                <a:spLocks noChangeArrowheads="1"/>
              </p:cNvSpPr>
              <p:nvPr/>
            </p:nvSpPr>
            <p:spPr bwMode="auto">
              <a:xfrm>
                <a:off x="985" y="2597"/>
                <a:ext cx="36" cy="26"/>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587" name="Oval 15"/>
              <p:cNvSpPr>
                <a:spLocks noChangeArrowheads="1"/>
              </p:cNvSpPr>
              <p:nvPr/>
            </p:nvSpPr>
            <p:spPr bwMode="auto">
              <a:xfrm>
                <a:off x="1012" y="2559"/>
                <a:ext cx="36" cy="26"/>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588" name="Oval 16"/>
              <p:cNvSpPr>
                <a:spLocks noChangeArrowheads="1"/>
              </p:cNvSpPr>
              <p:nvPr/>
            </p:nvSpPr>
            <p:spPr bwMode="auto">
              <a:xfrm>
                <a:off x="1029" y="2623"/>
                <a:ext cx="36" cy="2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589" name="Oval 17"/>
              <p:cNvSpPr>
                <a:spLocks noChangeArrowheads="1"/>
              </p:cNvSpPr>
              <p:nvPr/>
            </p:nvSpPr>
            <p:spPr bwMode="auto">
              <a:xfrm>
                <a:off x="967" y="2635"/>
                <a:ext cx="36" cy="2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590" name="Oval 18"/>
              <p:cNvSpPr>
                <a:spLocks noChangeArrowheads="1"/>
              </p:cNvSpPr>
              <p:nvPr/>
            </p:nvSpPr>
            <p:spPr bwMode="auto">
              <a:xfrm>
                <a:off x="1056" y="2585"/>
                <a:ext cx="36" cy="2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591" name="Oval 19"/>
              <p:cNvSpPr>
                <a:spLocks noChangeArrowheads="1"/>
              </p:cNvSpPr>
              <p:nvPr/>
            </p:nvSpPr>
            <p:spPr bwMode="auto">
              <a:xfrm>
                <a:off x="922" y="2610"/>
                <a:ext cx="36" cy="25"/>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592" name="Oval 20"/>
              <p:cNvSpPr>
                <a:spLocks noChangeArrowheads="1"/>
              </p:cNvSpPr>
              <p:nvPr/>
            </p:nvSpPr>
            <p:spPr bwMode="auto">
              <a:xfrm>
                <a:off x="735" y="2936"/>
                <a:ext cx="36" cy="26"/>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en-US"/>
              </a:p>
            </p:txBody>
          </p:sp>
          <p:sp>
            <p:nvSpPr>
              <p:cNvPr id="23593" name="Oval 21"/>
              <p:cNvSpPr>
                <a:spLocks noChangeArrowheads="1"/>
              </p:cNvSpPr>
              <p:nvPr/>
            </p:nvSpPr>
            <p:spPr bwMode="auto">
              <a:xfrm>
                <a:off x="771" y="2974"/>
                <a:ext cx="35" cy="25"/>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en-US"/>
              </a:p>
            </p:txBody>
          </p:sp>
          <p:sp>
            <p:nvSpPr>
              <p:cNvPr id="23594" name="Oval 22"/>
              <p:cNvSpPr>
                <a:spLocks noChangeArrowheads="1"/>
              </p:cNvSpPr>
              <p:nvPr/>
            </p:nvSpPr>
            <p:spPr bwMode="auto">
              <a:xfrm>
                <a:off x="779" y="2924"/>
                <a:ext cx="36" cy="25"/>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en-US"/>
              </a:p>
            </p:txBody>
          </p:sp>
          <p:sp>
            <p:nvSpPr>
              <p:cNvPr id="23595" name="Oval 23"/>
              <p:cNvSpPr>
                <a:spLocks noChangeArrowheads="1"/>
              </p:cNvSpPr>
              <p:nvPr/>
            </p:nvSpPr>
            <p:spPr bwMode="auto">
              <a:xfrm>
                <a:off x="833" y="2974"/>
                <a:ext cx="36" cy="25"/>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en-US"/>
              </a:p>
            </p:txBody>
          </p:sp>
          <p:sp>
            <p:nvSpPr>
              <p:cNvPr id="23596" name="Oval 24"/>
              <p:cNvSpPr>
                <a:spLocks noChangeArrowheads="1"/>
              </p:cNvSpPr>
              <p:nvPr/>
            </p:nvSpPr>
            <p:spPr bwMode="auto">
              <a:xfrm>
                <a:off x="833" y="2924"/>
                <a:ext cx="36" cy="25"/>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en-US"/>
              </a:p>
            </p:txBody>
          </p:sp>
          <p:sp>
            <p:nvSpPr>
              <p:cNvPr id="23597" name="Oval 25"/>
              <p:cNvSpPr>
                <a:spLocks noChangeArrowheads="1"/>
              </p:cNvSpPr>
              <p:nvPr/>
            </p:nvSpPr>
            <p:spPr bwMode="auto">
              <a:xfrm>
                <a:off x="798" y="2949"/>
                <a:ext cx="35" cy="25"/>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en-US"/>
              </a:p>
            </p:txBody>
          </p:sp>
          <p:sp>
            <p:nvSpPr>
              <p:cNvPr id="23598" name="Oval 26"/>
              <p:cNvSpPr>
                <a:spLocks noChangeArrowheads="1"/>
              </p:cNvSpPr>
              <p:nvPr/>
            </p:nvSpPr>
            <p:spPr bwMode="auto">
              <a:xfrm>
                <a:off x="860" y="2949"/>
                <a:ext cx="36" cy="25"/>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en-US"/>
              </a:p>
            </p:txBody>
          </p:sp>
          <p:sp>
            <p:nvSpPr>
              <p:cNvPr id="23599" name="Oval 27"/>
              <p:cNvSpPr>
                <a:spLocks noChangeArrowheads="1"/>
              </p:cNvSpPr>
              <p:nvPr/>
            </p:nvSpPr>
            <p:spPr bwMode="auto">
              <a:xfrm>
                <a:off x="1163" y="2836"/>
                <a:ext cx="36" cy="25"/>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3600" name="Oval 28"/>
              <p:cNvSpPr>
                <a:spLocks noChangeArrowheads="1"/>
              </p:cNvSpPr>
              <p:nvPr/>
            </p:nvSpPr>
            <p:spPr bwMode="auto">
              <a:xfrm>
                <a:off x="1182" y="2874"/>
                <a:ext cx="35" cy="24"/>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3601" name="Oval 29"/>
              <p:cNvSpPr>
                <a:spLocks noChangeArrowheads="1"/>
              </p:cNvSpPr>
              <p:nvPr/>
            </p:nvSpPr>
            <p:spPr bwMode="auto">
              <a:xfrm>
                <a:off x="1208" y="2823"/>
                <a:ext cx="36" cy="26"/>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3602" name="Oval 30"/>
              <p:cNvSpPr>
                <a:spLocks noChangeArrowheads="1"/>
              </p:cNvSpPr>
              <p:nvPr/>
            </p:nvSpPr>
            <p:spPr bwMode="auto">
              <a:xfrm>
                <a:off x="1226" y="2861"/>
                <a:ext cx="36" cy="25"/>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3603" name="Oval 31"/>
              <p:cNvSpPr>
                <a:spLocks noChangeArrowheads="1"/>
              </p:cNvSpPr>
              <p:nvPr/>
            </p:nvSpPr>
            <p:spPr bwMode="auto">
              <a:xfrm>
                <a:off x="1128" y="2874"/>
                <a:ext cx="35" cy="24"/>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3604" name="Oval 32"/>
              <p:cNvSpPr>
                <a:spLocks noChangeArrowheads="1"/>
              </p:cNvSpPr>
              <p:nvPr/>
            </p:nvSpPr>
            <p:spPr bwMode="auto">
              <a:xfrm>
                <a:off x="1155" y="2911"/>
                <a:ext cx="35" cy="25"/>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3605" name="Oval 33"/>
              <p:cNvSpPr>
                <a:spLocks noChangeArrowheads="1"/>
              </p:cNvSpPr>
              <p:nvPr/>
            </p:nvSpPr>
            <p:spPr bwMode="auto">
              <a:xfrm>
                <a:off x="1217" y="2898"/>
                <a:ext cx="36" cy="26"/>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3606" name="Oval 34"/>
              <p:cNvSpPr>
                <a:spLocks noChangeArrowheads="1"/>
              </p:cNvSpPr>
              <p:nvPr/>
            </p:nvSpPr>
            <p:spPr bwMode="auto">
              <a:xfrm>
                <a:off x="1253" y="2836"/>
                <a:ext cx="36" cy="25"/>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3607" name="Rectangle 35"/>
              <p:cNvSpPr>
                <a:spLocks noChangeArrowheads="1"/>
              </p:cNvSpPr>
              <p:nvPr/>
            </p:nvSpPr>
            <p:spPr bwMode="auto">
              <a:xfrm>
                <a:off x="994" y="2736"/>
                <a:ext cx="71" cy="6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a:ea typeface="Arial" charset="0"/>
                  <a:cs typeface="Arial" charset="0"/>
                </a:endParaRPr>
              </a:p>
            </p:txBody>
          </p:sp>
          <p:sp>
            <p:nvSpPr>
              <p:cNvPr id="23608" name="Rectangle 36"/>
              <p:cNvSpPr>
                <a:spLocks noChangeArrowheads="1"/>
              </p:cNvSpPr>
              <p:nvPr/>
            </p:nvSpPr>
            <p:spPr bwMode="auto">
              <a:xfrm>
                <a:off x="949" y="2823"/>
                <a:ext cx="72" cy="63"/>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a:endParaRPr lang="en-US">
                  <a:ea typeface="Arial" charset="0"/>
                  <a:cs typeface="Arial" charset="0"/>
                </a:endParaRPr>
              </a:p>
            </p:txBody>
          </p:sp>
          <p:sp>
            <p:nvSpPr>
              <p:cNvPr id="23609" name="Line 37"/>
              <p:cNvSpPr>
                <a:spLocks noChangeShapeType="1"/>
              </p:cNvSpPr>
              <p:nvPr/>
            </p:nvSpPr>
            <p:spPr bwMode="auto">
              <a:xfrm flipV="1">
                <a:off x="860" y="2849"/>
                <a:ext cx="89" cy="75"/>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0" name="Line 38"/>
              <p:cNvSpPr>
                <a:spLocks noChangeShapeType="1"/>
              </p:cNvSpPr>
              <p:nvPr/>
            </p:nvSpPr>
            <p:spPr bwMode="auto">
              <a:xfrm>
                <a:off x="941" y="2635"/>
                <a:ext cx="26" cy="188"/>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1" name="Line 39"/>
              <p:cNvSpPr>
                <a:spLocks noChangeShapeType="1"/>
              </p:cNvSpPr>
              <p:nvPr/>
            </p:nvSpPr>
            <p:spPr bwMode="auto">
              <a:xfrm>
                <a:off x="1021" y="2849"/>
                <a:ext cx="142"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2" name="Line 40"/>
              <p:cNvSpPr>
                <a:spLocks noChangeShapeType="1"/>
              </p:cNvSpPr>
              <p:nvPr/>
            </p:nvSpPr>
            <p:spPr bwMode="auto">
              <a:xfrm>
                <a:off x="1021" y="2849"/>
                <a:ext cx="107" cy="37"/>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3" name="Line 41"/>
              <p:cNvSpPr>
                <a:spLocks noChangeShapeType="1"/>
              </p:cNvSpPr>
              <p:nvPr/>
            </p:nvSpPr>
            <p:spPr bwMode="auto">
              <a:xfrm>
                <a:off x="1021" y="2849"/>
                <a:ext cx="169" cy="25"/>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4" name="Line 42"/>
              <p:cNvSpPr>
                <a:spLocks noChangeShapeType="1"/>
              </p:cNvSpPr>
              <p:nvPr/>
            </p:nvSpPr>
            <p:spPr bwMode="auto">
              <a:xfrm flipV="1">
                <a:off x="798" y="2761"/>
                <a:ext cx="196" cy="163"/>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5" name="Line 43"/>
              <p:cNvSpPr>
                <a:spLocks noChangeShapeType="1"/>
              </p:cNvSpPr>
              <p:nvPr/>
            </p:nvSpPr>
            <p:spPr bwMode="auto">
              <a:xfrm>
                <a:off x="985" y="2660"/>
                <a:ext cx="18" cy="76"/>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6" name="Line 44"/>
              <p:cNvSpPr>
                <a:spLocks noChangeShapeType="1"/>
              </p:cNvSpPr>
              <p:nvPr/>
            </p:nvSpPr>
            <p:spPr bwMode="auto">
              <a:xfrm>
                <a:off x="1065" y="2761"/>
                <a:ext cx="152" cy="62"/>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7" name="Line 45"/>
              <p:cNvSpPr>
                <a:spLocks noChangeShapeType="1"/>
              </p:cNvSpPr>
              <p:nvPr/>
            </p:nvSpPr>
            <p:spPr bwMode="auto">
              <a:xfrm>
                <a:off x="1065" y="2761"/>
                <a:ext cx="107" cy="75"/>
              </a:xfrm>
              <a:prstGeom prst="line">
                <a:avLst/>
              </a:prstGeom>
              <a:noFill/>
              <a:ln w="9525">
                <a:solidFill>
                  <a:schemeClr val="tx1"/>
                </a:solidFill>
                <a:round/>
                <a:headEnd/>
                <a:tailEnd/>
              </a:ln>
            </p:spPr>
            <p:txBody>
              <a:bodyPr>
                <a:prstTxWarp prst="textNoShape">
                  <a:avLst/>
                </a:prstTxWarp>
              </a:bodyPr>
              <a:lstStyle/>
              <a:p>
                <a:endParaRPr lang="en-US"/>
              </a:p>
            </p:txBody>
          </p:sp>
          <p:sp>
            <p:nvSpPr>
              <p:cNvPr id="23618" name="Line 46"/>
              <p:cNvSpPr>
                <a:spLocks noChangeShapeType="1"/>
              </p:cNvSpPr>
              <p:nvPr/>
            </p:nvSpPr>
            <p:spPr bwMode="auto">
              <a:xfrm>
                <a:off x="1065" y="2761"/>
                <a:ext cx="170" cy="10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23584" name="Text Box 47"/>
            <p:cNvSpPr txBox="1">
              <a:spLocks noChangeArrowheads="1"/>
            </p:cNvSpPr>
            <p:nvPr/>
          </p:nvSpPr>
          <p:spPr bwMode="auto">
            <a:xfrm>
              <a:off x="1692" y="1836"/>
              <a:ext cx="684" cy="231"/>
            </a:xfrm>
            <a:prstGeom prst="rect">
              <a:avLst/>
            </a:prstGeom>
            <a:noFill/>
            <a:ln w="9525">
              <a:noFill/>
              <a:miter lim="800000"/>
              <a:headEnd/>
              <a:tailEnd/>
            </a:ln>
          </p:spPr>
          <p:txBody>
            <a:bodyPr wrap="none">
              <a:prstTxWarp prst="textNoShape">
                <a:avLst/>
              </a:prstTxWarp>
              <a:spAutoFit/>
            </a:bodyPr>
            <a:lstStyle/>
            <a:p>
              <a:r>
                <a:rPr lang="en-US" b="1">
                  <a:ea typeface="Arial" charset="0"/>
                  <a:cs typeface="Arial" charset="0"/>
                </a:rPr>
                <a:t>Sources</a:t>
              </a:r>
            </a:p>
          </p:txBody>
        </p:sp>
      </p:grpSp>
      <p:sp>
        <p:nvSpPr>
          <p:cNvPr id="23561" name="Rectangle 48"/>
          <p:cNvSpPr>
            <a:spLocks noChangeArrowheads="1"/>
          </p:cNvSpPr>
          <p:nvPr/>
        </p:nvSpPr>
        <p:spPr bwMode="auto">
          <a:xfrm>
            <a:off x="5059363" y="3803650"/>
            <a:ext cx="1609725" cy="974725"/>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3562" name="Text Box 49"/>
          <p:cNvSpPr txBox="1">
            <a:spLocks noChangeArrowheads="1"/>
          </p:cNvSpPr>
          <p:nvPr/>
        </p:nvSpPr>
        <p:spPr bwMode="auto">
          <a:xfrm>
            <a:off x="5091113" y="4024312"/>
            <a:ext cx="1555750" cy="641350"/>
          </a:xfrm>
          <a:prstGeom prst="rect">
            <a:avLst/>
          </a:prstGeom>
          <a:noFill/>
          <a:ln w="9525">
            <a:noFill/>
            <a:miter lim="800000"/>
            <a:headEnd/>
            <a:tailEnd/>
          </a:ln>
        </p:spPr>
        <p:txBody>
          <a:bodyPr wrap="none">
            <a:prstTxWarp prst="textNoShape">
              <a:avLst/>
            </a:prstTxWarp>
            <a:spAutoFit/>
          </a:bodyPr>
          <a:lstStyle/>
          <a:p>
            <a:r>
              <a:rPr lang="en-US" b="1">
                <a:ea typeface="Arial" charset="0"/>
                <a:cs typeface="Arial" charset="0"/>
              </a:rPr>
              <a:t>Probabilistic</a:t>
            </a:r>
          </a:p>
          <a:p>
            <a:r>
              <a:rPr lang="en-US" b="1">
                <a:ea typeface="Arial" charset="0"/>
                <a:cs typeface="Arial" charset="0"/>
              </a:rPr>
              <a:t> Model</a:t>
            </a:r>
          </a:p>
        </p:txBody>
      </p:sp>
      <p:sp>
        <p:nvSpPr>
          <p:cNvPr id="23563" name="Line 50"/>
          <p:cNvSpPr>
            <a:spLocks noChangeShapeType="1"/>
          </p:cNvSpPr>
          <p:nvPr/>
        </p:nvSpPr>
        <p:spPr bwMode="auto">
          <a:xfrm>
            <a:off x="4146550" y="4265612"/>
            <a:ext cx="912813" cy="0"/>
          </a:xfrm>
          <a:prstGeom prst="line">
            <a:avLst/>
          </a:prstGeom>
          <a:noFill/>
          <a:ln w="76200">
            <a:solidFill>
              <a:schemeClr val="tx1"/>
            </a:solidFill>
            <a:round/>
            <a:headEnd/>
            <a:tailEnd type="triangle" w="med" len="med"/>
          </a:ln>
        </p:spPr>
        <p:txBody>
          <a:bodyPr>
            <a:prstTxWarp prst="textNoShape">
              <a:avLst/>
            </a:prstTxWarp>
          </a:bodyPr>
          <a:lstStyle/>
          <a:p>
            <a:endParaRPr lang="en-US"/>
          </a:p>
        </p:txBody>
      </p:sp>
      <p:sp>
        <p:nvSpPr>
          <p:cNvPr id="23564" name="Text Box 51"/>
          <p:cNvSpPr txBox="1">
            <a:spLocks noChangeArrowheads="1"/>
          </p:cNvSpPr>
          <p:nvPr/>
        </p:nvSpPr>
        <p:spPr bwMode="auto">
          <a:xfrm>
            <a:off x="5421313" y="5770562"/>
            <a:ext cx="2198687" cy="679450"/>
          </a:xfrm>
          <a:prstGeom prst="rect">
            <a:avLst/>
          </a:prstGeom>
          <a:noFill/>
          <a:ln w="38100">
            <a:solidFill>
              <a:schemeClr val="tx1"/>
            </a:solidFill>
            <a:miter lim="800000"/>
            <a:headEnd/>
            <a:tailEnd/>
          </a:ln>
        </p:spPr>
        <p:txBody>
          <a:bodyPr>
            <a:prstTxWarp prst="textNoShape">
              <a:avLst/>
            </a:prstTxWarp>
            <a:spAutoFit/>
          </a:bodyPr>
          <a:lstStyle/>
          <a:p>
            <a:r>
              <a:rPr lang="en-US" b="1">
                <a:ea typeface="Arial" charset="0"/>
                <a:cs typeface="Arial" charset="0"/>
              </a:rPr>
              <a:t>Compute Source Similarity</a:t>
            </a:r>
          </a:p>
        </p:txBody>
      </p:sp>
      <p:sp>
        <p:nvSpPr>
          <p:cNvPr id="23565" name="Line 52"/>
          <p:cNvSpPr>
            <a:spLocks noChangeShapeType="1"/>
          </p:cNvSpPr>
          <p:nvPr/>
        </p:nvSpPr>
        <p:spPr bwMode="auto">
          <a:xfrm flipH="1">
            <a:off x="4716463" y="6089650"/>
            <a:ext cx="657225" cy="1587"/>
          </a:xfrm>
          <a:prstGeom prst="line">
            <a:avLst/>
          </a:prstGeom>
          <a:noFill/>
          <a:ln w="76200">
            <a:solidFill>
              <a:schemeClr val="tx1"/>
            </a:solidFill>
            <a:round/>
            <a:headEnd/>
            <a:tailEnd type="triangle" w="med" len="med"/>
          </a:ln>
        </p:spPr>
        <p:txBody>
          <a:bodyPr>
            <a:prstTxWarp prst="textNoShape">
              <a:avLst/>
            </a:prstTxWarp>
          </a:bodyPr>
          <a:lstStyle/>
          <a:p>
            <a:endParaRPr lang="en-US"/>
          </a:p>
        </p:txBody>
      </p:sp>
      <p:sp>
        <p:nvSpPr>
          <p:cNvPr id="23566" name="Line 53"/>
          <p:cNvSpPr>
            <a:spLocks noChangeShapeType="1"/>
          </p:cNvSpPr>
          <p:nvPr/>
        </p:nvSpPr>
        <p:spPr bwMode="auto">
          <a:xfrm>
            <a:off x="5962650" y="4816475"/>
            <a:ext cx="1588" cy="919162"/>
          </a:xfrm>
          <a:prstGeom prst="line">
            <a:avLst/>
          </a:prstGeom>
          <a:noFill/>
          <a:ln w="76200">
            <a:solidFill>
              <a:schemeClr val="tx1"/>
            </a:solidFill>
            <a:round/>
            <a:headEnd/>
            <a:tailEnd type="triangle" w="med" len="med"/>
          </a:ln>
        </p:spPr>
        <p:txBody>
          <a:bodyPr>
            <a:prstTxWarp prst="textNoShape">
              <a:avLst/>
            </a:prstTxWarp>
          </a:bodyPr>
          <a:lstStyle/>
          <a:p>
            <a:endParaRPr lang="en-US"/>
          </a:p>
        </p:txBody>
      </p:sp>
      <p:sp>
        <p:nvSpPr>
          <p:cNvPr id="23567" name="Text Box 54"/>
          <p:cNvSpPr txBox="1">
            <a:spLocks noChangeArrowheads="1"/>
          </p:cNvSpPr>
          <p:nvPr/>
        </p:nvSpPr>
        <p:spPr bwMode="auto">
          <a:xfrm>
            <a:off x="6076950" y="4989512"/>
            <a:ext cx="2533650" cy="641350"/>
          </a:xfrm>
          <a:prstGeom prst="rect">
            <a:avLst/>
          </a:prstGeom>
          <a:noFill/>
          <a:ln w="9525">
            <a:noFill/>
            <a:miter lim="800000"/>
            <a:headEnd/>
            <a:tailEnd/>
          </a:ln>
        </p:spPr>
        <p:txBody>
          <a:bodyPr wrap="none">
            <a:prstTxWarp prst="textNoShape">
              <a:avLst/>
            </a:prstTxWarp>
            <a:spAutoFit/>
          </a:bodyPr>
          <a:lstStyle/>
          <a:p>
            <a:r>
              <a:rPr lang="en-US" b="1">
                <a:ea typeface="Arial" charset="0"/>
                <a:cs typeface="Arial" charset="0"/>
              </a:rPr>
              <a:t>Source’s distribution </a:t>
            </a:r>
          </a:p>
          <a:p>
            <a:r>
              <a:rPr lang="en-US" b="1">
                <a:ea typeface="Arial" charset="0"/>
                <a:cs typeface="Arial" charset="0"/>
              </a:rPr>
              <a:t>over concepts, </a:t>
            </a:r>
            <a:r>
              <a:rPr lang="en-US" b="1">
                <a:solidFill>
                  <a:srgbClr val="990000"/>
                </a:solidFill>
                <a:ea typeface="Arial" charset="0"/>
                <a:cs typeface="Arial" charset="0"/>
              </a:rPr>
              <a:t>p(z|r)</a:t>
            </a:r>
          </a:p>
        </p:txBody>
      </p:sp>
      <p:sp>
        <p:nvSpPr>
          <p:cNvPr id="23568" name="Text Box 55"/>
          <p:cNvSpPr txBox="1">
            <a:spLocks noChangeArrowheads="1"/>
          </p:cNvSpPr>
          <p:nvPr/>
        </p:nvSpPr>
        <p:spPr bwMode="auto">
          <a:xfrm>
            <a:off x="2590800" y="5754469"/>
            <a:ext cx="2134681" cy="646331"/>
          </a:xfrm>
          <a:prstGeom prst="rect">
            <a:avLst/>
          </a:prstGeom>
          <a:noFill/>
          <a:ln w="9525">
            <a:noFill/>
            <a:miter lim="800000"/>
            <a:headEnd/>
            <a:tailEnd/>
          </a:ln>
        </p:spPr>
        <p:txBody>
          <a:bodyPr wrap="none">
            <a:prstTxWarp prst="textNoShape">
              <a:avLst/>
            </a:prstTxWarp>
            <a:spAutoFit/>
          </a:bodyPr>
          <a:lstStyle/>
          <a:p>
            <a:r>
              <a:rPr lang="en-US" dirty="0" smtClean="0">
                <a:ea typeface="Arial" charset="0"/>
                <a:cs typeface="Arial" charset="0"/>
              </a:rPr>
              <a:t>Rank sources by</a:t>
            </a:r>
            <a:br>
              <a:rPr lang="en-US" dirty="0" smtClean="0">
                <a:ea typeface="Arial" charset="0"/>
                <a:cs typeface="Arial" charset="0"/>
              </a:rPr>
            </a:br>
            <a:r>
              <a:rPr lang="en-US" dirty="0" smtClean="0">
                <a:ea typeface="Arial" charset="0"/>
                <a:cs typeface="Arial" charset="0"/>
              </a:rPr>
              <a:t>similarity to seed</a:t>
            </a:r>
            <a:endParaRPr lang="en-US" dirty="0">
              <a:ea typeface="Arial" charset="0"/>
              <a:cs typeface="Arial" charset="0"/>
            </a:endParaRPr>
          </a:p>
        </p:txBody>
      </p:sp>
      <p:sp>
        <p:nvSpPr>
          <p:cNvPr id="23569" name="AutoShape 56"/>
          <p:cNvSpPr>
            <a:spLocks/>
          </p:cNvSpPr>
          <p:nvPr/>
        </p:nvSpPr>
        <p:spPr bwMode="auto">
          <a:xfrm>
            <a:off x="6743700" y="3522662"/>
            <a:ext cx="381000" cy="1219200"/>
          </a:xfrm>
          <a:prstGeom prst="leftBrace">
            <a:avLst>
              <a:gd name="adj1" fmla="val 2666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23570" name="Text Box 57"/>
          <p:cNvSpPr txBox="1">
            <a:spLocks noChangeArrowheads="1"/>
          </p:cNvSpPr>
          <p:nvPr/>
        </p:nvSpPr>
        <p:spPr bwMode="auto">
          <a:xfrm>
            <a:off x="7010400" y="3941762"/>
            <a:ext cx="654050" cy="366713"/>
          </a:xfrm>
          <a:prstGeom prst="rect">
            <a:avLst/>
          </a:prstGeom>
          <a:noFill/>
          <a:ln w="9525">
            <a:noFill/>
            <a:miter lim="800000"/>
            <a:headEnd/>
            <a:tailEnd/>
          </a:ln>
        </p:spPr>
        <p:txBody>
          <a:bodyPr wrap="none">
            <a:prstTxWarp prst="textNoShape">
              <a:avLst/>
            </a:prstTxWarp>
            <a:spAutoFit/>
          </a:bodyPr>
          <a:lstStyle/>
          <a:p>
            <a:r>
              <a:rPr lang="en-US" b="1">
                <a:solidFill>
                  <a:srgbClr val="990000"/>
                </a:solidFill>
                <a:ea typeface="Arial" charset="0"/>
                <a:cs typeface="Arial" charset="0"/>
              </a:rPr>
              <a:t>LDA</a:t>
            </a:r>
          </a:p>
        </p:txBody>
      </p:sp>
      <p:sp>
        <p:nvSpPr>
          <p:cNvPr id="14394" name="Documents"/>
          <p:cNvSpPr>
            <a:spLocks noEditPoints="1" noChangeArrowheads="1"/>
          </p:cNvSpPr>
          <p:nvPr/>
        </p:nvSpPr>
        <p:spPr bwMode="auto">
          <a:xfrm>
            <a:off x="723900" y="4456112"/>
            <a:ext cx="174625" cy="1905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14395" name="Documents"/>
          <p:cNvSpPr>
            <a:spLocks noEditPoints="1" noChangeArrowheads="1"/>
          </p:cNvSpPr>
          <p:nvPr/>
        </p:nvSpPr>
        <p:spPr bwMode="auto">
          <a:xfrm>
            <a:off x="1009650" y="4360862"/>
            <a:ext cx="174625" cy="1905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14396" name="Documents"/>
          <p:cNvSpPr>
            <a:spLocks noEditPoints="1" noChangeArrowheads="1"/>
          </p:cNvSpPr>
          <p:nvPr/>
        </p:nvSpPr>
        <p:spPr bwMode="auto">
          <a:xfrm>
            <a:off x="762000" y="4208462"/>
            <a:ext cx="174625" cy="1905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14397" name="Documents"/>
          <p:cNvSpPr>
            <a:spLocks noEditPoints="1" noChangeArrowheads="1"/>
          </p:cNvSpPr>
          <p:nvPr/>
        </p:nvSpPr>
        <p:spPr bwMode="auto">
          <a:xfrm>
            <a:off x="1085850" y="4170362"/>
            <a:ext cx="174625" cy="1905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14398" name="Documents"/>
          <p:cNvSpPr>
            <a:spLocks noEditPoints="1" noChangeArrowheads="1"/>
          </p:cNvSpPr>
          <p:nvPr/>
        </p:nvSpPr>
        <p:spPr bwMode="auto">
          <a:xfrm>
            <a:off x="952500" y="4665662"/>
            <a:ext cx="174625" cy="1905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14399" name="Documents"/>
          <p:cNvSpPr>
            <a:spLocks noEditPoints="1" noChangeArrowheads="1"/>
          </p:cNvSpPr>
          <p:nvPr/>
        </p:nvSpPr>
        <p:spPr bwMode="auto">
          <a:xfrm>
            <a:off x="1257300" y="4437062"/>
            <a:ext cx="174625" cy="19050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lgn="ctr" eaLnBrk="0" hangingPunct="0">
              <a:defRPr/>
            </a:pPr>
            <a:endParaRPr lang="en-US" sz="1600" b="1">
              <a:latin typeface="Times New Roman" pitchFamily="-110" charset="0"/>
              <a:ea typeface="Arial" pitchFamily="-110" charset="0"/>
              <a:cs typeface="Arial" pitchFamily="-110" charset="0"/>
            </a:endParaRPr>
          </a:p>
        </p:txBody>
      </p:sp>
      <p:sp>
        <p:nvSpPr>
          <p:cNvPr id="23577" name="Line 64"/>
          <p:cNvSpPr>
            <a:spLocks noChangeShapeType="1"/>
          </p:cNvSpPr>
          <p:nvPr/>
        </p:nvSpPr>
        <p:spPr bwMode="auto">
          <a:xfrm>
            <a:off x="1803400" y="4284662"/>
            <a:ext cx="912813" cy="0"/>
          </a:xfrm>
          <a:prstGeom prst="line">
            <a:avLst/>
          </a:prstGeom>
          <a:noFill/>
          <a:ln w="76200">
            <a:solidFill>
              <a:schemeClr val="tx1"/>
            </a:solidFill>
            <a:round/>
            <a:headEnd/>
            <a:tailEnd type="triangle" w="med" len="med"/>
          </a:ln>
        </p:spPr>
        <p:txBody>
          <a:bodyPr>
            <a:prstTxWarp prst="textNoShape">
              <a:avLst/>
            </a:prstTxWarp>
          </a:bodyPr>
          <a:lstStyle/>
          <a:p>
            <a:endParaRPr lang="en-US"/>
          </a:p>
        </p:txBody>
      </p:sp>
      <p:sp>
        <p:nvSpPr>
          <p:cNvPr id="23578" name="Text Box 65"/>
          <p:cNvSpPr txBox="1">
            <a:spLocks noChangeArrowheads="1"/>
          </p:cNvSpPr>
          <p:nvPr/>
        </p:nvSpPr>
        <p:spPr bwMode="auto">
          <a:xfrm>
            <a:off x="1489075" y="3724275"/>
            <a:ext cx="1727200" cy="517525"/>
          </a:xfrm>
          <a:prstGeom prst="rect">
            <a:avLst/>
          </a:prstGeom>
          <a:noFill/>
          <a:ln w="9525">
            <a:noFill/>
            <a:miter lim="800000"/>
            <a:headEnd/>
            <a:tailEnd/>
          </a:ln>
        </p:spPr>
        <p:txBody>
          <a:bodyPr wrap="none">
            <a:prstTxWarp prst="textNoShape">
              <a:avLst/>
            </a:prstTxWarp>
            <a:spAutoFit/>
          </a:bodyPr>
          <a:lstStyle/>
          <a:p>
            <a:r>
              <a:rPr lang="en-US" sz="1400" b="1">
                <a:ea typeface="Arial" charset="0"/>
                <a:cs typeface="Arial" charset="0"/>
              </a:rPr>
              <a:t>Obtain Annotation</a:t>
            </a:r>
          </a:p>
          <a:p>
            <a:r>
              <a:rPr lang="en-US" sz="1400" b="1">
                <a:ea typeface="Arial" charset="0"/>
                <a:cs typeface="Arial" charset="0"/>
              </a:rPr>
              <a:t>From </a:t>
            </a:r>
            <a:r>
              <a:rPr lang="en-US" sz="1400" b="1" i="1">
                <a:ea typeface="Arial" charset="0"/>
                <a:cs typeface="Arial" charset="0"/>
              </a:rPr>
              <a:t>Delicious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0813" y="963613"/>
            <a:ext cx="8313737" cy="5589587"/>
            <a:chOff x="95" y="367"/>
            <a:chExt cx="5237" cy="3521"/>
          </a:xfrm>
        </p:grpSpPr>
        <p:sp>
          <p:nvSpPr>
            <p:cNvPr id="25605"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06"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discovery</a:t>
              </a:r>
            </a:p>
          </p:txBody>
        </p:sp>
        <p:sp>
          <p:nvSpPr>
            <p:cNvPr id="25607"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Invocation</a:t>
              </a:r>
              <a:br>
                <a:rPr lang="en-US"/>
              </a:br>
              <a:r>
                <a:rPr lang="en-US"/>
                <a:t> &amp;</a:t>
              </a:r>
            </a:p>
            <a:p>
              <a:pPr algn="ctr"/>
              <a:r>
                <a:rPr lang="en-US"/>
                <a:t>extraction</a:t>
              </a:r>
            </a:p>
          </p:txBody>
        </p:sp>
        <p:sp>
          <p:nvSpPr>
            <p:cNvPr id="25608"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semantic </a:t>
              </a:r>
            </a:p>
            <a:p>
              <a:pPr algn="ctr"/>
              <a:r>
                <a:rPr lang="en-US"/>
                <a:t>typing</a:t>
              </a:r>
            </a:p>
          </p:txBody>
        </p:sp>
        <p:sp>
          <p:nvSpPr>
            <p:cNvPr id="25609"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source </a:t>
              </a:r>
            </a:p>
            <a:p>
              <a:pPr algn="ctr"/>
              <a:r>
                <a:rPr lang="en-US"/>
                <a:t>modeling</a:t>
              </a:r>
            </a:p>
          </p:txBody>
        </p:sp>
        <p:sp>
          <p:nvSpPr>
            <p:cNvPr id="7179" name="Cloud"/>
            <p:cNvSpPr>
              <a:spLocks noChangeAspect="1" noEditPoints="1" noChangeArrowheads="1"/>
            </p:cNvSpPr>
            <p:nvPr/>
          </p:nvSpPr>
          <p:spPr bwMode="auto">
            <a:xfrm>
              <a:off x="1584" y="1248"/>
              <a:ext cx="2016" cy="12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defRPr/>
              </a:pPr>
              <a:r>
                <a:rPr lang="en-US" sz="1600" dirty="0">
                  <a:latin typeface="Verdana" charset="0"/>
                </a:rPr>
                <a:t>Background knowledge</a:t>
              </a:r>
            </a:p>
          </p:txBody>
        </p:sp>
        <p:sp>
          <p:nvSpPr>
            <p:cNvPr id="25611"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grpSp>
          <p:nvGrpSpPr>
            <p:cNvPr id="3" name="Group 13"/>
            <p:cNvGrpSpPr>
              <a:grpSpLocks/>
            </p:cNvGrpSpPr>
            <p:nvPr/>
          </p:nvGrpSpPr>
          <p:grpSpPr bwMode="auto">
            <a:xfrm>
              <a:off x="2738" y="1675"/>
              <a:ext cx="478" cy="329"/>
              <a:chOff x="2112" y="528"/>
              <a:chExt cx="960" cy="864"/>
            </a:xfrm>
          </p:grpSpPr>
          <p:sp>
            <p:nvSpPr>
              <p:cNvPr id="25644"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45" name="Line 15"/>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6" name="Line 16"/>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7" name="Line 17"/>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8" name="Line 18"/>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9" name="Line 19"/>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50" name="Line 20"/>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1" name="Line 21"/>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2" name="Line 22"/>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13"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14"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5615" name="Rectangle 25"/>
            <p:cNvSpPr>
              <a:spLocks noChangeArrowheads="1"/>
            </p:cNvSpPr>
            <p:nvPr/>
          </p:nvSpPr>
          <p:spPr bwMode="auto">
            <a:xfrm>
              <a:off x="817" y="1580"/>
              <a:ext cx="794" cy="212"/>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Seed URL</a:t>
              </a:r>
            </a:p>
          </p:txBody>
        </p:sp>
        <p:sp>
          <p:nvSpPr>
            <p:cNvPr id="25616"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Courier New" charset="0"/>
                </a:rPr>
                <a:t>anotherWS</a:t>
              </a:r>
            </a:p>
          </p:txBody>
        </p:sp>
        <p:sp>
          <p:nvSpPr>
            <p:cNvPr id="25617"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8"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9"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sp>
          <p:nvSpPr>
            <p:cNvPr id="25620"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1" name="Rectangle 31"/>
            <p:cNvSpPr>
              <a:spLocks noChangeArrowheads="1"/>
            </p:cNvSpPr>
            <p:nvPr/>
          </p:nvSpPr>
          <p:spPr bwMode="auto">
            <a:xfrm>
              <a:off x="3552" y="1292"/>
              <a:ext cx="616"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sample</a:t>
              </a:r>
            </a:p>
            <a:p>
              <a:r>
                <a:rPr lang="en-US" sz="1600">
                  <a:latin typeface="Century" charset="0"/>
                </a:rPr>
                <a:t>  input</a:t>
              </a:r>
            </a:p>
            <a:p>
              <a:r>
                <a:rPr lang="en-US" sz="1600">
                  <a:latin typeface="Century" charset="0"/>
                </a:rPr>
                <a:t>  values</a:t>
              </a:r>
            </a:p>
          </p:txBody>
        </p:sp>
        <p:sp>
          <p:nvSpPr>
            <p:cNvPr id="25622"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400">
                  <a:latin typeface="Courier New" charset="0"/>
                </a:rPr>
                <a:t>http://wunderground.com</a:t>
              </a:r>
            </a:p>
          </p:txBody>
        </p:sp>
        <p:sp>
          <p:nvSpPr>
            <p:cNvPr id="25623"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4" name="Group 34"/>
            <p:cNvGrpSpPr>
              <a:grpSpLocks/>
            </p:cNvGrpSpPr>
            <p:nvPr/>
          </p:nvGrpSpPr>
          <p:grpSpPr bwMode="auto">
            <a:xfrm>
              <a:off x="4692" y="2396"/>
              <a:ext cx="621" cy="295"/>
              <a:chOff x="2112" y="528"/>
              <a:chExt cx="960" cy="864"/>
            </a:xfrm>
          </p:grpSpPr>
          <p:sp>
            <p:nvSpPr>
              <p:cNvPr id="25635"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36" name="Line 36"/>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7" name="Line 37"/>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8" name="Line 38"/>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9" name="Line 39"/>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0" name="Line 40"/>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1" name="Line 41"/>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2" name="Line 42"/>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3" name="Line 43"/>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25" name="Rectangle 44"/>
            <p:cNvSpPr>
              <a:spLocks noChangeArrowheads="1"/>
            </p:cNvSpPr>
            <p:nvPr/>
          </p:nvSpPr>
          <p:spPr bwMode="auto">
            <a:xfrm>
              <a:off x="4746" y="1403"/>
              <a:ext cx="514" cy="192"/>
            </a:xfrm>
            <a:prstGeom prst="rect">
              <a:avLst/>
            </a:prstGeom>
            <a:solidFill>
              <a:srgbClr val="FFFFFF">
                <a:alpha val="74901"/>
              </a:srgbClr>
            </a:solidFill>
            <a:ln w="9525">
              <a:noFill/>
              <a:miter lim="800000"/>
              <a:headEnd/>
              <a:tailEnd/>
            </a:ln>
          </p:spPr>
          <p:txBody>
            <a:bodyPr wrap="none">
              <a:prstTxWarp prst="textNoShape">
                <a:avLst/>
              </a:prstTxWarp>
              <a:spAutoFit/>
            </a:bodyPr>
            <a:lstStyle/>
            <a:p>
              <a:r>
                <a:rPr lang="en-US" sz="1400">
                  <a:latin typeface="Century" charset="0"/>
                </a:rPr>
                <a:t>“90254”</a:t>
              </a:r>
            </a:p>
          </p:txBody>
        </p:sp>
        <p:sp>
          <p:nvSpPr>
            <p:cNvPr id="25626"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7"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8"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9" name="Rectangle 48"/>
            <p:cNvSpPr>
              <a:spLocks noChangeArrowheads="1"/>
            </p:cNvSpPr>
            <p:nvPr/>
          </p:nvSpPr>
          <p:spPr bwMode="auto">
            <a:xfrm>
              <a:off x="3169" y="2804"/>
              <a:ext cx="733"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patterns </a:t>
              </a:r>
            </a:p>
            <a:p>
              <a:pPr>
                <a:buFontTx/>
                <a:buChar char="•"/>
              </a:pPr>
              <a:r>
                <a:rPr lang="en-US" sz="1600">
                  <a:latin typeface="Century" charset="0"/>
                </a:rPr>
                <a:t>domain </a:t>
              </a:r>
            </a:p>
            <a:p>
              <a:r>
                <a:rPr lang="en-US" sz="1600">
                  <a:latin typeface="Century" charset="0"/>
                </a:rPr>
                <a:t>   types</a:t>
              </a:r>
            </a:p>
          </p:txBody>
        </p:sp>
        <p:sp>
          <p:nvSpPr>
            <p:cNvPr id="25630" name="Rectangle 49"/>
            <p:cNvSpPr>
              <a:spLocks noChangeArrowheads="1"/>
            </p:cNvSpPr>
            <p:nvPr/>
          </p:nvSpPr>
          <p:spPr bwMode="auto">
            <a:xfrm>
              <a:off x="1776" y="3648"/>
              <a:ext cx="2195" cy="212"/>
            </a:xfrm>
            <a:prstGeom prst="rect">
              <a:avLst/>
            </a:prstGeom>
            <a:noFill/>
            <a:ln w="9525">
              <a:noFill/>
              <a:miter lim="800000"/>
              <a:headEnd/>
              <a:tailEnd/>
            </a:ln>
          </p:spPr>
          <p:txBody>
            <a:bodyPr wrap="none">
              <a:prstTxWarp prst="textNoShape">
                <a:avLst/>
              </a:prstTxWarp>
              <a:spAutoFit/>
            </a:bodyPr>
            <a:lstStyle/>
            <a:p>
              <a:r>
                <a:rPr lang="en-US" sz="1600">
                  <a:latin typeface="Courier New" charset="0"/>
                </a:rPr>
                <a:t>unisys(Zip,Temp,Humidity,…)</a:t>
              </a:r>
            </a:p>
          </p:txBody>
        </p:sp>
        <p:sp>
          <p:nvSpPr>
            <p:cNvPr id="25631"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32" name="Rectangle 51"/>
            <p:cNvSpPr>
              <a:spLocks noChangeArrowheads="1"/>
            </p:cNvSpPr>
            <p:nvPr/>
          </p:nvSpPr>
          <p:spPr bwMode="auto">
            <a:xfrm>
              <a:off x="1824" y="2818"/>
              <a:ext cx="1104" cy="520"/>
            </a:xfrm>
            <a:prstGeom prst="rect">
              <a:avLst/>
            </a:prstGeom>
            <a:noFill/>
            <a:ln w="9525">
              <a:noFill/>
              <a:miter lim="800000"/>
              <a:headEnd/>
              <a:tailEnd/>
            </a:ln>
          </p:spPr>
          <p:txBody>
            <a:bodyPr>
              <a:prstTxWarp prst="textNoShape">
                <a:avLst/>
              </a:prstTxWarp>
              <a:spAutoFit/>
            </a:bodyPr>
            <a:lstStyle/>
            <a:p>
              <a:pPr>
                <a:buFontTx/>
                <a:buChar char="•"/>
              </a:pPr>
              <a:r>
                <a:rPr lang="en-US" sz="1600">
                  <a:latin typeface="Century" charset="0"/>
                </a:rPr>
                <a:t>definition of      known sources</a:t>
              </a:r>
            </a:p>
            <a:p>
              <a:pPr>
                <a:buFontTx/>
                <a:buChar char="•"/>
              </a:pPr>
              <a:r>
                <a:rPr lang="en-US" sz="1600">
                  <a:latin typeface="Century" charset="0"/>
                </a:rPr>
                <a:t>sample values </a:t>
              </a:r>
            </a:p>
          </p:txBody>
        </p:sp>
        <p:sp>
          <p:nvSpPr>
            <p:cNvPr id="25633" name="Rectangle 52"/>
            <p:cNvSpPr>
              <a:spLocks noChangeArrowheads="1"/>
            </p:cNvSpPr>
            <p:nvPr/>
          </p:nvSpPr>
          <p:spPr bwMode="auto">
            <a:xfrm>
              <a:off x="95" y="2448"/>
              <a:ext cx="2201" cy="372"/>
            </a:xfrm>
            <a:prstGeom prst="rect">
              <a:avLst/>
            </a:prstGeom>
            <a:noFill/>
            <a:ln w="9525">
              <a:solidFill>
                <a:schemeClr val="bg2"/>
              </a:solidFill>
              <a:miter lim="800000"/>
              <a:headEnd/>
              <a:tailEnd/>
            </a:ln>
          </p:spPr>
          <p:txBody>
            <a:bodyPr wrap="none">
              <a:prstTxWarp prst="textNoShape">
                <a:avLst/>
              </a:prstTxWarp>
              <a:spAutoFit/>
            </a:bodyPr>
            <a:lstStyle/>
            <a:p>
              <a:r>
                <a:rPr lang="en-US" sz="1600">
                  <a:latin typeface="Courier New" charset="0"/>
                </a:rPr>
                <a:t>unisys(Zip,Temp,…)</a:t>
              </a:r>
            </a:p>
            <a:p>
              <a:r>
                <a:rPr lang="en-US" sz="1600">
                  <a:latin typeface="Courier New" charset="0"/>
                </a:rPr>
                <a:t>:-weather(Zip,…,Temp,Hi,Lo)</a:t>
              </a:r>
            </a:p>
          </p:txBody>
        </p:sp>
        <p:sp>
          <p:nvSpPr>
            <p:cNvPr id="25634"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grpSp>
      <p:sp>
        <p:nvSpPr>
          <p:cNvPr id="52" name="Oval 51"/>
          <p:cNvSpPr/>
          <p:nvPr/>
        </p:nvSpPr>
        <p:spPr bwMode="auto">
          <a:xfrm>
            <a:off x="6096000" y="762000"/>
            <a:ext cx="2362200" cy="18288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prstTxWarp prst="textNoShape">
              <a:avLst/>
            </a:prstTxWarp>
          </a:bodyPr>
          <a:lstStyle/>
          <a:p>
            <a:pPr>
              <a:defRPr/>
            </a:pPr>
            <a:endParaRPr lang="en-US"/>
          </a:p>
        </p:txBody>
      </p:sp>
      <p:sp>
        <p:nvSpPr>
          <p:cNvPr id="53" name="Title 52"/>
          <p:cNvSpPr>
            <a:spLocks noGrp="1"/>
          </p:cNvSpPr>
          <p:nvPr>
            <p:ph type="title"/>
          </p:nvPr>
        </p:nvSpPr>
        <p:spPr/>
        <p:txBody>
          <a:bodyPr/>
          <a:lstStyle/>
          <a:p>
            <a:r>
              <a:rPr lang="en-US" dirty="0" smtClean="0"/>
              <a:t>Source Invocation &amp; Extraction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en-US"/>
              <a:t>Target Source Invocation</a:t>
            </a:r>
          </a:p>
        </p:txBody>
      </p:sp>
      <p:sp>
        <p:nvSpPr>
          <p:cNvPr id="27651" name="Rectangle 5"/>
          <p:cNvSpPr>
            <a:spLocks noGrp="1" noChangeArrowheads="1"/>
          </p:cNvSpPr>
          <p:nvPr>
            <p:ph type="body" sz="half" idx="1"/>
          </p:nvPr>
        </p:nvSpPr>
        <p:spPr/>
        <p:txBody>
          <a:bodyPr/>
          <a:lstStyle/>
          <a:p>
            <a:pPr marL="381000" indent="-381000" eaLnBrk="1" hangingPunct="1"/>
            <a:r>
              <a:rPr lang="en-US" sz="2000" dirty="0" smtClean="0"/>
              <a:t>To invoke the target source, we need to locate the form and determine the appropriate input values</a:t>
            </a:r>
          </a:p>
          <a:p>
            <a:pPr marL="800100" lvl="1" indent="-342900" eaLnBrk="1" hangingPunct="1">
              <a:buFont typeface="Calibri" charset="0"/>
              <a:buAutoNum type="arabicPeriod"/>
            </a:pPr>
            <a:r>
              <a:rPr lang="en-US" sz="1800" dirty="0" smtClean="0"/>
              <a:t>Locate the form</a:t>
            </a:r>
          </a:p>
          <a:p>
            <a:pPr marL="800100" lvl="1" indent="-342900" eaLnBrk="1" hangingPunct="1">
              <a:buFont typeface="Calibri" charset="0"/>
              <a:buAutoNum type="arabicPeriod"/>
            </a:pPr>
            <a:r>
              <a:rPr lang="en-US" sz="1800" dirty="0" smtClean="0"/>
              <a:t>Try different data type combinations as input</a:t>
            </a:r>
          </a:p>
          <a:p>
            <a:pPr marL="1257300" lvl="2" indent="-342900" eaLnBrk="1" hangingPunct="1"/>
            <a:r>
              <a:rPr lang="en-US" sz="1800" dirty="0" smtClean="0"/>
              <a:t>For weather, only one input - location, which can be </a:t>
            </a:r>
            <a:r>
              <a:rPr lang="en-US" sz="1800" dirty="0" err="1" smtClean="0"/>
              <a:t>zipcode</a:t>
            </a:r>
            <a:r>
              <a:rPr lang="en-US" sz="1800" dirty="0" smtClean="0"/>
              <a:t> or city</a:t>
            </a:r>
          </a:p>
          <a:p>
            <a:pPr marL="800100" lvl="1" indent="-342900" eaLnBrk="1" hangingPunct="1">
              <a:buFont typeface="Calibri" charset="0"/>
              <a:buAutoNum type="arabicPeriod"/>
            </a:pPr>
            <a:r>
              <a:rPr lang="en-US" sz="1800" dirty="0" smtClean="0"/>
              <a:t>Submit Form</a:t>
            </a:r>
          </a:p>
          <a:p>
            <a:pPr marL="800100" lvl="1" indent="-342900" eaLnBrk="1" hangingPunct="1">
              <a:buFont typeface="Calibri" charset="0"/>
              <a:buAutoNum type="arabicPeriod"/>
            </a:pPr>
            <a:r>
              <a:rPr lang="en-US" sz="1800" dirty="0" smtClean="0"/>
              <a:t>Keep successful invocations</a:t>
            </a:r>
            <a:endParaRPr lang="en-US" sz="1800" dirty="0"/>
          </a:p>
        </p:txBody>
      </p:sp>
      <p:pic>
        <p:nvPicPr>
          <p:cNvPr id="27652" name="Content Placeholder 9" descr="Picture 27.png"/>
          <p:cNvPicPr>
            <a:picLocks noChangeAspect="1"/>
          </p:cNvPicPr>
          <p:nvPr/>
        </p:nvPicPr>
        <p:blipFill>
          <a:blip r:embed="rId3"/>
          <a:srcRect l="-8974" r="-8974"/>
          <a:stretch>
            <a:fillRect/>
          </a:stretch>
        </p:blipFill>
        <p:spPr bwMode="auto">
          <a:xfrm>
            <a:off x="4492625" y="960438"/>
            <a:ext cx="4651375" cy="5211762"/>
          </a:xfrm>
          <a:prstGeom prst="rect">
            <a:avLst/>
          </a:prstGeom>
          <a:noFill/>
          <a:ln w="9525">
            <a:noFill/>
            <a:miter lim="800000"/>
            <a:headEnd/>
            <a:tailEnd/>
          </a:ln>
        </p:spPr>
      </p:pic>
      <p:sp>
        <p:nvSpPr>
          <p:cNvPr id="11" name="Oval 10"/>
          <p:cNvSpPr/>
          <p:nvPr/>
        </p:nvSpPr>
        <p:spPr>
          <a:xfrm>
            <a:off x="4876800" y="3733800"/>
            <a:ext cx="914400" cy="457200"/>
          </a:xfrm>
          <a:prstGeom prst="ellipse">
            <a:avLst/>
          </a:prstGeom>
          <a:noFill/>
          <a:ln w="38100"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b="0"/>
          </a:p>
        </p:txBody>
      </p:sp>
      <p:sp>
        <p:nvSpPr>
          <p:cNvPr id="27654" name="TextBox 11"/>
          <p:cNvSpPr txBox="1">
            <a:spLocks noChangeArrowheads="1"/>
          </p:cNvSpPr>
          <p:nvPr/>
        </p:nvSpPr>
        <p:spPr bwMode="auto">
          <a:xfrm>
            <a:off x="4114800" y="3657600"/>
            <a:ext cx="806450" cy="641350"/>
          </a:xfrm>
          <a:prstGeom prst="rect">
            <a:avLst/>
          </a:prstGeom>
          <a:noFill/>
          <a:ln w="9525">
            <a:noFill/>
            <a:miter lim="800000"/>
            <a:headEnd/>
            <a:tailEnd/>
          </a:ln>
        </p:spPr>
        <p:txBody>
          <a:bodyPr wrap="none">
            <a:prstTxWarp prst="textNoShape">
              <a:avLst/>
            </a:prstTxWarp>
            <a:spAutoFit/>
          </a:bodyPr>
          <a:lstStyle/>
          <a:p>
            <a:pPr defTabSz="457200"/>
            <a:r>
              <a:rPr lang="en-US">
                <a:solidFill>
                  <a:srgbClr val="800000"/>
                </a:solidFill>
                <a:latin typeface="Calibri" charset="0"/>
                <a:ea typeface="ＭＳ Ｐゴシック" charset="-128"/>
                <a:cs typeface="ＭＳ Ｐゴシック" charset="-128"/>
              </a:rPr>
              <a:t>Form</a:t>
            </a:r>
            <a:br>
              <a:rPr lang="en-US">
                <a:solidFill>
                  <a:srgbClr val="800000"/>
                </a:solidFill>
                <a:latin typeface="Calibri" charset="0"/>
                <a:ea typeface="ＭＳ Ｐゴシック" charset="-128"/>
                <a:cs typeface="ＭＳ Ｐゴシック" charset="-128"/>
              </a:rPr>
            </a:br>
            <a:r>
              <a:rPr lang="en-US">
                <a:solidFill>
                  <a:srgbClr val="800000"/>
                </a:solidFill>
                <a:latin typeface="Calibri" charset="0"/>
                <a:ea typeface="ＭＳ Ｐゴシック" charset="-128"/>
                <a:cs typeface="ＭＳ Ｐゴシック" charset="-128"/>
              </a:rPr>
              <a:t> Input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dirty="0" smtClean="0"/>
              <a:t>Invoke the Target Source with </a:t>
            </a:r>
            <a:br>
              <a:rPr lang="en-US" dirty="0" smtClean="0"/>
            </a:br>
            <a:r>
              <a:rPr lang="en-US" dirty="0" smtClean="0"/>
              <a:t>Possible Inputs</a:t>
            </a:r>
            <a:endParaRPr lang="en-US" dirty="0"/>
          </a:p>
        </p:txBody>
      </p:sp>
      <p:pic>
        <p:nvPicPr>
          <p:cNvPr id="19459" name="Content Placeholder 9" descr="Picture 27.png"/>
          <p:cNvPicPr>
            <a:picLocks noChangeAspect="1"/>
          </p:cNvPicPr>
          <p:nvPr/>
        </p:nvPicPr>
        <p:blipFill>
          <a:blip r:embed="rId2"/>
          <a:srcRect l="728" r="-1143"/>
          <a:stretch>
            <a:fillRect/>
          </a:stretch>
        </p:blipFill>
        <p:spPr bwMode="auto">
          <a:xfrm>
            <a:off x="687388" y="1338263"/>
            <a:ext cx="4067175" cy="5354637"/>
          </a:xfrm>
          <a:prstGeom prst="rect">
            <a:avLst/>
          </a:prstGeom>
          <a:noFill/>
          <a:ln w="9525">
            <a:noFill/>
            <a:miter lim="800000"/>
            <a:headEnd/>
            <a:tailEnd/>
          </a:ln>
        </p:spPr>
      </p:pic>
      <p:pic>
        <p:nvPicPr>
          <p:cNvPr id="19460" name="Content Placeholder 3" descr="Picture 26.png"/>
          <p:cNvPicPr>
            <a:picLocks noChangeAspect="1"/>
          </p:cNvPicPr>
          <p:nvPr/>
        </p:nvPicPr>
        <p:blipFill>
          <a:blip r:embed="rId3"/>
          <a:srcRect r="-1236" b="-1056"/>
          <a:stretch>
            <a:fillRect/>
          </a:stretch>
        </p:blipFill>
        <p:spPr bwMode="auto">
          <a:xfrm>
            <a:off x="5029200" y="1358900"/>
            <a:ext cx="3921125" cy="5346700"/>
          </a:xfrm>
          <a:prstGeom prst="rect">
            <a:avLst/>
          </a:prstGeom>
          <a:noFill/>
          <a:ln w="9525">
            <a:solidFill>
              <a:schemeClr val="bg2"/>
            </a:solidFill>
            <a:miter lim="800000"/>
            <a:headEnd/>
            <a:tailEnd/>
          </a:ln>
        </p:spPr>
      </p:pic>
      <p:sp>
        <p:nvSpPr>
          <p:cNvPr id="19461" name="Text Box 7"/>
          <p:cNvSpPr txBox="1">
            <a:spLocks noChangeArrowheads="1"/>
          </p:cNvSpPr>
          <p:nvPr/>
        </p:nvSpPr>
        <p:spPr bwMode="auto">
          <a:xfrm>
            <a:off x="1355725" y="950913"/>
            <a:ext cx="3003550" cy="366712"/>
          </a:xfrm>
          <a:prstGeom prst="rect">
            <a:avLst/>
          </a:prstGeom>
          <a:noFill/>
          <a:ln w="9525">
            <a:noFill/>
            <a:miter lim="800000"/>
            <a:headEnd/>
            <a:tailEnd/>
          </a:ln>
        </p:spPr>
        <p:txBody>
          <a:bodyPr wrap="none">
            <a:prstTxWarp prst="textNoShape">
              <a:avLst/>
            </a:prstTxWarp>
            <a:spAutoFit/>
          </a:bodyPr>
          <a:lstStyle/>
          <a:p>
            <a:r>
              <a:rPr lang="en-US"/>
              <a:t>http://weather.unisys.com</a:t>
            </a:r>
          </a:p>
        </p:txBody>
      </p:sp>
      <p:sp>
        <p:nvSpPr>
          <p:cNvPr id="19462" name="Text Box 8"/>
          <p:cNvSpPr txBox="1">
            <a:spLocks noChangeArrowheads="1"/>
          </p:cNvSpPr>
          <p:nvPr/>
        </p:nvSpPr>
        <p:spPr bwMode="auto">
          <a:xfrm>
            <a:off x="5181600" y="914400"/>
            <a:ext cx="3371850" cy="366713"/>
          </a:xfrm>
          <a:prstGeom prst="rect">
            <a:avLst/>
          </a:prstGeom>
          <a:noFill/>
          <a:ln w="9525">
            <a:noFill/>
            <a:miter lim="800000"/>
            <a:headEnd/>
            <a:tailEnd/>
          </a:ln>
        </p:spPr>
        <p:txBody>
          <a:bodyPr wrap="none">
            <a:prstTxWarp prst="textNoShape">
              <a:avLst/>
            </a:prstTxWarp>
            <a:spAutoFit/>
          </a:bodyPr>
          <a:lstStyle/>
          <a:p>
            <a:r>
              <a:rPr lang="en-US"/>
              <a:t>Weather conditions for 20502</a:t>
            </a:r>
          </a:p>
        </p:txBody>
      </p:sp>
      <p:sp>
        <p:nvSpPr>
          <p:cNvPr id="19463" name="Text Box 9"/>
          <p:cNvSpPr txBox="1">
            <a:spLocks noChangeArrowheads="1"/>
          </p:cNvSpPr>
          <p:nvPr/>
        </p:nvSpPr>
        <p:spPr bwMode="auto">
          <a:xfrm>
            <a:off x="822325" y="4343400"/>
            <a:ext cx="676275" cy="304800"/>
          </a:xfrm>
          <a:prstGeom prst="rect">
            <a:avLst/>
          </a:prstGeom>
          <a:noFill/>
          <a:ln w="9525">
            <a:noFill/>
            <a:miter lim="800000"/>
            <a:headEnd/>
            <a:tailEnd/>
          </a:ln>
        </p:spPr>
        <p:txBody>
          <a:bodyPr wrap="none">
            <a:prstTxWarp prst="textNoShape">
              <a:avLst/>
            </a:prstTxWarp>
            <a:spAutoFit/>
          </a:bodyPr>
          <a:lstStyle/>
          <a:p>
            <a:r>
              <a:rPr lang="en-US" sz="1400"/>
              <a:t>20502</a:t>
            </a:r>
          </a:p>
        </p:txBody>
      </p:sp>
      <p:sp>
        <p:nvSpPr>
          <p:cNvPr id="19464" name="Text Box 10"/>
          <p:cNvSpPr txBox="1">
            <a:spLocks noChangeArrowheads="1"/>
          </p:cNvSpPr>
          <p:nvPr/>
        </p:nvSpPr>
        <p:spPr bwMode="auto">
          <a:xfrm>
            <a:off x="60325" y="4267200"/>
            <a:ext cx="742950" cy="366713"/>
          </a:xfrm>
          <a:prstGeom prst="rect">
            <a:avLst/>
          </a:prstGeom>
          <a:noFill/>
          <a:ln w="9525">
            <a:noFill/>
            <a:miter lim="800000"/>
            <a:headEnd/>
            <a:tailEnd/>
          </a:ln>
        </p:spPr>
        <p:txBody>
          <a:bodyPr wrap="none">
            <a:prstTxWarp prst="textNoShape">
              <a:avLst/>
            </a:prstTxWarp>
            <a:spAutoFit/>
          </a:bodyPr>
          <a:lstStyle/>
          <a:p>
            <a:r>
              <a:rPr lang="en-US"/>
              <a:t>input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Form Input Data Model</a:t>
            </a:r>
          </a:p>
        </p:txBody>
      </p:sp>
      <p:sp>
        <p:nvSpPr>
          <p:cNvPr id="29699" name="Rectangle 4"/>
          <p:cNvSpPr>
            <a:spLocks noGrp="1" noChangeArrowheads="1"/>
          </p:cNvSpPr>
          <p:nvPr>
            <p:ph type="body" sz="half" idx="1"/>
          </p:nvPr>
        </p:nvSpPr>
        <p:spPr/>
        <p:txBody>
          <a:bodyPr/>
          <a:lstStyle/>
          <a:p>
            <a:pPr eaLnBrk="1" hangingPunct="1"/>
            <a:r>
              <a:rPr lang="en-US" sz="2000" dirty="0"/>
              <a:t>Each domain has an input data model</a:t>
            </a:r>
            <a:endParaRPr lang="en-US" sz="2000" dirty="0" smtClean="0"/>
          </a:p>
          <a:p>
            <a:pPr lvl="1" eaLnBrk="1" hangingPunct="1"/>
            <a:r>
              <a:rPr lang="en-US" sz="1800" dirty="0" smtClean="0"/>
              <a:t>Derived from the seed sources</a:t>
            </a:r>
          </a:p>
          <a:p>
            <a:pPr lvl="1" eaLnBrk="1" hangingPunct="1"/>
            <a:r>
              <a:rPr lang="en-US" sz="1800" dirty="0" smtClean="0"/>
              <a:t>Alternate </a:t>
            </a:r>
            <a:r>
              <a:rPr lang="en-US" sz="1800" dirty="0"/>
              <a:t>input groups</a:t>
            </a:r>
          </a:p>
          <a:p>
            <a:pPr eaLnBrk="1" hangingPunct="1"/>
            <a:endParaRPr lang="en-US" sz="2000" dirty="0"/>
          </a:p>
          <a:p>
            <a:pPr eaLnBrk="1" hangingPunct="1"/>
            <a:r>
              <a:rPr lang="en-US" sz="2000" dirty="0"/>
              <a:t>Each domain has sample values for the input data types</a:t>
            </a:r>
          </a:p>
        </p:txBody>
      </p:sp>
      <p:graphicFrame>
        <p:nvGraphicFramePr>
          <p:cNvPr id="21552" name="Group 48"/>
          <p:cNvGraphicFramePr>
            <a:graphicFrameLocks noGrp="1"/>
          </p:cNvGraphicFramePr>
          <p:nvPr/>
        </p:nvGraphicFramePr>
        <p:xfrm>
          <a:off x="1354138" y="3733800"/>
          <a:ext cx="6418262" cy="2224089"/>
        </p:xfrm>
        <a:graphic>
          <a:graphicData uri="http://schemas.openxmlformats.org/drawingml/2006/table">
            <a:tbl>
              <a:tblPr/>
              <a:tblGrid>
                <a:gridCol w="882650"/>
                <a:gridCol w="2082800"/>
                <a:gridCol w="1804987"/>
                <a:gridCol w="1647825"/>
              </a:tblGrid>
              <a:tr h="36988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1" i="0" u="none" strike="noStrike" cap="none" normalizeH="0" baseline="0">
                          <a:ln>
                            <a:noFill/>
                          </a:ln>
                          <a:solidFill>
                            <a:schemeClr val="tx1"/>
                          </a:solidFill>
                          <a:effectLst/>
                          <a:latin typeface="Tahoma" charset="0"/>
                        </a:rPr>
                        <a:t>PR-Zip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1" i="0" u="none" strike="noStrike" cap="none" normalizeH="0" baseline="0">
                          <a:ln>
                            <a:noFill/>
                          </a:ln>
                          <a:solidFill>
                            <a:schemeClr val="tx1"/>
                          </a:solidFill>
                          <a:effectLst/>
                          <a:latin typeface="Tahoma" charset="0"/>
                        </a:rPr>
                        <a:t>PR-CityState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1" i="0" u="none" strike="noStrike" cap="none" normalizeH="0" baseline="0">
                          <a:ln>
                            <a:noFill/>
                          </a:ln>
                          <a:solidFill>
                            <a:schemeClr val="tx1"/>
                          </a:solidFill>
                          <a:effectLst/>
                          <a:latin typeface="Tahoma" charset="0"/>
                        </a:rPr>
                        <a:t>PR-City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1" i="0" u="none" strike="noStrike" cap="none" normalizeH="0" baseline="0">
                          <a:ln>
                            <a:noFill/>
                          </a:ln>
                          <a:solidFill>
                            <a:schemeClr val="tx1"/>
                          </a:solidFill>
                          <a:effectLst/>
                          <a:latin typeface="Tahoma" charset="0"/>
                        </a:rPr>
                        <a:t>PR-StateAbbr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20502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Washington, DC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Washington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DC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32399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Tallahassee, FL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Tallahassee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FL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6988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33040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Key West, FL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Key West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FL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90292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Marina del Rey, 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Marina del Rey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6988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36130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Montgomery, 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Montgomery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9737" name="TextBox 4"/>
          <p:cNvSpPr txBox="1">
            <a:spLocks noChangeArrowheads="1"/>
          </p:cNvSpPr>
          <p:nvPr/>
        </p:nvSpPr>
        <p:spPr bwMode="auto">
          <a:xfrm>
            <a:off x="4419600" y="1262063"/>
            <a:ext cx="4419600" cy="1465262"/>
          </a:xfrm>
          <a:prstGeom prst="rect">
            <a:avLst/>
          </a:prstGeom>
          <a:noFill/>
          <a:ln w="9525">
            <a:noFill/>
            <a:miter lim="800000"/>
            <a:headEnd/>
            <a:tailEnd/>
          </a:ln>
        </p:spPr>
        <p:txBody>
          <a:bodyPr>
            <a:prstTxWarp prst="textNoShape">
              <a:avLst/>
            </a:prstTxWarp>
            <a:spAutoFit/>
          </a:bodyPr>
          <a:lstStyle/>
          <a:p>
            <a:pPr defTabSz="457200"/>
            <a:r>
              <a:rPr lang="en-US" b="0" dirty="0">
                <a:latin typeface="Calibri" charset="0"/>
                <a:ea typeface="ＭＳ Ｐゴシック" charset="-128"/>
                <a:cs typeface="ＭＳ Ｐゴシック" charset="-128"/>
              </a:rPr>
              <a:t>domain name="weather</a:t>
            </a:r>
          </a:p>
          <a:p>
            <a:pPr defTabSz="457200"/>
            <a:r>
              <a:rPr lang="en-US" b="0" dirty="0">
                <a:latin typeface="Calibri" charset="0"/>
                <a:ea typeface="ＭＳ Ｐゴシック" charset="-128"/>
                <a:cs typeface="ＭＳ Ｐゴシック" charset="-128"/>
              </a:rPr>
              <a:t> •  input “</a:t>
            </a:r>
            <a:r>
              <a:rPr lang="en-US" b="0" dirty="0" err="1">
                <a:latin typeface="Calibri" charset="0"/>
                <a:ea typeface="ＭＳ Ｐゴシック" charset="-128"/>
                <a:cs typeface="ＭＳ Ｐゴシック" charset="-128"/>
              </a:rPr>
              <a:t>zipcode</a:t>
            </a:r>
            <a:r>
              <a:rPr lang="en-US" b="0" dirty="0">
                <a:latin typeface="Calibri" charset="0"/>
                <a:ea typeface="ＭＳ Ｐゴシック" charset="-128"/>
                <a:cs typeface="ＭＳ Ｐゴシック" charset="-128"/>
              </a:rPr>
              <a:t>”      type PR-Zip</a:t>
            </a:r>
          </a:p>
          <a:p>
            <a:pPr defTabSz="457200"/>
            <a:r>
              <a:rPr lang="en-US" b="0" dirty="0">
                <a:latin typeface="Calibri" charset="0"/>
                <a:ea typeface="ＭＳ Ｐゴシック" charset="-128"/>
                <a:cs typeface="ＭＳ Ｐゴシック" charset="-128"/>
              </a:rPr>
              <a:t> •  input “</a:t>
            </a:r>
            <a:r>
              <a:rPr lang="en-US" b="0" dirty="0" err="1">
                <a:latin typeface="Calibri" charset="0"/>
                <a:ea typeface="ＭＳ Ｐゴシック" charset="-128"/>
                <a:cs typeface="ＭＳ Ｐゴシック" charset="-128"/>
              </a:rPr>
              <a:t>cityState</a:t>
            </a:r>
            <a:r>
              <a:rPr lang="en-US" b="0" dirty="0">
                <a:latin typeface="Calibri" charset="0"/>
                <a:ea typeface="ＭＳ Ｐゴシック" charset="-128"/>
                <a:cs typeface="ＭＳ Ｐゴシック" charset="-128"/>
              </a:rPr>
              <a:t>”    type PR-</a:t>
            </a:r>
            <a:r>
              <a:rPr lang="en-US" b="0" dirty="0" err="1">
                <a:latin typeface="Calibri" charset="0"/>
                <a:ea typeface="ＭＳ Ｐゴシック" charset="-128"/>
                <a:cs typeface="ＭＳ Ｐゴシック" charset="-128"/>
              </a:rPr>
              <a:t>CityState</a:t>
            </a:r>
            <a:endParaRPr lang="en-US" b="0" dirty="0">
              <a:latin typeface="Calibri" charset="0"/>
              <a:ea typeface="ＭＳ Ｐゴシック" charset="-128"/>
              <a:cs typeface="ＭＳ Ｐゴシック" charset="-128"/>
            </a:endParaRPr>
          </a:p>
          <a:p>
            <a:pPr defTabSz="457200"/>
            <a:r>
              <a:rPr lang="en-US" b="0" dirty="0">
                <a:latin typeface="Calibri" charset="0"/>
                <a:ea typeface="ＭＳ Ｐゴシック" charset="-128"/>
                <a:cs typeface="ＭＳ Ｐゴシック" charset="-128"/>
              </a:rPr>
              <a:t> •  input “city”             type PR-City</a:t>
            </a:r>
          </a:p>
          <a:p>
            <a:pPr defTabSz="457200"/>
            <a:r>
              <a:rPr lang="en-US" b="0" dirty="0" smtClean="0">
                <a:latin typeface="Calibri" charset="0"/>
                <a:ea typeface="ＭＳ Ｐゴシック" charset="-128"/>
                <a:cs typeface="ＭＳ Ｐゴシック" charset="-128"/>
              </a:rPr>
              <a:t> •  </a:t>
            </a:r>
            <a:r>
              <a:rPr lang="en-US" b="0" dirty="0">
                <a:latin typeface="Calibri" charset="0"/>
                <a:ea typeface="ＭＳ Ｐゴシック" charset="-128"/>
                <a:cs typeface="ＭＳ Ｐゴシック" charset="-128"/>
              </a:rPr>
              <a:t>input “</a:t>
            </a:r>
            <a:r>
              <a:rPr lang="en-US" b="0" dirty="0" err="1">
                <a:latin typeface="Calibri" charset="0"/>
                <a:ea typeface="ＭＳ Ｐゴシック" charset="-128"/>
                <a:cs typeface="ＭＳ Ｐゴシック" charset="-128"/>
              </a:rPr>
              <a:t>stateAbbr</a:t>
            </a:r>
            <a:r>
              <a:rPr lang="en-US" b="0" dirty="0">
                <a:latin typeface="Calibri" charset="0"/>
                <a:ea typeface="ＭＳ Ｐゴシック" charset="-128"/>
                <a:cs typeface="ＭＳ Ｐゴシック" charset="-128"/>
              </a:rPr>
              <a:t>”  type PR-</a:t>
            </a:r>
            <a:r>
              <a:rPr lang="en-US" b="0" dirty="0" err="1">
                <a:latin typeface="Calibri" charset="0"/>
                <a:ea typeface="ＭＳ Ｐゴシック" charset="-128"/>
                <a:cs typeface="ＭＳ Ｐゴシック" charset="-128"/>
              </a:rPr>
              <a:t>StateAbbr</a:t>
            </a:r>
            <a:endParaRPr lang="en-US" b="0" dirty="0">
              <a:latin typeface="Calibri" charset="0"/>
              <a:ea typeface="ＭＳ Ｐゴシック" charset="-128"/>
              <a:cs typeface="ＭＳ Ｐゴシック" charset="-128"/>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7162800" cy="762000"/>
          </a:xfrm>
        </p:spPr>
        <p:txBody>
          <a:bodyPr/>
          <a:lstStyle/>
          <a:p>
            <a:r>
              <a:rPr lang="en-US" dirty="0" smtClean="0"/>
              <a:t>The Semantic Web Today?</a:t>
            </a:r>
            <a:endParaRPr lang="en-US" dirty="0"/>
          </a:p>
        </p:txBody>
      </p:sp>
      <p:sp>
        <p:nvSpPr>
          <p:cNvPr id="6" name="Content Placeholder 5"/>
          <p:cNvSpPr>
            <a:spLocks noGrp="1"/>
          </p:cNvSpPr>
          <p:nvPr>
            <p:ph idx="1"/>
          </p:nvPr>
        </p:nvSpPr>
        <p:spPr>
          <a:xfrm>
            <a:off x="228600" y="4038600"/>
            <a:ext cx="8686800" cy="2209800"/>
          </a:xfrm>
        </p:spPr>
        <p:txBody>
          <a:bodyPr/>
          <a:lstStyle/>
          <a:p>
            <a:r>
              <a:rPr lang="en-US" dirty="0" smtClean="0"/>
              <a:t>Most work on the semantic web assumes that the semantic descriptions of sources and data are given</a:t>
            </a:r>
          </a:p>
          <a:p>
            <a:r>
              <a:rPr lang="en-US" dirty="0" smtClean="0"/>
              <a:t>What about the rest of the Web??</a:t>
            </a:r>
          </a:p>
          <a:p>
            <a:r>
              <a:rPr lang="en-US" dirty="0" smtClean="0"/>
              <a:t>Huge amount of useful information that has no semantic description</a:t>
            </a:r>
          </a:p>
          <a:p>
            <a:endParaRPr lang="en-US" dirty="0" smtClean="0"/>
          </a:p>
          <a:p>
            <a:endParaRPr lang="en-US" dirty="0"/>
          </a:p>
        </p:txBody>
      </p:sp>
      <p:pic>
        <p:nvPicPr>
          <p:cNvPr id="4" name="Picture 3" descr="44091.full.gif"/>
          <p:cNvPicPr>
            <a:picLocks noChangeAspect="1"/>
          </p:cNvPicPr>
          <p:nvPr/>
        </p:nvPicPr>
        <p:blipFill>
          <a:blip r:embed="rId2"/>
          <a:stretch>
            <a:fillRect/>
          </a:stretch>
        </p:blipFill>
        <p:spPr>
          <a:xfrm>
            <a:off x="77912" y="1219200"/>
            <a:ext cx="8989888" cy="266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Discovering Web </a:t>
            </a:r>
            <a:r>
              <a:rPr lang="en-US" dirty="0" smtClean="0"/>
              <a:t>Structure</a:t>
            </a:r>
            <a:br>
              <a:rPr lang="en-US" dirty="0" smtClean="0"/>
            </a:br>
            <a:r>
              <a:rPr lang="en-US" dirty="0" smtClean="0"/>
              <a:t>[</a:t>
            </a:r>
            <a:r>
              <a:rPr lang="en-US" dirty="0" err="1" smtClean="0"/>
              <a:t>Gazen</a:t>
            </a:r>
            <a:r>
              <a:rPr lang="en-US" dirty="0" smtClean="0"/>
              <a:t> &amp; Minton]</a:t>
            </a:r>
            <a:endParaRPr lang="en-US" dirty="0"/>
          </a:p>
        </p:txBody>
      </p:sp>
      <p:sp>
        <p:nvSpPr>
          <p:cNvPr id="5" name="Rectangle 3"/>
          <p:cNvSpPr>
            <a:spLocks noGrp="1" noChangeArrowheads="1"/>
          </p:cNvSpPr>
          <p:nvPr>
            <p:ph idx="1"/>
          </p:nvPr>
        </p:nvSpPr>
        <p:spPr>
          <a:xfrm>
            <a:off x="228600" y="1219200"/>
            <a:ext cx="5029200" cy="5029200"/>
          </a:xfrm>
        </p:spPr>
        <p:txBody>
          <a:bodyPr/>
          <a:lstStyle/>
          <a:p>
            <a:pPr marL="342900" lvl="1" indent="-342900">
              <a:lnSpc>
                <a:spcPct val="80000"/>
              </a:lnSpc>
              <a:buClr>
                <a:srgbClr val="990000"/>
              </a:buClr>
            </a:pPr>
            <a:r>
              <a:rPr lang="en-US" sz="2400" i="0" dirty="0" smtClean="0"/>
              <a:t>Model Web sources that generate pages dynamically in response to a query</a:t>
            </a:r>
            <a:r>
              <a:rPr lang="en-US" i="0" dirty="0" smtClean="0"/>
              <a:t> </a:t>
            </a:r>
          </a:p>
          <a:p>
            <a:pPr marL="742950" lvl="2" indent="-342900">
              <a:lnSpc>
                <a:spcPct val="80000"/>
              </a:lnSpc>
              <a:buClr>
                <a:srgbClr val="990000"/>
              </a:buClr>
            </a:pPr>
            <a:r>
              <a:rPr lang="en-US" i="0" dirty="0" smtClean="0"/>
              <a:t>Find </a:t>
            </a:r>
            <a:r>
              <a:rPr lang="en-US" i="0" dirty="0"/>
              <a:t>the relational data underlying a semi-structured </a:t>
            </a:r>
            <a:r>
              <a:rPr lang="en-US" i="0" dirty="0" smtClean="0"/>
              <a:t>web site</a:t>
            </a:r>
            <a:endParaRPr lang="en-US" dirty="0" smtClean="0"/>
          </a:p>
          <a:p>
            <a:pPr marL="342900" lvl="1" indent="-342900">
              <a:lnSpc>
                <a:spcPct val="80000"/>
              </a:lnSpc>
              <a:buClr>
                <a:srgbClr val="990000"/>
              </a:buClr>
            </a:pPr>
            <a:r>
              <a:rPr lang="en-US" sz="2400" dirty="0" smtClean="0"/>
              <a:t>Generate a page template that can be used to extract data on new pages</a:t>
            </a:r>
          </a:p>
          <a:p>
            <a:pPr>
              <a:lnSpc>
                <a:spcPct val="80000"/>
              </a:lnSpc>
            </a:pPr>
            <a:r>
              <a:rPr lang="en-US" dirty="0" smtClean="0"/>
              <a:t>Approach</a:t>
            </a:r>
          </a:p>
          <a:p>
            <a:pPr lvl="1">
              <a:lnSpc>
                <a:spcPct val="80000"/>
              </a:lnSpc>
            </a:pPr>
            <a:r>
              <a:rPr lang="en-US" i="1" dirty="0" smtClean="0"/>
              <a:t>Site extraction</a:t>
            </a:r>
          </a:p>
          <a:p>
            <a:pPr marL="1200150" lvl="3" indent="-342900">
              <a:lnSpc>
                <a:spcPct val="80000"/>
              </a:lnSpc>
              <a:buClr>
                <a:srgbClr val="990000"/>
              </a:buClr>
            </a:pPr>
            <a:r>
              <a:rPr lang="en-US" i="0" dirty="0" smtClean="0"/>
              <a:t>Exploit the common structure within a web site</a:t>
            </a:r>
          </a:p>
          <a:p>
            <a:pPr lvl="1">
              <a:lnSpc>
                <a:spcPct val="80000"/>
              </a:lnSpc>
            </a:pPr>
            <a:r>
              <a:rPr lang="en-US" dirty="0" smtClean="0"/>
              <a:t>Take advantage of multiple structures </a:t>
            </a:r>
          </a:p>
          <a:p>
            <a:pPr marL="1200150" lvl="3" indent="-342900">
              <a:lnSpc>
                <a:spcPct val="80000"/>
              </a:lnSpc>
              <a:buClr>
                <a:srgbClr val="990000"/>
              </a:buClr>
            </a:pPr>
            <a:r>
              <a:rPr lang="en-US" i="0" dirty="0" smtClean="0"/>
              <a:t>HTML structure, page layout, links, data formats, etc.</a:t>
            </a:r>
          </a:p>
          <a:p>
            <a:pPr lvl="2">
              <a:lnSpc>
                <a:spcPct val="80000"/>
              </a:lnSpc>
            </a:pPr>
            <a:endParaRPr lang="en-US" sz="1400" dirty="0"/>
          </a:p>
        </p:txBody>
      </p:sp>
      <p:grpSp>
        <p:nvGrpSpPr>
          <p:cNvPr id="2" name="Group 215"/>
          <p:cNvGrpSpPr>
            <a:grpSpLocks/>
          </p:cNvGrpSpPr>
          <p:nvPr/>
        </p:nvGrpSpPr>
        <p:grpSpPr bwMode="auto">
          <a:xfrm>
            <a:off x="5305425" y="1987550"/>
            <a:ext cx="3621088" cy="3689350"/>
            <a:chOff x="1056" y="384"/>
            <a:chExt cx="2281" cy="2324"/>
          </a:xfrm>
        </p:grpSpPr>
        <p:sp>
          <p:nvSpPr>
            <p:cNvPr id="7" name="Text Box 216"/>
            <p:cNvSpPr txBox="1">
              <a:spLocks noChangeArrowheads="1"/>
            </p:cNvSpPr>
            <p:nvPr/>
          </p:nvSpPr>
          <p:spPr bwMode="auto">
            <a:xfrm>
              <a:off x="1104" y="384"/>
              <a:ext cx="816" cy="2304"/>
            </a:xfrm>
            <a:prstGeom prst="rect">
              <a:avLst/>
            </a:prstGeom>
            <a:noFill/>
            <a:ln w="9525">
              <a:noFill/>
              <a:miter lim="800000"/>
              <a:headEnd/>
              <a:tailEnd/>
            </a:ln>
            <a:effectLst/>
          </p:spPr>
          <p:txBody>
            <a:bodyPr lIns="0" tIns="0" rIns="0" bIns="0">
              <a:spAutoFit/>
            </a:bodyPr>
            <a:lstStyle/>
            <a:p>
              <a:pPr defTabSz="228600" eaLnBrk="1" hangingPunct="1">
                <a:lnSpc>
                  <a:spcPct val="125000"/>
                </a:lnSpc>
                <a:tabLst>
                  <a:tab pos="114300" algn="l"/>
                  <a:tab pos="914400" algn="l"/>
                </a:tabLst>
              </a:pPr>
              <a:r>
                <a:rPr lang="en-US" sz="800" i="0" dirty="0"/>
                <a:t>Homepage</a:t>
              </a:r>
            </a:p>
            <a:p>
              <a:pPr defTabSz="228600" eaLnBrk="1" hangingPunct="1">
                <a:lnSpc>
                  <a:spcPct val="125000"/>
                </a:lnSpc>
                <a:tabLst>
                  <a:tab pos="114300" algn="l"/>
                  <a:tab pos="914400" algn="l"/>
                </a:tabLst>
              </a:pPr>
              <a:r>
                <a:rPr lang="en-US" sz="800" i="0" dirty="0"/>
                <a:t>0	</a:t>
              </a:r>
              <a:r>
                <a:rPr lang="en-US" sz="800" i="0" dirty="0" err="1"/>
                <a:t>AutoFeedWeather</a:t>
              </a:r>
              <a:endParaRPr lang="en-US" sz="800" i="0" dirty="0"/>
            </a:p>
            <a:p>
              <a:pPr defTabSz="228600" eaLnBrk="1" hangingPunct="1">
                <a:lnSpc>
                  <a:spcPct val="125000"/>
                </a:lnSpc>
                <a:tabLst>
                  <a:tab pos="114300" algn="l"/>
                  <a:tab pos="914400" algn="l"/>
                </a:tabLst>
              </a:pPr>
              <a:endParaRPr lang="en-US" sz="800" i="0" dirty="0"/>
            </a:p>
            <a:p>
              <a:pPr defTabSz="228600" eaLnBrk="1" hangingPunct="1">
                <a:lnSpc>
                  <a:spcPct val="125000"/>
                </a:lnSpc>
                <a:tabLst>
                  <a:tab pos="114300" algn="l"/>
                  <a:tab pos="914400" algn="l"/>
                </a:tabLst>
              </a:pPr>
              <a:r>
                <a:rPr lang="en-US" sz="800" dirty="0" err="1">
                  <a:solidFill>
                    <a:schemeClr val="bg2"/>
                  </a:solidFill>
                </a:rPr>
                <a:t>StateList</a:t>
              </a:r>
              <a:endParaRPr lang="en-US" sz="800" dirty="0">
                <a:solidFill>
                  <a:schemeClr val="bg2"/>
                </a:solidFill>
              </a:endParaRPr>
            </a:p>
            <a:p>
              <a:pPr defTabSz="228600" eaLnBrk="1" hangingPunct="1">
                <a:lnSpc>
                  <a:spcPct val="125000"/>
                </a:lnSpc>
                <a:tabLst>
                  <a:tab pos="114300" algn="l"/>
                  <a:tab pos="914400" algn="l"/>
                </a:tabLst>
              </a:pPr>
              <a:r>
                <a:rPr lang="en-US" sz="800" i="0" dirty="0">
                  <a:solidFill>
                    <a:schemeClr val="bg2"/>
                  </a:solidFill>
                </a:rPr>
                <a:t>0	0</a:t>
              </a:r>
            </a:p>
            <a:p>
              <a:pPr defTabSz="228600" eaLnBrk="1" hangingPunct="1">
                <a:lnSpc>
                  <a:spcPct val="125000"/>
                </a:lnSpc>
                <a:tabLst>
                  <a:tab pos="114300" algn="l"/>
                  <a:tab pos="914400" algn="l"/>
                </a:tabLst>
              </a:pPr>
              <a:r>
                <a:rPr lang="en-US" sz="800" i="0" dirty="0">
                  <a:solidFill>
                    <a:schemeClr val="bg2"/>
                  </a:solidFill>
                </a:rPr>
                <a:t>0	1</a:t>
              </a:r>
            </a:p>
            <a:p>
              <a:pPr defTabSz="228600" eaLnBrk="1" hangingPunct="1">
                <a:lnSpc>
                  <a:spcPct val="125000"/>
                </a:lnSpc>
                <a:tabLst>
                  <a:tab pos="114300" algn="l"/>
                  <a:tab pos="914400" algn="l"/>
                </a:tabLst>
              </a:pPr>
              <a:endParaRPr lang="en-US" sz="800" i="0" dirty="0">
                <a:solidFill>
                  <a:schemeClr val="bg2"/>
                </a:solidFill>
              </a:endParaRPr>
            </a:p>
            <a:p>
              <a:pPr defTabSz="228600" eaLnBrk="1" hangingPunct="1">
                <a:lnSpc>
                  <a:spcPct val="125000"/>
                </a:lnSpc>
                <a:tabLst>
                  <a:tab pos="114300" algn="l"/>
                  <a:tab pos="914400" algn="l"/>
                </a:tabLst>
              </a:pPr>
              <a:r>
                <a:rPr lang="en-US" sz="800" i="0" dirty="0"/>
                <a:t>States</a:t>
              </a:r>
            </a:p>
            <a:p>
              <a:pPr defTabSz="228600" eaLnBrk="1" hangingPunct="1">
                <a:lnSpc>
                  <a:spcPct val="125000"/>
                </a:lnSpc>
                <a:tabLst>
                  <a:tab pos="114300" algn="l"/>
                  <a:tab pos="914400" algn="l"/>
                </a:tabLst>
              </a:pPr>
              <a:r>
                <a:rPr lang="en-US" sz="800" i="0" dirty="0"/>
                <a:t>0	California	CA</a:t>
              </a:r>
            </a:p>
            <a:p>
              <a:pPr defTabSz="228600" eaLnBrk="1" hangingPunct="1">
                <a:lnSpc>
                  <a:spcPct val="125000"/>
                </a:lnSpc>
                <a:tabLst>
                  <a:tab pos="114300" algn="l"/>
                  <a:tab pos="914400" algn="l"/>
                </a:tabLst>
              </a:pPr>
              <a:r>
                <a:rPr lang="en-US" sz="800" i="0" dirty="0"/>
                <a:t>1	</a:t>
              </a:r>
              <a:r>
                <a:rPr lang="en-US" sz="800" i="0" dirty="0" err="1"/>
                <a:t>Pennyslvania</a:t>
              </a:r>
              <a:r>
                <a:rPr lang="en-US" sz="800" i="0" dirty="0"/>
                <a:t>	PA</a:t>
              </a:r>
            </a:p>
            <a:p>
              <a:pPr defTabSz="228600" eaLnBrk="1" hangingPunct="1">
                <a:lnSpc>
                  <a:spcPct val="125000"/>
                </a:lnSpc>
                <a:tabLst>
                  <a:tab pos="114300" algn="l"/>
                  <a:tab pos="914400" algn="l"/>
                </a:tabLst>
              </a:pPr>
              <a:endParaRPr lang="en-US" sz="800" i="0" dirty="0"/>
            </a:p>
            <a:p>
              <a:pPr defTabSz="228600" eaLnBrk="1" hangingPunct="1">
                <a:lnSpc>
                  <a:spcPct val="125000"/>
                </a:lnSpc>
                <a:tabLst>
                  <a:tab pos="114300" algn="l"/>
                  <a:tab pos="914400" algn="l"/>
                </a:tabLst>
              </a:pPr>
              <a:r>
                <a:rPr lang="en-US" sz="800" dirty="0" err="1">
                  <a:solidFill>
                    <a:schemeClr val="bg2"/>
                  </a:solidFill>
                </a:rPr>
                <a:t>CityList</a:t>
              </a:r>
              <a:endParaRPr lang="en-US" sz="800" dirty="0">
                <a:solidFill>
                  <a:schemeClr val="bg2"/>
                </a:solidFill>
              </a:endParaRPr>
            </a:p>
            <a:p>
              <a:pPr defTabSz="228600" eaLnBrk="1" hangingPunct="1">
                <a:lnSpc>
                  <a:spcPct val="125000"/>
                </a:lnSpc>
                <a:tabLst>
                  <a:tab pos="114300" algn="l"/>
                  <a:tab pos="914400" algn="l"/>
                </a:tabLst>
              </a:pPr>
              <a:r>
                <a:rPr lang="en-US" sz="800" i="0" dirty="0">
                  <a:solidFill>
                    <a:schemeClr val="bg2"/>
                  </a:solidFill>
                </a:rPr>
                <a:t>0	0</a:t>
              </a:r>
            </a:p>
            <a:p>
              <a:pPr defTabSz="228600" eaLnBrk="1" hangingPunct="1">
                <a:lnSpc>
                  <a:spcPct val="125000"/>
                </a:lnSpc>
                <a:tabLst>
                  <a:tab pos="114300" algn="l"/>
                  <a:tab pos="914400" algn="l"/>
                </a:tabLst>
              </a:pPr>
              <a:r>
                <a:rPr lang="en-US" sz="800" i="0" dirty="0">
                  <a:solidFill>
                    <a:schemeClr val="bg2"/>
                  </a:solidFill>
                </a:rPr>
                <a:t>0	1</a:t>
              </a:r>
            </a:p>
            <a:p>
              <a:pPr defTabSz="228600" eaLnBrk="1" hangingPunct="1">
                <a:lnSpc>
                  <a:spcPct val="125000"/>
                </a:lnSpc>
                <a:tabLst>
                  <a:tab pos="114300" algn="l"/>
                  <a:tab pos="914400" algn="l"/>
                </a:tabLst>
              </a:pPr>
              <a:r>
                <a:rPr lang="en-US" sz="800" i="0" dirty="0">
                  <a:solidFill>
                    <a:schemeClr val="bg2"/>
                  </a:solidFill>
                </a:rPr>
                <a:t>0	2</a:t>
              </a:r>
            </a:p>
            <a:p>
              <a:pPr defTabSz="228600" eaLnBrk="1" hangingPunct="1">
                <a:lnSpc>
                  <a:spcPct val="125000"/>
                </a:lnSpc>
                <a:tabLst>
                  <a:tab pos="114300" algn="l"/>
                  <a:tab pos="914400" algn="l"/>
                </a:tabLst>
              </a:pPr>
              <a:r>
                <a:rPr lang="en-US" sz="800" i="0" dirty="0">
                  <a:solidFill>
                    <a:schemeClr val="bg2"/>
                  </a:solidFill>
                </a:rPr>
                <a:t>1	3</a:t>
              </a:r>
            </a:p>
            <a:p>
              <a:pPr defTabSz="228600" eaLnBrk="1" hangingPunct="1">
                <a:lnSpc>
                  <a:spcPct val="125000"/>
                </a:lnSpc>
                <a:tabLst>
                  <a:tab pos="114300" algn="l"/>
                  <a:tab pos="914400" algn="l"/>
                </a:tabLst>
              </a:pPr>
              <a:r>
                <a:rPr lang="en-US" sz="800" i="0" dirty="0">
                  <a:solidFill>
                    <a:schemeClr val="bg2"/>
                  </a:solidFill>
                </a:rPr>
                <a:t>1	4</a:t>
              </a:r>
            </a:p>
            <a:p>
              <a:pPr defTabSz="228600" eaLnBrk="1" hangingPunct="1">
                <a:lnSpc>
                  <a:spcPct val="125000"/>
                </a:lnSpc>
                <a:tabLst>
                  <a:tab pos="114300" algn="l"/>
                  <a:tab pos="914400" algn="l"/>
                </a:tabLst>
              </a:pPr>
              <a:endParaRPr lang="en-US" sz="800" dirty="0">
                <a:solidFill>
                  <a:schemeClr val="bg2"/>
                </a:solidFill>
              </a:endParaRPr>
            </a:p>
            <a:p>
              <a:pPr defTabSz="228600" eaLnBrk="1" hangingPunct="1">
                <a:lnSpc>
                  <a:spcPct val="125000"/>
                </a:lnSpc>
                <a:tabLst>
                  <a:tab pos="114300" algn="l"/>
                  <a:tab pos="914400" algn="l"/>
                </a:tabLst>
              </a:pPr>
              <a:r>
                <a:rPr lang="en-US" sz="800" dirty="0" err="1"/>
                <a:t>CityWeather</a:t>
              </a:r>
              <a:endParaRPr lang="en-US" sz="800" dirty="0"/>
            </a:p>
            <a:p>
              <a:pPr defTabSz="228600" eaLnBrk="1" hangingPunct="1">
                <a:lnSpc>
                  <a:spcPct val="125000"/>
                </a:lnSpc>
                <a:tabLst>
                  <a:tab pos="114300" algn="l"/>
                  <a:tab pos="914400" algn="l"/>
                </a:tabLst>
              </a:pPr>
              <a:r>
                <a:rPr lang="en-US" sz="800" i="0" dirty="0"/>
                <a:t>0	Los Angeles	70</a:t>
              </a:r>
            </a:p>
            <a:p>
              <a:pPr defTabSz="228600" eaLnBrk="1" hangingPunct="1">
                <a:lnSpc>
                  <a:spcPct val="125000"/>
                </a:lnSpc>
                <a:tabLst>
                  <a:tab pos="114300" algn="l"/>
                  <a:tab pos="914400" algn="l"/>
                </a:tabLst>
              </a:pPr>
              <a:r>
                <a:rPr lang="en-US" sz="800" i="0" dirty="0"/>
                <a:t>1	San Francisco	65</a:t>
              </a:r>
            </a:p>
            <a:p>
              <a:pPr defTabSz="228600" eaLnBrk="1" hangingPunct="1">
                <a:lnSpc>
                  <a:spcPct val="125000"/>
                </a:lnSpc>
                <a:tabLst>
                  <a:tab pos="114300" algn="l"/>
                  <a:tab pos="914400" algn="l"/>
                </a:tabLst>
              </a:pPr>
              <a:r>
                <a:rPr lang="en-US" sz="800" i="0" dirty="0"/>
                <a:t>2	San Diego	75</a:t>
              </a:r>
            </a:p>
            <a:p>
              <a:pPr defTabSz="228600" eaLnBrk="1" hangingPunct="1">
                <a:lnSpc>
                  <a:spcPct val="125000"/>
                </a:lnSpc>
                <a:tabLst>
                  <a:tab pos="114300" algn="l"/>
                  <a:tab pos="914400" algn="l"/>
                </a:tabLst>
              </a:pPr>
              <a:r>
                <a:rPr lang="en-US" sz="800" i="0" dirty="0"/>
                <a:t>3	Pittsburgh	50</a:t>
              </a:r>
            </a:p>
            <a:p>
              <a:pPr defTabSz="228600" eaLnBrk="1" hangingPunct="1">
                <a:lnSpc>
                  <a:spcPct val="125000"/>
                </a:lnSpc>
                <a:tabLst>
                  <a:tab pos="114300" algn="l"/>
                  <a:tab pos="914400" algn="l"/>
                </a:tabLst>
              </a:pPr>
              <a:r>
                <a:rPr lang="en-US" sz="800" i="0" dirty="0"/>
                <a:t>4	Philadelphia	55</a:t>
              </a:r>
            </a:p>
          </p:txBody>
        </p:sp>
        <p:sp>
          <p:nvSpPr>
            <p:cNvPr id="8" name="Rectangle 217"/>
            <p:cNvSpPr>
              <a:spLocks noChangeArrowheads="1"/>
            </p:cNvSpPr>
            <p:nvPr/>
          </p:nvSpPr>
          <p:spPr bwMode="auto">
            <a:xfrm>
              <a:off x="1056" y="2208"/>
              <a:ext cx="720" cy="480"/>
            </a:xfrm>
            <a:prstGeom prst="rect">
              <a:avLst/>
            </a:prstGeom>
            <a:noFill/>
            <a:ln w="9525">
              <a:solidFill>
                <a:schemeClr val="tx1"/>
              </a:solidFill>
              <a:miter lim="800000"/>
              <a:headEnd/>
              <a:tailEnd/>
            </a:ln>
            <a:effectLst/>
          </p:spPr>
          <p:txBody>
            <a:bodyPr wrap="none" anchor="ctr"/>
            <a:lstStyle/>
            <a:p>
              <a:endParaRPr lang="en-US"/>
            </a:p>
          </p:txBody>
        </p:sp>
        <p:sp>
          <p:nvSpPr>
            <p:cNvPr id="9" name="Line 218"/>
            <p:cNvSpPr>
              <a:spLocks noChangeShapeType="1"/>
            </p:cNvSpPr>
            <p:nvPr/>
          </p:nvSpPr>
          <p:spPr bwMode="auto">
            <a:xfrm>
              <a:off x="1056" y="2304"/>
              <a:ext cx="720" cy="0"/>
            </a:xfrm>
            <a:prstGeom prst="line">
              <a:avLst/>
            </a:prstGeom>
            <a:noFill/>
            <a:ln w="9525">
              <a:solidFill>
                <a:schemeClr val="tx1"/>
              </a:solidFill>
              <a:round/>
              <a:headEnd/>
              <a:tailEnd/>
            </a:ln>
            <a:effectLst/>
          </p:spPr>
          <p:txBody>
            <a:bodyPr/>
            <a:lstStyle/>
            <a:p>
              <a:endParaRPr lang="en-US"/>
            </a:p>
          </p:txBody>
        </p:sp>
        <p:sp>
          <p:nvSpPr>
            <p:cNvPr id="10" name="Line 219"/>
            <p:cNvSpPr>
              <a:spLocks noChangeShapeType="1"/>
            </p:cNvSpPr>
            <p:nvPr/>
          </p:nvSpPr>
          <p:spPr bwMode="auto">
            <a:xfrm>
              <a:off x="1056" y="2400"/>
              <a:ext cx="720" cy="0"/>
            </a:xfrm>
            <a:prstGeom prst="line">
              <a:avLst/>
            </a:prstGeom>
            <a:noFill/>
            <a:ln w="9525">
              <a:solidFill>
                <a:schemeClr val="tx1"/>
              </a:solidFill>
              <a:round/>
              <a:headEnd/>
              <a:tailEnd/>
            </a:ln>
            <a:effectLst/>
          </p:spPr>
          <p:txBody>
            <a:bodyPr/>
            <a:lstStyle/>
            <a:p>
              <a:endParaRPr lang="en-US"/>
            </a:p>
          </p:txBody>
        </p:sp>
        <p:sp>
          <p:nvSpPr>
            <p:cNvPr id="11" name="Line 220"/>
            <p:cNvSpPr>
              <a:spLocks noChangeShapeType="1"/>
            </p:cNvSpPr>
            <p:nvPr/>
          </p:nvSpPr>
          <p:spPr bwMode="auto">
            <a:xfrm>
              <a:off x="1056" y="2496"/>
              <a:ext cx="720" cy="0"/>
            </a:xfrm>
            <a:prstGeom prst="line">
              <a:avLst/>
            </a:prstGeom>
            <a:noFill/>
            <a:ln w="9525">
              <a:solidFill>
                <a:schemeClr val="tx1"/>
              </a:solidFill>
              <a:round/>
              <a:headEnd/>
              <a:tailEnd/>
            </a:ln>
            <a:effectLst/>
          </p:spPr>
          <p:txBody>
            <a:bodyPr/>
            <a:lstStyle/>
            <a:p>
              <a:endParaRPr lang="en-US"/>
            </a:p>
          </p:txBody>
        </p:sp>
        <p:sp>
          <p:nvSpPr>
            <p:cNvPr id="12" name="Line 221"/>
            <p:cNvSpPr>
              <a:spLocks noChangeShapeType="1"/>
            </p:cNvSpPr>
            <p:nvPr/>
          </p:nvSpPr>
          <p:spPr bwMode="auto">
            <a:xfrm>
              <a:off x="1056" y="2592"/>
              <a:ext cx="720" cy="0"/>
            </a:xfrm>
            <a:prstGeom prst="line">
              <a:avLst/>
            </a:prstGeom>
            <a:noFill/>
            <a:ln w="9525">
              <a:solidFill>
                <a:schemeClr val="tx1"/>
              </a:solidFill>
              <a:round/>
              <a:headEnd/>
              <a:tailEnd/>
            </a:ln>
            <a:effectLst/>
          </p:spPr>
          <p:txBody>
            <a:bodyPr/>
            <a:lstStyle/>
            <a:p>
              <a:endParaRPr lang="en-US"/>
            </a:p>
          </p:txBody>
        </p:sp>
        <p:sp>
          <p:nvSpPr>
            <p:cNvPr id="13" name="Rectangle 222"/>
            <p:cNvSpPr>
              <a:spLocks noChangeArrowheads="1"/>
            </p:cNvSpPr>
            <p:nvPr/>
          </p:nvSpPr>
          <p:spPr bwMode="auto">
            <a:xfrm>
              <a:off x="1056" y="1536"/>
              <a:ext cx="192" cy="480"/>
            </a:xfrm>
            <a:prstGeom prst="rect">
              <a:avLst/>
            </a:prstGeom>
            <a:noFill/>
            <a:ln w="9525">
              <a:solidFill>
                <a:schemeClr val="tx1"/>
              </a:solidFill>
              <a:miter lim="800000"/>
              <a:headEnd/>
              <a:tailEnd/>
            </a:ln>
            <a:effectLst/>
          </p:spPr>
          <p:txBody>
            <a:bodyPr wrap="none" anchor="ctr"/>
            <a:lstStyle/>
            <a:p>
              <a:endParaRPr lang="en-US"/>
            </a:p>
          </p:txBody>
        </p:sp>
        <p:sp>
          <p:nvSpPr>
            <p:cNvPr id="14" name="Line 223"/>
            <p:cNvSpPr>
              <a:spLocks noChangeShapeType="1"/>
            </p:cNvSpPr>
            <p:nvPr/>
          </p:nvSpPr>
          <p:spPr bwMode="auto">
            <a:xfrm>
              <a:off x="1056" y="1632"/>
              <a:ext cx="192" cy="0"/>
            </a:xfrm>
            <a:prstGeom prst="line">
              <a:avLst/>
            </a:prstGeom>
            <a:noFill/>
            <a:ln w="9525">
              <a:solidFill>
                <a:schemeClr val="tx1"/>
              </a:solidFill>
              <a:round/>
              <a:headEnd/>
              <a:tailEnd/>
            </a:ln>
            <a:effectLst/>
          </p:spPr>
          <p:txBody>
            <a:bodyPr/>
            <a:lstStyle/>
            <a:p>
              <a:endParaRPr lang="en-US"/>
            </a:p>
          </p:txBody>
        </p:sp>
        <p:sp>
          <p:nvSpPr>
            <p:cNvPr id="15" name="Line 224"/>
            <p:cNvSpPr>
              <a:spLocks noChangeShapeType="1"/>
            </p:cNvSpPr>
            <p:nvPr/>
          </p:nvSpPr>
          <p:spPr bwMode="auto">
            <a:xfrm>
              <a:off x="1056" y="1728"/>
              <a:ext cx="192" cy="0"/>
            </a:xfrm>
            <a:prstGeom prst="line">
              <a:avLst/>
            </a:prstGeom>
            <a:noFill/>
            <a:ln w="9525">
              <a:solidFill>
                <a:schemeClr val="tx1"/>
              </a:solidFill>
              <a:round/>
              <a:headEnd/>
              <a:tailEnd/>
            </a:ln>
            <a:effectLst/>
          </p:spPr>
          <p:txBody>
            <a:bodyPr/>
            <a:lstStyle/>
            <a:p>
              <a:endParaRPr lang="en-US"/>
            </a:p>
          </p:txBody>
        </p:sp>
        <p:sp>
          <p:nvSpPr>
            <p:cNvPr id="16" name="Line 225"/>
            <p:cNvSpPr>
              <a:spLocks noChangeShapeType="1"/>
            </p:cNvSpPr>
            <p:nvPr/>
          </p:nvSpPr>
          <p:spPr bwMode="auto">
            <a:xfrm>
              <a:off x="1056" y="1824"/>
              <a:ext cx="192" cy="0"/>
            </a:xfrm>
            <a:prstGeom prst="line">
              <a:avLst/>
            </a:prstGeom>
            <a:noFill/>
            <a:ln w="9525">
              <a:solidFill>
                <a:schemeClr val="tx1"/>
              </a:solidFill>
              <a:round/>
              <a:headEnd/>
              <a:tailEnd/>
            </a:ln>
            <a:effectLst/>
          </p:spPr>
          <p:txBody>
            <a:bodyPr/>
            <a:lstStyle/>
            <a:p>
              <a:endParaRPr lang="en-US"/>
            </a:p>
          </p:txBody>
        </p:sp>
        <p:sp>
          <p:nvSpPr>
            <p:cNvPr id="17" name="Line 226"/>
            <p:cNvSpPr>
              <a:spLocks noChangeShapeType="1"/>
            </p:cNvSpPr>
            <p:nvPr/>
          </p:nvSpPr>
          <p:spPr bwMode="auto">
            <a:xfrm>
              <a:off x="1056" y="1920"/>
              <a:ext cx="192" cy="0"/>
            </a:xfrm>
            <a:prstGeom prst="line">
              <a:avLst/>
            </a:prstGeom>
            <a:noFill/>
            <a:ln w="9525">
              <a:solidFill>
                <a:schemeClr val="tx1"/>
              </a:solidFill>
              <a:round/>
              <a:headEnd/>
              <a:tailEnd/>
            </a:ln>
            <a:effectLst/>
          </p:spPr>
          <p:txBody>
            <a:bodyPr/>
            <a:lstStyle/>
            <a:p>
              <a:endParaRPr lang="en-US"/>
            </a:p>
          </p:txBody>
        </p:sp>
        <p:sp>
          <p:nvSpPr>
            <p:cNvPr id="18" name="Rectangle 227"/>
            <p:cNvSpPr>
              <a:spLocks noChangeArrowheads="1"/>
            </p:cNvSpPr>
            <p:nvPr/>
          </p:nvSpPr>
          <p:spPr bwMode="auto">
            <a:xfrm>
              <a:off x="1056" y="1152"/>
              <a:ext cx="768" cy="192"/>
            </a:xfrm>
            <a:prstGeom prst="rect">
              <a:avLst/>
            </a:prstGeom>
            <a:noFill/>
            <a:ln w="9525">
              <a:solidFill>
                <a:schemeClr val="tx1"/>
              </a:solidFill>
              <a:miter lim="800000"/>
              <a:headEnd/>
              <a:tailEnd/>
            </a:ln>
            <a:effectLst/>
          </p:spPr>
          <p:txBody>
            <a:bodyPr wrap="none" anchor="ctr"/>
            <a:lstStyle/>
            <a:p>
              <a:endParaRPr lang="en-US"/>
            </a:p>
          </p:txBody>
        </p:sp>
        <p:sp>
          <p:nvSpPr>
            <p:cNvPr id="19" name="Line 228"/>
            <p:cNvSpPr>
              <a:spLocks noChangeShapeType="1"/>
            </p:cNvSpPr>
            <p:nvPr/>
          </p:nvSpPr>
          <p:spPr bwMode="auto">
            <a:xfrm>
              <a:off x="1056" y="1248"/>
              <a:ext cx="768" cy="0"/>
            </a:xfrm>
            <a:prstGeom prst="line">
              <a:avLst/>
            </a:prstGeom>
            <a:noFill/>
            <a:ln w="9525">
              <a:solidFill>
                <a:schemeClr val="tx1"/>
              </a:solidFill>
              <a:round/>
              <a:headEnd/>
              <a:tailEnd/>
            </a:ln>
            <a:effectLst/>
          </p:spPr>
          <p:txBody>
            <a:bodyPr/>
            <a:lstStyle/>
            <a:p>
              <a:endParaRPr lang="en-US"/>
            </a:p>
          </p:txBody>
        </p:sp>
        <p:sp>
          <p:nvSpPr>
            <p:cNvPr id="20" name="Rectangle 229"/>
            <p:cNvSpPr>
              <a:spLocks noChangeArrowheads="1"/>
            </p:cNvSpPr>
            <p:nvPr/>
          </p:nvSpPr>
          <p:spPr bwMode="auto">
            <a:xfrm>
              <a:off x="1056" y="768"/>
              <a:ext cx="192" cy="192"/>
            </a:xfrm>
            <a:prstGeom prst="rect">
              <a:avLst/>
            </a:prstGeom>
            <a:noFill/>
            <a:ln w="9525">
              <a:solidFill>
                <a:schemeClr val="tx1"/>
              </a:solidFill>
              <a:miter lim="800000"/>
              <a:headEnd/>
              <a:tailEnd/>
            </a:ln>
            <a:effectLst/>
          </p:spPr>
          <p:txBody>
            <a:bodyPr wrap="none" anchor="ctr"/>
            <a:lstStyle/>
            <a:p>
              <a:endParaRPr lang="en-US"/>
            </a:p>
          </p:txBody>
        </p:sp>
        <p:sp>
          <p:nvSpPr>
            <p:cNvPr id="21" name="Line 230"/>
            <p:cNvSpPr>
              <a:spLocks noChangeShapeType="1"/>
            </p:cNvSpPr>
            <p:nvPr/>
          </p:nvSpPr>
          <p:spPr bwMode="auto">
            <a:xfrm>
              <a:off x="1056" y="864"/>
              <a:ext cx="192" cy="0"/>
            </a:xfrm>
            <a:prstGeom prst="line">
              <a:avLst/>
            </a:prstGeom>
            <a:noFill/>
            <a:ln w="9525">
              <a:solidFill>
                <a:schemeClr val="tx1"/>
              </a:solidFill>
              <a:round/>
              <a:headEnd/>
              <a:tailEnd/>
            </a:ln>
            <a:effectLst/>
          </p:spPr>
          <p:txBody>
            <a:bodyPr/>
            <a:lstStyle/>
            <a:p>
              <a:endParaRPr lang="en-US"/>
            </a:p>
          </p:txBody>
        </p:sp>
        <p:sp>
          <p:nvSpPr>
            <p:cNvPr id="22" name="Rectangle 231"/>
            <p:cNvSpPr>
              <a:spLocks noChangeArrowheads="1"/>
            </p:cNvSpPr>
            <p:nvPr/>
          </p:nvSpPr>
          <p:spPr bwMode="auto">
            <a:xfrm>
              <a:off x="1056" y="480"/>
              <a:ext cx="672" cy="96"/>
            </a:xfrm>
            <a:prstGeom prst="rect">
              <a:avLst/>
            </a:prstGeom>
            <a:noFill/>
            <a:ln w="9525">
              <a:solidFill>
                <a:schemeClr val="tx1"/>
              </a:solidFill>
              <a:miter lim="800000"/>
              <a:headEnd/>
              <a:tailEnd/>
            </a:ln>
            <a:effectLst/>
          </p:spPr>
          <p:txBody>
            <a:bodyPr wrap="none" anchor="ctr"/>
            <a:lstStyle/>
            <a:p>
              <a:endParaRPr lang="en-US"/>
            </a:p>
          </p:txBody>
        </p:sp>
        <p:sp>
          <p:nvSpPr>
            <p:cNvPr id="23" name="Line 232"/>
            <p:cNvSpPr>
              <a:spLocks noChangeShapeType="1"/>
            </p:cNvSpPr>
            <p:nvPr/>
          </p:nvSpPr>
          <p:spPr bwMode="auto">
            <a:xfrm>
              <a:off x="1152" y="2208"/>
              <a:ext cx="0" cy="480"/>
            </a:xfrm>
            <a:prstGeom prst="line">
              <a:avLst/>
            </a:prstGeom>
            <a:noFill/>
            <a:ln w="9525">
              <a:solidFill>
                <a:schemeClr val="tx1"/>
              </a:solidFill>
              <a:round/>
              <a:headEnd/>
              <a:tailEnd/>
            </a:ln>
            <a:effectLst/>
          </p:spPr>
          <p:txBody>
            <a:bodyPr/>
            <a:lstStyle/>
            <a:p>
              <a:endParaRPr lang="en-US"/>
            </a:p>
          </p:txBody>
        </p:sp>
        <p:sp>
          <p:nvSpPr>
            <p:cNvPr id="24" name="Line 233"/>
            <p:cNvSpPr>
              <a:spLocks noChangeShapeType="1"/>
            </p:cNvSpPr>
            <p:nvPr/>
          </p:nvSpPr>
          <p:spPr bwMode="auto">
            <a:xfrm>
              <a:off x="1632" y="2208"/>
              <a:ext cx="0" cy="480"/>
            </a:xfrm>
            <a:prstGeom prst="line">
              <a:avLst/>
            </a:prstGeom>
            <a:noFill/>
            <a:ln w="9525">
              <a:solidFill>
                <a:schemeClr val="tx1"/>
              </a:solidFill>
              <a:round/>
              <a:headEnd/>
              <a:tailEnd/>
            </a:ln>
            <a:effectLst/>
          </p:spPr>
          <p:txBody>
            <a:bodyPr/>
            <a:lstStyle/>
            <a:p>
              <a:endParaRPr lang="en-US"/>
            </a:p>
          </p:txBody>
        </p:sp>
        <p:sp>
          <p:nvSpPr>
            <p:cNvPr id="25" name="Line 234"/>
            <p:cNvSpPr>
              <a:spLocks noChangeShapeType="1"/>
            </p:cNvSpPr>
            <p:nvPr/>
          </p:nvSpPr>
          <p:spPr bwMode="auto">
            <a:xfrm>
              <a:off x="1152" y="1536"/>
              <a:ext cx="0" cy="480"/>
            </a:xfrm>
            <a:prstGeom prst="line">
              <a:avLst/>
            </a:prstGeom>
            <a:noFill/>
            <a:ln w="9525">
              <a:solidFill>
                <a:schemeClr val="tx1"/>
              </a:solidFill>
              <a:round/>
              <a:headEnd/>
              <a:tailEnd/>
            </a:ln>
            <a:effectLst/>
          </p:spPr>
          <p:txBody>
            <a:bodyPr/>
            <a:lstStyle/>
            <a:p>
              <a:endParaRPr lang="en-US"/>
            </a:p>
          </p:txBody>
        </p:sp>
        <p:sp>
          <p:nvSpPr>
            <p:cNvPr id="26" name="Line 235"/>
            <p:cNvSpPr>
              <a:spLocks noChangeShapeType="1"/>
            </p:cNvSpPr>
            <p:nvPr/>
          </p:nvSpPr>
          <p:spPr bwMode="auto">
            <a:xfrm>
              <a:off x="1152" y="1152"/>
              <a:ext cx="0" cy="192"/>
            </a:xfrm>
            <a:prstGeom prst="line">
              <a:avLst/>
            </a:prstGeom>
            <a:noFill/>
            <a:ln w="9525">
              <a:solidFill>
                <a:schemeClr val="tx1"/>
              </a:solidFill>
              <a:round/>
              <a:headEnd/>
              <a:tailEnd/>
            </a:ln>
            <a:effectLst/>
          </p:spPr>
          <p:txBody>
            <a:bodyPr/>
            <a:lstStyle/>
            <a:p>
              <a:endParaRPr lang="en-US"/>
            </a:p>
          </p:txBody>
        </p:sp>
        <p:sp>
          <p:nvSpPr>
            <p:cNvPr id="27" name="Line 236"/>
            <p:cNvSpPr>
              <a:spLocks noChangeShapeType="1"/>
            </p:cNvSpPr>
            <p:nvPr/>
          </p:nvSpPr>
          <p:spPr bwMode="auto">
            <a:xfrm>
              <a:off x="1632" y="1152"/>
              <a:ext cx="0" cy="192"/>
            </a:xfrm>
            <a:prstGeom prst="line">
              <a:avLst/>
            </a:prstGeom>
            <a:noFill/>
            <a:ln w="9525">
              <a:solidFill>
                <a:schemeClr val="tx1"/>
              </a:solidFill>
              <a:round/>
              <a:headEnd/>
              <a:tailEnd/>
            </a:ln>
            <a:effectLst/>
          </p:spPr>
          <p:txBody>
            <a:bodyPr/>
            <a:lstStyle/>
            <a:p>
              <a:endParaRPr lang="en-US"/>
            </a:p>
          </p:txBody>
        </p:sp>
        <p:sp>
          <p:nvSpPr>
            <p:cNvPr id="28" name="Line 237"/>
            <p:cNvSpPr>
              <a:spLocks noChangeShapeType="1"/>
            </p:cNvSpPr>
            <p:nvPr/>
          </p:nvSpPr>
          <p:spPr bwMode="auto">
            <a:xfrm>
              <a:off x="1152" y="768"/>
              <a:ext cx="0" cy="192"/>
            </a:xfrm>
            <a:prstGeom prst="line">
              <a:avLst/>
            </a:prstGeom>
            <a:noFill/>
            <a:ln w="9525">
              <a:solidFill>
                <a:schemeClr val="tx1"/>
              </a:solidFill>
              <a:round/>
              <a:headEnd/>
              <a:tailEnd/>
            </a:ln>
            <a:effectLst/>
          </p:spPr>
          <p:txBody>
            <a:bodyPr/>
            <a:lstStyle/>
            <a:p>
              <a:endParaRPr lang="en-US"/>
            </a:p>
          </p:txBody>
        </p:sp>
        <p:sp>
          <p:nvSpPr>
            <p:cNvPr id="29" name="Line 238"/>
            <p:cNvSpPr>
              <a:spLocks noChangeShapeType="1"/>
            </p:cNvSpPr>
            <p:nvPr/>
          </p:nvSpPr>
          <p:spPr bwMode="auto">
            <a:xfrm>
              <a:off x="1152" y="480"/>
              <a:ext cx="0" cy="96"/>
            </a:xfrm>
            <a:prstGeom prst="line">
              <a:avLst/>
            </a:prstGeom>
            <a:noFill/>
            <a:ln w="9525">
              <a:solidFill>
                <a:schemeClr val="tx1"/>
              </a:solidFill>
              <a:round/>
              <a:headEnd/>
              <a:tailEnd/>
            </a:ln>
            <a:effectLst/>
          </p:spPr>
          <p:txBody>
            <a:bodyPr/>
            <a:lstStyle/>
            <a:p>
              <a:endParaRPr lang="en-US"/>
            </a:p>
          </p:txBody>
        </p:sp>
        <p:grpSp>
          <p:nvGrpSpPr>
            <p:cNvPr id="3" name="Group 239"/>
            <p:cNvGrpSpPr>
              <a:grpSpLocks/>
            </p:cNvGrpSpPr>
            <p:nvPr/>
          </p:nvGrpSpPr>
          <p:grpSpPr bwMode="auto">
            <a:xfrm>
              <a:off x="2050" y="1920"/>
              <a:ext cx="1287" cy="788"/>
              <a:chOff x="2050" y="1968"/>
              <a:chExt cx="1287" cy="788"/>
            </a:xfrm>
          </p:grpSpPr>
          <p:sp>
            <p:nvSpPr>
              <p:cNvPr id="68" name="Oval 240"/>
              <p:cNvSpPr>
                <a:spLocks noChangeArrowheads="1"/>
              </p:cNvSpPr>
              <p:nvPr/>
            </p:nvSpPr>
            <p:spPr bwMode="auto">
              <a:xfrm rot="1557108">
                <a:off x="2050" y="2013"/>
                <a:ext cx="1287" cy="630"/>
              </a:xfrm>
              <a:prstGeom prst="ellipse">
                <a:avLst/>
              </a:prstGeom>
              <a:solidFill>
                <a:schemeClr val="accent1"/>
              </a:solidFill>
              <a:ln w="12700">
                <a:solidFill>
                  <a:schemeClr val="tx1"/>
                </a:solidFill>
                <a:round/>
                <a:headEnd/>
                <a:tailEnd/>
              </a:ln>
              <a:effectLst/>
            </p:spPr>
            <p:txBody>
              <a:bodyPr wrap="none" anchor="ctr"/>
              <a:lstStyle/>
              <a:p>
                <a:endParaRPr lang="en-US"/>
              </a:p>
            </p:txBody>
          </p:sp>
          <p:grpSp>
            <p:nvGrpSpPr>
              <p:cNvPr id="4" name="Group 241"/>
              <p:cNvGrpSpPr>
                <a:grpSpLocks/>
              </p:cNvGrpSpPr>
              <p:nvPr/>
            </p:nvGrpSpPr>
            <p:grpSpPr bwMode="auto">
              <a:xfrm>
                <a:off x="2256" y="1968"/>
                <a:ext cx="242" cy="288"/>
                <a:chOff x="2256" y="1968"/>
                <a:chExt cx="242" cy="288"/>
              </a:xfrm>
            </p:grpSpPr>
            <p:sp>
              <p:nvSpPr>
                <p:cNvPr id="103" name="Rectangle 242"/>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04" name="Rectangle 243"/>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05" name="Line 244"/>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06" name="Line 245"/>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07" name="Line 246"/>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08" name="Line 247"/>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09" name="Line 248"/>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6" name="Group 249"/>
              <p:cNvGrpSpPr>
                <a:grpSpLocks/>
              </p:cNvGrpSpPr>
              <p:nvPr/>
            </p:nvGrpSpPr>
            <p:grpSpPr bwMode="auto">
              <a:xfrm>
                <a:off x="2352" y="2064"/>
                <a:ext cx="242" cy="288"/>
                <a:chOff x="2256" y="1968"/>
                <a:chExt cx="242" cy="288"/>
              </a:xfrm>
            </p:grpSpPr>
            <p:sp>
              <p:nvSpPr>
                <p:cNvPr id="96" name="Rectangle 250"/>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97" name="Rectangle 251"/>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98" name="Line 252"/>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99" name="Line 253"/>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00" name="Line 254"/>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01" name="Line 255"/>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02" name="Line 256"/>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30" name="Group 257"/>
              <p:cNvGrpSpPr>
                <a:grpSpLocks/>
              </p:cNvGrpSpPr>
              <p:nvPr/>
            </p:nvGrpSpPr>
            <p:grpSpPr bwMode="auto">
              <a:xfrm>
                <a:off x="2448" y="2160"/>
                <a:ext cx="242" cy="288"/>
                <a:chOff x="2256" y="1968"/>
                <a:chExt cx="242" cy="288"/>
              </a:xfrm>
            </p:grpSpPr>
            <p:sp>
              <p:nvSpPr>
                <p:cNvPr id="89" name="Rectangle 258"/>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90" name="Rectangle 259"/>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91" name="Line 260"/>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92" name="Line 261"/>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93" name="Line 262"/>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94" name="Line 263"/>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95" name="Line 264"/>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31" name="Group 265"/>
              <p:cNvGrpSpPr>
                <a:grpSpLocks/>
              </p:cNvGrpSpPr>
              <p:nvPr/>
            </p:nvGrpSpPr>
            <p:grpSpPr bwMode="auto">
              <a:xfrm>
                <a:off x="2782" y="2304"/>
                <a:ext cx="242" cy="288"/>
                <a:chOff x="2256" y="1968"/>
                <a:chExt cx="242" cy="288"/>
              </a:xfrm>
            </p:grpSpPr>
            <p:sp>
              <p:nvSpPr>
                <p:cNvPr id="82" name="Rectangle 266"/>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3" name="Rectangle 267"/>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84" name="Line 268"/>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85" name="Line 269"/>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86" name="Line 270"/>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87" name="Line 271"/>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88" name="Line 272"/>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30720" name="Group 273"/>
              <p:cNvGrpSpPr>
                <a:grpSpLocks/>
              </p:cNvGrpSpPr>
              <p:nvPr/>
            </p:nvGrpSpPr>
            <p:grpSpPr bwMode="auto">
              <a:xfrm>
                <a:off x="2878" y="2400"/>
                <a:ext cx="242" cy="288"/>
                <a:chOff x="2256" y="1968"/>
                <a:chExt cx="242" cy="288"/>
              </a:xfrm>
            </p:grpSpPr>
            <p:sp>
              <p:nvSpPr>
                <p:cNvPr id="75" name="Rectangle 274"/>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76" name="Rectangle 275"/>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77" name="Line 276"/>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78" name="Line 277"/>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79" name="Line 278"/>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80" name="Line 279"/>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81" name="Line 280"/>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sp>
            <p:nvSpPr>
              <p:cNvPr id="74" name="Text Box 281"/>
              <p:cNvSpPr txBox="1">
                <a:spLocks noChangeArrowheads="1"/>
              </p:cNvSpPr>
              <p:nvPr/>
            </p:nvSpPr>
            <p:spPr bwMode="auto">
              <a:xfrm>
                <a:off x="2064" y="2544"/>
                <a:ext cx="469" cy="212"/>
              </a:xfrm>
              <a:prstGeom prst="rect">
                <a:avLst/>
              </a:prstGeom>
              <a:noFill/>
              <a:ln w="12700">
                <a:noFill/>
                <a:miter lim="800000"/>
                <a:headEnd/>
                <a:tailEnd/>
              </a:ln>
              <a:effectLst/>
            </p:spPr>
            <p:txBody>
              <a:bodyPr wrap="none">
                <a:spAutoFit/>
              </a:bodyPr>
              <a:lstStyle/>
              <a:p>
                <a:pPr algn="ctr" eaLnBrk="1" hangingPunct="1"/>
                <a:r>
                  <a:rPr lang="en-US" sz="800" i="0"/>
                  <a:t>CityWeather</a:t>
                </a:r>
              </a:p>
              <a:p>
                <a:pPr algn="ctr" eaLnBrk="1" hangingPunct="1"/>
                <a:r>
                  <a:rPr lang="en-US" sz="800" i="0"/>
                  <a:t>page-type</a:t>
                </a:r>
              </a:p>
            </p:txBody>
          </p:sp>
        </p:grpSp>
        <p:grpSp>
          <p:nvGrpSpPr>
            <p:cNvPr id="30721" name="Group 282"/>
            <p:cNvGrpSpPr>
              <a:grpSpLocks/>
            </p:cNvGrpSpPr>
            <p:nvPr/>
          </p:nvGrpSpPr>
          <p:grpSpPr bwMode="auto">
            <a:xfrm>
              <a:off x="1901" y="1111"/>
              <a:ext cx="1261" cy="637"/>
              <a:chOff x="1901" y="1111"/>
              <a:chExt cx="1261" cy="637"/>
            </a:xfrm>
          </p:grpSpPr>
          <p:sp>
            <p:nvSpPr>
              <p:cNvPr id="52" name="Oval 283"/>
              <p:cNvSpPr>
                <a:spLocks noChangeArrowheads="1"/>
              </p:cNvSpPr>
              <p:nvPr/>
            </p:nvSpPr>
            <p:spPr bwMode="auto">
              <a:xfrm rot="-974875">
                <a:off x="2154" y="1111"/>
                <a:ext cx="1008" cy="576"/>
              </a:xfrm>
              <a:prstGeom prst="ellipse">
                <a:avLst/>
              </a:prstGeom>
              <a:solidFill>
                <a:schemeClr val="accent1"/>
              </a:solidFill>
              <a:ln w="12700">
                <a:solidFill>
                  <a:schemeClr val="tx1"/>
                </a:solidFill>
                <a:round/>
                <a:headEnd/>
                <a:tailEnd/>
              </a:ln>
              <a:effectLst/>
            </p:spPr>
            <p:txBody>
              <a:bodyPr wrap="none" anchor="ctr"/>
              <a:lstStyle/>
              <a:p>
                <a:endParaRPr lang="en-US"/>
              </a:p>
            </p:txBody>
          </p:sp>
          <p:grpSp>
            <p:nvGrpSpPr>
              <p:cNvPr id="30723" name="Group 284"/>
              <p:cNvGrpSpPr>
                <a:grpSpLocks/>
              </p:cNvGrpSpPr>
              <p:nvPr/>
            </p:nvGrpSpPr>
            <p:grpSpPr bwMode="auto">
              <a:xfrm>
                <a:off x="2302" y="1296"/>
                <a:ext cx="242" cy="288"/>
                <a:chOff x="2302" y="1296"/>
                <a:chExt cx="242" cy="288"/>
              </a:xfrm>
            </p:grpSpPr>
            <p:sp>
              <p:nvSpPr>
                <p:cNvPr id="62" name="Rectangle 285"/>
                <p:cNvSpPr>
                  <a:spLocks noChangeArrowheads="1"/>
                </p:cNvSpPr>
                <p:nvPr/>
              </p:nvSpPr>
              <p:spPr bwMode="auto">
                <a:xfrm>
                  <a:off x="2302" y="1296"/>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63" name="Line 286"/>
                <p:cNvSpPr>
                  <a:spLocks noChangeShapeType="1"/>
                </p:cNvSpPr>
                <p:nvPr/>
              </p:nvSpPr>
              <p:spPr bwMode="auto">
                <a:xfrm>
                  <a:off x="2351" y="1345"/>
                  <a:ext cx="144" cy="0"/>
                </a:xfrm>
                <a:prstGeom prst="line">
                  <a:avLst/>
                </a:prstGeom>
                <a:noFill/>
                <a:ln w="12700">
                  <a:solidFill>
                    <a:schemeClr val="tx1"/>
                  </a:solidFill>
                  <a:round/>
                  <a:headEnd/>
                  <a:tailEnd/>
                </a:ln>
                <a:effectLst/>
              </p:spPr>
              <p:txBody>
                <a:bodyPr/>
                <a:lstStyle/>
                <a:p>
                  <a:endParaRPr lang="en-US"/>
                </a:p>
              </p:txBody>
            </p:sp>
            <p:sp>
              <p:nvSpPr>
                <p:cNvPr id="64" name="Line 287"/>
                <p:cNvSpPr>
                  <a:spLocks noChangeShapeType="1"/>
                </p:cNvSpPr>
                <p:nvPr/>
              </p:nvSpPr>
              <p:spPr bwMode="auto">
                <a:xfrm flipV="1">
                  <a:off x="2351" y="1392"/>
                  <a:ext cx="145" cy="1"/>
                </a:xfrm>
                <a:prstGeom prst="line">
                  <a:avLst/>
                </a:prstGeom>
                <a:noFill/>
                <a:ln w="12700">
                  <a:solidFill>
                    <a:schemeClr val="tx1"/>
                  </a:solidFill>
                  <a:round/>
                  <a:headEnd/>
                  <a:tailEnd/>
                </a:ln>
                <a:effectLst/>
              </p:spPr>
              <p:txBody>
                <a:bodyPr/>
                <a:lstStyle/>
                <a:p>
                  <a:endParaRPr lang="en-US"/>
                </a:p>
              </p:txBody>
            </p:sp>
            <p:sp>
              <p:nvSpPr>
                <p:cNvPr id="65" name="Line 288"/>
                <p:cNvSpPr>
                  <a:spLocks noChangeShapeType="1"/>
                </p:cNvSpPr>
                <p:nvPr/>
              </p:nvSpPr>
              <p:spPr bwMode="auto">
                <a:xfrm flipV="1">
                  <a:off x="2351" y="1440"/>
                  <a:ext cx="145" cy="1"/>
                </a:xfrm>
                <a:prstGeom prst="line">
                  <a:avLst/>
                </a:prstGeom>
                <a:noFill/>
                <a:ln w="12700">
                  <a:solidFill>
                    <a:schemeClr val="tx1"/>
                  </a:solidFill>
                  <a:round/>
                  <a:headEnd/>
                  <a:tailEnd/>
                </a:ln>
                <a:effectLst/>
              </p:spPr>
              <p:txBody>
                <a:bodyPr/>
                <a:lstStyle/>
                <a:p>
                  <a:endParaRPr lang="en-US"/>
                </a:p>
              </p:txBody>
            </p:sp>
            <p:sp>
              <p:nvSpPr>
                <p:cNvPr id="66" name="Line 289"/>
                <p:cNvSpPr>
                  <a:spLocks noChangeShapeType="1"/>
                </p:cNvSpPr>
                <p:nvPr/>
              </p:nvSpPr>
              <p:spPr bwMode="auto">
                <a:xfrm flipV="1">
                  <a:off x="2351" y="1488"/>
                  <a:ext cx="145" cy="1"/>
                </a:xfrm>
                <a:prstGeom prst="line">
                  <a:avLst/>
                </a:prstGeom>
                <a:noFill/>
                <a:ln w="12700">
                  <a:solidFill>
                    <a:schemeClr val="tx1"/>
                  </a:solidFill>
                  <a:round/>
                  <a:headEnd/>
                  <a:tailEnd/>
                </a:ln>
                <a:effectLst/>
              </p:spPr>
              <p:txBody>
                <a:bodyPr/>
                <a:lstStyle/>
                <a:p>
                  <a:endParaRPr lang="en-US"/>
                </a:p>
              </p:txBody>
            </p:sp>
            <p:sp>
              <p:nvSpPr>
                <p:cNvPr id="67" name="Line 290"/>
                <p:cNvSpPr>
                  <a:spLocks noChangeShapeType="1"/>
                </p:cNvSpPr>
                <p:nvPr/>
              </p:nvSpPr>
              <p:spPr bwMode="auto">
                <a:xfrm>
                  <a:off x="2351" y="1537"/>
                  <a:ext cx="144" cy="0"/>
                </a:xfrm>
                <a:prstGeom prst="line">
                  <a:avLst/>
                </a:prstGeom>
                <a:noFill/>
                <a:ln w="12700">
                  <a:solidFill>
                    <a:schemeClr val="tx1"/>
                  </a:solidFill>
                  <a:round/>
                  <a:headEnd/>
                  <a:tailEnd/>
                </a:ln>
                <a:effectLst/>
              </p:spPr>
              <p:txBody>
                <a:bodyPr/>
                <a:lstStyle/>
                <a:p>
                  <a:endParaRPr lang="en-US"/>
                </a:p>
              </p:txBody>
            </p:sp>
          </p:grpSp>
          <p:grpSp>
            <p:nvGrpSpPr>
              <p:cNvPr id="30724" name="Group 291"/>
              <p:cNvGrpSpPr>
                <a:grpSpLocks/>
              </p:cNvGrpSpPr>
              <p:nvPr/>
            </p:nvGrpSpPr>
            <p:grpSpPr bwMode="auto">
              <a:xfrm>
                <a:off x="2736" y="1200"/>
                <a:ext cx="242" cy="288"/>
                <a:chOff x="2302" y="1296"/>
                <a:chExt cx="242" cy="288"/>
              </a:xfrm>
            </p:grpSpPr>
            <p:sp>
              <p:nvSpPr>
                <p:cNvPr id="56" name="Rectangle 292"/>
                <p:cNvSpPr>
                  <a:spLocks noChangeArrowheads="1"/>
                </p:cNvSpPr>
                <p:nvPr/>
              </p:nvSpPr>
              <p:spPr bwMode="auto">
                <a:xfrm>
                  <a:off x="2302" y="1296"/>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7" name="Line 293"/>
                <p:cNvSpPr>
                  <a:spLocks noChangeShapeType="1"/>
                </p:cNvSpPr>
                <p:nvPr/>
              </p:nvSpPr>
              <p:spPr bwMode="auto">
                <a:xfrm>
                  <a:off x="2351" y="1345"/>
                  <a:ext cx="144" cy="0"/>
                </a:xfrm>
                <a:prstGeom prst="line">
                  <a:avLst/>
                </a:prstGeom>
                <a:noFill/>
                <a:ln w="12700">
                  <a:solidFill>
                    <a:schemeClr val="tx1"/>
                  </a:solidFill>
                  <a:round/>
                  <a:headEnd/>
                  <a:tailEnd/>
                </a:ln>
                <a:effectLst/>
              </p:spPr>
              <p:txBody>
                <a:bodyPr/>
                <a:lstStyle/>
                <a:p>
                  <a:endParaRPr lang="en-US"/>
                </a:p>
              </p:txBody>
            </p:sp>
            <p:sp>
              <p:nvSpPr>
                <p:cNvPr id="58" name="Line 294"/>
                <p:cNvSpPr>
                  <a:spLocks noChangeShapeType="1"/>
                </p:cNvSpPr>
                <p:nvPr/>
              </p:nvSpPr>
              <p:spPr bwMode="auto">
                <a:xfrm flipV="1">
                  <a:off x="2351" y="1392"/>
                  <a:ext cx="145" cy="1"/>
                </a:xfrm>
                <a:prstGeom prst="line">
                  <a:avLst/>
                </a:prstGeom>
                <a:noFill/>
                <a:ln w="12700">
                  <a:solidFill>
                    <a:schemeClr val="tx1"/>
                  </a:solidFill>
                  <a:round/>
                  <a:headEnd/>
                  <a:tailEnd/>
                </a:ln>
                <a:effectLst/>
              </p:spPr>
              <p:txBody>
                <a:bodyPr/>
                <a:lstStyle/>
                <a:p>
                  <a:endParaRPr lang="en-US"/>
                </a:p>
              </p:txBody>
            </p:sp>
            <p:sp>
              <p:nvSpPr>
                <p:cNvPr id="59" name="Line 295"/>
                <p:cNvSpPr>
                  <a:spLocks noChangeShapeType="1"/>
                </p:cNvSpPr>
                <p:nvPr/>
              </p:nvSpPr>
              <p:spPr bwMode="auto">
                <a:xfrm flipV="1">
                  <a:off x="2351" y="1440"/>
                  <a:ext cx="145" cy="1"/>
                </a:xfrm>
                <a:prstGeom prst="line">
                  <a:avLst/>
                </a:prstGeom>
                <a:noFill/>
                <a:ln w="12700">
                  <a:solidFill>
                    <a:schemeClr val="tx1"/>
                  </a:solidFill>
                  <a:round/>
                  <a:headEnd/>
                  <a:tailEnd/>
                </a:ln>
                <a:effectLst/>
              </p:spPr>
              <p:txBody>
                <a:bodyPr/>
                <a:lstStyle/>
                <a:p>
                  <a:endParaRPr lang="en-US"/>
                </a:p>
              </p:txBody>
            </p:sp>
            <p:sp>
              <p:nvSpPr>
                <p:cNvPr id="60" name="Line 296"/>
                <p:cNvSpPr>
                  <a:spLocks noChangeShapeType="1"/>
                </p:cNvSpPr>
                <p:nvPr/>
              </p:nvSpPr>
              <p:spPr bwMode="auto">
                <a:xfrm flipV="1">
                  <a:off x="2351" y="1488"/>
                  <a:ext cx="145" cy="1"/>
                </a:xfrm>
                <a:prstGeom prst="line">
                  <a:avLst/>
                </a:prstGeom>
                <a:noFill/>
                <a:ln w="12700">
                  <a:solidFill>
                    <a:schemeClr val="tx1"/>
                  </a:solidFill>
                  <a:round/>
                  <a:headEnd/>
                  <a:tailEnd/>
                </a:ln>
                <a:effectLst/>
              </p:spPr>
              <p:txBody>
                <a:bodyPr/>
                <a:lstStyle/>
                <a:p>
                  <a:endParaRPr lang="en-US"/>
                </a:p>
              </p:txBody>
            </p:sp>
            <p:sp>
              <p:nvSpPr>
                <p:cNvPr id="61" name="Line 297"/>
                <p:cNvSpPr>
                  <a:spLocks noChangeShapeType="1"/>
                </p:cNvSpPr>
                <p:nvPr/>
              </p:nvSpPr>
              <p:spPr bwMode="auto">
                <a:xfrm>
                  <a:off x="2351" y="1537"/>
                  <a:ext cx="144" cy="0"/>
                </a:xfrm>
                <a:prstGeom prst="line">
                  <a:avLst/>
                </a:prstGeom>
                <a:noFill/>
                <a:ln w="12700">
                  <a:solidFill>
                    <a:schemeClr val="tx1"/>
                  </a:solidFill>
                  <a:round/>
                  <a:headEnd/>
                  <a:tailEnd/>
                </a:ln>
                <a:effectLst/>
              </p:spPr>
              <p:txBody>
                <a:bodyPr/>
                <a:lstStyle/>
                <a:p>
                  <a:endParaRPr lang="en-US"/>
                </a:p>
              </p:txBody>
            </p:sp>
          </p:grpSp>
          <p:sp>
            <p:nvSpPr>
              <p:cNvPr id="55" name="Text Box 298"/>
              <p:cNvSpPr txBox="1">
                <a:spLocks noChangeArrowheads="1"/>
              </p:cNvSpPr>
              <p:nvPr/>
            </p:nvSpPr>
            <p:spPr bwMode="auto">
              <a:xfrm>
                <a:off x="1901" y="1536"/>
                <a:ext cx="403" cy="212"/>
              </a:xfrm>
              <a:prstGeom prst="rect">
                <a:avLst/>
              </a:prstGeom>
              <a:noFill/>
              <a:ln w="12700">
                <a:noFill/>
                <a:miter lim="800000"/>
                <a:headEnd/>
                <a:tailEnd/>
              </a:ln>
              <a:effectLst/>
            </p:spPr>
            <p:txBody>
              <a:bodyPr wrap="none">
                <a:spAutoFit/>
              </a:bodyPr>
              <a:lstStyle/>
              <a:p>
                <a:pPr algn="ctr" eaLnBrk="1" hangingPunct="1"/>
                <a:r>
                  <a:rPr lang="en-US" sz="800" i="0"/>
                  <a:t>State</a:t>
                </a:r>
              </a:p>
              <a:p>
                <a:pPr algn="ctr" eaLnBrk="1" hangingPunct="1"/>
                <a:r>
                  <a:rPr lang="en-US" sz="800" i="0"/>
                  <a:t>page-type</a:t>
                </a:r>
              </a:p>
            </p:txBody>
          </p:sp>
        </p:grpSp>
        <p:grpSp>
          <p:nvGrpSpPr>
            <p:cNvPr id="30725" name="Group 299"/>
            <p:cNvGrpSpPr>
              <a:grpSpLocks/>
            </p:cNvGrpSpPr>
            <p:nvPr/>
          </p:nvGrpSpPr>
          <p:grpSpPr bwMode="auto">
            <a:xfrm>
              <a:off x="1968" y="460"/>
              <a:ext cx="912" cy="596"/>
              <a:chOff x="1968" y="336"/>
              <a:chExt cx="912" cy="596"/>
            </a:xfrm>
          </p:grpSpPr>
          <p:sp>
            <p:nvSpPr>
              <p:cNvPr id="42" name="Oval 300"/>
              <p:cNvSpPr>
                <a:spLocks noChangeArrowheads="1"/>
              </p:cNvSpPr>
              <p:nvPr/>
            </p:nvSpPr>
            <p:spPr bwMode="auto">
              <a:xfrm>
                <a:off x="2256" y="336"/>
                <a:ext cx="624" cy="480"/>
              </a:xfrm>
              <a:prstGeom prst="ellipse">
                <a:avLst/>
              </a:prstGeom>
              <a:solidFill>
                <a:schemeClr val="accent1"/>
              </a:solidFill>
              <a:ln w="12700">
                <a:solidFill>
                  <a:schemeClr val="tx1"/>
                </a:solidFill>
                <a:round/>
                <a:headEnd/>
                <a:tailEnd/>
              </a:ln>
              <a:effectLst/>
            </p:spPr>
            <p:txBody>
              <a:bodyPr wrap="none" anchor="ctr"/>
              <a:lstStyle/>
              <a:p>
                <a:endParaRPr lang="en-US"/>
              </a:p>
            </p:txBody>
          </p:sp>
          <p:grpSp>
            <p:nvGrpSpPr>
              <p:cNvPr id="30726" name="Group 301"/>
              <p:cNvGrpSpPr>
                <a:grpSpLocks/>
              </p:cNvGrpSpPr>
              <p:nvPr/>
            </p:nvGrpSpPr>
            <p:grpSpPr bwMode="auto">
              <a:xfrm>
                <a:off x="2447" y="431"/>
                <a:ext cx="242" cy="288"/>
                <a:chOff x="2447" y="431"/>
                <a:chExt cx="242" cy="288"/>
              </a:xfrm>
            </p:grpSpPr>
            <p:sp>
              <p:nvSpPr>
                <p:cNvPr id="45" name="Rectangle 302"/>
                <p:cNvSpPr>
                  <a:spLocks noChangeArrowheads="1"/>
                </p:cNvSpPr>
                <p:nvPr/>
              </p:nvSpPr>
              <p:spPr bwMode="auto">
                <a:xfrm>
                  <a:off x="2447" y="431"/>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6" name="Rectangle 303"/>
                <p:cNvSpPr>
                  <a:spLocks noChangeArrowheads="1"/>
                </p:cNvSpPr>
                <p:nvPr/>
              </p:nvSpPr>
              <p:spPr bwMode="auto">
                <a:xfrm>
                  <a:off x="2592" y="528"/>
                  <a:ext cx="48" cy="96"/>
                </a:xfrm>
                <a:prstGeom prst="rect">
                  <a:avLst/>
                </a:prstGeom>
                <a:noFill/>
                <a:ln w="12700">
                  <a:solidFill>
                    <a:schemeClr val="tx1"/>
                  </a:solidFill>
                  <a:miter lim="800000"/>
                  <a:headEnd/>
                  <a:tailEnd/>
                </a:ln>
                <a:effectLst/>
              </p:spPr>
              <p:txBody>
                <a:bodyPr wrap="none" anchor="ctr"/>
                <a:lstStyle/>
                <a:p>
                  <a:endParaRPr lang="en-US"/>
                </a:p>
              </p:txBody>
            </p:sp>
            <p:sp>
              <p:nvSpPr>
                <p:cNvPr id="47" name="Line 304"/>
                <p:cNvSpPr>
                  <a:spLocks noChangeShapeType="1"/>
                </p:cNvSpPr>
                <p:nvPr/>
              </p:nvSpPr>
              <p:spPr bwMode="auto">
                <a:xfrm>
                  <a:off x="2496" y="480"/>
                  <a:ext cx="144" cy="0"/>
                </a:xfrm>
                <a:prstGeom prst="line">
                  <a:avLst/>
                </a:prstGeom>
                <a:noFill/>
                <a:ln w="12700">
                  <a:solidFill>
                    <a:schemeClr val="tx1"/>
                  </a:solidFill>
                  <a:round/>
                  <a:headEnd/>
                  <a:tailEnd/>
                </a:ln>
                <a:effectLst/>
              </p:spPr>
              <p:txBody>
                <a:bodyPr/>
                <a:lstStyle/>
                <a:p>
                  <a:endParaRPr lang="en-US"/>
                </a:p>
              </p:txBody>
            </p:sp>
            <p:sp>
              <p:nvSpPr>
                <p:cNvPr id="48" name="Line 305"/>
                <p:cNvSpPr>
                  <a:spLocks noChangeShapeType="1"/>
                </p:cNvSpPr>
                <p:nvPr/>
              </p:nvSpPr>
              <p:spPr bwMode="auto">
                <a:xfrm>
                  <a:off x="2496" y="528"/>
                  <a:ext cx="48" cy="0"/>
                </a:xfrm>
                <a:prstGeom prst="line">
                  <a:avLst/>
                </a:prstGeom>
                <a:noFill/>
                <a:ln w="12700">
                  <a:solidFill>
                    <a:schemeClr val="tx1"/>
                  </a:solidFill>
                  <a:round/>
                  <a:headEnd/>
                  <a:tailEnd/>
                </a:ln>
                <a:effectLst/>
              </p:spPr>
              <p:txBody>
                <a:bodyPr/>
                <a:lstStyle/>
                <a:p>
                  <a:endParaRPr lang="en-US"/>
                </a:p>
              </p:txBody>
            </p:sp>
            <p:sp>
              <p:nvSpPr>
                <p:cNvPr id="49" name="Line 306"/>
                <p:cNvSpPr>
                  <a:spLocks noChangeShapeType="1"/>
                </p:cNvSpPr>
                <p:nvPr/>
              </p:nvSpPr>
              <p:spPr bwMode="auto">
                <a:xfrm>
                  <a:off x="2496" y="576"/>
                  <a:ext cx="48" cy="0"/>
                </a:xfrm>
                <a:prstGeom prst="line">
                  <a:avLst/>
                </a:prstGeom>
                <a:noFill/>
                <a:ln w="12700">
                  <a:solidFill>
                    <a:schemeClr val="tx1"/>
                  </a:solidFill>
                  <a:round/>
                  <a:headEnd/>
                  <a:tailEnd/>
                </a:ln>
                <a:effectLst/>
              </p:spPr>
              <p:txBody>
                <a:bodyPr/>
                <a:lstStyle/>
                <a:p>
                  <a:endParaRPr lang="en-US"/>
                </a:p>
              </p:txBody>
            </p:sp>
            <p:sp>
              <p:nvSpPr>
                <p:cNvPr id="50" name="Line 307"/>
                <p:cNvSpPr>
                  <a:spLocks noChangeShapeType="1"/>
                </p:cNvSpPr>
                <p:nvPr/>
              </p:nvSpPr>
              <p:spPr bwMode="auto">
                <a:xfrm>
                  <a:off x="2496" y="624"/>
                  <a:ext cx="48" cy="0"/>
                </a:xfrm>
                <a:prstGeom prst="line">
                  <a:avLst/>
                </a:prstGeom>
                <a:noFill/>
                <a:ln w="12700">
                  <a:solidFill>
                    <a:schemeClr val="tx1"/>
                  </a:solidFill>
                  <a:round/>
                  <a:headEnd/>
                  <a:tailEnd/>
                </a:ln>
                <a:effectLst/>
              </p:spPr>
              <p:txBody>
                <a:bodyPr/>
                <a:lstStyle/>
                <a:p>
                  <a:endParaRPr lang="en-US"/>
                </a:p>
              </p:txBody>
            </p:sp>
            <p:sp>
              <p:nvSpPr>
                <p:cNvPr id="51" name="Line 308"/>
                <p:cNvSpPr>
                  <a:spLocks noChangeShapeType="1"/>
                </p:cNvSpPr>
                <p:nvPr/>
              </p:nvSpPr>
              <p:spPr bwMode="auto">
                <a:xfrm>
                  <a:off x="2496" y="672"/>
                  <a:ext cx="144" cy="0"/>
                </a:xfrm>
                <a:prstGeom prst="line">
                  <a:avLst/>
                </a:prstGeom>
                <a:noFill/>
                <a:ln w="12700">
                  <a:solidFill>
                    <a:schemeClr val="tx1"/>
                  </a:solidFill>
                  <a:round/>
                  <a:headEnd/>
                  <a:tailEnd/>
                </a:ln>
                <a:effectLst/>
              </p:spPr>
              <p:txBody>
                <a:bodyPr/>
                <a:lstStyle/>
                <a:p>
                  <a:endParaRPr lang="en-US"/>
                </a:p>
              </p:txBody>
            </p:sp>
          </p:grpSp>
          <p:sp>
            <p:nvSpPr>
              <p:cNvPr id="44" name="Text Box 309"/>
              <p:cNvSpPr txBox="1">
                <a:spLocks noChangeArrowheads="1"/>
              </p:cNvSpPr>
              <p:nvPr/>
            </p:nvSpPr>
            <p:spPr bwMode="auto">
              <a:xfrm>
                <a:off x="1968" y="720"/>
                <a:ext cx="431" cy="212"/>
              </a:xfrm>
              <a:prstGeom prst="rect">
                <a:avLst/>
              </a:prstGeom>
              <a:noFill/>
              <a:ln w="12700">
                <a:noFill/>
                <a:miter lim="800000"/>
                <a:headEnd/>
                <a:tailEnd/>
              </a:ln>
              <a:effectLst/>
            </p:spPr>
            <p:txBody>
              <a:bodyPr wrap="none">
                <a:spAutoFit/>
              </a:bodyPr>
              <a:lstStyle/>
              <a:p>
                <a:pPr algn="ctr" eaLnBrk="1" hangingPunct="1"/>
                <a:r>
                  <a:rPr lang="en-US" sz="800" i="0"/>
                  <a:t>Homepage</a:t>
                </a:r>
              </a:p>
              <a:p>
                <a:pPr algn="ctr" eaLnBrk="1" hangingPunct="1"/>
                <a:r>
                  <a:rPr lang="en-US" sz="800" i="0"/>
                  <a:t>page-type</a:t>
                </a:r>
              </a:p>
            </p:txBody>
          </p:sp>
        </p:grpSp>
        <p:sp>
          <p:nvSpPr>
            <p:cNvPr id="33" name="Line 310"/>
            <p:cNvSpPr>
              <a:spLocks noChangeShapeType="1"/>
            </p:cNvSpPr>
            <p:nvPr/>
          </p:nvSpPr>
          <p:spPr bwMode="auto">
            <a:xfrm>
              <a:off x="1776" y="528"/>
              <a:ext cx="624" cy="144"/>
            </a:xfrm>
            <a:prstGeom prst="line">
              <a:avLst/>
            </a:prstGeom>
            <a:noFill/>
            <a:ln w="12700">
              <a:solidFill>
                <a:schemeClr val="tx1"/>
              </a:solidFill>
              <a:round/>
              <a:headEnd/>
              <a:tailEnd/>
            </a:ln>
            <a:effectLst/>
          </p:spPr>
          <p:txBody>
            <a:bodyPr/>
            <a:lstStyle/>
            <a:p>
              <a:endParaRPr lang="en-US"/>
            </a:p>
          </p:txBody>
        </p:sp>
        <p:sp>
          <p:nvSpPr>
            <p:cNvPr id="34" name="Line 311"/>
            <p:cNvSpPr>
              <a:spLocks noChangeShapeType="1"/>
            </p:cNvSpPr>
            <p:nvPr/>
          </p:nvSpPr>
          <p:spPr bwMode="auto">
            <a:xfrm>
              <a:off x="1872" y="1296"/>
              <a:ext cx="384" cy="144"/>
            </a:xfrm>
            <a:prstGeom prst="line">
              <a:avLst/>
            </a:prstGeom>
            <a:noFill/>
            <a:ln w="12700">
              <a:solidFill>
                <a:schemeClr val="tx1"/>
              </a:solidFill>
              <a:round/>
              <a:headEnd/>
              <a:tailEnd/>
            </a:ln>
            <a:effectLst/>
          </p:spPr>
          <p:txBody>
            <a:bodyPr/>
            <a:lstStyle/>
            <a:p>
              <a:endParaRPr lang="en-US"/>
            </a:p>
          </p:txBody>
        </p:sp>
        <p:sp>
          <p:nvSpPr>
            <p:cNvPr id="35" name="Line 312"/>
            <p:cNvSpPr>
              <a:spLocks noChangeShapeType="1"/>
            </p:cNvSpPr>
            <p:nvPr/>
          </p:nvSpPr>
          <p:spPr bwMode="auto">
            <a:xfrm flipH="1">
              <a:off x="2400" y="864"/>
              <a:ext cx="144" cy="384"/>
            </a:xfrm>
            <a:prstGeom prst="line">
              <a:avLst/>
            </a:prstGeom>
            <a:noFill/>
            <a:ln w="12700">
              <a:solidFill>
                <a:schemeClr val="tx1"/>
              </a:solidFill>
              <a:round/>
              <a:headEnd/>
              <a:tailEnd/>
            </a:ln>
            <a:effectLst/>
          </p:spPr>
          <p:txBody>
            <a:bodyPr/>
            <a:lstStyle/>
            <a:p>
              <a:endParaRPr lang="en-US"/>
            </a:p>
          </p:txBody>
        </p:sp>
        <p:sp>
          <p:nvSpPr>
            <p:cNvPr id="36" name="Line 313"/>
            <p:cNvSpPr>
              <a:spLocks noChangeShapeType="1"/>
            </p:cNvSpPr>
            <p:nvPr/>
          </p:nvSpPr>
          <p:spPr bwMode="auto">
            <a:xfrm>
              <a:off x="2592" y="864"/>
              <a:ext cx="240" cy="288"/>
            </a:xfrm>
            <a:prstGeom prst="line">
              <a:avLst/>
            </a:prstGeom>
            <a:noFill/>
            <a:ln w="12700">
              <a:solidFill>
                <a:schemeClr val="tx1"/>
              </a:solidFill>
              <a:round/>
              <a:headEnd/>
              <a:tailEnd/>
            </a:ln>
            <a:effectLst/>
          </p:spPr>
          <p:txBody>
            <a:bodyPr/>
            <a:lstStyle/>
            <a:p>
              <a:endParaRPr lang="en-US"/>
            </a:p>
          </p:txBody>
        </p:sp>
        <p:sp>
          <p:nvSpPr>
            <p:cNvPr id="37" name="Line 314"/>
            <p:cNvSpPr>
              <a:spLocks noChangeShapeType="1"/>
            </p:cNvSpPr>
            <p:nvPr/>
          </p:nvSpPr>
          <p:spPr bwMode="auto">
            <a:xfrm flipH="1">
              <a:off x="2356" y="1632"/>
              <a:ext cx="44" cy="272"/>
            </a:xfrm>
            <a:prstGeom prst="line">
              <a:avLst/>
            </a:prstGeom>
            <a:noFill/>
            <a:ln w="12700">
              <a:solidFill>
                <a:schemeClr val="tx1"/>
              </a:solidFill>
              <a:round/>
              <a:headEnd/>
              <a:tailEnd/>
            </a:ln>
            <a:effectLst/>
          </p:spPr>
          <p:txBody>
            <a:bodyPr/>
            <a:lstStyle/>
            <a:p>
              <a:endParaRPr lang="en-US"/>
            </a:p>
          </p:txBody>
        </p:sp>
        <p:sp>
          <p:nvSpPr>
            <p:cNvPr id="38" name="Line 315"/>
            <p:cNvSpPr>
              <a:spLocks noChangeShapeType="1"/>
            </p:cNvSpPr>
            <p:nvPr/>
          </p:nvSpPr>
          <p:spPr bwMode="auto">
            <a:xfrm>
              <a:off x="2448" y="1632"/>
              <a:ext cx="192" cy="432"/>
            </a:xfrm>
            <a:prstGeom prst="line">
              <a:avLst/>
            </a:prstGeom>
            <a:noFill/>
            <a:ln w="12700">
              <a:solidFill>
                <a:schemeClr val="tx1"/>
              </a:solidFill>
              <a:round/>
              <a:headEnd/>
              <a:tailEnd/>
            </a:ln>
            <a:effectLst/>
          </p:spPr>
          <p:txBody>
            <a:bodyPr/>
            <a:lstStyle/>
            <a:p>
              <a:endParaRPr lang="en-US"/>
            </a:p>
          </p:txBody>
        </p:sp>
        <p:sp>
          <p:nvSpPr>
            <p:cNvPr id="39" name="Line 316"/>
            <p:cNvSpPr>
              <a:spLocks noChangeShapeType="1"/>
            </p:cNvSpPr>
            <p:nvPr/>
          </p:nvSpPr>
          <p:spPr bwMode="auto">
            <a:xfrm>
              <a:off x="2784" y="1536"/>
              <a:ext cx="96" cy="672"/>
            </a:xfrm>
            <a:prstGeom prst="line">
              <a:avLst/>
            </a:prstGeom>
            <a:noFill/>
            <a:ln w="12700">
              <a:solidFill>
                <a:schemeClr val="tx1"/>
              </a:solidFill>
              <a:round/>
              <a:headEnd/>
              <a:tailEnd/>
            </a:ln>
            <a:effectLst/>
          </p:spPr>
          <p:txBody>
            <a:bodyPr/>
            <a:lstStyle/>
            <a:p>
              <a:endParaRPr lang="en-US"/>
            </a:p>
          </p:txBody>
        </p:sp>
        <p:sp>
          <p:nvSpPr>
            <p:cNvPr id="40" name="Line 317"/>
            <p:cNvSpPr>
              <a:spLocks noChangeShapeType="1"/>
            </p:cNvSpPr>
            <p:nvPr/>
          </p:nvSpPr>
          <p:spPr bwMode="auto">
            <a:xfrm flipV="1">
              <a:off x="1824" y="2016"/>
              <a:ext cx="384" cy="240"/>
            </a:xfrm>
            <a:prstGeom prst="line">
              <a:avLst/>
            </a:prstGeom>
            <a:noFill/>
            <a:ln w="12700">
              <a:solidFill>
                <a:schemeClr val="tx1"/>
              </a:solidFill>
              <a:round/>
              <a:headEnd/>
              <a:tailEnd/>
            </a:ln>
            <a:effectLst/>
          </p:spPr>
          <p:txBody>
            <a:bodyPr/>
            <a:lstStyle/>
            <a:p>
              <a:endParaRPr lang="en-US"/>
            </a:p>
          </p:txBody>
        </p:sp>
        <p:sp>
          <p:nvSpPr>
            <p:cNvPr id="41" name="Line 318"/>
            <p:cNvSpPr>
              <a:spLocks noChangeShapeType="1"/>
            </p:cNvSpPr>
            <p:nvPr/>
          </p:nvSpPr>
          <p:spPr bwMode="auto">
            <a:xfrm flipV="1">
              <a:off x="1824" y="2352"/>
              <a:ext cx="576" cy="96"/>
            </a:xfrm>
            <a:prstGeom prst="line">
              <a:avLst/>
            </a:prstGeom>
            <a:noFill/>
            <a:ln w="12700">
              <a:solidFill>
                <a:schemeClr val="tx1"/>
              </a:solidFill>
              <a:round/>
              <a:headEnd/>
              <a:tailEnd/>
            </a:ln>
            <a:effectLst/>
          </p:spPr>
          <p:txBody>
            <a:bodyPr/>
            <a:lstStyle/>
            <a:p>
              <a:endParaRPr lang="en-US"/>
            </a:p>
          </p:txBody>
        </p:sp>
      </p:grpSp>
      <p:pic>
        <p:nvPicPr>
          <p:cNvPr id="110" name="Picture 2"/>
          <p:cNvPicPr>
            <a:picLocks noChangeAspect="1" noChangeArrowheads="1"/>
          </p:cNvPicPr>
          <p:nvPr/>
        </p:nvPicPr>
        <p:blipFill>
          <a:blip r:embed="rId3"/>
          <a:srcRect/>
          <a:stretch>
            <a:fillRect/>
          </a:stretch>
        </p:blipFill>
        <p:spPr bwMode="auto">
          <a:xfrm>
            <a:off x="7950863" y="6324600"/>
            <a:ext cx="1040737" cy="381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Approach to Finding Web Structure</a:t>
            </a:r>
            <a:endParaRPr lang="en-US" dirty="0"/>
          </a:p>
        </p:txBody>
      </p:sp>
      <p:sp>
        <p:nvSpPr>
          <p:cNvPr id="234" name="Slide Number Placeholder 4"/>
          <p:cNvSpPr>
            <a:spLocks noGrp="1"/>
          </p:cNvSpPr>
          <p:nvPr>
            <p:ph type="sldNum" sz="quarter" idx="4294967295"/>
          </p:nvPr>
        </p:nvSpPr>
        <p:spPr>
          <a:xfrm>
            <a:off x="7010400" y="6248400"/>
            <a:ext cx="2133600" cy="457200"/>
          </a:xfrm>
          <a:prstGeom prst="rect">
            <a:avLst/>
          </a:prstGeom>
        </p:spPr>
        <p:txBody>
          <a:bodyPr/>
          <a:lstStyle/>
          <a:p>
            <a:fld id="{B034C2F3-1A97-4D5F-B137-230E5FF6C03E}" type="slidenum">
              <a:rPr lang="en-US"/>
              <a:pPr/>
              <a:t>21</a:t>
            </a:fld>
            <a:endParaRPr lang="en-US"/>
          </a:p>
        </p:txBody>
      </p:sp>
      <p:grpSp>
        <p:nvGrpSpPr>
          <p:cNvPr id="2" name="Group 396"/>
          <p:cNvGrpSpPr>
            <a:grpSpLocks/>
          </p:cNvGrpSpPr>
          <p:nvPr/>
        </p:nvGrpSpPr>
        <p:grpSpPr bwMode="auto">
          <a:xfrm>
            <a:off x="457200" y="2057400"/>
            <a:ext cx="8153403" cy="3084513"/>
            <a:chOff x="288" y="1584"/>
            <a:chExt cx="5136" cy="1943"/>
          </a:xfrm>
        </p:grpSpPr>
        <p:grpSp>
          <p:nvGrpSpPr>
            <p:cNvPr id="3" name="Group 110"/>
            <p:cNvGrpSpPr>
              <a:grpSpLocks/>
            </p:cNvGrpSpPr>
            <p:nvPr/>
          </p:nvGrpSpPr>
          <p:grpSpPr bwMode="auto">
            <a:xfrm>
              <a:off x="288" y="1700"/>
              <a:ext cx="685" cy="1248"/>
              <a:chOff x="4176" y="1399"/>
              <a:chExt cx="866" cy="1577"/>
            </a:xfrm>
          </p:grpSpPr>
          <p:grpSp>
            <p:nvGrpSpPr>
              <p:cNvPr id="4" name="Group 32"/>
              <p:cNvGrpSpPr>
                <a:grpSpLocks/>
              </p:cNvGrpSpPr>
              <p:nvPr/>
            </p:nvGrpSpPr>
            <p:grpSpPr bwMode="auto">
              <a:xfrm>
                <a:off x="4176" y="2496"/>
                <a:ext cx="242" cy="288"/>
                <a:chOff x="2256" y="1968"/>
                <a:chExt cx="242" cy="288"/>
              </a:xfrm>
            </p:grpSpPr>
            <p:sp>
              <p:nvSpPr>
                <p:cNvPr id="14369" name="Rectangle 33"/>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370" name="Rectangle 34"/>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371" name="Line 35"/>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372" name="Line 36"/>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373" name="Line 37"/>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374" name="Line 38"/>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375" name="Line 39"/>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5" name="Group 40"/>
              <p:cNvGrpSpPr>
                <a:grpSpLocks/>
              </p:cNvGrpSpPr>
              <p:nvPr/>
            </p:nvGrpSpPr>
            <p:grpSpPr bwMode="auto">
              <a:xfrm>
                <a:off x="4272" y="2592"/>
                <a:ext cx="242" cy="288"/>
                <a:chOff x="2256" y="1968"/>
                <a:chExt cx="242" cy="288"/>
              </a:xfrm>
            </p:grpSpPr>
            <p:sp>
              <p:nvSpPr>
                <p:cNvPr id="14377" name="Rectangle 41"/>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378" name="Rectangle 42"/>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379" name="Line 43"/>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380" name="Line 44"/>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381" name="Line 45"/>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382" name="Line 46"/>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383" name="Line 47"/>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6" name="Group 48"/>
              <p:cNvGrpSpPr>
                <a:grpSpLocks/>
              </p:cNvGrpSpPr>
              <p:nvPr/>
            </p:nvGrpSpPr>
            <p:grpSpPr bwMode="auto">
              <a:xfrm>
                <a:off x="4368" y="2688"/>
                <a:ext cx="242" cy="288"/>
                <a:chOff x="2256" y="1968"/>
                <a:chExt cx="242" cy="288"/>
              </a:xfrm>
            </p:grpSpPr>
            <p:sp>
              <p:nvSpPr>
                <p:cNvPr id="14385" name="Rectangle 49"/>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386" name="Rectangle 50"/>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387" name="Line 51"/>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388" name="Line 52"/>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389" name="Line 53"/>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390" name="Line 54"/>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391" name="Line 55"/>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7" name="Group 56"/>
              <p:cNvGrpSpPr>
                <a:grpSpLocks/>
              </p:cNvGrpSpPr>
              <p:nvPr/>
            </p:nvGrpSpPr>
            <p:grpSpPr bwMode="auto">
              <a:xfrm>
                <a:off x="4704" y="2544"/>
                <a:ext cx="242" cy="288"/>
                <a:chOff x="2256" y="1968"/>
                <a:chExt cx="242" cy="288"/>
              </a:xfrm>
            </p:grpSpPr>
            <p:sp>
              <p:nvSpPr>
                <p:cNvPr id="14393" name="Rectangle 57"/>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394" name="Rectangle 58"/>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395" name="Line 59"/>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396" name="Line 60"/>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397" name="Line 61"/>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398" name="Line 62"/>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399" name="Line 63"/>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8" name="Group 64"/>
              <p:cNvGrpSpPr>
                <a:grpSpLocks/>
              </p:cNvGrpSpPr>
              <p:nvPr/>
            </p:nvGrpSpPr>
            <p:grpSpPr bwMode="auto">
              <a:xfrm>
                <a:off x="4800" y="2640"/>
                <a:ext cx="242" cy="288"/>
                <a:chOff x="2256" y="1968"/>
                <a:chExt cx="242" cy="288"/>
              </a:xfrm>
            </p:grpSpPr>
            <p:sp>
              <p:nvSpPr>
                <p:cNvPr id="14401" name="Rectangle 65"/>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402" name="Rectangle 66"/>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403" name="Line 67"/>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404" name="Line 68"/>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405" name="Line 69"/>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406" name="Line 70"/>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407" name="Line 71"/>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9" name="Group 75"/>
              <p:cNvGrpSpPr>
                <a:grpSpLocks/>
              </p:cNvGrpSpPr>
              <p:nvPr/>
            </p:nvGrpSpPr>
            <p:grpSpPr bwMode="auto">
              <a:xfrm>
                <a:off x="4224" y="1920"/>
                <a:ext cx="242" cy="288"/>
                <a:chOff x="2302" y="1296"/>
                <a:chExt cx="242" cy="288"/>
              </a:xfrm>
            </p:grpSpPr>
            <p:sp>
              <p:nvSpPr>
                <p:cNvPr id="14412" name="Rectangle 76"/>
                <p:cNvSpPr>
                  <a:spLocks noChangeArrowheads="1"/>
                </p:cNvSpPr>
                <p:nvPr/>
              </p:nvSpPr>
              <p:spPr bwMode="auto">
                <a:xfrm>
                  <a:off x="2302" y="1296"/>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413" name="Line 77"/>
                <p:cNvSpPr>
                  <a:spLocks noChangeShapeType="1"/>
                </p:cNvSpPr>
                <p:nvPr/>
              </p:nvSpPr>
              <p:spPr bwMode="auto">
                <a:xfrm>
                  <a:off x="2351" y="1345"/>
                  <a:ext cx="144" cy="0"/>
                </a:xfrm>
                <a:prstGeom prst="line">
                  <a:avLst/>
                </a:prstGeom>
                <a:noFill/>
                <a:ln w="12700">
                  <a:solidFill>
                    <a:schemeClr val="tx1"/>
                  </a:solidFill>
                  <a:round/>
                  <a:headEnd/>
                  <a:tailEnd/>
                </a:ln>
                <a:effectLst/>
              </p:spPr>
              <p:txBody>
                <a:bodyPr/>
                <a:lstStyle/>
                <a:p>
                  <a:endParaRPr lang="en-US"/>
                </a:p>
              </p:txBody>
            </p:sp>
            <p:sp>
              <p:nvSpPr>
                <p:cNvPr id="14414" name="Line 78"/>
                <p:cNvSpPr>
                  <a:spLocks noChangeShapeType="1"/>
                </p:cNvSpPr>
                <p:nvPr/>
              </p:nvSpPr>
              <p:spPr bwMode="auto">
                <a:xfrm flipV="1">
                  <a:off x="2351" y="1392"/>
                  <a:ext cx="145" cy="1"/>
                </a:xfrm>
                <a:prstGeom prst="line">
                  <a:avLst/>
                </a:prstGeom>
                <a:noFill/>
                <a:ln w="12700">
                  <a:solidFill>
                    <a:schemeClr val="tx1"/>
                  </a:solidFill>
                  <a:round/>
                  <a:headEnd/>
                  <a:tailEnd/>
                </a:ln>
                <a:effectLst/>
              </p:spPr>
              <p:txBody>
                <a:bodyPr/>
                <a:lstStyle/>
                <a:p>
                  <a:endParaRPr lang="en-US"/>
                </a:p>
              </p:txBody>
            </p:sp>
            <p:sp>
              <p:nvSpPr>
                <p:cNvPr id="14415" name="Line 79"/>
                <p:cNvSpPr>
                  <a:spLocks noChangeShapeType="1"/>
                </p:cNvSpPr>
                <p:nvPr/>
              </p:nvSpPr>
              <p:spPr bwMode="auto">
                <a:xfrm flipV="1">
                  <a:off x="2351" y="1440"/>
                  <a:ext cx="145" cy="1"/>
                </a:xfrm>
                <a:prstGeom prst="line">
                  <a:avLst/>
                </a:prstGeom>
                <a:noFill/>
                <a:ln w="12700">
                  <a:solidFill>
                    <a:schemeClr val="tx1"/>
                  </a:solidFill>
                  <a:round/>
                  <a:headEnd/>
                  <a:tailEnd/>
                </a:ln>
                <a:effectLst/>
              </p:spPr>
              <p:txBody>
                <a:bodyPr/>
                <a:lstStyle/>
                <a:p>
                  <a:endParaRPr lang="en-US"/>
                </a:p>
              </p:txBody>
            </p:sp>
            <p:sp>
              <p:nvSpPr>
                <p:cNvPr id="14416" name="Line 80"/>
                <p:cNvSpPr>
                  <a:spLocks noChangeShapeType="1"/>
                </p:cNvSpPr>
                <p:nvPr/>
              </p:nvSpPr>
              <p:spPr bwMode="auto">
                <a:xfrm flipV="1">
                  <a:off x="2351" y="1488"/>
                  <a:ext cx="145" cy="1"/>
                </a:xfrm>
                <a:prstGeom prst="line">
                  <a:avLst/>
                </a:prstGeom>
                <a:noFill/>
                <a:ln w="12700">
                  <a:solidFill>
                    <a:schemeClr val="tx1"/>
                  </a:solidFill>
                  <a:round/>
                  <a:headEnd/>
                  <a:tailEnd/>
                </a:ln>
                <a:effectLst/>
              </p:spPr>
              <p:txBody>
                <a:bodyPr/>
                <a:lstStyle/>
                <a:p>
                  <a:endParaRPr lang="en-US"/>
                </a:p>
              </p:txBody>
            </p:sp>
            <p:sp>
              <p:nvSpPr>
                <p:cNvPr id="14417" name="Line 81"/>
                <p:cNvSpPr>
                  <a:spLocks noChangeShapeType="1"/>
                </p:cNvSpPr>
                <p:nvPr/>
              </p:nvSpPr>
              <p:spPr bwMode="auto">
                <a:xfrm>
                  <a:off x="2351" y="1537"/>
                  <a:ext cx="144" cy="0"/>
                </a:xfrm>
                <a:prstGeom prst="line">
                  <a:avLst/>
                </a:prstGeom>
                <a:noFill/>
                <a:ln w="12700">
                  <a:solidFill>
                    <a:schemeClr val="tx1"/>
                  </a:solidFill>
                  <a:round/>
                  <a:headEnd/>
                  <a:tailEnd/>
                </a:ln>
                <a:effectLst/>
              </p:spPr>
              <p:txBody>
                <a:bodyPr/>
                <a:lstStyle/>
                <a:p>
                  <a:endParaRPr lang="en-US"/>
                </a:p>
              </p:txBody>
            </p:sp>
          </p:grpSp>
          <p:grpSp>
            <p:nvGrpSpPr>
              <p:cNvPr id="10" name="Group 82"/>
              <p:cNvGrpSpPr>
                <a:grpSpLocks/>
              </p:cNvGrpSpPr>
              <p:nvPr/>
            </p:nvGrpSpPr>
            <p:grpSpPr bwMode="auto">
              <a:xfrm>
                <a:off x="4608" y="1920"/>
                <a:ext cx="242" cy="288"/>
                <a:chOff x="2302" y="1296"/>
                <a:chExt cx="242" cy="288"/>
              </a:xfrm>
            </p:grpSpPr>
            <p:sp>
              <p:nvSpPr>
                <p:cNvPr id="14419" name="Rectangle 83"/>
                <p:cNvSpPr>
                  <a:spLocks noChangeArrowheads="1"/>
                </p:cNvSpPr>
                <p:nvPr/>
              </p:nvSpPr>
              <p:spPr bwMode="auto">
                <a:xfrm>
                  <a:off x="2302" y="1296"/>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420" name="Line 84"/>
                <p:cNvSpPr>
                  <a:spLocks noChangeShapeType="1"/>
                </p:cNvSpPr>
                <p:nvPr/>
              </p:nvSpPr>
              <p:spPr bwMode="auto">
                <a:xfrm>
                  <a:off x="2351" y="1345"/>
                  <a:ext cx="144" cy="0"/>
                </a:xfrm>
                <a:prstGeom prst="line">
                  <a:avLst/>
                </a:prstGeom>
                <a:noFill/>
                <a:ln w="12700">
                  <a:solidFill>
                    <a:schemeClr val="tx1"/>
                  </a:solidFill>
                  <a:round/>
                  <a:headEnd/>
                  <a:tailEnd/>
                </a:ln>
                <a:effectLst/>
              </p:spPr>
              <p:txBody>
                <a:bodyPr/>
                <a:lstStyle/>
                <a:p>
                  <a:endParaRPr lang="en-US"/>
                </a:p>
              </p:txBody>
            </p:sp>
            <p:sp>
              <p:nvSpPr>
                <p:cNvPr id="14421" name="Line 85"/>
                <p:cNvSpPr>
                  <a:spLocks noChangeShapeType="1"/>
                </p:cNvSpPr>
                <p:nvPr/>
              </p:nvSpPr>
              <p:spPr bwMode="auto">
                <a:xfrm flipV="1">
                  <a:off x="2351" y="1392"/>
                  <a:ext cx="145" cy="1"/>
                </a:xfrm>
                <a:prstGeom prst="line">
                  <a:avLst/>
                </a:prstGeom>
                <a:noFill/>
                <a:ln w="12700">
                  <a:solidFill>
                    <a:schemeClr val="tx1"/>
                  </a:solidFill>
                  <a:round/>
                  <a:headEnd/>
                  <a:tailEnd/>
                </a:ln>
                <a:effectLst/>
              </p:spPr>
              <p:txBody>
                <a:bodyPr/>
                <a:lstStyle/>
                <a:p>
                  <a:endParaRPr lang="en-US"/>
                </a:p>
              </p:txBody>
            </p:sp>
            <p:sp>
              <p:nvSpPr>
                <p:cNvPr id="14422" name="Line 86"/>
                <p:cNvSpPr>
                  <a:spLocks noChangeShapeType="1"/>
                </p:cNvSpPr>
                <p:nvPr/>
              </p:nvSpPr>
              <p:spPr bwMode="auto">
                <a:xfrm flipV="1">
                  <a:off x="2351" y="1440"/>
                  <a:ext cx="145" cy="1"/>
                </a:xfrm>
                <a:prstGeom prst="line">
                  <a:avLst/>
                </a:prstGeom>
                <a:noFill/>
                <a:ln w="12700">
                  <a:solidFill>
                    <a:schemeClr val="tx1"/>
                  </a:solidFill>
                  <a:round/>
                  <a:headEnd/>
                  <a:tailEnd/>
                </a:ln>
                <a:effectLst/>
              </p:spPr>
              <p:txBody>
                <a:bodyPr/>
                <a:lstStyle/>
                <a:p>
                  <a:endParaRPr lang="en-US"/>
                </a:p>
              </p:txBody>
            </p:sp>
            <p:sp>
              <p:nvSpPr>
                <p:cNvPr id="14423" name="Line 87"/>
                <p:cNvSpPr>
                  <a:spLocks noChangeShapeType="1"/>
                </p:cNvSpPr>
                <p:nvPr/>
              </p:nvSpPr>
              <p:spPr bwMode="auto">
                <a:xfrm flipV="1">
                  <a:off x="2351" y="1488"/>
                  <a:ext cx="145" cy="1"/>
                </a:xfrm>
                <a:prstGeom prst="line">
                  <a:avLst/>
                </a:prstGeom>
                <a:noFill/>
                <a:ln w="12700">
                  <a:solidFill>
                    <a:schemeClr val="tx1"/>
                  </a:solidFill>
                  <a:round/>
                  <a:headEnd/>
                  <a:tailEnd/>
                </a:ln>
                <a:effectLst/>
              </p:spPr>
              <p:txBody>
                <a:bodyPr/>
                <a:lstStyle/>
                <a:p>
                  <a:endParaRPr lang="en-US"/>
                </a:p>
              </p:txBody>
            </p:sp>
            <p:sp>
              <p:nvSpPr>
                <p:cNvPr id="14424" name="Line 88"/>
                <p:cNvSpPr>
                  <a:spLocks noChangeShapeType="1"/>
                </p:cNvSpPr>
                <p:nvPr/>
              </p:nvSpPr>
              <p:spPr bwMode="auto">
                <a:xfrm>
                  <a:off x="2351" y="1537"/>
                  <a:ext cx="144" cy="0"/>
                </a:xfrm>
                <a:prstGeom prst="line">
                  <a:avLst/>
                </a:prstGeom>
                <a:noFill/>
                <a:ln w="12700">
                  <a:solidFill>
                    <a:schemeClr val="tx1"/>
                  </a:solidFill>
                  <a:round/>
                  <a:headEnd/>
                  <a:tailEnd/>
                </a:ln>
                <a:effectLst/>
              </p:spPr>
              <p:txBody>
                <a:bodyPr/>
                <a:lstStyle/>
                <a:p>
                  <a:endParaRPr lang="en-US"/>
                </a:p>
              </p:txBody>
            </p:sp>
          </p:grpSp>
          <p:grpSp>
            <p:nvGrpSpPr>
              <p:cNvPr id="11" name="Group 92"/>
              <p:cNvGrpSpPr>
                <a:grpSpLocks/>
              </p:cNvGrpSpPr>
              <p:nvPr/>
            </p:nvGrpSpPr>
            <p:grpSpPr bwMode="auto">
              <a:xfrm>
                <a:off x="4390" y="1399"/>
                <a:ext cx="242" cy="288"/>
                <a:chOff x="2447" y="431"/>
                <a:chExt cx="242" cy="288"/>
              </a:xfrm>
            </p:grpSpPr>
            <p:sp>
              <p:nvSpPr>
                <p:cNvPr id="14429" name="Rectangle 93"/>
                <p:cNvSpPr>
                  <a:spLocks noChangeArrowheads="1"/>
                </p:cNvSpPr>
                <p:nvPr/>
              </p:nvSpPr>
              <p:spPr bwMode="auto">
                <a:xfrm>
                  <a:off x="2447" y="431"/>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430" name="Rectangle 94"/>
                <p:cNvSpPr>
                  <a:spLocks noChangeArrowheads="1"/>
                </p:cNvSpPr>
                <p:nvPr/>
              </p:nvSpPr>
              <p:spPr bwMode="auto">
                <a:xfrm>
                  <a:off x="2592" y="528"/>
                  <a:ext cx="48" cy="96"/>
                </a:xfrm>
                <a:prstGeom prst="rect">
                  <a:avLst/>
                </a:prstGeom>
                <a:noFill/>
                <a:ln w="12700">
                  <a:solidFill>
                    <a:schemeClr val="tx1"/>
                  </a:solidFill>
                  <a:miter lim="800000"/>
                  <a:headEnd/>
                  <a:tailEnd/>
                </a:ln>
                <a:effectLst/>
              </p:spPr>
              <p:txBody>
                <a:bodyPr wrap="none" anchor="ctr"/>
                <a:lstStyle/>
                <a:p>
                  <a:endParaRPr lang="en-US"/>
                </a:p>
              </p:txBody>
            </p:sp>
            <p:sp>
              <p:nvSpPr>
                <p:cNvPr id="14431" name="Line 95"/>
                <p:cNvSpPr>
                  <a:spLocks noChangeShapeType="1"/>
                </p:cNvSpPr>
                <p:nvPr/>
              </p:nvSpPr>
              <p:spPr bwMode="auto">
                <a:xfrm>
                  <a:off x="2496" y="480"/>
                  <a:ext cx="144" cy="0"/>
                </a:xfrm>
                <a:prstGeom prst="line">
                  <a:avLst/>
                </a:prstGeom>
                <a:noFill/>
                <a:ln w="12700">
                  <a:solidFill>
                    <a:schemeClr val="tx1"/>
                  </a:solidFill>
                  <a:round/>
                  <a:headEnd/>
                  <a:tailEnd/>
                </a:ln>
                <a:effectLst/>
              </p:spPr>
              <p:txBody>
                <a:bodyPr/>
                <a:lstStyle/>
                <a:p>
                  <a:endParaRPr lang="en-US"/>
                </a:p>
              </p:txBody>
            </p:sp>
            <p:sp>
              <p:nvSpPr>
                <p:cNvPr id="14432" name="Line 96"/>
                <p:cNvSpPr>
                  <a:spLocks noChangeShapeType="1"/>
                </p:cNvSpPr>
                <p:nvPr/>
              </p:nvSpPr>
              <p:spPr bwMode="auto">
                <a:xfrm>
                  <a:off x="2496" y="528"/>
                  <a:ext cx="48" cy="0"/>
                </a:xfrm>
                <a:prstGeom prst="line">
                  <a:avLst/>
                </a:prstGeom>
                <a:noFill/>
                <a:ln w="12700">
                  <a:solidFill>
                    <a:schemeClr val="tx1"/>
                  </a:solidFill>
                  <a:round/>
                  <a:headEnd/>
                  <a:tailEnd/>
                </a:ln>
                <a:effectLst/>
              </p:spPr>
              <p:txBody>
                <a:bodyPr/>
                <a:lstStyle/>
                <a:p>
                  <a:endParaRPr lang="en-US"/>
                </a:p>
              </p:txBody>
            </p:sp>
            <p:sp>
              <p:nvSpPr>
                <p:cNvPr id="14433" name="Line 97"/>
                <p:cNvSpPr>
                  <a:spLocks noChangeShapeType="1"/>
                </p:cNvSpPr>
                <p:nvPr/>
              </p:nvSpPr>
              <p:spPr bwMode="auto">
                <a:xfrm>
                  <a:off x="2496" y="576"/>
                  <a:ext cx="48" cy="0"/>
                </a:xfrm>
                <a:prstGeom prst="line">
                  <a:avLst/>
                </a:prstGeom>
                <a:noFill/>
                <a:ln w="12700">
                  <a:solidFill>
                    <a:schemeClr val="tx1"/>
                  </a:solidFill>
                  <a:round/>
                  <a:headEnd/>
                  <a:tailEnd/>
                </a:ln>
                <a:effectLst/>
              </p:spPr>
              <p:txBody>
                <a:bodyPr/>
                <a:lstStyle/>
                <a:p>
                  <a:endParaRPr lang="en-US"/>
                </a:p>
              </p:txBody>
            </p:sp>
            <p:sp>
              <p:nvSpPr>
                <p:cNvPr id="14434" name="Line 98"/>
                <p:cNvSpPr>
                  <a:spLocks noChangeShapeType="1"/>
                </p:cNvSpPr>
                <p:nvPr/>
              </p:nvSpPr>
              <p:spPr bwMode="auto">
                <a:xfrm>
                  <a:off x="2496" y="624"/>
                  <a:ext cx="48" cy="0"/>
                </a:xfrm>
                <a:prstGeom prst="line">
                  <a:avLst/>
                </a:prstGeom>
                <a:noFill/>
                <a:ln w="12700">
                  <a:solidFill>
                    <a:schemeClr val="tx1"/>
                  </a:solidFill>
                  <a:round/>
                  <a:headEnd/>
                  <a:tailEnd/>
                </a:ln>
                <a:effectLst/>
              </p:spPr>
              <p:txBody>
                <a:bodyPr/>
                <a:lstStyle/>
                <a:p>
                  <a:endParaRPr lang="en-US"/>
                </a:p>
              </p:txBody>
            </p:sp>
            <p:sp>
              <p:nvSpPr>
                <p:cNvPr id="14435" name="Line 99"/>
                <p:cNvSpPr>
                  <a:spLocks noChangeShapeType="1"/>
                </p:cNvSpPr>
                <p:nvPr/>
              </p:nvSpPr>
              <p:spPr bwMode="auto">
                <a:xfrm>
                  <a:off x="2496" y="672"/>
                  <a:ext cx="144" cy="0"/>
                </a:xfrm>
                <a:prstGeom prst="line">
                  <a:avLst/>
                </a:prstGeom>
                <a:noFill/>
                <a:ln w="12700">
                  <a:solidFill>
                    <a:schemeClr val="tx1"/>
                  </a:solidFill>
                  <a:round/>
                  <a:headEnd/>
                  <a:tailEnd/>
                </a:ln>
                <a:effectLst/>
              </p:spPr>
              <p:txBody>
                <a:bodyPr/>
                <a:lstStyle/>
                <a:p>
                  <a:endParaRPr lang="en-US"/>
                </a:p>
              </p:txBody>
            </p:sp>
          </p:grpSp>
          <p:sp>
            <p:nvSpPr>
              <p:cNvPr id="14439" name="Line 103"/>
              <p:cNvSpPr>
                <a:spLocks noChangeShapeType="1"/>
              </p:cNvSpPr>
              <p:nvPr/>
            </p:nvSpPr>
            <p:spPr bwMode="auto">
              <a:xfrm flipH="1">
                <a:off x="4320" y="1708"/>
                <a:ext cx="167" cy="212"/>
              </a:xfrm>
              <a:prstGeom prst="line">
                <a:avLst/>
              </a:prstGeom>
              <a:noFill/>
              <a:ln w="12700">
                <a:solidFill>
                  <a:schemeClr val="tx1"/>
                </a:solidFill>
                <a:round/>
                <a:headEnd/>
                <a:tailEnd/>
              </a:ln>
              <a:effectLst/>
            </p:spPr>
            <p:txBody>
              <a:bodyPr/>
              <a:lstStyle/>
              <a:p>
                <a:endParaRPr lang="en-US"/>
              </a:p>
            </p:txBody>
          </p:sp>
          <p:sp>
            <p:nvSpPr>
              <p:cNvPr id="14440" name="Line 104"/>
              <p:cNvSpPr>
                <a:spLocks noChangeShapeType="1"/>
              </p:cNvSpPr>
              <p:nvPr/>
            </p:nvSpPr>
            <p:spPr bwMode="auto">
              <a:xfrm>
                <a:off x="4535" y="1708"/>
                <a:ext cx="169" cy="212"/>
              </a:xfrm>
              <a:prstGeom prst="line">
                <a:avLst/>
              </a:prstGeom>
              <a:noFill/>
              <a:ln w="12700">
                <a:solidFill>
                  <a:schemeClr val="tx1"/>
                </a:solidFill>
                <a:round/>
                <a:headEnd/>
                <a:tailEnd/>
              </a:ln>
              <a:effectLst/>
            </p:spPr>
            <p:txBody>
              <a:bodyPr/>
              <a:lstStyle/>
              <a:p>
                <a:endParaRPr lang="en-US"/>
              </a:p>
            </p:txBody>
          </p:sp>
          <p:sp>
            <p:nvSpPr>
              <p:cNvPr id="14441" name="Line 105"/>
              <p:cNvSpPr>
                <a:spLocks noChangeShapeType="1"/>
              </p:cNvSpPr>
              <p:nvPr/>
            </p:nvSpPr>
            <p:spPr bwMode="auto">
              <a:xfrm flipH="1">
                <a:off x="4272" y="2208"/>
                <a:ext cx="44" cy="272"/>
              </a:xfrm>
              <a:prstGeom prst="line">
                <a:avLst/>
              </a:prstGeom>
              <a:noFill/>
              <a:ln w="12700">
                <a:solidFill>
                  <a:schemeClr val="tx1"/>
                </a:solidFill>
                <a:round/>
                <a:headEnd/>
                <a:tailEnd/>
              </a:ln>
              <a:effectLst/>
            </p:spPr>
            <p:txBody>
              <a:bodyPr/>
              <a:lstStyle/>
              <a:p>
                <a:endParaRPr lang="en-US"/>
              </a:p>
            </p:txBody>
          </p:sp>
          <p:sp>
            <p:nvSpPr>
              <p:cNvPr id="14442" name="Line 106"/>
              <p:cNvSpPr>
                <a:spLocks noChangeShapeType="1"/>
              </p:cNvSpPr>
              <p:nvPr/>
            </p:nvSpPr>
            <p:spPr bwMode="auto">
              <a:xfrm>
                <a:off x="4368" y="2208"/>
                <a:ext cx="192" cy="432"/>
              </a:xfrm>
              <a:prstGeom prst="line">
                <a:avLst/>
              </a:prstGeom>
              <a:noFill/>
              <a:ln w="12700">
                <a:solidFill>
                  <a:schemeClr val="tx1"/>
                </a:solidFill>
                <a:round/>
                <a:headEnd/>
                <a:tailEnd/>
              </a:ln>
              <a:effectLst/>
            </p:spPr>
            <p:txBody>
              <a:bodyPr/>
              <a:lstStyle/>
              <a:p>
                <a:endParaRPr lang="en-US"/>
              </a:p>
            </p:txBody>
          </p:sp>
          <p:sp>
            <p:nvSpPr>
              <p:cNvPr id="14443" name="Line 107"/>
              <p:cNvSpPr>
                <a:spLocks noChangeShapeType="1"/>
              </p:cNvSpPr>
              <p:nvPr/>
            </p:nvSpPr>
            <p:spPr bwMode="auto">
              <a:xfrm>
                <a:off x="4752" y="2208"/>
                <a:ext cx="48" cy="336"/>
              </a:xfrm>
              <a:prstGeom prst="line">
                <a:avLst/>
              </a:prstGeom>
              <a:noFill/>
              <a:ln w="12700">
                <a:solidFill>
                  <a:schemeClr val="tx1"/>
                </a:solidFill>
                <a:round/>
                <a:headEnd/>
                <a:tailEnd/>
              </a:ln>
              <a:effectLst/>
            </p:spPr>
            <p:txBody>
              <a:bodyPr/>
              <a:lstStyle/>
              <a:p>
                <a:endParaRPr lang="en-US"/>
              </a:p>
            </p:txBody>
          </p:sp>
        </p:grpSp>
        <p:sp>
          <p:nvSpPr>
            <p:cNvPr id="14447" name="Text Box 111"/>
            <p:cNvSpPr txBox="1">
              <a:spLocks noChangeArrowheads="1"/>
            </p:cNvSpPr>
            <p:nvPr/>
          </p:nvSpPr>
          <p:spPr bwMode="auto">
            <a:xfrm>
              <a:off x="384" y="3206"/>
              <a:ext cx="700" cy="231"/>
            </a:xfrm>
            <a:prstGeom prst="rect">
              <a:avLst/>
            </a:prstGeom>
            <a:noFill/>
            <a:ln w="9525">
              <a:noFill/>
              <a:miter lim="800000"/>
              <a:headEnd/>
              <a:tailEnd/>
            </a:ln>
            <a:effectLst/>
          </p:spPr>
          <p:txBody>
            <a:bodyPr wrap="none">
              <a:spAutoFit/>
            </a:bodyPr>
            <a:lstStyle/>
            <a:p>
              <a:pPr eaLnBrk="1" hangingPunct="1"/>
              <a:r>
                <a:rPr lang="en-US" i="0"/>
                <a:t>Web Site</a:t>
              </a:r>
            </a:p>
          </p:txBody>
        </p:sp>
        <p:grpSp>
          <p:nvGrpSpPr>
            <p:cNvPr id="12" name="Group 319"/>
            <p:cNvGrpSpPr>
              <a:grpSpLocks/>
            </p:cNvGrpSpPr>
            <p:nvPr/>
          </p:nvGrpSpPr>
          <p:grpSpPr bwMode="auto">
            <a:xfrm>
              <a:off x="4512" y="1584"/>
              <a:ext cx="864" cy="1268"/>
              <a:chOff x="4512" y="1228"/>
              <a:chExt cx="864" cy="1268"/>
            </a:xfrm>
          </p:grpSpPr>
          <p:sp>
            <p:nvSpPr>
              <p:cNvPr id="14449" name="Text Box 113"/>
              <p:cNvSpPr txBox="1">
                <a:spLocks noChangeArrowheads="1"/>
              </p:cNvSpPr>
              <p:nvPr/>
            </p:nvSpPr>
            <p:spPr bwMode="auto">
              <a:xfrm>
                <a:off x="4560" y="1228"/>
                <a:ext cx="816" cy="1248"/>
              </a:xfrm>
              <a:prstGeom prst="rect">
                <a:avLst/>
              </a:prstGeom>
              <a:noFill/>
              <a:ln w="9525">
                <a:noFill/>
                <a:miter lim="800000"/>
                <a:headEnd/>
                <a:tailEnd/>
              </a:ln>
              <a:effectLst/>
            </p:spPr>
            <p:txBody>
              <a:bodyPr lIns="0" tIns="0" rIns="0" bIns="0">
                <a:spAutoFit/>
              </a:bodyPr>
              <a:lstStyle/>
              <a:p>
                <a:pPr defTabSz="228600" eaLnBrk="1" hangingPunct="1">
                  <a:lnSpc>
                    <a:spcPct val="125000"/>
                  </a:lnSpc>
                  <a:tabLst>
                    <a:tab pos="114300" algn="l"/>
                    <a:tab pos="914400" algn="l"/>
                  </a:tabLst>
                </a:pPr>
                <a:r>
                  <a:rPr lang="en-US" sz="800" i="0"/>
                  <a:t>Homepage</a:t>
                </a:r>
              </a:p>
              <a:p>
                <a:pPr defTabSz="228600" eaLnBrk="1" hangingPunct="1">
                  <a:lnSpc>
                    <a:spcPct val="125000"/>
                  </a:lnSpc>
                  <a:tabLst>
                    <a:tab pos="114300" algn="l"/>
                    <a:tab pos="914400" algn="l"/>
                  </a:tabLst>
                </a:pPr>
                <a:r>
                  <a:rPr lang="en-US" sz="800" i="0"/>
                  <a:t>0	AutoFeedWeather</a:t>
                </a:r>
              </a:p>
              <a:p>
                <a:pPr defTabSz="228600" eaLnBrk="1" hangingPunct="1">
                  <a:lnSpc>
                    <a:spcPct val="125000"/>
                  </a:lnSpc>
                  <a:tabLst>
                    <a:tab pos="114300" algn="l"/>
                    <a:tab pos="914400" algn="l"/>
                  </a:tabLst>
                </a:pPr>
                <a:endParaRPr lang="en-US" sz="800" i="0"/>
              </a:p>
              <a:p>
                <a:pPr defTabSz="228600" eaLnBrk="1" hangingPunct="1">
                  <a:lnSpc>
                    <a:spcPct val="125000"/>
                  </a:lnSpc>
                  <a:tabLst>
                    <a:tab pos="114300" algn="l"/>
                    <a:tab pos="914400" algn="l"/>
                  </a:tabLst>
                </a:pPr>
                <a:r>
                  <a:rPr lang="en-US" sz="800" i="0"/>
                  <a:t>States</a:t>
                </a:r>
              </a:p>
              <a:p>
                <a:pPr defTabSz="228600" eaLnBrk="1" hangingPunct="1">
                  <a:lnSpc>
                    <a:spcPct val="125000"/>
                  </a:lnSpc>
                  <a:tabLst>
                    <a:tab pos="114300" algn="l"/>
                    <a:tab pos="914400" algn="l"/>
                  </a:tabLst>
                </a:pPr>
                <a:r>
                  <a:rPr lang="en-US" sz="800" i="0"/>
                  <a:t>0	California	CA</a:t>
                </a:r>
              </a:p>
              <a:p>
                <a:pPr defTabSz="228600" eaLnBrk="1" hangingPunct="1">
                  <a:lnSpc>
                    <a:spcPct val="125000"/>
                  </a:lnSpc>
                  <a:tabLst>
                    <a:tab pos="114300" algn="l"/>
                    <a:tab pos="914400" algn="l"/>
                  </a:tabLst>
                </a:pPr>
                <a:r>
                  <a:rPr lang="en-US" sz="800" i="0"/>
                  <a:t>1	Pennyslvania	PA</a:t>
                </a:r>
              </a:p>
              <a:p>
                <a:pPr defTabSz="228600" eaLnBrk="1" hangingPunct="1">
                  <a:lnSpc>
                    <a:spcPct val="125000"/>
                  </a:lnSpc>
                  <a:tabLst>
                    <a:tab pos="114300" algn="l"/>
                    <a:tab pos="914400" algn="l"/>
                  </a:tabLst>
                </a:pPr>
                <a:endParaRPr lang="en-US" sz="800" i="0"/>
              </a:p>
              <a:p>
                <a:pPr defTabSz="228600" eaLnBrk="1" hangingPunct="1">
                  <a:lnSpc>
                    <a:spcPct val="125000"/>
                  </a:lnSpc>
                  <a:tabLst>
                    <a:tab pos="114300" algn="l"/>
                    <a:tab pos="914400" algn="l"/>
                  </a:tabLst>
                </a:pPr>
                <a:r>
                  <a:rPr lang="en-US" sz="800"/>
                  <a:t>CityWeather</a:t>
                </a:r>
              </a:p>
              <a:p>
                <a:pPr defTabSz="228600" eaLnBrk="1" hangingPunct="1">
                  <a:lnSpc>
                    <a:spcPct val="125000"/>
                  </a:lnSpc>
                  <a:tabLst>
                    <a:tab pos="114300" algn="l"/>
                    <a:tab pos="914400" algn="l"/>
                  </a:tabLst>
                </a:pPr>
                <a:r>
                  <a:rPr lang="en-US" sz="800" i="0"/>
                  <a:t>0	Los Angeles	70</a:t>
                </a:r>
              </a:p>
              <a:p>
                <a:pPr defTabSz="228600" eaLnBrk="1" hangingPunct="1">
                  <a:lnSpc>
                    <a:spcPct val="125000"/>
                  </a:lnSpc>
                  <a:tabLst>
                    <a:tab pos="114300" algn="l"/>
                    <a:tab pos="914400" algn="l"/>
                  </a:tabLst>
                </a:pPr>
                <a:r>
                  <a:rPr lang="en-US" sz="800" i="0"/>
                  <a:t>1	San Francisco	65</a:t>
                </a:r>
              </a:p>
              <a:p>
                <a:pPr defTabSz="228600" eaLnBrk="1" hangingPunct="1">
                  <a:lnSpc>
                    <a:spcPct val="125000"/>
                  </a:lnSpc>
                  <a:tabLst>
                    <a:tab pos="114300" algn="l"/>
                    <a:tab pos="914400" algn="l"/>
                  </a:tabLst>
                </a:pPr>
                <a:r>
                  <a:rPr lang="en-US" sz="800" i="0"/>
                  <a:t>2	San Diego	75</a:t>
                </a:r>
              </a:p>
              <a:p>
                <a:pPr defTabSz="228600" eaLnBrk="1" hangingPunct="1">
                  <a:lnSpc>
                    <a:spcPct val="125000"/>
                  </a:lnSpc>
                  <a:tabLst>
                    <a:tab pos="114300" algn="l"/>
                    <a:tab pos="914400" algn="l"/>
                  </a:tabLst>
                </a:pPr>
                <a:r>
                  <a:rPr lang="en-US" sz="800" i="0"/>
                  <a:t>3	Pittsburgh	50</a:t>
                </a:r>
              </a:p>
              <a:p>
                <a:pPr defTabSz="228600" eaLnBrk="1" hangingPunct="1">
                  <a:lnSpc>
                    <a:spcPct val="125000"/>
                  </a:lnSpc>
                  <a:tabLst>
                    <a:tab pos="114300" algn="l"/>
                    <a:tab pos="914400" algn="l"/>
                  </a:tabLst>
                </a:pPr>
                <a:r>
                  <a:rPr lang="en-US" sz="800" i="0"/>
                  <a:t>4	Philadelphia	55</a:t>
                </a:r>
              </a:p>
            </p:txBody>
          </p:sp>
          <p:sp>
            <p:nvSpPr>
              <p:cNvPr id="14450" name="Rectangle 114"/>
              <p:cNvSpPr>
                <a:spLocks noChangeArrowheads="1"/>
              </p:cNvSpPr>
              <p:nvPr/>
            </p:nvSpPr>
            <p:spPr bwMode="auto">
              <a:xfrm>
                <a:off x="4512" y="2016"/>
                <a:ext cx="720" cy="480"/>
              </a:xfrm>
              <a:prstGeom prst="rect">
                <a:avLst/>
              </a:prstGeom>
              <a:noFill/>
              <a:ln w="9525">
                <a:solidFill>
                  <a:schemeClr val="tx1"/>
                </a:solidFill>
                <a:miter lim="800000"/>
                <a:headEnd/>
                <a:tailEnd/>
              </a:ln>
              <a:effectLst/>
            </p:spPr>
            <p:txBody>
              <a:bodyPr wrap="none" anchor="ctr"/>
              <a:lstStyle/>
              <a:p>
                <a:endParaRPr lang="en-US"/>
              </a:p>
            </p:txBody>
          </p:sp>
          <p:sp>
            <p:nvSpPr>
              <p:cNvPr id="14451" name="Line 115"/>
              <p:cNvSpPr>
                <a:spLocks noChangeShapeType="1"/>
              </p:cNvSpPr>
              <p:nvPr/>
            </p:nvSpPr>
            <p:spPr bwMode="auto">
              <a:xfrm>
                <a:off x="4512" y="2112"/>
                <a:ext cx="720" cy="0"/>
              </a:xfrm>
              <a:prstGeom prst="line">
                <a:avLst/>
              </a:prstGeom>
              <a:noFill/>
              <a:ln w="9525">
                <a:solidFill>
                  <a:schemeClr val="tx1"/>
                </a:solidFill>
                <a:round/>
                <a:headEnd/>
                <a:tailEnd/>
              </a:ln>
              <a:effectLst/>
            </p:spPr>
            <p:txBody>
              <a:bodyPr/>
              <a:lstStyle/>
              <a:p>
                <a:endParaRPr lang="en-US"/>
              </a:p>
            </p:txBody>
          </p:sp>
          <p:sp>
            <p:nvSpPr>
              <p:cNvPr id="14452" name="Line 116"/>
              <p:cNvSpPr>
                <a:spLocks noChangeShapeType="1"/>
              </p:cNvSpPr>
              <p:nvPr/>
            </p:nvSpPr>
            <p:spPr bwMode="auto">
              <a:xfrm>
                <a:off x="4512" y="2208"/>
                <a:ext cx="720" cy="0"/>
              </a:xfrm>
              <a:prstGeom prst="line">
                <a:avLst/>
              </a:prstGeom>
              <a:noFill/>
              <a:ln w="9525">
                <a:solidFill>
                  <a:schemeClr val="tx1"/>
                </a:solidFill>
                <a:round/>
                <a:headEnd/>
                <a:tailEnd/>
              </a:ln>
              <a:effectLst/>
            </p:spPr>
            <p:txBody>
              <a:bodyPr/>
              <a:lstStyle/>
              <a:p>
                <a:endParaRPr lang="en-US"/>
              </a:p>
            </p:txBody>
          </p:sp>
          <p:sp>
            <p:nvSpPr>
              <p:cNvPr id="14453" name="Line 117"/>
              <p:cNvSpPr>
                <a:spLocks noChangeShapeType="1"/>
              </p:cNvSpPr>
              <p:nvPr/>
            </p:nvSpPr>
            <p:spPr bwMode="auto">
              <a:xfrm>
                <a:off x="4512" y="2304"/>
                <a:ext cx="720" cy="0"/>
              </a:xfrm>
              <a:prstGeom prst="line">
                <a:avLst/>
              </a:prstGeom>
              <a:noFill/>
              <a:ln w="9525">
                <a:solidFill>
                  <a:schemeClr val="tx1"/>
                </a:solidFill>
                <a:round/>
                <a:headEnd/>
                <a:tailEnd/>
              </a:ln>
              <a:effectLst/>
            </p:spPr>
            <p:txBody>
              <a:bodyPr/>
              <a:lstStyle/>
              <a:p>
                <a:endParaRPr lang="en-US"/>
              </a:p>
            </p:txBody>
          </p:sp>
          <p:sp>
            <p:nvSpPr>
              <p:cNvPr id="14454" name="Line 118"/>
              <p:cNvSpPr>
                <a:spLocks noChangeShapeType="1"/>
              </p:cNvSpPr>
              <p:nvPr/>
            </p:nvSpPr>
            <p:spPr bwMode="auto">
              <a:xfrm>
                <a:off x="4512" y="2400"/>
                <a:ext cx="720" cy="0"/>
              </a:xfrm>
              <a:prstGeom prst="line">
                <a:avLst/>
              </a:prstGeom>
              <a:noFill/>
              <a:ln w="9525">
                <a:solidFill>
                  <a:schemeClr val="tx1"/>
                </a:solidFill>
                <a:round/>
                <a:headEnd/>
                <a:tailEnd/>
              </a:ln>
              <a:effectLst/>
            </p:spPr>
            <p:txBody>
              <a:bodyPr/>
              <a:lstStyle/>
              <a:p>
                <a:endParaRPr lang="en-US"/>
              </a:p>
            </p:txBody>
          </p:sp>
          <p:sp>
            <p:nvSpPr>
              <p:cNvPr id="14460" name="Rectangle 124"/>
              <p:cNvSpPr>
                <a:spLocks noChangeArrowheads="1"/>
              </p:cNvSpPr>
              <p:nvPr/>
            </p:nvSpPr>
            <p:spPr bwMode="auto">
              <a:xfrm>
                <a:off x="4512" y="1632"/>
                <a:ext cx="768" cy="192"/>
              </a:xfrm>
              <a:prstGeom prst="rect">
                <a:avLst/>
              </a:prstGeom>
              <a:noFill/>
              <a:ln w="9525">
                <a:solidFill>
                  <a:schemeClr val="tx1"/>
                </a:solidFill>
                <a:miter lim="800000"/>
                <a:headEnd/>
                <a:tailEnd/>
              </a:ln>
              <a:effectLst/>
            </p:spPr>
            <p:txBody>
              <a:bodyPr wrap="none" anchor="ctr"/>
              <a:lstStyle/>
              <a:p>
                <a:endParaRPr lang="en-US"/>
              </a:p>
            </p:txBody>
          </p:sp>
          <p:sp>
            <p:nvSpPr>
              <p:cNvPr id="14461" name="Line 125"/>
              <p:cNvSpPr>
                <a:spLocks noChangeShapeType="1"/>
              </p:cNvSpPr>
              <p:nvPr/>
            </p:nvSpPr>
            <p:spPr bwMode="auto">
              <a:xfrm>
                <a:off x="4512" y="1728"/>
                <a:ext cx="768" cy="0"/>
              </a:xfrm>
              <a:prstGeom prst="line">
                <a:avLst/>
              </a:prstGeom>
              <a:noFill/>
              <a:ln w="9525">
                <a:solidFill>
                  <a:schemeClr val="tx1"/>
                </a:solidFill>
                <a:round/>
                <a:headEnd/>
                <a:tailEnd/>
              </a:ln>
              <a:effectLst/>
            </p:spPr>
            <p:txBody>
              <a:bodyPr/>
              <a:lstStyle/>
              <a:p>
                <a:endParaRPr lang="en-US"/>
              </a:p>
            </p:txBody>
          </p:sp>
          <p:sp>
            <p:nvSpPr>
              <p:cNvPr id="14464" name="Rectangle 128"/>
              <p:cNvSpPr>
                <a:spLocks noChangeArrowheads="1"/>
              </p:cNvSpPr>
              <p:nvPr/>
            </p:nvSpPr>
            <p:spPr bwMode="auto">
              <a:xfrm>
                <a:off x="4512" y="1324"/>
                <a:ext cx="672" cy="96"/>
              </a:xfrm>
              <a:prstGeom prst="rect">
                <a:avLst/>
              </a:prstGeom>
              <a:noFill/>
              <a:ln w="9525">
                <a:solidFill>
                  <a:schemeClr val="tx1"/>
                </a:solidFill>
                <a:miter lim="800000"/>
                <a:headEnd/>
                <a:tailEnd/>
              </a:ln>
              <a:effectLst/>
            </p:spPr>
            <p:txBody>
              <a:bodyPr wrap="none" anchor="ctr"/>
              <a:lstStyle/>
              <a:p>
                <a:endParaRPr lang="en-US"/>
              </a:p>
            </p:txBody>
          </p:sp>
          <p:sp>
            <p:nvSpPr>
              <p:cNvPr id="14465" name="Line 129"/>
              <p:cNvSpPr>
                <a:spLocks noChangeShapeType="1"/>
              </p:cNvSpPr>
              <p:nvPr/>
            </p:nvSpPr>
            <p:spPr bwMode="auto">
              <a:xfrm>
                <a:off x="4608" y="2016"/>
                <a:ext cx="0" cy="480"/>
              </a:xfrm>
              <a:prstGeom prst="line">
                <a:avLst/>
              </a:prstGeom>
              <a:noFill/>
              <a:ln w="9525">
                <a:solidFill>
                  <a:schemeClr val="tx1"/>
                </a:solidFill>
                <a:round/>
                <a:headEnd/>
                <a:tailEnd/>
              </a:ln>
              <a:effectLst/>
            </p:spPr>
            <p:txBody>
              <a:bodyPr/>
              <a:lstStyle/>
              <a:p>
                <a:endParaRPr lang="en-US"/>
              </a:p>
            </p:txBody>
          </p:sp>
          <p:sp>
            <p:nvSpPr>
              <p:cNvPr id="14466" name="Line 130"/>
              <p:cNvSpPr>
                <a:spLocks noChangeShapeType="1"/>
              </p:cNvSpPr>
              <p:nvPr/>
            </p:nvSpPr>
            <p:spPr bwMode="auto">
              <a:xfrm>
                <a:off x="5088" y="2016"/>
                <a:ext cx="0" cy="480"/>
              </a:xfrm>
              <a:prstGeom prst="line">
                <a:avLst/>
              </a:prstGeom>
              <a:noFill/>
              <a:ln w="9525">
                <a:solidFill>
                  <a:schemeClr val="tx1"/>
                </a:solidFill>
                <a:round/>
                <a:headEnd/>
                <a:tailEnd/>
              </a:ln>
              <a:effectLst/>
            </p:spPr>
            <p:txBody>
              <a:bodyPr/>
              <a:lstStyle/>
              <a:p>
                <a:endParaRPr lang="en-US"/>
              </a:p>
            </p:txBody>
          </p:sp>
          <p:sp>
            <p:nvSpPr>
              <p:cNvPr id="14468" name="Line 132"/>
              <p:cNvSpPr>
                <a:spLocks noChangeShapeType="1"/>
              </p:cNvSpPr>
              <p:nvPr/>
            </p:nvSpPr>
            <p:spPr bwMode="auto">
              <a:xfrm>
                <a:off x="4608" y="1632"/>
                <a:ext cx="0" cy="192"/>
              </a:xfrm>
              <a:prstGeom prst="line">
                <a:avLst/>
              </a:prstGeom>
              <a:noFill/>
              <a:ln w="9525">
                <a:solidFill>
                  <a:schemeClr val="tx1"/>
                </a:solidFill>
                <a:round/>
                <a:headEnd/>
                <a:tailEnd/>
              </a:ln>
              <a:effectLst/>
            </p:spPr>
            <p:txBody>
              <a:bodyPr/>
              <a:lstStyle/>
              <a:p>
                <a:endParaRPr lang="en-US"/>
              </a:p>
            </p:txBody>
          </p:sp>
          <p:sp>
            <p:nvSpPr>
              <p:cNvPr id="14469" name="Line 133"/>
              <p:cNvSpPr>
                <a:spLocks noChangeShapeType="1"/>
              </p:cNvSpPr>
              <p:nvPr/>
            </p:nvSpPr>
            <p:spPr bwMode="auto">
              <a:xfrm>
                <a:off x="5088" y="1632"/>
                <a:ext cx="0" cy="192"/>
              </a:xfrm>
              <a:prstGeom prst="line">
                <a:avLst/>
              </a:prstGeom>
              <a:noFill/>
              <a:ln w="9525">
                <a:solidFill>
                  <a:schemeClr val="tx1"/>
                </a:solidFill>
                <a:round/>
                <a:headEnd/>
                <a:tailEnd/>
              </a:ln>
              <a:effectLst/>
            </p:spPr>
            <p:txBody>
              <a:bodyPr/>
              <a:lstStyle/>
              <a:p>
                <a:endParaRPr lang="en-US"/>
              </a:p>
            </p:txBody>
          </p:sp>
          <p:sp>
            <p:nvSpPr>
              <p:cNvPr id="14471" name="Line 135"/>
              <p:cNvSpPr>
                <a:spLocks noChangeShapeType="1"/>
              </p:cNvSpPr>
              <p:nvPr/>
            </p:nvSpPr>
            <p:spPr bwMode="auto">
              <a:xfrm>
                <a:off x="4608" y="1324"/>
                <a:ext cx="0" cy="96"/>
              </a:xfrm>
              <a:prstGeom prst="line">
                <a:avLst/>
              </a:prstGeom>
              <a:noFill/>
              <a:ln w="9525">
                <a:solidFill>
                  <a:schemeClr val="tx1"/>
                </a:solidFill>
                <a:round/>
                <a:headEnd/>
                <a:tailEnd/>
              </a:ln>
              <a:effectLst/>
            </p:spPr>
            <p:txBody>
              <a:bodyPr/>
              <a:lstStyle/>
              <a:p>
                <a:endParaRPr lang="en-US"/>
              </a:p>
            </p:txBody>
          </p:sp>
        </p:grpSp>
        <p:sp>
          <p:nvSpPr>
            <p:cNvPr id="14552" name="Text Box 216"/>
            <p:cNvSpPr txBox="1">
              <a:spLocks noChangeArrowheads="1"/>
            </p:cNvSpPr>
            <p:nvPr/>
          </p:nvSpPr>
          <p:spPr bwMode="auto">
            <a:xfrm>
              <a:off x="4354" y="3120"/>
              <a:ext cx="1070" cy="407"/>
            </a:xfrm>
            <a:prstGeom prst="rect">
              <a:avLst/>
            </a:prstGeom>
            <a:noFill/>
            <a:ln w="9525">
              <a:noFill/>
              <a:miter lim="800000"/>
              <a:headEnd/>
              <a:tailEnd/>
            </a:ln>
            <a:effectLst/>
          </p:spPr>
          <p:txBody>
            <a:bodyPr wrap="none">
              <a:spAutoFit/>
            </a:bodyPr>
            <a:lstStyle/>
            <a:p>
              <a:pPr eaLnBrk="1" hangingPunct="1"/>
              <a:r>
                <a:rPr lang="en-US" i="0" dirty="0" smtClean="0"/>
                <a:t>Site and Page</a:t>
              </a:r>
            </a:p>
            <a:p>
              <a:pPr eaLnBrk="1" hangingPunct="1"/>
              <a:r>
                <a:rPr lang="en-US" i="0" dirty="0" smtClean="0"/>
                <a:t> Structure</a:t>
              </a:r>
              <a:endParaRPr lang="en-US" i="0" dirty="0"/>
            </a:p>
          </p:txBody>
        </p:sp>
        <p:sp>
          <p:nvSpPr>
            <p:cNvPr id="14574" name="Text Box 238"/>
            <p:cNvSpPr txBox="1">
              <a:spLocks noChangeArrowheads="1"/>
            </p:cNvSpPr>
            <p:nvPr/>
          </p:nvSpPr>
          <p:spPr bwMode="auto">
            <a:xfrm>
              <a:off x="2956" y="3120"/>
              <a:ext cx="932" cy="404"/>
            </a:xfrm>
            <a:prstGeom prst="rect">
              <a:avLst/>
            </a:prstGeom>
            <a:noFill/>
            <a:ln w="9525">
              <a:noFill/>
              <a:miter lim="800000"/>
              <a:headEnd/>
              <a:tailEnd/>
            </a:ln>
            <a:effectLst/>
          </p:spPr>
          <p:txBody>
            <a:bodyPr wrap="none">
              <a:spAutoFit/>
            </a:bodyPr>
            <a:lstStyle/>
            <a:p>
              <a:pPr algn="ctr" eaLnBrk="1" hangingPunct="1"/>
              <a:r>
                <a:rPr lang="en-US" i="0"/>
                <a:t>Page &amp; Data</a:t>
              </a:r>
            </a:p>
            <a:p>
              <a:pPr algn="ctr" eaLnBrk="1" hangingPunct="1"/>
              <a:r>
                <a:rPr lang="en-US" i="0"/>
                <a:t>Clusters</a:t>
              </a:r>
            </a:p>
          </p:txBody>
        </p:sp>
        <p:grpSp>
          <p:nvGrpSpPr>
            <p:cNvPr id="13" name="Group 314"/>
            <p:cNvGrpSpPr>
              <a:grpSpLocks/>
            </p:cNvGrpSpPr>
            <p:nvPr/>
          </p:nvGrpSpPr>
          <p:grpSpPr bwMode="auto">
            <a:xfrm>
              <a:off x="1680" y="1707"/>
              <a:ext cx="681" cy="1241"/>
              <a:chOff x="1680" y="1440"/>
              <a:chExt cx="866" cy="1577"/>
            </a:xfrm>
          </p:grpSpPr>
          <p:grpSp>
            <p:nvGrpSpPr>
              <p:cNvPr id="14" name="Group 240"/>
              <p:cNvGrpSpPr>
                <a:grpSpLocks/>
              </p:cNvGrpSpPr>
              <p:nvPr/>
            </p:nvGrpSpPr>
            <p:grpSpPr bwMode="auto">
              <a:xfrm>
                <a:off x="1680" y="2537"/>
                <a:ext cx="242" cy="288"/>
                <a:chOff x="2256" y="1968"/>
                <a:chExt cx="242" cy="288"/>
              </a:xfrm>
            </p:grpSpPr>
            <p:sp>
              <p:nvSpPr>
                <p:cNvPr id="14577" name="Rectangle 241"/>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578" name="Rectangle 242"/>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579" name="Line 243"/>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580" name="Line 244"/>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581" name="Line 245"/>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582" name="Line 246"/>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583" name="Line 247"/>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15" name="Group 248"/>
              <p:cNvGrpSpPr>
                <a:grpSpLocks/>
              </p:cNvGrpSpPr>
              <p:nvPr/>
            </p:nvGrpSpPr>
            <p:grpSpPr bwMode="auto">
              <a:xfrm>
                <a:off x="1776" y="2633"/>
                <a:ext cx="242" cy="288"/>
                <a:chOff x="2256" y="1968"/>
                <a:chExt cx="242" cy="288"/>
              </a:xfrm>
            </p:grpSpPr>
            <p:sp>
              <p:nvSpPr>
                <p:cNvPr id="14585" name="Rectangle 249"/>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586" name="Rectangle 250"/>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587" name="Line 251"/>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588" name="Line 252"/>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589" name="Line 253"/>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590" name="Line 254"/>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591" name="Line 255"/>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16" name="Group 256"/>
              <p:cNvGrpSpPr>
                <a:grpSpLocks/>
              </p:cNvGrpSpPr>
              <p:nvPr/>
            </p:nvGrpSpPr>
            <p:grpSpPr bwMode="auto">
              <a:xfrm>
                <a:off x="1872" y="2729"/>
                <a:ext cx="242" cy="288"/>
                <a:chOff x="2256" y="1968"/>
                <a:chExt cx="242" cy="288"/>
              </a:xfrm>
            </p:grpSpPr>
            <p:sp>
              <p:nvSpPr>
                <p:cNvPr id="14593" name="Rectangle 257"/>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594" name="Rectangle 258"/>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595" name="Line 259"/>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596" name="Line 260"/>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597" name="Line 261"/>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598" name="Line 262"/>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599" name="Line 263"/>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17" name="Group 264"/>
              <p:cNvGrpSpPr>
                <a:grpSpLocks/>
              </p:cNvGrpSpPr>
              <p:nvPr/>
            </p:nvGrpSpPr>
            <p:grpSpPr bwMode="auto">
              <a:xfrm>
                <a:off x="2208" y="2585"/>
                <a:ext cx="242" cy="288"/>
                <a:chOff x="2256" y="1968"/>
                <a:chExt cx="242" cy="288"/>
              </a:xfrm>
            </p:grpSpPr>
            <p:sp>
              <p:nvSpPr>
                <p:cNvPr id="14601" name="Rectangle 265"/>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02" name="Rectangle 266"/>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603" name="Line 267"/>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604" name="Line 268"/>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605" name="Line 269"/>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606" name="Line 270"/>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607" name="Line 271"/>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18" name="Group 272"/>
              <p:cNvGrpSpPr>
                <a:grpSpLocks/>
              </p:cNvGrpSpPr>
              <p:nvPr/>
            </p:nvGrpSpPr>
            <p:grpSpPr bwMode="auto">
              <a:xfrm>
                <a:off x="2304" y="2681"/>
                <a:ext cx="242" cy="288"/>
                <a:chOff x="2256" y="1968"/>
                <a:chExt cx="242" cy="288"/>
              </a:xfrm>
            </p:grpSpPr>
            <p:sp>
              <p:nvSpPr>
                <p:cNvPr id="14609" name="Rectangle 273"/>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10" name="Rectangle 274"/>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611" name="Line 275"/>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612" name="Line 276"/>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613" name="Line 277"/>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614" name="Line 278"/>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615" name="Line 279"/>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19" name="Group 280"/>
              <p:cNvGrpSpPr>
                <a:grpSpLocks/>
              </p:cNvGrpSpPr>
              <p:nvPr/>
            </p:nvGrpSpPr>
            <p:grpSpPr bwMode="auto">
              <a:xfrm>
                <a:off x="1728" y="1961"/>
                <a:ext cx="242" cy="288"/>
                <a:chOff x="2302" y="1296"/>
                <a:chExt cx="242" cy="288"/>
              </a:xfrm>
            </p:grpSpPr>
            <p:sp>
              <p:nvSpPr>
                <p:cNvPr id="14617" name="Rectangle 281"/>
                <p:cNvSpPr>
                  <a:spLocks noChangeArrowheads="1"/>
                </p:cNvSpPr>
                <p:nvPr/>
              </p:nvSpPr>
              <p:spPr bwMode="auto">
                <a:xfrm>
                  <a:off x="2302" y="1296"/>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18" name="Line 282"/>
                <p:cNvSpPr>
                  <a:spLocks noChangeShapeType="1"/>
                </p:cNvSpPr>
                <p:nvPr/>
              </p:nvSpPr>
              <p:spPr bwMode="auto">
                <a:xfrm>
                  <a:off x="2351" y="1345"/>
                  <a:ext cx="144" cy="0"/>
                </a:xfrm>
                <a:prstGeom prst="line">
                  <a:avLst/>
                </a:prstGeom>
                <a:noFill/>
                <a:ln w="12700">
                  <a:solidFill>
                    <a:schemeClr val="tx1"/>
                  </a:solidFill>
                  <a:round/>
                  <a:headEnd/>
                  <a:tailEnd/>
                </a:ln>
                <a:effectLst/>
              </p:spPr>
              <p:txBody>
                <a:bodyPr/>
                <a:lstStyle/>
                <a:p>
                  <a:endParaRPr lang="en-US"/>
                </a:p>
              </p:txBody>
            </p:sp>
            <p:sp>
              <p:nvSpPr>
                <p:cNvPr id="14619" name="Line 283"/>
                <p:cNvSpPr>
                  <a:spLocks noChangeShapeType="1"/>
                </p:cNvSpPr>
                <p:nvPr/>
              </p:nvSpPr>
              <p:spPr bwMode="auto">
                <a:xfrm flipV="1">
                  <a:off x="2351" y="1392"/>
                  <a:ext cx="145" cy="1"/>
                </a:xfrm>
                <a:prstGeom prst="line">
                  <a:avLst/>
                </a:prstGeom>
                <a:noFill/>
                <a:ln w="12700">
                  <a:solidFill>
                    <a:schemeClr val="tx1"/>
                  </a:solidFill>
                  <a:round/>
                  <a:headEnd/>
                  <a:tailEnd/>
                </a:ln>
                <a:effectLst/>
              </p:spPr>
              <p:txBody>
                <a:bodyPr/>
                <a:lstStyle/>
                <a:p>
                  <a:endParaRPr lang="en-US"/>
                </a:p>
              </p:txBody>
            </p:sp>
            <p:sp>
              <p:nvSpPr>
                <p:cNvPr id="14620" name="Line 284"/>
                <p:cNvSpPr>
                  <a:spLocks noChangeShapeType="1"/>
                </p:cNvSpPr>
                <p:nvPr/>
              </p:nvSpPr>
              <p:spPr bwMode="auto">
                <a:xfrm flipV="1">
                  <a:off x="2351" y="1440"/>
                  <a:ext cx="145" cy="1"/>
                </a:xfrm>
                <a:prstGeom prst="line">
                  <a:avLst/>
                </a:prstGeom>
                <a:noFill/>
                <a:ln w="12700">
                  <a:solidFill>
                    <a:schemeClr val="tx1"/>
                  </a:solidFill>
                  <a:round/>
                  <a:headEnd/>
                  <a:tailEnd/>
                </a:ln>
                <a:effectLst/>
              </p:spPr>
              <p:txBody>
                <a:bodyPr/>
                <a:lstStyle/>
                <a:p>
                  <a:endParaRPr lang="en-US"/>
                </a:p>
              </p:txBody>
            </p:sp>
            <p:sp>
              <p:nvSpPr>
                <p:cNvPr id="14621" name="Line 285"/>
                <p:cNvSpPr>
                  <a:spLocks noChangeShapeType="1"/>
                </p:cNvSpPr>
                <p:nvPr/>
              </p:nvSpPr>
              <p:spPr bwMode="auto">
                <a:xfrm flipV="1">
                  <a:off x="2351" y="1488"/>
                  <a:ext cx="145" cy="1"/>
                </a:xfrm>
                <a:prstGeom prst="line">
                  <a:avLst/>
                </a:prstGeom>
                <a:noFill/>
                <a:ln w="12700">
                  <a:solidFill>
                    <a:schemeClr val="tx1"/>
                  </a:solidFill>
                  <a:round/>
                  <a:headEnd/>
                  <a:tailEnd/>
                </a:ln>
                <a:effectLst/>
              </p:spPr>
              <p:txBody>
                <a:bodyPr/>
                <a:lstStyle/>
                <a:p>
                  <a:endParaRPr lang="en-US"/>
                </a:p>
              </p:txBody>
            </p:sp>
            <p:sp>
              <p:nvSpPr>
                <p:cNvPr id="14622" name="Line 286"/>
                <p:cNvSpPr>
                  <a:spLocks noChangeShapeType="1"/>
                </p:cNvSpPr>
                <p:nvPr/>
              </p:nvSpPr>
              <p:spPr bwMode="auto">
                <a:xfrm>
                  <a:off x="2351" y="1537"/>
                  <a:ext cx="144" cy="0"/>
                </a:xfrm>
                <a:prstGeom prst="line">
                  <a:avLst/>
                </a:prstGeom>
                <a:noFill/>
                <a:ln w="12700">
                  <a:solidFill>
                    <a:schemeClr val="tx1"/>
                  </a:solidFill>
                  <a:round/>
                  <a:headEnd/>
                  <a:tailEnd/>
                </a:ln>
                <a:effectLst/>
              </p:spPr>
              <p:txBody>
                <a:bodyPr/>
                <a:lstStyle/>
                <a:p>
                  <a:endParaRPr lang="en-US"/>
                </a:p>
              </p:txBody>
            </p:sp>
          </p:grpSp>
          <p:grpSp>
            <p:nvGrpSpPr>
              <p:cNvPr id="20" name="Group 287"/>
              <p:cNvGrpSpPr>
                <a:grpSpLocks/>
              </p:cNvGrpSpPr>
              <p:nvPr/>
            </p:nvGrpSpPr>
            <p:grpSpPr bwMode="auto">
              <a:xfrm>
                <a:off x="2112" y="1961"/>
                <a:ext cx="242" cy="288"/>
                <a:chOff x="2302" y="1296"/>
                <a:chExt cx="242" cy="288"/>
              </a:xfrm>
            </p:grpSpPr>
            <p:sp>
              <p:nvSpPr>
                <p:cNvPr id="14624" name="Rectangle 288"/>
                <p:cNvSpPr>
                  <a:spLocks noChangeArrowheads="1"/>
                </p:cNvSpPr>
                <p:nvPr/>
              </p:nvSpPr>
              <p:spPr bwMode="auto">
                <a:xfrm>
                  <a:off x="2302" y="1296"/>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25" name="Line 289"/>
                <p:cNvSpPr>
                  <a:spLocks noChangeShapeType="1"/>
                </p:cNvSpPr>
                <p:nvPr/>
              </p:nvSpPr>
              <p:spPr bwMode="auto">
                <a:xfrm>
                  <a:off x="2351" y="1345"/>
                  <a:ext cx="144" cy="0"/>
                </a:xfrm>
                <a:prstGeom prst="line">
                  <a:avLst/>
                </a:prstGeom>
                <a:noFill/>
                <a:ln w="12700">
                  <a:solidFill>
                    <a:schemeClr val="tx1"/>
                  </a:solidFill>
                  <a:round/>
                  <a:headEnd/>
                  <a:tailEnd/>
                </a:ln>
                <a:effectLst/>
              </p:spPr>
              <p:txBody>
                <a:bodyPr/>
                <a:lstStyle/>
                <a:p>
                  <a:endParaRPr lang="en-US"/>
                </a:p>
              </p:txBody>
            </p:sp>
            <p:sp>
              <p:nvSpPr>
                <p:cNvPr id="14626" name="Line 290"/>
                <p:cNvSpPr>
                  <a:spLocks noChangeShapeType="1"/>
                </p:cNvSpPr>
                <p:nvPr/>
              </p:nvSpPr>
              <p:spPr bwMode="auto">
                <a:xfrm flipV="1">
                  <a:off x="2351" y="1392"/>
                  <a:ext cx="145" cy="1"/>
                </a:xfrm>
                <a:prstGeom prst="line">
                  <a:avLst/>
                </a:prstGeom>
                <a:noFill/>
                <a:ln w="12700">
                  <a:solidFill>
                    <a:schemeClr val="tx1"/>
                  </a:solidFill>
                  <a:round/>
                  <a:headEnd/>
                  <a:tailEnd/>
                </a:ln>
                <a:effectLst/>
              </p:spPr>
              <p:txBody>
                <a:bodyPr/>
                <a:lstStyle/>
                <a:p>
                  <a:endParaRPr lang="en-US"/>
                </a:p>
              </p:txBody>
            </p:sp>
            <p:sp>
              <p:nvSpPr>
                <p:cNvPr id="14627" name="Line 291"/>
                <p:cNvSpPr>
                  <a:spLocks noChangeShapeType="1"/>
                </p:cNvSpPr>
                <p:nvPr/>
              </p:nvSpPr>
              <p:spPr bwMode="auto">
                <a:xfrm flipV="1">
                  <a:off x="2351" y="1440"/>
                  <a:ext cx="145" cy="1"/>
                </a:xfrm>
                <a:prstGeom prst="line">
                  <a:avLst/>
                </a:prstGeom>
                <a:noFill/>
                <a:ln w="12700">
                  <a:solidFill>
                    <a:schemeClr val="tx1"/>
                  </a:solidFill>
                  <a:round/>
                  <a:headEnd/>
                  <a:tailEnd/>
                </a:ln>
                <a:effectLst/>
              </p:spPr>
              <p:txBody>
                <a:bodyPr/>
                <a:lstStyle/>
                <a:p>
                  <a:endParaRPr lang="en-US"/>
                </a:p>
              </p:txBody>
            </p:sp>
            <p:sp>
              <p:nvSpPr>
                <p:cNvPr id="14628" name="Line 292"/>
                <p:cNvSpPr>
                  <a:spLocks noChangeShapeType="1"/>
                </p:cNvSpPr>
                <p:nvPr/>
              </p:nvSpPr>
              <p:spPr bwMode="auto">
                <a:xfrm flipV="1">
                  <a:off x="2351" y="1488"/>
                  <a:ext cx="145" cy="1"/>
                </a:xfrm>
                <a:prstGeom prst="line">
                  <a:avLst/>
                </a:prstGeom>
                <a:noFill/>
                <a:ln w="12700">
                  <a:solidFill>
                    <a:schemeClr val="tx1"/>
                  </a:solidFill>
                  <a:round/>
                  <a:headEnd/>
                  <a:tailEnd/>
                </a:ln>
                <a:effectLst/>
              </p:spPr>
              <p:txBody>
                <a:bodyPr/>
                <a:lstStyle/>
                <a:p>
                  <a:endParaRPr lang="en-US"/>
                </a:p>
              </p:txBody>
            </p:sp>
            <p:sp>
              <p:nvSpPr>
                <p:cNvPr id="14629" name="Line 293"/>
                <p:cNvSpPr>
                  <a:spLocks noChangeShapeType="1"/>
                </p:cNvSpPr>
                <p:nvPr/>
              </p:nvSpPr>
              <p:spPr bwMode="auto">
                <a:xfrm>
                  <a:off x="2351" y="1537"/>
                  <a:ext cx="144" cy="0"/>
                </a:xfrm>
                <a:prstGeom prst="line">
                  <a:avLst/>
                </a:prstGeom>
                <a:noFill/>
                <a:ln w="12700">
                  <a:solidFill>
                    <a:schemeClr val="tx1"/>
                  </a:solidFill>
                  <a:round/>
                  <a:headEnd/>
                  <a:tailEnd/>
                </a:ln>
                <a:effectLst/>
              </p:spPr>
              <p:txBody>
                <a:bodyPr/>
                <a:lstStyle/>
                <a:p>
                  <a:endParaRPr lang="en-US"/>
                </a:p>
              </p:txBody>
            </p:sp>
          </p:grpSp>
          <p:grpSp>
            <p:nvGrpSpPr>
              <p:cNvPr id="21" name="Group 294"/>
              <p:cNvGrpSpPr>
                <a:grpSpLocks/>
              </p:cNvGrpSpPr>
              <p:nvPr/>
            </p:nvGrpSpPr>
            <p:grpSpPr bwMode="auto">
              <a:xfrm>
                <a:off x="1894" y="1440"/>
                <a:ext cx="242" cy="288"/>
                <a:chOff x="2447" y="431"/>
                <a:chExt cx="242" cy="288"/>
              </a:xfrm>
            </p:grpSpPr>
            <p:sp>
              <p:nvSpPr>
                <p:cNvPr id="14631" name="Rectangle 295"/>
                <p:cNvSpPr>
                  <a:spLocks noChangeArrowheads="1"/>
                </p:cNvSpPr>
                <p:nvPr/>
              </p:nvSpPr>
              <p:spPr bwMode="auto">
                <a:xfrm>
                  <a:off x="2447" y="431"/>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32" name="Rectangle 296"/>
                <p:cNvSpPr>
                  <a:spLocks noChangeArrowheads="1"/>
                </p:cNvSpPr>
                <p:nvPr/>
              </p:nvSpPr>
              <p:spPr bwMode="auto">
                <a:xfrm>
                  <a:off x="2592" y="528"/>
                  <a:ext cx="48" cy="96"/>
                </a:xfrm>
                <a:prstGeom prst="rect">
                  <a:avLst/>
                </a:prstGeom>
                <a:noFill/>
                <a:ln w="12700">
                  <a:solidFill>
                    <a:schemeClr val="tx1"/>
                  </a:solidFill>
                  <a:miter lim="800000"/>
                  <a:headEnd/>
                  <a:tailEnd/>
                </a:ln>
                <a:effectLst/>
              </p:spPr>
              <p:txBody>
                <a:bodyPr wrap="none" anchor="ctr"/>
                <a:lstStyle/>
                <a:p>
                  <a:endParaRPr lang="en-US"/>
                </a:p>
              </p:txBody>
            </p:sp>
            <p:sp>
              <p:nvSpPr>
                <p:cNvPr id="14633" name="Line 297"/>
                <p:cNvSpPr>
                  <a:spLocks noChangeShapeType="1"/>
                </p:cNvSpPr>
                <p:nvPr/>
              </p:nvSpPr>
              <p:spPr bwMode="auto">
                <a:xfrm>
                  <a:off x="2496" y="480"/>
                  <a:ext cx="144" cy="0"/>
                </a:xfrm>
                <a:prstGeom prst="line">
                  <a:avLst/>
                </a:prstGeom>
                <a:noFill/>
                <a:ln w="12700">
                  <a:solidFill>
                    <a:schemeClr val="tx1"/>
                  </a:solidFill>
                  <a:round/>
                  <a:headEnd/>
                  <a:tailEnd/>
                </a:ln>
                <a:effectLst/>
              </p:spPr>
              <p:txBody>
                <a:bodyPr/>
                <a:lstStyle/>
                <a:p>
                  <a:endParaRPr lang="en-US"/>
                </a:p>
              </p:txBody>
            </p:sp>
            <p:sp>
              <p:nvSpPr>
                <p:cNvPr id="14634" name="Line 298"/>
                <p:cNvSpPr>
                  <a:spLocks noChangeShapeType="1"/>
                </p:cNvSpPr>
                <p:nvPr/>
              </p:nvSpPr>
              <p:spPr bwMode="auto">
                <a:xfrm>
                  <a:off x="2496" y="528"/>
                  <a:ext cx="48" cy="0"/>
                </a:xfrm>
                <a:prstGeom prst="line">
                  <a:avLst/>
                </a:prstGeom>
                <a:noFill/>
                <a:ln w="12700">
                  <a:solidFill>
                    <a:schemeClr val="tx1"/>
                  </a:solidFill>
                  <a:round/>
                  <a:headEnd/>
                  <a:tailEnd/>
                </a:ln>
                <a:effectLst/>
              </p:spPr>
              <p:txBody>
                <a:bodyPr/>
                <a:lstStyle/>
                <a:p>
                  <a:endParaRPr lang="en-US"/>
                </a:p>
              </p:txBody>
            </p:sp>
            <p:sp>
              <p:nvSpPr>
                <p:cNvPr id="14635" name="Line 299"/>
                <p:cNvSpPr>
                  <a:spLocks noChangeShapeType="1"/>
                </p:cNvSpPr>
                <p:nvPr/>
              </p:nvSpPr>
              <p:spPr bwMode="auto">
                <a:xfrm>
                  <a:off x="2496" y="576"/>
                  <a:ext cx="48" cy="0"/>
                </a:xfrm>
                <a:prstGeom prst="line">
                  <a:avLst/>
                </a:prstGeom>
                <a:noFill/>
                <a:ln w="12700">
                  <a:solidFill>
                    <a:schemeClr val="tx1"/>
                  </a:solidFill>
                  <a:round/>
                  <a:headEnd/>
                  <a:tailEnd/>
                </a:ln>
                <a:effectLst/>
              </p:spPr>
              <p:txBody>
                <a:bodyPr/>
                <a:lstStyle/>
                <a:p>
                  <a:endParaRPr lang="en-US"/>
                </a:p>
              </p:txBody>
            </p:sp>
            <p:sp>
              <p:nvSpPr>
                <p:cNvPr id="14636" name="Line 300"/>
                <p:cNvSpPr>
                  <a:spLocks noChangeShapeType="1"/>
                </p:cNvSpPr>
                <p:nvPr/>
              </p:nvSpPr>
              <p:spPr bwMode="auto">
                <a:xfrm>
                  <a:off x="2496" y="624"/>
                  <a:ext cx="48" cy="0"/>
                </a:xfrm>
                <a:prstGeom prst="line">
                  <a:avLst/>
                </a:prstGeom>
                <a:noFill/>
                <a:ln w="12700">
                  <a:solidFill>
                    <a:schemeClr val="tx1"/>
                  </a:solidFill>
                  <a:round/>
                  <a:headEnd/>
                  <a:tailEnd/>
                </a:ln>
                <a:effectLst/>
              </p:spPr>
              <p:txBody>
                <a:bodyPr/>
                <a:lstStyle/>
                <a:p>
                  <a:endParaRPr lang="en-US"/>
                </a:p>
              </p:txBody>
            </p:sp>
            <p:sp>
              <p:nvSpPr>
                <p:cNvPr id="14637" name="Line 301"/>
                <p:cNvSpPr>
                  <a:spLocks noChangeShapeType="1"/>
                </p:cNvSpPr>
                <p:nvPr/>
              </p:nvSpPr>
              <p:spPr bwMode="auto">
                <a:xfrm>
                  <a:off x="2496" y="672"/>
                  <a:ext cx="144" cy="0"/>
                </a:xfrm>
                <a:prstGeom prst="line">
                  <a:avLst/>
                </a:prstGeom>
                <a:noFill/>
                <a:ln w="12700">
                  <a:solidFill>
                    <a:schemeClr val="tx1"/>
                  </a:solidFill>
                  <a:round/>
                  <a:headEnd/>
                  <a:tailEnd/>
                </a:ln>
                <a:effectLst/>
              </p:spPr>
              <p:txBody>
                <a:bodyPr/>
                <a:lstStyle/>
                <a:p>
                  <a:endParaRPr lang="en-US"/>
                </a:p>
              </p:txBody>
            </p:sp>
          </p:grpSp>
          <p:sp>
            <p:nvSpPr>
              <p:cNvPr id="14645" name="Freeform 309"/>
              <p:cNvSpPr>
                <a:spLocks/>
              </p:cNvSpPr>
              <p:nvPr/>
            </p:nvSpPr>
            <p:spPr bwMode="auto">
              <a:xfrm>
                <a:off x="2064" y="2736"/>
                <a:ext cx="336" cy="144"/>
              </a:xfrm>
              <a:custGeom>
                <a:avLst/>
                <a:gdLst/>
                <a:ahLst/>
                <a:cxnLst>
                  <a:cxn ang="0">
                    <a:pos x="0" y="144"/>
                  </a:cxn>
                  <a:cxn ang="0">
                    <a:pos x="144" y="0"/>
                  </a:cxn>
                  <a:cxn ang="0">
                    <a:pos x="336" y="144"/>
                  </a:cxn>
                </a:cxnLst>
                <a:rect l="0" t="0" r="r" b="b"/>
                <a:pathLst>
                  <a:path w="336" h="144">
                    <a:moveTo>
                      <a:pt x="0" y="144"/>
                    </a:moveTo>
                    <a:cubicBezTo>
                      <a:pt x="44" y="72"/>
                      <a:pt x="88" y="0"/>
                      <a:pt x="144" y="0"/>
                    </a:cubicBezTo>
                    <a:cubicBezTo>
                      <a:pt x="200" y="0"/>
                      <a:pt x="268" y="72"/>
                      <a:pt x="336" y="144"/>
                    </a:cubicBezTo>
                  </a:path>
                </a:pathLst>
              </a:custGeom>
              <a:noFill/>
              <a:ln w="28575" cmpd="sng">
                <a:solidFill>
                  <a:srgbClr val="FF3300"/>
                </a:solidFill>
                <a:round/>
                <a:headEnd type="arrow" w="med" len="med"/>
                <a:tailEnd type="arrow" w="med" len="med"/>
              </a:ln>
              <a:effectLst/>
            </p:spPr>
            <p:txBody>
              <a:bodyPr/>
              <a:lstStyle/>
              <a:p>
                <a:endParaRPr lang="en-US"/>
              </a:p>
            </p:txBody>
          </p:sp>
          <p:sp>
            <p:nvSpPr>
              <p:cNvPr id="14646" name="Freeform 310"/>
              <p:cNvSpPr>
                <a:spLocks/>
              </p:cNvSpPr>
              <p:nvPr/>
            </p:nvSpPr>
            <p:spPr bwMode="auto">
              <a:xfrm>
                <a:off x="1728" y="2517"/>
                <a:ext cx="157" cy="171"/>
              </a:xfrm>
              <a:custGeom>
                <a:avLst/>
                <a:gdLst/>
                <a:ahLst/>
                <a:cxnLst>
                  <a:cxn ang="0">
                    <a:pos x="0" y="88"/>
                  </a:cxn>
                  <a:cxn ang="0">
                    <a:pos x="113" y="14"/>
                  </a:cxn>
                  <a:cxn ang="0">
                    <a:pos x="157" y="171"/>
                  </a:cxn>
                </a:cxnLst>
                <a:rect l="0" t="0" r="r" b="b"/>
                <a:pathLst>
                  <a:path w="157" h="171">
                    <a:moveTo>
                      <a:pt x="0" y="88"/>
                    </a:moveTo>
                    <a:cubicBezTo>
                      <a:pt x="19" y="76"/>
                      <a:pt x="87" y="0"/>
                      <a:pt x="113" y="14"/>
                    </a:cubicBezTo>
                    <a:cubicBezTo>
                      <a:pt x="139" y="28"/>
                      <a:pt x="148" y="139"/>
                      <a:pt x="157" y="171"/>
                    </a:cubicBezTo>
                  </a:path>
                </a:pathLst>
              </a:custGeom>
              <a:noFill/>
              <a:ln w="28575" cmpd="sng">
                <a:solidFill>
                  <a:srgbClr val="FF3300"/>
                </a:solidFill>
                <a:round/>
                <a:headEnd type="arrow" w="med" len="med"/>
                <a:tailEnd type="arrow" w="med" len="med"/>
              </a:ln>
              <a:effectLst/>
            </p:spPr>
            <p:txBody>
              <a:bodyPr/>
              <a:lstStyle/>
              <a:p>
                <a:endParaRPr lang="en-US"/>
              </a:p>
            </p:txBody>
          </p:sp>
          <p:sp>
            <p:nvSpPr>
              <p:cNvPr id="14647" name="Freeform 311"/>
              <p:cNvSpPr>
                <a:spLocks/>
              </p:cNvSpPr>
              <p:nvPr/>
            </p:nvSpPr>
            <p:spPr bwMode="auto">
              <a:xfrm>
                <a:off x="1859" y="2661"/>
                <a:ext cx="157" cy="171"/>
              </a:xfrm>
              <a:custGeom>
                <a:avLst/>
                <a:gdLst/>
                <a:ahLst/>
                <a:cxnLst>
                  <a:cxn ang="0">
                    <a:pos x="0" y="88"/>
                  </a:cxn>
                  <a:cxn ang="0">
                    <a:pos x="113" y="14"/>
                  </a:cxn>
                  <a:cxn ang="0">
                    <a:pos x="157" y="171"/>
                  </a:cxn>
                </a:cxnLst>
                <a:rect l="0" t="0" r="r" b="b"/>
                <a:pathLst>
                  <a:path w="157" h="171">
                    <a:moveTo>
                      <a:pt x="0" y="88"/>
                    </a:moveTo>
                    <a:cubicBezTo>
                      <a:pt x="19" y="76"/>
                      <a:pt x="87" y="0"/>
                      <a:pt x="113" y="14"/>
                    </a:cubicBezTo>
                    <a:cubicBezTo>
                      <a:pt x="139" y="28"/>
                      <a:pt x="148" y="139"/>
                      <a:pt x="157" y="171"/>
                    </a:cubicBezTo>
                  </a:path>
                </a:pathLst>
              </a:custGeom>
              <a:noFill/>
              <a:ln w="28575" cmpd="sng">
                <a:solidFill>
                  <a:srgbClr val="FF3300"/>
                </a:solidFill>
                <a:round/>
                <a:headEnd type="arrow" w="med" len="med"/>
                <a:tailEnd type="arrow" w="med" len="med"/>
              </a:ln>
              <a:effectLst/>
            </p:spPr>
            <p:txBody>
              <a:bodyPr/>
              <a:lstStyle/>
              <a:p>
                <a:endParaRPr lang="en-US"/>
              </a:p>
            </p:txBody>
          </p:sp>
          <p:sp>
            <p:nvSpPr>
              <p:cNvPr id="14648" name="Freeform 312"/>
              <p:cNvSpPr>
                <a:spLocks/>
              </p:cNvSpPr>
              <p:nvPr/>
            </p:nvSpPr>
            <p:spPr bwMode="auto">
              <a:xfrm>
                <a:off x="2256" y="2613"/>
                <a:ext cx="157" cy="171"/>
              </a:xfrm>
              <a:custGeom>
                <a:avLst/>
                <a:gdLst/>
                <a:ahLst/>
                <a:cxnLst>
                  <a:cxn ang="0">
                    <a:pos x="0" y="88"/>
                  </a:cxn>
                  <a:cxn ang="0">
                    <a:pos x="113" y="14"/>
                  </a:cxn>
                  <a:cxn ang="0">
                    <a:pos x="157" y="171"/>
                  </a:cxn>
                </a:cxnLst>
                <a:rect l="0" t="0" r="r" b="b"/>
                <a:pathLst>
                  <a:path w="157" h="171">
                    <a:moveTo>
                      <a:pt x="0" y="88"/>
                    </a:moveTo>
                    <a:cubicBezTo>
                      <a:pt x="19" y="76"/>
                      <a:pt x="87" y="0"/>
                      <a:pt x="113" y="14"/>
                    </a:cubicBezTo>
                    <a:cubicBezTo>
                      <a:pt x="139" y="28"/>
                      <a:pt x="148" y="139"/>
                      <a:pt x="157" y="171"/>
                    </a:cubicBezTo>
                  </a:path>
                </a:pathLst>
              </a:custGeom>
              <a:noFill/>
              <a:ln w="28575" cmpd="sng">
                <a:solidFill>
                  <a:srgbClr val="FF3300"/>
                </a:solidFill>
                <a:round/>
                <a:headEnd type="arrow" w="med" len="med"/>
                <a:tailEnd type="arrow" w="med" len="med"/>
              </a:ln>
              <a:effectLst/>
            </p:spPr>
            <p:txBody>
              <a:bodyPr/>
              <a:lstStyle/>
              <a:p>
                <a:endParaRPr lang="en-US"/>
              </a:p>
            </p:txBody>
          </p:sp>
          <p:sp>
            <p:nvSpPr>
              <p:cNvPr id="14649" name="Freeform 313"/>
              <p:cNvSpPr>
                <a:spLocks/>
              </p:cNvSpPr>
              <p:nvPr/>
            </p:nvSpPr>
            <p:spPr bwMode="auto">
              <a:xfrm>
                <a:off x="1824" y="1824"/>
                <a:ext cx="336" cy="144"/>
              </a:xfrm>
              <a:custGeom>
                <a:avLst/>
                <a:gdLst/>
                <a:ahLst/>
                <a:cxnLst>
                  <a:cxn ang="0">
                    <a:pos x="0" y="144"/>
                  </a:cxn>
                  <a:cxn ang="0">
                    <a:pos x="144" y="0"/>
                  </a:cxn>
                  <a:cxn ang="0">
                    <a:pos x="336" y="144"/>
                  </a:cxn>
                </a:cxnLst>
                <a:rect l="0" t="0" r="r" b="b"/>
                <a:pathLst>
                  <a:path w="336" h="144">
                    <a:moveTo>
                      <a:pt x="0" y="144"/>
                    </a:moveTo>
                    <a:cubicBezTo>
                      <a:pt x="44" y="72"/>
                      <a:pt x="88" y="0"/>
                      <a:pt x="144" y="0"/>
                    </a:cubicBezTo>
                    <a:cubicBezTo>
                      <a:pt x="200" y="0"/>
                      <a:pt x="268" y="72"/>
                      <a:pt x="336" y="144"/>
                    </a:cubicBezTo>
                  </a:path>
                </a:pathLst>
              </a:custGeom>
              <a:noFill/>
              <a:ln w="28575" cmpd="sng">
                <a:solidFill>
                  <a:srgbClr val="FF3300"/>
                </a:solidFill>
                <a:round/>
                <a:headEnd type="arrow" w="med" len="med"/>
                <a:tailEnd type="arrow" w="med" len="med"/>
              </a:ln>
              <a:effectLst/>
            </p:spPr>
            <p:txBody>
              <a:bodyPr/>
              <a:lstStyle/>
              <a:p>
                <a:endParaRPr lang="en-US"/>
              </a:p>
            </p:txBody>
          </p:sp>
        </p:grpSp>
        <p:sp>
          <p:nvSpPr>
            <p:cNvPr id="14652" name="AutoShape 316"/>
            <p:cNvSpPr>
              <a:spLocks noChangeArrowheads="1"/>
            </p:cNvSpPr>
            <p:nvPr/>
          </p:nvSpPr>
          <p:spPr bwMode="auto">
            <a:xfrm>
              <a:off x="2304" y="2132"/>
              <a:ext cx="720" cy="384"/>
            </a:xfrm>
            <a:prstGeom prst="rightArrow">
              <a:avLst>
                <a:gd name="adj1" fmla="val 50000"/>
                <a:gd name="adj2" fmla="val 46875"/>
              </a:avLst>
            </a:prstGeom>
            <a:solidFill>
              <a:schemeClr val="accent1"/>
            </a:solidFill>
            <a:ln w="9525">
              <a:solidFill>
                <a:schemeClr val="tx1"/>
              </a:solidFill>
              <a:miter lim="800000"/>
              <a:headEnd/>
              <a:tailEnd/>
            </a:ln>
            <a:effectLst/>
          </p:spPr>
          <p:txBody>
            <a:bodyPr wrap="none" anchor="ctr"/>
            <a:lstStyle/>
            <a:p>
              <a:pPr algn="ctr" eaLnBrk="1" hangingPunct="1"/>
              <a:r>
                <a:rPr lang="en-US" i="0"/>
                <a:t>Cluster</a:t>
              </a:r>
            </a:p>
          </p:txBody>
        </p:sp>
        <p:sp>
          <p:nvSpPr>
            <p:cNvPr id="14653" name="Text Box 317"/>
            <p:cNvSpPr txBox="1">
              <a:spLocks noChangeArrowheads="1"/>
            </p:cNvSpPr>
            <p:nvPr/>
          </p:nvSpPr>
          <p:spPr bwMode="auto">
            <a:xfrm>
              <a:off x="1536" y="3120"/>
              <a:ext cx="932" cy="404"/>
            </a:xfrm>
            <a:prstGeom prst="rect">
              <a:avLst/>
            </a:prstGeom>
            <a:noFill/>
            <a:ln w="9525">
              <a:noFill/>
              <a:miter lim="800000"/>
              <a:headEnd/>
              <a:tailEnd/>
            </a:ln>
            <a:effectLst/>
          </p:spPr>
          <p:txBody>
            <a:bodyPr wrap="none">
              <a:spAutoFit/>
            </a:bodyPr>
            <a:lstStyle/>
            <a:p>
              <a:pPr algn="ctr" eaLnBrk="1" hangingPunct="1"/>
              <a:r>
                <a:rPr lang="en-US" i="0"/>
                <a:t>Page &amp; Data</a:t>
              </a:r>
            </a:p>
            <a:p>
              <a:pPr algn="ctr" eaLnBrk="1" hangingPunct="1"/>
              <a:r>
                <a:rPr lang="en-US" i="0"/>
                <a:t>Hypotheses</a:t>
              </a:r>
            </a:p>
          </p:txBody>
        </p:sp>
        <p:sp>
          <p:nvSpPr>
            <p:cNvPr id="14654" name="AutoShape 318"/>
            <p:cNvSpPr>
              <a:spLocks noChangeArrowheads="1"/>
            </p:cNvSpPr>
            <p:nvPr/>
          </p:nvSpPr>
          <p:spPr bwMode="auto">
            <a:xfrm>
              <a:off x="3696" y="2132"/>
              <a:ext cx="720" cy="384"/>
            </a:xfrm>
            <a:prstGeom prst="rightArrow">
              <a:avLst>
                <a:gd name="adj1" fmla="val 50000"/>
                <a:gd name="adj2" fmla="val 46875"/>
              </a:avLst>
            </a:prstGeom>
            <a:solidFill>
              <a:schemeClr val="accent1"/>
            </a:solidFill>
            <a:ln w="9525">
              <a:solidFill>
                <a:schemeClr val="tx1"/>
              </a:solidFill>
              <a:miter lim="800000"/>
              <a:headEnd/>
              <a:tailEnd/>
            </a:ln>
            <a:effectLst/>
          </p:spPr>
          <p:txBody>
            <a:bodyPr wrap="none" anchor="ctr"/>
            <a:lstStyle/>
            <a:p>
              <a:pPr algn="ctr" eaLnBrk="1" hangingPunct="1"/>
              <a:r>
                <a:rPr lang="en-US" i="0"/>
                <a:t>Convert</a:t>
              </a:r>
            </a:p>
          </p:txBody>
        </p:sp>
        <p:grpSp>
          <p:nvGrpSpPr>
            <p:cNvPr id="22" name="Group 323"/>
            <p:cNvGrpSpPr>
              <a:grpSpLocks/>
            </p:cNvGrpSpPr>
            <p:nvPr/>
          </p:nvGrpSpPr>
          <p:grpSpPr bwMode="auto">
            <a:xfrm>
              <a:off x="912" y="2064"/>
              <a:ext cx="708" cy="480"/>
              <a:chOff x="912" y="2064"/>
              <a:chExt cx="708" cy="480"/>
            </a:xfrm>
          </p:grpSpPr>
          <p:sp>
            <p:nvSpPr>
              <p:cNvPr id="14658" name="AutoShape 322"/>
              <p:cNvSpPr>
                <a:spLocks noChangeArrowheads="1"/>
              </p:cNvSpPr>
              <p:nvPr/>
            </p:nvSpPr>
            <p:spPr bwMode="auto">
              <a:xfrm>
                <a:off x="912" y="2064"/>
                <a:ext cx="576" cy="384"/>
              </a:xfrm>
              <a:prstGeom prst="right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pPr algn="ctr" eaLnBrk="1" hangingPunct="1"/>
                <a:endParaRPr lang="en-US" i="0"/>
              </a:p>
            </p:txBody>
          </p:sp>
          <p:sp>
            <p:nvSpPr>
              <p:cNvPr id="14657" name="AutoShape 321"/>
              <p:cNvSpPr>
                <a:spLocks noChangeArrowheads="1"/>
              </p:cNvSpPr>
              <p:nvPr/>
            </p:nvSpPr>
            <p:spPr bwMode="auto">
              <a:xfrm>
                <a:off x="978" y="2112"/>
                <a:ext cx="576" cy="384"/>
              </a:xfrm>
              <a:prstGeom prst="right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pPr algn="ctr" eaLnBrk="1" hangingPunct="1"/>
                <a:endParaRPr lang="en-US" i="0"/>
              </a:p>
            </p:txBody>
          </p:sp>
          <p:sp>
            <p:nvSpPr>
              <p:cNvPr id="14656" name="AutoShape 320"/>
              <p:cNvSpPr>
                <a:spLocks noChangeArrowheads="1"/>
              </p:cNvSpPr>
              <p:nvPr/>
            </p:nvSpPr>
            <p:spPr bwMode="auto">
              <a:xfrm>
                <a:off x="1044" y="2160"/>
                <a:ext cx="576" cy="384"/>
              </a:xfrm>
              <a:prstGeom prst="right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pPr algn="ctr" eaLnBrk="1" hangingPunct="1"/>
                <a:r>
                  <a:rPr lang="en-US" i="0"/>
                  <a:t>Experts</a:t>
                </a:r>
              </a:p>
            </p:txBody>
          </p:sp>
        </p:grpSp>
        <p:grpSp>
          <p:nvGrpSpPr>
            <p:cNvPr id="23" name="Group 395"/>
            <p:cNvGrpSpPr>
              <a:grpSpLocks/>
            </p:cNvGrpSpPr>
            <p:nvPr/>
          </p:nvGrpSpPr>
          <p:grpSpPr bwMode="auto">
            <a:xfrm>
              <a:off x="3072" y="1695"/>
              <a:ext cx="689" cy="1281"/>
              <a:chOff x="3072" y="1695"/>
              <a:chExt cx="689" cy="1281"/>
            </a:xfrm>
          </p:grpSpPr>
          <p:grpSp>
            <p:nvGrpSpPr>
              <p:cNvPr id="24" name="Group 325"/>
              <p:cNvGrpSpPr>
                <a:grpSpLocks/>
              </p:cNvGrpSpPr>
              <p:nvPr/>
            </p:nvGrpSpPr>
            <p:grpSpPr bwMode="auto">
              <a:xfrm>
                <a:off x="3146" y="2375"/>
                <a:ext cx="392" cy="235"/>
                <a:chOff x="2025" y="2160"/>
                <a:chExt cx="1287" cy="771"/>
              </a:xfrm>
            </p:grpSpPr>
            <p:sp>
              <p:nvSpPr>
                <p:cNvPr id="14662" name="Oval 326"/>
                <p:cNvSpPr>
                  <a:spLocks noChangeArrowheads="1"/>
                </p:cNvSpPr>
                <p:nvPr/>
              </p:nvSpPr>
              <p:spPr bwMode="auto">
                <a:xfrm rot="1557108">
                  <a:off x="2025" y="2160"/>
                  <a:ext cx="1287" cy="771"/>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5" name="Group 327"/>
                <p:cNvGrpSpPr>
                  <a:grpSpLocks/>
                </p:cNvGrpSpPr>
                <p:nvPr/>
              </p:nvGrpSpPr>
              <p:grpSpPr bwMode="auto">
                <a:xfrm>
                  <a:off x="2366" y="2208"/>
                  <a:ext cx="242" cy="288"/>
                  <a:chOff x="2256" y="1968"/>
                  <a:chExt cx="242" cy="288"/>
                </a:xfrm>
              </p:grpSpPr>
              <p:sp>
                <p:nvSpPr>
                  <p:cNvPr id="14664" name="Rectangle 328"/>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65" name="Rectangle 329"/>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666" name="Line 330"/>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667" name="Line 331"/>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668" name="Line 332"/>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669" name="Line 333"/>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670" name="Line 334"/>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26" name="Group 335"/>
                <p:cNvGrpSpPr>
                  <a:grpSpLocks/>
                </p:cNvGrpSpPr>
                <p:nvPr/>
              </p:nvGrpSpPr>
              <p:grpSpPr bwMode="auto">
                <a:xfrm>
                  <a:off x="2462" y="2304"/>
                  <a:ext cx="242" cy="288"/>
                  <a:chOff x="2256" y="1968"/>
                  <a:chExt cx="242" cy="288"/>
                </a:xfrm>
              </p:grpSpPr>
              <p:sp>
                <p:nvSpPr>
                  <p:cNvPr id="14672" name="Rectangle 336"/>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73" name="Rectangle 337"/>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674" name="Line 338"/>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675" name="Line 339"/>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676" name="Line 340"/>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677" name="Line 341"/>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678" name="Line 342"/>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27" name="Group 343"/>
                <p:cNvGrpSpPr>
                  <a:grpSpLocks/>
                </p:cNvGrpSpPr>
                <p:nvPr/>
              </p:nvGrpSpPr>
              <p:grpSpPr bwMode="auto">
                <a:xfrm>
                  <a:off x="2558" y="2400"/>
                  <a:ext cx="242" cy="288"/>
                  <a:chOff x="2256" y="1968"/>
                  <a:chExt cx="242" cy="288"/>
                </a:xfrm>
              </p:grpSpPr>
              <p:sp>
                <p:nvSpPr>
                  <p:cNvPr id="14680" name="Rectangle 344"/>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81" name="Rectangle 345"/>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682" name="Line 346"/>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683" name="Line 347"/>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684" name="Line 348"/>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685" name="Line 349"/>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686" name="Line 350"/>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28" name="Group 351"/>
                <p:cNvGrpSpPr>
                  <a:grpSpLocks/>
                </p:cNvGrpSpPr>
                <p:nvPr/>
              </p:nvGrpSpPr>
              <p:grpSpPr bwMode="auto">
                <a:xfrm>
                  <a:off x="2654" y="2496"/>
                  <a:ext cx="242" cy="288"/>
                  <a:chOff x="2256" y="1968"/>
                  <a:chExt cx="242" cy="288"/>
                </a:xfrm>
              </p:grpSpPr>
              <p:sp>
                <p:nvSpPr>
                  <p:cNvPr id="14688" name="Rectangle 352"/>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89" name="Rectangle 353"/>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690" name="Line 354"/>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691" name="Line 355"/>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692" name="Line 356"/>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693" name="Line 357"/>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694" name="Line 358"/>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29" name="Group 359"/>
                <p:cNvGrpSpPr>
                  <a:grpSpLocks/>
                </p:cNvGrpSpPr>
                <p:nvPr/>
              </p:nvGrpSpPr>
              <p:grpSpPr bwMode="auto">
                <a:xfrm>
                  <a:off x="2750" y="2592"/>
                  <a:ext cx="242" cy="288"/>
                  <a:chOff x="2256" y="1968"/>
                  <a:chExt cx="242" cy="288"/>
                </a:xfrm>
              </p:grpSpPr>
              <p:sp>
                <p:nvSpPr>
                  <p:cNvPr id="14696" name="Rectangle 360"/>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697" name="Rectangle 361"/>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698" name="Line 362"/>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699" name="Line 363"/>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700" name="Line 364"/>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701" name="Line 365"/>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702" name="Line 366"/>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sp>
            <p:nvSpPr>
              <p:cNvPr id="14703" name="Oval 367"/>
              <p:cNvSpPr>
                <a:spLocks noChangeArrowheads="1"/>
              </p:cNvSpPr>
              <p:nvPr/>
            </p:nvSpPr>
            <p:spPr bwMode="auto">
              <a:xfrm>
                <a:off x="3072" y="2683"/>
                <a:ext cx="440" cy="293"/>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sz="600" i="0"/>
                  <a:t>Los Angeles</a:t>
                </a:r>
              </a:p>
              <a:p>
                <a:pPr algn="ctr" eaLnBrk="1" hangingPunct="1"/>
                <a:r>
                  <a:rPr lang="en-US" sz="600" i="0"/>
                  <a:t>San Franciso</a:t>
                </a:r>
              </a:p>
              <a:p>
                <a:pPr algn="ctr" eaLnBrk="1" hangingPunct="1"/>
                <a:r>
                  <a:rPr lang="en-US" sz="600" i="0"/>
                  <a:t>San Diego</a:t>
                </a:r>
              </a:p>
              <a:p>
                <a:pPr algn="ctr" eaLnBrk="1" hangingPunct="1"/>
                <a:r>
                  <a:rPr lang="en-US" sz="600" i="0"/>
                  <a:t>Pittsburgh</a:t>
                </a:r>
              </a:p>
              <a:p>
                <a:pPr algn="ctr" eaLnBrk="1" hangingPunct="1"/>
                <a:r>
                  <a:rPr lang="en-US" sz="600" i="0"/>
                  <a:t>Philadelphia</a:t>
                </a:r>
              </a:p>
            </p:txBody>
          </p:sp>
          <p:sp>
            <p:nvSpPr>
              <p:cNvPr id="14704" name="Oval 368"/>
              <p:cNvSpPr>
                <a:spLocks noChangeArrowheads="1"/>
              </p:cNvSpPr>
              <p:nvPr/>
            </p:nvSpPr>
            <p:spPr bwMode="auto">
              <a:xfrm>
                <a:off x="3571" y="2697"/>
                <a:ext cx="190" cy="279"/>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sz="600" i="0"/>
                  <a:t>70</a:t>
                </a:r>
              </a:p>
              <a:p>
                <a:pPr algn="ctr" eaLnBrk="1" hangingPunct="1"/>
                <a:r>
                  <a:rPr lang="en-US" sz="600" i="0"/>
                  <a:t>65</a:t>
                </a:r>
              </a:p>
              <a:p>
                <a:pPr algn="ctr" eaLnBrk="1" hangingPunct="1"/>
                <a:r>
                  <a:rPr lang="en-US" sz="600" i="0"/>
                  <a:t>75</a:t>
                </a:r>
              </a:p>
              <a:p>
                <a:pPr algn="ctr" eaLnBrk="1" hangingPunct="1"/>
                <a:r>
                  <a:rPr lang="en-US" sz="600" i="0"/>
                  <a:t>50</a:t>
                </a:r>
              </a:p>
              <a:p>
                <a:pPr algn="ctr" eaLnBrk="1" hangingPunct="1"/>
                <a:r>
                  <a:rPr lang="en-US" sz="600" i="0"/>
                  <a:t>55</a:t>
                </a:r>
              </a:p>
            </p:txBody>
          </p:sp>
          <p:sp>
            <p:nvSpPr>
              <p:cNvPr id="14705" name="Line 369"/>
              <p:cNvSpPr>
                <a:spLocks noChangeShapeType="1"/>
              </p:cNvSpPr>
              <p:nvPr/>
            </p:nvSpPr>
            <p:spPr bwMode="auto">
              <a:xfrm flipH="1">
                <a:off x="3234" y="2595"/>
                <a:ext cx="29" cy="88"/>
              </a:xfrm>
              <a:prstGeom prst="line">
                <a:avLst/>
              </a:prstGeom>
              <a:noFill/>
              <a:ln w="9525">
                <a:solidFill>
                  <a:schemeClr val="tx1"/>
                </a:solidFill>
                <a:round/>
                <a:headEnd/>
                <a:tailEnd type="triangle" w="med" len="med"/>
              </a:ln>
              <a:effectLst/>
            </p:spPr>
            <p:txBody>
              <a:bodyPr/>
              <a:lstStyle/>
              <a:p>
                <a:endParaRPr lang="en-US"/>
              </a:p>
            </p:txBody>
          </p:sp>
          <p:sp>
            <p:nvSpPr>
              <p:cNvPr id="14706" name="Line 370"/>
              <p:cNvSpPr>
                <a:spLocks noChangeShapeType="1"/>
              </p:cNvSpPr>
              <p:nvPr/>
            </p:nvSpPr>
            <p:spPr bwMode="auto">
              <a:xfrm>
                <a:off x="3497" y="2610"/>
                <a:ext cx="117" cy="102"/>
              </a:xfrm>
              <a:prstGeom prst="line">
                <a:avLst/>
              </a:prstGeom>
              <a:noFill/>
              <a:ln w="9525">
                <a:solidFill>
                  <a:schemeClr val="tx1"/>
                </a:solidFill>
                <a:round/>
                <a:headEnd/>
                <a:tailEnd type="triangle" w="med" len="med"/>
              </a:ln>
              <a:effectLst/>
            </p:spPr>
            <p:txBody>
              <a:bodyPr/>
              <a:lstStyle/>
              <a:p>
                <a:endParaRPr lang="en-US"/>
              </a:p>
            </p:txBody>
          </p:sp>
          <p:grpSp>
            <p:nvGrpSpPr>
              <p:cNvPr id="30" name="Group 371"/>
              <p:cNvGrpSpPr>
                <a:grpSpLocks/>
              </p:cNvGrpSpPr>
              <p:nvPr/>
            </p:nvGrpSpPr>
            <p:grpSpPr bwMode="auto">
              <a:xfrm>
                <a:off x="3175" y="1695"/>
                <a:ext cx="257" cy="217"/>
                <a:chOff x="3732" y="2244"/>
                <a:chExt cx="841" cy="709"/>
              </a:xfrm>
            </p:grpSpPr>
            <p:sp>
              <p:nvSpPr>
                <p:cNvPr id="14708" name="Oval 372"/>
                <p:cNvSpPr>
                  <a:spLocks noChangeArrowheads="1"/>
                </p:cNvSpPr>
                <p:nvPr/>
              </p:nvSpPr>
              <p:spPr bwMode="auto">
                <a:xfrm rot="1557108">
                  <a:off x="3732" y="2244"/>
                  <a:ext cx="841" cy="709"/>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1" name="Group 373"/>
                <p:cNvGrpSpPr>
                  <a:grpSpLocks/>
                </p:cNvGrpSpPr>
                <p:nvPr/>
              </p:nvGrpSpPr>
              <p:grpSpPr bwMode="auto">
                <a:xfrm>
                  <a:off x="3989" y="2400"/>
                  <a:ext cx="242" cy="288"/>
                  <a:chOff x="2256" y="1968"/>
                  <a:chExt cx="242" cy="288"/>
                </a:xfrm>
              </p:grpSpPr>
              <p:sp>
                <p:nvSpPr>
                  <p:cNvPr id="14710" name="Rectangle 374"/>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711" name="Rectangle 375"/>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712" name="Line 376"/>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713" name="Line 377"/>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714" name="Line 378"/>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715" name="Line 379"/>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716" name="Line 380"/>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nvGrpSpPr>
                <p:cNvPr id="14729" name="Group 381"/>
                <p:cNvGrpSpPr>
                  <a:grpSpLocks/>
                </p:cNvGrpSpPr>
                <p:nvPr/>
              </p:nvGrpSpPr>
              <p:grpSpPr bwMode="auto">
                <a:xfrm>
                  <a:off x="4085" y="2496"/>
                  <a:ext cx="242" cy="288"/>
                  <a:chOff x="2256" y="1968"/>
                  <a:chExt cx="242" cy="288"/>
                </a:xfrm>
              </p:grpSpPr>
              <p:sp>
                <p:nvSpPr>
                  <p:cNvPr id="14718" name="Rectangle 382"/>
                  <p:cNvSpPr>
                    <a:spLocks noChangeArrowheads="1"/>
                  </p:cNvSpPr>
                  <p:nvPr/>
                </p:nvSpPr>
                <p:spPr bwMode="auto">
                  <a:xfrm>
                    <a:off x="2256" y="1968"/>
                    <a:ext cx="242" cy="28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719" name="Rectangle 383"/>
                  <p:cNvSpPr>
                    <a:spLocks noChangeArrowheads="1"/>
                  </p:cNvSpPr>
                  <p:nvPr/>
                </p:nvSpPr>
                <p:spPr bwMode="auto">
                  <a:xfrm>
                    <a:off x="2304" y="2065"/>
                    <a:ext cx="48" cy="47"/>
                  </a:xfrm>
                  <a:prstGeom prst="rect">
                    <a:avLst/>
                  </a:prstGeom>
                  <a:noFill/>
                  <a:ln w="12700">
                    <a:solidFill>
                      <a:schemeClr val="tx1"/>
                    </a:solidFill>
                    <a:miter lim="800000"/>
                    <a:headEnd/>
                    <a:tailEnd/>
                  </a:ln>
                  <a:effectLst/>
                </p:spPr>
                <p:txBody>
                  <a:bodyPr wrap="none" anchor="ctr"/>
                  <a:lstStyle/>
                  <a:p>
                    <a:endParaRPr lang="en-US"/>
                  </a:p>
                </p:txBody>
              </p:sp>
              <p:sp>
                <p:nvSpPr>
                  <p:cNvPr id="14720" name="Line 384"/>
                  <p:cNvSpPr>
                    <a:spLocks noChangeShapeType="1"/>
                  </p:cNvSpPr>
                  <p:nvPr/>
                </p:nvSpPr>
                <p:spPr bwMode="auto">
                  <a:xfrm>
                    <a:off x="2305" y="2017"/>
                    <a:ext cx="144" cy="0"/>
                  </a:xfrm>
                  <a:prstGeom prst="line">
                    <a:avLst/>
                  </a:prstGeom>
                  <a:noFill/>
                  <a:ln w="12700">
                    <a:solidFill>
                      <a:schemeClr val="tx1"/>
                    </a:solidFill>
                    <a:round/>
                    <a:headEnd/>
                    <a:tailEnd/>
                  </a:ln>
                  <a:effectLst/>
                </p:spPr>
                <p:txBody>
                  <a:bodyPr/>
                  <a:lstStyle/>
                  <a:p>
                    <a:endParaRPr lang="en-US"/>
                  </a:p>
                </p:txBody>
              </p:sp>
              <p:sp>
                <p:nvSpPr>
                  <p:cNvPr id="14721" name="Line 385"/>
                  <p:cNvSpPr>
                    <a:spLocks noChangeShapeType="1"/>
                  </p:cNvSpPr>
                  <p:nvPr/>
                </p:nvSpPr>
                <p:spPr bwMode="auto">
                  <a:xfrm>
                    <a:off x="2400" y="2065"/>
                    <a:ext cx="48" cy="0"/>
                  </a:xfrm>
                  <a:prstGeom prst="line">
                    <a:avLst/>
                  </a:prstGeom>
                  <a:noFill/>
                  <a:ln w="12700">
                    <a:solidFill>
                      <a:schemeClr val="tx1"/>
                    </a:solidFill>
                    <a:round/>
                    <a:headEnd/>
                    <a:tailEnd/>
                  </a:ln>
                  <a:effectLst/>
                </p:spPr>
                <p:txBody>
                  <a:bodyPr/>
                  <a:lstStyle/>
                  <a:p>
                    <a:endParaRPr lang="en-US"/>
                  </a:p>
                </p:txBody>
              </p:sp>
              <p:sp>
                <p:nvSpPr>
                  <p:cNvPr id="14722" name="Line 386"/>
                  <p:cNvSpPr>
                    <a:spLocks noChangeShapeType="1"/>
                  </p:cNvSpPr>
                  <p:nvPr/>
                </p:nvSpPr>
                <p:spPr bwMode="auto">
                  <a:xfrm>
                    <a:off x="2400" y="2113"/>
                    <a:ext cx="48" cy="0"/>
                  </a:xfrm>
                  <a:prstGeom prst="line">
                    <a:avLst/>
                  </a:prstGeom>
                  <a:noFill/>
                  <a:ln w="12700">
                    <a:solidFill>
                      <a:schemeClr val="tx1"/>
                    </a:solidFill>
                    <a:round/>
                    <a:headEnd/>
                    <a:tailEnd/>
                  </a:ln>
                  <a:effectLst/>
                </p:spPr>
                <p:txBody>
                  <a:bodyPr/>
                  <a:lstStyle/>
                  <a:p>
                    <a:endParaRPr lang="en-US"/>
                  </a:p>
                </p:txBody>
              </p:sp>
              <p:sp>
                <p:nvSpPr>
                  <p:cNvPr id="14723" name="Line 387"/>
                  <p:cNvSpPr>
                    <a:spLocks noChangeShapeType="1"/>
                  </p:cNvSpPr>
                  <p:nvPr/>
                </p:nvSpPr>
                <p:spPr bwMode="auto">
                  <a:xfrm>
                    <a:off x="2304" y="2160"/>
                    <a:ext cx="144" cy="1"/>
                  </a:xfrm>
                  <a:prstGeom prst="line">
                    <a:avLst/>
                  </a:prstGeom>
                  <a:noFill/>
                  <a:ln w="12700">
                    <a:solidFill>
                      <a:schemeClr val="tx1"/>
                    </a:solidFill>
                    <a:round/>
                    <a:headEnd/>
                    <a:tailEnd/>
                  </a:ln>
                  <a:effectLst/>
                </p:spPr>
                <p:txBody>
                  <a:bodyPr/>
                  <a:lstStyle/>
                  <a:p>
                    <a:endParaRPr lang="en-US"/>
                  </a:p>
                </p:txBody>
              </p:sp>
              <p:sp>
                <p:nvSpPr>
                  <p:cNvPr id="14724" name="Line 388"/>
                  <p:cNvSpPr>
                    <a:spLocks noChangeShapeType="1"/>
                  </p:cNvSpPr>
                  <p:nvPr/>
                </p:nvSpPr>
                <p:spPr bwMode="auto">
                  <a:xfrm>
                    <a:off x="2305" y="2209"/>
                    <a:ext cx="144" cy="0"/>
                  </a:xfrm>
                  <a:prstGeom prst="line">
                    <a:avLst/>
                  </a:prstGeom>
                  <a:noFill/>
                  <a:ln w="12700">
                    <a:solidFill>
                      <a:schemeClr val="tx1"/>
                    </a:solidFill>
                    <a:round/>
                    <a:headEnd/>
                    <a:tailEnd/>
                  </a:ln>
                  <a:effectLst/>
                </p:spPr>
                <p:txBody>
                  <a:bodyPr/>
                  <a:lstStyle/>
                  <a:p>
                    <a:endParaRPr lang="en-US"/>
                  </a:p>
                </p:txBody>
              </p:sp>
            </p:grpSp>
          </p:grpSp>
          <p:sp>
            <p:nvSpPr>
              <p:cNvPr id="14725" name="Oval 389"/>
              <p:cNvSpPr>
                <a:spLocks noChangeArrowheads="1"/>
              </p:cNvSpPr>
              <p:nvPr/>
            </p:nvSpPr>
            <p:spPr bwMode="auto">
              <a:xfrm>
                <a:off x="3102" y="2065"/>
                <a:ext cx="293" cy="191"/>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sz="600" i="0"/>
                  <a:t>California</a:t>
                </a:r>
              </a:p>
              <a:p>
                <a:pPr algn="ctr" eaLnBrk="1" hangingPunct="1"/>
                <a:r>
                  <a:rPr lang="en-US" sz="600" i="0"/>
                  <a:t>Pennsylvania</a:t>
                </a:r>
              </a:p>
            </p:txBody>
          </p:sp>
          <p:sp>
            <p:nvSpPr>
              <p:cNvPr id="14726" name="Oval 390"/>
              <p:cNvSpPr>
                <a:spLocks noChangeArrowheads="1"/>
              </p:cNvSpPr>
              <p:nvPr/>
            </p:nvSpPr>
            <p:spPr bwMode="auto">
              <a:xfrm>
                <a:off x="3468" y="2080"/>
                <a:ext cx="132" cy="146"/>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sz="600" i="0"/>
                  <a:t>CA</a:t>
                </a:r>
              </a:p>
              <a:p>
                <a:pPr algn="ctr" eaLnBrk="1" hangingPunct="1"/>
                <a:r>
                  <a:rPr lang="en-US" sz="600" i="0"/>
                  <a:t>PA</a:t>
                </a:r>
              </a:p>
            </p:txBody>
          </p:sp>
          <p:sp>
            <p:nvSpPr>
              <p:cNvPr id="14727" name="Line 391"/>
              <p:cNvSpPr>
                <a:spLocks noChangeShapeType="1"/>
              </p:cNvSpPr>
              <p:nvPr/>
            </p:nvSpPr>
            <p:spPr bwMode="auto">
              <a:xfrm flipH="1">
                <a:off x="3219" y="1904"/>
                <a:ext cx="59" cy="161"/>
              </a:xfrm>
              <a:prstGeom prst="line">
                <a:avLst/>
              </a:prstGeom>
              <a:noFill/>
              <a:ln w="9525">
                <a:solidFill>
                  <a:schemeClr val="tx1"/>
                </a:solidFill>
                <a:round/>
                <a:headEnd/>
                <a:tailEnd type="triangle" w="med" len="med"/>
              </a:ln>
              <a:effectLst/>
            </p:spPr>
            <p:txBody>
              <a:bodyPr/>
              <a:lstStyle/>
              <a:p>
                <a:endParaRPr lang="en-US"/>
              </a:p>
            </p:txBody>
          </p:sp>
          <p:sp>
            <p:nvSpPr>
              <p:cNvPr id="14728" name="Line 392"/>
              <p:cNvSpPr>
                <a:spLocks noChangeShapeType="1"/>
              </p:cNvSpPr>
              <p:nvPr/>
            </p:nvSpPr>
            <p:spPr bwMode="auto">
              <a:xfrm>
                <a:off x="3380" y="1904"/>
                <a:ext cx="162" cy="176"/>
              </a:xfrm>
              <a:prstGeom prst="line">
                <a:avLst/>
              </a:prstGeom>
              <a:noFill/>
              <a:ln w="9525">
                <a:solidFill>
                  <a:schemeClr val="tx1"/>
                </a:solidFill>
                <a:round/>
                <a:headEnd/>
                <a:tailEnd type="triangle" w="med" len="med"/>
              </a:ln>
              <a:effectLst/>
            </p:spPr>
            <p:txBody>
              <a:bodyPr/>
              <a:lstStyle/>
              <a:p>
                <a:endParaRPr lang="en-US"/>
              </a:p>
            </p:txBody>
          </p:sp>
        </p:grpSp>
      </p:grpSp>
      <p:pic>
        <p:nvPicPr>
          <p:cNvPr id="235" name="Picture 2"/>
          <p:cNvPicPr>
            <a:picLocks noChangeAspect="1" noChangeArrowheads="1"/>
          </p:cNvPicPr>
          <p:nvPr/>
        </p:nvPicPr>
        <p:blipFill>
          <a:blip r:embed="rId2"/>
          <a:srcRect/>
          <a:stretch>
            <a:fillRect/>
          </a:stretch>
        </p:blipFill>
        <p:spPr bwMode="auto">
          <a:xfrm>
            <a:off x="7950863" y="6324600"/>
            <a:ext cx="1040737" cy="381000"/>
          </a:xfrm>
          <a:prstGeom prst="rect">
            <a:avLst/>
          </a:prstGeom>
          <a:noFill/>
          <a:ln w="9525">
            <a:noFill/>
            <a:miter lim="800000"/>
            <a:headEnd/>
            <a:tailEnd/>
          </a:ln>
          <a:effectLst/>
        </p:spPr>
      </p:pic>
    </p:spTree>
  </p:cSld>
  <p:clrMapOvr>
    <a:masterClrMapping/>
  </p:clrMapOvr>
  <p:transition advTm="46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Slide Number Placeholder 4"/>
          <p:cNvSpPr>
            <a:spLocks noGrp="1"/>
          </p:cNvSpPr>
          <p:nvPr>
            <p:ph type="sldNum" sz="quarter" idx="4294967295"/>
          </p:nvPr>
        </p:nvSpPr>
        <p:spPr>
          <a:xfrm>
            <a:off x="6553200" y="6248400"/>
            <a:ext cx="2133600" cy="457200"/>
          </a:xfrm>
          <a:prstGeom prst="rect">
            <a:avLst/>
          </a:prstGeom>
        </p:spPr>
        <p:txBody>
          <a:bodyPr/>
          <a:lstStyle/>
          <a:p>
            <a:fld id="{2CB09734-BD1B-4C27-8BB0-8FE4C0973393}" type="slidenum">
              <a:rPr lang="en-US"/>
              <a:pPr/>
              <a:t>22</a:t>
            </a:fld>
            <a:endParaRPr lang="en-US"/>
          </a:p>
        </p:txBody>
      </p:sp>
      <p:sp>
        <p:nvSpPr>
          <p:cNvPr id="5122" name="Rectangle 2"/>
          <p:cNvSpPr>
            <a:spLocks noGrp="1" noChangeArrowheads="1"/>
          </p:cNvSpPr>
          <p:nvPr>
            <p:ph type="title"/>
          </p:nvPr>
        </p:nvSpPr>
        <p:spPr/>
        <p:txBody>
          <a:bodyPr/>
          <a:lstStyle/>
          <a:p>
            <a:r>
              <a:rPr lang="en-US" dirty="0" smtClean="0"/>
              <a:t>Sample Experts</a:t>
            </a:r>
            <a:endParaRPr lang="en-US" dirty="0"/>
          </a:p>
        </p:txBody>
      </p:sp>
      <p:sp>
        <p:nvSpPr>
          <p:cNvPr id="5180" name="Rectangle 60"/>
          <p:cNvSpPr>
            <a:spLocks noGrp="1" noChangeArrowheads="1"/>
          </p:cNvSpPr>
          <p:nvPr>
            <p:ph type="body" idx="1"/>
          </p:nvPr>
        </p:nvSpPr>
        <p:spPr>
          <a:xfrm>
            <a:off x="533400" y="1447800"/>
            <a:ext cx="8408988" cy="2130425"/>
          </a:xfrm>
          <a:noFill/>
          <a:ln/>
        </p:spPr>
        <p:txBody>
          <a:bodyPr/>
          <a:lstStyle/>
          <a:p>
            <a:pPr>
              <a:lnSpc>
                <a:spcPct val="80000"/>
              </a:lnSpc>
            </a:pPr>
            <a:r>
              <a:rPr lang="en-US" sz="2800" dirty="0"/>
              <a:t>URL patterns give clues about site structure</a:t>
            </a:r>
          </a:p>
          <a:p>
            <a:pPr lvl="1">
              <a:lnSpc>
                <a:spcPct val="80000"/>
              </a:lnSpc>
            </a:pPr>
            <a:r>
              <a:rPr lang="en-US" sz="2400" dirty="0"/>
              <a:t>Similar pages have similar URLs, e.g.:</a:t>
            </a:r>
          </a:p>
          <a:p>
            <a:pPr lvl="2">
              <a:lnSpc>
                <a:spcPct val="80000"/>
              </a:lnSpc>
            </a:pPr>
            <a:r>
              <a:rPr lang="en-US" sz="2000" dirty="0"/>
              <a:t>http://www.bookpool.com/sm/0321349806</a:t>
            </a:r>
          </a:p>
          <a:p>
            <a:pPr lvl="2">
              <a:lnSpc>
                <a:spcPct val="80000"/>
              </a:lnSpc>
            </a:pPr>
            <a:r>
              <a:rPr lang="en-US" sz="2000" dirty="0"/>
              <a:t>http://www.bookpool.com/sm/0131118269</a:t>
            </a:r>
          </a:p>
          <a:p>
            <a:pPr lvl="2">
              <a:lnSpc>
                <a:spcPct val="80000"/>
              </a:lnSpc>
            </a:pPr>
            <a:r>
              <a:rPr lang="en-US" sz="2000" dirty="0">
                <a:hlinkClick r:id="rId3"/>
              </a:rPr>
              <a:t>http://</a:t>
            </a:r>
            <a:r>
              <a:rPr lang="en-US" sz="2000" dirty="0" smtClean="0">
                <a:hlinkClick r:id="rId3"/>
              </a:rPr>
              <a:t>www.bookpool.com/ss/L?pu=MN</a:t>
            </a:r>
            <a:endParaRPr lang="en-US" sz="2000" dirty="0"/>
          </a:p>
        </p:txBody>
      </p:sp>
      <p:sp>
        <p:nvSpPr>
          <p:cNvPr id="5181" name="Rectangle 61"/>
          <p:cNvSpPr>
            <a:spLocks noChangeArrowheads="1"/>
          </p:cNvSpPr>
          <p:nvPr/>
        </p:nvSpPr>
        <p:spPr bwMode="auto">
          <a:xfrm>
            <a:off x="511175" y="3687763"/>
            <a:ext cx="5334000" cy="2057400"/>
          </a:xfrm>
          <a:prstGeom prst="rect">
            <a:avLst/>
          </a:prstGeom>
          <a:noFill/>
          <a:ln w="9525">
            <a:noFill/>
            <a:miter lim="800000"/>
            <a:headEnd/>
            <a:tailEnd/>
          </a:ln>
          <a:effectLst/>
        </p:spPr>
        <p:txBody>
          <a:bodyPr/>
          <a:lstStyle/>
          <a:p>
            <a:pPr marL="342900" indent="-342900" eaLnBrk="1" hangingPunct="1">
              <a:spcBef>
                <a:spcPct val="20000"/>
              </a:spcBef>
              <a:buClr>
                <a:schemeClr val="bg2"/>
              </a:buClr>
              <a:buSzPct val="75000"/>
              <a:buFont typeface="Arial" pitchFamily="34" charset="0"/>
              <a:buChar char="•"/>
            </a:pPr>
            <a:r>
              <a:rPr lang="en-US" sz="2800" b="0" i="0" dirty="0">
                <a:latin typeface="+mj-lt"/>
              </a:rPr>
              <a:t>Page layout gives clues about relational structure</a:t>
            </a:r>
          </a:p>
          <a:p>
            <a:pPr marL="742950" lvl="1" indent="-285750" eaLnBrk="1" hangingPunct="1">
              <a:spcBef>
                <a:spcPct val="20000"/>
              </a:spcBef>
              <a:buClr>
                <a:schemeClr val="accent2"/>
              </a:buClr>
              <a:buSzPct val="80000"/>
              <a:buFont typeface="Arial" pitchFamily="34" charset="0"/>
              <a:buChar char="•"/>
            </a:pPr>
            <a:r>
              <a:rPr lang="en-US" sz="2400" b="0" i="0" dirty="0">
                <a:latin typeface="+mj-lt"/>
              </a:rPr>
              <a:t>Similar items aligned vertically or horizontally, e.g</a:t>
            </a:r>
            <a:r>
              <a:rPr lang="en-US" sz="2400" b="0" i="0" dirty="0" smtClean="0">
                <a:latin typeface="+mj-lt"/>
              </a:rPr>
              <a:t>.:</a:t>
            </a:r>
            <a:endParaRPr lang="en-US" sz="2400" b="0" i="0" dirty="0">
              <a:latin typeface="+mj-lt"/>
            </a:endParaRPr>
          </a:p>
        </p:txBody>
      </p:sp>
      <p:grpSp>
        <p:nvGrpSpPr>
          <p:cNvPr id="2" name="Group 62"/>
          <p:cNvGrpSpPr>
            <a:grpSpLocks/>
          </p:cNvGrpSpPr>
          <p:nvPr/>
        </p:nvGrpSpPr>
        <p:grpSpPr bwMode="auto">
          <a:xfrm>
            <a:off x="6396038" y="3778250"/>
            <a:ext cx="2263775" cy="1520825"/>
            <a:chOff x="4029" y="2243"/>
            <a:chExt cx="1426" cy="1392"/>
          </a:xfrm>
        </p:grpSpPr>
        <p:graphicFrame>
          <p:nvGraphicFramePr>
            <p:cNvPr id="5183" name="Object 63"/>
            <p:cNvGraphicFramePr>
              <a:graphicFrameLocks noChangeAspect="1"/>
            </p:cNvGraphicFramePr>
            <p:nvPr/>
          </p:nvGraphicFramePr>
          <p:xfrm>
            <a:off x="4029" y="2326"/>
            <a:ext cx="1426" cy="1116"/>
          </p:xfrm>
          <a:graphic>
            <a:graphicData uri="http://schemas.openxmlformats.org/presentationml/2006/ole">
              <p:oleObj spid="_x0000_s112642" name="Image" r:id="rId4" imgW="2274621" imgH="1779033" progId="">
                <p:embed/>
              </p:oleObj>
            </a:graphicData>
          </a:graphic>
        </p:graphicFrame>
        <p:sp>
          <p:nvSpPr>
            <p:cNvPr id="5184" name="Rectangle 64"/>
            <p:cNvSpPr>
              <a:spLocks noChangeArrowheads="1"/>
            </p:cNvSpPr>
            <p:nvPr/>
          </p:nvSpPr>
          <p:spPr bwMode="auto">
            <a:xfrm>
              <a:off x="4032" y="2243"/>
              <a:ext cx="48" cy="1392"/>
            </a:xfrm>
            <a:prstGeom prst="rect">
              <a:avLst/>
            </a:prstGeom>
            <a:solidFill>
              <a:srgbClr val="FFFF00">
                <a:alpha val="50000"/>
              </a:srgbClr>
            </a:solidFill>
            <a:ln w="9525">
              <a:noFill/>
              <a:miter lim="800000"/>
              <a:headEnd/>
              <a:tailEnd/>
            </a:ln>
            <a:effectLst/>
          </p:spPr>
          <p:txBody>
            <a:bodyPr wrap="none" anchor="ctr"/>
            <a:lstStyle/>
            <a:p>
              <a:endParaRPr lang="en-US"/>
            </a:p>
          </p:txBody>
        </p:sp>
        <p:sp>
          <p:nvSpPr>
            <p:cNvPr id="5185" name="Rectangle 65"/>
            <p:cNvSpPr>
              <a:spLocks noChangeArrowheads="1"/>
            </p:cNvSpPr>
            <p:nvPr/>
          </p:nvSpPr>
          <p:spPr bwMode="auto">
            <a:xfrm>
              <a:off x="4683" y="2243"/>
              <a:ext cx="48" cy="1392"/>
            </a:xfrm>
            <a:prstGeom prst="rect">
              <a:avLst/>
            </a:prstGeom>
            <a:solidFill>
              <a:srgbClr val="FFFF00">
                <a:alpha val="50000"/>
              </a:srgbClr>
            </a:solidFill>
            <a:ln w="9525">
              <a:noFill/>
              <a:miter lim="800000"/>
              <a:headEnd/>
              <a:tailEnd/>
            </a:ln>
            <a:effectLst/>
          </p:spPr>
          <p:txBody>
            <a:bodyPr wrap="none" anchor="ctr"/>
            <a:lstStyle/>
            <a:p>
              <a:endParaRPr lang="en-US"/>
            </a:p>
          </p:txBody>
        </p:sp>
        <p:sp>
          <p:nvSpPr>
            <p:cNvPr id="5186" name="Rectangle 66"/>
            <p:cNvSpPr>
              <a:spLocks noChangeArrowheads="1"/>
            </p:cNvSpPr>
            <p:nvPr/>
          </p:nvSpPr>
          <p:spPr bwMode="auto">
            <a:xfrm>
              <a:off x="4896" y="2243"/>
              <a:ext cx="48" cy="1392"/>
            </a:xfrm>
            <a:prstGeom prst="rect">
              <a:avLst/>
            </a:prstGeom>
            <a:solidFill>
              <a:srgbClr val="FFFF00">
                <a:alpha val="50000"/>
              </a:srgbClr>
            </a:solidFill>
            <a:ln w="9525">
              <a:noFill/>
              <a:miter lim="800000"/>
              <a:headEnd/>
              <a:tailEnd/>
            </a:ln>
            <a:effectLst/>
          </p:spPr>
          <p:txBody>
            <a:bodyPr wrap="none" anchor="ctr"/>
            <a:lstStyle/>
            <a:p>
              <a:endParaRPr lang="en-US"/>
            </a:p>
          </p:txBody>
        </p:sp>
        <p:sp>
          <p:nvSpPr>
            <p:cNvPr id="5187" name="Rectangle 67"/>
            <p:cNvSpPr>
              <a:spLocks noChangeArrowheads="1"/>
            </p:cNvSpPr>
            <p:nvPr/>
          </p:nvSpPr>
          <p:spPr bwMode="auto">
            <a:xfrm>
              <a:off x="5136" y="2243"/>
              <a:ext cx="48" cy="1392"/>
            </a:xfrm>
            <a:prstGeom prst="rect">
              <a:avLst/>
            </a:prstGeom>
            <a:solidFill>
              <a:srgbClr val="FFFF00">
                <a:alpha val="50000"/>
              </a:srgbClr>
            </a:solidFill>
            <a:ln w="9525">
              <a:noFill/>
              <a:miter lim="800000"/>
              <a:headEnd/>
              <a:tailEnd/>
            </a:ln>
            <a:effectLst/>
          </p:spPr>
          <p:txBody>
            <a:bodyPr wrap="none" anchor="ctr"/>
            <a:lstStyle/>
            <a:p>
              <a:endParaRPr lang="en-US"/>
            </a:p>
          </p:txBody>
        </p:sp>
      </p:grpSp>
      <p:pic>
        <p:nvPicPr>
          <p:cNvPr id="12" name="Picture 2"/>
          <p:cNvPicPr>
            <a:picLocks noChangeAspect="1" noChangeArrowheads="1"/>
          </p:cNvPicPr>
          <p:nvPr/>
        </p:nvPicPr>
        <p:blipFill>
          <a:blip r:embed="rId5"/>
          <a:srcRect/>
          <a:stretch>
            <a:fillRect/>
          </a:stretch>
        </p:blipFill>
        <p:spPr bwMode="auto">
          <a:xfrm>
            <a:off x="7950863" y="6324600"/>
            <a:ext cx="1040737" cy="381000"/>
          </a:xfrm>
          <a:prstGeom prst="rect">
            <a:avLst/>
          </a:prstGeom>
          <a:noFill/>
          <a:ln w="9525">
            <a:noFill/>
            <a:miter lim="800000"/>
            <a:headEnd/>
            <a:tailEnd/>
          </a:ln>
          <a:effectLst/>
        </p:spPr>
      </p:pic>
    </p:spTree>
  </p:cSld>
  <p:clrMapOvr>
    <a:masterClrMapping/>
  </p:clrMapOvr>
  <p:transition advTm="10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 name="Slide Number Placeholder 5"/>
          <p:cNvSpPr>
            <a:spLocks noGrp="1"/>
          </p:cNvSpPr>
          <p:nvPr>
            <p:ph type="sldNum" sz="quarter" idx="4294967295"/>
          </p:nvPr>
        </p:nvSpPr>
        <p:spPr>
          <a:xfrm>
            <a:off x="6553200" y="6248400"/>
            <a:ext cx="2133600" cy="457200"/>
          </a:xfrm>
          <a:prstGeom prst="rect">
            <a:avLst/>
          </a:prstGeom>
        </p:spPr>
        <p:txBody>
          <a:bodyPr/>
          <a:lstStyle/>
          <a:p>
            <a:fld id="{6B41CA52-5537-40AA-B665-400869E20282}" type="slidenum">
              <a:rPr lang="en-US"/>
              <a:pPr/>
              <a:t>23</a:t>
            </a:fld>
            <a:endParaRPr lang="en-US"/>
          </a:p>
        </p:txBody>
      </p:sp>
      <p:sp>
        <p:nvSpPr>
          <p:cNvPr id="33794" name="Rectangle 2"/>
          <p:cNvSpPr>
            <a:spLocks noGrp="1" noChangeArrowheads="1"/>
          </p:cNvSpPr>
          <p:nvPr>
            <p:ph type="title"/>
          </p:nvPr>
        </p:nvSpPr>
        <p:spPr/>
        <p:txBody>
          <a:bodyPr/>
          <a:lstStyle/>
          <a:p>
            <a:r>
              <a:rPr lang="en-US" dirty="0" smtClean="0"/>
              <a:t>Sample Experts</a:t>
            </a:r>
            <a:endParaRPr lang="en-US" dirty="0"/>
          </a:p>
        </p:txBody>
      </p:sp>
      <p:sp>
        <p:nvSpPr>
          <p:cNvPr id="33805" name="Text Box 13"/>
          <p:cNvSpPr txBox="1">
            <a:spLocks noChangeArrowheads="1"/>
          </p:cNvSpPr>
          <p:nvPr/>
        </p:nvSpPr>
        <p:spPr bwMode="auto">
          <a:xfrm>
            <a:off x="5943600" y="4433888"/>
            <a:ext cx="755650" cy="366712"/>
          </a:xfrm>
          <a:prstGeom prst="rect">
            <a:avLst/>
          </a:prstGeom>
          <a:noFill/>
          <a:ln w="9525">
            <a:noFill/>
            <a:miter lim="800000"/>
            <a:headEnd/>
            <a:tailEnd/>
          </a:ln>
          <a:effectLst/>
        </p:spPr>
        <p:txBody>
          <a:bodyPr wrap="none">
            <a:spAutoFit/>
          </a:bodyPr>
          <a:lstStyle/>
          <a:p>
            <a:pPr eaLnBrk="1" hangingPunct="1"/>
            <a:r>
              <a:rPr lang="en-US" i="0"/>
              <a:t>&lt;TR&gt;</a:t>
            </a:r>
          </a:p>
        </p:txBody>
      </p:sp>
      <p:sp>
        <p:nvSpPr>
          <p:cNvPr id="33807" name="Text Box 15"/>
          <p:cNvSpPr txBox="1">
            <a:spLocks noChangeArrowheads="1"/>
          </p:cNvSpPr>
          <p:nvPr/>
        </p:nvSpPr>
        <p:spPr bwMode="auto">
          <a:xfrm>
            <a:off x="5334000" y="5181600"/>
            <a:ext cx="755650" cy="366713"/>
          </a:xfrm>
          <a:prstGeom prst="rect">
            <a:avLst/>
          </a:prstGeom>
          <a:noFill/>
          <a:ln w="9525">
            <a:noFill/>
            <a:miter lim="800000"/>
            <a:headEnd/>
            <a:tailEnd/>
          </a:ln>
          <a:effectLst/>
        </p:spPr>
        <p:txBody>
          <a:bodyPr wrap="none">
            <a:spAutoFit/>
          </a:bodyPr>
          <a:lstStyle/>
          <a:p>
            <a:pPr eaLnBrk="1" hangingPunct="1"/>
            <a:r>
              <a:rPr lang="en-US" i="0"/>
              <a:t>&lt;TD&gt;</a:t>
            </a:r>
          </a:p>
        </p:txBody>
      </p:sp>
      <p:sp>
        <p:nvSpPr>
          <p:cNvPr id="33808" name="Text Box 16"/>
          <p:cNvSpPr txBox="1">
            <a:spLocks noChangeArrowheads="1"/>
          </p:cNvSpPr>
          <p:nvPr/>
        </p:nvSpPr>
        <p:spPr bwMode="auto">
          <a:xfrm>
            <a:off x="5029200" y="5881688"/>
            <a:ext cx="1441450" cy="366712"/>
          </a:xfrm>
          <a:prstGeom prst="rect">
            <a:avLst/>
          </a:prstGeom>
          <a:solidFill>
            <a:srgbClr val="FFFF00"/>
          </a:solidFill>
          <a:ln w="9525">
            <a:noFill/>
            <a:miter lim="800000"/>
            <a:headEnd/>
            <a:tailEnd/>
          </a:ln>
          <a:effectLst/>
        </p:spPr>
        <p:txBody>
          <a:bodyPr wrap="none">
            <a:spAutoFit/>
          </a:bodyPr>
          <a:lstStyle/>
          <a:p>
            <a:pPr eaLnBrk="1" hangingPunct="1"/>
            <a:r>
              <a:rPr lang="en-US" i="0"/>
              <a:t>Los Angeles</a:t>
            </a:r>
          </a:p>
        </p:txBody>
      </p:sp>
      <p:sp>
        <p:nvSpPr>
          <p:cNvPr id="33810" name="Text Box 18"/>
          <p:cNvSpPr txBox="1">
            <a:spLocks noChangeArrowheads="1"/>
          </p:cNvSpPr>
          <p:nvPr/>
        </p:nvSpPr>
        <p:spPr bwMode="auto">
          <a:xfrm>
            <a:off x="6559550" y="5867400"/>
            <a:ext cx="438150" cy="366713"/>
          </a:xfrm>
          <a:prstGeom prst="rect">
            <a:avLst/>
          </a:prstGeom>
          <a:solidFill>
            <a:srgbClr val="FFFF00"/>
          </a:solidFill>
          <a:ln w="9525">
            <a:noFill/>
            <a:miter lim="800000"/>
            <a:headEnd/>
            <a:tailEnd/>
          </a:ln>
          <a:effectLst/>
        </p:spPr>
        <p:txBody>
          <a:bodyPr wrap="none">
            <a:spAutoFit/>
          </a:bodyPr>
          <a:lstStyle/>
          <a:p>
            <a:pPr eaLnBrk="1" hangingPunct="1"/>
            <a:r>
              <a:rPr lang="en-US" i="0"/>
              <a:t>85</a:t>
            </a:r>
          </a:p>
        </p:txBody>
      </p:sp>
      <p:sp>
        <p:nvSpPr>
          <p:cNvPr id="33811" name="Text Box 19"/>
          <p:cNvSpPr txBox="1">
            <a:spLocks noChangeArrowheads="1"/>
          </p:cNvSpPr>
          <p:nvPr/>
        </p:nvSpPr>
        <p:spPr bwMode="auto">
          <a:xfrm>
            <a:off x="6330950" y="5181600"/>
            <a:ext cx="755650" cy="366713"/>
          </a:xfrm>
          <a:prstGeom prst="rect">
            <a:avLst/>
          </a:prstGeom>
          <a:noFill/>
          <a:ln w="9525">
            <a:noFill/>
            <a:miter lim="800000"/>
            <a:headEnd/>
            <a:tailEnd/>
          </a:ln>
          <a:effectLst/>
        </p:spPr>
        <p:txBody>
          <a:bodyPr wrap="none">
            <a:spAutoFit/>
          </a:bodyPr>
          <a:lstStyle/>
          <a:p>
            <a:pPr eaLnBrk="1" hangingPunct="1"/>
            <a:r>
              <a:rPr lang="en-US" i="0"/>
              <a:t>&lt;TD&gt;</a:t>
            </a:r>
          </a:p>
        </p:txBody>
      </p:sp>
      <p:sp>
        <p:nvSpPr>
          <p:cNvPr id="33812" name="Line 20"/>
          <p:cNvSpPr>
            <a:spLocks noChangeShapeType="1"/>
          </p:cNvSpPr>
          <p:nvPr/>
        </p:nvSpPr>
        <p:spPr bwMode="auto">
          <a:xfrm flipH="1">
            <a:off x="5715000" y="4724400"/>
            <a:ext cx="609600" cy="457200"/>
          </a:xfrm>
          <a:prstGeom prst="line">
            <a:avLst/>
          </a:prstGeom>
          <a:noFill/>
          <a:ln w="9525">
            <a:solidFill>
              <a:schemeClr val="tx1"/>
            </a:solidFill>
            <a:round/>
            <a:headEnd/>
            <a:tailEnd type="triangle" w="med" len="med"/>
          </a:ln>
          <a:effectLst/>
        </p:spPr>
        <p:txBody>
          <a:bodyPr/>
          <a:lstStyle/>
          <a:p>
            <a:endParaRPr lang="en-US"/>
          </a:p>
        </p:txBody>
      </p:sp>
      <p:sp>
        <p:nvSpPr>
          <p:cNvPr id="33813" name="Line 21"/>
          <p:cNvSpPr>
            <a:spLocks noChangeShapeType="1"/>
          </p:cNvSpPr>
          <p:nvPr/>
        </p:nvSpPr>
        <p:spPr bwMode="auto">
          <a:xfrm>
            <a:off x="6324600" y="4724400"/>
            <a:ext cx="304800" cy="457200"/>
          </a:xfrm>
          <a:prstGeom prst="line">
            <a:avLst/>
          </a:prstGeom>
          <a:noFill/>
          <a:ln w="9525">
            <a:solidFill>
              <a:schemeClr val="tx1"/>
            </a:solidFill>
            <a:round/>
            <a:headEnd/>
            <a:tailEnd type="triangle" w="med" len="med"/>
          </a:ln>
          <a:effectLst/>
        </p:spPr>
        <p:txBody>
          <a:bodyPr/>
          <a:lstStyle/>
          <a:p>
            <a:endParaRPr lang="en-US"/>
          </a:p>
        </p:txBody>
      </p:sp>
      <p:sp>
        <p:nvSpPr>
          <p:cNvPr id="33814" name="Line 22"/>
          <p:cNvSpPr>
            <a:spLocks noChangeShapeType="1"/>
          </p:cNvSpPr>
          <p:nvPr/>
        </p:nvSpPr>
        <p:spPr bwMode="auto">
          <a:xfrm flipH="1">
            <a:off x="5562600" y="54864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3815" name="Line 23"/>
          <p:cNvSpPr>
            <a:spLocks noChangeShapeType="1"/>
          </p:cNvSpPr>
          <p:nvPr/>
        </p:nvSpPr>
        <p:spPr bwMode="auto">
          <a:xfrm>
            <a:off x="6629400" y="5486400"/>
            <a:ext cx="152400" cy="457200"/>
          </a:xfrm>
          <a:prstGeom prst="line">
            <a:avLst/>
          </a:prstGeom>
          <a:noFill/>
          <a:ln w="9525">
            <a:solidFill>
              <a:schemeClr val="tx1"/>
            </a:solidFill>
            <a:round/>
            <a:headEnd/>
            <a:tailEnd type="triangle" w="med" len="med"/>
          </a:ln>
          <a:effectLst/>
        </p:spPr>
        <p:txBody>
          <a:bodyPr/>
          <a:lstStyle/>
          <a:p>
            <a:endParaRPr lang="en-US"/>
          </a:p>
        </p:txBody>
      </p:sp>
      <p:sp>
        <p:nvSpPr>
          <p:cNvPr id="33816" name="Text Box 24"/>
          <p:cNvSpPr txBox="1">
            <a:spLocks noChangeArrowheads="1"/>
          </p:cNvSpPr>
          <p:nvPr/>
        </p:nvSpPr>
        <p:spPr bwMode="auto">
          <a:xfrm>
            <a:off x="7848600" y="4419600"/>
            <a:ext cx="755650" cy="366713"/>
          </a:xfrm>
          <a:prstGeom prst="rect">
            <a:avLst/>
          </a:prstGeom>
          <a:noFill/>
          <a:ln w="9525">
            <a:noFill/>
            <a:miter lim="800000"/>
            <a:headEnd/>
            <a:tailEnd/>
          </a:ln>
          <a:effectLst/>
        </p:spPr>
        <p:txBody>
          <a:bodyPr wrap="none">
            <a:spAutoFit/>
          </a:bodyPr>
          <a:lstStyle/>
          <a:p>
            <a:pPr eaLnBrk="1" hangingPunct="1"/>
            <a:r>
              <a:rPr lang="en-US" i="0"/>
              <a:t>&lt;TR&gt;</a:t>
            </a:r>
          </a:p>
        </p:txBody>
      </p:sp>
      <p:sp>
        <p:nvSpPr>
          <p:cNvPr id="33817" name="Text Box 25"/>
          <p:cNvSpPr txBox="1">
            <a:spLocks noChangeArrowheads="1"/>
          </p:cNvSpPr>
          <p:nvPr/>
        </p:nvSpPr>
        <p:spPr bwMode="auto">
          <a:xfrm>
            <a:off x="7315200" y="5181600"/>
            <a:ext cx="755650" cy="366713"/>
          </a:xfrm>
          <a:prstGeom prst="rect">
            <a:avLst/>
          </a:prstGeom>
          <a:noFill/>
          <a:ln w="9525">
            <a:noFill/>
            <a:miter lim="800000"/>
            <a:headEnd/>
            <a:tailEnd/>
          </a:ln>
          <a:effectLst/>
        </p:spPr>
        <p:txBody>
          <a:bodyPr wrap="none">
            <a:spAutoFit/>
          </a:bodyPr>
          <a:lstStyle/>
          <a:p>
            <a:pPr eaLnBrk="1" hangingPunct="1"/>
            <a:r>
              <a:rPr lang="en-US" i="0"/>
              <a:t>&lt;TD&gt;</a:t>
            </a:r>
          </a:p>
        </p:txBody>
      </p:sp>
      <p:sp>
        <p:nvSpPr>
          <p:cNvPr id="33818" name="Text Box 26"/>
          <p:cNvSpPr txBox="1">
            <a:spLocks noChangeArrowheads="1"/>
          </p:cNvSpPr>
          <p:nvPr/>
        </p:nvSpPr>
        <p:spPr bwMode="auto">
          <a:xfrm>
            <a:off x="7169150" y="5867400"/>
            <a:ext cx="1212850" cy="366713"/>
          </a:xfrm>
          <a:prstGeom prst="rect">
            <a:avLst/>
          </a:prstGeom>
          <a:solidFill>
            <a:srgbClr val="FFFF00"/>
          </a:solidFill>
          <a:ln w="9525">
            <a:noFill/>
            <a:miter lim="800000"/>
            <a:headEnd/>
            <a:tailEnd/>
          </a:ln>
          <a:effectLst/>
        </p:spPr>
        <p:txBody>
          <a:bodyPr wrap="none">
            <a:spAutoFit/>
          </a:bodyPr>
          <a:lstStyle/>
          <a:p>
            <a:pPr eaLnBrk="1" hangingPunct="1"/>
            <a:r>
              <a:rPr lang="en-US" i="0"/>
              <a:t>Pittsburgh</a:t>
            </a:r>
          </a:p>
        </p:txBody>
      </p:sp>
      <p:sp>
        <p:nvSpPr>
          <p:cNvPr id="33819" name="Text Box 27"/>
          <p:cNvSpPr txBox="1">
            <a:spLocks noChangeArrowheads="1"/>
          </p:cNvSpPr>
          <p:nvPr/>
        </p:nvSpPr>
        <p:spPr bwMode="auto">
          <a:xfrm>
            <a:off x="8464550" y="5853113"/>
            <a:ext cx="438150" cy="366712"/>
          </a:xfrm>
          <a:prstGeom prst="rect">
            <a:avLst/>
          </a:prstGeom>
          <a:solidFill>
            <a:srgbClr val="FFFF00"/>
          </a:solidFill>
          <a:ln w="9525">
            <a:noFill/>
            <a:miter lim="800000"/>
            <a:headEnd/>
            <a:tailEnd/>
          </a:ln>
          <a:effectLst/>
        </p:spPr>
        <p:txBody>
          <a:bodyPr wrap="none">
            <a:spAutoFit/>
          </a:bodyPr>
          <a:lstStyle/>
          <a:p>
            <a:pPr eaLnBrk="1" hangingPunct="1"/>
            <a:r>
              <a:rPr lang="en-US" i="0"/>
              <a:t>65</a:t>
            </a:r>
          </a:p>
        </p:txBody>
      </p:sp>
      <p:sp>
        <p:nvSpPr>
          <p:cNvPr id="33820" name="Text Box 28"/>
          <p:cNvSpPr txBox="1">
            <a:spLocks noChangeArrowheads="1"/>
          </p:cNvSpPr>
          <p:nvPr/>
        </p:nvSpPr>
        <p:spPr bwMode="auto">
          <a:xfrm>
            <a:off x="8235950" y="5167313"/>
            <a:ext cx="755650" cy="366712"/>
          </a:xfrm>
          <a:prstGeom prst="rect">
            <a:avLst/>
          </a:prstGeom>
          <a:noFill/>
          <a:ln w="9525">
            <a:noFill/>
            <a:miter lim="800000"/>
            <a:headEnd/>
            <a:tailEnd/>
          </a:ln>
          <a:effectLst/>
        </p:spPr>
        <p:txBody>
          <a:bodyPr wrap="none">
            <a:spAutoFit/>
          </a:bodyPr>
          <a:lstStyle/>
          <a:p>
            <a:pPr eaLnBrk="1" hangingPunct="1"/>
            <a:r>
              <a:rPr lang="en-US" i="0"/>
              <a:t>&lt;TD&gt;</a:t>
            </a:r>
          </a:p>
        </p:txBody>
      </p:sp>
      <p:sp>
        <p:nvSpPr>
          <p:cNvPr id="33821" name="Line 29"/>
          <p:cNvSpPr>
            <a:spLocks noChangeShapeType="1"/>
          </p:cNvSpPr>
          <p:nvPr/>
        </p:nvSpPr>
        <p:spPr bwMode="auto">
          <a:xfrm flipH="1">
            <a:off x="7696200" y="4710113"/>
            <a:ext cx="533400" cy="471487"/>
          </a:xfrm>
          <a:prstGeom prst="line">
            <a:avLst/>
          </a:prstGeom>
          <a:noFill/>
          <a:ln w="9525">
            <a:solidFill>
              <a:schemeClr val="tx1"/>
            </a:solidFill>
            <a:round/>
            <a:headEnd/>
            <a:tailEnd type="triangle" w="med" len="med"/>
          </a:ln>
          <a:effectLst/>
        </p:spPr>
        <p:txBody>
          <a:bodyPr/>
          <a:lstStyle/>
          <a:p>
            <a:endParaRPr lang="en-US"/>
          </a:p>
        </p:txBody>
      </p:sp>
      <p:sp>
        <p:nvSpPr>
          <p:cNvPr id="33822" name="Line 30"/>
          <p:cNvSpPr>
            <a:spLocks noChangeShapeType="1"/>
          </p:cNvSpPr>
          <p:nvPr/>
        </p:nvSpPr>
        <p:spPr bwMode="auto">
          <a:xfrm>
            <a:off x="8229600" y="4710113"/>
            <a:ext cx="304800" cy="457200"/>
          </a:xfrm>
          <a:prstGeom prst="line">
            <a:avLst/>
          </a:prstGeom>
          <a:noFill/>
          <a:ln w="9525">
            <a:solidFill>
              <a:schemeClr val="tx1"/>
            </a:solidFill>
            <a:round/>
            <a:headEnd/>
            <a:tailEnd type="triangle" w="med" len="med"/>
          </a:ln>
          <a:effectLst/>
        </p:spPr>
        <p:txBody>
          <a:bodyPr/>
          <a:lstStyle/>
          <a:p>
            <a:endParaRPr lang="en-US"/>
          </a:p>
        </p:txBody>
      </p:sp>
      <p:sp>
        <p:nvSpPr>
          <p:cNvPr id="33823" name="Line 31"/>
          <p:cNvSpPr>
            <a:spLocks noChangeShapeType="1"/>
          </p:cNvSpPr>
          <p:nvPr/>
        </p:nvSpPr>
        <p:spPr bwMode="auto">
          <a:xfrm flipH="1">
            <a:off x="7696200" y="5472113"/>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3824" name="Line 32"/>
          <p:cNvSpPr>
            <a:spLocks noChangeShapeType="1"/>
          </p:cNvSpPr>
          <p:nvPr/>
        </p:nvSpPr>
        <p:spPr bwMode="auto">
          <a:xfrm>
            <a:off x="8534400" y="5472113"/>
            <a:ext cx="152400" cy="457200"/>
          </a:xfrm>
          <a:prstGeom prst="line">
            <a:avLst/>
          </a:prstGeom>
          <a:noFill/>
          <a:ln w="9525">
            <a:solidFill>
              <a:schemeClr val="tx1"/>
            </a:solidFill>
            <a:round/>
            <a:headEnd/>
            <a:tailEnd type="triangle" w="med" len="med"/>
          </a:ln>
          <a:effectLst/>
        </p:spPr>
        <p:txBody>
          <a:bodyPr/>
          <a:lstStyle/>
          <a:p>
            <a:endParaRPr lang="en-US"/>
          </a:p>
        </p:txBody>
      </p:sp>
      <p:graphicFrame>
        <p:nvGraphicFramePr>
          <p:cNvPr id="33862" name="Object 70"/>
          <p:cNvGraphicFramePr>
            <a:graphicFrameLocks noChangeAspect="1"/>
          </p:cNvGraphicFramePr>
          <p:nvPr>
            <p:ph sz="half" idx="2"/>
          </p:nvPr>
        </p:nvGraphicFramePr>
        <p:xfrm>
          <a:off x="5638800" y="1371600"/>
          <a:ext cx="2895600" cy="2557463"/>
        </p:xfrm>
        <a:graphic>
          <a:graphicData uri="http://schemas.openxmlformats.org/presentationml/2006/ole">
            <p:oleObj spid="_x0000_s194562" name="Image" r:id="rId3" imgW="4561948" imgH="4028239" progId="">
              <p:embed/>
            </p:oleObj>
          </a:graphicData>
        </a:graphic>
      </p:graphicFrame>
      <p:sp>
        <p:nvSpPr>
          <p:cNvPr id="33865" name="Rectangle 73"/>
          <p:cNvSpPr>
            <a:spLocks noGrp="1" noChangeArrowheads="1"/>
          </p:cNvSpPr>
          <p:nvPr>
            <p:ph type="body" sz="half" idx="1"/>
          </p:nvPr>
        </p:nvSpPr>
        <p:spPr>
          <a:xfrm>
            <a:off x="584200" y="1400175"/>
            <a:ext cx="4173538" cy="2562225"/>
          </a:xfrm>
          <a:noFill/>
          <a:ln/>
        </p:spPr>
        <p:txBody>
          <a:bodyPr/>
          <a:lstStyle/>
          <a:p>
            <a:r>
              <a:rPr lang="en-US" sz="2800" dirty="0"/>
              <a:t>Page Templates</a:t>
            </a:r>
          </a:p>
          <a:p>
            <a:pPr lvl="1"/>
            <a:r>
              <a:rPr lang="en-US" sz="2400" dirty="0"/>
              <a:t>Similar pages contain common sequences of </a:t>
            </a:r>
            <a:r>
              <a:rPr lang="en-US" sz="2400" dirty="0" smtClean="0"/>
              <a:t>substrings</a:t>
            </a:r>
            <a:endParaRPr lang="en-US" sz="2400" dirty="0"/>
          </a:p>
        </p:txBody>
      </p:sp>
      <p:sp>
        <p:nvSpPr>
          <p:cNvPr id="33866" name="Rectangle 74"/>
          <p:cNvSpPr>
            <a:spLocks noChangeArrowheads="1"/>
          </p:cNvSpPr>
          <p:nvPr/>
        </p:nvSpPr>
        <p:spPr bwMode="auto">
          <a:xfrm>
            <a:off x="457200" y="4114800"/>
            <a:ext cx="5334000" cy="2057400"/>
          </a:xfrm>
          <a:prstGeom prst="rect">
            <a:avLst/>
          </a:prstGeom>
          <a:noFill/>
          <a:ln w="9525">
            <a:noFill/>
            <a:miter lim="800000"/>
            <a:headEnd/>
            <a:tailEnd/>
          </a:ln>
          <a:effectLst/>
        </p:spPr>
        <p:txBody>
          <a:bodyPr/>
          <a:lstStyle/>
          <a:p>
            <a:pPr marL="342900" indent="-342900" eaLnBrk="1" hangingPunct="1">
              <a:spcBef>
                <a:spcPct val="20000"/>
              </a:spcBef>
              <a:buClr>
                <a:schemeClr val="bg2"/>
              </a:buClr>
              <a:buSzPct val="75000"/>
              <a:buFont typeface="Arial" pitchFamily="34" charset="0"/>
              <a:buChar char="•"/>
            </a:pPr>
            <a:r>
              <a:rPr lang="en-US" sz="2800" b="0" dirty="0">
                <a:latin typeface="+mj-lt"/>
              </a:rPr>
              <a:t>HTML Structure</a:t>
            </a:r>
          </a:p>
          <a:p>
            <a:pPr marL="742950" lvl="1" indent="-285750" eaLnBrk="1" hangingPunct="1">
              <a:spcBef>
                <a:spcPct val="20000"/>
              </a:spcBef>
              <a:buClr>
                <a:schemeClr val="accent2"/>
              </a:buClr>
              <a:buSzPct val="80000"/>
              <a:buFont typeface="Arial" pitchFamily="34" charset="0"/>
              <a:buChar char="•"/>
            </a:pPr>
            <a:r>
              <a:rPr lang="en-US" sz="2400" b="0" dirty="0">
                <a:latin typeface="+mj-lt"/>
              </a:rPr>
              <a:t>List rows are represented as repeating HTML </a:t>
            </a:r>
            <a:r>
              <a:rPr lang="en-US" sz="2400" b="0" dirty="0" smtClean="0">
                <a:latin typeface="+mj-lt"/>
              </a:rPr>
              <a:t>structures</a:t>
            </a:r>
            <a:endParaRPr lang="en-US" sz="2400" b="0" dirty="0">
              <a:latin typeface="+mj-lt"/>
            </a:endParaRPr>
          </a:p>
        </p:txBody>
      </p:sp>
      <p:pic>
        <p:nvPicPr>
          <p:cNvPr id="25" name="Picture 2"/>
          <p:cNvPicPr>
            <a:picLocks noChangeAspect="1" noChangeArrowheads="1"/>
          </p:cNvPicPr>
          <p:nvPr/>
        </p:nvPicPr>
        <p:blipFill>
          <a:blip r:embed="rId4"/>
          <a:srcRect/>
          <a:stretch>
            <a:fillRect/>
          </a:stretch>
        </p:blipFill>
        <p:spPr bwMode="auto">
          <a:xfrm>
            <a:off x="7950863" y="6324600"/>
            <a:ext cx="1040737" cy="381000"/>
          </a:xfrm>
          <a:prstGeom prst="rect">
            <a:avLst/>
          </a:prstGeom>
          <a:noFill/>
          <a:ln w="9525">
            <a:noFill/>
            <a:miter lim="800000"/>
            <a:headEnd/>
            <a:tailEnd/>
          </a:ln>
          <a:effectLst/>
        </p:spPr>
      </p:pic>
    </p:spTree>
  </p:cSld>
  <p:clrMapOvr>
    <a:masterClrMapping/>
  </p:clrMapOvr>
  <p:transition advTm="87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Extracting </a:t>
            </a:r>
            <a:r>
              <a:rPr lang="en-US" dirty="0" smtClean="0"/>
              <a:t>Data</a:t>
            </a:r>
            <a:endParaRPr lang="en-US" dirty="0"/>
          </a:p>
        </p:txBody>
      </p:sp>
      <p:sp>
        <p:nvSpPr>
          <p:cNvPr id="33796" name="Flowchart: Document 3"/>
          <p:cNvSpPr>
            <a:spLocks noChangeArrowheads="1"/>
          </p:cNvSpPr>
          <p:nvPr/>
        </p:nvSpPr>
        <p:spPr bwMode="auto">
          <a:xfrm>
            <a:off x="228600" y="1524000"/>
            <a:ext cx="3613150" cy="2393950"/>
          </a:xfrm>
          <a:prstGeom prst="flowChartDocument">
            <a:avLst/>
          </a:prstGeom>
          <a:solidFill>
            <a:srgbClr val="006699"/>
          </a:solidFill>
          <a:ln w="25400">
            <a:solidFill>
              <a:srgbClr val="385D8A"/>
            </a:solidFill>
            <a:miter lim="800000"/>
            <a:headEnd/>
            <a:tailEnd/>
          </a:ln>
        </p:spPr>
        <p:txBody>
          <a:bodyPr wrap="none" anchor="ctr">
            <a:prstTxWarp prst="textNoShape">
              <a:avLst/>
            </a:prstTxWarp>
            <a:spAutoFit/>
          </a:bodyPr>
          <a:lstStyle/>
          <a:p>
            <a:r>
              <a:rPr lang="en-US" sz="1200" b="0" dirty="0">
                <a:solidFill>
                  <a:srgbClr val="FFFF00"/>
                </a:solidFill>
                <a:latin typeface="Calibri" charset="0"/>
              </a:rPr>
              <a:t>&lt;td </a:t>
            </a:r>
            <a:r>
              <a:rPr lang="en-US" sz="1200" b="0" dirty="0" err="1">
                <a:solidFill>
                  <a:srgbClr val="FFFF00"/>
                </a:solidFill>
                <a:latin typeface="Calibri" charset="0"/>
              </a:rPr>
              <a:t>valign</a:t>
            </a:r>
            <a:r>
              <a:rPr lang="en-US" sz="1200" b="0" dirty="0">
                <a:solidFill>
                  <a:srgbClr val="FFFF00"/>
                </a:solidFill>
                <a:latin typeface="Calibri" charset="0"/>
              </a:rPr>
              <a:t>="top" width="14%"&gt;</a:t>
            </a:r>
          </a:p>
          <a:p>
            <a:r>
              <a:rPr lang="en-US" sz="1200" b="0" dirty="0">
                <a:solidFill>
                  <a:srgbClr val="FFFF00"/>
                </a:solidFill>
                <a:latin typeface="Calibri" charset="0"/>
              </a:rPr>
              <a:t>  &lt;font face="Arial, Helvetica, sans-serif"&gt;</a:t>
            </a:r>
          </a:p>
          <a:p>
            <a:r>
              <a:rPr lang="en-US" sz="1200" b="0" dirty="0">
                <a:solidFill>
                  <a:srgbClr val="FFFF00"/>
                </a:solidFill>
                <a:latin typeface="Calibri" charset="0"/>
              </a:rPr>
              <a:t>    &lt;small&gt;&lt;b&gt;</a:t>
            </a:r>
            <a:r>
              <a:rPr lang="en-US" sz="1200" b="0" dirty="0">
                <a:solidFill>
                  <a:schemeClr val="bg1"/>
                </a:solidFill>
                <a:latin typeface="Calibri" charset="0"/>
              </a:rPr>
              <a:t>FRIDAY</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a:t>
            </a:r>
          </a:p>
          <a:p>
            <a:r>
              <a:rPr lang="en-US" sz="1200" b="0" dirty="0">
                <a:solidFill>
                  <a:srgbClr val="FFFF00"/>
                </a:solidFill>
                <a:latin typeface="Calibri" charset="0"/>
              </a:rPr>
              <a:t>    &lt;</a:t>
            </a:r>
            <a:r>
              <a:rPr lang="en-US" sz="1200" b="0" dirty="0" err="1">
                <a:solidFill>
                  <a:srgbClr val="FFFF00"/>
                </a:solidFill>
                <a:latin typeface="Calibri" charset="0"/>
              </a:rPr>
              <a:t>img</a:t>
            </a:r>
            <a:r>
              <a:rPr lang="en-US" sz="1200" b="0" dirty="0">
                <a:solidFill>
                  <a:srgbClr val="FFFF00"/>
                </a:solidFill>
                <a:latin typeface="Calibri" charset="0"/>
              </a:rPr>
              <a:t> </a:t>
            </a:r>
            <a:r>
              <a:rPr lang="en-US" sz="1200" b="0" dirty="0" err="1">
                <a:solidFill>
                  <a:srgbClr val="FFFF00"/>
                </a:solidFill>
                <a:latin typeface="Calibri" charset="0"/>
              </a:rPr>
              <a:t>src</a:t>
            </a:r>
            <a:r>
              <a:rPr lang="en-US" sz="1200" b="0" dirty="0">
                <a:solidFill>
                  <a:srgbClr val="FFFF00"/>
                </a:solidFill>
                <a:latin typeface="Calibri" charset="0"/>
              </a:rPr>
              <a:t>="images/</a:t>
            </a:r>
            <a:r>
              <a:rPr lang="en-US" sz="1200" b="0" dirty="0">
                <a:solidFill>
                  <a:schemeClr val="bg1"/>
                </a:solidFill>
                <a:latin typeface="Calibri" charset="0"/>
              </a:rPr>
              <a:t>Sun</a:t>
            </a:r>
            <a:r>
              <a:rPr lang="en-US" sz="1200" b="0" dirty="0">
                <a:solidFill>
                  <a:srgbClr val="FFFF00"/>
                </a:solidFill>
                <a:latin typeface="Calibri" charset="0"/>
              </a:rPr>
              <a:t>-s.png" alt="</a:t>
            </a:r>
            <a:r>
              <a:rPr lang="en-US" sz="1200" b="0" dirty="0">
                <a:solidFill>
                  <a:schemeClr val="bg1"/>
                </a:solidFill>
                <a:latin typeface="Calibri" charset="0"/>
              </a:rPr>
              <a:t>Sunny</a:t>
            </a:r>
            <a:r>
              <a:rPr lang="en-US" sz="1200" b="0" dirty="0">
                <a:solidFill>
                  <a:srgbClr val="FFFF00"/>
                </a:solidFill>
                <a:latin typeface="Calibri" charset="0"/>
              </a:rPr>
              <a:t>"&gt;&lt;</a:t>
            </a:r>
            <a:r>
              <a:rPr lang="en-US" sz="1200" b="0" dirty="0" err="1">
                <a:solidFill>
                  <a:srgbClr val="FFFF00"/>
                </a:solidFill>
                <a:latin typeface="Calibri" charset="0"/>
              </a:rPr>
              <a:t>br</a:t>
            </a:r>
            <a:r>
              <a:rPr lang="en-US" sz="1200" b="0" dirty="0">
                <a:solidFill>
                  <a:srgbClr val="FFFF00"/>
                </a:solidFill>
                <a:latin typeface="Calibri" charset="0"/>
              </a:rPr>
              <a:t>&gt;</a:t>
            </a:r>
          </a:p>
          <a:p>
            <a:r>
              <a:rPr lang="en-US" sz="1200" b="0" dirty="0">
                <a:solidFill>
                  <a:srgbClr val="FFFF00"/>
                </a:solidFill>
                <a:latin typeface="Calibri" charset="0"/>
              </a:rPr>
              <a:t>    HI: </a:t>
            </a:r>
            <a:r>
              <a:rPr lang="en-US" sz="1200" b="0" dirty="0">
                <a:solidFill>
                  <a:schemeClr val="bg1"/>
                </a:solidFill>
                <a:latin typeface="Calibri" charset="0"/>
              </a:rPr>
              <a:t>65</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&gt;LO: </a:t>
            </a:r>
            <a:r>
              <a:rPr lang="en-US" sz="1200" b="0" dirty="0">
                <a:solidFill>
                  <a:schemeClr val="bg1"/>
                </a:solidFill>
                <a:latin typeface="Calibri" charset="0"/>
              </a:rPr>
              <a:t>52</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&gt;&lt;/b&gt;&lt;/small&gt;&lt;/font&gt;&lt;/td&gt;</a:t>
            </a:r>
          </a:p>
          <a:p>
            <a:r>
              <a:rPr lang="en-US" sz="1200" b="0" dirty="0">
                <a:solidFill>
                  <a:srgbClr val="FFFF00"/>
                </a:solidFill>
                <a:latin typeface="Calibri" charset="0"/>
              </a:rPr>
              <a:t>&lt;td </a:t>
            </a:r>
            <a:r>
              <a:rPr lang="en-US" sz="1200" b="0" dirty="0" err="1">
                <a:solidFill>
                  <a:srgbClr val="FFFF00"/>
                </a:solidFill>
                <a:latin typeface="Calibri" charset="0"/>
              </a:rPr>
              <a:t>valign</a:t>
            </a:r>
            <a:r>
              <a:rPr lang="en-US" sz="1200" b="0" dirty="0">
                <a:solidFill>
                  <a:srgbClr val="FFFF00"/>
                </a:solidFill>
                <a:latin typeface="Calibri" charset="0"/>
              </a:rPr>
              <a:t>="top" width="14%"&gt;</a:t>
            </a:r>
          </a:p>
          <a:p>
            <a:r>
              <a:rPr lang="en-US" sz="1200" b="0" dirty="0">
                <a:solidFill>
                  <a:srgbClr val="FFFF00"/>
                </a:solidFill>
                <a:latin typeface="Calibri" charset="0"/>
              </a:rPr>
              <a:t>  &lt;font face="Arial, Helvetica, sans-serif"&gt;</a:t>
            </a:r>
          </a:p>
          <a:p>
            <a:r>
              <a:rPr lang="en-US" sz="1200" b="0" dirty="0">
                <a:solidFill>
                  <a:srgbClr val="FFFF00"/>
                </a:solidFill>
                <a:latin typeface="Calibri" charset="0"/>
              </a:rPr>
              <a:t>  &lt;small&gt;&lt;b&gt;</a:t>
            </a:r>
            <a:r>
              <a:rPr lang="en-US" sz="1200" b="0" dirty="0">
                <a:solidFill>
                  <a:schemeClr val="bg1"/>
                </a:solidFill>
                <a:latin typeface="Calibri" charset="0"/>
              </a:rPr>
              <a:t>SATURDAY</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a:t>
            </a:r>
          </a:p>
          <a:p>
            <a:r>
              <a:rPr lang="en-US" sz="1200" b="0" dirty="0">
                <a:solidFill>
                  <a:srgbClr val="FFFF00"/>
                </a:solidFill>
                <a:latin typeface="Calibri" charset="0"/>
              </a:rPr>
              <a:t> &lt;</a:t>
            </a:r>
            <a:r>
              <a:rPr lang="en-US" sz="1200" b="0" dirty="0" err="1">
                <a:solidFill>
                  <a:srgbClr val="FFFF00"/>
                </a:solidFill>
                <a:latin typeface="Calibri" charset="0"/>
              </a:rPr>
              <a:t>img</a:t>
            </a:r>
            <a:r>
              <a:rPr lang="en-US" sz="1200" b="0" dirty="0">
                <a:solidFill>
                  <a:srgbClr val="FFFF00"/>
                </a:solidFill>
                <a:latin typeface="Calibri" charset="0"/>
              </a:rPr>
              <a:t> </a:t>
            </a:r>
            <a:r>
              <a:rPr lang="en-US" sz="1200" b="0" dirty="0" err="1">
                <a:solidFill>
                  <a:srgbClr val="FFFF00"/>
                </a:solidFill>
                <a:latin typeface="Calibri" charset="0"/>
              </a:rPr>
              <a:t>src</a:t>
            </a:r>
            <a:r>
              <a:rPr lang="en-US" sz="1200" b="0" dirty="0">
                <a:solidFill>
                  <a:srgbClr val="FFFF00"/>
                </a:solidFill>
                <a:latin typeface="Calibri" charset="0"/>
              </a:rPr>
              <a:t>="images/</a:t>
            </a:r>
            <a:r>
              <a:rPr lang="en-US" sz="1200" b="0" dirty="0">
                <a:solidFill>
                  <a:schemeClr val="bg1"/>
                </a:solidFill>
                <a:latin typeface="Calibri" charset="0"/>
              </a:rPr>
              <a:t>Rain</a:t>
            </a:r>
            <a:r>
              <a:rPr lang="en-US" sz="1200" b="0" dirty="0">
                <a:solidFill>
                  <a:srgbClr val="FFFF00"/>
                </a:solidFill>
                <a:latin typeface="Calibri" charset="0"/>
              </a:rPr>
              <a:t>-s.png" alt="</a:t>
            </a:r>
            <a:r>
              <a:rPr lang="en-US" sz="1200" b="0" dirty="0">
                <a:solidFill>
                  <a:schemeClr val="bg1"/>
                </a:solidFill>
                <a:latin typeface="Calibri" charset="0"/>
              </a:rPr>
              <a:t>Rainy</a:t>
            </a:r>
            <a:r>
              <a:rPr lang="en-US" sz="1200" b="0" dirty="0">
                <a:solidFill>
                  <a:srgbClr val="FFFF00"/>
                </a:solidFill>
                <a:latin typeface="Calibri" charset="0"/>
              </a:rPr>
              <a:t>"&gt;&lt;</a:t>
            </a:r>
            <a:r>
              <a:rPr lang="en-US" sz="1200" b="0" dirty="0" err="1">
                <a:solidFill>
                  <a:srgbClr val="FFFF00"/>
                </a:solidFill>
                <a:latin typeface="Calibri" charset="0"/>
              </a:rPr>
              <a:t>br</a:t>
            </a:r>
            <a:r>
              <a:rPr lang="en-US" sz="1200" b="0" dirty="0">
                <a:solidFill>
                  <a:srgbClr val="FFFF00"/>
                </a:solidFill>
                <a:latin typeface="Calibri" charset="0"/>
              </a:rPr>
              <a:t>&gt;</a:t>
            </a:r>
          </a:p>
          <a:p>
            <a:r>
              <a:rPr lang="en-US" sz="1200" b="0" dirty="0">
                <a:solidFill>
                  <a:srgbClr val="FFFF00"/>
                </a:solidFill>
                <a:latin typeface="Calibri" charset="0"/>
              </a:rPr>
              <a:t>  HI: </a:t>
            </a:r>
            <a:r>
              <a:rPr lang="en-US" sz="1200" b="0" dirty="0">
                <a:solidFill>
                  <a:schemeClr val="bg1"/>
                </a:solidFill>
                <a:latin typeface="Calibri" charset="0"/>
              </a:rPr>
              <a:t>60</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&gt;LO: </a:t>
            </a:r>
            <a:r>
              <a:rPr lang="en-US" sz="1200" b="0" dirty="0">
                <a:solidFill>
                  <a:schemeClr val="bg1"/>
                </a:solidFill>
                <a:latin typeface="Calibri" charset="0"/>
              </a:rPr>
              <a:t>48</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&gt;&lt;/b&gt;&lt;/small&gt;&lt;/font&gt;&lt;/td&gt;</a:t>
            </a:r>
          </a:p>
        </p:txBody>
      </p:sp>
      <p:sp>
        <p:nvSpPr>
          <p:cNvPr id="5" name="Right Arrow 4"/>
          <p:cNvSpPr/>
          <p:nvPr/>
        </p:nvSpPr>
        <p:spPr>
          <a:xfrm>
            <a:off x="4724400" y="2438400"/>
            <a:ext cx="4699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b="0">
              <a:solidFill>
                <a:srgbClr val="FFFFFF"/>
              </a:solidFill>
              <a:latin typeface="Calibri" charset="0"/>
            </a:endParaRPr>
          </a:p>
        </p:txBody>
      </p:sp>
      <p:graphicFrame>
        <p:nvGraphicFramePr>
          <p:cNvPr id="12321" name="Group 33"/>
          <p:cNvGraphicFramePr>
            <a:graphicFrameLocks noGrp="1"/>
          </p:cNvGraphicFramePr>
          <p:nvPr/>
        </p:nvGraphicFramePr>
        <p:xfrm>
          <a:off x="457200" y="5430837"/>
          <a:ext cx="3967163" cy="741363"/>
        </p:xfrm>
        <a:graphic>
          <a:graphicData uri="http://schemas.openxmlformats.org/drawingml/2006/table">
            <a:tbl>
              <a:tblPr/>
              <a:tblGrid>
                <a:gridCol w="1323975"/>
                <a:gridCol w="709613"/>
                <a:gridCol w="901700"/>
                <a:gridCol w="515937"/>
                <a:gridCol w="515938"/>
              </a:tblGrid>
              <a:tr h="371475">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dirty="0">
                          <a:ln>
                            <a:noFill/>
                          </a:ln>
                          <a:solidFill>
                            <a:srgbClr val="000000"/>
                          </a:solidFill>
                          <a:effectLst/>
                          <a:latin typeface="Tahoma" charset="0"/>
                        </a:rPr>
                        <a:t>FRIDAY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dirty="0">
                          <a:ln>
                            <a:noFill/>
                          </a:ln>
                          <a:solidFill>
                            <a:srgbClr val="000000"/>
                          </a:solidFill>
                          <a:effectLst/>
                          <a:latin typeface="Tahoma" charset="0"/>
                        </a:rPr>
                        <a:t>Sun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65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52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9888">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SATURDAY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dirty="0">
                          <a:ln>
                            <a:noFill/>
                          </a:ln>
                          <a:solidFill>
                            <a:srgbClr val="000000"/>
                          </a:solidFill>
                          <a:effectLst/>
                          <a:latin typeface="Tahoma" charset="0"/>
                        </a:rPr>
                        <a:t>Rain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Rainy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60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dirty="0">
                          <a:ln>
                            <a:noFill/>
                          </a:ln>
                          <a:solidFill>
                            <a:srgbClr val="000000"/>
                          </a:solidFill>
                          <a:effectLst/>
                          <a:latin typeface="Tahoma" charset="0"/>
                        </a:rPr>
                        <a:t>48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3" name="Down Arrow 12"/>
          <p:cNvSpPr/>
          <p:nvPr/>
        </p:nvSpPr>
        <p:spPr>
          <a:xfrm>
            <a:off x="6934200" y="4267200"/>
            <a:ext cx="457200" cy="381000"/>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b="0">
              <a:solidFill>
                <a:srgbClr val="FFFFFF"/>
              </a:solidFill>
              <a:latin typeface="Calibri" charset="0"/>
            </a:endParaRPr>
          </a:p>
        </p:txBody>
      </p:sp>
      <p:sp>
        <p:nvSpPr>
          <p:cNvPr id="33822" name="TextBox 13"/>
          <p:cNvSpPr txBox="1">
            <a:spLocks noChangeArrowheads="1"/>
          </p:cNvSpPr>
          <p:nvPr/>
        </p:nvSpPr>
        <p:spPr bwMode="auto">
          <a:xfrm>
            <a:off x="1426829" y="990600"/>
            <a:ext cx="797206" cy="400110"/>
          </a:xfrm>
          <a:prstGeom prst="rect">
            <a:avLst/>
          </a:prstGeom>
          <a:noFill/>
          <a:ln w="9525">
            <a:noFill/>
            <a:miter lim="800000"/>
            <a:headEnd/>
            <a:tailEnd/>
          </a:ln>
        </p:spPr>
        <p:txBody>
          <a:bodyPr wrap="none">
            <a:prstTxWarp prst="textNoShape">
              <a:avLst/>
            </a:prstTxWarp>
            <a:spAutoFit/>
          </a:bodyPr>
          <a:lstStyle/>
          <a:p>
            <a:r>
              <a:rPr lang="en-US" sz="2000" b="0" i="1" dirty="0" smtClean="0">
                <a:latin typeface="Calibri" charset="0"/>
              </a:rPr>
              <a:t>Pages</a:t>
            </a:r>
            <a:endParaRPr lang="en-US" sz="2000" b="0" i="1" dirty="0">
              <a:latin typeface="Calibri" charset="0"/>
            </a:endParaRPr>
          </a:p>
        </p:txBody>
      </p:sp>
      <p:sp>
        <p:nvSpPr>
          <p:cNvPr id="33823" name="TextBox 14"/>
          <p:cNvSpPr txBox="1">
            <a:spLocks noChangeArrowheads="1"/>
          </p:cNvSpPr>
          <p:nvPr/>
        </p:nvSpPr>
        <p:spPr bwMode="auto">
          <a:xfrm>
            <a:off x="6400800" y="1066800"/>
            <a:ext cx="1409360" cy="400110"/>
          </a:xfrm>
          <a:prstGeom prst="rect">
            <a:avLst/>
          </a:prstGeom>
          <a:noFill/>
          <a:ln w="9525">
            <a:noFill/>
            <a:miter lim="800000"/>
            <a:headEnd/>
            <a:tailEnd/>
          </a:ln>
        </p:spPr>
        <p:txBody>
          <a:bodyPr wrap="none">
            <a:prstTxWarp prst="textNoShape">
              <a:avLst/>
            </a:prstTxWarp>
            <a:spAutoFit/>
          </a:bodyPr>
          <a:lstStyle/>
          <a:p>
            <a:r>
              <a:rPr lang="en-US" sz="2000" b="0" i="1" dirty="0" smtClean="0">
                <a:latin typeface="Calibri" charset="0"/>
              </a:rPr>
              <a:t>Hypotheses</a:t>
            </a:r>
            <a:endParaRPr lang="en-US" sz="2000" b="0" i="1" dirty="0">
              <a:latin typeface="Calibri" charset="0"/>
            </a:endParaRPr>
          </a:p>
        </p:txBody>
      </p:sp>
      <p:sp>
        <p:nvSpPr>
          <p:cNvPr id="14" name="Flowchart: Document 3"/>
          <p:cNvSpPr>
            <a:spLocks noChangeArrowheads="1"/>
          </p:cNvSpPr>
          <p:nvPr/>
        </p:nvSpPr>
        <p:spPr bwMode="auto">
          <a:xfrm>
            <a:off x="457200" y="1784350"/>
            <a:ext cx="3613150" cy="2393950"/>
          </a:xfrm>
          <a:prstGeom prst="flowChartDocument">
            <a:avLst/>
          </a:prstGeom>
          <a:solidFill>
            <a:srgbClr val="006699"/>
          </a:solidFill>
          <a:ln w="25400">
            <a:solidFill>
              <a:srgbClr val="385D8A"/>
            </a:solidFill>
            <a:miter lim="800000"/>
            <a:headEnd/>
            <a:tailEnd/>
          </a:ln>
          <a:effectLst>
            <a:outerShdw blurRad="266700" dist="88900" dir="13620000" algn="r" rotWithShape="0">
              <a:prstClr val="black"/>
            </a:outerShdw>
          </a:effectLst>
        </p:spPr>
        <p:txBody>
          <a:bodyPr wrap="none" anchor="ctr">
            <a:prstTxWarp prst="textNoShape">
              <a:avLst/>
            </a:prstTxWarp>
            <a:spAutoFit/>
          </a:bodyPr>
          <a:lstStyle/>
          <a:p>
            <a:r>
              <a:rPr lang="en-US" sz="1200" b="0" dirty="0">
                <a:solidFill>
                  <a:srgbClr val="FFFF00"/>
                </a:solidFill>
                <a:latin typeface="Calibri" charset="0"/>
              </a:rPr>
              <a:t>&lt;td </a:t>
            </a:r>
            <a:r>
              <a:rPr lang="en-US" sz="1200" b="0" dirty="0" err="1">
                <a:solidFill>
                  <a:srgbClr val="FFFF00"/>
                </a:solidFill>
                <a:latin typeface="Calibri" charset="0"/>
              </a:rPr>
              <a:t>valign</a:t>
            </a:r>
            <a:r>
              <a:rPr lang="en-US" sz="1200" b="0" dirty="0">
                <a:solidFill>
                  <a:srgbClr val="FFFF00"/>
                </a:solidFill>
                <a:latin typeface="Calibri" charset="0"/>
              </a:rPr>
              <a:t>="top" width="14%"&gt;</a:t>
            </a:r>
          </a:p>
          <a:p>
            <a:r>
              <a:rPr lang="en-US" sz="1200" b="0" dirty="0">
                <a:solidFill>
                  <a:srgbClr val="FFFF00"/>
                </a:solidFill>
                <a:latin typeface="Calibri" charset="0"/>
              </a:rPr>
              <a:t>  &lt;font face="Arial, Helvetica, sans-serif"&gt;</a:t>
            </a:r>
          </a:p>
          <a:p>
            <a:r>
              <a:rPr lang="en-US" sz="1200" b="0" dirty="0">
                <a:solidFill>
                  <a:srgbClr val="FFFF00"/>
                </a:solidFill>
                <a:latin typeface="Calibri" charset="0"/>
              </a:rPr>
              <a:t>    &lt;small&gt;&lt;b&gt;</a:t>
            </a:r>
            <a:r>
              <a:rPr lang="en-US" sz="1200" b="0" dirty="0">
                <a:solidFill>
                  <a:schemeClr val="bg1"/>
                </a:solidFill>
                <a:latin typeface="Calibri" charset="0"/>
              </a:rPr>
              <a:t>FRIDAY</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a:t>
            </a:r>
          </a:p>
          <a:p>
            <a:r>
              <a:rPr lang="en-US" sz="1200" b="0" dirty="0">
                <a:solidFill>
                  <a:srgbClr val="FFFF00"/>
                </a:solidFill>
                <a:latin typeface="Calibri" charset="0"/>
              </a:rPr>
              <a:t>    &lt;</a:t>
            </a:r>
            <a:r>
              <a:rPr lang="en-US" sz="1200" b="0" dirty="0" err="1">
                <a:solidFill>
                  <a:srgbClr val="FFFF00"/>
                </a:solidFill>
                <a:latin typeface="Calibri" charset="0"/>
              </a:rPr>
              <a:t>img</a:t>
            </a:r>
            <a:r>
              <a:rPr lang="en-US" sz="1200" b="0" dirty="0">
                <a:solidFill>
                  <a:srgbClr val="FFFF00"/>
                </a:solidFill>
                <a:latin typeface="Calibri" charset="0"/>
              </a:rPr>
              <a:t> </a:t>
            </a:r>
            <a:r>
              <a:rPr lang="en-US" sz="1200" b="0" dirty="0" err="1">
                <a:solidFill>
                  <a:srgbClr val="FFFF00"/>
                </a:solidFill>
                <a:latin typeface="Calibri" charset="0"/>
              </a:rPr>
              <a:t>src</a:t>
            </a:r>
            <a:r>
              <a:rPr lang="en-US" sz="1200" b="0" dirty="0">
                <a:solidFill>
                  <a:srgbClr val="FFFF00"/>
                </a:solidFill>
                <a:latin typeface="Calibri" charset="0"/>
              </a:rPr>
              <a:t>="images/</a:t>
            </a:r>
            <a:r>
              <a:rPr lang="en-US" sz="1200" b="0" dirty="0">
                <a:solidFill>
                  <a:schemeClr val="bg1"/>
                </a:solidFill>
                <a:latin typeface="Calibri" charset="0"/>
              </a:rPr>
              <a:t>Sun</a:t>
            </a:r>
            <a:r>
              <a:rPr lang="en-US" sz="1200" b="0" dirty="0">
                <a:solidFill>
                  <a:srgbClr val="FFFF00"/>
                </a:solidFill>
                <a:latin typeface="Calibri" charset="0"/>
              </a:rPr>
              <a:t>-s.png" alt="</a:t>
            </a:r>
            <a:r>
              <a:rPr lang="en-US" sz="1200" b="0" dirty="0">
                <a:solidFill>
                  <a:schemeClr val="bg1"/>
                </a:solidFill>
                <a:latin typeface="Calibri" charset="0"/>
              </a:rPr>
              <a:t>Sunny</a:t>
            </a:r>
            <a:r>
              <a:rPr lang="en-US" sz="1200" b="0" dirty="0">
                <a:solidFill>
                  <a:srgbClr val="FFFF00"/>
                </a:solidFill>
                <a:latin typeface="Calibri" charset="0"/>
              </a:rPr>
              <a:t>"&gt;&lt;</a:t>
            </a:r>
            <a:r>
              <a:rPr lang="en-US" sz="1200" b="0" dirty="0" err="1">
                <a:solidFill>
                  <a:srgbClr val="FFFF00"/>
                </a:solidFill>
                <a:latin typeface="Calibri" charset="0"/>
              </a:rPr>
              <a:t>br</a:t>
            </a:r>
            <a:r>
              <a:rPr lang="en-US" sz="1200" b="0" dirty="0">
                <a:solidFill>
                  <a:srgbClr val="FFFF00"/>
                </a:solidFill>
                <a:latin typeface="Calibri" charset="0"/>
              </a:rPr>
              <a:t>&gt;</a:t>
            </a:r>
          </a:p>
          <a:p>
            <a:r>
              <a:rPr lang="en-US" sz="1200" b="0" dirty="0">
                <a:solidFill>
                  <a:srgbClr val="FFFF00"/>
                </a:solidFill>
                <a:latin typeface="Calibri" charset="0"/>
              </a:rPr>
              <a:t>    HI: </a:t>
            </a:r>
            <a:r>
              <a:rPr lang="en-US" sz="1200" b="0" dirty="0">
                <a:solidFill>
                  <a:schemeClr val="bg1"/>
                </a:solidFill>
                <a:latin typeface="Calibri" charset="0"/>
              </a:rPr>
              <a:t>65</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&gt;LO: </a:t>
            </a:r>
            <a:r>
              <a:rPr lang="en-US" sz="1200" b="0" dirty="0">
                <a:solidFill>
                  <a:schemeClr val="bg1"/>
                </a:solidFill>
                <a:latin typeface="Calibri" charset="0"/>
              </a:rPr>
              <a:t>52</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&gt;&lt;/b&gt;&lt;/small&gt;&lt;/font&gt;&lt;/td&gt;</a:t>
            </a:r>
          </a:p>
          <a:p>
            <a:r>
              <a:rPr lang="en-US" sz="1200" b="0" dirty="0">
                <a:solidFill>
                  <a:srgbClr val="FFFF00"/>
                </a:solidFill>
                <a:latin typeface="Calibri" charset="0"/>
              </a:rPr>
              <a:t>&lt;td </a:t>
            </a:r>
            <a:r>
              <a:rPr lang="en-US" sz="1200" b="0" dirty="0" err="1">
                <a:solidFill>
                  <a:srgbClr val="FFFF00"/>
                </a:solidFill>
                <a:latin typeface="Calibri" charset="0"/>
              </a:rPr>
              <a:t>valign</a:t>
            </a:r>
            <a:r>
              <a:rPr lang="en-US" sz="1200" b="0" dirty="0">
                <a:solidFill>
                  <a:srgbClr val="FFFF00"/>
                </a:solidFill>
                <a:latin typeface="Calibri" charset="0"/>
              </a:rPr>
              <a:t>="top" width="14%"&gt;</a:t>
            </a:r>
          </a:p>
          <a:p>
            <a:r>
              <a:rPr lang="en-US" sz="1200" b="0" dirty="0">
                <a:solidFill>
                  <a:srgbClr val="FFFF00"/>
                </a:solidFill>
                <a:latin typeface="Calibri" charset="0"/>
              </a:rPr>
              <a:t>  &lt;font face="Arial, Helvetica, sans-serif"&gt;</a:t>
            </a:r>
          </a:p>
          <a:p>
            <a:r>
              <a:rPr lang="en-US" sz="1200" b="0" dirty="0">
                <a:solidFill>
                  <a:srgbClr val="FFFF00"/>
                </a:solidFill>
                <a:latin typeface="Calibri" charset="0"/>
              </a:rPr>
              <a:t>  &lt;small&gt;&lt;b&gt;</a:t>
            </a:r>
            <a:r>
              <a:rPr lang="en-US" sz="1200" b="0" dirty="0">
                <a:solidFill>
                  <a:schemeClr val="bg1"/>
                </a:solidFill>
                <a:latin typeface="Calibri" charset="0"/>
              </a:rPr>
              <a:t>SATURDAY</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a:t>
            </a:r>
          </a:p>
          <a:p>
            <a:r>
              <a:rPr lang="en-US" sz="1200" b="0" dirty="0">
                <a:solidFill>
                  <a:srgbClr val="FFFF00"/>
                </a:solidFill>
                <a:latin typeface="Calibri" charset="0"/>
              </a:rPr>
              <a:t> &lt;</a:t>
            </a:r>
            <a:r>
              <a:rPr lang="en-US" sz="1200" b="0" dirty="0" err="1">
                <a:solidFill>
                  <a:srgbClr val="FFFF00"/>
                </a:solidFill>
                <a:latin typeface="Calibri" charset="0"/>
              </a:rPr>
              <a:t>img</a:t>
            </a:r>
            <a:r>
              <a:rPr lang="en-US" sz="1200" b="0" dirty="0">
                <a:solidFill>
                  <a:srgbClr val="FFFF00"/>
                </a:solidFill>
                <a:latin typeface="Calibri" charset="0"/>
              </a:rPr>
              <a:t> </a:t>
            </a:r>
            <a:r>
              <a:rPr lang="en-US" sz="1200" b="0" dirty="0" err="1">
                <a:solidFill>
                  <a:srgbClr val="FFFF00"/>
                </a:solidFill>
                <a:latin typeface="Calibri" charset="0"/>
              </a:rPr>
              <a:t>src</a:t>
            </a:r>
            <a:r>
              <a:rPr lang="en-US" sz="1200" b="0" dirty="0">
                <a:solidFill>
                  <a:srgbClr val="FFFF00"/>
                </a:solidFill>
                <a:latin typeface="Calibri" charset="0"/>
              </a:rPr>
              <a:t>="images/</a:t>
            </a:r>
            <a:r>
              <a:rPr lang="en-US" sz="1200" b="0" dirty="0">
                <a:solidFill>
                  <a:schemeClr val="bg1"/>
                </a:solidFill>
                <a:latin typeface="Calibri" charset="0"/>
              </a:rPr>
              <a:t>Rain</a:t>
            </a:r>
            <a:r>
              <a:rPr lang="en-US" sz="1200" b="0" dirty="0">
                <a:solidFill>
                  <a:srgbClr val="FFFF00"/>
                </a:solidFill>
                <a:latin typeface="Calibri" charset="0"/>
              </a:rPr>
              <a:t>-s.png" alt="</a:t>
            </a:r>
            <a:r>
              <a:rPr lang="en-US" sz="1200" b="0" dirty="0">
                <a:solidFill>
                  <a:schemeClr val="bg1"/>
                </a:solidFill>
                <a:latin typeface="Calibri" charset="0"/>
              </a:rPr>
              <a:t>Rainy</a:t>
            </a:r>
            <a:r>
              <a:rPr lang="en-US" sz="1200" b="0" dirty="0">
                <a:solidFill>
                  <a:srgbClr val="FFFF00"/>
                </a:solidFill>
                <a:latin typeface="Calibri" charset="0"/>
              </a:rPr>
              <a:t>"&gt;&lt;</a:t>
            </a:r>
            <a:r>
              <a:rPr lang="en-US" sz="1200" b="0" dirty="0" err="1">
                <a:solidFill>
                  <a:srgbClr val="FFFF00"/>
                </a:solidFill>
                <a:latin typeface="Calibri" charset="0"/>
              </a:rPr>
              <a:t>br</a:t>
            </a:r>
            <a:r>
              <a:rPr lang="en-US" sz="1200" b="0" dirty="0">
                <a:solidFill>
                  <a:srgbClr val="FFFF00"/>
                </a:solidFill>
                <a:latin typeface="Calibri" charset="0"/>
              </a:rPr>
              <a:t>&gt;</a:t>
            </a:r>
          </a:p>
          <a:p>
            <a:r>
              <a:rPr lang="en-US" sz="1200" b="0" dirty="0">
                <a:solidFill>
                  <a:srgbClr val="FFFF00"/>
                </a:solidFill>
                <a:latin typeface="Calibri" charset="0"/>
              </a:rPr>
              <a:t>  HI: </a:t>
            </a:r>
            <a:r>
              <a:rPr lang="en-US" sz="1200" b="0" dirty="0">
                <a:solidFill>
                  <a:schemeClr val="bg1"/>
                </a:solidFill>
                <a:latin typeface="Calibri" charset="0"/>
              </a:rPr>
              <a:t>60</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&gt;LO: </a:t>
            </a:r>
            <a:r>
              <a:rPr lang="en-US" sz="1200" b="0" dirty="0">
                <a:solidFill>
                  <a:schemeClr val="bg1"/>
                </a:solidFill>
                <a:latin typeface="Calibri" charset="0"/>
              </a:rPr>
              <a:t>48</a:t>
            </a:r>
            <a:r>
              <a:rPr lang="en-US" sz="1200" b="0" dirty="0">
                <a:solidFill>
                  <a:srgbClr val="FFFF00"/>
                </a:solidFill>
                <a:latin typeface="Calibri" charset="0"/>
              </a:rPr>
              <a:t>&lt;</a:t>
            </a:r>
            <a:r>
              <a:rPr lang="en-US" sz="1200" b="0" dirty="0" err="1">
                <a:solidFill>
                  <a:srgbClr val="FFFF00"/>
                </a:solidFill>
                <a:latin typeface="Calibri" charset="0"/>
              </a:rPr>
              <a:t>br</a:t>
            </a:r>
            <a:r>
              <a:rPr lang="en-US" sz="1200" b="0" dirty="0">
                <a:solidFill>
                  <a:srgbClr val="FFFF00"/>
                </a:solidFill>
                <a:latin typeface="Calibri" charset="0"/>
              </a:rPr>
              <a:t>&gt;&lt;/b&gt;&lt;/small&gt;&lt;/font&gt;&lt;/td&gt;</a:t>
            </a:r>
          </a:p>
        </p:txBody>
      </p:sp>
      <p:sp>
        <p:nvSpPr>
          <p:cNvPr id="16" name="TextBox 15"/>
          <p:cNvSpPr txBox="1"/>
          <p:nvPr/>
        </p:nvSpPr>
        <p:spPr>
          <a:xfrm>
            <a:off x="5715000" y="1447800"/>
            <a:ext cx="2443233" cy="2800767"/>
          </a:xfrm>
          <a:prstGeom prst="rect">
            <a:avLst/>
          </a:prstGeom>
          <a:noFill/>
        </p:spPr>
        <p:txBody>
          <a:bodyPr wrap="none" rtlCol="0">
            <a:spAutoFit/>
          </a:bodyPr>
          <a:lstStyle/>
          <a:p>
            <a:pPr>
              <a:buFont typeface="Arial" pitchFamily="34" charset="0"/>
              <a:buChar char="•"/>
              <a:tabLst>
                <a:tab pos="182880" algn="l"/>
              </a:tabLst>
            </a:pPr>
            <a:r>
              <a:rPr lang="en-US" sz="1600" dirty="0" smtClean="0"/>
              <a:t> </a:t>
            </a:r>
            <a:r>
              <a:rPr lang="en-US" sz="1600" dirty="0" err="1" smtClean="0"/>
              <a:t>group_member</a:t>
            </a:r>
            <a:r>
              <a:rPr lang="en-US" sz="1600" dirty="0" smtClean="0"/>
              <a:t> </a:t>
            </a:r>
            <a:br>
              <a:rPr lang="en-US" sz="1600" dirty="0" smtClean="0"/>
            </a:br>
            <a:r>
              <a:rPr lang="en-US" sz="1600" dirty="0" smtClean="0"/>
              <a:t>	(FRIDAY</a:t>
            </a:r>
            <a:r>
              <a:rPr lang="en-US" sz="1600" dirty="0" smtClean="0">
                <a:sym typeface="Symbol"/>
              </a:rPr>
              <a:t>, </a:t>
            </a:r>
            <a:r>
              <a:rPr lang="en-US" sz="1600" dirty="0" smtClean="0"/>
              <a:t>SATURDAY)</a:t>
            </a:r>
          </a:p>
          <a:p>
            <a:pPr>
              <a:buFont typeface="Arial" pitchFamily="34" charset="0"/>
              <a:buChar char="•"/>
              <a:tabLst>
                <a:tab pos="182880" algn="l"/>
              </a:tabLst>
            </a:pPr>
            <a:r>
              <a:rPr lang="en-US" sz="1600" dirty="0" smtClean="0"/>
              <a:t> </a:t>
            </a:r>
            <a:r>
              <a:rPr lang="en-US" sz="1600" dirty="0" err="1" smtClean="0"/>
              <a:t>group_member</a:t>
            </a:r>
            <a:r>
              <a:rPr lang="en-US" sz="1600" dirty="0" smtClean="0"/>
              <a:t/>
            </a:r>
            <a:br>
              <a:rPr lang="en-US" sz="1600" dirty="0" smtClean="0"/>
            </a:br>
            <a:r>
              <a:rPr lang="en-US" sz="1600" dirty="0" smtClean="0"/>
              <a:t>	(Sunny, Rainy)</a:t>
            </a:r>
          </a:p>
          <a:p>
            <a:pPr>
              <a:buFont typeface="Arial" pitchFamily="34" charset="0"/>
              <a:buChar char="•"/>
              <a:tabLst>
                <a:tab pos="182880" algn="l"/>
              </a:tabLst>
            </a:pPr>
            <a:r>
              <a:rPr lang="en-US" sz="1600" dirty="0" smtClean="0"/>
              <a:t> </a:t>
            </a:r>
            <a:r>
              <a:rPr lang="en-US" sz="1600" dirty="0" err="1" smtClean="0"/>
              <a:t>same_html_context</a:t>
            </a:r>
            <a:r>
              <a:rPr lang="en-US" sz="1600" dirty="0" smtClean="0"/>
              <a:t/>
            </a:r>
            <a:br>
              <a:rPr lang="en-US" sz="1600" dirty="0" smtClean="0"/>
            </a:br>
            <a:r>
              <a:rPr lang="en-US" sz="1600" dirty="0" smtClean="0"/>
              <a:t>	(65, 60)</a:t>
            </a:r>
          </a:p>
          <a:p>
            <a:pPr>
              <a:buFont typeface="Arial" pitchFamily="34" charset="0"/>
              <a:buChar char="•"/>
              <a:tabLst>
                <a:tab pos="182880" algn="l"/>
              </a:tabLst>
            </a:pPr>
            <a:r>
              <a:rPr lang="en-US" sz="1600" dirty="0" smtClean="0"/>
              <a:t> </a:t>
            </a:r>
            <a:r>
              <a:rPr lang="en-US" sz="1600" dirty="0" err="1" smtClean="0"/>
              <a:t>vertically_aligned</a:t>
            </a:r>
            <a:r>
              <a:rPr lang="en-US" sz="1600" dirty="0" smtClean="0"/>
              <a:t/>
            </a:r>
            <a:br>
              <a:rPr lang="en-US" sz="1600" dirty="0" smtClean="0"/>
            </a:br>
            <a:r>
              <a:rPr lang="en-US" sz="1600" dirty="0" smtClean="0"/>
              <a:t>	(Sun, Rain)</a:t>
            </a:r>
          </a:p>
          <a:p>
            <a:pPr>
              <a:buFont typeface="Arial" pitchFamily="34" charset="0"/>
              <a:buChar char="•"/>
              <a:tabLst>
                <a:tab pos="182880" algn="l"/>
              </a:tabLst>
            </a:pPr>
            <a:r>
              <a:rPr lang="en-US" sz="1600" dirty="0" smtClean="0"/>
              <a:t> </a:t>
            </a:r>
            <a:r>
              <a:rPr lang="en-US" sz="1600" dirty="0" err="1" smtClean="0"/>
              <a:t>two_digit_number</a:t>
            </a:r>
            <a:r>
              <a:rPr lang="en-US" sz="1600" dirty="0" smtClean="0"/>
              <a:t/>
            </a:r>
            <a:br>
              <a:rPr lang="en-US" sz="1600" dirty="0" smtClean="0"/>
            </a:br>
            <a:r>
              <a:rPr lang="en-US" sz="1600" dirty="0" smtClean="0"/>
              <a:t>	(65, 52, 60, 48)</a:t>
            </a:r>
          </a:p>
          <a:p>
            <a:pPr>
              <a:buFont typeface="Arial" pitchFamily="34" charset="0"/>
              <a:buChar char="•"/>
              <a:tabLst>
                <a:tab pos="182880" algn="l"/>
              </a:tabLst>
            </a:pPr>
            <a:r>
              <a:rPr lang="en-US" sz="1600" dirty="0" smtClean="0"/>
              <a:t> </a:t>
            </a:r>
            <a:r>
              <a:rPr lang="en-US" sz="1600" dirty="0" smtClean="0">
                <a:sym typeface="Symbol"/>
              </a:rPr>
              <a:t></a:t>
            </a:r>
            <a:endParaRPr lang="en-US" sz="1600" dirty="0" smtClean="0"/>
          </a:p>
        </p:txBody>
      </p:sp>
      <p:sp>
        <p:nvSpPr>
          <p:cNvPr id="17" name="TextBox 13"/>
          <p:cNvSpPr txBox="1">
            <a:spLocks noChangeArrowheads="1"/>
          </p:cNvSpPr>
          <p:nvPr/>
        </p:nvSpPr>
        <p:spPr bwMode="auto">
          <a:xfrm>
            <a:off x="1143000" y="4800600"/>
            <a:ext cx="1732462" cy="400110"/>
          </a:xfrm>
          <a:prstGeom prst="rect">
            <a:avLst/>
          </a:prstGeom>
          <a:noFill/>
          <a:ln w="9525">
            <a:noFill/>
            <a:miter lim="800000"/>
            <a:headEnd/>
            <a:tailEnd/>
          </a:ln>
        </p:spPr>
        <p:txBody>
          <a:bodyPr wrap="none">
            <a:prstTxWarp prst="textNoShape">
              <a:avLst/>
            </a:prstTxWarp>
            <a:spAutoFit/>
          </a:bodyPr>
          <a:lstStyle/>
          <a:p>
            <a:r>
              <a:rPr lang="en-US" sz="2000" b="0" i="1" dirty="0" smtClean="0">
                <a:latin typeface="Calibri" charset="0"/>
              </a:rPr>
              <a:t>Extracted Data</a:t>
            </a:r>
            <a:endParaRPr lang="en-US" sz="2000" b="0" i="1" dirty="0">
              <a:latin typeface="Calibri" charset="0"/>
            </a:endParaRPr>
          </a:p>
        </p:txBody>
      </p:sp>
      <p:sp>
        <p:nvSpPr>
          <p:cNvPr id="18" name="Right Arrow 17"/>
          <p:cNvSpPr/>
          <p:nvPr/>
        </p:nvSpPr>
        <p:spPr>
          <a:xfrm flipH="1">
            <a:off x="4724400" y="5486400"/>
            <a:ext cx="4699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b="0">
              <a:solidFill>
                <a:srgbClr val="FFFFFF"/>
              </a:solidFill>
              <a:latin typeface="Calibri" charset="0"/>
            </a:endParaRPr>
          </a:p>
        </p:txBody>
      </p:sp>
      <p:sp>
        <p:nvSpPr>
          <p:cNvPr id="19" name="TextBox 13"/>
          <p:cNvSpPr txBox="1">
            <a:spLocks noChangeArrowheads="1"/>
          </p:cNvSpPr>
          <p:nvPr/>
        </p:nvSpPr>
        <p:spPr bwMode="auto">
          <a:xfrm>
            <a:off x="6620239" y="4800600"/>
            <a:ext cx="999761" cy="400110"/>
          </a:xfrm>
          <a:prstGeom prst="rect">
            <a:avLst/>
          </a:prstGeom>
          <a:noFill/>
          <a:ln w="9525">
            <a:noFill/>
            <a:miter lim="800000"/>
            <a:headEnd/>
            <a:tailEnd/>
          </a:ln>
        </p:spPr>
        <p:txBody>
          <a:bodyPr wrap="none">
            <a:prstTxWarp prst="textNoShape">
              <a:avLst/>
            </a:prstTxWarp>
            <a:spAutoFit/>
          </a:bodyPr>
          <a:lstStyle/>
          <a:p>
            <a:r>
              <a:rPr lang="en-US" sz="2000" b="0" i="1" dirty="0" smtClean="0">
                <a:latin typeface="Calibri" charset="0"/>
              </a:rPr>
              <a:t>Clusters</a:t>
            </a:r>
            <a:endParaRPr lang="en-US" sz="2000" b="0" i="1" dirty="0">
              <a:latin typeface="Calibri" charset="0"/>
            </a:endParaRPr>
          </a:p>
        </p:txBody>
      </p:sp>
      <p:sp>
        <p:nvSpPr>
          <p:cNvPr id="22" name="Rounded Rectangle 21"/>
          <p:cNvSpPr/>
          <p:nvPr/>
        </p:nvSpPr>
        <p:spPr bwMode="auto">
          <a:xfrm>
            <a:off x="6934200" y="5791200"/>
            <a:ext cx="1219200" cy="762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Sunny</a:t>
            </a:r>
            <a:br>
              <a:rPr lang="en-US" sz="1400" dirty="0" smtClean="0"/>
            </a:br>
            <a:r>
              <a:rPr lang="en-US" sz="1400" dirty="0" smtClean="0"/>
              <a:t>Rainy</a:t>
            </a:r>
            <a:endParaRPr kumimoji="0" lang="en-US" sz="1400" b="1" i="0" u="none" strike="noStrike" cap="none" normalizeH="0" baseline="0" dirty="0">
              <a:ln>
                <a:noFill/>
              </a:ln>
              <a:solidFill>
                <a:schemeClr val="tx1"/>
              </a:solidFill>
              <a:effectLst/>
              <a:latin typeface="Arial" charset="0"/>
            </a:endParaRPr>
          </a:p>
        </p:txBody>
      </p:sp>
      <p:sp>
        <p:nvSpPr>
          <p:cNvPr id="21" name="Rounded Rectangle 20"/>
          <p:cNvSpPr/>
          <p:nvPr/>
        </p:nvSpPr>
        <p:spPr bwMode="auto">
          <a:xfrm>
            <a:off x="7239000" y="5334000"/>
            <a:ext cx="1219200" cy="762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65 52</a:t>
            </a:r>
            <a:br>
              <a:rPr kumimoji="0" lang="en-US" sz="1400" b="1" i="0" u="none" strike="noStrike" cap="none" normalizeH="0" baseline="0" dirty="0" smtClean="0">
                <a:ln>
                  <a:noFill/>
                </a:ln>
                <a:solidFill>
                  <a:schemeClr val="tx1"/>
                </a:solidFill>
                <a:effectLst/>
                <a:latin typeface="Arial" charset="0"/>
              </a:rPr>
            </a:br>
            <a:r>
              <a:rPr kumimoji="0" lang="en-US" sz="1400" b="1" i="0" u="none" strike="noStrike" cap="none" normalizeH="0" baseline="0" dirty="0" smtClean="0">
                <a:ln>
                  <a:noFill/>
                </a:ln>
                <a:solidFill>
                  <a:schemeClr val="tx1"/>
                </a:solidFill>
                <a:effectLst/>
                <a:latin typeface="Arial" charset="0"/>
              </a:rPr>
              <a:t>60 48</a:t>
            </a:r>
            <a:endParaRPr kumimoji="0" lang="en-US" sz="1400" b="1" i="0" u="none" strike="noStrike" cap="none" normalizeH="0" baseline="0" dirty="0">
              <a:ln>
                <a:noFill/>
              </a:ln>
              <a:solidFill>
                <a:schemeClr val="tx1"/>
              </a:solidFill>
              <a:effectLst/>
              <a:latin typeface="Arial" charset="0"/>
            </a:endParaRPr>
          </a:p>
        </p:txBody>
      </p:sp>
      <p:sp>
        <p:nvSpPr>
          <p:cNvPr id="20" name="Rounded Rectangle 19"/>
          <p:cNvSpPr/>
          <p:nvPr/>
        </p:nvSpPr>
        <p:spPr bwMode="auto">
          <a:xfrm>
            <a:off x="6172200" y="5486400"/>
            <a:ext cx="1219200" cy="762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FRIDAY</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SATURDAY</a:t>
            </a:r>
            <a:endParaRPr kumimoji="0" lang="en-US" sz="1400" b="1" i="0" u="none" strike="noStrike" cap="none" normalizeH="0" baseline="0" dirty="0">
              <a:ln>
                <a:noFill/>
              </a:ln>
              <a:solidFill>
                <a:schemeClr val="tx1"/>
              </a:solidFill>
              <a:effectLst/>
              <a:latin typeface="Arial" charset="0"/>
            </a:endParaRPr>
          </a:p>
        </p:txBody>
      </p:sp>
      <p:pic>
        <p:nvPicPr>
          <p:cNvPr id="23" name="Picture 2"/>
          <p:cNvPicPr>
            <a:picLocks noChangeAspect="1" noChangeArrowheads="1"/>
          </p:cNvPicPr>
          <p:nvPr/>
        </p:nvPicPr>
        <p:blipFill>
          <a:blip r:embed="rId2"/>
          <a:srcRect/>
          <a:stretch>
            <a:fillRect/>
          </a:stretch>
        </p:blipFill>
        <p:spPr bwMode="auto">
          <a:xfrm>
            <a:off x="7950863" y="6324600"/>
            <a:ext cx="1040737"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Data Extraction with Templates</a:t>
            </a:r>
          </a:p>
        </p:txBody>
      </p:sp>
      <p:sp>
        <p:nvSpPr>
          <p:cNvPr id="32771" name="Rectangle 3"/>
          <p:cNvSpPr>
            <a:spLocks noGrp="1" noChangeArrowheads="1"/>
          </p:cNvSpPr>
          <p:nvPr>
            <p:ph type="body" idx="1"/>
          </p:nvPr>
        </p:nvSpPr>
        <p:spPr>
          <a:xfrm>
            <a:off x="228600" y="914400"/>
            <a:ext cx="8686800" cy="914400"/>
          </a:xfrm>
        </p:spPr>
        <p:txBody>
          <a:bodyPr/>
          <a:lstStyle/>
          <a:p>
            <a:pPr eaLnBrk="1" hangingPunct="1">
              <a:lnSpc>
                <a:spcPct val="80000"/>
              </a:lnSpc>
            </a:pPr>
            <a:r>
              <a:rPr lang="en-US" dirty="0" smtClean="0"/>
              <a:t>Build templates with the inferred page structure</a:t>
            </a:r>
          </a:p>
          <a:p>
            <a:pPr eaLnBrk="1" hangingPunct="1">
              <a:lnSpc>
                <a:spcPct val="80000"/>
              </a:lnSpc>
            </a:pPr>
            <a:r>
              <a:rPr lang="en-US" dirty="0" smtClean="0"/>
              <a:t>Use the templates to extract data on unseen pages</a:t>
            </a:r>
            <a:endParaRPr lang="en-US" sz="2800" dirty="0"/>
          </a:p>
        </p:txBody>
      </p:sp>
      <p:sp>
        <p:nvSpPr>
          <p:cNvPr id="32772" name="Flowchart: Document 5"/>
          <p:cNvSpPr>
            <a:spLocks noChangeArrowheads="1"/>
          </p:cNvSpPr>
          <p:nvPr/>
        </p:nvSpPr>
        <p:spPr bwMode="auto">
          <a:xfrm>
            <a:off x="228600" y="3008313"/>
            <a:ext cx="4183063" cy="1482725"/>
          </a:xfrm>
          <a:prstGeom prst="flowChartDocument">
            <a:avLst/>
          </a:prstGeom>
          <a:solidFill>
            <a:srgbClr val="006699"/>
          </a:solidFill>
          <a:ln w="25400">
            <a:solidFill>
              <a:srgbClr val="385D8A"/>
            </a:solidFill>
            <a:miter lim="800000"/>
            <a:headEnd/>
            <a:tailEnd/>
          </a:ln>
        </p:spPr>
        <p:txBody>
          <a:bodyPr wrap="none" anchor="ctr">
            <a:prstTxWarp prst="textNoShape">
              <a:avLst/>
            </a:prstTxWarp>
            <a:spAutoFit/>
          </a:bodyPr>
          <a:lstStyle/>
          <a:p>
            <a:r>
              <a:rPr lang="en-US" sz="1200" b="0">
                <a:solidFill>
                  <a:schemeClr val="bg1"/>
                </a:solidFill>
                <a:latin typeface="Calibri" charset="0"/>
              </a:rPr>
              <a:t>&lt;img src="images/Sun.png" alt="Sunny"&gt;&lt;br&gt;</a:t>
            </a:r>
          </a:p>
          <a:p>
            <a:r>
              <a:rPr lang="en-US" sz="1200" b="0">
                <a:solidFill>
                  <a:schemeClr val="bg1"/>
                </a:solidFill>
                <a:latin typeface="Calibri" charset="0"/>
              </a:rPr>
              <a:t>&lt;font face="Arial, Helvetica, sans-serif"&gt;</a:t>
            </a:r>
          </a:p>
          <a:p>
            <a:r>
              <a:rPr lang="en-US" sz="1200" b="0">
                <a:solidFill>
                  <a:schemeClr val="bg1"/>
                </a:solidFill>
                <a:latin typeface="Calibri" charset="0"/>
              </a:rPr>
              <a:t>  &lt;small&gt;&lt;b&gt;Temp: 71F (21C)&lt;/b&gt;&lt;/small&gt;&lt;/font&gt;</a:t>
            </a:r>
          </a:p>
          <a:p>
            <a:r>
              <a:rPr lang="en-US" sz="1200" b="0">
                <a:solidFill>
                  <a:schemeClr val="bg1"/>
                </a:solidFill>
                <a:latin typeface="Calibri" charset="0"/>
              </a:rPr>
              <a:t>&lt;font face="Arial, Helvetica, sans-serif"&gt;</a:t>
            </a:r>
          </a:p>
          <a:p>
            <a:r>
              <a:rPr lang="en-US" sz="1200" b="0">
                <a:solidFill>
                  <a:schemeClr val="bg1"/>
                </a:solidFill>
                <a:latin typeface="Calibri" charset="0"/>
              </a:rPr>
              <a:t>  &lt;small&gt;Site: &lt;b&gt;KCQT (Los_Angeles_Dow, CA)&lt;/b&gt;&lt;br&gt;</a:t>
            </a:r>
          </a:p>
          <a:p>
            <a:r>
              <a:rPr lang="en-US" sz="1200" b="0">
                <a:solidFill>
                  <a:schemeClr val="bg1"/>
                </a:solidFill>
                <a:latin typeface="Calibri" charset="0"/>
              </a:rPr>
              <a:t>         Time: &lt;b&gt;11 AM PST 10 DEC 08&lt;/b&gt;</a:t>
            </a:r>
          </a:p>
        </p:txBody>
      </p:sp>
      <p:sp>
        <p:nvSpPr>
          <p:cNvPr id="32773" name="TextBox 6"/>
          <p:cNvSpPr txBox="1">
            <a:spLocks noChangeArrowheads="1"/>
          </p:cNvSpPr>
          <p:nvPr/>
        </p:nvSpPr>
        <p:spPr bwMode="auto">
          <a:xfrm>
            <a:off x="1198563" y="2514600"/>
            <a:ext cx="1724025" cy="396875"/>
          </a:xfrm>
          <a:prstGeom prst="rect">
            <a:avLst/>
          </a:prstGeom>
          <a:noFill/>
          <a:ln w="9525">
            <a:noFill/>
            <a:miter lim="800000"/>
            <a:headEnd/>
            <a:tailEnd/>
          </a:ln>
        </p:spPr>
        <p:txBody>
          <a:bodyPr wrap="none">
            <a:prstTxWarp prst="textNoShape">
              <a:avLst/>
            </a:prstTxWarp>
            <a:spAutoFit/>
          </a:bodyPr>
          <a:lstStyle/>
          <a:p>
            <a:r>
              <a:rPr lang="en-US" sz="2000" b="0">
                <a:latin typeface="Calibri" charset="0"/>
              </a:rPr>
              <a:t>Unseen Page</a:t>
            </a:r>
          </a:p>
        </p:txBody>
      </p:sp>
      <p:sp>
        <p:nvSpPr>
          <p:cNvPr id="32774" name="Flowchart: Document 9"/>
          <p:cNvSpPr>
            <a:spLocks noChangeArrowheads="1"/>
          </p:cNvSpPr>
          <p:nvPr/>
        </p:nvSpPr>
        <p:spPr bwMode="auto">
          <a:xfrm>
            <a:off x="5105400" y="2974975"/>
            <a:ext cx="3335338" cy="1482725"/>
          </a:xfrm>
          <a:prstGeom prst="flowChartDocument">
            <a:avLst/>
          </a:prstGeom>
          <a:solidFill>
            <a:srgbClr val="006699"/>
          </a:solidFill>
          <a:ln w="25400">
            <a:solidFill>
              <a:srgbClr val="385D8A"/>
            </a:solidFill>
            <a:miter lim="800000"/>
            <a:headEnd/>
            <a:tailEnd/>
          </a:ln>
        </p:spPr>
        <p:txBody>
          <a:bodyPr wrap="none" anchor="ctr">
            <a:prstTxWarp prst="textNoShape">
              <a:avLst/>
            </a:prstTxWarp>
            <a:spAutoFit/>
          </a:bodyPr>
          <a:lstStyle/>
          <a:p>
            <a:r>
              <a:rPr lang="en-US" sz="1200" b="0">
                <a:solidFill>
                  <a:schemeClr val="bg1"/>
                </a:solidFill>
                <a:latin typeface="Calibri" charset="0"/>
              </a:rPr>
              <a:t>&lt;img src="images/</a:t>
            </a:r>
            <a:r>
              <a:rPr lang="en-US" sz="1200" b="0">
                <a:solidFill>
                  <a:srgbClr val="FFFF00"/>
                </a:solidFill>
                <a:latin typeface="Wingdings 2" charset="2"/>
              </a:rPr>
              <a:t>â</a:t>
            </a:r>
            <a:r>
              <a:rPr lang="en-US" sz="1200" b="0">
                <a:solidFill>
                  <a:schemeClr val="bg1"/>
                </a:solidFill>
                <a:latin typeface="Calibri" charset="0"/>
              </a:rPr>
              <a:t>.png" alt="</a:t>
            </a:r>
            <a:r>
              <a:rPr lang="en-US" sz="1200" b="0">
                <a:solidFill>
                  <a:srgbClr val="FFFF00"/>
                </a:solidFill>
                <a:latin typeface="Wingdings 2" charset="2"/>
              </a:rPr>
              <a:t>â</a:t>
            </a:r>
            <a:r>
              <a:rPr lang="en-US" sz="1200" b="0">
                <a:solidFill>
                  <a:schemeClr val="bg1"/>
                </a:solidFill>
                <a:latin typeface="Calibri" charset="0"/>
              </a:rPr>
              <a:t>"&gt;&lt;br&gt;</a:t>
            </a:r>
          </a:p>
          <a:p>
            <a:r>
              <a:rPr lang="en-US" sz="1200" b="0">
                <a:solidFill>
                  <a:schemeClr val="bg1"/>
                </a:solidFill>
                <a:latin typeface="Calibri" charset="0"/>
              </a:rPr>
              <a:t>&lt;font face="Arial, Helvetica, sans-serif"&gt;</a:t>
            </a:r>
          </a:p>
          <a:p>
            <a:r>
              <a:rPr lang="en-US" sz="1200" b="0">
                <a:solidFill>
                  <a:schemeClr val="bg1"/>
                </a:solidFill>
                <a:latin typeface="Calibri" charset="0"/>
              </a:rPr>
              <a:t>  &lt;small&gt;&lt;b&gt;Temp: </a:t>
            </a:r>
            <a:r>
              <a:rPr lang="en-US" sz="1200" b="0">
                <a:solidFill>
                  <a:srgbClr val="FFFF00"/>
                </a:solidFill>
                <a:latin typeface="Wingdings 2" charset="2"/>
              </a:rPr>
              <a:t>â</a:t>
            </a:r>
            <a:r>
              <a:rPr lang="en-US" sz="1200" b="0">
                <a:solidFill>
                  <a:schemeClr val="bg1"/>
                </a:solidFill>
                <a:latin typeface="Calibri" charset="0"/>
              </a:rPr>
              <a:t> (</a:t>
            </a:r>
            <a:r>
              <a:rPr lang="en-US" sz="1200" b="0">
                <a:solidFill>
                  <a:srgbClr val="FFFF00"/>
                </a:solidFill>
                <a:latin typeface="Wingdings 2" charset="2"/>
              </a:rPr>
              <a:t>â</a:t>
            </a:r>
            <a:r>
              <a:rPr lang="en-US" sz="1200" b="0">
                <a:solidFill>
                  <a:schemeClr val="bg1"/>
                </a:solidFill>
                <a:latin typeface="Calibri" charset="0"/>
              </a:rPr>
              <a:t>)&lt;/b&gt;&lt;/small&gt;&lt;/font&gt;</a:t>
            </a:r>
          </a:p>
          <a:p>
            <a:r>
              <a:rPr lang="en-US" sz="1200" b="0">
                <a:solidFill>
                  <a:schemeClr val="bg1"/>
                </a:solidFill>
                <a:latin typeface="Calibri" charset="0"/>
              </a:rPr>
              <a:t>&lt;font face="Arial, Helvetica, sans-serif"&gt;</a:t>
            </a:r>
          </a:p>
          <a:p>
            <a:r>
              <a:rPr lang="en-US" sz="1200" b="0">
                <a:solidFill>
                  <a:schemeClr val="bg1"/>
                </a:solidFill>
                <a:latin typeface="Calibri" charset="0"/>
              </a:rPr>
              <a:t>  &lt;small&gt;Site: &lt;b&gt;</a:t>
            </a:r>
            <a:r>
              <a:rPr lang="en-US" sz="1200" b="0">
                <a:solidFill>
                  <a:srgbClr val="FFFF00"/>
                </a:solidFill>
                <a:latin typeface="Wingdings 2" charset="2"/>
              </a:rPr>
              <a:t>â</a:t>
            </a:r>
            <a:r>
              <a:rPr lang="en-US" sz="1200" b="0">
                <a:solidFill>
                  <a:schemeClr val="bg1"/>
                </a:solidFill>
                <a:latin typeface="Calibri" charset="0"/>
              </a:rPr>
              <a:t> (</a:t>
            </a:r>
            <a:r>
              <a:rPr lang="en-US" sz="1200" b="0">
                <a:solidFill>
                  <a:srgbClr val="FFFF00"/>
                </a:solidFill>
                <a:latin typeface="Wingdings 2" charset="2"/>
              </a:rPr>
              <a:t>â</a:t>
            </a:r>
            <a:r>
              <a:rPr lang="en-US" sz="1200" b="0">
                <a:solidFill>
                  <a:schemeClr val="bg1"/>
                </a:solidFill>
                <a:latin typeface="Calibri" charset="0"/>
              </a:rPr>
              <a:t>, </a:t>
            </a:r>
            <a:r>
              <a:rPr lang="en-US" sz="1200" b="0">
                <a:solidFill>
                  <a:srgbClr val="FFFF00"/>
                </a:solidFill>
                <a:latin typeface="Wingdings 2" charset="2"/>
              </a:rPr>
              <a:t>â</a:t>
            </a:r>
            <a:r>
              <a:rPr lang="en-US" sz="1200" b="0">
                <a:solidFill>
                  <a:schemeClr val="bg1"/>
                </a:solidFill>
                <a:latin typeface="Calibri" charset="0"/>
              </a:rPr>
              <a:t>)&lt;/b&gt;&lt;br&gt;</a:t>
            </a:r>
          </a:p>
          <a:p>
            <a:r>
              <a:rPr lang="en-US" sz="1200" b="0">
                <a:solidFill>
                  <a:schemeClr val="bg1"/>
                </a:solidFill>
                <a:latin typeface="Calibri" charset="0"/>
              </a:rPr>
              <a:t>         Time: &lt;b&gt;</a:t>
            </a:r>
            <a:r>
              <a:rPr lang="en-US" sz="1200" b="0">
                <a:solidFill>
                  <a:srgbClr val="FFFF00"/>
                </a:solidFill>
                <a:latin typeface="Wingdings 2" charset="2"/>
              </a:rPr>
              <a:t>â</a:t>
            </a:r>
            <a:r>
              <a:rPr lang="en-US" sz="1200" b="0">
                <a:solidFill>
                  <a:schemeClr val="bg1"/>
                </a:solidFill>
                <a:latin typeface="Calibri" charset="0"/>
              </a:rPr>
              <a:t> 10 DEC 08&lt;/b&gt;</a:t>
            </a:r>
          </a:p>
        </p:txBody>
      </p:sp>
      <p:sp>
        <p:nvSpPr>
          <p:cNvPr id="32775" name="TextBox 10"/>
          <p:cNvSpPr txBox="1">
            <a:spLocks noChangeArrowheads="1"/>
          </p:cNvSpPr>
          <p:nvPr/>
        </p:nvSpPr>
        <p:spPr bwMode="auto">
          <a:xfrm>
            <a:off x="5791200" y="2514600"/>
            <a:ext cx="2216150" cy="396875"/>
          </a:xfrm>
          <a:prstGeom prst="rect">
            <a:avLst/>
          </a:prstGeom>
          <a:noFill/>
          <a:ln w="9525">
            <a:noFill/>
            <a:miter lim="800000"/>
            <a:headEnd/>
            <a:tailEnd/>
          </a:ln>
        </p:spPr>
        <p:txBody>
          <a:bodyPr wrap="none">
            <a:prstTxWarp prst="textNoShape">
              <a:avLst/>
            </a:prstTxWarp>
            <a:spAutoFit/>
          </a:bodyPr>
          <a:lstStyle/>
          <a:p>
            <a:r>
              <a:rPr lang="en-US" sz="2000" b="0">
                <a:latin typeface="Calibri" charset="0"/>
              </a:rPr>
              <a:t>Induced Template</a:t>
            </a:r>
          </a:p>
        </p:txBody>
      </p:sp>
      <p:sp>
        <p:nvSpPr>
          <p:cNvPr id="15" name="Plus 14"/>
          <p:cNvSpPr/>
          <p:nvPr/>
        </p:nvSpPr>
        <p:spPr>
          <a:xfrm>
            <a:off x="4543425" y="3429000"/>
            <a:ext cx="304800" cy="304800"/>
          </a:xfrm>
          <a:prstGeom prst="mathPlu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b="0">
              <a:solidFill>
                <a:srgbClr val="FFFFFF"/>
              </a:solidFill>
              <a:latin typeface="Calibri" charset="0"/>
            </a:endParaRPr>
          </a:p>
        </p:txBody>
      </p:sp>
      <p:sp>
        <p:nvSpPr>
          <p:cNvPr id="16" name="Right Arrow 15"/>
          <p:cNvSpPr/>
          <p:nvPr/>
        </p:nvSpPr>
        <p:spPr>
          <a:xfrm>
            <a:off x="381000" y="5486400"/>
            <a:ext cx="762000" cy="6096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b="0">
              <a:solidFill>
                <a:srgbClr val="FFFFFF"/>
              </a:solidFill>
              <a:latin typeface="Calibri" charset="0"/>
            </a:endParaRPr>
          </a:p>
        </p:txBody>
      </p:sp>
      <p:sp>
        <p:nvSpPr>
          <p:cNvPr id="32778" name="TextBox 16"/>
          <p:cNvSpPr txBox="1">
            <a:spLocks noChangeArrowheads="1"/>
          </p:cNvSpPr>
          <p:nvPr/>
        </p:nvSpPr>
        <p:spPr bwMode="auto">
          <a:xfrm>
            <a:off x="457200" y="4876800"/>
            <a:ext cx="1862138" cy="396875"/>
          </a:xfrm>
          <a:prstGeom prst="rect">
            <a:avLst/>
          </a:prstGeom>
          <a:noFill/>
          <a:ln w="9525">
            <a:noFill/>
            <a:miter lim="800000"/>
            <a:headEnd/>
            <a:tailEnd/>
          </a:ln>
        </p:spPr>
        <p:txBody>
          <a:bodyPr wrap="none">
            <a:prstTxWarp prst="textNoShape">
              <a:avLst/>
            </a:prstTxWarp>
            <a:spAutoFit/>
          </a:bodyPr>
          <a:lstStyle/>
          <a:p>
            <a:r>
              <a:rPr lang="en-US" sz="2000" b="0">
                <a:latin typeface="Calibri" charset="0"/>
              </a:rPr>
              <a:t>Extracted Data</a:t>
            </a:r>
          </a:p>
        </p:txBody>
      </p:sp>
      <p:graphicFrame>
        <p:nvGraphicFramePr>
          <p:cNvPr id="11304" name="Group 40"/>
          <p:cNvGraphicFramePr>
            <a:graphicFrameLocks noGrp="1"/>
          </p:cNvGraphicFramePr>
          <p:nvPr/>
        </p:nvGraphicFramePr>
        <p:xfrm>
          <a:off x="1143000" y="5562600"/>
          <a:ext cx="7848600" cy="371475"/>
        </p:xfrm>
        <a:graphic>
          <a:graphicData uri="http://schemas.openxmlformats.org/drawingml/2006/table">
            <a:tbl>
              <a:tblPr/>
              <a:tblGrid>
                <a:gridCol w="674688"/>
                <a:gridCol w="849312"/>
                <a:gridCol w="609600"/>
                <a:gridCol w="685800"/>
                <a:gridCol w="781050"/>
                <a:gridCol w="2228850"/>
                <a:gridCol w="582613"/>
                <a:gridCol w="1436687"/>
              </a:tblGrid>
              <a:tr h="371475">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Sunny</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71F </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21C</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KCQT</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Los_Angeles_Dow</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CA</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11 AM PST</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bl>
          </a:graphicData>
        </a:graphic>
      </p:graphicFrame>
      <p:pic>
        <p:nvPicPr>
          <p:cNvPr id="12" name="Picture 2"/>
          <p:cNvPicPr>
            <a:picLocks noChangeAspect="1" noChangeArrowheads="1"/>
          </p:cNvPicPr>
          <p:nvPr/>
        </p:nvPicPr>
        <p:blipFill>
          <a:blip r:embed="rId2"/>
          <a:srcRect/>
          <a:stretch>
            <a:fillRect/>
          </a:stretch>
        </p:blipFill>
        <p:spPr bwMode="auto">
          <a:xfrm>
            <a:off x="7950863" y="6324600"/>
            <a:ext cx="1040737"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87"/>
          <p:cNvSpPr>
            <a:spLocks noGrp="1" noChangeArrowheads="1"/>
          </p:cNvSpPr>
          <p:nvPr>
            <p:ph type="title"/>
          </p:nvPr>
        </p:nvSpPr>
        <p:spPr/>
        <p:txBody>
          <a:bodyPr/>
          <a:lstStyle/>
          <a:p>
            <a:pPr eaLnBrk="1" hangingPunct="1"/>
            <a:r>
              <a:rPr lang="en-US"/>
              <a:t>Raw Extracted Data from Unisys</a:t>
            </a:r>
          </a:p>
        </p:txBody>
      </p:sp>
      <p:graphicFrame>
        <p:nvGraphicFramePr>
          <p:cNvPr id="28776" name="Group 104"/>
          <p:cNvGraphicFramePr>
            <a:graphicFrameLocks noGrp="1"/>
          </p:cNvGraphicFramePr>
          <p:nvPr>
            <p:ph idx="1"/>
          </p:nvPr>
        </p:nvGraphicFramePr>
        <p:xfrm>
          <a:off x="228600" y="914400"/>
          <a:ext cx="8382000" cy="5577840"/>
        </p:xfrm>
        <a:graphic>
          <a:graphicData uri="http://schemas.openxmlformats.org/drawingml/2006/table">
            <a:tbl>
              <a:tblPr/>
              <a:tblGrid>
                <a:gridCol w="1036638"/>
                <a:gridCol w="3354387"/>
                <a:gridCol w="3451225"/>
                <a:gridCol w="539750"/>
              </a:tblGrid>
              <a:tr h="3841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1" i="0" u="none" strike="noStrike" cap="none" normalizeH="0" baseline="0">
                          <a:ln>
                            <a:noFill/>
                          </a:ln>
                          <a:solidFill>
                            <a:schemeClr val="tx1"/>
                          </a:solidFill>
                          <a:effectLst/>
                          <a:latin typeface="Tahoma" charset="0"/>
                        </a:rPr>
                        <a:t>Column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1" i="0" u="none" strike="noStrike" cap="none" normalizeH="0" baseline="0">
                          <a:ln>
                            <a:noFill/>
                          </a:ln>
                          <a:solidFill>
                            <a:schemeClr val="tx1"/>
                          </a:solidFill>
                          <a:effectLst/>
                          <a:latin typeface="Tahoma" charset="0"/>
                        </a:rPr>
                        <a:t>Invocation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1" i="0" u="none" strike="noStrike" cap="none" normalizeH="0" baseline="0">
                          <a:ln>
                            <a:noFill/>
                          </a:ln>
                          <a:solidFill>
                            <a:schemeClr val="tx1"/>
                          </a:solidFill>
                          <a:effectLst/>
                          <a:latin typeface="Tahoma" charset="0"/>
                        </a:rPr>
                        <a:t>Invocation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2000" b="1" i="0" u="none" strike="noStrike" cap="none" normalizeH="0" baseline="0">
                          <a:ln>
                            <a:noFill/>
                          </a:ln>
                          <a:solidFill>
                            <a:srgbClr val="FFFFFF"/>
                          </a:solidFill>
                          <a:effectLst/>
                          <a:latin typeface="Tahoma"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5403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Unisys Weather: Forecast for Washington, DC (20502) [0]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Unisys Weather: Forecast for Tallahassee, FL (32399) [0]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908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Washington,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Tallahassee,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06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DC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FL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908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dirty="0" smtClean="0">
                          <a:ln>
                            <a:noFill/>
                          </a:ln>
                          <a:solidFill>
                            <a:srgbClr val="000000"/>
                          </a:solidFill>
                          <a:effectLst/>
                          <a:latin typeface="Tahoma" charset="0"/>
                        </a:rPr>
                        <a:t>20502                       </a:t>
                      </a:r>
                      <a:endParaRPr kumimoji="0" lang="en-US" sz="1600" b="0" i="0" u="none" strike="noStrike" cap="none" normalizeH="0" baseline="0" dirty="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32399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06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20502)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32399)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206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908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Images/PartlyCloudy.png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Images/Sun.png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84163">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Partly Cloudy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Sunny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06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45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63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908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17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Temp: 45F (7C)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Temp: 63F (17C)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06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45F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63F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206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dirty="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9088">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217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dirty="0">
                          <a:ln>
                            <a:noFill/>
                          </a:ln>
                          <a:solidFill>
                            <a:srgbClr val="000000"/>
                          </a:solidFill>
                          <a:effectLst/>
                          <a:latin typeface="Tahoma" charset="0"/>
                        </a:rPr>
                        <a:t>45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41313">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218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MOSTLY SUNNY. HIGHS IN THE MID 40S.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PARTLY CLOUDY.  HIGHS AROUND 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600" b="0" i="0" u="none" strike="noStrike" cap="none" normalizeH="0" baseline="0" dirty="0">
                        <a:ln>
                          <a:noFill/>
                        </a:ln>
                        <a:solidFill>
                          <a:srgbClr val="000000"/>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4901" name="TextBox 7"/>
          <p:cNvSpPr txBox="1">
            <a:spLocks noChangeArrowheads="1"/>
          </p:cNvSpPr>
          <p:nvPr/>
        </p:nvSpPr>
        <p:spPr bwMode="auto">
          <a:xfrm>
            <a:off x="3422650" y="2528887"/>
            <a:ext cx="1377950" cy="366713"/>
          </a:xfrm>
          <a:prstGeom prst="rect">
            <a:avLst/>
          </a:prstGeom>
          <a:noFill/>
          <a:ln w="9525">
            <a:noFill/>
            <a:miter lim="800000"/>
            <a:headEnd/>
            <a:tailEnd/>
          </a:ln>
        </p:spPr>
        <p:txBody>
          <a:bodyPr wrap="none">
            <a:prstTxWarp prst="textNoShape">
              <a:avLst/>
            </a:prstTxWarp>
            <a:spAutoFit/>
          </a:bodyPr>
          <a:lstStyle/>
          <a:p>
            <a:pPr defTabSz="457200"/>
            <a:r>
              <a:rPr lang="en-US" dirty="0">
                <a:solidFill>
                  <a:srgbClr val="008000"/>
                </a:solidFill>
                <a:latin typeface="Calibri" charset="0"/>
                <a:ea typeface="ＭＳ Ｐゴシック" charset="-128"/>
                <a:cs typeface="ＭＳ Ｐゴシック" charset="-128"/>
              </a:rPr>
              <a:t>Good Field</a:t>
            </a:r>
          </a:p>
        </p:txBody>
      </p:sp>
      <p:sp>
        <p:nvSpPr>
          <p:cNvPr id="34902" name="TextBox 8"/>
          <p:cNvSpPr txBox="1">
            <a:spLocks noChangeArrowheads="1"/>
          </p:cNvSpPr>
          <p:nvPr/>
        </p:nvSpPr>
        <p:spPr bwMode="auto">
          <a:xfrm>
            <a:off x="3130550" y="2909887"/>
            <a:ext cx="1746250" cy="366713"/>
          </a:xfrm>
          <a:prstGeom prst="rect">
            <a:avLst/>
          </a:prstGeom>
          <a:noFill/>
          <a:ln w="9525">
            <a:noFill/>
            <a:miter lim="800000"/>
            <a:headEnd/>
            <a:tailEnd/>
          </a:ln>
        </p:spPr>
        <p:txBody>
          <a:bodyPr wrap="none">
            <a:prstTxWarp prst="textNoShape">
              <a:avLst/>
            </a:prstTxWarp>
            <a:spAutoFit/>
          </a:bodyPr>
          <a:lstStyle/>
          <a:p>
            <a:pPr defTabSz="457200"/>
            <a:r>
              <a:rPr lang="en-US" dirty="0">
                <a:solidFill>
                  <a:srgbClr val="800000"/>
                </a:solidFill>
                <a:latin typeface="Calibri" charset="0"/>
                <a:ea typeface="ＭＳ Ｐゴシック" charset="-128"/>
                <a:cs typeface="ＭＳ Ｐゴシック" charset="-128"/>
              </a:rPr>
              <a:t>Extra Garbage</a:t>
            </a:r>
          </a:p>
        </p:txBody>
      </p:sp>
      <p:sp>
        <p:nvSpPr>
          <p:cNvPr id="34903" name="TextBox 9"/>
          <p:cNvSpPr txBox="1">
            <a:spLocks noChangeArrowheads="1"/>
          </p:cNvSpPr>
          <p:nvPr/>
        </p:nvSpPr>
        <p:spPr bwMode="auto">
          <a:xfrm>
            <a:off x="3498850" y="3519488"/>
            <a:ext cx="1377950" cy="366712"/>
          </a:xfrm>
          <a:prstGeom prst="rect">
            <a:avLst/>
          </a:prstGeom>
          <a:noFill/>
          <a:ln w="9525">
            <a:noFill/>
            <a:miter lim="800000"/>
            <a:headEnd/>
            <a:tailEnd/>
          </a:ln>
        </p:spPr>
        <p:txBody>
          <a:bodyPr wrap="none">
            <a:prstTxWarp prst="textNoShape">
              <a:avLst/>
            </a:prstTxWarp>
            <a:spAutoFit/>
          </a:bodyPr>
          <a:lstStyle/>
          <a:p>
            <a:pPr defTabSz="457200"/>
            <a:r>
              <a:rPr lang="en-US" dirty="0">
                <a:solidFill>
                  <a:srgbClr val="800000"/>
                </a:solidFill>
                <a:latin typeface="Calibri" charset="0"/>
                <a:ea typeface="ＭＳ Ｐゴシック" charset="-128"/>
                <a:cs typeface="ＭＳ Ｐゴシック" charset="-128"/>
              </a:rPr>
              <a:t>Image URL</a:t>
            </a:r>
          </a:p>
        </p:txBody>
      </p:sp>
      <p:sp>
        <p:nvSpPr>
          <p:cNvPr id="34904" name="TextBox 10"/>
          <p:cNvSpPr txBox="1">
            <a:spLocks noChangeArrowheads="1"/>
          </p:cNvSpPr>
          <p:nvPr/>
        </p:nvSpPr>
        <p:spPr bwMode="auto">
          <a:xfrm>
            <a:off x="3422650" y="3886200"/>
            <a:ext cx="1377950" cy="366713"/>
          </a:xfrm>
          <a:prstGeom prst="rect">
            <a:avLst/>
          </a:prstGeom>
          <a:noFill/>
          <a:ln w="9525">
            <a:noFill/>
            <a:miter lim="800000"/>
            <a:headEnd/>
            <a:tailEnd/>
          </a:ln>
        </p:spPr>
        <p:txBody>
          <a:bodyPr wrap="none">
            <a:prstTxWarp prst="textNoShape">
              <a:avLst/>
            </a:prstTxWarp>
            <a:spAutoFit/>
          </a:bodyPr>
          <a:lstStyle/>
          <a:p>
            <a:pPr defTabSz="457200"/>
            <a:r>
              <a:rPr lang="en-US" dirty="0">
                <a:solidFill>
                  <a:srgbClr val="008000"/>
                </a:solidFill>
                <a:latin typeface="Calibri" charset="0"/>
                <a:ea typeface="ＭＳ Ｐゴシック" charset="-128"/>
                <a:cs typeface="ＭＳ Ｐゴシック" charset="-128"/>
              </a:rPr>
              <a:t>Good Field</a:t>
            </a:r>
          </a:p>
        </p:txBody>
      </p:sp>
      <p:sp>
        <p:nvSpPr>
          <p:cNvPr id="34905" name="TextBox 11"/>
          <p:cNvSpPr txBox="1">
            <a:spLocks noChangeArrowheads="1"/>
          </p:cNvSpPr>
          <p:nvPr/>
        </p:nvSpPr>
        <p:spPr bwMode="auto">
          <a:xfrm>
            <a:off x="2762250" y="4217988"/>
            <a:ext cx="2190750" cy="366712"/>
          </a:xfrm>
          <a:prstGeom prst="rect">
            <a:avLst/>
          </a:prstGeom>
          <a:noFill/>
          <a:ln w="9525">
            <a:noFill/>
            <a:miter lim="800000"/>
            <a:headEnd/>
            <a:tailEnd/>
          </a:ln>
        </p:spPr>
        <p:txBody>
          <a:bodyPr wrap="none">
            <a:prstTxWarp prst="textNoShape">
              <a:avLst/>
            </a:prstTxWarp>
            <a:spAutoFit/>
          </a:bodyPr>
          <a:lstStyle/>
          <a:p>
            <a:pPr defTabSz="457200"/>
            <a:r>
              <a:rPr lang="en-US">
                <a:solidFill>
                  <a:srgbClr val="800000"/>
                </a:solidFill>
                <a:latin typeface="Calibri" charset="0"/>
                <a:ea typeface="ＭＳ Ｐゴシック" charset="-128"/>
                <a:cs typeface="ＭＳ Ｐゴシック" charset="-128"/>
              </a:rPr>
              <a:t>Hard to Recognize</a:t>
            </a:r>
          </a:p>
        </p:txBody>
      </p:sp>
      <p:sp>
        <p:nvSpPr>
          <p:cNvPr id="34906" name="TextBox 12"/>
          <p:cNvSpPr txBox="1">
            <a:spLocks noChangeArrowheads="1"/>
          </p:cNvSpPr>
          <p:nvPr/>
        </p:nvSpPr>
        <p:spPr bwMode="auto">
          <a:xfrm>
            <a:off x="3219450" y="4522788"/>
            <a:ext cx="1631950" cy="366712"/>
          </a:xfrm>
          <a:prstGeom prst="rect">
            <a:avLst/>
          </a:prstGeom>
          <a:noFill/>
          <a:ln w="9525">
            <a:noFill/>
            <a:miter lim="800000"/>
            <a:headEnd/>
            <a:tailEnd/>
          </a:ln>
        </p:spPr>
        <p:txBody>
          <a:bodyPr wrap="none">
            <a:prstTxWarp prst="textNoShape">
              <a:avLst/>
            </a:prstTxWarp>
            <a:spAutoFit/>
          </a:bodyPr>
          <a:lstStyle/>
          <a:p>
            <a:pPr defTabSz="457200"/>
            <a:r>
              <a:rPr lang="en-US">
                <a:solidFill>
                  <a:srgbClr val="800000"/>
                </a:solidFill>
                <a:latin typeface="Calibri" charset="0"/>
                <a:ea typeface="ＭＳ Ｐゴシック" charset="-128"/>
                <a:cs typeface="ＭＳ Ｐゴシック" charset="-128"/>
              </a:rPr>
              <a:t>Too Complex</a:t>
            </a:r>
          </a:p>
        </p:txBody>
      </p:sp>
      <p:sp>
        <p:nvSpPr>
          <p:cNvPr id="34907" name="TextBox 13"/>
          <p:cNvSpPr txBox="1">
            <a:spLocks noChangeArrowheads="1"/>
          </p:cNvSpPr>
          <p:nvPr/>
        </p:nvSpPr>
        <p:spPr bwMode="auto">
          <a:xfrm>
            <a:off x="3422650" y="4891088"/>
            <a:ext cx="1377950" cy="366712"/>
          </a:xfrm>
          <a:prstGeom prst="rect">
            <a:avLst/>
          </a:prstGeom>
          <a:noFill/>
          <a:ln w="9525">
            <a:noFill/>
            <a:miter lim="800000"/>
            <a:headEnd/>
            <a:tailEnd/>
          </a:ln>
        </p:spPr>
        <p:txBody>
          <a:bodyPr wrap="none">
            <a:prstTxWarp prst="textNoShape">
              <a:avLst/>
            </a:prstTxWarp>
            <a:spAutoFit/>
          </a:bodyPr>
          <a:lstStyle/>
          <a:p>
            <a:pPr defTabSz="457200"/>
            <a:r>
              <a:rPr lang="en-US" dirty="0">
                <a:solidFill>
                  <a:srgbClr val="008000"/>
                </a:solidFill>
                <a:latin typeface="Calibri" charset="0"/>
                <a:ea typeface="ＭＳ Ｐゴシック" charset="-128"/>
                <a:cs typeface="ＭＳ Ｐゴシック" charset="-128"/>
              </a:rPr>
              <a:t>Good Field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0813" y="963613"/>
            <a:ext cx="8313737" cy="5589587"/>
            <a:chOff x="95" y="367"/>
            <a:chExt cx="5237" cy="3521"/>
          </a:xfrm>
        </p:grpSpPr>
        <p:sp>
          <p:nvSpPr>
            <p:cNvPr id="25605"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06"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discovery</a:t>
              </a:r>
            </a:p>
          </p:txBody>
        </p:sp>
        <p:sp>
          <p:nvSpPr>
            <p:cNvPr id="25607"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Invocation</a:t>
              </a:r>
              <a:br>
                <a:rPr lang="en-US"/>
              </a:br>
              <a:r>
                <a:rPr lang="en-US"/>
                <a:t> &amp;</a:t>
              </a:r>
            </a:p>
            <a:p>
              <a:pPr algn="ctr"/>
              <a:r>
                <a:rPr lang="en-US"/>
                <a:t>extraction</a:t>
              </a:r>
            </a:p>
          </p:txBody>
        </p:sp>
        <p:sp>
          <p:nvSpPr>
            <p:cNvPr id="25608"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semantic </a:t>
              </a:r>
            </a:p>
            <a:p>
              <a:pPr algn="ctr"/>
              <a:r>
                <a:rPr lang="en-US"/>
                <a:t>typing</a:t>
              </a:r>
            </a:p>
          </p:txBody>
        </p:sp>
        <p:sp>
          <p:nvSpPr>
            <p:cNvPr id="25609"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source </a:t>
              </a:r>
            </a:p>
            <a:p>
              <a:pPr algn="ctr"/>
              <a:r>
                <a:rPr lang="en-US"/>
                <a:t>modeling</a:t>
              </a:r>
            </a:p>
          </p:txBody>
        </p:sp>
        <p:sp>
          <p:nvSpPr>
            <p:cNvPr id="7179" name="Cloud"/>
            <p:cNvSpPr>
              <a:spLocks noChangeAspect="1" noEditPoints="1" noChangeArrowheads="1"/>
            </p:cNvSpPr>
            <p:nvPr/>
          </p:nvSpPr>
          <p:spPr bwMode="auto">
            <a:xfrm>
              <a:off x="1584" y="1248"/>
              <a:ext cx="2016" cy="12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defRPr/>
              </a:pPr>
              <a:r>
                <a:rPr lang="en-US" sz="1600" dirty="0">
                  <a:latin typeface="Verdana" charset="0"/>
                </a:rPr>
                <a:t>Background knowledge</a:t>
              </a:r>
            </a:p>
          </p:txBody>
        </p:sp>
        <p:sp>
          <p:nvSpPr>
            <p:cNvPr id="25611"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grpSp>
          <p:nvGrpSpPr>
            <p:cNvPr id="3" name="Group 13"/>
            <p:cNvGrpSpPr>
              <a:grpSpLocks/>
            </p:cNvGrpSpPr>
            <p:nvPr/>
          </p:nvGrpSpPr>
          <p:grpSpPr bwMode="auto">
            <a:xfrm>
              <a:off x="2738" y="1675"/>
              <a:ext cx="478" cy="329"/>
              <a:chOff x="2112" y="528"/>
              <a:chExt cx="960" cy="864"/>
            </a:xfrm>
          </p:grpSpPr>
          <p:sp>
            <p:nvSpPr>
              <p:cNvPr id="25644"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45" name="Line 15"/>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6" name="Line 16"/>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7" name="Line 17"/>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8" name="Line 18"/>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9" name="Line 19"/>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50" name="Line 20"/>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1" name="Line 21"/>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2" name="Line 22"/>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13"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14"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5615" name="Rectangle 25"/>
            <p:cNvSpPr>
              <a:spLocks noChangeArrowheads="1"/>
            </p:cNvSpPr>
            <p:nvPr/>
          </p:nvSpPr>
          <p:spPr bwMode="auto">
            <a:xfrm>
              <a:off x="817" y="1580"/>
              <a:ext cx="794" cy="212"/>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Seed URL</a:t>
              </a:r>
            </a:p>
          </p:txBody>
        </p:sp>
        <p:sp>
          <p:nvSpPr>
            <p:cNvPr id="25616"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Courier New" charset="0"/>
                </a:rPr>
                <a:t>anotherWS</a:t>
              </a:r>
            </a:p>
          </p:txBody>
        </p:sp>
        <p:sp>
          <p:nvSpPr>
            <p:cNvPr id="25617"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8"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9"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sp>
          <p:nvSpPr>
            <p:cNvPr id="25620"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1" name="Rectangle 31"/>
            <p:cNvSpPr>
              <a:spLocks noChangeArrowheads="1"/>
            </p:cNvSpPr>
            <p:nvPr/>
          </p:nvSpPr>
          <p:spPr bwMode="auto">
            <a:xfrm>
              <a:off x="3552" y="1292"/>
              <a:ext cx="616"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sample</a:t>
              </a:r>
            </a:p>
            <a:p>
              <a:r>
                <a:rPr lang="en-US" sz="1600">
                  <a:latin typeface="Century" charset="0"/>
                </a:rPr>
                <a:t>  input</a:t>
              </a:r>
            </a:p>
            <a:p>
              <a:r>
                <a:rPr lang="en-US" sz="1600">
                  <a:latin typeface="Century" charset="0"/>
                </a:rPr>
                <a:t>  values</a:t>
              </a:r>
            </a:p>
          </p:txBody>
        </p:sp>
        <p:sp>
          <p:nvSpPr>
            <p:cNvPr id="25622"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400">
                  <a:latin typeface="Courier New" charset="0"/>
                </a:rPr>
                <a:t>http://wunderground.com</a:t>
              </a:r>
            </a:p>
          </p:txBody>
        </p:sp>
        <p:sp>
          <p:nvSpPr>
            <p:cNvPr id="25623"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4" name="Group 34"/>
            <p:cNvGrpSpPr>
              <a:grpSpLocks/>
            </p:cNvGrpSpPr>
            <p:nvPr/>
          </p:nvGrpSpPr>
          <p:grpSpPr bwMode="auto">
            <a:xfrm>
              <a:off x="4692" y="2396"/>
              <a:ext cx="621" cy="295"/>
              <a:chOff x="2112" y="528"/>
              <a:chExt cx="960" cy="864"/>
            </a:xfrm>
          </p:grpSpPr>
          <p:sp>
            <p:nvSpPr>
              <p:cNvPr id="25635"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36" name="Line 36"/>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7" name="Line 37"/>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8" name="Line 38"/>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9" name="Line 39"/>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0" name="Line 40"/>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1" name="Line 41"/>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2" name="Line 42"/>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3" name="Line 43"/>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25" name="Rectangle 44"/>
            <p:cNvSpPr>
              <a:spLocks noChangeArrowheads="1"/>
            </p:cNvSpPr>
            <p:nvPr/>
          </p:nvSpPr>
          <p:spPr bwMode="auto">
            <a:xfrm>
              <a:off x="4746" y="1403"/>
              <a:ext cx="514" cy="192"/>
            </a:xfrm>
            <a:prstGeom prst="rect">
              <a:avLst/>
            </a:prstGeom>
            <a:solidFill>
              <a:srgbClr val="FFFFFF">
                <a:alpha val="74901"/>
              </a:srgbClr>
            </a:solidFill>
            <a:ln w="9525">
              <a:noFill/>
              <a:miter lim="800000"/>
              <a:headEnd/>
              <a:tailEnd/>
            </a:ln>
          </p:spPr>
          <p:txBody>
            <a:bodyPr wrap="none">
              <a:prstTxWarp prst="textNoShape">
                <a:avLst/>
              </a:prstTxWarp>
              <a:spAutoFit/>
            </a:bodyPr>
            <a:lstStyle/>
            <a:p>
              <a:r>
                <a:rPr lang="en-US" sz="1400">
                  <a:latin typeface="Century" charset="0"/>
                </a:rPr>
                <a:t>“90254”</a:t>
              </a:r>
            </a:p>
          </p:txBody>
        </p:sp>
        <p:sp>
          <p:nvSpPr>
            <p:cNvPr id="25626"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7"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8"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9" name="Rectangle 48"/>
            <p:cNvSpPr>
              <a:spLocks noChangeArrowheads="1"/>
            </p:cNvSpPr>
            <p:nvPr/>
          </p:nvSpPr>
          <p:spPr bwMode="auto">
            <a:xfrm>
              <a:off x="3169" y="2804"/>
              <a:ext cx="733"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patterns </a:t>
              </a:r>
            </a:p>
            <a:p>
              <a:pPr>
                <a:buFontTx/>
                <a:buChar char="•"/>
              </a:pPr>
              <a:r>
                <a:rPr lang="en-US" sz="1600">
                  <a:latin typeface="Century" charset="0"/>
                </a:rPr>
                <a:t>domain </a:t>
              </a:r>
            </a:p>
            <a:p>
              <a:r>
                <a:rPr lang="en-US" sz="1600">
                  <a:latin typeface="Century" charset="0"/>
                </a:rPr>
                <a:t>   types</a:t>
              </a:r>
            </a:p>
          </p:txBody>
        </p:sp>
        <p:sp>
          <p:nvSpPr>
            <p:cNvPr id="25630" name="Rectangle 49"/>
            <p:cNvSpPr>
              <a:spLocks noChangeArrowheads="1"/>
            </p:cNvSpPr>
            <p:nvPr/>
          </p:nvSpPr>
          <p:spPr bwMode="auto">
            <a:xfrm>
              <a:off x="1776" y="3648"/>
              <a:ext cx="2195" cy="212"/>
            </a:xfrm>
            <a:prstGeom prst="rect">
              <a:avLst/>
            </a:prstGeom>
            <a:noFill/>
            <a:ln w="9525">
              <a:noFill/>
              <a:miter lim="800000"/>
              <a:headEnd/>
              <a:tailEnd/>
            </a:ln>
          </p:spPr>
          <p:txBody>
            <a:bodyPr wrap="none">
              <a:prstTxWarp prst="textNoShape">
                <a:avLst/>
              </a:prstTxWarp>
              <a:spAutoFit/>
            </a:bodyPr>
            <a:lstStyle/>
            <a:p>
              <a:r>
                <a:rPr lang="en-US" sz="1600">
                  <a:latin typeface="Courier New" charset="0"/>
                </a:rPr>
                <a:t>unisys(Zip,Temp,Humidity,…)</a:t>
              </a:r>
            </a:p>
          </p:txBody>
        </p:sp>
        <p:sp>
          <p:nvSpPr>
            <p:cNvPr id="25631"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32" name="Rectangle 51"/>
            <p:cNvSpPr>
              <a:spLocks noChangeArrowheads="1"/>
            </p:cNvSpPr>
            <p:nvPr/>
          </p:nvSpPr>
          <p:spPr bwMode="auto">
            <a:xfrm>
              <a:off x="1824" y="2818"/>
              <a:ext cx="1104" cy="520"/>
            </a:xfrm>
            <a:prstGeom prst="rect">
              <a:avLst/>
            </a:prstGeom>
            <a:noFill/>
            <a:ln w="9525">
              <a:noFill/>
              <a:miter lim="800000"/>
              <a:headEnd/>
              <a:tailEnd/>
            </a:ln>
          </p:spPr>
          <p:txBody>
            <a:bodyPr>
              <a:prstTxWarp prst="textNoShape">
                <a:avLst/>
              </a:prstTxWarp>
              <a:spAutoFit/>
            </a:bodyPr>
            <a:lstStyle/>
            <a:p>
              <a:pPr>
                <a:buFontTx/>
                <a:buChar char="•"/>
              </a:pPr>
              <a:r>
                <a:rPr lang="en-US" sz="1600">
                  <a:latin typeface="Century" charset="0"/>
                </a:rPr>
                <a:t>definition of      known sources</a:t>
              </a:r>
            </a:p>
            <a:p>
              <a:pPr>
                <a:buFontTx/>
                <a:buChar char="•"/>
              </a:pPr>
              <a:r>
                <a:rPr lang="en-US" sz="1600">
                  <a:latin typeface="Century" charset="0"/>
                </a:rPr>
                <a:t>sample values </a:t>
              </a:r>
            </a:p>
          </p:txBody>
        </p:sp>
        <p:sp>
          <p:nvSpPr>
            <p:cNvPr id="25633" name="Rectangle 52"/>
            <p:cNvSpPr>
              <a:spLocks noChangeArrowheads="1"/>
            </p:cNvSpPr>
            <p:nvPr/>
          </p:nvSpPr>
          <p:spPr bwMode="auto">
            <a:xfrm>
              <a:off x="95" y="2448"/>
              <a:ext cx="2201" cy="372"/>
            </a:xfrm>
            <a:prstGeom prst="rect">
              <a:avLst/>
            </a:prstGeom>
            <a:noFill/>
            <a:ln w="9525">
              <a:solidFill>
                <a:schemeClr val="bg2"/>
              </a:solidFill>
              <a:miter lim="800000"/>
              <a:headEnd/>
              <a:tailEnd/>
            </a:ln>
          </p:spPr>
          <p:txBody>
            <a:bodyPr wrap="none">
              <a:prstTxWarp prst="textNoShape">
                <a:avLst/>
              </a:prstTxWarp>
              <a:spAutoFit/>
            </a:bodyPr>
            <a:lstStyle/>
            <a:p>
              <a:r>
                <a:rPr lang="en-US" sz="1600">
                  <a:latin typeface="Courier New" charset="0"/>
                </a:rPr>
                <a:t>unisys(Zip,Temp,…)</a:t>
              </a:r>
            </a:p>
            <a:p>
              <a:r>
                <a:rPr lang="en-US" sz="1600">
                  <a:latin typeface="Courier New" charset="0"/>
                </a:rPr>
                <a:t>:-weather(Zip,…,Temp,Hi,Lo)</a:t>
              </a:r>
            </a:p>
          </p:txBody>
        </p:sp>
        <p:sp>
          <p:nvSpPr>
            <p:cNvPr id="25634"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grpSp>
      <p:sp>
        <p:nvSpPr>
          <p:cNvPr id="52" name="Oval 51"/>
          <p:cNvSpPr/>
          <p:nvPr/>
        </p:nvSpPr>
        <p:spPr bwMode="auto">
          <a:xfrm>
            <a:off x="6019800" y="5029200"/>
            <a:ext cx="2362200" cy="18288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prstTxWarp prst="textNoShape">
              <a:avLst/>
            </a:prstTxWarp>
          </a:bodyPr>
          <a:lstStyle/>
          <a:p>
            <a:pPr>
              <a:defRPr/>
            </a:pPr>
            <a:endParaRPr lang="en-US"/>
          </a:p>
        </p:txBody>
      </p:sp>
      <p:sp>
        <p:nvSpPr>
          <p:cNvPr id="53" name="Title 52"/>
          <p:cNvSpPr>
            <a:spLocks noGrp="1"/>
          </p:cNvSpPr>
          <p:nvPr>
            <p:ph type="title"/>
          </p:nvPr>
        </p:nvSpPr>
        <p:spPr/>
        <p:txBody>
          <a:bodyPr/>
          <a:lstStyle/>
          <a:p>
            <a:r>
              <a:rPr lang="en-US" dirty="0" smtClean="0"/>
              <a:t>Semantic Typing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Semantic </a:t>
            </a:r>
            <a:r>
              <a:rPr lang="en-US" dirty="0" smtClean="0"/>
              <a:t>Typing</a:t>
            </a:r>
            <a:br>
              <a:rPr lang="en-US" dirty="0" smtClean="0"/>
            </a:br>
            <a:r>
              <a:rPr lang="en-US" dirty="0" smtClean="0"/>
              <a:t>[</a:t>
            </a:r>
            <a:r>
              <a:rPr lang="en-US" dirty="0" err="1" smtClean="0"/>
              <a:t>Lerman</a:t>
            </a:r>
            <a:r>
              <a:rPr lang="en-US" dirty="0" smtClean="0"/>
              <a:t>, </a:t>
            </a:r>
            <a:r>
              <a:rPr lang="en-US" dirty="0" err="1" smtClean="0"/>
              <a:t>Plangprasopchok</a:t>
            </a:r>
            <a:r>
              <a:rPr lang="en-US" dirty="0" smtClean="0"/>
              <a:t>, &amp; </a:t>
            </a:r>
            <a:r>
              <a:rPr lang="en-US" dirty="0" smtClean="0"/>
              <a:t>Knoblock]</a:t>
            </a:r>
            <a:endParaRPr lang="en-US" dirty="0"/>
          </a:p>
        </p:txBody>
      </p:sp>
      <p:pic>
        <p:nvPicPr>
          <p:cNvPr id="79876" name="Picture 4"/>
          <p:cNvPicPr>
            <a:picLocks noChangeAspect="1" noChangeArrowheads="1"/>
          </p:cNvPicPr>
          <p:nvPr/>
        </p:nvPicPr>
        <p:blipFill>
          <a:blip r:embed="rId3"/>
          <a:srcRect/>
          <a:stretch>
            <a:fillRect/>
          </a:stretch>
        </p:blipFill>
        <p:spPr bwMode="auto">
          <a:xfrm>
            <a:off x="762000" y="4240213"/>
            <a:ext cx="3438525" cy="1931987"/>
          </a:xfrm>
          <a:prstGeom prst="rect">
            <a:avLst/>
          </a:prstGeom>
          <a:noFill/>
          <a:ln w="9525">
            <a:solidFill>
              <a:schemeClr val="tx1"/>
            </a:solidFill>
            <a:miter lim="800000"/>
            <a:headEnd/>
            <a:tailEnd/>
          </a:ln>
          <a:effectLst/>
        </p:spPr>
      </p:pic>
      <p:pic>
        <p:nvPicPr>
          <p:cNvPr id="79877" name="Picture 5"/>
          <p:cNvPicPr>
            <a:picLocks noChangeAspect="1" noChangeArrowheads="1"/>
          </p:cNvPicPr>
          <p:nvPr/>
        </p:nvPicPr>
        <p:blipFill>
          <a:blip r:embed="rId4"/>
          <a:srcRect/>
          <a:stretch>
            <a:fillRect/>
          </a:stretch>
        </p:blipFill>
        <p:spPr bwMode="auto">
          <a:xfrm>
            <a:off x="838200" y="2286000"/>
            <a:ext cx="1330325" cy="1447800"/>
          </a:xfrm>
          <a:prstGeom prst="rect">
            <a:avLst/>
          </a:prstGeom>
          <a:noFill/>
          <a:ln w="9525">
            <a:noFill/>
            <a:miter lim="800000"/>
            <a:headEnd/>
            <a:tailEnd/>
          </a:ln>
          <a:effectLst/>
        </p:spPr>
      </p:pic>
      <p:pic>
        <p:nvPicPr>
          <p:cNvPr id="79878" name="Picture 6"/>
          <p:cNvPicPr>
            <a:picLocks noChangeAspect="1" noChangeArrowheads="1"/>
          </p:cNvPicPr>
          <p:nvPr/>
        </p:nvPicPr>
        <p:blipFill>
          <a:blip r:embed="rId5"/>
          <a:srcRect/>
          <a:stretch>
            <a:fillRect/>
          </a:stretch>
        </p:blipFill>
        <p:spPr bwMode="auto">
          <a:xfrm>
            <a:off x="5019675" y="4240213"/>
            <a:ext cx="3438525" cy="1931987"/>
          </a:xfrm>
          <a:prstGeom prst="rect">
            <a:avLst/>
          </a:prstGeom>
          <a:noFill/>
          <a:ln w="9525">
            <a:solidFill>
              <a:schemeClr val="tx1"/>
            </a:solidFill>
            <a:miter lim="800000"/>
            <a:headEnd/>
            <a:tailEnd/>
          </a:ln>
          <a:effectLst/>
        </p:spPr>
      </p:pic>
      <p:grpSp>
        <p:nvGrpSpPr>
          <p:cNvPr id="2" name="Group 7"/>
          <p:cNvGrpSpPr>
            <a:grpSpLocks/>
          </p:cNvGrpSpPr>
          <p:nvPr/>
        </p:nvGrpSpPr>
        <p:grpSpPr bwMode="auto">
          <a:xfrm>
            <a:off x="1219200" y="1676400"/>
            <a:ext cx="1219200" cy="1447800"/>
            <a:chOff x="1683" y="1153"/>
            <a:chExt cx="1053" cy="1343"/>
          </a:xfrm>
        </p:grpSpPr>
        <p:pic>
          <p:nvPicPr>
            <p:cNvPr id="79880" name="Picture 8"/>
            <p:cNvPicPr>
              <a:picLocks noChangeAspect="1" noChangeArrowheads="1"/>
            </p:cNvPicPr>
            <p:nvPr/>
          </p:nvPicPr>
          <p:blipFill>
            <a:blip r:embed="rId6"/>
            <a:srcRect/>
            <a:stretch>
              <a:fillRect/>
            </a:stretch>
          </p:blipFill>
          <p:spPr bwMode="auto">
            <a:xfrm>
              <a:off x="1683" y="1153"/>
              <a:ext cx="945" cy="1161"/>
            </a:xfrm>
            <a:prstGeom prst="rect">
              <a:avLst/>
            </a:prstGeom>
            <a:noFill/>
            <a:ln w="9525">
              <a:noFill/>
              <a:miter lim="800000"/>
              <a:headEnd/>
              <a:tailEnd/>
            </a:ln>
            <a:effectLst/>
          </p:spPr>
        </p:pic>
        <p:pic>
          <p:nvPicPr>
            <p:cNvPr id="79881" name="Picture 9"/>
            <p:cNvPicPr>
              <a:picLocks noChangeAspect="1" noChangeArrowheads="1"/>
            </p:cNvPicPr>
            <p:nvPr/>
          </p:nvPicPr>
          <p:blipFill>
            <a:blip r:embed="rId7"/>
            <a:srcRect/>
            <a:stretch>
              <a:fillRect/>
            </a:stretch>
          </p:blipFill>
          <p:spPr bwMode="auto">
            <a:xfrm>
              <a:off x="1796" y="1343"/>
              <a:ext cx="940" cy="1153"/>
            </a:xfrm>
            <a:prstGeom prst="rect">
              <a:avLst/>
            </a:prstGeom>
            <a:noFill/>
            <a:ln w="9525">
              <a:noFill/>
              <a:miter lim="800000"/>
              <a:headEnd/>
              <a:tailEnd/>
            </a:ln>
            <a:effectLst/>
          </p:spPr>
        </p:pic>
      </p:grpSp>
      <p:sp>
        <p:nvSpPr>
          <p:cNvPr id="79882" name="Text Box 10"/>
          <p:cNvSpPr txBox="1">
            <a:spLocks noChangeArrowheads="1"/>
          </p:cNvSpPr>
          <p:nvPr/>
        </p:nvSpPr>
        <p:spPr bwMode="auto">
          <a:xfrm>
            <a:off x="5343525" y="1739900"/>
            <a:ext cx="2895600" cy="1384300"/>
          </a:xfrm>
          <a:prstGeom prst="rect">
            <a:avLst/>
          </a:prstGeom>
          <a:solidFill>
            <a:schemeClr val="bg1"/>
          </a:solidFill>
          <a:ln w="9525">
            <a:solidFill>
              <a:schemeClr val="tx1"/>
            </a:solidFill>
            <a:miter lim="800000"/>
            <a:headEnd/>
            <a:tailEnd/>
          </a:ln>
          <a:effectLst/>
        </p:spPr>
        <p:txBody>
          <a:bodyPr>
            <a:prstTxWarp prst="textNoShape">
              <a:avLst/>
            </a:prstTxWarp>
            <a:spAutoFit/>
          </a:bodyPr>
          <a:lstStyle/>
          <a:p>
            <a:pPr eaLnBrk="1" hangingPunct="1">
              <a:spcBef>
                <a:spcPct val="10000"/>
              </a:spcBef>
            </a:pPr>
            <a:r>
              <a:rPr lang="en-US" sz="1000" b="1">
                <a:latin typeface="Courier New" charset="0"/>
              </a:rPr>
              <a:t>:StreetAddress:  :Email:</a:t>
            </a:r>
          </a:p>
          <a:p>
            <a:pPr eaLnBrk="1" hangingPunct="1">
              <a:spcBef>
                <a:spcPct val="10000"/>
              </a:spcBef>
            </a:pPr>
            <a:r>
              <a:rPr lang="en-US" sz="1000" b="1">
                <a:latin typeface="Courier New" charset="0"/>
              </a:rPr>
              <a:t> 4DIG CAPS Rd     ALPHA@ALPHA.edu</a:t>
            </a:r>
          </a:p>
          <a:p>
            <a:pPr eaLnBrk="1" hangingPunct="1">
              <a:spcBef>
                <a:spcPct val="10000"/>
              </a:spcBef>
            </a:pPr>
            <a:r>
              <a:rPr lang="en-US" sz="1000" b="1">
                <a:latin typeface="Courier New" charset="0"/>
              </a:rPr>
              <a:t> 3DIG N CAPS Ave  ALPHA@ALPHA.com  </a:t>
            </a:r>
          </a:p>
          <a:p>
            <a:pPr eaLnBrk="1" hangingPunct="1">
              <a:spcBef>
                <a:spcPct val="10000"/>
              </a:spcBef>
            </a:pPr>
            <a:r>
              <a:rPr lang="en-US" sz="1000" b="1">
                <a:latin typeface="Courier New" charset="0"/>
              </a:rPr>
              <a:t>  …                 …</a:t>
            </a:r>
          </a:p>
          <a:p>
            <a:pPr eaLnBrk="1" hangingPunct="1">
              <a:spcBef>
                <a:spcPct val="10000"/>
              </a:spcBef>
            </a:pPr>
            <a:r>
              <a:rPr lang="en-US" sz="1000" b="1">
                <a:latin typeface="Courier New" charset="0"/>
              </a:rPr>
              <a:t> :State:         :Telephone:</a:t>
            </a:r>
          </a:p>
          <a:p>
            <a:pPr eaLnBrk="1" hangingPunct="1">
              <a:lnSpc>
                <a:spcPct val="90000"/>
              </a:lnSpc>
              <a:spcBef>
                <a:spcPct val="10000"/>
              </a:spcBef>
            </a:pPr>
            <a:r>
              <a:rPr lang="en-US" sz="1000" b="1">
                <a:latin typeface="Courier New" charset="0"/>
              </a:rPr>
              <a:t>  CA              (3DIG) 3DIG-4DIG</a:t>
            </a:r>
          </a:p>
          <a:p>
            <a:pPr eaLnBrk="1" hangingPunct="1">
              <a:lnSpc>
                <a:spcPct val="90000"/>
              </a:lnSpc>
              <a:spcBef>
                <a:spcPct val="10000"/>
              </a:spcBef>
            </a:pPr>
            <a:r>
              <a:rPr lang="en-US" sz="1000" b="1">
                <a:latin typeface="Courier New" charset="0"/>
              </a:rPr>
              <a:t>  2UPPER          +1 3DIG 2DIG 4DIG</a:t>
            </a:r>
          </a:p>
          <a:p>
            <a:pPr eaLnBrk="1" hangingPunct="1">
              <a:lnSpc>
                <a:spcPct val="90000"/>
              </a:lnSpc>
              <a:spcBef>
                <a:spcPct val="10000"/>
              </a:spcBef>
            </a:pPr>
            <a:r>
              <a:rPr lang="en-US" sz="1000" b="1">
                <a:latin typeface="Courier New" charset="0"/>
              </a:rPr>
              <a:t>  …               …</a:t>
            </a:r>
          </a:p>
        </p:txBody>
      </p:sp>
      <p:sp>
        <p:nvSpPr>
          <p:cNvPr id="79883" name="AutoShape 11"/>
          <p:cNvSpPr>
            <a:spLocks noChangeArrowheads="1"/>
          </p:cNvSpPr>
          <p:nvPr/>
        </p:nvSpPr>
        <p:spPr bwMode="auto">
          <a:xfrm>
            <a:off x="2438400" y="2895600"/>
            <a:ext cx="1447800" cy="990600"/>
          </a:xfrm>
          <a:prstGeom prst="can">
            <a:avLst>
              <a:gd name="adj" fmla="val 25000"/>
            </a:avLst>
          </a:prstGeom>
          <a:gradFill rotWithShape="0">
            <a:gsLst>
              <a:gs pos="0">
                <a:srgbClr val="CCFFFF">
                  <a:gamma/>
                  <a:shade val="64706"/>
                  <a:invGamma/>
                </a:srgbClr>
              </a:gs>
              <a:gs pos="50000">
                <a:srgbClr val="CCFFFF"/>
              </a:gs>
              <a:gs pos="100000">
                <a:srgbClr val="CCFFFF">
                  <a:gamma/>
                  <a:shade val="64706"/>
                  <a:invGamma/>
                </a:srgbClr>
              </a:gs>
            </a:gsLst>
            <a:lin ang="0" scaled="1"/>
          </a:gradFill>
          <a:ln w="9525">
            <a:solidFill>
              <a:schemeClr val="tx1"/>
            </a:solidFill>
            <a:round/>
            <a:headEnd/>
            <a:tailEnd/>
          </a:ln>
          <a:effectLst/>
        </p:spPr>
        <p:txBody>
          <a:bodyPr wrap="none" anchor="ctr">
            <a:prstTxWarp prst="textNoShape">
              <a:avLst/>
            </a:prstTxWarp>
          </a:bodyPr>
          <a:lstStyle/>
          <a:p>
            <a:pPr algn="ctr" eaLnBrk="1" hangingPunct="1"/>
            <a:r>
              <a:rPr lang="en-US" dirty="0">
                <a:latin typeface="Tahoma" charset="0"/>
              </a:rPr>
              <a:t>Background</a:t>
            </a:r>
          </a:p>
          <a:p>
            <a:pPr algn="ctr" eaLnBrk="1" hangingPunct="1"/>
            <a:r>
              <a:rPr lang="en-US" dirty="0">
                <a:latin typeface="Tahoma" charset="0"/>
              </a:rPr>
              <a:t>knowledge</a:t>
            </a:r>
          </a:p>
        </p:txBody>
      </p:sp>
      <p:sp>
        <p:nvSpPr>
          <p:cNvPr id="79884" name="AutoShape 12"/>
          <p:cNvSpPr>
            <a:spLocks noChangeArrowheads="1"/>
          </p:cNvSpPr>
          <p:nvPr/>
        </p:nvSpPr>
        <p:spPr bwMode="auto">
          <a:xfrm>
            <a:off x="3886200" y="3124200"/>
            <a:ext cx="1600200" cy="609600"/>
          </a:xfrm>
          <a:prstGeom prst="rightArrow">
            <a:avLst>
              <a:gd name="adj1" fmla="val 55833"/>
              <a:gd name="adj2" fmla="val 42255"/>
            </a:avLst>
          </a:prstGeom>
          <a:gradFill rotWithShape="0">
            <a:gsLst>
              <a:gs pos="0">
                <a:srgbClr val="3366FF">
                  <a:gamma/>
                  <a:shade val="46275"/>
                  <a:invGamma/>
                </a:srgbClr>
              </a:gs>
              <a:gs pos="50000">
                <a:srgbClr val="3366FF"/>
              </a:gs>
              <a:gs pos="100000">
                <a:srgbClr val="3366FF">
                  <a:gamma/>
                  <a:shade val="46275"/>
                  <a:invGamma/>
                </a:srgbClr>
              </a:gs>
            </a:gsLst>
            <a:lin ang="5400000" scaled="1"/>
          </a:gradFill>
          <a:ln w="9525">
            <a:solidFill>
              <a:schemeClr val="tx1"/>
            </a:solidFill>
            <a:miter lim="800000"/>
            <a:headEnd/>
            <a:tailEnd/>
          </a:ln>
          <a:effectLst/>
        </p:spPr>
        <p:txBody>
          <a:bodyPr wrap="none" anchor="ctr">
            <a:prstTxWarp prst="textNoShape">
              <a:avLst/>
            </a:prstTxWarp>
          </a:bodyPr>
          <a:lstStyle/>
          <a:p>
            <a:pPr algn="ctr" eaLnBrk="1" hangingPunct="1"/>
            <a:r>
              <a:rPr lang="en-US">
                <a:solidFill>
                  <a:schemeClr val="bg1"/>
                </a:solidFill>
              </a:rPr>
              <a:t>learn</a:t>
            </a:r>
          </a:p>
        </p:txBody>
      </p:sp>
      <p:sp>
        <p:nvSpPr>
          <p:cNvPr id="79885" name="AutoShape 13"/>
          <p:cNvSpPr>
            <a:spLocks noChangeArrowheads="1"/>
          </p:cNvSpPr>
          <p:nvPr/>
        </p:nvSpPr>
        <p:spPr bwMode="auto">
          <a:xfrm>
            <a:off x="5486400" y="2895600"/>
            <a:ext cx="1143000" cy="898525"/>
          </a:xfrm>
          <a:prstGeom prst="can">
            <a:avLst>
              <a:gd name="adj" fmla="val 25000"/>
            </a:avLst>
          </a:prstGeom>
          <a:gradFill rotWithShape="0">
            <a:gsLst>
              <a:gs pos="0">
                <a:srgbClr val="FFCC00">
                  <a:gamma/>
                  <a:shade val="85490"/>
                  <a:invGamma/>
                </a:srgbClr>
              </a:gs>
              <a:gs pos="50000">
                <a:srgbClr val="FFCC00"/>
              </a:gs>
              <a:gs pos="100000">
                <a:srgbClr val="FFCC00">
                  <a:gamma/>
                  <a:shade val="85490"/>
                  <a:invGamma/>
                </a:srgbClr>
              </a:gs>
            </a:gsLst>
            <a:lin ang="0" scaled="1"/>
          </a:gradFill>
          <a:ln w="9525">
            <a:solidFill>
              <a:schemeClr val="tx1"/>
            </a:solidFill>
            <a:round/>
            <a:headEnd/>
            <a:tailEnd/>
          </a:ln>
          <a:effectLst/>
        </p:spPr>
        <p:txBody>
          <a:bodyPr wrap="none" anchor="ctr">
            <a:prstTxWarp prst="textNoShape">
              <a:avLst/>
            </a:prstTxWarp>
          </a:bodyPr>
          <a:lstStyle/>
          <a:p>
            <a:pPr algn="ctr" eaLnBrk="1" hangingPunct="1"/>
            <a:r>
              <a:rPr lang="en-US" sz="2000">
                <a:solidFill>
                  <a:srgbClr val="000099"/>
                </a:solidFill>
                <a:latin typeface="Tahoma" charset="0"/>
              </a:rPr>
              <a:t>Patterns</a:t>
            </a:r>
            <a:r>
              <a:rPr lang="en-US" sz="2000">
                <a:latin typeface="Tahoma" charset="0"/>
              </a:rPr>
              <a:t> </a:t>
            </a:r>
          </a:p>
        </p:txBody>
      </p:sp>
      <p:sp>
        <p:nvSpPr>
          <p:cNvPr id="79889" name="Line 17"/>
          <p:cNvSpPr>
            <a:spLocks noChangeShapeType="1"/>
          </p:cNvSpPr>
          <p:nvPr/>
        </p:nvSpPr>
        <p:spPr bwMode="auto">
          <a:xfrm>
            <a:off x="1524000" y="3200400"/>
            <a:ext cx="1066800" cy="76200"/>
          </a:xfrm>
          <a:prstGeom prst="line">
            <a:avLst/>
          </a:prstGeom>
          <a:noFill/>
          <a:ln w="38100">
            <a:solidFill>
              <a:schemeClr val="bg2"/>
            </a:solidFill>
            <a:round/>
            <a:headEnd/>
            <a:tailEnd type="triangle" w="med" len="med"/>
          </a:ln>
          <a:effectLst/>
        </p:spPr>
        <p:txBody>
          <a:bodyPr>
            <a:prstTxWarp prst="textNoShape">
              <a:avLst/>
            </a:prstTxWarp>
          </a:bodyPr>
          <a:lstStyle/>
          <a:p>
            <a:endParaRPr lang="en-US"/>
          </a:p>
        </p:txBody>
      </p:sp>
      <p:sp>
        <p:nvSpPr>
          <p:cNvPr id="79890" name="Line 18"/>
          <p:cNvSpPr>
            <a:spLocks noChangeShapeType="1"/>
          </p:cNvSpPr>
          <p:nvPr/>
        </p:nvSpPr>
        <p:spPr bwMode="auto">
          <a:xfrm>
            <a:off x="1905000" y="2438400"/>
            <a:ext cx="838200" cy="381000"/>
          </a:xfrm>
          <a:prstGeom prst="line">
            <a:avLst/>
          </a:prstGeom>
          <a:noFill/>
          <a:ln w="38100">
            <a:solidFill>
              <a:schemeClr val="bg2"/>
            </a:solidFill>
            <a:round/>
            <a:headEnd/>
            <a:tailEnd type="triangle" w="med" len="med"/>
          </a:ln>
          <a:effectLst/>
        </p:spPr>
        <p:txBody>
          <a:bodyPr>
            <a:prstTxWarp prst="textNoShape">
              <a:avLst/>
            </a:prstTxWarp>
          </a:bodyPr>
          <a:lstStyle/>
          <a:p>
            <a:endParaRPr lang="en-US"/>
          </a:p>
        </p:txBody>
      </p:sp>
      <p:sp>
        <p:nvSpPr>
          <p:cNvPr id="79893" name="AutoShape 21"/>
          <p:cNvSpPr>
            <a:spLocks noChangeArrowheads="1"/>
          </p:cNvSpPr>
          <p:nvPr/>
        </p:nvSpPr>
        <p:spPr bwMode="auto">
          <a:xfrm>
            <a:off x="685800" y="1600200"/>
            <a:ext cx="7772400" cy="2362200"/>
          </a:xfrm>
          <a:prstGeom prst="roundRect">
            <a:avLst>
              <a:gd name="adj" fmla="val 16667"/>
            </a:avLst>
          </a:prstGeom>
          <a:noFill/>
          <a:ln w="9525">
            <a:solidFill>
              <a:schemeClr val="bg2"/>
            </a:solidFill>
            <a:round/>
            <a:headEnd/>
            <a:tailEnd/>
          </a:ln>
          <a:effectLst/>
        </p:spPr>
        <p:txBody>
          <a:bodyPr wrap="none" anchor="ctr">
            <a:prstTxWarp prst="textNoShape">
              <a:avLst/>
            </a:prstTxWarp>
          </a:bodyPr>
          <a:lstStyle/>
          <a:p>
            <a:endParaRPr lang="en-US"/>
          </a:p>
        </p:txBody>
      </p:sp>
      <p:sp>
        <p:nvSpPr>
          <p:cNvPr id="79894" name="AutoShape 22"/>
          <p:cNvSpPr>
            <a:spLocks noChangeArrowheads="1"/>
          </p:cNvSpPr>
          <p:nvPr/>
        </p:nvSpPr>
        <p:spPr bwMode="auto">
          <a:xfrm>
            <a:off x="685800" y="4038600"/>
            <a:ext cx="7772400" cy="2362200"/>
          </a:xfrm>
          <a:prstGeom prst="roundRect">
            <a:avLst>
              <a:gd name="adj" fmla="val 16667"/>
            </a:avLst>
          </a:prstGeom>
          <a:noFill/>
          <a:ln w="9525">
            <a:solidFill>
              <a:schemeClr val="bg2"/>
            </a:solidFill>
            <a:round/>
            <a:headEnd/>
            <a:tailEnd/>
          </a:ln>
          <a:effectLst/>
        </p:spPr>
        <p:txBody>
          <a:bodyPr wrap="none" anchor="ctr">
            <a:prstTxWarp prst="textNoShape">
              <a:avLst/>
            </a:prstTxWarp>
          </a:bodyPr>
          <a:lstStyle/>
          <a:p>
            <a:endParaRPr lang="en-US"/>
          </a:p>
        </p:txBody>
      </p:sp>
      <p:sp>
        <p:nvSpPr>
          <p:cNvPr id="24" name="AutoShape 12"/>
          <p:cNvSpPr>
            <a:spLocks noChangeArrowheads="1"/>
          </p:cNvSpPr>
          <p:nvPr/>
        </p:nvSpPr>
        <p:spPr bwMode="auto">
          <a:xfrm>
            <a:off x="3733800" y="4495800"/>
            <a:ext cx="1600200" cy="609600"/>
          </a:xfrm>
          <a:prstGeom prst="rightArrow">
            <a:avLst>
              <a:gd name="adj1" fmla="val 55833"/>
              <a:gd name="adj2" fmla="val 42255"/>
            </a:avLst>
          </a:prstGeom>
          <a:gradFill rotWithShape="0">
            <a:gsLst>
              <a:gs pos="0">
                <a:srgbClr val="3366FF">
                  <a:gamma/>
                  <a:shade val="46275"/>
                  <a:invGamma/>
                </a:srgbClr>
              </a:gs>
              <a:gs pos="50000">
                <a:srgbClr val="3366FF"/>
              </a:gs>
              <a:gs pos="100000">
                <a:srgbClr val="3366FF">
                  <a:gamma/>
                  <a:shade val="46275"/>
                  <a:invGamma/>
                </a:srgbClr>
              </a:gs>
            </a:gsLst>
            <a:lin ang="5400000" scaled="1"/>
          </a:gradFill>
          <a:ln w="9525">
            <a:solidFill>
              <a:schemeClr val="tx1"/>
            </a:solidFill>
            <a:miter lim="800000"/>
            <a:headEnd/>
            <a:tailEnd/>
          </a:ln>
          <a:effectLst/>
        </p:spPr>
        <p:txBody>
          <a:bodyPr wrap="none" anchor="ctr">
            <a:prstTxWarp prst="textNoShape">
              <a:avLst/>
            </a:prstTxWarp>
          </a:bodyPr>
          <a:lstStyle/>
          <a:p>
            <a:pPr algn="ctr" eaLnBrk="1" hangingPunct="1"/>
            <a:r>
              <a:rPr lang="en-US" dirty="0" smtClean="0">
                <a:solidFill>
                  <a:schemeClr val="bg1"/>
                </a:solidFill>
              </a:rPr>
              <a:t>label</a:t>
            </a:r>
            <a:endParaRPr lang="en-US" dirty="0">
              <a:solidFill>
                <a:schemeClr val="bg1"/>
              </a:solidFill>
            </a:endParaRPr>
          </a:p>
        </p:txBody>
      </p:sp>
      <p:sp>
        <p:nvSpPr>
          <p:cNvPr id="18" name="Rectangle 31"/>
          <p:cNvSpPr>
            <a:spLocks noChangeArrowheads="1"/>
          </p:cNvSpPr>
          <p:nvPr/>
        </p:nvSpPr>
        <p:spPr bwMode="auto">
          <a:xfrm>
            <a:off x="533400" y="854075"/>
            <a:ext cx="8077200" cy="822325"/>
          </a:xfrm>
          <a:prstGeom prst="rect">
            <a:avLst/>
          </a:prstGeom>
          <a:noFill/>
          <a:ln w="9525">
            <a:noFill/>
            <a:miter lim="800000"/>
            <a:headEnd/>
            <a:tailEnd/>
          </a:ln>
          <a:effectLst/>
        </p:spPr>
        <p:txBody>
          <a:bodyPr>
            <a:prstTxWarp prst="textNoShape">
              <a:avLst/>
            </a:prstTxWarp>
            <a:spAutoFit/>
          </a:bodyPr>
          <a:lstStyle/>
          <a:p>
            <a:pPr eaLnBrk="1" hangingPunct="1">
              <a:buClr>
                <a:schemeClr val="hlink"/>
              </a:buClr>
              <a:buFont typeface="Wingdings" charset="2"/>
              <a:buChar char="ü"/>
            </a:pPr>
            <a:r>
              <a:rPr lang="en-US" dirty="0">
                <a:solidFill>
                  <a:schemeClr val="tx2"/>
                </a:solidFill>
                <a:latin typeface="Tahoma" charset="0"/>
              </a:rPr>
              <a:t>Idea:</a:t>
            </a:r>
            <a:r>
              <a:rPr lang="en-US" dirty="0">
                <a:latin typeface="Tahoma" charset="0"/>
              </a:rPr>
              <a:t> </a:t>
            </a:r>
            <a:r>
              <a:rPr lang="en-US" dirty="0">
                <a:solidFill>
                  <a:schemeClr val="tx2"/>
                </a:solidFill>
                <a:latin typeface="Tahoma" charset="0"/>
              </a:rPr>
              <a:t>Learn a model of the content of data and use it to recognize new examples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smtClean="0"/>
              <a:t>Learning Patterns to </a:t>
            </a:r>
            <a:br>
              <a:rPr lang="en-US" dirty="0" smtClean="0"/>
            </a:br>
            <a:r>
              <a:rPr lang="en-US" dirty="0" smtClean="0"/>
              <a:t>Recognize Semantic Types </a:t>
            </a:r>
            <a:endParaRPr lang="en-US" dirty="0"/>
          </a:p>
        </p:txBody>
      </p:sp>
      <p:sp>
        <p:nvSpPr>
          <p:cNvPr id="80899" name="Rectangle 3"/>
          <p:cNvSpPr>
            <a:spLocks noGrp="1" noChangeArrowheads="1"/>
          </p:cNvSpPr>
          <p:nvPr>
            <p:ph type="body" idx="1"/>
          </p:nvPr>
        </p:nvSpPr>
        <p:spPr>
          <a:xfrm>
            <a:off x="685800" y="1447800"/>
            <a:ext cx="8001000" cy="4114800"/>
          </a:xfrm>
        </p:spPr>
        <p:txBody>
          <a:bodyPr/>
          <a:lstStyle/>
          <a:p>
            <a:r>
              <a:rPr lang="en-US" dirty="0"/>
              <a:t>Domain-independent language to represent the structure of data as </a:t>
            </a:r>
            <a:r>
              <a:rPr lang="en-US" dirty="0">
                <a:effectLst>
                  <a:outerShdw blurRad="38100" dist="38100" dir="2700000" algn="tl">
                    <a:srgbClr val="DDDDDD"/>
                  </a:outerShdw>
                </a:effectLst>
              </a:rPr>
              <a:t>patterns</a:t>
            </a:r>
            <a:r>
              <a:rPr lang="en-US" dirty="0"/>
              <a:t> </a:t>
            </a:r>
          </a:p>
          <a:p>
            <a:pPr lvl="1"/>
            <a:r>
              <a:rPr lang="en-US" dirty="0"/>
              <a:t>Pattern is a sequence of tokens and</a:t>
            </a:r>
            <a:r>
              <a:rPr lang="en-US" dirty="0" smtClean="0"/>
              <a:t> token types</a:t>
            </a:r>
          </a:p>
          <a:p>
            <a:pPr lvl="1"/>
            <a:r>
              <a:rPr lang="en-US" dirty="0"/>
              <a:t>E.g., Phone number	</a:t>
            </a:r>
          </a:p>
          <a:p>
            <a:pPr lvl="1">
              <a:buFont typeface="Wingdings" charset="2"/>
              <a:buNone/>
            </a:pPr>
            <a:r>
              <a:rPr lang="en-US" dirty="0"/>
              <a:t>		</a:t>
            </a:r>
            <a:r>
              <a:rPr lang="en-US" u="sng" dirty="0"/>
              <a:t>Examples</a:t>
            </a:r>
            <a:r>
              <a:rPr lang="en-US" dirty="0"/>
              <a:t>		</a:t>
            </a:r>
            <a:r>
              <a:rPr lang="en-US" u="sng" dirty="0"/>
              <a:t>Patterns</a:t>
            </a:r>
          </a:p>
          <a:p>
            <a:pPr lvl="2">
              <a:buFont typeface="Wingdings" charset="2"/>
              <a:buNone/>
            </a:pPr>
            <a:r>
              <a:rPr lang="en-US" dirty="0">
                <a:latin typeface="Courier New" charset="0"/>
              </a:rPr>
              <a:t>310 448-8714</a:t>
            </a:r>
            <a:r>
              <a:rPr lang="en-US" dirty="0"/>
              <a:t>	</a:t>
            </a:r>
          </a:p>
          <a:p>
            <a:pPr lvl="2">
              <a:buFont typeface="Wingdings" charset="2"/>
              <a:buNone/>
            </a:pPr>
            <a:r>
              <a:rPr lang="en-US" dirty="0">
                <a:latin typeface="Courier New" charset="0"/>
              </a:rPr>
              <a:t>310 448-8775</a:t>
            </a:r>
            <a:r>
              <a:rPr lang="en-US" dirty="0" smtClean="0"/>
              <a:t>	[</a:t>
            </a:r>
            <a:r>
              <a:rPr lang="en-US" dirty="0"/>
              <a:t>( 310 ) 448 – 4DIGIT]</a:t>
            </a:r>
          </a:p>
          <a:p>
            <a:pPr lvl="2">
              <a:buFont typeface="Wingdings" charset="2"/>
              <a:buNone/>
            </a:pPr>
            <a:r>
              <a:rPr lang="en-US" dirty="0">
                <a:latin typeface="Courier New" charset="0"/>
              </a:rPr>
              <a:t>212 555-1212</a:t>
            </a:r>
            <a:r>
              <a:rPr lang="en-US" dirty="0" smtClean="0"/>
              <a:t>	[</a:t>
            </a:r>
            <a:r>
              <a:rPr lang="en-US" dirty="0"/>
              <a:t>( 3DIGIT ) 3DIGIT – 4DIGIT]</a:t>
            </a:r>
          </a:p>
          <a:p>
            <a:r>
              <a:rPr lang="en-US" dirty="0"/>
              <a:t>Learns patterns from examples for all semantic types in the domain model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2800" dirty="0" smtClean="0"/>
              <a:t>Goal</a:t>
            </a:r>
            <a:endParaRPr lang="en-US" sz="2800" dirty="0"/>
          </a:p>
        </p:txBody>
      </p:sp>
      <p:sp>
        <p:nvSpPr>
          <p:cNvPr id="17411" name="Rectangle 3"/>
          <p:cNvSpPr>
            <a:spLocks noGrp="1" noChangeArrowheads="1"/>
          </p:cNvSpPr>
          <p:nvPr>
            <p:ph type="body" idx="1"/>
          </p:nvPr>
        </p:nvSpPr>
        <p:spPr/>
        <p:txBody>
          <a:bodyPr/>
          <a:lstStyle/>
          <a:p>
            <a:r>
              <a:rPr lang="en-US" sz="2800" dirty="0" smtClean="0"/>
              <a:t>Automatically build semantic models for data and services available on the larger Web</a:t>
            </a:r>
          </a:p>
          <a:p>
            <a:r>
              <a:rPr lang="en-US" sz="2800" dirty="0" smtClean="0"/>
              <a:t>Construct models of these sources that are sufficiently rich to support querying and integration</a:t>
            </a:r>
          </a:p>
          <a:p>
            <a:pPr lvl="1"/>
            <a:r>
              <a:rPr lang="en-US" dirty="0" smtClean="0"/>
              <a:t>Such models would make the existing semantic web tools and techniques more widely applicable</a:t>
            </a:r>
          </a:p>
          <a:p>
            <a:r>
              <a:rPr lang="en-US" sz="2800" dirty="0" smtClean="0"/>
              <a:t>Current focus:</a:t>
            </a:r>
          </a:p>
          <a:p>
            <a:pPr lvl="1"/>
            <a:r>
              <a:rPr lang="en-US" dirty="0" smtClean="0"/>
              <a:t>Build models for the vast amount of structured and semi-structured data available</a:t>
            </a:r>
          </a:p>
          <a:p>
            <a:pPr lvl="2"/>
            <a:r>
              <a:rPr lang="en-US" dirty="0" smtClean="0"/>
              <a:t>Not just web services, but also form-based interfaces</a:t>
            </a:r>
          </a:p>
          <a:p>
            <a:pPr lvl="2"/>
            <a:r>
              <a:rPr lang="en-US" dirty="0" smtClean="0"/>
              <a:t>E.g., Weather forecasts, flight status, stock quotes, currency converters, online stores, etc.</a:t>
            </a:r>
          </a:p>
          <a:p>
            <a:pPr lvl="1"/>
            <a:r>
              <a:rPr lang="en-US" dirty="0" smtClean="0"/>
              <a:t>Learn models for information-producing web sources and web services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Labeling New Data</a:t>
            </a:r>
          </a:p>
        </p:txBody>
      </p:sp>
      <p:sp>
        <p:nvSpPr>
          <p:cNvPr id="32771" name="Rectangle 3"/>
          <p:cNvSpPr>
            <a:spLocks noGrp="1" noChangeArrowheads="1"/>
          </p:cNvSpPr>
          <p:nvPr>
            <p:ph type="body" idx="1"/>
          </p:nvPr>
        </p:nvSpPr>
        <p:spPr/>
        <p:txBody>
          <a:bodyPr/>
          <a:lstStyle/>
          <a:p>
            <a:r>
              <a:rPr lang="en-US" dirty="0"/>
              <a:t>Use learned patterns to link new data to types in the ontology</a:t>
            </a:r>
          </a:p>
          <a:p>
            <a:pPr lvl="1"/>
            <a:r>
              <a:rPr lang="en-US" dirty="0"/>
              <a:t>Score how well patterns describe a set of examples </a:t>
            </a:r>
          </a:p>
          <a:p>
            <a:pPr lvl="3"/>
            <a:r>
              <a:rPr lang="en-US" dirty="0"/>
              <a:t>Number of matching patterns</a:t>
            </a:r>
          </a:p>
          <a:p>
            <a:pPr lvl="3"/>
            <a:r>
              <a:rPr lang="en-US" dirty="0"/>
              <a:t>How many tokens of the example match pattern</a:t>
            </a:r>
          </a:p>
          <a:p>
            <a:pPr lvl="3"/>
            <a:r>
              <a:rPr lang="en-US" dirty="0"/>
              <a:t>Specificity of the matched </a:t>
            </a:r>
            <a:r>
              <a:rPr lang="en-US" dirty="0" smtClean="0"/>
              <a:t>patterns</a:t>
            </a:r>
          </a:p>
          <a:p>
            <a:pPr lvl="1"/>
            <a:r>
              <a:rPr lang="en-US" dirty="0" smtClean="0"/>
              <a:t>Output top-scoring types</a:t>
            </a:r>
          </a:p>
          <a:p>
            <a:pPr lvl="1"/>
            <a:endParaRPr lang="en-US" dirty="0"/>
          </a:p>
        </p:txBody>
      </p:sp>
      <p:sp>
        <p:nvSpPr>
          <p:cNvPr id="32772" name="Text Box 4"/>
          <p:cNvSpPr txBox="1">
            <a:spLocks noChangeArrowheads="1"/>
          </p:cNvSpPr>
          <p:nvPr/>
        </p:nvSpPr>
        <p:spPr bwMode="auto">
          <a:xfrm>
            <a:off x="5486400" y="4102100"/>
            <a:ext cx="2895600" cy="1384300"/>
          </a:xfrm>
          <a:prstGeom prst="rect">
            <a:avLst/>
          </a:prstGeom>
          <a:solidFill>
            <a:schemeClr val="bg1"/>
          </a:solidFill>
          <a:ln w="9525">
            <a:solidFill>
              <a:schemeClr val="tx1"/>
            </a:solidFill>
            <a:miter lim="800000"/>
            <a:headEnd/>
            <a:tailEnd/>
          </a:ln>
          <a:effectLst/>
        </p:spPr>
        <p:txBody>
          <a:bodyPr>
            <a:prstTxWarp prst="textNoShape">
              <a:avLst/>
            </a:prstTxWarp>
            <a:spAutoFit/>
          </a:bodyPr>
          <a:lstStyle/>
          <a:p>
            <a:pPr eaLnBrk="1" hangingPunct="1">
              <a:spcBef>
                <a:spcPct val="10000"/>
              </a:spcBef>
            </a:pPr>
            <a:r>
              <a:rPr lang="en-US" sz="1000" b="1">
                <a:latin typeface="Courier New" charset="0"/>
              </a:rPr>
              <a:t>:StreetAddress:  :Email:</a:t>
            </a:r>
          </a:p>
          <a:p>
            <a:pPr eaLnBrk="1" hangingPunct="1">
              <a:spcBef>
                <a:spcPct val="10000"/>
              </a:spcBef>
            </a:pPr>
            <a:r>
              <a:rPr lang="en-US" sz="1000" b="1">
                <a:latin typeface="Courier New" charset="0"/>
              </a:rPr>
              <a:t> 4DIG CAPS Rd     ALPHA@ALPHA.edu</a:t>
            </a:r>
          </a:p>
          <a:p>
            <a:pPr eaLnBrk="1" hangingPunct="1">
              <a:spcBef>
                <a:spcPct val="10000"/>
              </a:spcBef>
            </a:pPr>
            <a:r>
              <a:rPr lang="en-US" sz="1000" b="1">
                <a:latin typeface="Courier New" charset="0"/>
              </a:rPr>
              <a:t> 3DIG N CAPS Ave  ALPHA@ALPHA.com  </a:t>
            </a:r>
          </a:p>
          <a:p>
            <a:pPr eaLnBrk="1" hangingPunct="1">
              <a:spcBef>
                <a:spcPct val="10000"/>
              </a:spcBef>
            </a:pPr>
            <a:r>
              <a:rPr lang="en-US" sz="1000" b="1">
                <a:latin typeface="Courier New" charset="0"/>
              </a:rPr>
              <a:t>  …                 …</a:t>
            </a:r>
          </a:p>
          <a:p>
            <a:pPr eaLnBrk="1" hangingPunct="1">
              <a:spcBef>
                <a:spcPct val="10000"/>
              </a:spcBef>
            </a:pPr>
            <a:r>
              <a:rPr lang="en-US" sz="1000" b="1">
                <a:latin typeface="Courier New" charset="0"/>
              </a:rPr>
              <a:t> :State:         :Telephone:</a:t>
            </a:r>
          </a:p>
          <a:p>
            <a:pPr eaLnBrk="1" hangingPunct="1">
              <a:lnSpc>
                <a:spcPct val="90000"/>
              </a:lnSpc>
              <a:spcBef>
                <a:spcPct val="10000"/>
              </a:spcBef>
            </a:pPr>
            <a:r>
              <a:rPr lang="en-US" sz="1000" b="1">
                <a:latin typeface="Courier New" charset="0"/>
              </a:rPr>
              <a:t>  CA              (3DIG) 3DIG-4DIG</a:t>
            </a:r>
          </a:p>
          <a:p>
            <a:pPr eaLnBrk="1" hangingPunct="1">
              <a:lnSpc>
                <a:spcPct val="90000"/>
              </a:lnSpc>
              <a:spcBef>
                <a:spcPct val="10000"/>
              </a:spcBef>
            </a:pPr>
            <a:r>
              <a:rPr lang="en-US" sz="1000" b="1">
                <a:latin typeface="Courier New" charset="0"/>
              </a:rPr>
              <a:t>  2UPPER          +1 3DIG 2DIG 4DIG</a:t>
            </a:r>
          </a:p>
          <a:p>
            <a:pPr eaLnBrk="1" hangingPunct="1">
              <a:lnSpc>
                <a:spcPct val="90000"/>
              </a:lnSpc>
              <a:spcBef>
                <a:spcPct val="10000"/>
              </a:spcBef>
            </a:pPr>
            <a:r>
              <a:rPr lang="en-US" sz="1000" b="1">
                <a:latin typeface="Courier New" charset="0"/>
              </a:rPr>
              <a:t>  …               …</a:t>
            </a:r>
          </a:p>
        </p:txBody>
      </p:sp>
      <p:sp>
        <p:nvSpPr>
          <p:cNvPr id="32774" name="Text Box 6"/>
          <p:cNvSpPr txBox="1">
            <a:spLocks noChangeArrowheads="1"/>
          </p:cNvSpPr>
          <p:nvPr/>
        </p:nvSpPr>
        <p:spPr bwMode="auto">
          <a:xfrm>
            <a:off x="6019800" y="3581400"/>
            <a:ext cx="1285875" cy="457200"/>
          </a:xfrm>
          <a:prstGeom prst="rect">
            <a:avLst/>
          </a:prstGeom>
          <a:noFill/>
          <a:ln w="9525">
            <a:noFill/>
            <a:miter lim="800000"/>
            <a:headEnd/>
            <a:tailEnd/>
          </a:ln>
          <a:effectLst/>
        </p:spPr>
        <p:txBody>
          <a:bodyPr wrap="none">
            <a:prstTxWarp prst="textNoShape">
              <a:avLst/>
            </a:prstTxWarp>
            <a:spAutoFit/>
          </a:bodyPr>
          <a:lstStyle/>
          <a:p>
            <a:r>
              <a:rPr lang="en-US">
                <a:solidFill>
                  <a:srgbClr val="808080"/>
                </a:solidFill>
              </a:rPr>
              <a:t>patterns</a:t>
            </a:r>
          </a:p>
        </p:txBody>
      </p:sp>
      <p:pic>
        <p:nvPicPr>
          <p:cNvPr id="32775" name="Picture 7"/>
          <p:cNvPicPr>
            <a:picLocks noChangeAspect="1" noChangeArrowheads="1"/>
          </p:cNvPicPr>
          <p:nvPr/>
        </p:nvPicPr>
        <p:blipFill>
          <a:blip r:embed="rId3"/>
          <a:srcRect/>
          <a:stretch>
            <a:fillRect/>
          </a:stretch>
        </p:blipFill>
        <p:spPr bwMode="auto">
          <a:xfrm>
            <a:off x="1371600" y="3886200"/>
            <a:ext cx="3438525" cy="1931988"/>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Weather Data Types</a:t>
            </a:r>
          </a:p>
        </p:txBody>
      </p:sp>
      <p:sp>
        <p:nvSpPr>
          <p:cNvPr id="38915" name="Rectangle 4"/>
          <p:cNvSpPr>
            <a:spLocks noGrp="1" noChangeArrowheads="1"/>
          </p:cNvSpPr>
          <p:nvPr>
            <p:ph type="body" sz="half" idx="1"/>
          </p:nvPr>
        </p:nvSpPr>
        <p:spPr/>
        <p:txBody>
          <a:bodyPr/>
          <a:lstStyle/>
          <a:p>
            <a:pPr eaLnBrk="1" hangingPunct="1">
              <a:lnSpc>
                <a:spcPct val="90000"/>
              </a:lnSpc>
              <a:buFontTx/>
              <a:buNone/>
            </a:pPr>
            <a:r>
              <a:rPr lang="en-US" sz="2000" b="1"/>
              <a:t>Sample values</a:t>
            </a:r>
          </a:p>
          <a:p>
            <a:pPr eaLnBrk="1" hangingPunct="1">
              <a:lnSpc>
                <a:spcPct val="90000"/>
              </a:lnSpc>
            </a:pPr>
            <a:r>
              <a:rPr lang="en-US" sz="2000"/>
              <a:t>PR-TempF</a:t>
            </a:r>
          </a:p>
          <a:p>
            <a:pPr lvl="1" eaLnBrk="1" hangingPunct="1">
              <a:lnSpc>
                <a:spcPct val="90000"/>
              </a:lnSpc>
              <a:buFontTx/>
              <a:buNone/>
            </a:pPr>
            <a:r>
              <a:rPr lang="nb-NO" sz="1800"/>
              <a:t>88 F</a:t>
            </a:r>
          </a:p>
          <a:p>
            <a:pPr lvl="1" eaLnBrk="1" hangingPunct="1">
              <a:lnSpc>
                <a:spcPct val="90000"/>
              </a:lnSpc>
              <a:buFontTx/>
              <a:buNone/>
            </a:pPr>
            <a:r>
              <a:rPr lang="nb-NO" sz="1800"/>
              <a:t>57°F</a:t>
            </a:r>
          </a:p>
          <a:p>
            <a:pPr lvl="1" eaLnBrk="1" hangingPunct="1">
              <a:lnSpc>
                <a:spcPct val="90000"/>
              </a:lnSpc>
              <a:buFontTx/>
              <a:buNone/>
            </a:pPr>
            <a:r>
              <a:rPr lang="nb-NO" sz="1800"/>
              <a:t>82 F ...</a:t>
            </a:r>
          </a:p>
          <a:p>
            <a:pPr lvl="4" eaLnBrk="1" hangingPunct="1">
              <a:lnSpc>
                <a:spcPct val="90000"/>
              </a:lnSpc>
              <a:buFontTx/>
              <a:buNone/>
            </a:pPr>
            <a:endParaRPr lang="nb-NO" sz="1400"/>
          </a:p>
          <a:p>
            <a:pPr eaLnBrk="1" hangingPunct="1">
              <a:lnSpc>
                <a:spcPct val="90000"/>
              </a:lnSpc>
            </a:pPr>
            <a:r>
              <a:rPr lang="nb-NO" sz="2000"/>
              <a:t>PR-Visibility</a:t>
            </a:r>
          </a:p>
          <a:p>
            <a:pPr lvl="1" eaLnBrk="1" hangingPunct="1">
              <a:lnSpc>
                <a:spcPct val="90000"/>
              </a:lnSpc>
              <a:buFontTx/>
              <a:buNone/>
            </a:pPr>
            <a:r>
              <a:rPr lang="nb-NO" sz="1800"/>
              <a:t>8.0 miles</a:t>
            </a:r>
          </a:p>
          <a:p>
            <a:pPr lvl="1" eaLnBrk="1" hangingPunct="1">
              <a:lnSpc>
                <a:spcPct val="90000"/>
              </a:lnSpc>
              <a:buFontTx/>
              <a:buNone/>
            </a:pPr>
            <a:r>
              <a:rPr lang="nb-NO" sz="1800"/>
              <a:t>10.0 miles</a:t>
            </a:r>
          </a:p>
          <a:p>
            <a:pPr lvl="1" eaLnBrk="1" hangingPunct="1">
              <a:lnSpc>
                <a:spcPct val="90000"/>
              </a:lnSpc>
              <a:buFontTx/>
              <a:buNone/>
            </a:pPr>
            <a:r>
              <a:rPr lang="nb-NO" sz="1800"/>
              <a:t>4.0 miles</a:t>
            </a:r>
          </a:p>
          <a:p>
            <a:pPr lvl="1" eaLnBrk="1" hangingPunct="1">
              <a:lnSpc>
                <a:spcPct val="90000"/>
              </a:lnSpc>
              <a:buFontTx/>
              <a:buNone/>
            </a:pPr>
            <a:r>
              <a:rPr lang="nb-NO" sz="1800"/>
              <a:t>7.00 mi</a:t>
            </a:r>
          </a:p>
          <a:p>
            <a:pPr lvl="1" eaLnBrk="1" hangingPunct="1">
              <a:lnSpc>
                <a:spcPct val="90000"/>
              </a:lnSpc>
              <a:buFontTx/>
              <a:buNone/>
            </a:pPr>
            <a:r>
              <a:rPr lang="nb-NO" sz="1800"/>
              <a:t>10.00 mi</a:t>
            </a:r>
          </a:p>
          <a:p>
            <a:pPr lvl="4" eaLnBrk="1" hangingPunct="1">
              <a:lnSpc>
                <a:spcPct val="90000"/>
              </a:lnSpc>
              <a:buFontTx/>
              <a:buNone/>
            </a:pPr>
            <a:endParaRPr lang="nb-NO" sz="1400"/>
          </a:p>
          <a:p>
            <a:pPr eaLnBrk="1" hangingPunct="1">
              <a:lnSpc>
                <a:spcPct val="90000"/>
              </a:lnSpc>
            </a:pPr>
            <a:r>
              <a:rPr lang="nb-NO" sz="2000"/>
              <a:t>PR-Zip</a:t>
            </a:r>
          </a:p>
          <a:p>
            <a:pPr lvl="1" eaLnBrk="1" hangingPunct="1">
              <a:lnSpc>
                <a:spcPct val="90000"/>
              </a:lnSpc>
              <a:buFontTx/>
              <a:buNone/>
            </a:pPr>
            <a:r>
              <a:rPr lang="nb-NO" sz="1800"/>
              <a:t>07036</a:t>
            </a:r>
          </a:p>
          <a:p>
            <a:pPr lvl="1" eaLnBrk="1" hangingPunct="1">
              <a:lnSpc>
                <a:spcPct val="90000"/>
              </a:lnSpc>
              <a:buFontTx/>
              <a:buNone/>
            </a:pPr>
            <a:r>
              <a:rPr lang="nb-NO" sz="1800"/>
              <a:t>97459</a:t>
            </a:r>
          </a:p>
          <a:p>
            <a:pPr lvl="1" eaLnBrk="1" hangingPunct="1">
              <a:lnSpc>
                <a:spcPct val="90000"/>
              </a:lnSpc>
              <a:buFontTx/>
              <a:buNone/>
            </a:pPr>
            <a:r>
              <a:rPr lang="nb-NO" sz="1800"/>
              <a:t>02102</a:t>
            </a:r>
            <a:endParaRPr lang="en-US" sz="1800"/>
          </a:p>
        </p:txBody>
      </p:sp>
      <p:sp>
        <p:nvSpPr>
          <p:cNvPr id="38916" name="Rectangle 5"/>
          <p:cNvSpPr>
            <a:spLocks noGrp="1" noChangeArrowheads="1"/>
          </p:cNvSpPr>
          <p:nvPr>
            <p:ph type="body" sz="half" idx="2"/>
          </p:nvPr>
        </p:nvSpPr>
        <p:spPr/>
        <p:txBody>
          <a:bodyPr/>
          <a:lstStyle/>
          <a:p>
            <a:pPr eaLnBrk="1" hangingPunct="1">
              <a:lnSpc>
                <a:spcPct val="90000"/>
              </a:lnSpc>
              <a:buFontTx/>
              <a:buNone/>
            </a:pPr>
            <a:r>
              <a:rPr lang="en-US" sz="2000" b="1"/>
              <a:t>Patterns</a:t>
            </a:r>
          </a:p>
          <a:p>
            <a:pPr eaLnBrk="1" hangingPunct="1">
              <a:lnSpc>
                <a:spcPct val="90000"/>
              </a:lnSpc>
            </a:pPr>
            <a:r>
              <a:rPr lang="en-US" sz="2000"/>
              <a:t>PR-TempF</a:t>
            </a:r>
          </a:p>
          <a:p>
            <a:pPr lvl="1" eaLnBrk="1" hangingPunct="1">
              <a:lnSpc>
                <a:spcPct val="90000"/>
              </a:lnSpc>
              <a:buFontTx/>
              <a:buNone/>
            </a:pPr>
            <a:r>
              <a:rPr lang="nb-NO" sz="1800"/>
              <a:t>[88, F]</a:t>
            </a:r>
          </a:p>
          <a:p>
            <a:pPr lvl="1" eaLnBrk="1" hangingPunct="1">
              <a:lnSpc>
                <a:spcPct val="90000"/>
              </a:lnSpc>
              <a:buFontTx/>
              <a:buNone/>
            </a:pPr>
            <a:r>
              <a:rPr lang="nb-NO" sz="1800"/>
              <a:t>[2DIGIT, F]</a:t>
            </a:r>
          </a:p>
          <a:p>
            <a:pPr lvl="1" eaLnBrk="1" hangingPunct="1">
              <a:lnSpc>
                <a:spcPct val="90000"/>
              </a:lnSpc>
              <a:buFontTx/>
              <a:buNone/>
            </a:pPr>
            <a:r>
              <a:rPr lang="nb-NO" sz="1800"/>
              <a:t>[2DIGIT, °, F]</a:t>
            </a:r>
          </a:p>
          <a:p>
            <a:pPr lvl="4" eaLnBrk="1" hangingPunct="1">
              <a:lnSpc>
                <a:spcPct val="90000"/>
              </a:lnSpc>
              <a:buFontTx/>
              <a:buNone/>
            </a:pPr>
            <a:endParaRPr lang="nb-NO" sz="1400"/>
          </a:p>
          <a:p>
            <a:pPr eaLnBrk="1" hangingPunct="1">
              <a:lnSpc>
                <a:spcPct val="90000"/>
              </a:lnSpc>
            </a:pPr>
            <a:r>
              <a:rPr lang="nb-NO" sz="2000"/>
              <a:t>PR-Visibility</a:t>
            </a:r>
          </a:p>
          <a:p>
            <a:pPr lvl="1" eaLnBrk="1" hangingPunct="1">
              <a:lnSpc>
                <a:spcPct val="90000"/>
              </a:lnSpc>
              <a:buFontTx/>
              <a:buNone/>
            </a:pPr>
            <a:r>
              <a:rPr lang="es-ES" sz="1800"/>
              <a:t>[10, ., 0, miles]</a:t>
            </a:r>
          </a:p>
          <a:p>
            <a:pPr lvl="1" eaLnBrk="1" hangingPunct="1">
              <a:lnSpc>
                <a:spcPct val="90000"/>
              </a:lnSpc>
              <a:buFontTx/>
              <a:buNone/>
            </a:pPr>
            <a:r>
              <a:rPr lang="es-ES" sz="1800"/>
              <a:t>[10, ., 00, mi]</a:t>
            </a:r>
          </a:p>
          <a:p>
            <a:pPr lvl="1" eaLnBrk="1" hangingPunct="1">
              <a:lnSpc>
                <a:spcPct val="90000"/>
              </a:lnSpc>
              <a:buFontTx/>
              <a:buNone/>
            </a:pPr>
            <a:r>
              <a:rPr lang="es-ES" sz="1800"/>
              <a:t>[10, ., 00, mi, .]</a:t>
            </a:r>
          </a:p>
          <a:p>
            <a:pPr lvl="1" eaLnBrk="1" hangingPunct="1">
              <a:lnSpc>
                <a:spcPct val="90000"/>
              </a:lnSpc>
              <a:buFontTx/>
              <a:buNone/>
            </a:pPr>
            <a:r>
              <a:rPr lang="nb-NO" sz="1800"/>
              <a:t>[1DIGIT, ., 00, mi]</a:t>
            </a:r>
          </a:p>
          <a:p>
            <a:pPr lvl="1" eaLnBrk="1" hangingPunct="1">
              <a:lnSpc>
                <a:spcPct val="90000"/>
              </a:lnSpc>
              <a:buFontTx/>
              <a:buNone/>
            </a:pPr>
            <a:r>
              <a:rPr lang="nb-NO" sz="1800"/>
              <a:t>[1DIGIT, ., 0, miles]</a:t>
            </a:r>
          </a:p>
          <a:p>
            <a:pPr lvl="4" eaLnBrk="1" hangingPunct="1">
              <a:lnSpc>
                <a:spcPct val="90000"/>
              </a:lnSpc>
              <a:buFontTx/>
              <a:buNone/>
            </a:pPr>
            <a:endParaRPr lang="nb-NO" sz="1400"/>
          </a:p>
          <a:p>
            <a:pPr eaLnBrk="1" hangingPunct="1">
              <a:lnSpc>
                <a:spcPct val="90000"/>
              </a:lnSpc>
            </a:pPr>
            <a:r>
              <a:rPr lang="nb-NO" sz="2000"/>
              <a:t>PR-Zip</a:t>
            </a:r>
          </a:p>
          <a:p>
            <a:pPr lvl="1" eaLnBrk="1" hangingPunct="1">
              <a:lnSpc>
                <a:spcPct val="90000"/>
              </a:lnSpc>
              <a:buFontTx/>
              <a:buNone/>
            </a:pPr>
            <a:r>
              <a:rPr lang="nb-NO" sz="1800"/>
              <a:t>[5DIGIT]</a:t>
            </a:r>
          </a:p>
          <a:p>
            <a:pPr lvl="1" eaLnBrk="1" hangingPunct="1">
              <a:lnSpc>
                <a:spcPct val="90000"/>
              </a:lnSpc>
            </a:pPr>
            <a:endParaRPr lang="nb-NO" sz="1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4"/>
          <p:cNvSpPr>
            <a:spLocks noGrp="1"/>
          </p:cNvSpPr>
          <p:nvPr>
            <p:ph type="title" idx="4294967295"/>
          </p:nvPr>
        </p:nvSpPr>
        <p:spPr/>
        <p:txBody>
          <a:bodyPr/>
          <a:lstStyle/>
          <a:p>
            <a:pPr eaLnBrk="1" hangingPunct="1"/>
            <a:r>
              <a:rPr lang="en-US"/>
              <a:t>Labeled Columns of Target Source Unisys</a:t>
            </a:r>
          </a:p>
        </p:txBody>
      </p:sp>
      <p:graphicFrame>
        <p:nvGraphicFramePr>
          <p:cNvPr id="25672" name="Group 72"/>
          <p:cNvGraphicFramePr>
            <a:graphicFrameLocks noGrp="1"/>
          </p:cNvGraphicFramePr>
          <p:nvPr>
            <p:ph idx="4294967295"/>
          </p:nvPr>
        </p:nvGraphicFramePr>
        <p:xfrm>
          <a:off x="304800" y="1905000"/>
          <a:ext cx="8455025" cy="4115753"/>
        </p:xfrm>
        <a:graphic>
          <a:graphicData uri="http://schemas.openxmlformats.org/drawingml/2006/table">
            <a:tbl>
              <a:tblPr/>
              <a:tblGrid>
                <a:gridCol w="1139825"/>
                <a:gridCol w="1447800"/>
                <a:gridCol w="1447800"/>
                <a:gridCol w="1447800"/>
                <a:gridCol w="1485900"/>
                <a:gridCol w="1485900"/>
              </a:tblGrid>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chemeClr val="tx1"/>
                          </a:solidFill>
                          <a:effectLst/>
                          <a:latin typeface="Tahoma" charset="0"/>
                        </a:rPr>
                        <a:t>Column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87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chemeClr val="tx1"/>
                          </a:solidFill>
                          <a:effectLst/>
                          <a:latin typeface="Tahoma" charset="0"/>
                        </a:rPr>
                        <a:t>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rgbClr val="000000"/>
                          </a:solidFill>
                          <a:effectLst/>
                          <a:latin typeface="Tahoma" charset="0"/>
                        </a:rPr>
                        <a:t>PR-Zip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rgbClr val="000000"/>
                          </a:solidFill>
                          <a:effectLst/>
                          <a:latin typeface="Tahoma" charset="0"/>
                        </a:rPr>
                        <a:t>PR-TempF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rgbClr val="000000"/>
                          </a:solidFill>
                          <a:effectLst/>
                          <a:latin typeface="Tahoma" charset="0"/>
                        </a:rPr>
                        <a:t>PR-Humidity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rgbClr val="000000"/>
                          </a:solidFill>
                          <a:effectLst/>
                          <a:latin typeface="Tahoma" charset="0"/>
                        </a:rPr>
                        <a:t>PR-Sky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rgbClr val="000000"/>
                          </a:solidFill>
                          <a:effectLst/>
                          <a:latin typeface="Tahoma" charset="0"/>
                        </a:rPr>
                        <a:t>PR-Sky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chemeClr val="tx1"/>
                          </a:solidFill>
                          <a:effectLst/>
                          <a:latin typeface="Tahoma" charset="0"/>
                        </a:rPr>
                        <a:t>Score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0.333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0.68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0.325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0.375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09613">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1" i="0" u="none" strike="noStrike" cap="none" normalizeH="0" baseline="0">
                          <a:ln>
                            <a:noFill/>
                          </a:ln>
                          <a:solidFill>
                            <a:schemeClr val="tx1"/>
                          </a:solidFill>
                          <a:effectLst/>
                          <a:latin typeface="Tahoma" charset="0"/>
                        </a:rPr>
                        <a:t>Values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20502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45F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Partly Cloudy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800" b="1" i="0" u="none" strike="noStrike" cap="none" normalizeH="0" baseline="0">
                        <a:ln>
                          <a:noFill/>
                        </a:ln>
                        <a:solidFill>
                          <a:srgbClr val="FFFFFF"/>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32399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63F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Partly Cloudy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800" b="1" i="0" u="none" strike="noStrike" cap="none" normalizeH="0" baseline="0">
                        <a:ln>
                          <a:noFill/>
                        </a:ln>
                        <a:solidFill>
                          <a:srgbClr val="FFFFFF"/>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33040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73F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73%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Rainy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800" b="1" i="0" u="none" strike="noStrike" cap="none" normalizeH="0" baseline="0">
                        <a:ln>
                          <a:noFill/>
                        </a:ln>
                        <a:solidFill>
                          <a:srgbClr val="FFFFFF"/>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90292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66F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59%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Partly Cloudy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endParaRPr kumimoji="0" lang="en-US" sz="1800" b="1" i="0" u="none" strike="noStrike" cap="none" normalizeH="0" baseline="0">
                        <a:ln>
                          <a:noFill/>
                        </a:ln>
                        <a:solidFill>
                          <a:srgbClr val="FFFFFF"/>
                        </a:solidFill>
                        <a:effectLst/>
                        <a:latin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36130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62F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800" b="0" i="0" u="none" strike="noStrike" cap="none" normalizeH="0" baseline="0">
                          <a:ln>
                            <a:noFill/>
                          </a:ln>
                          <a:solidFill>
                            <a:srgbClr val="000000"/>
                          </a:solidFill>
                          <a:effectLst/>
                          <a:latin typeface="Tahoma" charset="0"/>
                        </a:rPr>
                        <a:t>Sunny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
                          <a:srgbClr val="990000"/>
                        </a:buClr>
                        <a:buSzTx/>
                        <a:buFontTx/>
                        <a:buNone/>
                        <a:tabLst/>
                      </a:pPr>
                      <a:r>
                        <a:rPr kumimoji="0" lang="en-US" sz="1600" b="0" i="0" u="none" strike="noStrike" cap="none" normalizeH="0" baseline="0">
                          <a:ln>
                            <a:noFill/>
                          </a:ln>
                          <a:solidFill>
                            <a:srgbClr val="000000"/>
                          </a:solidFill>
                          <a:effectLst/>
                          <a:latin typeface="Tahoma" charset="0"/>
                        </a:rPr>
                        <a:t>Partly Cloudy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0813" y="963613"/>
            <a:ext cx="8313737" cy="5589587"/>
            <a:chOff x="95" y="367"/>
            <a:chExt cx="5237" cy="3521"/>
          </a:xfrm>
        </p:grpSpPr>
        <p:sp>
          <p:nvSpPr>
            <p:cNvPr id="25605"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06"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discovery</a:t>
              </a:r>
            </a:p>
          </p:txBody>
        </p:sp>
        <p:sp>
          <p:nvSpPr>
            <p:cNvPr id="25607"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Invocation</a:t>
              </a:r>
              <a:br>
                <a:rPr lang="en-US"/>
              </a:br>
              <a:r>
                <a:rPr lang="en-US"/>
                <a:t> &amp;</a:t>
              </a:r>
            </a:p>
            <a:p>
              <a:pPr algn="ctr"/>
              <a:r>
                <a:rPr lang="en-US"/>
                <a:t>extraction</a:t>
              </a:r>
            </a:p>
          </p:txBody>
        </p:sp>
        <p:sp>
          <p:nvSpPr>
            <p:cNvPr id="25608"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semantic </a:t>
              </a:r>
            </a:p>
            <a:p>
              <a:pPr algn="ctr"/>
              <a:r>
                <a:rPr lang="en-US"/>
                <a:t>typing</a:t>
              </a:r>
            </a:p>
          </p:txBody>
        </p:sp>
        <p:sp>
          <p:nvSpPr>
            <p:cNvPr id="25609"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source </a:t>
              </a:r>
            </a:p>
            <a:p>
              <a:pPr algn="ctr"/>
              <a:r>
                <a:rPr lang="en-US"/>
                <a:t>modeling</a:t>
              </a:r>
            </a:p>
          </p:txBody>
        </p:sp>
        <p:sp>
          <p:nvSpPr>
            <p:cNvPr id="7179" name="Cloud"/>
            <p:cNvSpPr>
              <a:spLocks noChangeAspect="1" noEditPoints="1" noChangeArrowheads="1"/>
            </p:cNvSpPr>
            <p:nvPr/>
          </p:nvSpPr>
          <p:spPr bwMode="auto">
            <a:xfrm>
              <a:off x="1584" y="1248"/>
              <a:ext cx="2016" cy="12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defRPr/>
              </a:pPr>
              <a:r>
                <a:rPr lang="en-US" sz="1600" dirty="0">
                  <a:latin typeface="Verdana" charset="0"/>
                </a:rPr>
                <a:t>Background knowledge</a:t>
              </a:r>
            </a:p>
          </p:txBody>
        </p:sp>
        <p:sp>
          <p:nvSpPr>
            <p:cNvPr id="25611"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grpSp>
          <p:nvGrpSpPr>
            <p:cNvPr id="3" name="Group 13"/>
            <p:cNvGrpSpPr>
              <a:grpSpLocks/>
            </p:cNvGrpSpPr>
            <p:nvPr/>
          </p:nvGrpSpPr>
          <p:grpSpPr bwMode="auto">
            <a:xfrm>
              <a:off x="2738" y="1675"/>
              <a:ext cx="478" cy="329"/>
              <a:chOff x="2112" y="528"/>
              <a:chExt cx="960" cy="864"/>
            </a:xfrm>
          </p:grpSpPr>
          <p:sp>
            <p:nvSpPr>
              <p:cNvPr id="25644"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45" name="Line 15"/>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6" name="Line 16"/>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7" name="Line 17"/>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8" name="Line 18"/>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9" name="Line 19"/>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50" name="Line 20"/>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1" name="Line 21"/>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2" name="Line 22"/>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13"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14"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5615" name="Rectangle 25"/>
            <p:cNvSpPr>
              <a:spLocks noChangeArrowheads="1"/>
            </p:cNvSpPr>
            <p:nvPr/>
          </p:nvSpPr>
          <p:spPr bwMode="auto">
            <a:xfrm>
              <a:off x="817" y="1580"/>
              <a:ext cx="794" cy="212"/>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Seed URL</a:t>
              </a:r>
            </a:p>
          </p:txBody>
        </p:sp>
        <p:sp>
          <p:nvSpPr>
            <p:cNvPr id="25616"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Courier New" charset="0"/>
                </a:rPr>
                <a:t>anotherWS</a:t>
              </a:r>
            </a:p>
          </p:txBody>
        </p:sp>
        <p:sp>
          <p:nvSpPr>
            <p:cNvPr id="25617"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8"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9"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sp>
          <p:nvSpPr>
            <p:cNvPr id="25620"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1" name="Rectangle 31"/>
            <p:cNvSpPr>
              <a:spLocks noChangeArrowheads="1"/>
            </p:cNvSpPr>
            <p:nvPr/>
          </p:nvSpPr>
          <p:spPr bwMode="auto">
            <a:xfrm>
              <a:off x="3552" y="1292"/>
              <a:ext cx="616"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sample</a:t>
              </a:r>
            </a:p>
            <a:p>
              <a:r>
                <a:rPr lang="en-US" sz="1600">
                  <a:latin typeface="Century" charset="0"/>
                </a:rPr>
                <a:t>  input</a:t>
              </a:r>
            </a:p>
            <a:p>
              <a:r>
                <a:rPr lang="en-US" sz="1600">
                  <a:latin typeface="Century" charset="0"/>
                </a:rPr>
                <a:t>  values</a:t>
              </a:r>
            </a:p>
          </p:txBody>
        </p:sp>
        <p:sp>
          <p:nvSpPr>
            <p:cNvPr id="25622"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400">
                  <a:latin typeface="Courier New" charset="0"/>
                </a:rPr>
                <a:t>http://wunderground.com</a:t>
              </a:r>
            </a:p>
          </p:txBody>
        </p:sp>
        <p:sp>
          <p:nvSpPr>
            <p:cNvPr id="25623"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4" name="Group 34"/>
            <p:cNvGrpSpPr>
              <a:grpSpLocks/>
            </p:cNvGrpSpPr>
            <p:nvPr/>
          </p:nvGrpSpPr>
          <p:grpSpPr bwMode="auto">
            <a:xfrm>
              <a:off x="4692" y="2396"/>
              <a:ext cx="621" cy="295"/>
              <a:chOff x="2112" y="528"/>
              <a:chExt cx="960" cy="864"/>
            </a:xfrm>
          </p:grpSpPr>
          <p:sp>
            <p:nvSpPr>
              <p:cNvPr id="25635"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36" name="Line 36"/>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7" name="Line 37"/>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8" name="Line 38"/>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9" name="Line 39"/>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0" name="Line 40"/>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1" name="Line 41"/>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2" name="Line 42"/>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3" name="Line 43"/>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25" name="Rectangle 44"/>
            <p:cNvSpPr>
              <a:spLocks noChangeArrowheads="1"/>
            </p:cNvSpPr>
            <p:nvPr/>
          </p:nvSpPr>
          <p:spPr bwMode="auto">
            <a:xfrm>
              <a:off x="4746" y="1403"/>
              <a:ext cx="514" cy="192"/>
            </a:xfrm>
            <a:prstGeom prst="rect">
              <a:avLst/>
            </a:prstGeom>
            <a:solidFill>
              <a:srgbClr val="FFFFFF">
                <a:alpha val="74901"/>
              </a:srgbClr>
            </a:solidFill>
            <a:ln w="9525">
              <a:noFill/>
              <a:miter lim="800000"/>
              <a:headEnd/>
              <a:tailEnd/>
            </a:ln>
          </p:spPr>
          <p:txBody>
            <a:bodyPr wrap="none">
              <a:prstTxWarp prst="textNoShape">
                <a:avLst/>
              </a:prstTxWarp>
              <a:spAutoFit/>
            </a:bodyPr>
            <a:lstStyle/>
            <a:p>
              <a:r>
                <a:rPr lang="en-US" sz="1400">
                  <a:latin typeface="Century" charset="0"/>
                </a:rPr>
                <a:t>“90254”</a:t>
              </a:r>
            </a:p>
          </p:txBody>
        </p:sp>
        <p:sp>
          <p:nvSpPr>
            <p:cNvPr id="25626"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7"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8"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9" name="Rectangle 48"/>
            <p:cNvSpPr>
              <a:spLocks noChangeArrowheads="1"/>
            </p:cNvSpPr>
            <p:nvPr/>
          </p:nvSpPr>
          <p:spPr bwMode="auto">
            <a:xfrm>
              <a:off x="3169" y="2804"/>
              <a:ext cx="733"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patterns </a:t>
              </a:r>
            </a:p>
            <a:p>
              <a:pPr>
                <a:buFontTx/>
                <a:buChar char="•"/>
              </a:pPr>
              <a:r>
                <a:rPr lang="en-US" sz="1600">
                  <a:latin typeface="Century" charset="0"/>
                </a:rPr>
                <a:t>domain </a:t>
              </a:r>
            </a:p>
            <a:p>
              <a:r>
                <a:rPr lang="en-US" sz="1600">
                  <a:latin typeface="Century" charset="0"/>
                </a:rPr>
                <a:t>   types</a:t>
              </a:r>
            </a:p>
          </p:txBody>
        </p:sp>
        <p:sp>
          <p:nvSpPr>
            <p:cNvPr id="25630" name="Rectangle 49"/>
            <p:cNvSpPr>
              <a:spLocks noChangeArrowheads="1"/>
            </p:cNvSpPr>
            <p:nvPr/>
          </p:nvSpPr>
          <p:spPr bwMode="auto">
            <a:xfrm>
              <a:off x="1776" y="3648"/>
              <a:ext cx="2195" cy="212"/>
            </a:xfrm>
            <a:prstGeom prst="rect">
              <a:avLst/>
            </a:prstGeom>
            <a:noFill/>
            <a:ln w="9525">
              <a:noFill/>
              <a:miter lim="800000"/>
              <a:headEnd/>
              <a:tailEnd/>
            </a:ln>
          </p:spPr>
          <p:txBody>
            <a:bodyPr wrap="none">
              <a:prstTxWarp prst="textNoShape">
                <a:avLst/>
              </a:prstTxWarp>
              <a:spAutoFit/>
            </a:bodyPr>
            <a:lstStyle/>
            <a:p>
              <a:r>
                <a:rPr lang="en-US" sz="1600">
                  <a:latin typeface="Courier New" charset="0"/>
                </a:rPr>
                <a:t>unisys(Zip,Temp,Humidity,…)</a:t>
              </a:r>
            </a:p>
          </p:txBody>
        </p:sp>
        <p:sp>
          <p:nvSpPr>
            <p:cNvPr id="25631"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32" name="Rectangle 51"/>
            <p:cNvSpPr>
              <a:spLocks noChangeArrowheads="1"/>
            </p:cNvSpPr>
            <p:nvPr/>
          </p:nvSpPr>
          <p:spPr bwMode="auto">
            <a:xfrm>
              <a:off x="1824" y="2818"/>
              <a:ext cx="1104" cy="520"/>
            </a:xfrm>
            <a:prstGeom prst="rect">
              <a:avLst/>
            </a:prstGeom>
            <a:noFill/>
            <a:ln w="9525">
              <a:noFill/>
              <a:miter lim="800000"/>
              <a:headEnd/>
              <a:tailEnd/>
            </a:ln>
          </p:spPr>
          <p:txBody>
            <a:bodyPr>
              <a:prstTxWarp prst="textNoShape">
                <a:avLst/>
              </a:prstTxWarp>
              <a:spAutoFit/>
            </a:bodyPr>
            <a:lstStyle/>
            <a:p>
              <a:pPr>
                <a:buFontTx/>
                <a:buChar char="•"/>
              </a:pPr>
              <a:r>
                <a:rPr lang="en-US" sz="1600">
                  <a:latin typeface="Century" charset="0"/>
                </a:rPr>
                <a:t>definition of      known sources</a:t>
              </a:r>
            </a:p>
            <a:p>
              <a:pPr>
                <a:buFontTx/>
                <a:buChar char="•"/>
              </a:pPr>
              <a:r>
                <a:rPr lang="en-US" sz="1600">
                  <a:latin typeface="Century" charset="0"/>
                </a:rPr>
                <a:t>sample values </a:t>
              </a:r>
            </a:p>
          </p:txBody>
        </p:sp>
        <p:sp>
          <p:nvSpPr>
            <p:cNvPr id="25633" name="Rectangle 52"/>
            <p:cNvSpPr>
              <a:spLocks noChangeArrowheads="1"/>
            </p:cNvSpPr>
            <p:nvPr/>
          </p:nvSpPr>
          <p:spPr bwMode="auto">
            <a:xfrm>
              <a:off x="95" y="2448"/>
              <a:ext cx="2201" cy="372"/>
            </a:xfrm>
            <a:prstGeom prst="rect">
              <a:avLst/>
            </a:prstGeom>
            <a:noFill/>
            <a:ln w="9525">
              <a:solidFill>
                <a:schemeClr val="bg2"/>
              </a:solidFill>
              <a:miter lim="800000"/>
              <a:headEnd/>
              <a:tailEnd/>
            </a:ln>
          </p:spPr>
          <p:txBody>
            <a:bodyPr wrap="none">
              <a:prstTxWarp prst="textNoShape">
                <a:avLst/>
              </a:prstTxWarp>
              <a:spAutoFit/>
            </a:bodyPr>
            <a:lstStyle/>
            <a:p>
              <a:r>
                <a:rPr lang="en-US" sz="1600">
                  <a:latin typeface="Courier New" charset="0"/>
                </a:rPr>
                <a:t>unisys(Zip,Temp,…)</a:t>
              </a:r>
            </a:p>
            <a:p>
              <a:r>
                <a:rPr lang="en-US" sz="1600">
                  <a:latin typeface="Courier New" charset="0"/>
                </a:rPr>
                <a:t>:-weather(Zip,…,Temp,Hi,Lo)</a:t>
              </a:r>
            </a:p>
          </p:txBody>
        </p:sp>
        <p:sp>
          <p:nvSpPr>
            <p:cNvPr id="25634"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grpSp>
      <p:sp>
        <p:nvSpPr>
          <p:cNvPr id="52" name="Oval 51"/>
          <p:cNvSpPr/>
          <p:nvPr/>
        </p:nvSpPr>
        <p:spPr bwMode="auto">
          <a:xfrm>
            <a:off x="685800" y="5029200"/>
            <a:ext cx="2362200" cy="18288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prstTxWarp prst="textNoShape">
              <a:avLst/>
            </a:prstTxWarp>
          </a:bodyPr>
          <a:lstStyle/>
          <a:p>
            <a:pPr>
              <a:defRPr/>
            </a:pPr>
            <a:endParaRPr lang="en-US"/>
          </a:p>
        </p:txBody>
      </p:sp>
      <p:sp>
        <p:nvSpPr>
          <p:cNvPr id="53" name="Title 52"/>
          <p:cNvSpPr>
            <a:spLocks noGrp="1"/>
          </p:cNvSpPr>
          <p:nvPr>
            <p:ph type="title"/>
          </p:nvPr>
        </p:nvSpPr>
        <p:spPr/>
        <p:txBody>
          <a:bodyPr/>
          <a:lstStyle/>
          <a:p>
            <a:r>
              <a:rPr lang="en-US" dirty="0" smtClean="0"/>
              <a:t>Source </a:t>
            </a:r>
            <a:r>
              <a:rPr lang="en-US" dirty="0" smtClean="0"/>
              <a:t>Modeling</a:t>
            </a:r>
            <a:br>
              <a:rPr lang="en-US" dirty="0" smtClean="0"/>
            </a:br>
            <a:r>
              <a:rPr lang="en-US" dirty="0" smtClean="0"/>
              <a:t>[Carman &amp; Knoblock]</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 name="Date Placeholder 4"/>
          <p:cNvSpPr>
            <a:spLocks noGrp="1"/>
          </p:cNvSpPr>
          <p:nvPr>
            <p:ph type="dt" sz="half" idx="4294967295"/>
          </p:nvPr>
        </p:nvSpPr>
        <p:spPr>
          <a:xfrm>
            <a:off x="457200" y="6245225"/>
            <a:ext cx="2133600" cy="476250"/>
          </a:xfrm>
          <a:prstGeom prst="rect">
            <a:avLst/>
          </a:prstGeom>
        </p:spPr>
        <p:txBody>
          <a:bodyPr/>
          <a:lstStyle/>
          <a:p>
            <a:fld id="{D97E54E7-B1ED-C542-881A-07594FFD101C}" type="datetime1">
              <a:rPr lang="en-US" smtClean="0"/>
              <a:pPr/>
              <a:t>6/2/09</a:t>
            </a:fld>
            <a:endParaRPr lang="en-US"/>
          </a:p>
        </p:txBody>
      </p:sp>
      <p:sp>
        <p:nvSpPr>
          <p:cNvPr id="38914" name="Rectangle 2"/>
          <p:cNvSpPr>
            <a:spLocks noGrp="1" noChangeArrowheads="1"/>
          </p:cNvSpPr>
          <p:nvPr>
            <p:ph type="title"/>
          </p:nvPr>
        </p:nvSpPr>
        <p:spPr>
          <a:xfrm>
            <a:off x="-76200" y="76201"/>
            <a:ext cx="7391400" cy="838200"/>
          </a:xfrm>
        </p:spPr>
        <p:txBody>
          <a:bodyPr/>
          <a:lstStyle/>
          <a:p>
            <a:r>
              <a:rPr lang="en-US" sz="3200" dirty="0"/>
              <a:t>Inducing Source </a:t>
            </a:r>
            <a:r>
              <a:rPr lang="en-US" sz="3200" dirty="0" smtClean="0"/>
              <a:t>Definitions</a:t>
            </a:r>
            <a:endParaRPr lang="en-US" sz="3200" dirty="0"/>
          </a:p>
        </p:txBody>
      </p:sp>
      <p:sp>
        <p:nvSpPr>
          <p:cNvPr id="38915" name="Rectangle 3"/>
          <p:cNvSpPr>
            <a:spLocks noGrp="1" noChangeArrowheads="1"/>
          </p:cNvSpPr>
          <p:nvPr>
            <p:ph type="body" sz="half" idx="1"/>
          </p:nvPr>
        </p:nvSpPr>
        <p:spPr>
          <a:xfrm>
            <a:off x="179388" y="3975100"/>
            <a:ext cx="3816350" cy="1111250"/>
          </a:xfrm>
          <a:noFill/>
          <a:ln/>
        </p:spPr>
        <p:txBody>
          <a:bodyPr/>
          <a:lstStyle/>
          <a:p>
            <a:pPr>
              <a:lnSpc>
                <a:spcPct val="90000"/>
              </a:lnSpc>
            </a:pPr>
            <a:r>
              <a:rPr lang="en-US" dirty="0" smtClean="0"/>
              <a:t>Step 1: c</a:t>
            </a:r>
            <a:r>
              <a:rPr lang="en-US" sz="2400" dirty="0" smtClean="0"/>
              <a:t>lassify </a:t>
            </a:r>
            <a:r>
              <a:rPr lang="en-US" sz="2400" dirty="0"/>
              <a:t>input &amp; output semantic types</a:t>
            </a:r>
          </a:p>
        </p:txBody>
      </p:sp>
      <p:grpSp>
        <p:nvGrpSpPr>
          <p:cNvPr id="145" name="Group 144"/>
          <p:cNvGrpSpPr/>
          <p:nvPr/>
        </p:nvGrpSpPr>
        <p:grpSpPr>
          <a:xfrm>
            <a:off x="4356100" y="4572000"/>
            <a:ext cx="4464050" cy="914401"/>
            <a:chOff x="4356100" y="4603750"/>
            <a:chExt cx="4464050" cy="914401"/>
          </a:xfrm>
        </p:grpSpPr>
        <p:sp>
          <p:nvSpPr>
            <p:cNvPr id="38925" name="Rectangle 13"/>
            <p:cNvSpPr>
              <a:spLocks noChangeArrowheads="1"/>
            </p:cNvSpPr>
            <p:nvPr/>
          </p:nvSpPr>
          <p:spPr bwMode="auto">
            <a:xfrm>
              <a:off x="4356100" y="4659868"/>
              <a:ext cx="1219200" cy="369332"/>
            </a:xfrm>
            <a:prstGeom prst="rect">
              <a:avLst/>
            </a:prstGeom>
            <a:solidFill>
              <a:srgbClr val="FFFF00"/>
            </a:solidFill>
            <a:ln w="38100">
              <a:solidFill>
                <a:srgbClr val="FFFF00"/>
              </a:solidFill>
              <a:miter lim="800000"/>
              <a:headEnd/>
              <a:tailEnd/>
            </a:ln>
            <a:effectLst/>
          </p:spPr>
          <p:txBody>
            <a:bodyPr>
              <a:prstTxWarp prst="textNoShape">
                <a:avLst/>
              </a:prstTxWarp>
              <a:spAutoFit/>
            </a:bodyPr>
            <a:lstStyle/>
            <a:p>
              <a:pPr algn="ctr" eaLnBrk="1" hangingPunct="1">
                <a:spcBef>
                  <a:spcPct val="50000"/>
                </a:spcBef>
              </a:pPr>
              <a:r>
                <a:rPr lang="en-US" dirty="0" err="1">
                  <a:solidFill>
                    <a:srgbClr val="800000"/>
                  </a:solidFill>
                  <a:latin typeface="Arial" charset="0"/>
                </a:rPr>
                <a:t>zipcode</a:t>
              </a:r>
              <a:endParaRPr lang="en-US" dirty="0">
                <a:solidFill>
                  <a:srgbClr val="800000"/>
                </a:solidFill>
                <a:latin typeface="Arial" charset="0"/>
              </a:endParaRPr>
            </a:p>
          </p:txBody>
        </p:sp>
        <p:sp>
          <p:nvSpPr>
            <p:cNvPr id="38926" name="Line 14"/>
            <p:cNvSpPr>
              <a:spLocks noChangeShapeType="1"/>
            </p:cNvSpPr>
            <p:nvPr/>
          </p:nvSpPr>
          <p:spPr bwMode="auto">
            <a:xfrm>
              <a:off x="5041900" y="4989513"/>
              <a:ext cx="685800" cy="457200"/>
            </a:xfrm>
            <a:prstGeom prst="line">
              <a:avLst/>
            </a:prstGeom>
            <a:noFill/>
            <a:ln w="38100">
              <a:solidFill>
                <a:srgbClr val="800000"/>
              </a:solidFill>
              <a:round/>
              <a:headEnd/>
              <a:tailEnd type="triangle" w="med" len="med"/>
            </a:ln>
            <a:effectLst/>
          </p:spPr>
          <p:txBody>
            <a:bodyPr>
              <a:prstTxWarp prst="textNoShape">
                <a:avLst/>
              </a:prstTxWarp>
            </a:bodyPr>
            <a:lstStyle/>
            <a:p>
              <a:endParaRPr lang="en-US"/>
            </a:p>
          </p:txBody>
        </p:sp>
        <p:sp>
          <p:nvSpPr>
            <p:cNvPr id="38927" name="Line 15"/>
            <p:cNvSpPr>
              <a:spLocks noChangeShapeType="1"/>
            </p:cNvSpPr>
            <p:nvPr/>
          </p:nvSpPr>
          <p:spPr bwMode="auto">
            <a:xfrm>
              <a:off x="5041900" y="4989513"/>
              <a:ext cx="1981200" cy="457200"/>
            </a:xfrm>
            <a:prstGeom prst="line">
              <a:avLst/>
            </a:prstGeom>
            <a:noFill/>
            <a:ln w="38100">
              <a:solidFill>
                <a:srgbClr val="800000"/>
              </a:solidFill>
              <a:round/>
              <a:headEnd/>
              <a:tailEnd type="triangle" w="med" len="med"/>
            </a:ln>
            <a:effectLst/>
          </p:spPr>
          <p:txBody>
            <a:bodyPr>
              <a:prstTxWarp prst="textNoShape">
                <a:avLst/>
              </a:prstTxWarp>
            </a:bodyPr>
            <a:lstStyle/>
            <a:p>
              <a:endParaRPr lang="en-US"/>
            </a:p>
          </p:txBody>
        </p:sp>
        <p:sp>
          <p:nvSpPr>
            <p:cNvPr id="38930" name="Rectangle 18"/>
            <p:cNvSpPr>
              <a:spLocks noChangeArrowheads="1"/>
            </p:cNvSpPr>
            <p:nvPr/>
          </p:nvSpPr>
          <p:spPr bwMode="auto">
            <a:xfrm>
              <a:off x="7524750" y="4603750"/>
              <a:ext cx="1295400" cy="369332"/>
            </a:xfrm>
            <a:prstGeom prst="rect">
              <a:avLst/>
            </a:prstGeom>
            <a:solidFill>
              <a:srgbClr val="FFFF00"/>
            </a:solidFill>
            <a:ln w="57150">
              <a:solidFill>
                <a:srgbClr val="FFFF00"/>
              </a:solidFill>
              <a:miter lim="800000"/>
              <a:headEnd/>
              <a:tailEnd/>
            </a:ln>
            <a:effectLst/>
          </p:spPr>
          <p:txBody>
            <a:bodyPr>
              <a:prstTxWarp prst="textNoShape">
                <a:avLst/>
              </a:prstTxWarp>
              <a:spAutoFit/>
            </a:bodyPr>
            <a:lstStyle/>
            <a:p>
              <a:pPr algn="ctr" eaLnBrk="1" hangingPunct="1">
                <a:spcBef>
                  <a:spcPct val="50000"/>
                </a:spcBef>
              </a:pPr>
              <a:r>
                <a:rPr lang="en-US" b="1" dirty="0">
                  <a:solidFill>
                    <a:srgbClr val="800000"/>
                  </a:solidFill>
                  <a:latin typeface="Arial" charset="0"/>
                </a:rPr>
                <a:t>distance</a:t>
              </a:r>
            </a:p>
          </p:txBody>
        </p:sp>
        <p:sp>
          <p:nvSpPr>
            <p:cNvPr id="38931" name="Line 19"/>
            <p:cNvSpPr>
              <a:spLocks noChangeShapeType="1"/>
            </p:cNvSpPr>
            <p:nvPr/>
          </p:nvSpPr>
          <p:spPr bwMode="auto">
            <a:xfrm>
              <a:off x="8253413" y="4970463"/>
              <a:ext cx="0" cy="547688"/>
            </a:xfrm>
            <a:prstGeom prst="line">
              <a:avLst/>
            </a:prstGeom>
            <a:noFill/>
            <a:ln w="57150">
              <a:solidFill>
                <a:srgbClr val="800000"/>
              </a:solidFill>
              <a:round/>
              <a:headEnd/>
              <a:tailEnd type="triangle" w="med" len="med"/>
            </a:ln>
            <a:effectLst/>
          </p:spPr>
          <p:txBody>
            <a:bodyPr>
              <a:prstTxWarp prst="textNoShape">
                <a:avLst/>
              </a:prstTxWarp>
            </a:bodyPr>
            <a:lstStyle/>
            <a:p>
              <a:endParaRPr lang="en-US"/>
            </a:p>
          </p:txBody>
        </p:sp>
      </p:grpSp>
      <p:sp>
        <p:nvSpPr>
          <p:cNvPr id="38933" name="Rectangle 21"/>
          <p:cNvSpPr>
            <a:spLocks noChangeArrowheads="1"/>
          </p:cNvSpPr>
          <p:nvPr/>
        </p:nvSpPr>
        <p:spPr bwMode="auto">
          <a:xfrm>
            <a:off x="3995738" y="1484313"/>
            <a:ext cx="5003800" cy="1785104"/>
          </a:xfrm>
          <a:prstGeom prst="rect">
            <a:avLst/>
          </a:prstGeom>
          <a:noFill/>
          <a:ln w="9525">
            <a:noFill/>
            <a:miter lim="800000"/>
            <a:headEnd/>
            <a:tailEnd/>
          </a:ln>
          <a:effectLst/>
        </p:spPr>
        <p:txBody>
          <a:bodyPr>
            <a:prstTxWarp prst="textNoShape">
              <a:avLst/>
            </a:prstTxWarp>
            <a:spAutoFit/>
          </a:bodyPr>
          <a:lstStyle/>
          <a:p>
            <a:r>
              <a:rPr lang="en-US" sz="1600" dirty="0">
                <a:latin typeface="Arial" charset="0"/>
              </a:rPr>
              <a:t>source1($zip, lat, long) :- </a:t>
            </a:r>
          </a:p>
          <a:p>
            <a:r>
              <a:rPr lang="en-US" sz="1600" dirty="0">
                <a:latin typeface="Arial" charset="0"/>
              </a:rPr>
              <a:t>    </a:t>
            </a:r>
            <a:r>
              <a:rPr lang="en-US" sz="1600" dirty="0" err="1">
                <a:latin typeface="Arial" charset="0"/>
              </a:rPr>
              <a:t>centroid(zip</a:t>
            </a:r>
            <a:r>
              <a:rPr lang="en-US" sz="1600" dirty="0">
                <a:latin typeface="Arial" charset="0"/>
              </a:rPr>
              <a:t>, lat, long).</a:t>
            </a:r>
          </a:p>
          <a:p>
            <a:endParaRPr lang="en-US" sz="700" dirty="0">
              <a:ln>
                <a:solidFill>
                  <a:srgbClr val="FF6600"/>
                </a:solidFill>
              </a:ln>
              <a:latin typeface="Arial" charset="0"/>
            </a:endParaRPr>
          </a:p>
          <a:p>
            <a:r>
              <a:rPr lang="en-US" sz="1600" dirty="0">
                <a:latin typeface="Arial" charset="0"/>
              </a:rPr>
              <a:t>source2($lat1, $long1, $lat2, $long2, dist) :- </a:t>
            </a:r>
          </a:p>
          <a:p>
            <a:r>
              <a:rPr lang="en-US" sz="1600" dirty="0">
                <a:latin typeface="Arial" charset="0"/>
              </a:rPr>
              <a:t>    greatCircleDist(lat1, long1, lat2, long2, dist).</a:t>
            </a:r>
          </a:p>
          <a:p>
            <a:endParaRPr lang="en-US" sz="700" dirty="0">
              <a:latin typeface="Arial" charset="0"/>
            </a:endParaRPr>
          </a:p>
          <a:p>
            <a:r>
              <a:rPr lang="en-US" sz="1600" dirty="0">
                <a:latin typeface="Arial" charset="0"/>
              </a:rPr>
              <a:t>source3($dist1, dist2) :- </a:t>
            </a:r>
          </a:p>
          <a:p>
            <a:r>
              <a:rPr lang="en-US" sz="1600" dirty="0">
                <a:latin typeface="Arial" charset="0"/>
              </a:rPr>
              <a:t>    convertKm2Mi(dist1, dist2).</a:t>
            </a:r>
          </a:p>
        </p:txBody>
      </p:sp>
      <p:grpSp>
        <p:nvGrpSpPr>
          <p:cNvPr id="4" name="Group 22"/>
          <p:cNvGrpSpPr>
            <a:grpSpLocks/>
          </p:cNvGrpSpPr>
          <p:nvPr/>
        </p:nvGrpSpPr>
        <p:grpSpPr bwMode="auto">
          <a:xfrm>
            <a:off x="323850" y="1776413"/>
            <a:ext cx="1223963" cy="1292225"/>
            <a:chOff x="1247" y="1706"/>
            <a:chExt cx="771" cy="814"/>
          </a:xfrm>
        </p:grpSpPr>
        <p:grpSp>
          <p:nvGrpSpPr>
            <p:cNvPr id="5" name="Group 23"/>
            <p:cNvGrpSpPr>
              <a:grpSpLocks/>
            </p:cNvGrpSpPr>
            <p:nvPr/>
          </p:nvGrpSpPr>
          <p:grpSpPr bwMode="auto">
            <a:xfrm>
              <a:off x="1247" y="1706"/>
              <a:ext cx="771" cy="814"/>
              <a:chOff x="2245" y="2523"/>
              <a:chExt cx="1143" cy="1132"/>
            </a:xfrm>
          </p:grpSpPr>
          <p:sp>
            <p:nvSpPr>
              <p:cNvPr id="38936" name="AutoShape 24"/>
              <p:cNvSpPr>
                <a:spLocks noChangeAspect="1" noChangeArrowheads="1" noTextEdit="1"/>
              </p:cNvSpPr>
              <p:nvPr/>
            </p:nvSpPr>
            <p:spPr bwMode="auto">
              <a:xfrm>
                <a:off x="2245" y="2523"/>
                <a:ext cx="1143" cy="1132"/>
              </a:xfrm>
              <a:prstGeom prst="rect">
                <a:avLst/>
              </a:prstGeom>
              <a:noFill/>
              <a:ln w="9525">
                <a:noFill/>
                <a:miter lim="800000"/>
                <a:headEnd/>
                <a:tailEnd/>
              </a:ln>
            </p:spPr>
            <p:txBody>
              <a:bodyPr>
                <a:prstTxWarp prst="textNoShape">
                  <a:avLst/>
                </a:prstTxWarp>
              </a:bodyPr>
              <a:lstStyle/>
              <a:p>
                <a:endParaRPr lang="en-US"/>
              </a:p>
            </p:txBody>
          </p:sp>
          <p:sp>
            <p:nvSpPr>
              <p:cNvPr id="38937" name="Freeform 25"/>
              <p:cNvSpPr>
                <a:spLocks/>
              </p:cNvSpPr>
              <p:nvPr/>
            </p:nvSpPr>
            <p:spPr bwMode="auto">
              <a:xfrm>
                <a:off x="2245" y="3379"/>
                <a:ext cx="1143" cy="276"/>
              </a:xfrm>
              <a:custGeom>
                <a:avLst/>
                <a:gdLst/>
                <a:ahLst/>
                <a:cxnLst>
                  <a:cxn ang="0">
                    <a:pos x="491" y="503"/>
                  </a:cxn>
                  <a:cxn ang="0">
                    <a:pos x="615" y="522"/>
                  </a:cxn>
                  <a:cxn ang="0">
                    <a:pos x="749" y="537"/>
                  </a:cxn>
                  <a:cxn ang="0">
                    <a:pos x="891" y="546"/>
                  </a:cxn>
                  <a:cxn ang="0">
                    <a:pos x="1040" y="552"/>
                  </a:cxn>
                  <a:cxn ang="0">
                    <a:pos x="1190" y="553"/>
                  </a:cxn>
                  <a:cxn ang="0">
                    <a:pos x="1329" y="550"/>
                  </a:cxn>
                  <a:cxn ang="0">
                    <a:pos x="1461" y="543"/>
                  </a:cxn>
                  <a:cxn ang="0">
                    <a:pos x="1588" y="531"/>
                  </a:cxn>
                  <a:cxn ang="0">
                    <a:pos x="1706" y="517"/>
                  </a:cxn>
                  <a:cxn ang="0">
                    <a:pos x="1817" y="500"/>
                  </a:cxn>
                  <a:cxn ang="0">
                    <a:pos x="1966" y="469"/>
                  </a:cxn>
                  <a:cxn ang="0">
                    <a:pos x="2090" y="431"/>
                  </a:cxn>
                  <a:cxn ang="0">
                    <a:pos x="2187" y="389"/>
                  </a:cxn>
                  <a:cxn ang="0">
                    <a:pos x="2253" y="343"/>
                  </a:cxn>
                  <a:cxn ang="0">
                    <a:pos x="2284" y="294"/>
                  </a:cxn>
                  <a:cxn ang="0">
                    <a:pos x="2274" y="237"/>
                  </a:cxn>
                  <a:cxn ang="0">
                    <a:pos x="2217" y="182"/>
                  </a:cxn>
                  <a:cxn ang="0">
                    <a:pos x="2117" y="132"/>
                  </a:cxn>
                  <a:cxn ang="0">
                    <a:pos x="1977" y="88"/>
                  </a:cxn>
                  <a:cxn ang="0">
                    <a:pos x="1806" y="51"/>
                  </a:cxn>
                  <a:cxn ang="0">
                    <a:pos x="1644" y="28"/>
                  </a:cxn>
                  <a:cxn ang="0">
                    <a:pos x="1551" y="19"/>
                  </a:cxn>
                  <a:cxn ang="0">
                    <a:pos x="1454" y="11"/>
                  </a:cxn>
                  <a:cxn ang="0">
                    <a:pos x="1353" y="5"/>
                  </a:cxn>
                  <a:cxn ang="0">
                    <a:pos x="1249" y="1"/>
                  </a:cxn>
                  <a:cxn ang="0">
                    <a:pos x="1143" y="0"/>
                  </a:cxn>
                  <a:cxn ang="0">
                    <a:pos x="999" y="3"/>
                  </a:cxn>
                  <a:cxn ang="0">
                    <a:pos x="860" y="8"/>
                  </a:cxn>
                  <a:cxn ang="0">
                    <a:pos x="727" y="19"/>
                  </a:cxn>
                  <a:cxn ang="0">
                    <a:pos x="601" y="32"/>
                  </a:cxn>
                  <a:cxn ang="0">
                    <a:pos x="485" y="50"/>
                  </a:cxn>
                  <a:cxn ang="0">
                    <a:pos x="350" y="77"/>
                  </a:cxn>
                  <a:cxn ang="0">
                    <a:pos x="224" y="112"/>
                  </a:cxn>
                  <a:cxn ang="0">
                    <a:pos x="122" y="152"/>
                  </a:cxn>
                  <a:cxn ang="0">
                    <a:pos x="48" y="196"/>
                  </a:cxn>
                  <a:cxn ang="0">
                    <a:pos x="8" y="243"/>
                  </a:cxn>
                  <a:cxn ang="0">
                    <a:pos x="2" y="293"/>
                  </a:cxn>
                  <a:cxn ang="0">
                    <a:pos x="29" y="339"/>
                  </a:cxn>
                  <a:cxn ang="0">
                    <a:pos x="86" y="383"/>
                  </a:cxn>
                  <a:cxn ang="0">
                    <a:pos x="172" y="423"/>
                  </a:cxn>
                  <a:cxn ang="0">
                    <a:pos x="282" y="459"/>
                  </a:cxn>
                  <a:cxn ang="0">
                    <a:pos x="414" y="490"/>
                  </a:cxn>
                </a:cxnLst>
                <a:rect l="0" t="0" r="r" b="b"/>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w="9525">
                <a:noFill/>
                <a:round/>
                <a:headEnd/>
                <a:tailEnd/>
              </a:ln>
            </p:spPr>
            <p:txBody>
              <a:bodyPr>
                <a:prstTxWarp prst="textNoShape">
                  <a:avLst/>
                </a:prstTxWarp>
              </a:bodyPr>
              <a:lstStyle/>
              <a:p>
                <a:endParaRPr lang="en-US"/>
              </a:p>
            </p:txBody>
          </p:sp>
          <p:sp>
            <p:nvSpPr>
              <p:cNvPr id="38938" name="Freeform 26"/>
              <p:cNvSpPr>
                <a:spLocks/>
              </p:cNvSpPr>
              <p:nvPr/>
            </p:nvSpPr>
            <p:spPr bwMode="auto">
              <a:xfrm>
                <a:off x="2754" y="2525"/>
                <a:ext cx="159" cy="995"/>
              </a:xfrm>
              <a:custGeom>
                <a:avLst/>
                <a:gdLst/>
                <a:ahLst/>
                <a:cxnLst>
                  <a:cxn ang="0">
                    <a:pos x="154" y="1990"/>
                  </a:cxn>
                  <a:cxn ang="0">
                    <a:pos x="238" y="1966"/>
                  </a:cxn>
                  <a:cxn ang="0">
                    <a:pos x="318" y="50"/>
                  </a:cxn>
                  <a:cxn ang="0">
                    <a:pos x="238" y="7"/>
                  </a:cxn>
                  <a:cxn ang="0">
                    <a:pos x="81" y="0"/>
                  </a:cxn>
                  <a:cxn ang="0">
                    <a:pos x="0" y="1990"/>
                  </a:cxn>
                  <a:cxn ang="0">
                    <a:pos x="154" y="1990"/>
                  </a:cxn>
                </a:cxnLst>
                <a:rect l="0" t="0" r="r" b="b"/>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w="9525">
                <a:noFill/>
                <a:round/>
                <a:headEnd/>
                <a:tailEnd/>
              </a:ln>
            </p:spPr>
            <p:txBody>
              <a:bodyPr>
                <a:prstTxWarp prst="textNoShape">
                  <a:avLst/>
                </a:prstTxWarp>
              </a:bodyPr>
              <a:lstStyle/>
              <a:p>
                <a:endParaRPr lang="en-US"/>
              </a:p>
            </p:txBody>
          </p:sp>
          <p:sp>
            <p:nvSpPr>
              <p:cNvPr id="38939" name="Freeform 27"/>
              <p:cNvSpPr>
                <a:spLocks/>
              </p:cNvSpPr>
              <p:nvPr/>
            </p:nvSpPr>
            <p:spPr bwMode="auto">
              <a:xfrm>
                <a:off x="2711" y="2523"/>
                <a:ext cx="163" cy="997"/>
              </a:xfrm>
              <a:custGeom>
                <a:avLst/>
                <a:gdLst/>
                <a:ahLst/>
                <a:cxnLst>
                  <a:cxn ang="0">
                    <a:pos x="240" y="1993"/>
                  </a:cxn>
                  <a:cxn ang="0">
                    <a:pos x="241" y="1993"/>
                  </a:cxn>
                  <a:cxn ang="0">
                    <a:pos x="325" y="10"/>
                  </a:cxn>
                  <a:cxn ang="0">
                    <a:pos x="87" y="0"/>
                  </a:cxn>
                  <a:cxn ang="0">
                    <a:pos x="0" y="1993"/>
                  </a:cxn>
                  <a:cxn ang="0">
                    <a:pos x="240" y="1993"/>
                  </a:cxn>
                </a:cxnLst>
                <a:rect l="0" t="0" r="r" b="b"/>
                <a:pathLst>
                  <a:path w="325" h="1993">
                    <a:moveTo>
                      <a:pt x="240" y="1993"/>
                    </a:moveTo>
                    <a:lnTo>
                      <a:pt x="241" y="1993"/>
                    </a:lnTo>
                    <a:lnTo>
                      <a:pt x="325" y="10"/>
                    </a:lnTo>
                    <a:lnTo>
                      <a:pt x="87" y="0"/>
                    </a:lnTo>
                    <a:lnTo>
                      <a:pt x="0" y="1993"/>
                    </a:lnTo>
                    <a:lnTo>
                      <a:pt x="240" y="1993"/>
                    </a:lnTo>
                    <a:close/>
                  </a:path>
                </a:pathLst>
              </a:custGeom>
              <a:solidFill>
                <a:srgbClr val="EFC9A3"/>
              </a:solidFill>
              <a:ln w="9525">
                <a:noFill/>
                <a:round/>
                <a:headEnd/>
                <a:tailEnd/>
              </a:ln>
            </p:spPr>
            <p:txBody>
              <a:bodyPr>
                <a:prstTxWarp prst="textNoShape">
                  <a:avLst/>
                </a:prstTxWarp>
              </a:bodyPr>
              <a:lstStyle/>
              <a:p>
                <a:endParaRPr lang="en-US"/>
              </a:p>
            </p:txBody>
          </p:sp>
          <p:sp>
            <p:nvSpPr>
              <p:cNvPr id="38940" name="Freeform 28"/>
              <p:cNvSpPr>
                <a:spLocks/>
              </p:cNvSpPr>
              <p:nvPr/>
            </p:nvSpPr>
            <p:spPr bwMode="auto">
              <a:xfrm>
                <a:off x="2322" y="2592"/>
                <a:ext cx="1042" cy="597"/>
              </a:xfrm>
              <a:custGeom>
                <a:avLst/>
                <a:gdLst/>
                <a:ahLst/>
                <a:cxnLst>
                  <a:cxn ang="0">
                    <a:pos x="2031" y="1195"/>
                  </a:cxn>
                  <a:cxn ang="0">
                    <a:pos x="2085" y="85"/>
                  </a:cxn>
                  <a:cxn ang="0">
                    <a:pos x="2042" y="37"/>
                  </a:cxn>
                  <a:cxn ang="0">
                    <a:pos x="93" y="0"/>
                  </a:cxn>
                  <a:cxn ang="0">
                    <a:pos x="0" y="1096"/>
                  </a:cxn>
                  <a:cxn ang="0">
                    <a:pos x="38" y="1110"/>
                  </a:cxn>
                  <a:cxn ang="0">
                    <a:pos x="2031" y="1195"/>
                  </a:cxn>
                </a:cxnLst>
                <a:rect l="0" t="0" r="r" b="b"/>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w="9525">
                <a:noFill/>
                <a:round/>
                <a:headEnd/>
                <a:tailEnd/>
              </a:ln>
            </p:spPr>
            <p:txBody>
              <a:bodyPr>
                <a:prstTxWarp prst="textNoShape">
                  <a:avLst/>
                </a:prstTxWarp>
              </a:bodyPr>
              <a:lstStyle/>
              <a:p>
                <a:endParaRPr lang="en-US"/>
              </a:p>
            </p:txBody>
          </p:sp>
          <p:sp>
            <p:nvSpPr>
              <p:cNvPr id="38941" name="Freeform 29"/>
              <p:cNvSpPr>
                <a:spLocks/>
              </p:cNvSpPr>
              <p:nvPr/>
            </p:nvSpPr>
            <p:spPr bwMode="auto">
              <a:xfrm>
                <a:off x="2322" y="2567"/>
                <a:ext cx="1021" cy="615"/>
              </a:xfrm>
              <a:custGeom>
                <a:avLst/>
                <a:gdLst/>
                <a:ahLst/>
                <a:cxnLst>
                  <a:cxn ang="0">
                    <a:pos x="1994" y="1228"/>
                  </a:cxn>
                  <a:cxn ang="0">
                    <a:pos x="2042" y="85"/>
                  </a:cxn>
                  <a:cxn ang="0">
                    <a:pos x="50" y="0"/>
                  </a:cxn>
                  <a:cxn ang="0">
                    <a:pos x="0" y="1144"/>
                  </a:cxn>
                  <a:cxn ang="0">
                    <a:pos x="1994" y="1228"/>
                  </a:cxn>
                </a:cxnLst>
                <a:rect l="0" t="0" r="r" b="b"/>
                <a:pathLst>
                  <a:path w="2042" h="1228">
                    <a:moveTo>
                      <a:pt x="1994" y="1228"/>
                    </a:moveTo>
                    <a:lnTo>
                      <a:pt x="2042" y="85"/>
                    </a:lnTo>
                    <a:lnTo>
                      <a:pt x="50" y="0"/>
                    </a:lnTo>
                    <a:lnTo>
                      <a:pt x="0" y="1144"/>
                    </a:lnTo>
                    <a:lnTo>
                      <a:pt x="1994" y="1228"/>
                    </a:lnTo>
                    <a:close/>
                  </a:path>
                </a:pathLst>
              </a:custGeom>
              <a:solidFill>
                <a:srgbClr val="4C4C4C"/>
              </a:solidFill>
              <a:ln w="9525">
                <a:noFill/>
                <a:round/>
                <a:headEnd/>
                <a:tailEnd/>
              </a:ln>
            </p:spPr>
            <p:txBody>
              <a:bodyPr>
                <a:prstTxWarp prst="textNoShape">
                  <a:avLst/>
                </a:prstTxWarp>
              </a:bodyPr>
              <a:lstStyle/>
              <a:p>
                <a:endParaRPr lang="en-US"/>
              </a:p>
            </p:txBody>
          </p:sp>
          <p:sp>
            <p:nvSpPr>
              <p:cNvPr id="38942" name="Freeform 30"/>
              <p:cNvSpPr>
                <a:spLocks/>
              </p:cNvSpPr>
              <p:nvPr/>
            </p:nvSpPr>
            <p:spPr bwMode="auto">
              <a:xfrm>
                <a:off x="2352" y="2596"/>
                <a:ext cx="962" cy="558"/>
              </a:xfrm>
              <a:custGeom>
                <a:avLst/>
                <a:gdLst/>
                <a:ahLst/>
                <a:cxnLst>
                  <a:cxn ang="0">
                    <a:pos x="1881" y="1117"/>
                  </a:cxn>
                  <a:cxn ang="0">
                    <a:pos x="1924" y="80"/>
                  </a:cxn>
                  <a:cxn ang="0">
                    <a:pos x="45" y="0"/>
                  </a:cxn>
                  <a:cxn ang="0">
                    <a:pos x="0" y="1037"/>
                  </a:cxn>
                  <a:cxn ang="0">
                    <a:pos x="1881" y="1117"/>
                  </a:cxn>
                </a:cxnLst>
                <a:rect l="0" t="0" r="r" b="b"/>
                <a:pathLst>
                  <a:path w="1924" h="1117">
                    <a:moveTo>
                      <a:pt x="1881" y="1117"/>
                    </a:moveTo>
                    <a:lnTo>
                      <a:pt x="1924" y="80"/>
                    </a:lnTo>
                    <a:lnTo>
                      <a:pt x="45" y="0"/>
                    </a:lnTo>
                    <a:lnTo>
                      <a:pt x="0" y="1037"/>
                    </a:lnTo>
                    <a:lnTo>
                      <a:pt x="1881" y="1117"/>
                    </a:lnTo>
                    <a:close/>
                  </a:path>
                </a:pathLst>
              </a:custGeom>
              <a:solidFill>
                <a:srgbClr val="F2CC0C"/>
              </a:solidFill>
              <a:ln w="9525">
                <a:noFill/>
                <a:round/>
                <a:headEnd/>
                <a:tailEnd/>
              </a:ln>
            </p:spPr>
            <p:txBody>
              <a:bodyPr>
                <a:prstTxWarp prst="textNoShape">
                  <a:avLst/>
                </a:prstTxWarp>
              </a:bodyPr>
              <a:lstStyle/>
              <a:p>
                <a:endParaRPr lang="en-US"/>
              </a:p>
            </p:txBody>
          </p:sp>
          <p:sp>
            <p:nvSpPr>
              <p:cNvPr id="38943" name="Freeform 31"/>
              <p:cNvSpPr>
                <a:spLocks/>
              </p:cNvSpPr>
              <p:nvPr/>
            </p:nvSpPr>
            <p:spPr bwMode="auto">
              <a:xfrm>
                <a:off x="2381" y="2622"/>
                <a:ext cx="903" cy="506"/>
              </a:xfrm>
              <a:custGeom>
                <a:avLst/>
                <a:gdLst/>
                <a:ahLst/>
                <a:cxnLst>
                  <a:cxn ang="0">
                    <a:pos x="1767" y="1011"/>
                  </a:cxn>
                  <a:cxn ang="0">
                    <a:pos x="1807" y="75"/>
                  </a:cxn>
                  <a:cxn ang="0">
                    <a:pos x="40" y="0"/>
                  </a:cxn>
                  <a:cxn ang="0">
                    <a:pos x="0" y="936"/>
                  </a:cxn>
                  <a:cxn ang="0">
                    <a:pos x="1767" y="1011"/>
                  </a:cxn>
                </a:cxnLst>
                <a:rect l="0" t="0" r="r" b="b"/>
                <a:pathLst>
                  <a:path w="1807" h="1011">
                    <a:moveTo>
                      <a:pt x="1767" y="1011"/>
                    </a:moveTo>
                    <a:lnTo>
                      <a:pt x="1807" y="75"/>
                    </a:lnTo>
                    <a:lnTo>
                      <a:pt x="40" y="0"/>
                    </a:lnTo>
                    <a:lnTo>
                      <a:pt x="0" y="936"/>
                    </a:lnTo>
                    <a:lnTo>
                      <a:pt x="1767" y="1011"/>
                    </a:lnTo>
                    <a:close/>
                  </a:path>
                </a:pathLst>
              </a:custGeom>
              <a:solidFill>
                <a:srgbClr val="B7F9FF"/>
              </a:solidFill>
              <a:ln w="9525">
                <a:noFill/>
                <a:round/>
                <a:headEnd/>
                <a:tailEnd/>
              </a:ln>
            </p:spPr>
            <p:txBody>
              <a:bodyPr>
                <a:prstTxWarp prst="textNoShape">
                  <a:avLst/>
                </a:prstTxWarp>
              </a:bodyPr>
              <a:lstStyle/>
              <a:p>
                <a:endParaRPr lang="en-US"/>
              </a:p>
            </p:txBody>
          </p:sp>
          <p:sp>
            <p:nvSpPr>
              <p:cNvPr id="38944" name="Freeform 32"/>
              <p:cNvSpPr>
                <a:spLocks/>
              </p:cNvSpPr>
              <p:nvPr/>
            </p:nvSpPr>
            <p:spPr bwMode="auto">
              <a:xfrm>
                <a:off x="2392" y="2628"/>
                <a:ext cx="882" cy="494"/>
              </a:xfrm>
              <a:custGeom>
                <a:avLst/>
                <a:gdLst/>
                <a:ahLst/>
                <a:cxnLst>
                  <a:cxn ang="0">
                    <a:pos x="1725" y="988"/>
                  </a:cxn>
                  <a:cxn ang="0">
                    <a:pos x="1764" y="73"/>
                  </a:cxn>
                  <a:cxn ang="0">
                    <a:pos x="39" y="0"/>
                  </a:cxn>
                  <a:cxn ang="0">
                    <a:pos x="0" y="914"/>
                  </a:cxn>
                  <a:cxn ang="0">
                    <a:pos x="1725" y="988"/>
                  </a:cxn>
                </a:cxnLst>
                <a:rect l="0" t="0" r="r" b="b"/>
                <a:pathLst>
                  <a:path w="1764" h="988">
                    <a:moveTo>
                      <a:pt x="1725" y="988"/>
                    </a:moveTo>
                    <a:lnTo>
                      <a:pt x="1764" y="73"/>
                    </a:lnTo>
                    <a:lnTo>
                      <a:pt x="39" y="0"/>
                    </a:lnTo>
                    <a:lnTo>
                      <a:pt x="0" y="914"/>
                    </a:lnTo>
                    <a:lnTo>
                      <a:pt x="1725" y="988"/>
                    </a:lnTo>
                    <a:close/>
                  </a:path>
                </a:pathLst>
              </a:custGeom>
              <a:solidFill>
                <a:srgbClr val="BAF9FF"/>
              </a:solidFill>
              <a:ln w="9525">
                <a:noFill/>
                <a:round/>
                <a:headEnd/>
                <a:tailEnd/>
              </a:ln>
            </p:spPr>
            <p:txBody>
              <a:bodyPr>
                <a:prstTxWarp prst="textNoShape">
                  <a:avLst/>
                </a:prstTxWarp>
              </a:bodyPr>
              <a:lstStyle/>
              <a:p>
                <a:endParaRPr lang="en-US"/>
              </a:p>
            </p:txBody>
          </p:sp>
          <p:sp>
            <p:nvSpPr>
              <p:cNvPr id="38945" name="Freeform 33"/>
              <p:cNvSpPr>
                <a:spLocks/>
              </p:cNvSpPr>
              <p:nvPr/>
            </p:nvSpPr>
            <p:spPr bwMode="auto">
              <a:xfrm>
                <a:off x="2402" y="2634"/>
                <a:ext cx="861" cy="481"/>
              </a:xfrm>
              <a:custGeom>
                <a:avLst/>
                <a:gdLst/>
                <a:ahLst/>
                <a:cxnLst>
                  <a:cxn ang="0">
                    <a:pos x="1683" y="964"/>
                  </a:cxn>
                  <a:cxn ang="0">
                    <a:pos x="1721" y="73"/>
                  </a:cxn>
                  <a:cxn ang="0">
                    <a:pos x="38" y="0"/>
                  </a:cxn>
                  <a:cxn ang="0">
                    <a:pos x="0" y="893"/>
                  </a:cxn>
                  <a:cxn ang="0">
                    <a:pos x="1683" y="964"/>
                  </a:cxn>
                </a:cxnLst>
                <a:rect l="0" t="0" r="r" b="b"/>
                <a:pathLst>
                  <a:path w="1721" h="964">
                    <a:moveTo>
                      <a:pt x="1683" y="964"/>
                    </a:moveTo>
                    <a:lnTo>
                      <a:pt x="1721" y="73"/>
                    </a:lnTo>
                    <a:lnTo>
                      <a:pt x="38" y="0"/>
                    </a:lnTo>
                    <a:lnTo>
                      <a:pt x="0" y="893"/>
                    </a:lnTo>
                    <a:lnTo>
                      <a:pt x="1683" y="964"/>
                    </a:lnTo>
                    <a:close/>
                  </a:path>
                </a:pathLst>
              </a:custGeom>
              <a:solidFill>
                <a:srgbClr val="BFF9FF"/>
              </a:solidFill>
              <a:ln w="9525">
                <a:noFill/>
                <a:round/>
                <a:headEnd/>
                <a:tailEnd/>
              </a:ln>
            </p:spPr>
            <p:txBody>
              <a:bodyPr>
                <a:prstTxWarp prst="textNoShape">
                  <a:avLst/>
                </a:prstTxWarp>
              </a:bodyPr>
              <a:lstStyle/>
              <a:p>
                <a:endParaRPr lang="en-US"/>
              </a:p>
            </p:txBody>
          </p:sp>
          <p:sp>
            <p:nvSpPr>
              <p:cNvPr id="38946" name="Freeform 34"/>
              <p:cNvSpPr>
                <a:spLocks/>
              </p:cNvSpPr>
              <p:nvPr/>
            </p:nvSpPr>
            <p:spPr bwMode="auto">
              <a:xfrm>
                <a:off x="2413" y="2640"/>
                <a:ext cx="840" cy="470"/>
              </a:xfrm>
              <a:custGeom>
                <a:avLst/>
                <a:gdLst/>
                <a:ahLst/>
                <a:cxnLst>
                  <a:cxn ang="0">
                    <a:pos x="1642" y="939"/>
                  </a:cxn>
                  <a:cxn ang="0">
                    <a:pos x="1679" y="69"/>
                  </a:cxn>
                  <a:cxn ang="0">
                    <a:pos x="37" y="0"/>
                  </a:cxn>
                  <a:cxn ang="0">
                    <a:pos x="0" y="869"/>
                  </a:cxn>
                  <a:cxn ang="0">
                    <a:pos x="1642" y="939"/>
                  </a:cxn>
                </a:cxnLst>
                <a:rect l="0" t="0" r="r" b="b"/>
                <a:pathLst>
                  <a:path w="1679" h="939">
                    <a:moveTo>
                      <a:pt x="1642" y="939"/>
                    </a:moveTo>
                    <a:lnTo>
                      <a:pt x="1679" y="69"/>
                    </a:lnTo>
                    <a:lnTo>
                      <a:pt x="37" y="0"/>
                    </a:lnTo>
                    <a:lnTo>
                      <a:pt x="0" y="869"/>
                    </a:lnTo>
                    <a:lnTo>
                      <a:pt x="1642" y="939"/>
                    </a:lnTo>
                    <a:close/>
                  </a:path>
                </a:pathLst>
              </a:custGeom>
              <a:solidFill>
                <a:srgbClr val="C1F9FF"/>
              </a:solidFill>
              <a:ln w="9525">
                <a:noFill/>
                <a:round/>
                <a:headEnd/>
                <a:tailEnd/>
              </a:ln>
            </p:spPr>
            <p:txBody>
              <a:bodyPr>
                <a:prstTxWarp prst="textNoShape">
                  <a:avLst/>
                </a:prstTxWarp>
              </a:bodyPr>
              <a:lstStyle/>
              <a:p>
                <a:endParaRPr lang="en-US"/>
              </a:p>
            </p:txBody>
          </p:sp>
          <p:sp>
            <p:nvSpPr>
              <p:cNvPr id="38947" name="Freeform 35"/>
              <p:cNvSpPr>
                <a:spLocks/>
              </p:cNvSpPr>
              <p:nvPr/>
            </p:nvSpPr>
            <p:spPr bwMode="auto">
              <a:xfrm>
                <a:off x="2565" y="3511"/>
                <a:ext cx="37" cy="74"/>
              </a:xfrm>
              <a:custGeom>
                <a:avLst/>
                <a:gdLst/>
                <a:ahLst/>
                <a:cxnLst>
                  <a:cxn ang="0">
                    <a:pos x="0" y="149"/>
                  </a:cxn>
                  <a:cxn ang="0">
                    <a:pos x="27" y="143"/>
                  </a:cxn>
                  <a:cxn ang="0">
                    <a:pos x="34" y="127"/>
                  </a:cxn>
                  <a:cxn ang="0">
                    <a:pos x="41" y="110"/>
                  </a:cxn>
                  <a:cxn ang="0">
                    <a:pos x="48" y="91"/>
                  </a:cxn>
                  <a:cxn ang="0">
                    <a:pos x="53" y="73"/>
                  </a:cxn>
                  <a:cxn ang="0">
                    <a:pos x="59" y="54"/>
                  </a:cxn>
                  <a:cxn ang="0">
                    <a:pos x="65" y="36"/>
                  </a:cxn>
                  <a:cxn ang="0">
                    <a:pos x="70" y="17"/>
                  </a:cxn>
                  <a:cxn ang="0">
                    <a:pos x="74" y="0"/>
                  </a:cxn>
                  <a:cxn ang="0">
                    <a:pos x="59" y="13"/>
                  </a:cxn>
                  <a:cxn ang="0">
                    <a:pos x="48" y="29"/>
                  </a:cxn>
                  <a:cxn ang="0">
                    <a:pos x="40" y="48"/>
                  </a:cxn>
                  <a:cxn ang="0">
                    <a:pos x="32" y="69"/>
                  </a:cxn>
                  <a:cxn ang="0">
                    <a:pos x="25" y="90"/>
                  </a:cxn>
                  <a:cxn ang="0">
                    <a:pos x="18" y="112"/>
                  </a:cxn>
                  <a:cxn ang="0">
                    <a:pos x="10" y="131"/>
                  </a:cxn>
                  <a:cxn ang="0">
                    <a:pos x="0" y="149"/>
                  </a:cxn>
                </a:cxnLst>
                <a:rect l="0" t="0" r="r" b="b"/>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w="9525">
                <a:noFill/>
                <a:round/>
                <a:headEnd/>
                <a:tailEnd/>
              </a:ln>
            </p:spPr>
            <p:txBody>
              <a:bodyPr>
                <a:prstTxWarp prst="textNoShape">
                  <a:avLst/>
                </a:prstTxWarp>
              </a:bodyPr>
              <a:lstStyle/>
              <a:p>
                <a:endParaRPr lang="en-US"/>
              </a:p>
            </p:txBody>
          </p:sp>
          <p:sp>
            <p:nvSpPr>
              <p:cNvPr id="38948" name="Freeform 36"/>
              <p:cNvSpPr>
                <a:spLocks/>
              </p:cNvSpPr>
              <p:nvPr/>
            </p:nvSpPr>
            <p:spPr bwMode="auto">
              <a:xfrm>
                <a:off x="2615" y="3512"/>
                <a:ext cx="1" cy="1"/>
              </a:xfrm>
              <a:custGeom>
                <a:avLst/>
                <a:gdLst/>
                <a:ahLst/>
                <a:cxnLst>
                  <a:cxn ang="0">
                    <a:pos x="0" y="2"/>
                  </a:cxn>
                  <a:cxn ang="0">
                    <a:pos x="0" y="2"/>
                  </a:cxn>
                  <a:cxn ang="0">
                    <a:pos x="1" y="0"/>
                  </a:cxn>
                  <a:cxn ang="0">
                    <a:pos x="1" y="0"/>
                  </a:cxn>
                  <a:cxn ang="0">
                    <a:pos x="1" y="0"/>
                  </a:cxn>
                  <a:cxn ang="0">
                    <a:pos x="1" y="0"/>
                  </a:cxn>
                  <a:cxn ang="0">
                    <a:pos x="1" y="0"/>
                  </a:cxn>
                  <a:cxn ang="0">
                    <a:pos x="0" y="0"/>
                  </a:cxn>
                  <a:cxn ang="0">
                    <a:pos x="0" y="2"/>
                  </a:cxn>
                </a:cxnLst>
                <a:rect l="0" t="0" r="r" b="b"/>
                <a:pathLst>
                  <a:path w="1" h="2">
                    <a:moveTo>
                      <a:pt x="0" y="2"/>
                    </a:moveTo>
                    <a:lnTo>
                      <a:pt x="0" y="2"/>
                    </a:lnTo>
                    <a:lnTo>
                      <a:pt x="1" y="0"/>
                    </a:lnTo>
                    <a:lnTo>
                      <a:pt x="1" y="0"/>
                    </a:lnTo>
                    <a:lnTo>
                      <a:pt x="1" y="0"/>
                    </a:lnTo>
                    <a:lnTo>
                      <a:pt x="1" y="0"/>
                    </a:lnTo>
                    <a:lnTo>
                      <a:pt x="1" y="0"/>
                    </a:lnTo>
                    <a:lnTo>
                      <a:pt x="0" y="0"/>
                    </a:lnTo>
                    <a:lnTo>
                      <a:pt x="0" y="2"/>
                    </a:lnTo>
                    <a:close/>
                  </a:path>
                </a:pathLst>
              </a:custGeom>
              <a:solidFill>
                <a:srgbClr val="B25B00"/>
              </a:solidFill>
              <a:ln w="9525">
                <a:noFill/>
                <a:round/>
                <a:headEnd/>
                <a:tailEnd/>
              </a:ln>
            </p:spPr>
            <p:txBody>
              <a:bodyPr>
                <a:prstTxWarp prst="textNoShape">
                  <a:avLst/>
                </a:prstTxWarp>
              </a:bodyPr>
              <a:lstStyle/>
              <a:p>
                <a:endParaRPr lang="en-US"/>
              </a:p>
            </p:txBody>
          </p:sp>
          <p:sp>
            <p:nvSpPr>
              <p:cNvPr id="38949" name="Freeform 37"/>
              <p:cNvSpPr>
                <a:spLocks/>
              </p:cNvSpPr>
              <p:nvPr/>
            </p:nvSpPr>
            <p:spPr bwMode="auto">
              <a:xfrm>
                <a:off x="2833" y="3455"/>
                <a:ext cx="77" cy="153"/>
              </a:xfrm>
              <a:custGeom>
                <a:avLst/>
                <a:gdLst/>
                <a:ahLst/>
                <a:cxnLst>
                  <a:cxn ang="0">
                    <a:pos x="0" y="304"/>
                  </a:cxn>
                  <a:cxn ang="0">
                    <a:pos x="8" y="307"/>
                  </a:cxn>
                  <a:cxn ang="0">
                    <a:pos x="19" y="305"/>
                  </a:cxn>
                  <a:cxn ang="0">
                    <a:pos x="29" y="302"/>
                  </a:cxn>
                  <a:cxn ang="0">
                    <a:pos x="41" y="299"/>
                  </a:cxn>
                  <a:cxn ang="0">
                    <a:pos x="51" y="293"/>
                  </a:cxn>
                  <a:cxn ang="0">
                    <a:pos x="61" y="288"/>
                  </a:cxn>
                  <a:cxn ang="0">
                    <a:pos x="72" y="284"/>
                  </a:cxn>
                  <a:cxn ang="0">
                    <a:pos x="80" y="280"/>
                  </a:cxn>
                  <a:cxn ang="0">
                    <a:pos x="81" y="278"/>
                  </a:cxn>
                  <a:cxn ang="0">
                    <a:pos x="82" y="275"/>
                  </a:cxn>
                  <a:cxn ang="0">
                    <a:pos x="83" y="273"/>
                  </a:cxn>
                  <a:cxn ang="0">
                    <a:pos x="84" y="271"/>
                  </a:cxn>
                  <a:cxn ang="0">
                    <a:pos x="79" y="272"/>
                  </a:cxn>
                  <a:cxn ang="0">
                    <a:pos x="72" y="274"/>
                  </a:cxn>
                  <a:cxn ang="0">
                    <a:pos x="64" y="275"/>
                  </a:cxn>
                  <a:cxn ang="0">
                    <a:pos x="57" y="278"/>
                  </a:cxn>
                  <a:cxn ang="0">
                    <a:pos x="51" y="279"/>
                  </a:cxn>
                  <a:cxn ang="0">
                    <a:pos x="46" y="279"/>
                  </a:cxn>
                  <a:cxn ang="0">
                    <a:pos x="43" y="277"/>
                  </a:cxn>
                  <a:cxn ang="0">
                    <a:pos x="42" y="272"/>
                  </a:cxn>
                  <a:cxn ang="0">
                    <a:pos x="46" y="235"/>
                  </a:cxn>
                  <a:cxn ang="0">
                    <a:pos x="57" y="199"/>
                  </a:cxn>
                  <a:cxn ang="0">
                    <a:pos x="72" y="165"/>
                  </a:cxn>
                  <a:cxn ang="0">
                    <a:pos x="89" y="130"/>
                  </a:cxn>
                  <a:cxn ang="0">
                    <a:pos x="107" y="97"/>
                  </a:cxn>
                  <a:cxn ang="0">
                    <a:pos x="125" y="64"/>
                  </a:cxn>
                  <a:cxn ang="0">
                    <a:pos x="141" y="31"/>
                  </a:cxn>
                  <a:cxn ang="0">
                    <a:pos x="155" y="0"/>
                  </a:cxn>
                  <a:cxn ang="0">
                    <a:pos x="149" y="3"/>
                  </a:cxn>
                  <a:cxn ang="0">
                    <a:pos x="133" y="20"/>
                  </a:cxn>
                  <a:cxn ang="0">
                    <a:pos x="107" y="49"/>
                  </a:cxn>
                  <a:cxn ang="0">
                    <a:pos x="80" y="88"/>
                  </a:cxn>
                  <a:cxn ang="0">
                    <a:pos x="50" y="135"/>
                  </a:cxn>
                  <a:cxn ang="0">
                    <a:pos x="26" y="188"/>
                  </a:cxn>
                  <a:cxn ang="0">
                    <a:pos x="7" y="246"/>
                  </a:cxn>
                  <a:cxn ang="0">
                    <a:pos x="0" y="304"/>
                  </a:cxn>
                </a:cxnLst>
                <a:rect l="0" t="0" r="r" b="b"/>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w="9525">
                <a:noFill/>
                <a:round/>
                <a:headEnd/>
                <a:tailEnd/>
              </a:ln>
            </p:spPr>
            <p:txBody>
              <a:bodyPr>
                <a:prstTxWarp prst="textNoShape">
                  <a:avLst/>
                </a:prstTxWarp>
              </a:bodyPr>
              <a:lstStyle/>
              <a:p>
                <a:endParaRPr lang="en-US"/>
              </a:p>
            </p:txBody>
          </p:sp>
          <p:sp>
            <p:nvSpPr>
              <p:cNvPr id="38950" name="Freeform 38"/>
              <p:cNvSpPr>
                <a:spLocks/>
              </p:cNvSpPr>
              <p:nvPr/>
            </p:nvSpPr>
            <p:spPr bwMode="auto">
              <a:xfrm>
                <a:off x="2641" y="3456"/>
                <a:ext cx="14" cy="121"/>
              </a:xfrm>
              <a:custGeom>
                <a:avLst/>
                <a:gdLst/>
                <a:ahLst/>
                <a:cxnLst>
                  <a:cxn ang="0">
                    <a:pos x="0" y="243"/>
                  </a:cxn>
                  <a:cxn ang="0">
                    <a:pos x="15" y="217"/>
                  </a:cxn>
                  <a:cxn ang="0">
                    <a:pos x="23" y="188"/>
                  </a:cxn>
                  <a:cxn ang="0">
                    <a:pos x="26" y="158"/>
                  </a:cxn>
                  <a:cxn ang="0">
                    <a:pos x="26" y="126"/>
                  </a:cxn>
                  <a:cxn ang="0">
                    <a:pos x="25" y="94"/>
                  </a:cxn>
                  <a:cxn ang="0">
                    <a:pos x="23" y="61"/>
                  </a:cxn>
                  <a:cxn ang="0">
                    <a:pos x="23" y="29"/>
                  </a:cxn>
                  <a:cxn ang="0">
                    <a:pos x="25" y="0"/>
                  </a:cxn>
                  <a:cxn ang="0">
                    <a:pos x="12" y="26"/>
                  </a:cxn>
                  <a:cxn ang="0">
                    <a:pos x="5" y="55"/>
                  </a:cxn>
                  <a:cxn ang="0">
                    <a:pos x="3" y="85"/>
                  </a:cxn>
                  <a:cxn ang="0">
                    <a:pos x="3" y="116"/>
                  </a:cxn>
                  <a:cxn ang="0">
                    <a:pos x="4" y="148"/>
                  </a:cxn>
                  <a:cxn ang="0">
                    <a:pos x="5" y="180"/>
                  </a:cxn>
                  <a:cxn ang="0">
                    <a:pos x="4" y="211"/>
                  </a:cxn>
                  <a:cxn ang="0">
                    <a:pos x="0" y="243"/>
                  </a:cxn>
                </a:cxnLst>
                <a:rect l="0" t="0" r="r" b="b"/>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w="9525">
                <a:noFill/>
                <a:round/>
                <a:headEnd/>
                <a:tailEnd/>
              </a:ln>
            </p:spPr>
            <p:txBody>
              <a:bodyPr>
                <a:prstTxWarp prst="textNoShape">
                  <a:avLst/>
                </a:prstTxWarp>
              </a:bodyPr>
              <a:lstStyle/>
              <a:p>
                <a:endParaRPr lang="en-US"/>
              </a:p>
            </p:txBody>
          </p:sp>
          <p:sp>
            <p:nvSpPr>
              <p:cNvPr id="38951" name="Freeform 39"/>
              <p:cNvSpPr>
                <a:spLocks/>
              </p:cNvSpPr>
              <p:nvPr/>
            </p:nvSpPr>
            <p:spPr bwMode="auto">
              <a:xfrm>
                <a:off x="2877" y="3451"/>
                <a:ext cx="71" cy="112"/>
              </a:xfrm>
              <a:custGeom>
                <a:avLst/>
                <a:gdLst/>
                <a:ahLst/>
                <a:cxnLst>
                  <a:cxn ang="0">
                    <a:pos x="0" y="225"/>
                  </a:cxn>
                  <a:cxn ang="0">
                    <a:pos x="26" y="213"/>
                  </a:cxn>
                  <a:cxn ang="0">
                    <a:pos x="50" y="193"/>
                  </a:cxn>
                  <a:cxn ang="0">
                    <a:pos x="68" y="165"/>
                  </a:cxn>
                  <a:cxn ang="0">
                    <a:pos x="84" y="132"/>
                  </a:cxn>
                  <a:cxn ang="0">
                    <a:pos x="98" y="96"/>
                  </a:cxn>
                  <a:cxn ang="0">
                    <a:pos x="112" y="60"/>
                  </a:cxn>
                  <a:cxn ang="0">
                    <a:pos x="126" y="28"/>
                  </a:cxn>
                  <a:cxn ang="0">
                    <a:pos x="142" y="0"/>
                  </a:cxn>
                  <a:cxn ang="0">
                    <a:pos x="112" y="22"/>
                  </a:cxn>
                  <a:cxn ang="0">
                    <a:pos x="89" y="48"/>
                  </a:cxn>
                  <a:cxn ang="0">
                    <a:pos x="70" y="76"/>
                  </a:cxn>
                  <a:cxn ang="0">
                    <a:pos x="55" y="107"/>
                  </a:cxn>
                  <a:cxn ang="0">
                    <a:pos x="43" y="139"/>
                  </a:cxn>
                  <a:cxn ang="0">
                    <a:pos x="30" y="170"/>
                  </a:cxn>
                  <a:cxn ang="0">
                    <a:pos x="16" y="198"/>
                  </a:cxn>
                  <a:cxn ang="0">
                    <a:pos x="0" y="225"/>
                  </a:cxn>
                </a:cxnLst>
                <a:rect l="0" t="0" r="r" b="b"/>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w="9525">
                <a:noFill/>
                <a:round/>
                <a:headEnd/>
                <a:tailEnd/>
              </a:ln>
            </p:spPr>
            <p:txBody>
              <a:bodyPr>
                <a:prstTxWarp prst="textNoShape">
                  <a:avLst/>
                </a:prstTxWarp>
              </a:bodyPr>
              <a:lstStyle/>
              <a:p>
                <a:endParaRPr lang="en-US"/>
              </a:p>
            </p:txBody>
          </p:sp>
          <p:sp>
            <p:nvSpPr>
              <p:cNvPr id="38952" name="Freeform 40"/>
              <p:cNvSpPr>
                <a:spLocks/>
              </p:cNvSpPr>
              <p:nvPr/>
            </p:nvSpPr>
            <p:spPr bwMode="auto">
              <a:xfrm>
                <a:off x="2368" y="3379"/>
                <a:ext cx="64" cy="104"/>
              </a:xfrm>
              <a:custGeom>
                <a:avLst/>
                <a:gdLst/>
                <a:ahLst/>
                <a:cxnLst>
                  <a:cxn ang="0">
                    <a:pos x="128" y="209"/>
                  </a:cxn>
                  <a:cxn ang="0">
                    <a:pos x="104" y="193"/>
                  </a:cxn>
                  <a:cxn ang="0">
                    <a:pos x="85" y="171"/>
                  </a:cxn>
                  <a:cxn ang="0">
                    <a:pos x="67" y="144"/>
                  </a:cxn>
                  <a:cxn ang="0">
                    <a:pos x="55" y="116"/>
                  </a:cxn>
                  <a:cxn ang="0">
                    <a:pos x="42" y="86"/>
                  </a:cxn>
                  <a:cxn ang="0">
                    <a:pos x="29" y="56"/>
                  </a:cxn>
                  <a:cxn ang="0">
                    <a:pos x="15" y="27"/>
                  </a:cxn>
                  <a:cxn ang="0">
                    <a:pos x="0" y="0"/>
                  </a:cxn>
                  <a:cxn ang="0">
                    <a:pos x="27" y="15"/>
                  </a:cxn>
                  <a:cxn ang="0">
                    <a:pos x="48" y="36"/>
                  </a:cxn>
                  <a:cxn ang="0">
                    <a:pos x="64" y="63"/>
                  </a:cxn>
                  <a:cxn ang="0">
                    <a:pos x="76" y="91"/>
                  </a:cxn>
                  <a:cxn ang="0">
                    <a:pos x="87" y="122"/>
                  </a:cxn>
                  <a:cxn ang="0">
                    <a:pos x="98" y="152"/>
                  </a:cxn>
                  <a:cxn ang="0">
                    <a:pos x="112" y="182"/>
                  </a:cxn>
                  <a:cxn ang="0">
                    <a:pos x="128" y="209"/>
                  </a:cxn>
                </a:cxnLst>
                <a:rect l="0" t="0" r="r" b="b"/>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w="9525">
                <a:noFill/>
                <a:round/>
                <a:headEnd/>
                <a:tailEnd/>
              </a:ln>
            </p:spPr>
            <p:txBody>
              <a:bodyPr>
                <a:prstTxWarp prst="textNoShape">
                  <a:avLst/>
                </a:prstTxWarp>
              </a:bodyPr>
              <a:lstStyle/>
              <a:p>
                <a:endParaRPr lang="en-US"/>
              </a:p>
            </p:txBody>
          </p:sp>
          <p:sp>
            <p:nvSpPr>
              <p:cNvPr id="38953" name="Freeform 41"/>
              <p:cNvSpPr>
                <a:spLocks/>
              </p:cNvSpPr>
              <p:nvPr/>
            </p:nvSpPr>
            <p:spPr bwMode="auto">
              <a:xfrm>
                <a:off x="2679" y="3425"/>
                <a:ext cx="233" cy="195"/>
              </a:xfrm>
              <a:custGeom>
                <a:avLst/>
                <a:gdLst/>
                <a:ahLst/>
                <a:cxnLst>
                  <a:cxn ang="0">
                    <a:pos x="444" y="10"/>
                  </a:cxn>
                  <a:cxn ang="0">
                    <a:pos x="404" y="33"/>
                  </a:cxn>
                  <a:cxn ang="0">
                    <a:pos x="367" y="59"/>
                  </a:cxn>
                  <a:cxn ang="0">
                    <a:pos x="334" y="89"/>
                  </a:cxn>
                  <a:cxn ang="0">
                    <a:pos x="304" y="121"/>
                  </a:cxn>
                  <a:cxn ang="0">
                    <a:pos x="277" y="158"/>
                  </a:cxn>
                  <a:cxn ang="0">
                    <a:pos x="253" y="196"/>
                  </a:cxn>
                  <a:cxn ang="0">
                    <a:pos x="231" y="238"/>
                  </a:cxn>
                  <a:cxn ang="0">
                    <a:pos x="214" y="285"/>
                  </a:cxn>
                  <a:cxn ang="0">
                    <a:pos x="206" y="342"/>
                  </a:cxn>
                  <a:cxn ang="0">
                    <a:pos x="186" y="350"/>
                  </a:cxn>
                  <a:cxn ang="0">
                    <a:pos x="159" y="311"/>
                  </a:cxn>
                  <a:cxn ang="0">
                    <a:pos x="131" y="272"/>
                  </a:cxn>
                  <a:cxn ang="0">
                    <a:pos x="104" y="235"/>
                  </a:cxn>
                  <a:cxn ang="0">
                    <a:pos x="78" y="197"/>
                  </a:cxn>
                  <a:cxn ang="0">
                    <a:pos x="53" y="158"/>
                  </a:cxn>
                  <a:cxn ang="0">
                    <a:pos x="30" y="119"/>
                  </a:cxn>
                  <a:cxn ang="0">
                    <a:pos x="9" y="78"/>
                  </a:cxn>
                  <a:cxn ang="0">
                    <a:pos x="2" y="80"/>
                  </a:cxn>
                  <a:cxn ang="0">
                    <a:pos x="11" y="127"/>
                  </a:cxn>
                  <a:cxn ang="0">
                    <a:pos x="26" y="170"/>
                  </a:cxn>
                  <a:cxn ang="0">
                    <a:pos x="47" y="211"/>
                  </a:cxn>
                  <a:cxn ang="0">
                    <a:pos x="73" y="250"/>
                  </a:cxn>
                  <a:cxn ang="0">
                    <a:pos x="103" y="289"/>
                  </a:cxn>
                  <a:cxn ang="0">
                    <a:pos x="138" y="329"/>
                  </a:cxn>
                  <a:cxn ang="0">
                    <a:pos x="174" y="370"/>
                  </a:cxn>
                  <a:cxn ang="0">
                    <a:pos x="201" y="382"/>
                  </a:cxn>
                  <a:cxn ang="0">
                    <a:pos x="217" y="363"/>
                  </a:cxn>
                  <a:cxn ang="0">
                    <a:pos x="231" y="318"/>
                  </a:cxn>
                  <a:cxn ang="0">
                    <a:pos x="261" y="250"/>
                  </a:cxn>
                  <a:cxn ang="0">
                    <a:pos x="300" y="187"/>
                  </a:cxn>
                  <a:cxn ang="0">
                    <a:pos x="344" y="129"/>
                  </a:cxn>
                  <a:cxn ang="0">
                    <a:pos x="387" y="81"/>
                  </a:cxn>
                  <a:cxn ang="0">
                    <a:pos x="425" y="42"/>
                  </a:cxn>
                  <a:cxn ang="0">
                    <a:pos x="452" y="14"/>
                  </a:cxn>
                  <a:cxn ang="0">
                    <a:pos x="466" y="2"/>
                  </a:cxn>
                </a:cxnLst>
                <a:rect l="0" t="0" r="r" b="b"/>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w="9525">
                <a:noFill/>
                <a:round/>
                <a:headEnd/>
                <a:tailEnd/>
              </a:ln>
            </p:spPr>
            <p:txBody>
              <a:bodyPr>
                <a:prstTxWarp prst="textNoShape">
                  <a:avLst/>
                </a:prstTxWarp>
              </a:bodyPr>
              <a:lstStyle/>
              <a:p>
                <a:endParaRPr lang="en-US"/>
              </a:p>
            </p:txBody>
          </p:sp>
          <p:sp>
            <p:nvSpPr>
              <p:cNvPr id="38954" name="Freeform 42"/>
              <p:cNvSpPr>
                <a:spLocks/>
              </p:cNvSpPr>
              <p:nvPr/>
            </p:nvSpPr>
            <p:spPr bwMode="auto">
              <a:xfrm>
                <a:off x="2460" y="3309"/>
                <a:ext cx="204" cy="172"/>
              </a:xfrm>
              <a:custGeom>
                <a:avLst/>
                <a:gdLst/>
                <a:ahLst/>
                <a:cxnLst>
                  <a:cxn ang="0">
                    <a:pos x="0" y="0"/>
                  </a:cxn>
                  <a:cxn ang="0">
                    <a:pos x="18" y="8"/>
                  </a:cxn>
                  <a:cxn ang="0">
                    <a:pos x="37" y="16"/>
                  </a:cxn>
                  <a:cxn ang="0">
                    <a:pos x="53" y="24"/>
                  </a:cxn>
                  <a:cxn ang="0">
                    <a:pos x="69" y="32"/>
                  </a:cxn>
                  <a:cxn ang="0">
                    <a:pos x="84" y="41"/>
                  </a:cxn>
                  <a:cxn ang="0">
                    <a:pos x="99" y="51"/>
                  </a:cxn>
                  <a:cxn ang="0">
                    <a:pos x="113" y="61"/>
                  </a:cxn>
                  <a:cxn ang="0">
                    <a:pos x="127" y="72"/>
                  </a:cxn>
                  <a:cxn ang="0">
                    <a:pos x="138" y="85"/>
                  </a:cxn>
                  <a:cxn ang="0">
                    <a:pos x="150" y="99"/>
                  </a:cxn>
                  <a:cxn ang="0">
                    <a:pos x="161" y="115"/>
                  </a:cxn>
                  <a:cxn ang="0">
                    <a:pos x="171" y="132"/>
                  </a:cxn>
                  <a:cxn ang="0">
                    <a:pos x="182" y="151"/>
                  </a:cxn>
                  <a:cxn ang="0">
                    <a:pos x="191" y="171"/>
                  </a:cxn>
                  <a:cxn ang="0">
                    <a:pos x="199" y="195"/>
                  </a:cxn>
                  <a:cxn ang="0">
                    <a:pos x="207" y="220"/>
                  </a:cxn>
                  <a:cxn ang="0">
                    <a:pos x="214" y="245"/>
                  </a:cxn>
                  <a:cxn ang="0">
                    <a:pos x="219" y="268"/>
                  </a:cxn>
                  <a:cxn ang="0">
                    <a:pos x="222" y="291"/>
                  </a:cxn>
                  <a:cxn ang="0">
                    <a:pos x="226" y="314"/>
                  </a:cxn>
                  <a:cxn ang="0">
                    <a:pos x="250" y="280"/>
                  </a:cxn>
                  <a:cxn ang="0">
                    <a:pos x="275" y="243"/>
                  </a:cxn>
                  <a:cxn ang="0">
                    <a:pos x="301" y="207"/>
                  </a:cxn>
                  <a:cxn ang="0">
                    <a:pos x="326" y="169"/>
                  </a:cxn>
                  <a:cxn ang="0">
                    <a:pos x="350" y="131"/>
                  </a:cxn>
                  <a:cxn ang="0">
                    <a:pos x="372" y="92"/>
                  </a:cxn>
                  <a:cxn ang="0">
                    <a:pos x="392" y="53"/>
                  </a:cxn>
                  <a:cxn ang="0">
                    <a:pos x="408" y="14"/>
                  </a:cxn>
                  <a:cxn ang="0">
                    <a:pos x="403" y="56"/>
                  </a:cxn>
                  <a:cxn ang="0">
                    <a:pos x="393" y="98"/>
                  </a:cxn>
                  <a:cxn ang="0">
                    <a:pos x="378" y="139"/>
                  </a:cxn>
                  <a:cxn ang="0">
                    <a:pos x="357" y="178"/>
                  </a:cxn>
                  <a:cxn ang="0">
                    <a:pos x="332" y="218"/>
                  </a:cxn>
                  <a:cxn ang="0">
                    <a:pos x="302" y="257"/>
                  </a:cxn>
                  <a:cxn ang="0">
                    <a:pos x="268" y="295"/>
                  </a:cxn>
                  <a:cxn ang="0">
                    <a:pos x="231" y="332"/>
                  </a:cxn>
                  <a:cxn ang="0">
                    <a:pos x="221" y="338"/>
                  </a:cxn>
                  <a:cxn ang="0">
                    <a:pos x="214" y="343"/>
                  </a:cxn>
                  <a:cxn ang="0">
                    <a:pos x="207" y="343"/>
                  </a:cxn>
                  <a:cxn ang="0">
                    <a:pos x="203" y="340"/>
                  </a:cxn>
                  <a:cxn ang="0">
                    <a:pos x="195" y="307"/>
                  </a:cxn>
                  <a:cxn ang="0">
                    <a:pos x="184" y="275"/>
                  </a:cxn>
                  <a:cxn ang="0">
                    <a:pos x="171" y="244"/>
                  </a:cxn>
                  <a:cxn ang="0">
                    <a:pos x="155" y="213"/>
                  </a:cxn>
                  <a:cxn ang="0">
                    <a:pos x="139" y="183"/>
                  </a:cxn>
                  <a:cxn ang="0">
                    <a:pos x="122" y="155"/>
                  </a:cxn>
                  <a:cxn ang="0">
                    <a:pos x="103" y="128"/>
                  </a:cxn>
                  <a:cxn ang="0">
                    <a:pos x="85" y="104"/>
                  </a:cxn>
                  <a:cxn ang="0">
                    <a:pos x="68" y="81"/>
                  </a:cxn>
                  <a:cxn ang="0">
                    <a:pos x="50" y="60"/>
                  </a:cxn>
                  <a:cxn ang="0">
                    <a:pos x="35" y="41"/>
                  </a:cxn>
                  <a:cxn ang="0">
                    <a:pos x="23" y="26"/>
                  </a:cxn>
                  <a:cxn ang="0">
                    <a:pos x="12" y="15"/>
                  </a:cxn>
                  <a:cxn ang="0">
                    <a:pos x="4" y="6"/>
                  </a:cxn>
                  <a:cxn ang="0">
                    <a:pos x="0" y="1"/>
                  </a:cxn>
                  <a:cxn ang="0">
                    <a:pos x="0" y="0"/>
                  </a:cxn>
                </a:cxnLst>
                <a:rect l="0" t="0" r="r" b="b"/>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w="9525">
                <a:noFill/>
                <a:round/>
                <a:headEnd/>
                <a:tailEnd/>
              </a:ln>
            </p:spPr>
            <p:txBody>
              <a:bodyPr>
                <a:prstTxWarp prst="textNoShape">
                  <a:avLst/>
                </a:prstTxWarp>
              </a:bodyPr>
              <a:lstStyle/>
              <a:p>
                <a:endParaRPr lang="en-US"/>
              </a:p>
            </p:txBody>
          </p:sp>
          <p:sp>
            <p:nvSpPr>
              <p:cNvPr id="38955" name="Freeform 43"/>
              <p:cNvSpPr>
                <a:spLocks/>
              </p:cNvSpPr>
              <p:nvPr/>
            </p:nvSpPr>
            <p:spPr bwMode="auto">
              <a:xfrm>
                <a:off x="2609" y="3493"/>
                <a:ext cx="32" cy="106"/>
              </a:xfrm>
              <a:custGeom>
                <a:avLst/>
                <a:gdLst/>
                <a:ahLst/>
                <a:cxnLst>
                  <a:cxn ang="0">
                    <a:pos x="37" y="211"/>
                  </a:cxn>
                  <a:cxn ang="0">
                    <a:pos x="47" y="210"/>
                  </a:cxn>
                  <a:cxn ang="0">
                    <a:pos x="56" y="208"/>
                  </a:cxn>
                  <a:cxn ang="0">
                    <a:pos x="61" y="204"/>
                  </a:cxn>
                  <a:cxn ang="0">
                    <a:pos x="65" y="202"/>
                  </a:cxn>
                  <a:cxn ang="0">
                    <a:pos x="59" y="179"/>
                  </a:cxn>
                  <a:cxn ang="0">
                    <a:pos x="52" y="157"/>
                  </a:cxn>
                  <a:cxn ang="0">
                    <a:pos x="43" y="134"/>
                  </a:cxn>
                  <a:cxn ang="0">
                    <a:pos x="34" y="111"/>
                  </a:cxn>
                  <a:cxn ang="0">
                    <a:pos x="24" y="87"/>
                  </a:cxn>
                  <a:cxn ang="0">
                    <a:pos x="15" y="60"/>
                  </a:cxn>
                  <a:cxn ang="0">
                    <a:pos x="7" y="31"/>
                  </a:cxn>
                  <a:cxn ang="0">
                    <a:pos x="1" y="0"/>
                  </a:cxn>
                  <a:cxn ang="0">
                    <a:pos x="0" y="7"/>
                  </a:cxn>
                  <a:cxn ang="0">
                    <a:pos x="0" y="23"/>
                  </a:cxn>
                  <a:cxn ang="0">
                    <a:pos x="1" y="46"/>
                  </a:cxn>
                  <a:cxn ang="0">
                    <a:pos x="5" y="76"/>
                  </a:cxn>
                  <a:cxn ang="0">
                    <a:pos x="9" y="110"/>
                  </a:cxn>
                  <a:cxn ang="0">
                    <a:pos x="16" y="144"/>
                  </a:cxn>
                  <a:cxn ang="0">
                    <a:pos x="26" y="179"/>
                  </a:cxn>
                  <a:cxn ang="0">
                    <a:pos x="37" y="211"/>
                  </a:cxn>
                </a:cxnLst>
                <a:rect l="0" t="0" r="r" b="b"/>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w="9525">
                <a:noFill/>
                <a:round/>
                <a:headEnd/>
                <a:tailEnd/>
              </a:ln>
            </p:spPr>
            <p:txBody>
              <a:bodyPr>
                <a:prstTxWarp prst="textNoShape">
                  <a:avLst/>
                </a:prstTxWarp>
              </a:bodyPr>
              <a:lstStyle/>
              <a:p>
                <a:endParaRPr lang="en-US"/>
              </a:p>
            </p:txBody>
          </p:sp>
          <p:sp>
            <p:nvSpPr>
              <p:cNvPr id="38956" name="Freeform 44"/>
              <p:cNvSpPr>
                <a:spLocks/>
              </p:cNvSpPr>
              <p:nvPr/>
            </p:nvSpPr>
            <p:spPr bwMode="auto">
              <a:xfrm>
                <a:off x="2468" y="3433"/>
                <a:ext cx="169" cy="176"/>
              </a:xfrm>
              <a:custGeom>
                <a:avLst/>
                <a:gdLst/>
                <a:ahLst/>
                <a:cxnLst>
                  <a:cxn ang="0">
                    <a:pos x="137" y="190"/>
                  </a:cxn>
                  <a:cxn ang="0">
                    <a:pos x="113" y="115"/>
                  </a:cxn>
                  <a:cxn ang="0">
                    <a:pos x="86" y="46"/>
                  </a:cxn>
                  <a:cxn ang="0">
                    <a:pos x="66" y="3"/>
                  </a:cxn>
                  <a:cxn ang="0">
                    <a:pos x="52" y="43"/>
                  </a:cxn>
                  <a:cxn ang="0">
                    <a:pos x="36" y="131"/>
                  </a:cxn>
                  <a:cxn ang="0">
                    <a:pos x="21" y="218"/>
                  </a:cxn>
                  <a:cxn ang="0">
                    <a:pos x="6" y="307"/>
                  </a:cxn>
                  <a:cxn ang="0">
                    <a:pos x="38" y="337"/>
                  </a:cxn>
                  <a:cxn ang="0">
                    <a:pos x="46" y="277"/>
                  </a:cxn>
                  <a:cxn ang="0">
                    <a:pos x="56" y="218"/>
                  </a:cxn>
                  <a:cxn ang="0">
                    <a:pos x="67" y="160"/>
                  </a:cxn>
                  <a:cxn ang="0">
                    <a:pos x="77" y="101"/>
                  </a:cxn>
                  <a:cxn ang="0">
                    <a:pos x="86" y="148"/>
                  </a:cxn>
                  <a:cxn ang="0">
                    <a:pos x="98" y="194"/>
                  </a:cxn>
                  <a:cxn ang="0">
                    <a:pos x="109" y="240"/>
                  </a:cxn>
                  <a:cxn ang="0">
                    <a:pos x="122" y="286"/>
                  </a:cxn>
                  <a:cxn ang="0">
                    <a:pos x="131" y="282"/>
                  </a:cxn>
                  <a:cxn ang="0">
                    <a:pos x="140" y="277"/>
                  </a:cxn>
                  <a:cxn ang="0">
                    <a:pos x="150" y="271"/>
                  </a:cxn>
                  <a:cxn ang="0">
                    <a:pos x="159" y="267"/>
                  </a:cxn>
                  <a:cxn ang="0">
                    <a:pos x="159" y="267"/>
                  </a:cxn>
                  <a:cxn ang="0">
                    <a:pos x="159" y="267"/>
                  </a:cxn>
                  <a:cxn ang="0">
                    <a:pos x="177" y="238"/>
                  </a:cxn>
                  <a:cxn ang="0">
                    <a:pos x="220" y="172"/>
                  </a:cxn>
                  <a:cxn ang="0">
                    <a:pos x="278" y="99"/>
                  </a:cxn>
                  <a:cxn ang="0">
                    <a:pos x="339" y="45"/>
                  </a:cxn>
                  <a:cxn ang="0">
                    <a:pos x="309" y="57"/>
                  </a:cxn>
                  <a:cxn ang="0">
                    <a:pos x="280" y="74"/>
                  </a:cxn>
                  <a:cxn ang="0">
                    <a:pos x="252" y="94"/>
                  </a:cxn>
                  <a:cxn ang="0">
                    <a:pos x="227" y="116"/>
                  </a:cxn>
                  <a:cxn ang="0">
                    <a:pos x="203" y="141"/>
                  </a:cxn>
                  <a:cxn ang="0">
                    <a:pos x="181" y="168"/>
                  </a:cxn>
                  <a:cxn ang="0">
                    <a:pos x="162" y="194"/>
                  </a:cxn>
                  <a:cxn ang="0">
                    <a:pos x="146" y="223"/>
                  </a:cxn>
                </a:cxnLst>
                <a:rect l="0" t="0" r="r" b="b"/>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59" y="267"/>
                    </a:lnTo>
                    <a:lnTo>
                      <a:pt x="159" y="267"/>
                    </a:lnTo>
                    <a:lnTo>
                      <a:pt x="159" y="267"/>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w="9525">
                <a:noFill/>
                <a:round/>
                <a:headEnd/>
                <a:tailEnd/>
              </a:ln>
            </p:spPr>
            <p:txBody>
              <a:bodyPr>
                <a:prstTxWarp prst="textNoShape">
                  <a:avLst/>
                </a:prstTxWarp>
              </a:bodyPr>
              <a:lstStyle/>
              <a:p>
                <a:endParaRPr lang="en-US"/>
              </a:p>
            </p:txBody>
          </p:sp>
          <p:sp>
            <p:nvSpPr>
              <p:cNvPr id="38957" name="Freeform 45"/>
              <p:cNvSpPr>
                <a:spLocks/>
              </p:cNvSpPr>
              <p:nvPr/>
            </p:nvSpPr>
            <p:spPr bwMode="auto">
              <a:xfrm>
                <a:off x="2372" y="3369"/>
                <a:ext cx="93" cy="174"/>
              </a:xfrm>
              <a:custGeom>
                <a:avLst/>
                <a:gdLst/>
                <a:ahLst/>
                <a:cxnLst>
                  <a:cxn ang="0">
                    <a:pos x="0" y="220"/>
                  </a:cxn>
                  <a:cxn ang="0">
                    <a:pos x="25" y="217"/>
                  </a:cxn>
                  <a:cxn ang="0">
                    <a:pos x="48" y="218"/>
                  </a:cxn>
                  <a:cxn ang="0">
                    <a:pos x="68" y="225"/>
                  </a:cxn>
                  <a:cxn ang="0">
                    <a:pos x="87" y="235"/>
                  </a:cxn>
                  <a:cxn ang="0">
                    <a:pos x="104" y="247"/>
                  </a:cxn>
                  <a:cxn ang="0">
                    <a:pos x="120" y="262"/>
                  </a:cxn>
                  <a:cxn ang="0">
                    <a:pos x="134" y="279"/>
                  </a:cxn>
                  <a:cxn ang="0">
                    <a:pos x="146" y="298"/>
                  </a:cxn>
                  <a:cxn ang="0">
                    <a:pos x="141" y="265"/>
                  </a:cxn>
                  <a:cxn ang="0">
                    <a:pos x="138" y="229"/>
                  </a:cxn>
                  <a:cxn ang="0">
                    <a:pos x="132" y="191"/>
                  </a:cxn>
                  <a:cxn ang="0">
                    <a:pos x="127" y="153"/>
                  </a:cxn>
                  <a:cxn ang="0">
                    <a:pos x="121" y="115"/>
                  </a:cxn>
                  <a:cxn ang="0">
                    <a:pos x="115" y="76"/>
                  </a:cxn>
                  <a:cxn ang="0">
                    <a:pos x="108" y="38"/>
                  </a:cxn>
                  <a:cxn ang="0">
                    <a:pos x="100" y="0"/>
                  </a:cxn>
                  <a:cxn ang="0">
                    <a:pos x="104" y="4"/>
                  </a:cxn>
                  <a:cxn ang="0">
                    <a:pos x="110" y="11"/>
                  </a:cxn>
                  <a:cxn ang="0">
                    <a:pos x="116" y="18"/>
                  </a:cxn>
                  <a:cxn ang="0">
                    <a:pos x="120" y="27"/>
                  </a:cxn>
                  <a:cxn ang="0">
                    <a:pos x="126" y="35"/>
                  </a:cxn>
                  <a:cxn ang="0">
                    <a:pos x="130" y="43"/>
                  </a:cxn>
                  <a:cxn ang="0">
                    <a:pos x="133" y="50"/>
                  </a:cxn>
                  <a:cxn ang="0">
                    <a:pos x="134" y="56"/>
                  </a:cxn>
                  <a:cxn ang="0">
                    <a:pos x="143" y="93"/>
                  </a:cxn>
                  <a:cxn ang="0">
                    <a:pos x="151" y="130"/>
                  </a:cxn>
                  <a:cxn ang="0">
                    <a:pos x="159" y="165"/>
                  </a:cxn>
                  <a:cxn ang="0">
                    <a:pos x="168" y="202"/>
                  </a:cxn>
                  <a:cxn ang="0">
                    <a:pos x="174" y="239"/>
                  </a:cxn>
                  <a:cxn ang="0">
                    <a:pos x="180" y="275"/>
                  </a:cxn>
                  <a:cxn ang="0">
                    <a:pos x="184" y="312"/>
                  </a:cxn>
                  <a:cxn ang="0">
                    <a:pos x="187" y="349"/>
                  </a:cxn>
                  <a:cxn ang="0">
                    <a:pos x="170" y="344"/>
                  </a:cxn>
                  <a:cxn ang="0">
                    <a:pos x="154" y="337"/>
                  </a:cxn>
                  <a:cxn ang="0">
                    <a:pos x="140" y="328"/>
                  </a:cxn>
                  <a:cxn ang="0">
                    <a:pos x="128" y="316"/>
                  </a:cxn>
                  <a:cxn ang="0">
                    <a:pos x="117" y="304"/>
                  </a:cxn>
                  <a:cxn ang="0">
                    <a:pos x="106" y="290"/>
                  </a:cxn>
                  <a:cxn ang="0">
                    <a:pos x="97" y="275"/>
                  </a:cxn>
                  <a:cxn ang="0">
                    <a:pos x="87" y="261"/>
                  </a:cxn>
                  <a:cxn ang="0">
                    <a:pos x="80" y="254"/>
                  </a:cxn>
                  <a:cxn ang="0">
                    <a:pos x="68" y="247"/>
                  </a:cxn>
                  <a:cxn ang="0">
                    <a:pos x="53" y="240"/>
                  </a:cxn>
                  <a:cxn ang="0">
                    <a:pos x="39" y="233"/>
                  </a:cxn>
                  <a:cxn ang="0">
                    <a:pos x="25" y="228"/>
                  </a:cxn>
                  <a:cxn ang="0">
                    <a:pos x="12" y="223"/>
                  </a:cxn>
                  <a:cxn ang="0">
                    <a:pos x="4" y="221"/>
                  </a:cxn>
                  <a:cxn ang="0">
                    <a:pos x="0" y="220"/>
                  </a:cxn>
                </a:cxnLst>
                <a:rect l="0" t="0" r="r" b="b"/>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w="9525">
                <a:noFill/>
                <a:round/>
                <a:headEnd/>
                <a:tailEnd/>
              </a:ln>
            </p:spPr>
            <p:txBody>
              <a:bodyPr>
                <a:prstTxWarp prst="textNoShape">
                  <a:avLst/>
                </a:prstTxWarp>
              </a:bodyPr>
              <a:lstStyle/>
              <a:p>
                <a:endParaRPr lang="en-US"/>
              </a:p>
            </p:txBody>
          </p:sp>
          <p:sp>
            <p:nvSpPr>
              <p:cNvPr id="38958" name="Freeform 46"/>
              <p:cNvSpPr>
                <a:spLocks/>
              </p:cNvSpPr>
              <p:nvPr/>
            </p:nvSpPr>
            <p:spPr bwMode="auto">
              <a:xfrm>
                <a:off x="2947" y="3349"/>
                <a:ext cx="152" cy="197"/>
              </a:xfrm>
              <a:custGeom>
                <a:avLst/>
                <a:gdLst/>
                <a:ahLst/>
                <a:cxnLst>
                  <a:cxn ang="0">
                    <a:pos x="88" y="385"/>
                  </a:cxn>
                  <a:cxn ang="0">
                    <a:pos x="91" y="377"/>
                  </a:cxn>
                  <a:cxn ang="0">
                    <a:pos x="99" y="354"/>
                  </a:cxn>
                  <a:cxn ang="0">
                    <a:pos x="112" y="321"/>
                  </a:cxn>
                  <a:cxn ang="0">
                    <a:pos x="127" y="283"/>
                  </a:cxn>
                  <a:cxn ang="0">
                    <a:pos x="143" y="242"/>
                  </a:cxn>
                  <a:cxn ang="0">
                    <a:pos x="159" y="207"/>
                  </a:cxn>
                  <a:cxn ang="0">
                    <a:pos x="172" y="178"/>
                  </a:cxn>
                  <a:cxn ang="0">
                    <a:pos x="182" y="161"/>
                  </a:cxn>
                  <a:cxn ang="0">
                    <a:pos x="192" y="149"/>
                  </a:cxn>
                  <a:cxn ang="0">
                    <a:pos x="207" y="128"/>
                  </a:cxn>
                  <a:cxn ang="0">
                    <a:pos x="226" y="103"/>
                  </a:cxn>
                  <a:cxn ang="0">
                    <a:pos x="248" y="74"/>
                  </a:cxn>
                  <a:cxn ang="0">
                    <a:pos x="269" y="47"/>
                  </a:cxn>
                  <a:cxn ang="0">
                    <a:pos x="287" y="23"/>
                  </a:cxn>
                  <a:cxn ang="0">
                    <a:pos x="300" y="5"/>
                  </a:cxn>
                  <a:cxn ang="0">
                    <a:pos x="305" y="0"/>
                  </a:cxn>
                  <a:cxn ang="0">
                    <a:pos x="286" y="10"/>
                  </a:cxn>
                  <a:cxn ang="0">
                    <a:pos x="269" y="23"/>
                  </a:cxn>
                  <a:cxn ang="0">
                    <a:pos x="252" y="38"/>
                  </a:cxn>
                  <a:cxn ang="0">
                    <a:pos x="235" y="54"/>
                  </a:cxn>
                  <a:cxn ang="0">
                    <a:pos x="219" y="71"/>
                  </a:cxn>
                  <a:cxn ang="0">
                    <a:pos x="203" y="88"/>
                  </a:cxn>
                  <a:cxn ang="0">
                    <a:pos x="188" y="108"/>
                  </a:cxn>
                  <a:cxn ang="0">
                    <a:pos x="173" y="126"/>
                  </a:cxn>
                  <a:cxn ang="0">
                    <a:pos x="162" y="141"/>
                  </a:cxn>
                  <a:cxn ang="0">
                    <a:pos x="151" y="156"/>
                  </a:cxn>
                  <a:cxn ang="0">
                    <a:pos x="141" y="171"/>
                  </a:cxn>
                  <a:cxn ang="0">
                    <a:pos x="132" y="185"/>
                  </a:cxn>
                  <a:cxn ang="0">
                    <a:pos x="124" y="199"/>
                  </a:cxn>
                  <a:cxn ang="0">
                    <a:pos x="114" y="213"/>
                  </a:cxn>
                  <a:cxn ang="0">
                    <a:pos x="108" y="226"/>
                  </a:cxn>
                  <a:cxn ang="0">
                    <a:pos x="99" y="241"/>
                  </a:cxn>
                  <a:cxn ang="0">
                    <a:pos x="91" y="186"/>
                  </a:cxn>
                  <a:cxn ang="0">
                    <a:pos x="85" y="120"/>
                  </a:cxn>
                  <a:cxn ang="0">
                    <a:pos x="79" y="69"/>
                  </a:cxn>
                  <a:cxn ang="0">
                    <a:pos x="73" y="52"/>
                  </a:cxn>
                  <a:cxn ang="0">
                    <a:pos x="58" y="82"/>
                  </a:cxn>
                  <a:cxn ang="0">
                    <a:pos x="45" y="115"/>
                  </a:cxn>
                  <a:cxn ang="0">
                    <a:pos x="34" y="149"/>
                  </a:cxn>
                  <a:cxn ang="0">
                    <a:pos x="25" y="184"/>
                  </a:cxn>
                  <a:cxn ang="0">
                    <a:pos x="17" y="221"/>
                  </a:cxn>
                  <a:cxn ang="0">
                    <a:pos x="10" y="256"/>
                  </a:cxn>
                  <a:cxn ang="0">
                    <a:pos x="5" y="291"/>
                  </a:cxn>
                  <a:cxn ang="0">
                    <a:pos x="0" y="323"/>
                  </a:cxn>
                  <a:cxn ang="0">
                    <a:pos x="40" y="309"/>
                  </a:cxn>
                  <a:cxn ang="0">
                    <a:pos x="44" y="276"/>
                  </a:cxn>
                  <a:cxn ang="0">
                    <a:pos x="49" y="242"/>
                  </a:cxn>
                  <a:cxn ang="0">
                    <a:pos x="56" y="209"/>
                  </a:cxn>
                  <a:cxn ang="0">
                    <a:pos x="65" y="176"/>
                  </a:cxn>
                  <a:cxn ang="0">
                    <a:pos x="63" y="215"/>
                  </a:cxn>
                  <a:cxn ang="0">
                    <a:pos x="61" y="260"/>
                  </a:cxn>
                  <a:cxn ang="0">
                    <a:pos x="59" y="316"/>
                  </a:cxn>
                  <a:cxn ang="0">
                    <a:pos x="58" y="392"/>
                  </a:cxn>
                  <a:cxn ang="0">
                    <a:pos x="88" y="385"/>
                  </a:cxn>
                </a:cxnLst>
                <a:rect l="0" t="0" r="r" b="b"/>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w="9525">
                <a:noFill/>
                <a:round/>
                <a:headEnd/>
                <a:tailEnd/>
              </a:ln>
            </p:spPr>
            <p:txBody>
              <a:bodyPr>
                <a:prstTxWarp prst="textNoShape">
                  <a:avLst/>
                </a:prstTxWarp>
              </a:bodyPr>
              <a:lstStyle/>
              <a:p>
                <a:endParaRPr lang="en-US"/>
              </a:p>
            </p:txBody>
          </p:sp>
          <p:sp>
            <p:nvSpPr>
              <p:cNvPr id="38959" name="Freeform 47"/>
              <p:cNvSpPr>
                <a:spLocks/>
              </p:cNvSpPr>
              <p:nvPr/>
            </p:nvSpPr>
            <p:spPr bwMode="auto">
              <a:xfrm>
                <a:off x="3106" y="3291"/>
                <a:ext cx="141" cy="232"/>
              </a:xfrm>
              <a:custGeom>
                <a:avLst/>
                <a:gdLst/>
                <a:ahLst/>
                <a:cxnLst>
                  <a:cxn ang="0">
                    <a:pos x="14" y="367"/>
                  </a:cxn>
                  <a:cxn ang="0">
                    <a:pos x="49" y="337"/>
                  </a:cxn>
                  <a:cxn ang="0">
                    <a:pos x="87" y="302"/>
                  </a:cxn>
                  <a:cxn ang="0">
                    <a:pos x="120" y="271"/>
                  </a:cxn>
                  <a:cxn ang="0">
                    <a:pos x="131" y="284"/>
                  </a:cxn>
                  <a:cxn ang="0">
                    <a:pos x="119" y="356"/>
                  </a:cxn>
                  <a:cxn ang="0">
                    <a:pos x="120" y="375"/>
                  </a:cxn>
                  <a:cxn ang="0">
                    <a:pos x="131" y="370"/>
                  </a:cxn>
                  <a:cxn ang="0">
                    <a:pos x="141" y="365"/>
                  </a:cxn>
                  <a:cxn ang="0">
                    <a:pos x="151" y="359"/>
                  </a:cxn>
                  <a:cxn ang="0">
                    <a:pos x="158" y="349"/>
                  </a:cxn>
                  <a:cxn ang="0">
                    <a:pos x="169" y="316"/>
                  </a:cxn>
                  <a:cxn ang="0">
                    <a:pos x="178" y="326"/>
                  </a:cxn>
                  <a:cxn ang="0">
                    <a:pos x="189" y="366"/>
                  </a:cxn>
                  <a:cxn ang="0">
                    <a:pos x="201" y="405"/>
                  </a:cxn>
                  <a:cxn ang="0">
                    <a:pos x="212" y="445"/>
                  </a:cxn>
                  <a:cxn ang="0">
                    <a:pos x="224" y="462"/>
                  </a:cxn>
                  <a:cxn ang="0">
                    <a:pos x="235" y="456"/>
                  </a:cxn>
                  <a:cxn ang="0">
                    <a:pos x="247" y="451"/>
                  </a:cxn>
                  <a:cxn ang="0">
                    <a:pos x="259" y="446"/>
                  </a:cxn>
                  <a:cxn ang="0">
                    <a:pos x="276" y="378"/>
                  </a:cxn>
                  <a:cxn ang="0">
                    <a:pos x="271" y="243"/>
                  </a:cxn>
                  <a:cxn ang="0">
                    <a:pos x="284" y="0"/>
                  </a:cxn>
                  <a:cxn ang="0">
                    <a:pos x="255" y="93"/>
                  </a:cxn>
                  <a:cxn ang="0">
                    <a:pos x="247" y="191"/>
                  </a:cxn>
                  <a:cxn ang="0">
                    <a:pos x="246" y="293"/>
                  </a:cxn>
                  <a:cxn ang="0">
                    <a:pos x="239" y="390"/>
                  </a:cxn>
                  <a:cxn ang="0">
                    <a:pos x="224" y="335"/>
                  </a:cxn>
                  <a:cxn ang="0">
                    <a:pos x="206" y="267"/>
                  </a:cxn>
                  <a:cxn ang="0">
                    <a:pos x="191" y="206"/>
                  </a:cxn>
                  <a:cxn ang="0">
                    <a:pos x="182" y="175"/>
                  </a:cxn>
                  <a:cxn ang="0">
                    <a:pos x="171" y="187"/>
                  </a:cxn>
                  <a:cxn ang="0">
                    <a:pos x="156" y="205"/>
                  </a:cxn>
                  <a:cxn ang="0">
                    <a:pos x="142" y="225"/>
                  </a:cxn>
                  <a:cxn ang="0">
                    <a:pos x="135" y="240"/>
                  </a:cxn>
                  <a:cxn ang="0">
                    <a:pos x="109" y="256"/>
                  </a:cxn>
                  <a:cxn ang="0">
                    <a:pos x="83" y="272"/>
                  </a:cxn>
                  <a:cxn ang="0">
                    <a:pos x="58" y="289"/>
                  </a:cxn>
                  <a:cxn ang="0">
                    <a:pos x="34" y="310"/>
                  </a:cxn>
                  <a:cxn ang="0">
                    <a:pos x="34" y="174"/>
                  </a:cxn>
                  <a:cxn ang="0">
                    <a:pos x="21" y="104"/>
                  </a:cxn>
                </a:cxnLst>
                <a:rect l="0" t="0" r="r" b="b"/>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w="9525">
                <a:noFill/>
                <a:round/>
                <a:headEnd/>
                <a:tailEnd/>
              </a:ln>
            </p:spPr>
            <p:txBody>
              <a:bodyPr>
                <a:prstTxWarp prst="textNoShape">
                  <a:avLst/>
                </a:prstTxWarp>
              </a:bodyPr>
              <a:lstStyle/>
              <a:p>
                <a:endParaRPr lang="en-US"/>
              </a:p>
            </p:txBody>
          </p:sp>
          <p:sp>
            <p:nvSpPr>
              <p:cNvPr id="38960" name="Freeform 48"/>
              <p:cNvSpPr>
                <a:spLocks/>
              </p:cNvSpPr>
              <p:nvPr/>
            </p:nvSpPr>
            <p:spPr bwMode="auto">
              <a:xfrm>
                <a:off x="3004" y="3333"/>
                <a:ext cx="103" cy="73"/>
              </a:xfrm>
              <a:custGeom>
                <a:avLst/>
                <a:gdLst/>
                <a:ahLst/>
                <a:cxnLst>
                  <a:cxn ang="0">
                    <a:pos x="39" y="132"/>
                  </a:cxn>
                  <a:cxn ang="0">
                    <a:pos x="54" y="109"/>
                  </a:cxn>
                  <a:cxn ang="0">
                    <a:pos x="72" y="90"/>
                  </a:cxn>
                  <a:cxn ang="0">
                    <a:pos x="92" y="73"/>
                  </a:cxn>
                  <a:cxn ang="0">
                    <a:pos x="115" y="58"/>
                  </a:cxn>
                  <a:cxn ang="0">
                    <a:pos x="138" y="44"/>
                  </a:cxn>
                  <a:cxn ang="0">
                    <a:pos x="161" y="30"/>
                  </a:cxn>
                  <a:cxn ang="0">
                    <a:pos x="184" y="16"/>
                  </a:cxn>
                  <a:cxn ang="0">
                    <a:pos x="206" y="0"/>
                  </a:cxn>
                  <a:cxn ang="0">
                    <a:pos x="167" y="14"/>
                  </a:cxn>
                  <a:cxn ang="0">
                    <a:pos x="142" y="27"/>
                  </a:cxn>
                  <a:cxn ang="0">
                    <a:pos x="119" y="39"/>
                  </a:cxn>
                  <a:cxn ang="0">
                    <a:pos x="95" y="53"/>
                  </a:cxn>
                  <a:cxn ang="0">
                    <a:pos x="73" y="68"/>
                  </a:cxn>
                  <a:cxn ang="0">
                    <a:pos x="51" y="84"/>
                  </a:cxn>
                  <a:cxn ang="0">
                    <a:pos x="32" y="102"/>
                  </a:cxn>
                  <a:cxn ang="0">
                    <a:pos x="15" y="122"/>
                  </a:cxn>
                  <a:cxn ang="0">
                    <a:pos x="0" y="145"/>
                  </a:cxn>
                  <a:cxn ang="0">
                    <a:pos x="39" y="132"/>
                  </a:cxn>
                </a:cxnLst>
                <a:rect l="0" t="0" r="r" b="b"/>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w="9525">
                <a:noFill/>
                <a:round/>
                <a:headEnd/>
                <a:tailEnd/>
              </a:ln>
            </p:spPr>
            <p:txBody>
              <a:bodyPr>
                <a:prstTxWarp prst="textNoShape">
                  <a:avLst/>
                </a:prstTxWarp>
              </a:bodyPr>
              <a:lstStyle/>
              <a:p>
                <a:endParaRPr lang="en-US"/>
              </a:p>
            </p:txBody>
          </p:sp>
          <p:sp>
            <p:nvSpPr>
              <p:cNvPr id="38961" name="Freeform 49"/>
              <p:cNvSpPr>
                <a:spLocks/>
              </p:cNvSpPr>
              <p:nvPr/>
            </p:nvSpPr>
            <p:spPr bwMode="auto">
              <a:xfrm>
                <a:off x="2735" y="3259"/>
                <a:ext cx="62" cy="230"/>
              </a:xfrm>
              <a:custGeom>
                <a:avLst/>
                <a:gdLst/>
                <a:ahLst/>
                <a:cxnLst>
                  <a:cxn ang="0">
                    <a:pos x="117" y="42"/>
                  </a:cxn>
                  <a:cxn ang="0">
                    <a:pos x="111" y="30"/>
                  </a:cxn>
                  <a:cxn ang="0">
                    <a:pos x="104" y="16"/>
                  </a:cxn>
                  <a:cxn ang="0">
                    <a:pos x="96" y="4"/>
                  </a:cxn>
                  <a:cxn ang="0">
                    <a:pos x="94" y="0"/>
                  </a:cxn>
                  <a:cxn ang="0">
                    <a:pos x="91" y="1"/>
                  </a:cxn>
                  <a:cxn ang="0">
                    <a:pos x="87" y="2"/>
                  </a:cxn>
                  <a:cxn ang="0">
                    <a:pos x="80" y="4"/>
                  </a:cxn>
                  <a:cxn ang="0">
                    <a:pos x="72" y="8"/>
                  </a:cxn>
                  <a:cxn ang="0">
                    <a:pos x="63" y="13"/>
                  </a:cxn>
                  <a:cxn ang="0">
                    <a:pos x="55" y="16"/>
                  </a:cxn>
                  <a:cxn ang="0">
                    <a:pos x="48" y="22"/>
                  </a:cxn>
                  <a:cxn ang="0">
                    <a:pos x="43" y="28"/>
                  </a:cxn>
                  <a:cxn ang="0">
                    <a:pos x="21" y="79"/>
                  </a:cxn>
                  <a:cxn ang="0">
                    <a:pos x="7" y="131"/>
                  </a:cxn>
                  <a:cxn ang="0">
                    <a:pos x="2" y="185"/>
                  </a:cxn>
                  <a:cxn ang="0">
                    <a:pos x="0" y="239"/>
                  </a:cxn>
                  <a:cxn ang="0">
                    <a:pos x="2" y="295"/>
                  </a:cxn>
                  <a:cxn ang="0">
                    <a:pos x="5" y="349"/>
                  </a:cxn>
                  <a:cxn ang="0">
                    <a:pos x="6" y="404"/>
                  </a:cxn>
                  <a:cxn ang="0">
                    <a:pos x="5" y="458"/>
                  </a:cxn>
                  <a:cxn ang="0">
                    <a:pos x="35" y="447"/>
                  </a:cxn>
                  <a:cxn ang="0">
                    <a:pos x="34" y="380"/>
                  </a:cxn>
                  <a:cxn ang="0">
                    <a:pos x="30" y="312"/>
                  </a:cxn>
                  <a:cxn ang="0">
                    <a:pos x="26" y="244"/>
                  </a:cxn>
                  <a:cxn ang="0">
                    <a:pos x="22" y="177"/>
                  </a:cxn>
                  <a:cxn ang="0">
                    <a:pos x="26" y="156"/>
                  </a:cxn>
                  <a:cxn ang="0">
                    <a:pos x="29" y="136"/>
                  </a:cxn>
                  <a:cxn ang="0">
                    <a:pos x="33" y="113"/>
                  </a:cxn>
                  <a:cxn ang="0">
                    <a:pos x="37" y="91"/>
                  </a:cxn>
                  <a:cxn ang="0">
                    <a:pos x="43" y="70"/>
                  </a:cxn>
                  <a:cxn ang="0">
                    <a:pos x="50" y="51"/>
                  </a:cxn>
                  <a:cxn ang="0">
                    <a:pos x="59" y="33"/>
                  </a:cxn>
                  <a:cxn ang="0">
                    <a:pos x="72" y="19"/>
                  </a:cxn>
                  <a:cxn ang="0">
                    <a:pos x="83" y="31"/>
                  </a:cxn>
                  <a:cxn ang="0">
                    <a:pos x="93" y="46"/>
                  </a:cxn>
                  <a:cxn ang="0">
                    <a:pos x="99" y="63"/>
                  </a:cxn>
                  <a:cxn ang="0">
                    <a:pos x="103" y="84"/>
                  </a:cxn>
                  <a:cxn ang="0">
                    <a:pos x="103" y="107"/>
                  </a:cxn>
                  <a:cxn ang="0">
                    <a:pos x="99" y="132"/>
                  </a:cxn>
                  <a:cxn ang="0">
                    <a:pos x="94" y="159"/>
                  </a:cxn>
                  <a:cxn ang="0">
                    <a:pos x="84" y="188"/>
                  </a:cxn>
                  <a:cxn ang="0">
                    <a:pos x="82" y="185"/>
                  </a:cxn>
                  <a:cxn ang="0">
                    <a:pos x="78" y="182"/>
                  </a:cxn>
                  <a:cxn ang="0">
                    <a:pos x="72" y="178"/>
                  </a:cxn>
                  <a:cxn ang="0">
                    <a:pos x="66" y="176"/>
                  </a:cxn>
                  <a:cxn ang="0">
                    <a:pos x="59" y="173"/>
                  </a:cxn>
                  <a:cxn ang="0">
                    <a:pos x="55" y="170"/>
                  </a:cxn>
                  <a:cxn ang="0">
                    <a:pos x="50" y="169"/>
                  </a:cxn>
                  <a:cxn ang="0">
                    <a:pos x="49" y="168"/>
                  </a:cxn>
                  <a:cxn ang="0">
                    <a:pos x="56" y="181"/>
                  </a:cxn>
                  <a:cxn ang="0">
                    <a:pos x="65" y="196"/>
                  </a:cxn>
                  <a:cxn ang="0">
                    <a:pos x="72" y="207"/>
                  </a:cxn>
                  <a:cxn ang="0">
                    <a:pos x="74" y="212"/>
                  </a:cxn>
                  <a:cxn ang="0">
                    <a:pos x="79" y="211"/>
                  </a:cxn>
                  <a:cxn ang="0">
                    <a:pos x="88" y="206"/>
                  </a:cxn>
                  <a:cxn ang="0">
                    <a:pos x="98" y="200"/>
                  </a:cxn>
                  <a:cxn ang="0">
                    <a:pos x="104" y="196"/>
                  </a:cxn>
                  <a:cxn ang="0">
                    <a:pos x="118" y="160"/>
                  </a:cxn>
                  <a:cxn ang="0">
                    <a:pos x="125" y="122"/>
                  </a:cxn>
                  <a:cxn ang="0">
                    <a:pos x="124" y="83"/>
                  </a:cxn>
                  <a:cxn ang="0">
                    <a:pos x="117" y="42"/>
                  </a:cxn>
                </a:cxnLst>
                <a:rect l="0" t="0" r="r" b="b"/>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w="9525">
                <a:noFill/>
                <a:round/>
                <a:headEnd/>
                <a:tailEnd/>
              </a:ln>
            </p:spPr>
            <p:txBody>
              <a:bodyPr>
                <a:prstTxWarp prst="textNoShape">
                  <a:avLst/>
                </a:prstTxWarp>
              </a:bodyPr>
              <a:lstStyle/>
              <a:p>
                <a:endParaRPr lang="en-US"/>
              </a:p>
            </p:txBody>
          </p:sp>
          <p:sp>
            <p:nvSpPr>
              <p:cNvPr id="38962" name="Freeform 50"/>
              <p:cNvSpPr>
                <a:spLocks/>
              </p:cNvSpPr>
              <p:nvPr/>
            </p:nvSpPr>
            <p:spPr bwMode="auto">
              <a:xfrm>
                <a:off x="2763" y="3210"/>
                <a:ext cx="59" cy="191"/>
              </a:xfrm>
              <a:custGeom>
                <a:avLst/>
                <a:gdLst/>
                <a:ahLst/>
                <a:cxnLst>
                  <a:cxn ang="0">
                    <a:pos x="112" y="76"/>
                  </a:cxn>
                  <a:cxn ang="0">
                    <a:pos x="110" y="64"/>
                  </a:cxn>
                  <a:cxn ang="0">
                    <a:pos x="107" y="53"/>
                  </a:cxn>
                  <a:cxn ang="0">
                    <a:pos x="104" y="42"/>
                  </a:cxn>
                  <a:cxn ang="0">
                    <a:pos x="98" y="32"/>
                  </a:cxn>
                  <a:cxn ang="0">
                    <a:pos x="92" y="23"/>
                  </a:cxn>
                  <a:cxn ang="0">
                    <a:pos x="84" y="14"/>
                  </a:cxn>
                  <a:cxn ang="0">
                    <a:pos x="74" y="7"/>
                  </a:cxn>
                  <a:cxn ang="0">
                    <a:pos x="63" y="1"/>
                  </a:cxn>
                  <a:cxn ang="0">
                    <a:pos x="55" y="0"/>
                  </a:cxn>
                  <a:cxn ang="0">
                    <a:pos x="46" y="0"/>
                  </a:cxn>
                  <a:cxn ang="0">
                    <a:pos x="37" y="1"/>
                  </a:cxn>
                  <a:cxn ang="0">
                    <a:pos x="26" y="3"/>
                  </a:cxn>
                  <a:cxn ang="0">
                    <a:pos x="17" y="7"/>
                  </a:cxn>
                  <a:cxn ang="0">
                    <a:pos x="9" y="10"/>
                  </a:cxn>
                  <a:cxn ang="0">
                    <a:pos x="3" y="14"/>
                  </a:cxn>
                  <a:cxn ang="0">
                    <a:pos x="1" y="16"/>
                  </a:cxn>
                  <a:cxn ang="0">
                    <a:pos x="4" y="15"/>
                  </a:cxn>
                  <a:cxn ang="0">
                    <a:pos x="14" y="14"/>
                  </a:cxn>
                  <a:cxn ang="0">
                    <a:pos x="26" y="14"/>
                  </a:cxn>
                  <a:cxn ang="0">
                    <a:pos x="41" y="16"/>
                  </a:cxn>
                  <a:cxn ang="0">
                    <a:pos x="57" y="24"/>
                  </a:cxn>
                  <a:cxn ang="0">
                    <a:pos x="72" y="38"/>
                  </a:cxn>
                  <a:cxn ang="0">
                    <a:pos x="84" y="59"/>
                  </a:cxn>
                  <a:cxn ang="0">
                    <a:pos x="91" y="90"/>
                  </a:cxn>
                  <a:cxn ang="0">
                    <a:pos x="94" y="124"/>
                  </a:cxn>
                  <a:cxn ang="0">
                    <a:pos x="97" y="159"/>
                  </a:cxn>
                  <a:cxn ang="0">
                    <a:pos x="98" y="192"/>
                  </a:cxn>
                  <a:cxn ang="0">
                    <a:pos x="95" y="226"/>
                  </a:cxn>
                  <a:cxn ang="0">
                    <a:pos x="90" y="259"/>
                  </a:cxn>
                  <a:cxn ang="0">
                    <a:pos x="78" y="292"/>
                  </a:cxn>
                  <a:cxn ang="0">
                    <a:pos x="62" y="326"/>
                  </a:cxn>
                  <a:cxn ang="0">
                    <a:pos x="40" y="360"/>
                  </a:cxn>
                  <a:cxn ang="0">
                    <a:pos x="0" y="380"/>
                  </a:cxn>
                  <a:cxn ang="0">
                    <a:pos x="14" y="381"/>
                  </a:cxn>
                  <a:cxn ang="0">
                    <a:pos x="26" y="379"/>
                  </a:cxn>
                  <a:cxn ang="0">
                    <a:pos x="40" y="372"/>
                  </a:cxn>
                  <a:cxn ang="0">
                    <a:pos x="52" y="365"/>
                  </a:cxn>
                  <a:cxn ang="0">
                    <a:pos x="62" y="356"/>
                  </a:cxn>
                  <a:cxn ang="0">
                    <a:pos x="71" y="348"/>
                  </a:cxn>
                  <a:cxn ang="0">
                    <a:pos x="77" y="340"/>
                  </a:cxn>
                  <a:cxn ang="0">
                    <a:pos x="82" y="334"/>
                  </a:cxn>
                  <a:cxn ang="0">
                    <a:pos x="97" y="298"/>
                  </a:cxn>
                  <a:cxn ang="0">
                    <a:pos x="108" y="265"/>
                  </a:cxn>
                  <a:cxn ang="0">
                    <a:pos x="114" y="232"/>
                  </a:cxn>
                  <a:cxn ang="0">
                    <a:pos x="117" y="201"/>
                  </a:cxn>
                  <a:cxn ang="0">
                    <a:pos x="117" y="170"/>
                  </a:cxn>
                  <a:cxn ang="0">
                    <a:pos x="116" y="139"/>
                  </a:cxn>
                  <a:cxn ang="0">
                    <a:pos x="114" y="108"/>
                  </a:cxn>
                  <a:cxn ang="0">
                    <a:pos x="112" y="76"/>
                  </a:cxn>
                </a:cxnLst>
                <a:rect l="0" t="0" r="r" b="b"/>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w="9525">
                <a:noFill/>
                <a:round/>
                <a:headEnd/>
                <a:tailEnd/>
              </a:ln>
            </p:spPr>
            <p:txBody>
              <a:bodyPr>
                <a:prstTxWarp prst="textNoShape">
                  <a:avLst/>
                </a:prstTxWarp>
              </a:bodyPr>
              <a:lstStyle/>
              <a:p>
                <a:endParaRPr lang="en-US"/>
              </a:p>
            </p:txBody>
          </p:sp>
          <p:sp>
            <p:nvSpPr>
              <p:cNvPr id="38963" name="Freeform 51"/>
              <p:cNvSpPr>
                <a:spLocks/>
              </p:cNvSpPr>
              <p:nvPr/>
            </p:nvSpPr>
            <p:spPr bwMode="auto">
              <a:xfrm>
                <a:off x="2774" y="3407"/>
                <a:ext cx="14" cy="101"/>
              </a:xfrm>
              <a:custGeom>
                <a:avLst/>
                <a:gdLst/>
                <a:ahLst/>
                <a:cxnLst>
                  <a:cxn ang="0">
                    <a:pos x="29" y="0"/>
                  </a:cxn>
                  <a:cxn ang="0">
                    <a:pos x="23" y="57"/>
                  </a:cxn>
                  <a:cxn ang="0">
                    <a:pos x="19" y="107"/>
                  </a:cxn>
                  <a:cxn ang="0">
                    <a:pos x="20" y="153"/>
                  </a:cxn>
                  <a:cxn ang="0">
                    <a:pos x="27" y="201"/>
                  </a:cxn>
                  <a:cxn ang="0">
                    <a:pos x="2" y="202"/>
                  </a:cxn>
                  <a:cxn ang="0">
                    <a:pos x="0" y="151"/>
                  </a:cxn>
                  <a:cxn ang="0">
                    <a:pos x="0" y="108"/>
                  </a:cxn>
                  <a:cxn ang="0">
                    <a:pos x="1" y="66"/>
                  </a:cxn>
                  <a:cxn ang="0">
                    <a:pos x="4" y="18"/>
                  </a:cxn>
                  <a:cxn ang="0">
                    <a:pos x="29" y="0"/>
                  </a:cxn>
                </a:cxnLst>
                <a:rect l="0" t="0" r="r" b="b"/>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w="9525">
                <a:noFill/>
                <a:round/>
                <a:headEnd/>
                <a:tailEnd/>
              </a:ln>
            </p:spPr>
            <p:txBody>
              <a:bodyPr>
                <a:prstTxWarp prst="textNoShape">
                  <a:avLst/>
                </a:prstTxWarp>
              </a:bodyPr>
              <a:lstStyle/>
              <a:p>
                <a:endParaRPr lang="en-US"/>
              </a:p>
            </p:txBody>
          </p:sp>
          <p:sp>
            <p:nvSpPr>
              <p:cNvPr id="38964" name="Freeform 52"/>
              <p:cNvSpPr>
                <a:spLocks/>
              </p:cNvSpPr>
              <p:nvPr/>
            </p:nvSpPr>
            <p:spPr bwMode="auto">
              <a:xfrm>
                <a:off x="2735" y="3175"/>
                <a:ext cx="17" cy="100"/>
              </a:xfrm>
              <a:custGeom>
                <a:avLst/>
                <a:gdLst/>
                <a:ahLst/>
                <a:cxnLst>
                  <a:cxn ang="0">
                    <a:pos x="35" y="0"/>
                  </a:cxn>
                  <a:cxn ang="0">
                    <a:pos x="28" y="39"/>
                  </a:cxn>
                  <a:cxn ang="0">
                    <a:pos x="28" y="77"/>
                  </a:cxn>
                  <a:cxn ang="0">
                    <a:pos x="28" y="117"/>
                  </a:cxn>
                  <a:cxn ang="0">
                    <a:pos x="22" y="165"/>
                  </a:cxn>
                  <a:cxn ang="0">
                    <a:pos x="0" y="200"/>
                  </a:cxn>
                  <a:cxn ang="0">
                    <a:pos x="8" y="141"/>
                  </a:cxn>
                  <a:cxn ang="0">
                    <a:pos x="8" y="92"/>
                  </a:cxn>
                  <a:cxn ang="0">
                    <a:pos x="6" y="49"/>
                  </a:cxn>
                  <a:cxn ang="0">
                    <a:pos x="12" y="8"/>
                  </a:cxn>
                  <a:cxn ang="0">
                    <a:pos x="35" y="0"/>
                  </a:cxn>
                </a:cxnLst>
                <a:rect l="0" t="0" r="r" b="b"/>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w="9525">
                <a:noFill/>
                <a:round/>
                <a:headEnd/>
                <a:tailEnd/>
              </a:ln>
            </p:spPr>
            <p:txBody>
              <a:bodyPr>
                <a:prstTxWarp prst="textNoShape">
                  <a:avLst/>
                </a:prstTxWarp>
              </a:bodyPr>
              <a:lstStyle/>
              <a:p>
                <a:endParaRPr lang="en-US"/>
              </a:p>
            </p:txBody>
          </p:sp>
          <p:sp>
            <p:nvSpPr>
              <p:cNvPr id="38965" name="Freeform 53"/>
              <p:cNvSpPr>
                <a:spLocks/>
              </p:cNvSpPr>
              <p:nvPr/>
            </p:nvSpPr>
            <p:spPr bwMode="auto">
              <a:xfrm>
                <a:off x="3009" y="3412"/>
                <a:ext cx="204" cy="172"/>
              </a:xfrm>
              <a:custGeom>
                <a:avLst/>
                <a:gdLst/>
                <a:ahLst/>
                <a:cxnLst>
                  <a:cxn ang="0">
                    <a:pos x="408" y="0"/>
                  </a:cxn>
                  <a:cxn ang="0">
                    <a:pos x="389" y="8"/>
                  </a:cxn>
                  <a:cxn ang="0">
                    <a:pos x="372" y="16"/>
                  </a:cxn>
                  <a:cxn ang="0">
                    <a:pos x="355" y="24"/>
                  </a:cxn>
                  <a:cxn ang="0">
                    <a:pos x="339" y="32"/>
                  </a:cxn>
                  <a:cxn ang="0">
                    <a:pos x="324" y="41"/>
                  </a:cxn>
                  <a:cxn ang="0">
                    <a:pos x="309" y="51"/>
                  </a:cxn>
                  <a:cxn ang="0">
                    <a:pos x="295" y="61"/>
                  </a:cxn>
                  <a:cxn ang="0">
                    <a:pos x="282" y="73"/>
                  </a:cxn>
                  <a:cxn ang="0">
                    <a:pos x="269" y="85"/>
                  </a:cxn>
                  <a:cxn ang="0">
                    <a:pos x="258" y="99"/>
                  </a:cxn>
                  <a:cxn ang="0">
                    <a:pos x="248" y="115"/>
                  </a:cxn>
                  <a:cxn ang="0">
                    <a:pos x="237" y="131"/>
                  </a:cxn>
                  <a:cxn ang="0">
                    <a:pos x="227" y="151"/>
                  </a:cxn>
                  <a:cxn ang="0">
                    <a:pos x="218" y="172"/>
                  </a:cxn>
                  <a:cxn ang="0">
                    <a:pos x="210" y="193"/>
                  </a:cxn>
                  <a:cxn ang="0">
                    <a:pos x="201" y="219"/>
                  </a:cxn>
                  <a:cxn ang="0">
                    <a:pos x="195" y="245"/>
                  </a:cxn>
                  <a:cxn ang="0">
                    <a:pos x="189" y="268"/>
                  </a:cxn>
                  <a:cxn ang="0">
                    <a:pos x="185" y="291"/>
                  </a:cxn>
                  <a:cxn ang="0">
                    <a:pos x="183" y="314"/>
                  </a:cxn>
                  <a:cxn ang="0">
                    <a:pos x="159" y="280"/>
                  </a:cxn>
                  <a:cxn ang="0">
                    <a:pos x="133" y="243"/>
                  </a:cxn>
                  <a:cxn ang="0">
                    <a:pos x="108" y="207"/>
                  </a:cxn>
                  <a:cxn ang="0">
                    <a:pos x="83" y="169"/>
                  </a:cxn>
                  <a:cxn ang="0">
                    <a:pos x="59" y="131"/>
                  </a:cxn>
                  <a:cxn ang="0">
                    <a:pos x="36" y="92"/>
                  </a:cxn>
                  <a:cxn ang="0">
                    <a:pos x="16" y="53"/>
                  </a:cxn>
                  <a:cxn ang="0">
                    <a:pos x="0" y="14"/>
                  </a:cxn>
                  <a:cxn ang="0">
                    <a:pos x="4" y="56"/>
                  </a:cxn>
                  <a:cxn ang="0">
                    <a:pos x="15" y="98"/>
                  </a:cxn>
                  <a:cxn ang="0">
                    <a:pos x="31" y="139"/>
                  </a:cxn>
                  <a:cxn ang="0">
                    <a:pos x="52" y="179"/>
                  </a:cxn>
                  <a:cxn ang="0">
                    <a:pos x="77" y="218"/>
                  </a:cxn>
                  <a:cxn ang="0">
                    <a:pos x="106" y="257"/>
                  </a:cxn>
                  <a:cxn ang="0">
                    <a:pos x="139" y="295"/>
                  </a:cxn>
                  <a:cxn ang="0">
                    <a:pos x="176" y="332"/>
                  </a:cxn>
                  <a:cxn ang="0">
                    <a:pos x="187" y="339"/>
                  </a:cxn>
                  <a:cxn ang="0">
                    <a:pos x="195" y="343"/>
                  </a:cxn>
                  <a:cxn ang="0">
                    <a:pos x="200" y="343"/>
                  </a:cxn>
                  <a:cxn ang="0">
                    <a:pos x="205" y="340"/>
                  </a:cxn>
                  <a:cxn ang="0">
                    <a:pos x="213" y="308"/>
                  </a:cxn>
                  <a:cxn ang="0">
                    <a:pos x="223" y="275"/>
                  </a:cxn>
                  <a:cxn ang="0">
                    <a:pos x="236" y="244"/>
                  </a:cxn>
                  <a:cxn ang="0">
                    <a:pos x="252" y="213"/>
                  </a:cxn>
                  <a:cxn ang="0">
                    <a:pos x="268" y="183"/>
                  </a:cxn>
                  <a:cxn ang="0">
                    <a:pos x="287" y="155"/>
                  </a:cxn>
                  <a:cxn ang="0">
                    <a:pos x="304" y="128"/>
                  </a:cxn>
                  <a:cxn ang="0">
                    <a:pos x="322" y="104"/>
                  </a:cxn>
                  <a:cxn ang="0">
                    <a:pos x="341" y="81"/>
                  </a:cxn>
                  <a:cxn ang="0">
                    <a:pos x="357" y="60"/>
                  </a:cxn>
                  <a:cxn ang="0">
                    <a:pos x="372" y="41"/>
                  </a:cxn>
                  <a:cxn ang="0">
                    <a:pos x="386" y="27"/>
                  </a:cxn>
                  <a:cxn ang="0">
                    <a:pos x="396" y="15"/>
                  </a:cxn>
                  <a:cxn ang="0">
                    <a:pos x="403" y="6"/>
                  </a:cxn>
                  <a:cxn ang="0">
                    <a:pos x="408" y="1"/>
                  </a:cxn>
                  <a:cxn ang="0">
                    <a:pos x="408" y="0"/>
                  </a:cxn>
                </a:cxnLst>
                <a:rect l="0" t="0" r="r" b="b"/>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w="9525">
                <a:noFill/>
                <a:round/>
                <a:headEnd/>
                <a:tailEnd/>
              </a:ln>
            </p:spPr>
            <p:txBody>
              <a:bodyPr>
                <a:prstTxWarp prst="textNoShape">
                  <a:avLst/>
                </a:prstTxWarp>
              </a:bodyPr>
              <a:lstStyle/>
              <a:p>
                <a:endParaRPr lang="en-US"/>
              </a:p>
            </p:txBody>
          </p:sp>
        </p:grpSp>
        <p:sp>
          <p:nvSpPr>
            <p:cNvPr id="38966" name="Text Box 54"/>
            <p:cNvSpPr txBox="1">
              <a:spLocks noChangeArrowheads="1"/>
            </p:cNvSpPr>
            <p:nvPr/>
          </p:nvSpPr>
          <p:spPr bwMode="auto">
            <a:xfrm rot="189621">
              <a:off x="1381" y="1797"/>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dirty="0">
                  <a:solidFill>
                    <a:srgbClr val="800000"/>
                  </a:solidFill>
                  <a:latin typeface="Arial" charset="0"/>
                </a:rPr>
                <a:t>Known</a:t>
              </a:r>
            </a:p>
            <a:p>
              <a:pPr algn="ctr" eaLnBrk="1" hangingPunct="1"/>
              <a:r>
                <a:rPr lang="en-US" sz="1200" b="1" dirty="0">
                  <a:solidFill>
                    <a:srgbClr val="800000"/>
                  </a:solidFill>
                  <a:latin typeface="Arial" charset="0"/>
                </a:rPr>
                <a:t>Source 1</a:t>
              </a:r>
            </a:p>
          </p:txBody>
        </p:sp>
      </p:grpSp>
      <p:grpSp>
        <p:nvGrpSpPr>
          <p:cNvPr id="6" name="Group 55"/>
          <p:cNvGrpSpPr>
            <a:grpSpLocks/>
          </p:cNvGrpSpPr>
          <p:nvPr/>
        </p:nvGrpSpPr>
        <p:grpSpPr bwMode="auto">
          <a:xfrm>
            <a:off x="1476375" y="1776413"/>
            <a:ext cx="1223963" cy="1292225"/>
            <a:chOff x="1247" y="1706"/>
            <a:chExt cx="771" cy="814"/>
          </a:xfrm>
        </p:grpSpPr>
        <p:grpSp>
          <p:nvGrpSpPr>
            <p:cNvPr id="7" name="Group 56"/>
            <p:cNvGrpSpPr>
              <a:grpSpLocks/>
            </p:cNvGrpSpPr>
            <p:nvPr/>
          </p:nvGrpSpPr>
          <p:grpSpPr bwMode="auto">
            <a:xfrm>
              <a:off x="1247" y="1706"/>
              <a:ext cx="771" cy="814"/>
              <a:chOff x="2245" y="2523"/>
              <a:chExt cx="1143" cy="1132"/>
            </a:xfrm>
          </p:grpSpPr>
          <p:sp>
            <p:nvSpPr>
              <p:cNvPr id="38969" name="AutoShape 57"/>
              <p:cNvSpPr>
                <a:spLocks noChangeAspect="1" noChangeArrowheads="1" noTextEdit="1"/>
              </p:cNvSpPr>
              <p:nvPr/>
            </p:nvSpPr>
            <p:spPr bwMode="auto">
              <a:xfrm>
                <a:off x="2245" y="2523"/>
                <a:ext cx="1143" cy="1132"/>
              </a:xfrm>
              <a:prstGeom prst="rect">
                <a:avLst/>
              </a:prstGeom>
              <a:noFill/>
              <a:ln w="9525">
                <a:noFill/>
                <a:miter lim="800000"/>
                <a:headEnd/>
                <a:tailEnd/>
              </a:ln>
            </p:spPr>
            <p:txBody>
              <a:bodyPr>
                <a:prstTxWarp prst="textNoShape">
                  <a:avLst/>
                </a:prstTxWarp>
              </a:bodyPr>
              <a:lstStyle/>
              <a:p>
                <a:endParaRPr lang="en-US"/>
              </a:p>
            </p:txBody>
          </p:sp>
          <p:sp>
            <p:nvSpPr>
              <p:cNvPr id="38970" name="Freeform 58"/>
              <p:cNvSpPr>
                <a:spLocks/>
              </p:cNvSpPr>
              <p:nvPr/>
            </p:nvSpPr>
            <p:spPr bwMode="auto">
              <a:xfrm>
                <a:off x="2245" y="3379"/>
                <a:ext cx="1143" cy="276"/>
              </a:xfrm>
              <a:custGeom>
                <a:avLst/>
                <a:gdLst/>
                <a:ahLst/>
                <a:cxnLst>
                  <a:cxn ang="0">
                    <a:pos x="491" y="503"/>
                  </a:cxn>
                  <a:cxn ang="0">
                    <a:pos x="615" y="522"/>
                  </a:cxn>
                  <a:cxn ang="0">
                    <a:pos x="749" y="537"/>
                  </a:cxn>
                  <a:cxn ang="0">
                    <a:pos x="891" y="546"/>
                  </a:cxn>
                  <a:cxn ang="0">
                    <a:pos x="1040" y="552"/>
                  </a:cxn>
                  <a:cxn ang="0">
                    <a:pos x="1190" y="553"/>
                  </a:cxn>
                  <a:cxn ang="0">
                    <a:pos x="1329" y="550"/>
                  </a:cxn>
                  <a:cxn ang="0">
                    <a:pos x="1461" y="543"/>
                  </a:cxn>
                  <a:cxn ang="0">
                    <a:pos x="1588" y="531"/>
                  </a:cxn>
                  <a:cxn ang="0">
                    <a:pos x="1706" y="517"/>
                  </a:cxn>
                  <a:cxn ang="0">
                    <a:pos x="1817" y="500"/>
                  </a:cxn>
                  <a:cxn ang="0">
                    <a:pos x="1966" y="469"/>
                  </a:cxn>
                  <a:cxn ang="0">
                    <a:pos x="2090" y="431"/>
                  </a:cxn>
                  <a:cxn ang="0">
                    <a:pos x="2187" y="389"/>
                  </a:cxn>
                  <a:cxn ang="0">
                    <a:pos x="2253" y="343"/>
                  </a:cxn>
                  <a:cxn ang="0">
                    <a:pos x="2284" y="294"/>
                  </a:cxn>
                  <a:cxn ang="0">
                    <a:pos x="2274" y="237"/>
                  </a:cxn>
                  <a:cxn ang="0">
                    <a:pos x="2217" y="182"/>
                  </a:cxn>
                  <a:cxn ang="0">
                    <a:pos x="2117" y="132"/>
                  </a:cxn>
                  <a:cxn ang="0">
                    <a:pos x="1977" y="88"/>
                  </a:cxn>
                  <a:cxn ang="0">
                    <a:pos x="1806" y="51"/>
                  </a:cxn>
                  <a:cxn ang="0">
                    <a:pos x="1644" y="28"/>
                  </a:cxn>
                  <a:cxn ang="0">
                    <a:pos x="1551" y="19"/>
                  </a:cxn>
                  <a:cxn ang="0">
                    <a:pos x="1454" y="11"/>
                  </a:cxn>
                  <a:cxn ang="0">
                    <a:pos x="1353" y="5"/>
                  </a:cxn>
                  <a:cxn ang="0">
                    <a:pos x="1249" y="1"/>
                  </a:cxn>
                  <a:cxn ang="0">
                    <a:pos x="1143" y="0"/>
                  </a:cxn>
                  <a:cxn ang="0">
                    <a:pos x="999" y="3"/>
                  </a:cxn>
                  <a:cxn ang="0">
                    <a:pos x="860" y="8"/>
                  </a:cxn>
                  <a:cxn ang="0">
                    <a:pos x="727" y="19"/>
                  </a:cxn>
                  <a:cxn ang="0">
                    <a:pos x="601" y="32"/>
                  </a:cxn>
                  <a:cxn ang="0">
                    <a:pos x="485" y="50"/>
                  </a:cxn>
                  <a:cxn ang="0">
                    <a:pos x="350" y="77"/>
                  </a:cxn>
                  <a:cxn ang="0">
                    <a:pos x="224" y="112"/>
                  </a:cxn>
                  <a:cxn ang="0">
                    <a:pos x="122" y="152"/>
                  </a:cxn>
                  <a:cxn ang="0">
                    <a:pos x="48" y="196"/>
                  </a:cxn>
                  <a:cxn ang="0">
                    <a:pos x="8" y="243"/>
                  </a:cxn>
                  <a:cxn ang="0">
                    <a:pos x="2" y="293"/>
                  </a:cxn>
                  <a:cxn ang="0">
                    <a:pos x="29" y="339"/>
                  </a:cxn>
                  <a:cxn ang="0">
                    <a:pos x="86" y="383"/>
                  </a:cxn>
                  <a:cxn ang="0">
                    <a:pos x="172" y="423"/>
                  </a:cxn>
                  <a:cxn ang="0">
                    <a:pos x="282" y="459"/>
                  </a:cxn>
                  <a:cxn ang="0">
                    <a:pos x="414" y="490"/>
                  </a:cxn>
                </a:cxnLst>
                <a:rect l="0" t="0" r="r" b="b"/>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w="9525">
                <a:noFill/>
                <a:round/>
                <a:headEnd/>
                <a:tailEnd/>
              </a:ln>
            </p:spPr>
            <p:txBody>
              <a:bodyPr>
                <a:prstTxWarp prst="textNoShape">
                  <a:avLst/>
                </a:prstTxWarp>
              </a:bodyPr>
              <a:lstStyle/>
              <a:p>
                <a:endParaRPr lang="en-US"/>
              </a:p>
            </p:txBody>
          </p:sp>
          <p:sp>
            <p:nvSpPr>
              <p:cNvPr id="38971" name="Freeform 59"/>
              <p:cNvSpPr>
                <a:spLocks/>
              </p:cNvSpPr>
              <p:nvPr/>
            </p:nvSpPr>
            <p:spPr bwMode="auto">
              <a:xfrm>
                <a:off x="2754" y="2525"/>
                <a:ext cx="159" cy="995"/>
              </a:xfrm>
              <a:custGeom>
                <a:avLst/>
                <a:gdLst/>
                <a:ahLst/>
                <a:cxnLst>
                  <a:cxn ang="0">
                    <a:pos x="154" y="1990"/>
                  </a:cxn>
                  <a:cxn ang="0">
                    <a:pos x="238" y="1966"/>
                  </a:cxn>
                  <a:cxn ang="0">
                    <a:pos x="318" y="50"/>
                  </a:cxn>
                  <a:cxn ang="0">
                    <a:pos x="238" y="7"/>
                  </a:cxn>
                  <a:cxn ang="0">
                    <a:pos x="81" y="0"/>
                  </a:cxn>
                  <a:cxn ang="0">
                    <a:pos x="0" y="1990"/>
                  </a:cxn>
                  <a:cxn ang="0">
                    <a:pos x="154" y="1990"/>
                  </a:cxn>
                </a:cxnLst>
                <a:rect l="0" t="0" r="r" b="b"/>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w="9525">
                <a:noFill/>
                <a:round/>
                <a:headEnd/>
                <a:tailEnd/>
              </a:ln>
            </p:spPr>
            <p:txBody>
              <a:bodyPr>
                <a:prstTxWarp prst="textNoShape">
                  <a:avLst/>
                </a:prstTxWarp>
              </a:bodyPr>
              <a:lstStyle/>
              <a:p>
                <a:endParaRPr lang="en-US"/>
              </a:p>
            </p:txBody>
          </p:sp>
          <p:sp>
            <p:nvSpPr>
              <p:cNvPr id="38972" name="Freeform 60"/>
              <p:cNvSpPr>
                <a:spLocks/>
              </p:cNvSpPr>
              <p:nvPr/>
            </p:nvSpPr>
            <p:spPr bwMode="auto">
              <a:xfrm>
                <a:off x="2711" y="2523"/>
                <a:ext cx="163" cy="997"/>
              </a:xfrm>
              <a:custGeom>
                <a:avLst/>
                <a:gdLst/>
                <a:ahLst/>
                <a:cxnLst>
                  <a:cxn ang="0">
                    <a:pos x="240" y="1993"/>
                  </a:cxn>
                  <a:cxn ang="0">
                    <a:pos x="241" y="1993"/>
                  </a:cxn>
                  <a:cxn ang="0">
                    <a:pos x="325" y="10"/>
                  </a:cxn>
                  <a:cxn ang="0">
                    <a:pos x="87" y="0"/>
                  </a:cxn>
                  <a:cxn ang="0">
                    <a:pos x="0" y="1993"/>
                  </a:cxn>
                  <a:cxn ang="0">
                    <a:pos x="240" y="1993"/>
                  </a:cxn>
                </a:cxnLst>
                <a:rect l="0" t="0" r="r" b="b"/>
                <a:pathLst>
                  <a:path w="325" h="1993">
                    <a:moveTo>
                      <a:pt x="240" y="1993"/>
                    </a:moveTo>
                    <a:lnTo>
                      <a:pt x="241" y="1993"/>
                    </a:lnTo>
                    <a:lnTo>
                      <a:pt x="325" y="10"/>
                    </a:lnTo>
                    <a:lnTo>
                      <a:pt x="87" y="0"/>
                    </a:lnTo>
                    <a:lnTo>
                      <a:pt x="0" y="1993"/>
                    </a:lnTo>
                    <a:lnTo>
                      <a:pt x="240" y="1993"/>
                    </a:lnTo>
                    <a:close/>
                  </a:path>
                </a:pathLst>
              </a:custGeom>
              <a:solidFill>
                <a:srgbClr val="EFC9A3"/>
              </a:solidFill>
              <a:ln w="9525">
                <a:noFill/>
                <a:round/>
                <a:headEnd/>
                <a:tailEnd/>
              </a:ln>
            </p:spPr>
            <p:txBody>
              <a:bodyPr>
                <a:prstTxWarp prst="textNoShape">
                  <a:avLst/>
                </a:prstTxWarp>
              </a:bodyPr>
              <a:lstStyle/>
              <a:p>
                <a:endParaRPr lang="en-US"/>
              </a:p>
            </p:txBody>
          </p:sp>
          <p:sp>
            <p:nvSpPr>
              <p:cNvPr id="38973" name="Freeform 61"/>
              <p:cNvSpPr>
                <a:spLocks/>
              </p:cNvSpPr>
              <p:nvPr/>
            </p:nvSpPr>
            <p:spPr bwMode="auto">
              <a:xfrm>
                <a:off x="2322" y="2592"/>
                <a:ext cx="1042" cy="597"/>
              </a:xfrm>
              <a:custGeom>
                <a:avLst/>
                <a:gdLst/>
                <a:ahLst/>
                <a:cxnLst>
                  <a:cxn ang="0">
                    <a:pos x="2031" y="1195"/>
                  </a:cxn>
                  <a:cxn ang="0">
                    <a:pos x="2085" y="85"/>
                  </a:cxn>
                  <a:cxn ang="0">
                    <a:pos x="2042" y="37"/>
                  </a:cxn>
                  <a:cxn ang="0">
                    <a:pos x="93" y="0"/>
                  </a:cxn>
                  <a:cxn ang="0">
                    <a:pos x="0" y="1096"/>
                  </a:cxn>
                  <a:cxn ang="0">
                    <a:pos x="38" y="1110"/>
                  </a:cxn>
                  <a:cxn ang="0">
                    <a:pos x="2031" y="1195"/>
                  </a:cxn>
                </a:cxnLst>
                <a:rect l="0" t="0" r="r" b="b"/>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w="9525">
                <a:noFill/>
                <a:round/>
                <a:headEnd/>
                <a:tailEnd/>
              </a:ln>
            </p:spPr>
            <p:txBody>
              <a:bodyPr>
                <a:prstTxWarp prst="textNoShape">
                  <a:avLst/>
                </a:prstTxWarp>
              </a:bodyPr>
              <a:lstStyle/>
              <a:p>
                <a:endParaRPr lang="en-US"/>
              </a:p>
            </p:txBody>
          </p:sp>
          <p:sp>
            <p:nvSpPr>
              <p:cNvPr id="38974" name="Freeform 62"/>
              <p:cNvSpPr>
                <a:spLocks/>
              </p:cNvSpPr>
              <p:nvPr/>
            </p:nvSpPr>
            <p:spPr bwMode="auto">
              <a:xfrm>
                <a:off x="2322" y="2567"/>
                <a:ext cx="1021" cy="615"/>
              </a:xfrm>
              <a:custGeom>
                <a:avLst/>
                <a:gdLst/>
                <a:ahLst/>
                <a:cxnLst>
                  <a:cxn ang="0">
                    <a:pos x="1994" y="1228"/>
                  </a:cxn>
                  <a:cxn ang="0">
                    <a:pos x="2042" y="85"/>
                  </a:cxn>
                  <a:cxn ang="0">
                    <a:pos x="50" y="0"/>
                  </a:cxn>
                  <a:cxn ang="0">
                    <a:pos x="0" y="1144"/>
                  </a:cxn>
                  <a:cxn ang="0">
                    <a:pos x="1994" y="1228"/>
                  </a:cxn>
                </a:cxnLst>
                <a:rect l="0" t="0" r="r" b="b"/>
                <a:pathLst>
                  <a:path w="2042" h="1228">
                    <a:moveTo>
                      <a:pt x="1994" y="1228"/>
                    </a:moveTo>
                    <a:lnTo>
                      <a:pt x="2042" y="85"/>
                    </a:lnTo>
                    <a:lnTo>
                      <a:pt x="50" y="0"/>
                    </a:lnTo>
                    <a:lnTo>
                      <a:pt x="0" y="1144"/>
                    </a:lnTo>
                    <a:lnTo>
                      <a:pt x="1994" y="1228"/>
                    </a:lnTo>
                    <a:close/>
                  </a:path>
                </a:pathLst>
              </a:custGeom>
              <a:solidFill>
                <a:srgbClr val="4C4C4C"/>
              </a:solidFill>
              <a:ln w="9525">
                <a:noFill/>
                <a:round/>
                <a:headEnd/>
                <a:tailEnd/>
              </a:ln>
            </p:spPr>
            <p:txBody>
              <a:bodyPr>
                <a:prstTxWarp prst="textNoShape">
                  <a:avLst/>
                </a:prstTxWarp>
              </a:bodyPr>
              <a:lstStyle/>
              <a:p>
                <a:endParaRPr lang="en-US"/>
              </a:p>
            </p:txBody>
          </p:sp>
          <p:sp>
            <p:nvSpPr>
              <p:cNvPr id="38975" name="Freeform 63"/>
              <p:cNvSpPr>
                <a:spLocks/>
              </p:cNvSpPr>
              <p:nvPr/>
            </p:nvSpPr>
            <p:spPr bwMode="auto">
              <a:xfrm>
                <a:off x="2352" y="2596"/>
                <a:ext cx="962" cy="558"/>
              </a:xfrm>
              <a:custGeom>
                <a:avLst/>
                <a:gdLst/>
                <a:ahLst/>
                <a:cxnLst>
                  <a:cxn ang="0">
                    <a:pos x="1881" y="1117"/>
                  </a:cxn>
                  <a:cxn ang="0">
                    <a:pos x="1924" y="80"/>
                  </a:cxn>
                  <a:cxn ang="0">
                    <a:pos x="45" y="0"/>
                  </a:cxn>
                  <a:cxn ang="0">
                    <a:pos x="0" y="1037"/>
                  </a:cxn>
                  <a:cxn ang="0">
                    <a:pos x="1881" y="1117"/>
                  </a:cxn>
                </a:cxnLst>
                <a:rect l="0" t="0" r="r" b="b"/>
                <a:pathLst>
                  <a:path w="1924" h="1117">
                    <a:moveTo>
                      <a:pt x="1881" y="1117"/>
                    </a:moveTo>
                    <a:lnTo>
                      <a:pt x="1924" y="80"/>
                    </a:lnTo>
                    <a:lnTo>
                      <a:pt x="45" y="0"/>
                    </a:lnTo>
                    <a:lnTo>
                      <a:pt x="0" y="1037"/>
                    </a:lnTo>
                    <a:lnTo>
                      <a:pt x="1881" y="1117"/>
                    </a:lnTo>
                    <a:close/>
                  </a:path>
                </a:pathLst>
              </a:custGeom>
              <a:solidFill>
                <a:srgbClr val="F2CC0C"/>
              </a:solidFill>
              <a:ln w="9525">
                <a:noFill/>
                <a:round/>
                <a:headEnd/>
                <a:tailEnd/>
              </a:ln>
            </p:spPr>
            <p:txBody>
              <a:bodyPr>
                <a:prstTxWarp prst="textNoShape">
                  <a:avLst/>
                </a:prstTxWarp>
              </a:bodyPr>
              <a:lstStyle/>
              <a:p>
                <a:endParaRPr lang="en-US"/>
              </a:p>
            </p:txBody>
          </p:sp>
          <p:sp>
            <p:nvSpPr>
              <p:cNvPr id="38976" name="Freeform 64"/>
              <p:cNvSpPr>
                <a:spLocks/>
              </p:cNvSpPr>
              <p:nvPr/>
            </p:nvSpPr>
            <p:spPr bwMode="auto">
              <a:xfrm>
                <a:off x="2381" y="2622"/>
                <a:ext cx="903" cy="506"/>
              </a:xfrm>
              <a:custGeom>
                <a:avLst/>
                <a:gdLst/>
                <a:ahLst/>
                <a:cxnLst>
                  <a:cxn ang="0">
                    <a:pos x="1767" y="1011"/>
                  </a:cxn>
                  <a:cxn ang="0">
                    <a:pos x="1807" y="75"/>
                  </a:cxn>
                  <a:cxn ang="0">
                    <a:pos x="40" y="0"/>
                  </a:cxn>
                  <a:cxn ang="0">
                    <a:pos x="0" y="936"/>
                  </a:cxn>
                  <a:cxn ang="0">
                    <a:pos x="1767" y="1011"/>
                  </a:cxn>
                </a:cxnLst>
                <a:rect l="0" t="0" r="r" b="b"/>
                <a:pathLst>
                  <a:path w="1807" h="1011">
                    <a:moveTo>
                      <a:pt x="1767" y="1011"/>
                    </a:moveTo>
                    <a:lnTo>
                      <a:pt x="1807" y="75"/>
                    </a:lnTo>
                    <a:lnTo>
                      <a:pt x="40" y="0"/>
                    </a:lnTo>
                    <a:lnTo>
                      <a:pt x="0" y="936"/>
                    </a:lnTo>
                    <a:lnTo>
                      <a:pt x="1767" y="1011"/>
                    </a:lnTo>
                    <a:close/>
                  </a:path>
                </a:pathLst>
              </a:custGeom>
              <a:solidFill>
                <a:srgbClr val="B7F9FF"/>
              </a:solidFill>
              <a:ln w="9525">
                <a:noFill/>
                <a:round/>
                <a:headEnd/>
                <a:tailEnd/>
              </a:ln>
            </p:spPr>
            <p:txBody>
              <a:bodyPr>
                <a:prstTxWarp prst="textNoShape">
                  <a:avLst/>
                </a:prstTxWarp>
              </a:bodyPr>
              <a:lstStyle/>
              <a:p>
                <a:endParaRPr lang="en-US"/>
              </a:p>
            </p:txBody>
          </p:sp>
          <p:sp>
            <p:nvSpPr>
              <p:cNvPr id="38977" name="Freeform 65"/>
              <p:cNvSpPr>
                <a:spLocks/>
              </p:cNvSpPr>
              <p:nvPr/>
            </p:nvSpPr>
            <p:spPr bwMode="auto">
              <a:xfrm>
                <a:off x="2392" y="2628"/>
                <a:ext cx="882" cy="494"/>
              </a:xfrm>
              <a:custGeom>
                <a:avLst/>
                <a:gdLst/>
                <a:ahLst/>
                <a:cxnLst>
                  <a:cxn ang="0">
                    <a:pos x="1725" y="988"/>
                  </a:cxn>
                  <a:cxn ang="0">
                    <a:pos x="1764" y="73"/>
                  </a:cxn>
                  <a:cxn ang="0">
                    <a:pos x="39" y="0"/>
                  </a:cxn>
                  <a:cxn ang="0">
                    <a:pos x="0" y="914"/>
                  </a:cxn>
                  <a:cxn ang="0">
                    <a:pos x="1725" y="988"/>
                  </a:cxn>
                </a:cxnLst>
                <a:rect l="0" t="0" r="r" b="b"/>
                <a:pathLst>
                  <a:path w="1764" h="988">
                    <a:moveTo>
                      <a:pt x="1725" y="988"/>
                    </a:moveTo>
                    <a:lnTo>
                      <a:pt x="1764" y="73"/>
                    </a:lnTo>
                    <a:lnTo>
                      <a:pt x="39" y="0"/>
                    </a:lnTo>
                    <a:lnTo>
                      <a:pt x="0" y="914"/>
                    </a:lnTo>
                    <a:lnTo>
                      <a:pt x="1725" y="988"/>
                    </a:lnTo>
                    <a:close/>
                  </a:path>
                </a:pathLst>
              </a:custGeom>
              <a:solidFill>
                <a:srgbClr val="BAF9FF"/>
              </a:solidFill>
              <a:ln w="9525">
                <a:noFill/>
                <a:round/>
                <a:headEnd/>
                <a:tailEnd/>
              </a:ln>
            </p:spPr>
            <p:txBody>
              <a:bodyPr>
                <a:prstTxWarp prst="textNoShape">
                  <a:avLst/>
                </a:prstTxWarp>
              </a:bodyPr>
              <a:lstStyle/>
              <a:p>
                <a:endParaRPr lang="en-US"/>
              </a:p>
            </p:txBody>
          </p:sp>
          <p:sp>
            <p:nvSpPr>
              <p:cNvPr id="38978" name="Freeform 66"/>
              <p:cNvSpPr>
                <a:spLocks/>
              </p:cNvSpPr>
              <p:nvPr/>
            </p:nvSpPr>
            <p:spPr bwMode="auto">
              <a:xfrm>
                <a:off x="2402" y="2634"/>
                <a:ext cx="861" cy="481"/>
              </a:xfrm>
              <a:custGeom>
                <a:avLst/>
                <a:gdLst/>
                <a:ahLst/>
                <a:cxnLst>
                  <a:cxn ang="0">
                    <a:pos x="1683" y="964"/>
                  </a:cxn>
                  <a:cxn ang="0">
                    <a:pos x="1721" y="73"/>
                  </a:cxn>
                  <a:cxn ang="0">
                    <a:pos x="38" y="0"/>
                  </a:cxn>
                  <a:cxn ang="0">
                    <a:pos x="0" y="893"/>
                  </a:cxn>
                  <a:cxn ang="0">
                    <a:pos x="1683" y="964"/>
                  </a:cxn>
                </a:cxnLst>
                <a:rect l="0" t="0" r="r" b="b"/>
                <a:pathLst>
                  <a:path w="1721" h="964">
                    <a:moveTo>
                      <a:pt x="1683" y="964"/>
                    </a:moveTo>
                    <a:lnTo>
                      <a:pt x="1721" y="73"/>
                    </a:lnTo>
                    <a:lnTo>
                      <a:pt x="38" y="0"/>
                    </a:lnTo>
                    <a:lnTo>
                      <a:pt x="0" y="893"/>
                    </a:lnTo>
                    <a:lnTo>
                      <a:pt x="1683" y="964"/>
                    </a:lnTo>
                    <a:close/>
                  </a:path>
                </a:pathLst>
              </a:custGeom>
              <a:solidFill>
                <a:srgbClr val="BFF9FF"/>
              </a:solidFill>
              <a:ln w="9525">
                <a:noFill/>
                <a:round/>
                <a:headEnd/>
                <a:tailEnd/>
              </a:ln>
            </p:spPr>
            <p:txBody>
              <a:bodyPr>
                <a:prstTxWarp prst="textNoShape">
                  <a:avLst/>
                </a:prstTxWarp>
              </a:bodyPr>
              <a:lstStyle/>
              <a:p>
                <a:endParaRPr lang="en-US"/>
              </a:p>
            </p:txBody>
          </p:sp>
          <p:sp>
            <p:nvSpPr>
              <p:cNvPr id="38979" name="Freeform 67"/>
              <p:cNvSpPr>
                <a:spLocks/>
              </p:cNvSpPr>
              <p:nvPr/>
            </p:nvSpPr>
            <p:spPr bwMode="auto">
              <a:xfrm>
                <a:off x="2413" y="2640"/>
                <a:ext cx="840" cy="470"/>
              </a:xfrm>
              <a:custGeom>
                <a:avLst/>
                <a:gdLst/>
                <a:ahLst/>
                <a:cxnLst>
                  <a:cxn ang="0">
                    <a:pos x="1642" y="939"/>
                  </a:cxn>
                  <a:cxn ang="0">
                    <a:pos x="1679" y="69"/>
                  </a:cxn>
                  <a:cxn ang="0">
                    <a:pos x="37" y="0"/>
                  </a:cxn>
                  <a:cxn ang="0">
                    <a:pos x="0" y="869"/>
                  </a:cxn>
                  <a:cxn ang="0">
                    <a:pos x="1642" y="939"/>
                  </a:cxn>
                </a:cxnLst>
                <a:rect l="0" t="0" r="r" b="b"/>
                <a:pathLst>
                  <a:path w="1679" h="939">
                    <a:moveTo>
                      <a:pt x="1642" y="939"/>
                    </a:moveTo>
                    <a:lnTo>
                      <a:pt x="1679" y="69"/>
                    </a:lnTo>
                    <a:lnTo>
                      <a:pt x="37" y="0"/>
                    </a:lnTo>
                    <a:lnTo>
                      <a:pt x="0" y="869"/>
                    </a:lnTo>
                    <a:lnTo>
                      <a:pt x="1642" y="939"/>
                    </a:lnTo>
                    <a:close/>
                  </a:path>
                </a:pathLst>
              </a:custGeom>
              <a:solidFill>
                <a:srgbClr val="C1F9FF"/>
              </a:solidFill>
              <a:ln w="9525">
                <a:noFill/>
                <a:round/>
                <a:headEnd/>
                <a:tailEnd/>
              </a:ln>
            </p:spPr>
            <p:txBody>
              <a:bodyPr>
                <a:prstTxWarp prst="textNoShape">
                  <a:avLst/>
                </a:prstTxWarp>
              </a:bodyPr>
              <a:lstStyle/>
              <a:p>
                <a:endParaRPr lang="en-US"/>
              </a:p>
            </p:txBody>
          </p:sp>
          <p:sp>
            <p:nvSpPr>
              <p:cNvPr id="38980" name="Freeform 68"/>
              <p:cNvSpPr>
                <a:spLocks/>
              </p:cNvSpPr>
              <p:nvPr/>
            </p:nvSpPr>
            <p:spPr bwMode="auto">
              <a:xfrm>
                <a:off x="2565" y="3511"/>
                <a:ext cx="37" cy="74"/>
              </a:xfrm>
              <a:custGeom>
                <a:avLst/>
                <a:gdLst/>
                <a:ahLst/>
                <a:cxnLst>
                  <a:cxn ang="0">
                    <a:pos x="0" y="149"/>
                  </a:cxn>
                  <a:cxn ang="0">
                    <a:pos x="27" y="143"/>
                  </a:cxn>
                  <a:cxn ang="0">
                    <a:pos x="34" y="127"/>
                  </a:cxn>
                  <a:cxn ang="0">
                    <a:pos x="41" y="110"/>
                  </a:cxn>
                  <a:cxn ang="0">
                    <a:pos x="48" y="91"/>
                  </a:cxn>
                  <a:cxn ang="0">
                    <a:pos x="53" y="73"/>
                  </a:cxn>
                  <a:cxn ang="0">
                    <a:pos x="59" y="54"/>
                  </a:cxn>
                  <a:cxn ang="0">
                    <a:pos x="65" y="36"/>
                  </a:cxn>
                  <a:cxn ang="0">
                    <a:pos x="70" y="17"/>
                  </a:cxn>
                  <a:cxn ang="0">
                    <a:pos x="74" y="0"/>
                  </a:cxn>
                  <a:cxn ang="0">
                    <a:pos x="59" y="13"/>
                  </a:cxn>
                  <a:cxn ang="0">
                    <a:pos x="48" y="29"/>
                  </a:cxn>
                  <a:cxn ang="0">
                    <a:pos x="40" y="48"/>
                  </a:cxn>
                  <a:cxn ang="0">
                    <a:pos x="32" y="69"/>
                  </a:cxn>
                  <a:cxn ang="0">
                    <a:pos x="25" y="90"/>
                  </a:cxn>
                  <a:cxn ang="0">
                    <a:pos x="18" y="112"/>
                  </a:cxn>
                  <a:cxn ang="0">
                    <a:pos x="10" y="131"/>
                  </a:cxn>
                  <a:cxn ang="0">
                    <a:pos x="0" y="149"/>
                  </a:cxn>
                </a:cxnLst>
                <a:rect l="0" t="0" r="r" b="b"/>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w="9525">
                <a:noFill/>
                <a:round/>
                <a:headEnd/>
                <a:tailEnd/>
              </a:ln>
            </p:spPr>
            <p:txBody>
              <a:bodyPr>
                <a:prstTxWarp prst="textNoShape">
                  <a:avLst/>
                </a:prstTxWarp>
              </a:bodyPr>
              <a:lstStyle/>
              <a:p>
                <a:endParaRPr lang="en-US"/>
              </a:p>
            </p:txBody>
          </p:sp>
          <p:sp>
            <p:nvSpPr>
              <p:cNvPr id="38981" name="Freeform 69"/>
              <p:cNvSpPr>
                <a:spLocks/>
              </p:cNvSpPr>
              <p:nvPr/>
            </p:nvSpPr>
            <p:spPr bwMode="auto">
              <a:xfrm>
                <a:off x="2615" y="3512"/>
                <a:ext cx="1" cy="1"/>
              </a:xfrm>
              <a:custGeom>
                <a:avLst/>
                <a:gdLst/>
                <a:ahLst/>
                <a:cxnLst>
                  <a:cxn ang="0">
                    <a:pos x="0" y="2"/>
                  </a:cxn>
                  <a:cxn ang="0">
                    <a:pos x="0" y="2"/>
                  </a:cxn>
                  <a:cxn ang="0">
                    <a:pos x="1" y="0"/>
                  </a:cxn>
                  <a:cxn ang="0">
                    <a:pos x="1" y="0"/>
                  </a:cxn>
                  <a:cxn ang="0">
                    <a:pos x="1" y="0"/>
                  </a:cxn>
                  <a:cxn ang="0">
                    <a:pos x="1" y="0"/>
                  </a:cxn>
                  <a:cxn ang="0">
                    <a:pos x="1" y="0"/>
                  </a:cxn>
                  <a:cxn ang="0">
                    <a:pos x="0" y="0"/>
                  </a:cxn>
                  <a:cxn ang="0">
                    <a:pos x="0" y="2"/>
                  </a:cxn>
                </a:cxnLst>
                <a:rect l="0" t="0" r="r" b="b"/>
                <a:pathLst>
                  <a:path w="1" h="2">
                    <a:moveTo>
                      <a:pt x="0" y="2"/>
                    </a:moveTo>
                    <a:lnTo>
                      <a:pt x="0" y="2"/>
                    </a:lnTo>
                    <a:lnTo>
                      <a:pt x="1" y="0"/>
                    </a:lnTo>
                    <a:lnTo>
                      <a:pt x="1" y="0"/>
                    </a:lnTo>
                    <a:lnTo>
                      <a:pt x="1" y="0"/>
                    </a:lnTo>
                    <a:lnTo>
                      <a:pt x="1" y="0"/>
                    </a:lnTo>
                    <a:lnTo>
                      <a:pt x="1" y="0"/>
                    </a:lnTo>
                    <a:lnTo>
                      <a:pt x="0" y="0"/>
                    </a:lnTo>
                    <a:lnTo>
                      <a:pt x="0" y="2"/>
                    </a:lnTo>
                    <a:close/>
                  </a:path>
                </a:pathLst>
              </a:custGeom>
              <a:solidFill>
                <a:srgbClr val="B25B00"/>
              </a:solidFill>
              <a:ln w="9525">
                <a:noFill/>
                <a:round/>
                <a:headEnd/>
                <a:tailEnd/>
              </a:ln>
            </p:spPr>
            <p:txBody>
              <a:bodyPr>
                <a:prstTxWarp prst="textNoShape">
                  <a:avLst/>
                </a:prstTxWarp>
              </a:bodyPr>
              <a:lstStyle/>
              <a:p>
                <a:endParaRPr lang="en-US"/>
              </a:p>
            </p:txBody>
          </p:sp>
          <p:sp>
            <p:nvSpPr>
              <p:cNvPr id="38982" name="Freeform 70"/>
              <p:cNvSpPr>
                <a:spLocks/>
              </p:cNvSpPr>
              <p:nvPr/>
            </p:nvSpPr>
            <p:spPr bwMode="auto">
              <a:xfrm>
                <a:off x="2833" y="3455"/>
                <a:ext cx="77" cy="153"/>
              </a:xfrm>
              <a:custGeom>
                <a:avLst/>
                <a:gdLst/>
                <a:ahLst/>
                <a:cxnLst>
                  <a:cxn ang="0">
                    <a:pos x="0" y="304"/>
                  </a:cxn>
                  <a:cxn ang="0">
                    <a:pos x="8" y="307"/>
                  </a:cxn>
                  <a:cxn ang="0">
                    <a:pos x="19" y="305"/>
                  </a:cxn>
                  <a:cxn ang="0">
                    <a:pos x="29" y="302"/>
                  </a:cxn>
                  <a:cxn ang="0">
                    <a:pos x="41" y="299"/>
                  </a:cxn>
                  <a:cxn ang="0">
                    <a:pos x="51" y="293"/>
                  </a:cxn>
                  <a:cxn ang="0">
                    <a:pos x="61" y="288"/>
                  </a:cxn>
                  <a:cxn ang="0">
                    <a:pos x="72" y="284"/>
                  </a:cxn>
                  <a:cxn ang="0">
                    <a:pos x="80" y="280"/>
                  </a:cxn>
                  <a:cxn ang="0">
                    <a:pos x="81" y="278"/>
                  </a:cxn>
                  <a:cxn ang="0">
                    <a:pos x="82" y="275"/>
                  </a:cxn>
                  <a:cxn ang="0">
                    <a:pos x="83" y="273"/>
                  </a:cxn>
                  <a:cxn ang="0">
                    <a:pos x="84" y="271"/>
                  </a:cxn>
                  <a:cxn ang="0">
                    <a:pos x="79" y="272"/>
                  </a:cxn>
                  <a:cxn ang="0">
                    <a:pos x="72" y="274"/>
                  </a:cxn>
                  <a:cxn ang="0">
                    <a:pos x="64" y="275"/>
                  </a:cxn>
                  <a:cxn ang="0">
                    <a:pos x="57" y="278"/>
                  </a:cxn>
                  <a:cxn ang="0">
                    <a:pos x="51" y="279"/>
                  </a:cxn>
                  <a:cxn ang="0">
                    <a:pos x="46" y="279"/>
                  </a:cxn>
                  <a:cxn ang="0">
                    <a:pos x="43" y="277"/>
                  </a:cxn>
                  <a:cxn ang="0">
                    <a:pos x="42" y="272"/>
                  </a:cxn>
                  <a:cxn ang="0">
                    <a:pos x="46" y="235"/>
                  </a:cxn>
                  <a:cxn ang="0">
                    <a:pos x="57" y="199"/>
                  </a:cxn>
                  <a:cxn ang="0">
                    <a:pos x="72" y="165"/>
                  </a:cxn>
                  <a:cxn ang="0">
                    <a:pos x="89" y="130"/>
                  </a:cxn>
                  <a:cxn ang="0">
                    <a:pos x="107" y="97"/>
                  </a:cxn>
                  <a:cxn ang="0">
                    <a:pos x="125" y="64"/>
                  </a:cxn>
                  <a:cxn ang="0">
                    <a:pos x="141" y="31"/>
                  </a:cxn>
                  <a:cxn ang="0">
                    <a:pos x="155" y="0"/>
                  </a:cxn>
                  <a:cxn ang="0">
                    <a:pos x="149" y="3"/>
                  </a:cxn>
                  <a:cxn ang="0">
                    <a:pos x="133" y="20"/>
                  </a:cxn>
                  <a:cxn ang="0">
                    <a:pos x="107" y="49"/>
                  </a:cxn>
                  <a:cxn ang="0">
                    <a:pos x="80" y="88"/>
                  </a:cxn>
                  <a:cxn ang="0">
                    <a:pos x="50" y="135"/>
                  </a:cxn>
                  <a:cxn ang="0">
                    <a:pos x="26" y="188"/>
                  </a:cxn>
                  <a:cxn ang="0">
                    <a:pos x="7" y="246"/>
                  </a:cxn>
                  <a:cxn ang="0">
                    <a:pos x="0" y="304"/>
                  </a:cxn>
                </a:cxnLst>
                <a:rect l="0" t="0" r="r" b="b"/>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w="9525">
                <a:noFill/>
                <a:round/>
                <a:headEnd/>
                <a:tailEnd/>
              </a:ln>
            </p:spPr>
            <p:txBody>
              <a:bodyPr>
                <a:prstTxWarp prst="textNoShape">
                  <a:avLst/>
                </a:prstTxWarp>
              </a:bodyPr>
              <a:lstStyle/>
              <a:p>
                <a:endParaRPr lang="en-US"/>
              </a:p>
            </p:txBody>
          </p:sp>
          <p:sp>
            <p:nvSpPr>
              <p:cNvPr id="38983" name="Freeform 71"/>
              <p:cNvSpPr>
                <a:spLocks/>
              </p:cNvSpPr>
              <p:nvPr/>
            </p:nvSpPr>
            <p:spPr bwMode="auto">
              <a:xfrm>
                <a:off x="2641" y="3456"/>
                <a:ext cx="14" cy="121"/>
              </a:xfrm>
              <a:custGeom>
                <a:avLst/>
                <a:gdLst/>
                <a:ahLst/>
                <a:cxnLst>
                  <a:cxn ang="0">
                    <a:pos x="0" y="243"/>
                  </a:cxn>
                  <a:cxn ang="0">
                    <a:pos x="15" y="217"/>
                  </a:cxn>
                  <a:cxn ang="0">
                    <a:pos x="23" y="188"/>
                  </a:cxn>
                  <a:cxn ang="0">
                    <a:pos x="26" y="158"/>
                  </a:cxn>
                  <a:cxn ang="0">
                    <a:pos x="26" y="126"/>
                  </a:cxn>
                  <a:cxn ang="0">
                    <a:pos x="25" y="94"/>
                  </a:cxn>
                  <a:cxn ang="0">
                    <a:pos x="23" y="61"/>
                  </a:cxn>
                  <a:cxn ang="0">
                    <a:pos x="23" y="29"/>
                  </a:cxn>
                  <a:cxn ang="0">
                    <a:pos x="25" y="0"/>
                  </a:cxn>
                  <a:cxn ang="0">
                    <a:pos x="12" y="26"/>
                  </a:cxn>
                  <a:cxn ang="0">
                    <a:pos x="5" y="55"/>
                  </a:cxn>
                  <a:cxn ang="0">
                    <a:pos x="3" y="85"/>
                  </a:cxn>
                  <a:cxn ang="0">
                    <a:pos x="3" y="116"/>
                  </a:cxn>
                  <a:cxn ang="0">
                    <a:pos x="4" y="148"/>
                  </a:cxn>
                  <a:cxn ang="0">
                    <a:pos x="5" y="180"/>
                  </a:cxn>
                  <a:cxn ang="0">
                    <a:pos x="4" y="211"/>
                  </a:cxn>
                  <a:cxn ang="0">
                    <a:pos x="0" y="243"/>
                  </a:cxn>
                </a:cxnLst>
                <a:rect l="0" t="0" r="r" b="b"/>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w="9525">
                <a:noFill/>
                <a:round/>
                <a:headEnd/>
                <a:tailEnd/>
              </a:ln>
            </p:spPr>
            <p:txBody>
              <a:bodyPr>
                <a:prstTxWarp prst="textNoShape">
                  <a:avLst/>
                </a:prstTxWarp>
              </a:bodyPr>
              <a:lstStyle/>
              <a:p>
                <a:endParaRPr lang="en-US"/>
              </a:p>
            </p:txBody>
          </p:sp>
          <p:sp>
            <p:nvSpPr>
              <p:cNvPr id="38984" name="Freeform 72"/>
              <p:cNvSpPr>
                <a:spLocks/>
              </p:cNvSpPr>
              <p:nvPr/>
            </p:nvSpPr>
            <p:spPr bwMode="auto">
              <a:xfrm>
                <a:off x="2877" y="3451"/>
                <a:ext cx="71" cy="112"/>
              </a:xfrm>
              <a:custGeom>
                <a:avLst/>
                <a:gdLst/>
                <a:ahLst/>
                <a:cxnLst>
                  <a:cxn ang="0">
                    <a:pos x="0" y="225"/>
                  </a:cxn>
                  <a:cxn ang="0">
                    <a:pos x="26" y="213"/>
                  </a:cxn>
                  <a:cxn ang="0">
                    <a:pos x="50" y="193"/>
                  </a:cxn>
                  <a:cxn ang="0">
                    <a:pos x="68" y="165"/>
                  </a:cxn>
                  <a:cxn ang="0">
                    <a:pos x="84" y="132"/>
                  </a:cxn>
                  <a:cxn ang="0">
                    <a:pos x="98" y="96"/>
                  </a:cxn>
                  <a:cxn ang="0">
                    <a:pos x="112" y="60"/>
                  </a:cxn>
                  <a:cxn ang="0">
                    <a:pos x="126" y="28"/>
                  </a:cxn>
                  <a:cxn ang="0">
                    <a:pos x="142" y="0"/>
                  </a:cxn>
                  <a:cxn ang="0">
                    <a:pos x="112" y="22"/>
                  </a:cxn>
                  <a:cxn ang="0">
                    <a:pos x="89" y="48"/>
                  </a:cxn>
                  <a:cxn ang="0">
                    <a:pos x="70" y="76"/>
                  </a:cxn>
                  <a:cxn ang="0">
                    <a:pos x="55" y="107"/>
                  </a:cxn>
                  <a:cxn ang="0">
                    <a:pos x="43" y="139"/>
                  </a:cxn>
                  <a:cxn ang="0">
                    <a:pos x="30" y="170"/>
                  </a:cxn>
                  <a:cxn ang="0">
                    <a:pos x="16" y="198"/>
                  </a:cxn>
                  <a:cxn ang="0">
                    <a:pos x="0" y="225"/>
                  </a:cxn>
                </a:cxnLst>
                <a:rect l="0" t="0" r="r" b="b"/>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w="9525">
                <a:noFill/>
                <a:round/>
                <a:headEnd/>
                <a:tailEnd/>
              </a:ln>
            </p:spPr>
            <p:txBody>
              <a:bodyPr>
                <a:prstTxWarp prst="textNoShape">
                  <a:avLst/>
                </a:prstTxWarp>
              </a:bodyPr>
              <a:lstStyle/>
              <a:p>
                <a:endParaRPr lang="en-US"/>
              </a:p>
            </p:txBody>
          </p:sp>
          <p:sp>
            <p:nvSpPr>
              <p:cNvPr id="38985" name="Freeform 73"/>
              <p:cNvSpPr>
                <a:spLocks/>
              </p:cNvSpPr>
              <p:nvPr/>
            </p:nvSpPr>
            <p:spPr bwMode="auto">
              <a:xfrm>
                <a:off x="2368" y="3379"/>
                <a:ext cx="64" cy="104"/>
              </a:xfrm>
              <a:custGeom>
                <a:avLst/>
                <a:gdLst/>
                <a:ahLst/>
                <a:cxnLst>
                  <a:cxn ang="0">
                    <a:pos x="128" y="209"/>
                  </a:cxn>
                  <a:cxn ang="0">
                    <a:pos x="104" y="193"/>
                  </a:cxn>
                  <a:cxn ang="0">
                    <a:pos x="85" y="171"/>
                  </a:cxn>
                  <a:cxn ang="0">
                    <a:pos x="67" y="144"/>
                  </a:cxn>
                  <a:cxn ang="0">
                    <a:pos x="55" y="116"/>
                  </a:cxn>
                  <a:cxn ang="0">
                    <a:pos x="42" y="86"/>
                  </a:cxn>
                  <a:cxn ang="0">
                    <a:pos x="29" y="56"/>
                  </a:cxn>
                  <a:cxn ang="0">
                    <a:pos x="15" y="27"/>
                  </a:cxn>
                  <a:cxn ang="0">
                    <a:pos x="0" y="0"/>
                  </a:cxn>
                  <a:cxn ang="0">
                    <a:pos x="27" y="15"/>
                  </a:cxn>
                  <a:cxn ang="0">
                    <a:pos x="48" y="36"/>
                  </a:cxn>
                  <a:cxn ang="0">
                    <a:pos x="64" y="63"/>
                  </a:cxn>
                  <a:cxn ang="0">
                    <a:pos x="76" y="91"/>
                  </a:cxn>
                  <a:cxn ang="0">
                    <a:pos x="87" y="122"/>
                  </a:cxn>
                  <a:cxn ang="0">
                    <a:pos x="98" y="152"/>
                  </a:cxn>
                  <a:cxn ang="0">
                    <a:pos x="112" y="182"/>
                  </a:cxn>
                  <a:cxn ang="0">
                    <a:pos x="128" y="209"/>
                  </a:cxn>
                </a:cxnLst>
                <a:rect l="0" t="0" r="r" b="b"/>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w="9525">
                <a:noFill/>
                <a:round/>
                <a:headEnd/>
                <a:tailEnd/>
              </a:ln>
            </p:spPr>
            <p:txBody>
              <a:bodyPr>
                <a:prstTxWarp prst="textNoShape">
                  <a:avLst/>
                </a:prstTxWarp>
              </a:bodyPr>
              <a:lstStyle/>
              <a:p>
                <a:endParaRPr lang="en-US"/>
              </a:p>
            </p:txBody>
          </p:sp>
          <p:sp>
            <p:nvSpPr>
              <p:cNvPr id="38986" name="Freeform 74"/>
              <p:cNvSpPr>
                <a:spLocks/>
              </p:cNvSpPr>
              <p:nvPr/>
            </p:nvSpPr>
            <p:spPr bwMode="auto">
              <a:xfrm>
                <a:off x="2679" y="3425"/>
                <a:ext cx="233" cy="195"/>
              </a:xfrm>
              <a:custGeom>
                <a:avLst/>
                <a:gdLst/>
                <a:ahLst/>
                <a:cxnLst>
                  <a:cxn ang="0">
                    <a:pos x="444" y="10"/>
                  </a:cxn>
                  <a:cxn ang="0">
                    <a:pos x="404" y="33"/>
                  </a:cxn>
                  <a:cxn ang="0">
                    <a:pos x="367" y="59"/>
                  </a:cxn>
                  <a:cxn ang="0">
                    <a:pos x="334" y="89"/>
                  </a:cxn>
                  <a:cxn ang="0">
                    <a:pos x="304" y="121"/>
                  </a:cxn>
                  <a:cxn ang="0">
                    <a:pos x="277" y="158"/>
                  </a:cxn>
                  <a:cxn ang="0">
                    <a:pos x="253" y="196"/>
                  </a:cxn>
                  <a:cxn ang="0">
                    <a:pos x="231" y="238"/>
                  </a:cxn>
                  <a:cxn ang="0">
                    <a:pos x="214" y="285"/>
                  </a:cxn>
                  <a:cxn ang="0">
                    <a:pos x="206" y="342"/>
                  </a:cxn>
                  <a:cxn ang="0">
                    <a:pos x="186" y="350"/>
                  </a:cxn>
                  <a:cxn ang="0">
                    <a:pos x="159" y="311"/>
                  </a:cxn>
                  <a:cxn ang="0">
                    <a:pos x="131" y="272"/>
                  </a:cxn>
                  <a:cxn ang="0">
                    <a:pos x="104" y="235"/>
                  </a:cxn>
                  <a:cxn ang="0">
                    <a:pos x="78" y="197"/>
                  </a:cxn>
                  <a:cxn ang="0">
                    <a:pos x="53" y="158"/>
                  </a:cxn>
                  <a:cxn ang="0">
                    <a:pos x="30" y="119"/>
                  </a:cxn>
                  <a:cxn ang="0">
                    <a:pos x="9" y="78"/>
                  </a:cxn>
                  <a:cxn ang="0">
                    <a:pos x="2" y="80"/>
                  </a:cxn>
                  <a:cxn ang="0">
                    <a:pos x="11" y="127"/>
                  </a:cxn>
                  <a:cxn ang="0">
                    <a:pos x="26" y="170"/>
                  </a:cxn>
                  <a:cxn ang="0">
                    <a:pos x="47" y="211"/>
                  </a:cxn>
                  <a:cxn ang="0">
                    <a:pos x="73" y="250"/>
                  </a:cxn>
                  <a:cxn ang="0">
                    <a:pos x="103" y="289"/>
                  </a:cxn>
                  <a:cxn ang="0">
                    <a:pos x="138" y="329"/>
                  </a:cxn>
                  <a:cxn ang="0">
                    <a:pos x="174" y="370"/>
                  </a:cxn>
                  <a:cxn ang="0">
                    <a:pos x="201" y="382"/>
                  </a:cxn>
                  <a:cxn ang="0">
                    <a:pos x="217" y="363"/>
                  </a:cxn>
                  <a:cxn ang="0">
                    <a:pos x="231" y="318"/>
                  </a:cxn>
                  <a:cxn ang="0">
                    <a:pos x="261" y="250"/>
                  </a:cxn>
                  <a:cxn ang="0">
                    <a:pos x="300" y="187"/>
                  </a:cxn>
                  <a:cxn ang="0">
                    <a:pos x="344" y="129"/>
                  </a:cxn>
                  <a:cxn ang="0">
                    <a:pos x="387" y="81"/>
                  </a:cxn>
                  <a:cxn ang="0">
                    <a:pos x="425" y="42"/>
                  </a:cxn>
                  <a:cxn ang="0">
                    <a:pos x="452" y="14"/>
                  </a:cxn>
                  <a:cxn ang="0">
                    <a:pos x="466" y="2"/>
                  </a:cxn>
                </a:cxnLst>
                <a:rect l="0" t="0" r="r" b="b"/>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w="9525">
                <a:noFill/>
                <a:round/>
                <a:headEnd/>
                <a:tailEnd/>
              </a:ln>
            </p:spPr>
            <p:txBody>
              <a:bodyPr>
                <a:prstTxWarp prst="textNoShape">
                  <a:avLst/>
                </a:prstTxWarp>
              </a:bodyPr>
              <a:lstStyle/>
              <a:p>
                <a:endParaRPr lang="en-US"/>
              </a:p>
            </p:txBody>
          </p:sp>
          <p:sp>
            <p:nvSpPr>
              <p:cNvPr id="38987" name="Freeform 75"/>
              <p:cNvSpPr>
                <a:spLocks/>
              </p:cNvSpPr>
              <p:nvPr/>
            </p:nvSpPr>
            <p:spPr bwMode="auto">
              <a:xfrm>
                <a:off x="2460" y="3309"/>
                <a:ext cx="204" cy="172"/>
              </a:xfrm>
              <a:custGeom>
                <a:avLst/>
                <a:gdLst/>
                <a:ahLst/>
                <a:cxnLst>
                  <a:cxn ang="0">
                    <a:pos x="0" y="0"/>
                  </a:cxn>
                  <a:cxn ang="0">
                    <a:pos x="18" y="8"/>
                  </a:cxn>
                  <a:cxn ang="0">
                    <a:pos x="37" y="16"/>
                  </a:cxn>
                  <a:cxn ang="0">
                    <a:pos x="53" y="24"/>
                  </a:cxn>
                  <a:cxn ang="0">
                    <a:pos x="69" y="32"/>
                  </a:cxn>
                  <a:cxn ang="0">
                    <a:pos x="84" y="41"/>
                  </a:cxn>
                  <a:cxn ang="0">
                    <a:pos x="99" y="51"/>
                  </a:cxn>
                  <a:cxn ang="0">
                    <a:pos x="113" y="61"/>
                  </a:cxn>
                  <a:cxn ang="0">
                    <a:pos x="127" y="72"/>
                  </a:cxn>
                  <a:cxn ang="0">
                    <a:pos x="138" y="85"/>
                  </a:cxn>
                  <a:cxn ang="0">
                    <a:pos x="150" y="99"/>
                  </a:cxn>
                  <a:cxn ang="0">
                    <a:pos x="161" y="115"/>
                  </a:cxn>
                  <a:cxn ang="0">
                    <a:pos x="171" y="132"/>
                  </a:cxn>
                  <a:cxn ang="0">
                    <a:pos x="182" y="151"/>
                  </a:cxn>
                  <a:cxn ang="0">
                    <a:pos x="191" y="171"/>
                  </a:cxn>
                  <a:cxn ang="0">
                    <a:pos x="199" y="195"/>
                  </a:cxn>
                  <a:cxn ang="0">
                    <a:pos x="207" y="220"/>
                  </a:cxn>
                  <a:cxn ang="0">
                    <a:pos x="214" y="245"/>
                  </a:cxn>
                  <a:cxn ang="0">
                    <a:pos x="219" y="268"/>
                  </a:cxn>
                  <a:cxn ang="0">
                    <a:pos x="222" y="291"/>
                  </a:cxn>
                  <a:cxn ang="0">
                    <a:pos x="226" y="314"/>
                  </a:cxn>
                  <a:cxn ang="0">
                    <a:pos x="250" y="280"/>
                  </a:cxn>
                  <a:cxn ang="0">
                    <a:pos x="275" y="243"/>
                  </a:cxn>
                  <a:cxn ang="0">
                    <a:pos x="301" y="207"/>
                  </a:cxn>
                  <a:cxn ang="0">
                    <a:pos x="326" y="169"/>
                  </a:cxn>
                  <a:cxn ang="0">
                    <a:pos x="350" y="131"/>
                  </a:cxn>
                  <a:cxn ang="0">
                    <a:pos x="372" y="92"/>
                  </a:cxn>
                  <a:cxn ang="0">
                    <a:pos x="392" y="53"/>
                  </a:cxn>
                  <a:cxn ang="0">
                    <a:pos x="408" y="14"/>
                  </a:cxn>
                  <a:cxn ang="0">
                    <a:pos x="403" y="56"/>
                  </a:cxn>
                  <a:cxn ang="0">
                    <a:pos x="393" y="98"/>
                  </a:cxn>
                  <a:cxn ang="0">
                    <a:pos x="378" y="139"/>
                  </a:cxn>
                  <a:cxn ang="0">
                    <a:pos x="357" y="178"/>
                  </a:cxn>
                  <a:cxn ang="0">
                    <a:pos x="332" y="218"/>
                  </a:cxn>
                  <a:cxn ang="0">
                    <a:pos x="302" y="257"/>
                  </a:cxn>
                  <a:cxn ang="0">
                    <a:pos x="268" y="295"/>
                  </a:cxn>
                  <a:cxn ang="0">
                    <a:pos x="231" y="332"/>
                  </a:cxn>
                  <a:cxn ang="0">
                    <a:pos x="221" y="338"/>
                  </a:cxn>
                  <a:cxn ang="0">
                    <a:pos x="214" y="343"/>
                  </a:cxn>
                  <a:cxn ang="0">
                    <a:pos x="207" y="343"/>
                  </a:cxn>
                  <a:cxn ang="0">
                    <a:pos x="203" y="340"/>
                  </a:cxn>
                  <a:cxn ang="0">
                    <a:pos x="195" y="307"/>
                  </a:cxn>
                  <a:cxn ang="0">
                    <a:pos x="184" y="275"/>
                  </a:cxn>
                  <a:cxn ang="0">
                    <a:pos x="171" y="244"/>
                  </a:cxn>
                  <a:cxn ang="0">
                    <a:pos x="155" y="213"/>
                  </a:cxn>
                  <a:cxn ang="0">
                    <a:pos x="139" y="183"/>
                  </a:cxn>
                  <a:cxn ang="0">
                    <a:pos x="122" y="155"/>
                  </a:cxn>
                  <a:cxn ang="0">
                    <a:pos x="103" y="128"/>
                  </a:cxn>
                  <a:cxn ang="0">
                    <a:pos x="85" y="104"/>
                  </a:cxn>
                  <a:cxn ang="0">
                    <a:pos x="68" y="81"/>
                  </a:cxn>
                  <a:cxn ang="0">
                    <a:pos x="50" y="60"/>
                  </a:cxn>
                  <a:cxn ang="0">
                    <a:pos x="35" y="41"/>
                  </a:cxn>
                  <a:cxn ang="0">
                    <a:pos x="23" y="26"/>
                  </a:cxn>
                  <a:cxn ang="0">
                    <a:pos x="12" y="15"/>
                  </a:cxn>
                  <a:cxn ang="0">
                    <a:pos x="4" y="6"/>
                  </a:cxn>
                  <a:cxn ang="0">
                    <a:pos x="0" y="1"/>
                  </a:cxn>
                  <a:cxn ang="0">
                    <a:pos x="0" y="0"/>
                  </a:cxn>
                </a:cxnLst>
                <a:rect l="0" t="0" r="r" b="b"/>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w="9525">
                <a:noFill/>
                <a:round/>
                <a:headEnd/>
                <a:tailEnd/>
              </a:ln>
            </p:spPr>
            <p:txBody>
              <a:bodyPr>
                <a:prstTxWarp prst="textNoShape">
                  <a:avLst/>
                </a:prstTxWarp>
              </a:bodyPr>
              <a:lstStyle/>
              <a:p>
                <a:endParaRPr lang="en-US"/>
              </a:p>
            </p:txBody>
          </p:sp>
          <p:sp>
            <p:nvSpPr>
              <p:cNvPr id="38988" name="Freeform 76"/>
              <p:cNvSpPr>
                <a:spLocks/>
              </p:cNvSpPr>
              <p:nvPr/>
            </p:nvSpPr>
            <p:spPr bwMode="auto">
              <a:xfrm>
                <a:off x="2609" y="3493"/>
                <a:ext cx="32" cy="106"/>
              </a:xfrm>
              <a:custGeom>
                <a:avLst/>
                <a:gdLst/>
                <a:ahLst/>
                <a:cxnLst>
                  <a:cxn ang="0">
                    <a:pos x="37" y="211"/>
                  </a:cxn>
                  <a:cxn ang="0">
                    <a:pos x="47" y="210"/>
                  </a:cxn>
                  <a:cxn ang="0">
                    <a:pos x="56" y="208"/>
                  </a:cxn>
                  <a:cxn ang="0">
                    <a:pos x="61" y="204"/>
                  </a:cxn>
                  <a:cxn ang="0">
                    <a:pos x="65" y="202"/>
                  </a:cxn>
                  <a:cxn ang="0">
                    <a:pos x="59" y="179"/>
                  </a:cxn>
                  <a:cxn ang="0">
                    <a:pos x="52" y="157"/>
                  </a:cxn>
                  <a:cxn ang="0">
                    <a:pos x="43" y="134"/>
                  </a:cxn>
                  <a:cxn ang="0">
                    <a:pos x="34" y="111"/>
                  </a:cxn>
                  <a:cxn ang="0">
                    <a:pos x="24" y="87"/>
                  </a:cxn>
                  <a:cxn ang="0">
                    <a:pos x="15" y="60"/>
                  </a:cxn>
                  <a:cxn ang="0">
                    <a:pos x="7" y="31"/>
                  </a:cxn>
                  <a:cxn ang="0">
                    <a:pos x="1" y="0"/>
                  </a:cxn>
                  <a:cxn ang="0">
                    <a:pos x="0" y="7"/>
                  </a:cxn>
                  <a:cxn ang="0">
                    <a:pos x="0" y="23"/>
                  </a:cxn>
                  <a:cxn ang="0">
                    <a:pos x="1" y="46"/>
                  </a:cxn>
                  <a:cxn ang="0">
                    <a:pos x="5" y="76"/>
                  </a:cxn>
                  <a:cxn ang="0">
                    <a:pos x="9" y="110"/>
                  </a:cxn>
                  <a:cxn ang="0">
                    <a:pos x="16" y="144"/>
                  </a:cxn>
                  <a:cxn ang="0">
                    <a:pos x="26" y="179"/>
                  </a:cxn>
                  <a:cxn ang="0">
                    <a:pos x="37" y="211"/>
                  </a:cxn>
                </a:cxnLst>
                <a:rect l="0" t="0" r="r" b="b"/>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w="9525">
                <a:noFill/>
                <a:round/>
                <a:headEnd/>
                <a:tailEnd/>
              </a:ln>
            </p:spPr>
            <p:txBody>
              <a:bodyPr>
                <a:prstTxWarp prst="textNoShape">
                  <a:avLst/>
                </a:prstTxWarp>
              </a:bodyPr>
              <a:lstStyle/>
              <a:p>
                <a:endParaRPr lang="en-US"/>
              </a:p>
            </p:txBody>
          </p:sp>
          <p:sp>
            <p:nvSpPr>
              <p:cNvPr id="38989" name="Freeform 77"/>
              <p:cNvSpPr>
                <a:spLocks/>
              </p:cNvSpPr>
              <p:nvPr/>
            </p:nvSpPr>
            <p:spPr bwMode="auto">
              <a:xfrm>
                <a:off x="2468" y="3433"/>
                <a:ext cx="169" cy="176"/>
              </a:xfrm>
              <a:custGeom>
                <a:avLst/>
                <a:gdLst/>
                <a:ahLst/>
                <a:cxnLst>
                  <a:cxn ang="0">
                    <a:pos x="137" y="190"/>
                  </a:cxn>
                  <a:cxn ang="0">
                    <a:pos x="113" y="115"/>
                  </a:cxn>
                  <a:cxn ang="0">
                    <a:pos x="86" y="46"/>
                  </a:cxn>
                  <a:cxn ang="0">
                    <a:pos x="66" y="3"/>
                  </a:cxn>
                  <a:cxn ang="0">
                    <a:pos x="52" y="43"/>
                  </a:cxn>
                  <a:cxn ang="0">
                    <a:pos x="36" y="131"/>
                  </a:cxn>
                  <a:cxn ang="0">
                    <a:pos x="21" y="218"/>
                  </a:cxn>
                  <a:cxn ang="0">
                    <a:pos x="6" y="307"/>
                  </a:cxn>
                  <a:cxn ang="0">
                    <a:pos x="38" y="337"/>
                  </a:cxn>
                  <a:cxn ang="0">
                    <a:pos x="46" y="277"/>
                  </a:cxn>
                  <a:cxn ang="0">
                    <a:pos x="56" y="218"/>
                  </a:cxn>
                  <a:cxn ang="0">
                    <a:pos x="67" y="160"/>
                  </a:cxn>
                  <a:cxn ang="0">
                    <a:pos x="77" y="101"/>
                  </a:cxn>
                  <a:cxn ang="0">
                    <a:pos x="86" y="148"/>
                  </a:cxn>
                  <a:cxn ang="0">
                    <a:pos x="98" y="194"/>
                  </a:cxn>
                  <a:cxn ang="0">
                    <a:pos x="109" y="240"/>
                  </a:cxn>
                  <a:cxn ang="0">
                    <a:pos x="122" y="286"/>
                  </a:cxn>
                  <a:cxn ang="0">
                    <a:pos x="131" y="282"/>
                  </a:cxn>
                  <a:cxn ang="0">
                    <a:pos x="140" y="277"/>
                  </a:cxn>
                  <a:cxn ang="0">
                    <a:pos x="150" y="271"/>
                  </a:cxn>
                  <a:cxn ang="0">
                    <a:pos x="159" y="267"/>
                  </a:cxn>
                  <a:cxn ang="0">
                    <a:pos x="159" y="267"/>
                  </a:cxn>
                  <a:cxn ang="0">
                    <a:pos x="159" y="267"/>
                  </a:cxn>
                  <a:cxn ang="0">
                    <a:pos x="177" y="238"/>
                  </a:cxn>
                  <a:cxn ang="0">
                    <a:pos x="220" y="172"/>
                  </a:cxn>
                  <a:cxn ang="0">
                    <a:pos x="278" y="99"/>
                  </a:cxn>
                  <a:cxn ang="0">
                    <a:pos x="339" y="45"/>
                  </a:cxn>
                  <a:cxn ang="0">
                    <a:pos x="309" y="57"/>
                  </a:cxn>
                  <a:cxn ang="0">
                    <a:pos x="280" y="74"/>
                  </a:cxn>
                  <a:cxn ang="0">
                    <a:pos x="252" y="94"/>
                  </a:cxn>
                  <a:cxn ang="0">
                    <a:pos x="227" y="116"/>
                  </a:cxn>
                  <a:cxn ang="0">
                    <a:pos x="203" y="141"/>
                  </a:cxn>
                  <a:cxn ang="0">
                    <a:pos x="181" y="168"/>
                  </a:cxn>
                  <a:cxn ang="0">
                    <a:pos x="162" y="194"/>
                  </a:cxn>
                  <a:cxn ang="0">
                    <a:pos x="146" y="223"/>
                  </a:cxn>
                </a:cxnLst>
                <a:rect l="0" t="0" r="r" b="b"/>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59" y="267"/>
                    </a:lnTo>
                    <a:lnTo>
                      <a:pt x="159" y="267"/>
                    </a:lnTo>
                    <a:lnTo>
                      <a:pt x="159" y="267"/>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w="9525">
                <a:noFill/>
                <a:round/>
                <a:headEnd/>
                <a:tailEnd/>
              </a:ln>
            </p:spPr>
            <p:txBody>
              <a:bodyPr>
                <a:prstTxWarp prst="textNoShape">
                  <a:avLst/>
                </a:prstTxWarp>
              </a:bodyPr>
              <a:lstStyle/>
              <a:p>
                <a:endParaRPr lang="en-US"/>
              </a:p>
            </p:txBody>
          </p:sp>
          <p:sp>
            <p:nvSpPr>
              <p:cNvPr id="38990" name="Freeform 78"/>
              <p:cNvSpPr>
                <a:spLocks/>
              </p:cNvSpPr>
              <p:nvPr/>
            </p:nvSpPr>
            <p:spPr bwMode="auto">
              <a:xfrm>
                <a:off x="2372" y="3369"/>
                <a:ext cx="93" cy="174"/>
              </a:xfrm>
              <a:custGeom>
                <a:avLst/>
                <a:gdLst/>
                <a:ahLst/>
                <a:cxnLst>
                  <a:cxn ang="0">
                    <a:pos x="0" y="220"/>
                  </a:cxn>
                  <a:cxn ang="0">
                    <a:pos x="25" y="217"/>
                  </a:cxn>
                  <a:cxn ang="0">
                    <a:pos x="48" y="218"/>
                  </a:cxn>
                  <a:cxn ang="0">
                    <a:pos x="68" y="225"/>
                  </a:cxn>
                  <a:cxn ang="0">
                    <a:pos x="87" y="235"/>
                  </a:cxn>
                  <a:cxn ang="0">
                    <a:pos x="104" y="247"/>
                  </a:cxn>
                  <a:cxn ang="0">
                    <a:pos x="120" y="262"/>
                  </a:cxn>
                  <a:cxn ang="0">
                    <a:pos x="134" y="279"/>
                  </a:cxn>
                  <a:cxn ang="0">
                    <a:pos x="146" y="298"/>
                  </a:cxn>
                  <a:cxn ang="0">
                    <a:pos x="141" y="265"/>
                  </a:cxn>
                  <a:cxn ang="0">
                    <a:pos x="138" y="229"/>
                  </a:cxn>
                  <a:cxn ang="0">
                    <a:pos x="132" y="191"/>
                  </a:cxn>
                  <a:cxn ang="0">
                    <a:pos x="127" y="153"/>
                  </a:cxn>
                  <a:cxn ang="0">
                    <a:pos x="121" y="115"/>
                  </a:cxn>
                  <a:cxn ang="0">
                    <a:pos x="115" y="76"/>
                  </a:cxn>
                  <a:cxn ang="0">
                    <a:pos x="108" y="38"/>
                  </a:cxn>
                  <a:cxn ang="0">
                    <a:pos x="100" y="0"/>
                  </a:cxn>
                  <a:cxn ang="0">
                    <a:pos x="104" y="4"/>
                  </a:cxn>
                  <a:cxn ang="0">
                    <a:pos x="110" y="11"/>
                  </a:cxn>
                  <a:cxn ang="0">
                    <a:pos x="116" y="18"/>
                  </a:cxn>
                  <a:cxn ang="0">
                    <a:pos x="120" y="27"/>
                  </a:cxn>
                  <a:cxn ang="0">
                    <a:pos x="126" y="35"/>
                  </a:cxn>
                  <a:cxn ang="0">
                    <a:pos x="130" y="43"/>
                  </a:cxn>
                  <a:cxn ang="0">
                    <a:pos x="133" y="50"/>
                  </a:cxn>
                  <a:cxn ang="0">
                    <a:pos x="134" y="56"/>
                  </a:cxn>
                  <a:cxn ang="0">
                    <a:pos x="143" y="93"/>
                  </a:cxn>
                  <a:cxn ang="0">
                    <a:pos x="151" y="130"/>
                  </a:cxn>
                  <a:cxn ang="0">
                    <a:pos x="159" y="165"/>
                  </a:cxn>
                  <a:cxn ang="0">
                    <a:pos x="168" y="202"/>
                  </a:cxn>
                  <a:cxn ang="0">
                    <a:pos x="174" y="239"/>
                  </a:cxn>
                  <a:cxn ang="0">
                    <a:pos x="180" y="275"/>
                  </a:cxn>
                  <a:cxn ang="0">
                    <a:pos x="184" y="312"/>
                  </a:cxn>
                  <a:cxn ang="0">
                    <a:pos x="187" y="349"/>
                  </a:cxn>
                  <a:cxn ang="0">
                    <a:pos x="170" y="344"/>
                  </a:cxn>
                  <a:cxn ang="0">
                    <a:pos x="154" y="337"/>
                  </a:cxn>
                  <a:cxn ang="0">
                    <a:pos x="140" y="328"/>
                  </a:cxn>
                  <a:cxn ang="0">
                    <a:pos x="128" y="316"/>
                  </a:cxn>
                  <a:cxn ang="0">
                    <a:pos x="117" y="304"/>
                  </a:cxn>
                  <a:cxn ang="0">
                    <a:pos x="106" y="290"/>
                  </a:cxn>
                  <a:cxn ang="0">
                    <a:pos x="97" y="275"/>
                  </a:cxn>
                  <a:cxn ang="0">
                    <a:pos x="87" y="261"/>
                  </a:cxn>
                  <a:cxn ang="0">
                    <a:pos x="80" y="254"/>
                  </a:cxn>
                  <a:cxn ang="0">
                    <a:pos x="68" y="247"/>
                  </a:cxn>
                  <a:cxn ang="0">
                    <a:pos x="53" y="240"/>
                  </a:cxn>
                  <a:cxn ang="0">
                    <a:pos x="39" y="233"/>
                  </a:cxn>
                  <a:cxn ang="0">
                    <a:pos x="25" y="228"/>
                  </a:cxn>
                  <a:cxn ang="0">
                    <a:pos x="12" y="223"/>
                  </a:cxn>
                  <a:cxn ang="0">
                    <a:pos x="4" y="221"/>
                  </a:cxn>
                  <a:cxn ang="0">
                    <a:pos x="0" y="220"/>
                  </a:cxn>
                </a:cxnLst>
                <a:rect l="0" t="0" r="r" b="b"/>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w="9525">
                <a:noFill/>
                <a:round/>
                <a:headEnd/>
                <a:tailEnd/>
              </a:ln>
            </p:spPr>
            <p:txBody>
              <a:bodyPr>
                <a:prstTxWarp prst="textNoShape">
                  <a:avLst/>
                </a:prstTxWarp>
              </a:bodyPr>
              <a:lstStyle/>
              <a:p>
                <a:endParaRPr lang="en-US"/>
              </a:p>
            </p:txBody>
          </p:sp>
          <p:sp>
            <p:nvSpPr>
              <p:cNvPr id="38991" name="Freeform 79"/>
              <p:cNvSpPr>
                <a:spLocks/>
              </p:cNvSpPr>
              <p:nvPr/>
            </p:nvSpPr>
            <p:spPr bwMode="auto">
              <a:xfrm>
                <a:off x="2947" y="3349"/>
                <a:ext cx="152" cy="197"/>
              </a:xfrm>
              <a:custGeom>
                <a:avLst/>
                <a:gdLst/>
                <a:ahLst/>
                <a:cxnLst>
                  <a:cxn ang="0">
                    <a:pos x="88" y="385"/>
                  </a:cxn>
                  <a:cxn ang="0">
                    <a:pos x="91" y="377"/>
                  </a:cxn>
                  <a:cxn ang="0">
                    <a:pos x="99" y="354"/>
                  </a:cxn>
                  <a:cxn ang="0">
                    <a:pos x="112" y="321"/>
                  </a:cxn>
                  <a:cxn ang="0">
                    <a:pos x="127" y="283"/>
                  </a:cxn>
                  <a:cxn ang="0">
                    <a:pos x="143" y="242"/>
                  </a:cxn>
                  <a:cxn ang="0">
                    <a:pos x="159" y="207"/>
                  </a:cxn>
                  <a:cxn ang="0">
                    <a:pos x="172" y="178"/>
                  </a:cxn>
                  <a:cxn ang="0">
                    <a:pos x="182" y="161"/>
                  </a:cxn>
                  <a:cxn ang="0">
                    <a:pos x="192" y="149"/>
                  </a:cxn>
                  <a:cxn ang="0">
                    <a:pos x="207" y="128"/>
                  </a:cxn>
                  <a:cxn ang="0">
                    <a:pos x="226" y="103"/>
                  </a:cxn>
                  <a:cxn ang="0">
                    <a:pos x="248" y="74"/>
                  </a:cxn>
                  <a:cxn ang="0">
                    <a:pos x="269" y="47"/>
                  </a:cxn>
                  <a:cxn ang="0">
                    <a:pos x="287" y="23"/>
                  </a:cxn>
                  <a:cxn ang="0">
                    <a:pos x="300" y="5"/>
                  </a:cxn>
                  <a:cxn ang="0">
                    <a:pos x="305" y="0"/>
                  </a:cxn>
                  <a:cxn ang="0">
                    <a:pos x="286" y="10"/>
                  </a:cxn>
                  <a:cxn ang="0">
                    <a:pos x="269" y="23"/>
                  </a:cxn>
                  <a:cxn ang="0">
                    <a:pos x="252" y="38"/>
                  </a:cxn>
                  <a:cxn ang="0">
                    <a:pos x="235" y="54"/>
                  </a:cxn>
                  <a:cxn ang="0">
                    <a:pos x="219" y="71"/>
                  </a:cxn>
                  <a:cxn ang="0">
                    <a:pos x="203" y="88"/>
                  </a:cxn>
                  <a:cxn ang="0">
                    <a:pos x="188" y="108"/>
                  </a:cxn>
                  <a:cxn ang="0">
                    <a:pos x="173" y="126"/>
                  </a:cxn>
                  <a:cxn ang="0">
                    <a:pos x="162" y="141"/>
                  </a:cxn>
                  <a:cxn ang="0">
                    <a:pos x="151" y="156"/>
                  </a:cxn>
                  <a:cxn ang="0">
                    <a:pos x="141" y="171"/>
                  </a:cxn>
                  <a:cxn ang="0">
                    <a:pos x="132" y="185"/>
                  </a:cxn>
                  <a:cxn ang="0">
                    <a:pos x="124" y="199"/>
                  </a:cxn>
                  <a:cxn ang="0">
                    <a:pos x="114" y="213"/>
                  </a:cxn>
                  <a:cxn ang="0">
                    <a:pos x="108" y="226"/>
                  </a:cxn>
                  <a:cxn ang="0">
                    <a:pos x="99" y="241"/>
                  </a:cxn>
                  <a:cxn ang="0">
                    <a:pos x="91" y="186"/>
                  </a:cxn>
                  <a:cxn ang="0">
                    <a:pos x="85" y="120"/>
                  </a:cxn>
                  <a:cxn ang="0">
                    <a:pos x="79" y="69"/>
                  </a:cxn>
                  <a:cxn ang="0">
                    <a:pos x="73" y="52"/>
                  </a:cxn>
                  <a:cxn ang="0">
                    <a:pos x="58" y="82"/>
                  </a:cxn>
                  <a:cxn ang="0">
                    <a:pos x="45" y="115"/>
                  </a:cxn>
                  <a:cxn ang="0">
                    <a:pos x="34" y="149"/>
                  </a:cxn>
                  <a:cxn ang="0">
                    <a:pos x="25" y="184"/>
                  </a:cxn>
                  <a:cxn ang="0">
                    <a:pos x="17" y="221"/>
                  </a:cxn>
                  <a:cxn ang="0">
                    <a:pos x="10" y="256"/>
                  </a:cxn>
                  <a:cxn ang="0">
                    <a:pos x="5" y="291"/>
                  </a:cxn>
                  <a:cxn ang="0">
                    <a:pos x="0" y="323"/>
                  </a:cxn>
                  <a:cxn ang="0">
                    <a:pos x="40" y="309"/>
                  </a:cxn>
                  <a:cxn ang="0">
                    <a:pos x="44" y="276"/>
                  </a:cxn>
                  <a:cxn ang="0">
                    <a:pos x="49" y="242"/>
                  </a:cxn>
                  <a:cxn ang="0">
                    <a:pos x="56" y="209"/>
                  </a:cxn>
                  <a:cxn ang="0">
                    <a:pos x="65" y="176"/>
                  </a:cxn>
                  <a:cxn ang="0">
                    <a:pos x="63" y="215"/>
                  </a:cxn>
                  <a:cxn ang="0">
                    <a:pos x="61" y="260"/>
                  </a:cxn>
                  <a:cxn ang="0">
                    <a:pos x="59" y="316"/>
                  </a:cxn>
                  <a:cxn ang="0">
                    <a:pos x="58" y="392"/>
                  </a:cxn>
                  <a:cxn ang="0">
                    <a:pos x="88" y="385"/>
                  </a:cxn>
                </a:cxnLst>
                <a:rect l="0" t="0" r="r" b="b"/>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w="9525">
                <a:noFill/>
                <a:round/>
                <a:headEnd/>
                <a:tailEnd/>
              </a:ln>
            </p:spPr>
            <p:txBody>
              <a:bodyPr>
                <a:prstTxWarp prst="textNoShape">
                  <a:avLst/>
                </a:prstTxWarp>
              </a:bodyPr>
              <a:lstStyle/>
              <a:p>
                <a:endParaRPr lang="en-US"/>
              </a:p>
            </p:txBody>
          </p:sp>
          <p:sp>
            <p:nvSpPr>
              <p:cNvPr id="38992" name="Freeform 80"/>
              <p:cNvSpPr>
                <a:spLocks/>
              </p:cNvSpPr>
              <p:nvPr/>
            </p:nvSpPr>
            <p:spPr bwMode="auto">
              <a:xfrm>
                <a:off x="3106" y="3291"/>
                <a:ext cx="141" cy="232"/>
              </a:xfrm>
              <a:custGeom>
                <a:avLst/>
                <a:gdLst/>
                <a:ahLst/>
                <a:cxnLst>
                  <a:cxn ang="0">
                    <a:pos x="14" y="367"/>
                  </a:cxn>
                  <a:cxn ang="0">
                    <a:pos x="49" y="337"/>
                  </a:cxn>
                  <a:cxn ang="0">
                    <a:pos x="87" y="302"/>
                  </a:cxn>
                  <a:cxn ang="0">
                    <a:pos x="120" y="271"/>
                  </a:cxn>
                  <a:cxn ang="0">
                    <a:pos x="131" y="284"/>
                  </a:cxn>
                  <a:cxn ang="0">
                    <a:pos x="119" y="356"/>
                  </a:cxn>
                  <a:cxn ang="0">
                    <a:pos x="120" y="375"/>
                  </a:cxn>
                  <a:cxn ang="0">
                    <a:pos x="131" y="370"/>
                  </a:cxn>
                  <a:cxn ang="0">
                    <a:pos x="141" y="365"/>
                  </a:cxn>
                  <a:cxn ang="0">
                    <a:pos x="151" y="359"/>
                  </a:cxn>
                  <a:cxn ang="0">
                    <a:pos x="158" y="349"/>
                  </a:cxn>
                  <a:cxn ang="0">
                    <a:pos x="169" y="316"/>
                  </a:cxn>
                  <a:cxn ang="0">
                    <a:pos x="178" y="326"/>
                  </a:cxn>
                  <a:cxn ang="0">
                    <a:pos x="189" y="366"/>
                  </a:cxn>
                  <a:cxn ang="0">
                    <a:pos x="201" y="405"/>
                  </a:cxn>
                  <a:cxn ang="0">
                    <a:pos x="212" y="445"/>
                  </a:cxn>
                  <a:cxn ang="0">
                    <a:pos x="224" y="462"/>
                  </a:cxn>
                  <a:cxn ang="0">
                    <a:pos x="235" y="456"/>
                  </a:cxn>
                  <a:cxn ang="0">
                    <a:pos x="247" y="451"/>
                  </a:cxn>
                  <a:cxn ang="0">
                    <a:pos x="259" y="446"/>
                  </a:cxn>
                  <a:cxn ang="0">
                    <a:pos x="276" y="378"/>
                  </a:cxn>
                  <a:cxn ang="0">
                    <a:pos x="271" y="243"/>
                  </a:cxn>
                  <a:cxn ang="0">
                    <a:pos x="284" y="0"/>
                  </a:cxn>
                  <a:cxn ang="0">
                    <a:pos x="255" y="93"/>
                  </a:cxn>
                  <a:cxn ang="0">
                    <a:pos x="247" y="191"/>
                  </a:cxn>
                  <a:cxn ang="0">
                    <a:pos x="246" y="293"/>
                  </a:cxn>
                  <a:cxn ang="0">
                    <a:pos x="239" y="390"/>
                  </a:cxn>
                  <a:cxn ang="0">
                    <a:pos x="224" y="335"/>
                  </a:cxn>
                  <a:cxn ang="0">
                    <a:pos x="206" y="267"/>
                  </a:cxn>
                  <a:cxn ang="0">
                    <a:pos x="191" y="206"/>
                  </a:cxn>
                  <a:cxn ang="0">
                    <a:pos x="182" y="175"/>
                  </a:cxn>
                  <a:cxn ang="0">
                    <a:pos x="171" y="187"/>
                  </a:cxn>
                  <a:cxn ang="0">
                    <a:pos x="156" y="205"/>
                  </a:cxn>
                  <a:cxn ang="0">
                    <a:pos x="142" y="225"/>
                  </a:cxn>
                  <a:cxn ang="0">
                    <a:pos x="135" y="240"/>
                  </a:cxn>
                  <a:cxn ang="0">
                    <a:pos x="109" y="256"/>
                  </a:cxn>
                  <a:cxn ang="0">
                    <a:pos x="83" y="272"/>
                  </a:cxn>
                  <a:cxn ang="0">
                    <a:pos x="58" y="289"/>
                  </a:cxn>
                  <a:cxn ang="0">
                    <a:pos x="34" y="310"/>
                  </a:cxn>
                  <a:cxn ang="0">
                    <a:pos x="34" y="174"/>
                  </a:cxn>
                  <a:cxn ang="0">
                    <a:pos x="21" y="104"/>
                  </a:cxn>
                </a:cxnLst>
                <a:rect l="0" t="0" r="r" b="b"/>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w="9525">
                <a:noFill/>
                <a:round/>
                <a:headEnd/>
                <a:tailEnd/>
              </a:ln>
            </p:spPr>
            <p:txBody>
              <a:bodyPr>
                <a:prstTxWarp prst="textNoShape">
                  <a:avLst/>
                </a:prstTxWarp>
              </a:bodyPr>
              <a:lstStyle/>
              <a:p>
                <a:endParaRPr lang="en-US"/>
              </a:p>
            </p:txBody>
          </p:sp>
          <p:sp>
            <p:nvSpPr>
              <p:cNvPr id="38993" name="Freeform 81"/>
              <p:cNvSpPr>
                <a:spLocks/>
              </p:cNvSpPr>
              <p:nvPr/>
            </p:nvSpPr>
            <p:spPr bwMode="auto">
              <a:xfrm>
                <a:off x="3004" y="3333"/>
                <a:ext cx="103" cy="73"/>
              </a:xfrm>
              <a:custGeom>
                <a:avLst/>
                <a:gdLst/>
                <a:ahLst/>
                <a:cxnLst>
                  <a:cxn ang="0">
                    <a:pos x="39" y="132"/>
                  </a:cxn>
                  <a:cxn ang="0">
                    <a:pos x="54" y="109"/>
                  </a:cxn>
                  <a:cxn ang="0">
                    <a:pos x="72" y="90"/>
                  </a:cxn>
                  <a:cxn ang="0">
                    <a:pos x="92" y="73"/>
                  </a:cxn>
                  <a:cxn ang="0">
                    <a:pos x="115" y="58"/>
                  </a:cxn>
                  <a:cxn ang="0">
                    <a:pos x="138" y="44"/>
                  </a:cxn>
                  <a:cxn ang="0">
                    <a:pos x="161" y="30"/>
                  </a:cxn>
                  <a:cxn ang="0">
                    <a:pos x="184" y="16"/>
                  </a:cxn>
                  <a:cxn ang="0">
                    <a:pos x="206" y="0"/>
                  </a:cxn>
                  <a:cxn ang="0">
                    <a:pos x="167" y="14"/>
                  </a:cxn>
                  <a:cxn ang="0">
                    <a:pos x="142" y="27"/>
                  </a:cxn>
                  <a:cxn ang="0">
                    <a:pos x="119" y="39"/>
                  </a:cxn>
                  <a:cxn ang="0">
                    <a:pos x="95" y="53"/>
                  </a:cxn>
                  <a:cxn ang="0">
                    <a:pos x="73" y="68"/>
                  </a:cxn>
                  <a:cxn ang="0">
                    <a:pos x="51" y="84"/>
                  </a:cxn>
                  <a:cxn ang="0">
                    <a:pos x="32" y="102"/>
                  </a:cxn>
                  <a:cxn ang="0">
                    <a:pos x="15" y="122"/>
                  </a:cxn>
                  <a:cxn ang="0">
                    <a:pos x="0" y="145"/>
                  </a:cxn>
                  <a:cxn ang="0">
                    <a:pos x="39" y="132"/>
                  </a:cxn>
                </a:cxnLst>
                <a:rect l="0" t="0" r="r" b="b"/>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w="9525">
                <a:noFill/>
                <a:round/>
                <a:headEnd/>
                <a:tailEnd/>
              </a:ln>
            </p:spPr>
            <p:txBody>
              <a:bodyPr>
                <a:prstTxWarp prst="textNoShape">
                  <a:avLst/>
                </a:prstTxWarp>
              </a:bodyPr>
              <a:lstStyle/>
              <a:p>
                <a:endParaRPr lang="en-US"/>
              </a:p>
            </p:txBody>
          </p:sp>
          <p:sp>
            <p:nvSpPr>
              <p:cNvPr id="38994" name="Freeform 82"/>
              <p:cNvSpPr>
                <a:spLocks/>
              </p:cNvSpPr>
              <p:nvPr/>
            </p:nvSpPr>
            <p:spPr bwMode="auto">
              <a:xfrm>
                <a:off x="2735" y="3259"/>
                <a:ext cx="62" cy="230"/>
              </a:xfrm>
              <a:custGeom>
                <a:avLst/>
                <a:gdLst/>
                <a:ahLst/>
                <a:cxnLst>
                  <a:cxn ang="0">
                    <a:pos x="117" y="42"/>
                  </a:cxn>
                  <a:cxn ang="0">
                    <a:pos x="111" y="30"/>
                  </a:cxn>
                  <a:cxn ang="0">
                    <a:pos x="104" y="16"/>
                  </a:cxn>
                  <a:cxn ang="0">
                    <a:pos x="96" y="4"/>
                  </a:cxn>
                  <a:cxn ang="0">
                    <a:pos x="94" y="0"/>
                  </a:cxn>
                  <a:cxn ang="0">
                    <a:pos x="91" y="1"/>
                  </a:cxn>
                  <a:cxn ang="0">
                    <a:pos x="87" y="2"/>
                  </a:cxn>
                  <a:cxn ang="0">
                    <a:pos x="80" y="4"/>
                  </a:cxn>
                  <a:cxn ang="0">
                    <a:pos x="72" y="8"/>
                  </a:cxn>
                  <a:cxn ang="0">
                    <a:pos x="63" y="13"/>
                  </a:cxn>
                  <a:cxn ang="0">
                    <a:pos x="55" y="16"/>
                  </a:cxn>
                  <a:cxn ang="0">
                    <a:pos x="48" y="22"/>
                  </a:cxn>
                  <a:cxn ang="0">
                    <a:pos x="43" y="28"/>
                  </a:cxn>
                  <a:cxn ang="0">
                    <a:pos x="21" y="79"/>
                  </a:cxn>
                  <a:cxn ang="0">
                    <a:pos x="7" y="131"/>
                  </a:cxn>
                  <a:cxn ang="0">
                    <a:pos x="2" y="185"/>
                  </a:cxn>
                  <a:cxn ang="0">
                    <a:pos x="0" y="239"/>
                  </a:cxn>
                  <a:cxn ang="0">
                    <a:pos x="2" y="295"/>
                  </a:cxn>
                  <a:cxn ang="0">
                    <a:pos x="5" y="349"/>
                  </a:cxn>
                  <a:cxn ang="0">
                    <a:pos x="6" y="404"/>
                  </a:cxn>
                  <a:cxn ang="0">
                    <a:pos x="5" y="458"/>
                  </a:cxn>
                  <a:cxn ang="0">
                    <a:pos x="35" y="447"/>
                  </a:cxn>
                  <a:cxn ang="0">
                    <a:pos x="34" y="380"/>
                  </a:cxn>
                  <a:cxn ang="0">
                    <a:pos x="30" y="312"/>
                  </a:cxn>
                  <a:cxn ang="0">
                    <a:pos x="26" y="244"/>
                  </a:cxn>
                  <a:cxn ang="0">
                    <a:pos x="22" y="177"/>
                  </a:cxn>
                  <a:cxn ang="0">
                    <a:pos x="26" y="156"/>
                  </a:cxn>
                  <a:cxn ang="0">
                    <a:pos x="29" y="136"/>
                  </a:cxn>
                  <a:cxn ang="0">
                    <a:pos x="33" y="113"/>
                  </a:cxn>
                  <a:cxn ang="0">
                    <a:pos x="37" y="91"/>
                  </a:cxn>
                  <a:cxn ang="0">
                    <a:pos x="43" y="70"/>
                  </a:cxn>
                  <a:cxn ang="0">
                    <a:pos x="50" y="51"/>
                  </a:cxn>
                  <a:cxn ang="0">
                    <a:pos x="59" y="33"/>
                  </a:cxn>
                  <a:cxn ang="0">
                    <a:pos x="72" y="19"/>
                  </a:cxn>
                  <a:cxn ang="0">
                    <a:pos x="83" y="31"/>
                  </a:cxn>
                  <a:cxn ang="0">
                    <a:pos x="93" y="46"/>
                  </a:cxn>
                  <a:cxn ang="0">
                    <a:pos x="99" y="63"/>
                  </a:cxn>
                  <a:cxn ang="0">
                    <a:pos x="103" y="84"/>
                  </a:cxn>
                  <a:cxn ang="0">
                    <a:pos x="103" y="107"/>
                  </a:cxn>
                  <a:cxn ang="0">
                    <a:pos x="99" y="132"/>
                  </a:cxn>
                  <a:cxn ang="0">
                    <a:pos x="94" y="159"/>
                  </a:cxn>
                  <a:cxn ang="0">
                    <a:pos x="84" y="188"/>
                  </a:cxn>
                  <a:cxn ang="0">
                    <a:pos x="82" y="185"/>
                  </a:cxn>
                  <a:cxn ang="0">
                    <a:pos x="78" y="182"/>
                  </a:cxn>
                  <a:cxn ang="0">
                    <a:pos x="72" y="178"/>
                  </a:cxn>
                  <a:cxn ang="0">
                    <a:pos x="66" y="176"/>
                  </a:cxn>
                  <a:cxn ang="0">
                    <a:pos x="59" y="173"/>
                  </a:cxn>
                  <a:cxn ang="0">
                    <a:pos x="55" y="170"/>
                  </a:cxn>
                  <a:cxn ang="0">
                    <a:pos x="50" y="169"/>
                  </a:cxn>
                  <a:cxn ang="0">
                    <a:pos x="49" y="168"/>
                  </a:cxn>
                  <a:cxn ang="0">
                    <a:pos x="56" y="181"/>
                  </a:cxn>
                  <a:cxn ang="0">
                    <a:pos x="65" y="196"/>
                  </a:cxn>
                  <a:cxn ang="0">
                    <a:pos x="72" y="207"/>
                  </a:cxn>
                  <a:cxn ang="0">
                    <a:pos x="74" y="212"/>
                  </a:cxn>
                  <a:cxn ang="0">
                    <a:pos x="79" y="211"/>
                  </a:cxn>
                  <a:cxn ang="0">
                    <a:pos x="88" y="206"/>
                  </a:cxn>
                  <a:cxn ang="0">
                    <a:pos x="98" y="200"/>
                  </a:cxn>
                  <a:cxn ang="0">
                    <a:pos x="104" y="196"/>
                  </a:cxn>
                  <a:cxn ang="0">
                    <a:pos x="118" y="160"/>
                  </a:cxn>
                  <a:cxn ang="0">
                    <a:pos x="125" y="122"/>
                  </a:cxn>
                  <a:cxn ang="0">
                    <a:pos x="124" y="83"/>
                  </a:cxn>
                  <a:cxn ang="0">
                    <a:pos x="117" y="42"/>
                  </a:cxn>
                </a:cxnLst>
                <a:rect l="0" t="0" r="r" b="b"/>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w="9525">
                <a:noFill/>
                <a:round/>
                <a:headEnd/>
                <a:tailEnd/>
              </a:ln>
            </p:spPr>
            <p:txBody>
              <a:bodyPr>
                <a:prstTxWarp prst="textNoShape">
                  <a:avLst/>
                </a:prstTxWarp>
              </a:bodyPr>
              <a:lstStyle/>
              <a:p>
                <a:endParaRPr lang="en-US"/>
              </a:p>
            </p:txBody>
          </p:sp>
          <p:sp>
            <p:nvSpPr>
              <p:cNvPr id="38995" name="Freeform 83"/>
              <p:cNvSpPr>
                <a:spLocks/>
              </p:cNvSpPr>
              <p:nvPr/>
            </p:nvSpPr>
            <p:spPr bwMode="auto">
              <a:xfrm>
                <a:off x="2763" y="3210"/>
                <a:ext cx="59" cy="191"/>
              </a:xfrm>
              <a:custGeom>
                <a:avLst/>
                <a:gdLst/>
                <a:ahLst/>
                <a:cxnLst>
                  <a:cxn ang="0">
                    <a:pos x="112" y="76"/>
                  </a:cxn>
                  <a:cxn ang="0">
                    <a:pos x="110" y="64"/>
                  </a:cxn>
                  <a:cxn ang="0">
                    <a:pos x="107" y="53"/>
                  </a:cxn>
                  <a:cxn ang="0">
                    <a:pos x="104" y="42"/>
                  </a:cxn>
                  <a:cxn ang="0">
                    <a:pos x="98" y="32"/>
                  </a:cxn>
                  <a:cxn ang="0">
                    <a:pos x="92" y="23"/>
                  </a:cxn>
                  <a:cxn ang="0">
                    <a:pos x="84" y="14"/>
                  </a:cxn>
                  <a:cxn ang="0">
                    <a:pos x="74" y="7"/>
                  </a:cxn>
                  <a:cxn ang="0">
                    <a:pos x="63" y="1"/>
                  </a:cxn>
                  <a:cxn ang="0">
                    <a:pos x="55" y="0"/>
                  </a:cxn>
                  <a:cxn ang="0">
                    <a:pos x="46" y="0"/>
                  </a:cxn>
                  <a:cxn ang="0">
                    <a:pos x="37" y="1"/>
                  </a:cxn>
                  <a:cxn ang="0">
                    <a:pos x="26" y="3"/>
                  </a:cxn>
                  <a:cxn ang="0">
                    <a:pos x="17" y="7"/>
                  </a:cxn>
                  <a:cxn ang="0">
                    <a:pos x="9" y="10"/>
                  </a:cxn>
                  <a:cxn ang="0">
                    <a:pos x="3" y="14"/>
                  </a:cxn>
                  <a:cxn ang="0">
                    <a:pos x="1" y="16"/>
                  </a:cxn>
                  <a:cxn ang="0">
                    <a:pos x="4" y="15"/>
                  </a:cxn>
                  <a:cxn ang="0">
                    <a:pos x="14" y="14"/>
                  </a:cxn>
                  <a:cxn ang="0">
                    <a:pos x="26" y="14"/>
                  </a:cxn>
                  <a:cxn ang="0">
                    <a:pos x="41" y="16"/>
                  </a:cxn>
                  <a:cxn ang="0">
                    <a:pos x="57" y="24"/>
                  </a:cxn>
                  <a:cxn ang="0">
                    <a:pos x="72" y="38"/>
                  </a:cxn>
                  <a:cxn ang="0">
                    <a:pos x="84" y="59"/>
                  </a:cxn>
                  <a:cxn ang="0">
                    <a:pos x="91" y="90"/>
                  </a:cxn>
                  <a:cxn ang="0">
                    <a:pos x="94" y="124"/>
                  </a:cxn>
                  <a:cxn ang="0">
                    <a:pos x="97" y="159"/>
                  </a:cxn>
                  <a:cxn ang="0">
                    <a:pos x="98" y="192"/>
                  </a:cxn>
                  <a:cxn ang="0">
                    <a:pos x="95" y="226"/>
                  </a:cxn>
                  <a:cxn ang="0">
                    <a:pos x="90" y="259"/>
                  </a:cxn>
                  <a:cxn ang="0">
                    <a:pos x="78" y="292"/>
                  </a:cxn>
                  <a:cxn ang="0">
                    <a:pos x="62" y="326"/>
                  </a:cxn>
                  <a:cxn ang="0">
                    <a:pos x="40" y="360"/>
                  </a:cxn>
                  <a:cxn ang="0">
                    <a:pos x="0" y="380"/>
                  </a:cxn>
                  <a:cxn ang="0">
                    <a:pos x="14" y="381"/>
                  </a:cxn>
                  <a:cxn ang="0">
                    <a:pos x="26" y="379"/>
                  </a:cxn>
                  <a:cxn ang="0">
                    <a:pos x="40" y="372"/>
                  </a:cxn>
                  <a:cxn ang="0">
                    <a:pos x="52" y="365"/>
                  </a:cxn>
                  <a:cxn ang="0">
                    <a:pos x="62" y="356"/>
                  </a:cxn>
                  <a:cxn ang="0">
                    <a:pos x="71" y="348"/>
                  </a:cxn>
                  <a:cxn ang="0">
                    <a:pos x="77" y="340"/>
                  </a:cxn>
                  <a:cxn ang="0">
                    <a:pos x="82" y="334"/>
                  </a:cxn>
                  <a:cxn ang="0">
                    <a:pos x="97" y="298"/>
                  </a:cxn>
                  <a:cxn ang="0">
                    <a:pos x="108" y="265"/>
                  </a:cxn>
                  <a:cxn ang="0">
                    <a:pos x="114" y="232"/>
                  </a:cxn>
                  <a:cxn ang="0">
                    <a:pos x="117" y="201"/>
                  </a:cxn>
                  <a:cxn ang="0">
                    <a:pos x="117" y="170"/>
                  </a:cxn>
                  <a:cxn ang="0">
                    <a:pos x="116" y="139"/>
                  </a:cxn>
                  <a:cxn ang="0">
                    <a:pos x="114" y="108"/>
                  </a:cxn>
                  <a:cxn ang="0">
                    <a:pos x="112" y="76"/>
                  </a:cxn>
                </a:cxnLst>
                <a:rect l="0" t="0" r="r" b="b"/>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w="9525">
                <a:noFill/>
                <a:round/>
                <a:headEnd/>
                <a:tailEnd/>
              </a:ln>
            </p:spPr>
            <p:txBody>
              <a:bodyPr>
                <a:prstTxWarp prst="textNoShape">
                  <a:avLst/>
                </a:prstTxWarp>
              </a:bodyPr>
              <a:lstStyle/>
              <a:p>
                <a:endParaRPr lang="en-US"/>
              </a:p>
            </p:txBody>
          </p:sp>
          <p:sp>
            <p:nvSpPr>
              <p:cNvPr id="38996" name="Freeform 84"/>
              <p:cNvSpPr>
                <a:spLocks/>
              </p:cNvSpPr>
              <p:nvPr/>
            </p:nvSpPr>
            <p:spPr bwMode="auto">
              <a:xfrm>
                <a:off x="2774" y="3407"/>
                <a:ext cx="14" cy="101"/>
              </a:xfrm>
              <a:custGeom>
                <a:avLst/>
                <a:gdLst/>
                <a:ahLst/>
                <a:cxnLst>
                  <a:cxn ang="0">
                    <a:pos x="29" y="0"/>
                  </a:cxn>
                  <a:cxn ang="0">
                    <a:pos x="23" y="57"/>
                  </a:cxn>
                  <a:cxn ang="0">
                    <a:pos x="19" y="107"/>
                  </a:cxn>
                  <a:cxn ang="0">
                    <a:pos x="20" y="153"/>
                  </a:cxn>
                  <a:cxn ang="0">
                    <a:pos x="27" y="201"/>
                  </a:cxn>
                  <a:cxn ang="0">
                    <a:pos x="2" y="202"/>
                  </a:cxn>
                  <a:cxn ang="0">
                    <a:pos x="0" y="151"/>
                  </a:cxn>
                  <a:cxn ang="0">
                    <a:pos x="0" y="108"/>
                  </a:cxn>
                  <a:cxn ang="0">
                    <a:pos x="1" y="66"/>
                  </a:cxn>
                  <a:cxn ang="0">
                    <a:pos x="4" y="18"/>
                  </a:cxn>
                  <a:cxn ang="0">
                    <a:pos x="29" y="0"/>
                  </a:cxn>
                </a:cxnLst>
                <a:rect l="0" t="0" r="r" b="b"/>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w="9525">
                <a:noFill/>
                <a:round/>
                <a:headEnd/>
                <a:tailEnd/>
              </a:ln>
            </p:spPr>
            <p:txBody>
              <a:bodyPr>
                <a:prstTxWarp prst="textNoShape">
                  <a:avLst/>
                </a:prstTxWarp>
              </a:bodyPr>
              <a:lstStyle/>
              <a:p>
                <a:endParaRPr lang="en-US"/>
              </a:p>
            </p:txBody>
          </p:sp>
          <p:sp>
            <p:nvSpPr>
              <p:cNvPr id="38997" name="Freeform 85"/>
              <p:cNvSpPr>
                <a:spLocks/>
              </p:cNvSpPr>
              <p:nvPr/>
            </p:nvSpPr>
            <p:spPr bwMode="auto">
              <a:xfrm>
                <a:off x="2735" y="3175"/>
                <a:ext cx="17" cy="100"/>
              </a:xfrm>
              <a:custGeom>
                <a:avLst/>
                <a:gdLst/>
                <a:ahLst/>
                <a:cxnLst>
                  <a:cxn ang="0">
                    <a:pos x="35" y="0"/>
                  </a:cxn>
                  <a:cxn ang="0">
                    <a:pos x="28" y="39"/>
                  </a:cxn>
                  <a:cxn ang="0">
                    <a:pos x="28" y="77"/>
                  </a:cxn>
                  <a:cxn ang="0">
                    <a:pos x="28" y="117"/>
                  </a:cxn>
                  <a:cxn ang="0">
                    <a:pos x="22" y="165"/>
                  </a:cxn>
                  <a:cxn ang="0">
                    <a:pos x="0" y="200"/>
                  </a:cxn>
                  <a:cxn ang="0">
                    <a:pos x="8" y="141"/>
                  </a:cxn>
                  <a:cxn ang="0">
                    <a:pos x="8" y="92"/>
                  </a:cxn>
                  <a:cxn ang="0">
                    <a:pos x="6" y="49"/>
                  </a:cxn>
                  <a:cxn ang="0">
                    <a:pos x="12" y="8"/>
                  </a:cxn>
                  <a:cxn ang="0">
                    <a:pos x="35" y="0"/>
                  </a:cxn>
                </a:cxnLst>
                <a:rect l="0" t="0" r="r" b="b"/>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w="9525">
                <a:noFill/>
                <a:round/>
                <a:headEnd/>
                <a:tailEnd/>
              </a:ln>
            </p:spPr>
            <p:txBody>
              <a:bodyPr>
                <a:prstTxWarp prst="textNoShape">
                  <a:avLst/>
                </a:prstTxWarp>
              </a:bodyPr>
              <a:lstStyle/>
              <a:p>
                <a:endParaRPr lang="en-US"/>
              </a:p>
            </p:txBody>
          </p:sp>
          <p:sp>
            <p:nvSpPr>
              <p:cNvPr id="38998" name="Freeform 86"/>
              <p:cNvSpPr>
                <a:spLocks/>
              </p:cNvSpPr>
              <p:nvPr/>
            </p:nvSpPr>
            <p:spPr bwMode="auto">
              <a:xfrm>
                <a:off x="3009" y="3412"/>
                <a:ext cx="204" cy="172"/>
              </a:xfrm>
              <a:custGeom>
                <a:avLst/>
                <a:gdLst/>
                <a:ahLst/>
                <a:cxnLst>
                  <a:cxn ang="0">
                    <a:pos x="408" y="0"/>
                  </a:cxn>
                  <a:cxn ang="0">
                    <a:pos x="389" y="8"/>
                  </a:cxn>
                  <a:cxn ang="0">
                    <a:pos x="372" y="16"/>
                  </a:cxn>
                  <a:cxn ang="0">
                    <a:pos x="355" y="24"/>
                  </a:cxn>
                  <a:cxn ang="0">
                    <a:pos x="339" y="32"/>
                  </a:cxn>
                  <a:cxn ang="0">
                    <a:pos x="324" y="41"/>
                  </a:cxn>
                  <a:cxn ang="0">
                    <a:pos x="309" y="51"/>
                  </a:cxn>
                  <a:cxn ang="0">
                    <a:pos x="295" y="61"/>
                  </a:cxn>
                  <a:cxn ang="0">
                    <a:pos x="282" y="73"/>
                  </a:cxn>
                  <a:cxn ang="0">
                    <a:pos x="269" y="85"/>
                  </a:cxn>
                  <a:cxn ang="0">
                    <a:pos x="258" y="99"/>
                  </a:cxn>
                  <a:cxn ang="0">
                    <a:pos x="248" y="115"/>
                  </a:cxn>
                  <a:cxn ang="0">
                    <a:pos x="237" y="131"/>
                  </a:cxn>
                  <a:cxn ang="0">
                    <a:pos x="227" y="151"/>
                  </a:cxn>
                  <a:cxn ang="0">
                    <a:pos x="218" y="172"/>
                  </a:cxn>
                  <a:cxn ang="0">
                    <a:pos x="210" y="193"/>
                  </a:cxn>
                  <a:cxn ang="0">
                    <a:pos x="201" y="219"/>
                  </a:cxn>
                  <a:cxn ang="0">
                    <a:pos x="195" y="245"/>
                  </a:cxn>
                  <a:cxn ang="0">
                    <a:pos x="189" y="268"/>
                  </a:cxn>
                  <a:cxn ang="0">
                    <a:pos x="185" y="291"/>
                  </a:cxn>
                  <a:cxn ang="0">
                    <a:pos x="183" y="314"/>
                  </a:cxn>
                  <a:cxn ang="0">
                    <a:pos x="159" y="280"/>
                  </a:cxn>
                  <a:cxn ang="0">
                    <a:pos x="133" y="243"/>
                  </a:cxn>
                  <a:cxn ang="0">
                    <a:pos x="108" y="207"/>
                  </a:cxn>
                  <a:cxn ang="0">
                    <a:pos x="83" y="169"/>
                  </a:cxn>
                  <a:cxn ang="0">
                    <a:pos x="59" y="131"/>
                  </a:cxn>
                  <a:cxn ang="0">
                    <a:pos x="36" y="92"/>
                  </a:cxn>
                  <a:cxn ang="0">
                    <a:pos x="16" y="53"/>
                  </a:cxn>
                  <a:cxn ang="0">
                    <a:pos x="0" y="14"/>
                  </a:cxn>
                  <a:cxn ang="0">
                    <a:pos x="4" y="56"/>
                  </a:cxn>
                  <a:cxn ang="0">
                    <a:pos x="15" y="98"/>
                  </a:cxn>
                  <a:cxn ang="0">
                    <a:pos x="31" y="139"/>
                  </a:cxn>
                  <a:cxn ang="0">
                    <a:pos x="52" y="179"/>
                  </a:cxn>
                  <a:cxn ang="0">
                    <a:pos x="77" y="218"/>
                  </a:cxn>
                  <a:cxn ang="0">
                    <a:pos x="106" y="257"/>
                  </a:cxn>
                  <a:cxn ang="0">
                    <a:pos x="139" y="295"/>
                  </a:cxn>
                  <a:cxn ang="0">
                    <a:pos x="176" y="332"/>
                  </a:cxn>
                  <a:cxn ang="0">
                    <a:pos x="187" y="339"/>
                  </a:cxn>
                  <a:cxn ang="0">
                    <a:pos x="195" y="343"/>
                  </a:cxn>
                  <a:cxn ang="0">
                    <a:pos x="200" y="343"/>
                  </a:cxn>
                  <a:cxn ang="0">
                    <a:pos x="205" y="340"/>
                  </a:cxn>
                  <a:cxn ang="0">
                    <a:pos x="213" y="308"/>
                  </a:cxn>
                  <a:cxn ang="0">
                    <a:pos x="223" y="275"/>
                  </a:cxn>
                  <a:cxn ang="0">
                    <a:pos x="236" y="244"/>
                  </a:cxn>
                  <a:cxn ang="0">
                    <a:pos x="252" y="213"/>
                  </a:cxn>
                  <a:cxn ang="0">
                    <a:pos x="268" y="183"/>
                  </a:cxn>
                  <a:cxn ang="0">
                    <a:pos x="287" y="155"/>
                  </a:cxn>
                  <a:cxn ang="0">
                    <a:pos x="304" y="128"/>
                  </a:cxn>
                  <a:cxn ang="0">
                    <a:pos x="322" y="104"/>
                  </a:cxn>
                  <a:cxn ang="0">
                    <a:pos x="341" y="81"/>
                  </a:cxn>
                  <a:cxn ang="0">
                    <a:pos x="357" y="60"/>
                  </a:cxn>
                  <a:cxn ang="0">
                    <a:pos x="372" y="41"/>
                  </a:cxn>
                  <a:cxn ang="0">
                    <a:pos x="386" y="27"/>
                  </a:cxn>
                  <a:cxn ang="0">
                    <a:pos x="396" y="15"/>
                  </a:cxn>
                  <a:cxn ang="0">
                    <a:pos x="403" y="6"/>
                  </a:cxn>
                  <a:cxn ang="0">
                    <a:pos x="408" y="1"/>
                  </a:cxn>
                  <a:cxn ang="0">
                    <a:pos x="408" y="0"/>
                  </a:cxn>
                </a:cxnLst>
                <a:rect l="0" t="0" r="r" b="b"/>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w="9525">
                <a:noFill/>
                <a:round/>
                <a:headEnd/>
                <a:tailEnd/>
              </a:ln>
            </p:spPr>
            <p:txBody>
              <a:bodyPr>
                <a:prstTxWarp prst="textNoShape">
                  <a:avLst/>
                </a:prstTxWarp>
              </a:bodyPr>
              <a:lstStyle/>
              <a:p>
                <a:endParaRPr lang="en-US"/>
              </a:p>
            </p:txBody>
          </p:sp>
        </p:grpSp>
        <p:sp>
          <p:nvSpPr>
            <p:cNvPr id="38999" name="Text Box 87"/>
            <p:cNvSpPr txBox="1">
              <a:spLocks noChangeArrowheads="1"/>
            </p:cNvSpPr>
            <p:nvPr/>
          </p:nvSpPr>
          <p:spPr bwMode="auto">
            <a:xfrm rot="189621">
              <a:off x="1381" y="1797"/>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dirty="0">
                  <a:solidFill>
                    <a:srgbClr val="800000"/>
                  </a:solidFill>
                  <a:latin typeface="Arial" charset="0"/>
                </a:rPr>
                <a:t>Known</a:t>
              </a:r>
            </a:p>
            <a:p>
              <a:pPr algn="ctr" eaLnBrk="1" hangingPunct="1"/>
              <a:r>
                <a:rPr lang="en-US" sz="1200" b="1" dirty="0">
                  <a:solidFill>
                    <a:srgbClr val="800000"/>
                  </a:solidFill>
                  <a:latin typeface="Arial" charset="0"/>
                </a:rPr>
                <a:t>Source 2</a:t>
              </a:r>
            </a:p>
          </p:txBody>
        </p:sp>
      </p:grpSp>
      <p:grpSp>
        <p:nvGrpSpPr>
          <p:cNvPr id="8" name="Group 88"/>
          <p:cNvGrpSpPr>
            <a:grpSpLocks/>
          </p:cNvGrpSpPr>
          <p:nvPr/>
        </p:nvGrpSpPr>
        <p:grpSpPr bwMode="auto">
          <a:xfrm>
            <a:off x="2627313" y="1776413"/>
            <a:ext cx="1223962" cy="1292225"/>
            <a:chOff x="1247" y="1706"/>
            <a:chExt cx="771" cy="814"/>
          </a:xfrm>
        </p:grpSpPr>
        <p:grpSp>
          <p:nvGrpSpPr>
            <p:cNvPr id="9" name="Group 89"/>
            <p:cNvGrpSpPr>
              <a:grpSpLocks/>
            </p:cNvGrpSpPr>
            <p:nvPr/>
          </p:nvGrpSpPr>
          <p:grpSpPr bwMode="auto">
            <a:xfrm>
              <a:off x="1247" y="1706"/>
              <a:ext cx="771" cy="814"/>
              <a:chOff x="2245" y="2523"/>
              <a:chExt cx="1143" cy="1132"/>
            </a:xfrm>
          </p:grpSpPr>
          <p:sp>
            <p:nvSpPr>
              <p:cNvPr id="39002" name="AutoShape 90"/>
              <p:cNvSpPr>
                <a:spLocks noChangeAspect="1" noChangeArrowheads="1" noTextEdit="1"/>
              </p:cNvSpPr>
              <p:nvPr/>
            </p:nvSpPr>
            <p:spPr bwMode="auto">
              <a:xfrm>
                <a:off x="2245" y="2523"/>
                <a:ext cx="1143" cy="1132"/>
              </a:xfrm>
              <a:prstGeom prst="rect">
                <a:avLst/>
              </a:prstGeom>
              <a:noFill/>
              <a:ln w="9525">
                <a:noFill/>
                <a:miter lim="800000"/>
                <a:headEnd/>
                <a:tailEnd/>
              </a:ln>
            </p:spPr>
            <p:txBody>
              <a:bodyPr>
                <a:prstTxWarp prst="textNoShape">
                  <a:avLst/>
                </a:prstTxWarp>
              </a:bodyPr>
              <a:lstStyle/>
              <a:p>
                <a:endParaRPr lang="en-US"/>
              </a:p>
            </p:txBody>
          </p:sp>
          <p:sp>
            <p:nvSpPr>
              <p:cNvPr id="39003" name="Freeform 91"/>
              <p:cNvSpPr>
                <a:spLocks/>
              </p:cNvSpPr>
              <p:nvPr/>
            </p:nvSpPr>
            <p:spPr bwMode="auto">
              <a:xfrm>
                <a:off x="2245" y="3379"/>
                <a:ext cx="1143" cy="276"/>
              </a:xfrm>
              <a:custGeom>
                <a:avLst/>
                <a:gdLst/>
                <a:ahLst/>
                <a:cxnLst>
                  <a:cxn ang="0">
                    <a:pos x="491" y="503"/>
                  </a:cxn>
                  <a:cxn ang="0">
                    <a:pos x="615" y="522"/>
                  </a:cxn>
                  <a:cxn ang="0">
                    <a:pos x="749" y="537"/>
                  </a:cxn>
                  <a:cxn ang="0">
                    <a:pos x="891" y="546"/>
                  </a:cxn>
                  <a:cxn ang="0">
                    <a:pos x="1040" y="552"/>
                  </a:cxn>
                  <a:cxn ang="0">
                    <a:pos x="1190" y="553"/>
                  </a:cxn>
                  <a:cxn ang="0">
                    <a:pos x="1329" y="550"/>
                  </a:cxn>
                  <a:cxn ang="0">
                    <a:pos x="1461" y="543"/>
                  </a:cxn>
                  <a:cxn ang="0">
                    <a:pos x="1588" y="531"/>
                  </a:cxn>
                  <a:cxn ang="0">
                    <a:pos x="1706" y="517"/>
                  </a:cxn>
                  <a:cxn ang="0">
                    <a:pos x="1817" y="500"/>
                  </a:cxn>
                  <a:cxn ang="0">
                    <a:pos x="1966" y="469"/>
                  </a:cxn>
                  <a:cxn ang="0">
                    <a:pos x="2090" y="431"/>
                  </a:cxn>
                  <a:cxn ang="0">
                    <a:pos x="2187" y="389"/>
                  </a:cxn>
                  <a:cxn ang="0">
                    <a:pos x="2253" y="343"/>
                  </a:cxn>
                  <a:cxn ang="0">
                    <a:pos x="2284" y="294"/>
                  </a:cxn>
                  <a:cxn ang="0">
                    <a:pos x="2274" y="237"/>
                  </a:cxn>
                  <a:cxn ang="0">
                    <a:pos x="2217" y="182"/>
                  </a:cxn>
                  <a:cxn ang="0">
                    <a:pos x="2117" y="132"/>
                  </a:cxn>
                  <a:cxn ang="0">
                    <a:pos x="1977" y="88"/>
                  </a:cxn>
                  <a:cxn ang="0">
                    <a:pos x="1806" y="51"/>
                  </a:cxn>
                  <a:cxn ang="0">
                    <a:pos x="1644" y="28"/>
                  </a:cxn>
                  <a:cxn ang="0">
                    <a:pos x="1551" y="19"/>
                  </a:cxn>
                  <a:cxn ang="0">
                    <a:pos x="1454" y="11"/>
                  </a:cxn>
                  <a:cxn ang="0">
                    <a:pos x="1353" y="5"/>
                  </a:cxn>
                  <a:cxn ang="0">
                    <a:pos x="1249" y="1"/>
                  </a:cxn>
                  <a:cxn ang="0">
                    <a:pos x="1143" y="0"/>
                  </a:cxn>
                  <a:cxn ang="0">
                    <a:pos x="999" y="3"/>
                  </a:cxn>
                  <a:cxn ang="0">
                    <a:pos x="860" y="8"/>
                  </a:cxn>
                  <a:cxn ang="0">
                    <a:pos x="727" y="19"/>
                  </a:cxn>
                  <a:cxn ang="0">
                    <a:pos x="601" y="32"/>
                  </a:cxn>
                  <a:cxn ang="0">
                    <a:pos x="485" y="50"/>
                  </a:cxn>
                  <a:cxn ang="0">
                    <a:pos x="350" y="77"/>
                  </a:cxn>
                  <a:cxn ang="0">
                    <a:pos x="224" y="112"/>
                  </a:cxn>
                  <a:cxn ang="0">
                    <a:pos x="122" y="152"/>
                  </a:cxn>
                  <a:cxn ang="0">
                    <a:pos x="48" y="196"/>
                  </a:cxn>
                  <a:cxn ang="0">
                    <a:pos x="8" y="243"/>
                  </a:cxn>
                  <a:cxn ang="0">
                    <a:pos x="2" y="293"/>
                  </a:cxn>
                  <a:cxn ang="0">
                    <a:pos x="29" y="339"/>
                  </a:cxn>
                  <a:cxn ang="0">
                    <a:pos x="86" y="383"/>
                  </a:cxn>
                  <a:cxn ang="0">
                    <a:pos x="172" y="423"/>
                  </a:cxn>
                  <a:cxn ang="0">
                    <a:pos x="282" y="459"/>
                  </a:cxn>
                  <a:cxn ang="0">
                    <a:pos x="414" y="490"/>
                  </a:cxn>
                </a:cxnLst>
                <a:rect l="0" t="0" r="r" b="b"/>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w="9525">
                <a:noFill/>
                <a:round/>
                <a:headEnd/>
                <a:tailEnd/>
              </a:ln>
            </p:spPr>
            <p:txBody>
              <a:bodyPr>
                <a:prstTxWarp prst="textNoShape">
                  <a:avLst/>
                </a:prstTxWarp>
              </a:bodyPr>
              <a:lstStyle/>
              <a:p>
                <a:endParaRPr lang="en-US"/>
              </a:p>
            </p:txBody>
          </p:sp>
          <p:sp>
            <p:nvSpPr>
              <p:cNvPr id="39004" name="Freeform 92"/>
              <p:cNvSpPr>
                <a:spLocks/>
              </p:cNvSpPr>
              <p:nvPr/>
            </p:nvSpPr>
            <p:spPr bwMode="auto">
              <a:xfrm>
                <a:off x="2754" y="2525"/>
                <a:ext cx="159" cy="995"/>
              </a:xfrm>
              <a:custGeom>
                <a:avLst/>
                <a:gdLst/>
                <a:ahLst/>
                <a:cxnLst>
                  <a:cxn ang="0">
                    <a:pos x="154" y="1990"/>
                  </a:cxn>
                  <a:cxn ang="0">
                    <a:pos x="238" y="1966"/>
                  </a:cxn>
                  <a:cxn ang="0">
                    <a:pos x="318" y="50"/>
                  </a:cxn>
                  <a:cxn ang="0">
                    <a:pos x="238" y="7"/>
                  </a:cxn>
                  <a:cxn ang="0">
                    <a:pos x="81" y="0"/>
                  </a:cxn>
                  <a:cxn ang="0">
                    <a:pos x="0" y="1990"/>
                  </a:cxn>
                  <a:cxn ang="0">
                    <a:pos x="154" y="1990"/>
                  </a:cxn>
                </a:cxnLst>
                <a:rect l="0" t="0" r="r" b="b"/>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w="9525">
                <a:noFill/>
                <a:round/>
                <a:headEnd/>
                <a:tailEnd/>
              </a:ln>
            </p:spPr>
            <p:txBody>
              <a:bodyPr>
                <a:prstTxWarp prst="textNoShape">
                  <a:avLst/>
                </a:prstTxWarp>
              </a:bodyPr>
              <a:lstStyle/>
              <a:p>
                <a:endParaRPr lang="en-US"/>
              </a:p>
            </p:txBody>
          </p:sp>
          <p:sp>
            <p:nvSpPr>
              <p:cNvPr id="39005" name="Freeform 93"/>
              <p:cNvSpPr>
                <a:spLocks/>
              </p:cNvSpPr>
              <p:nvPr/>
            </p:nvSpPr>
            <p:spPr bwMode="auto">
              <a:xfrm>
                <a:off x="2711" y="2523"/>
                <a:ext cx="163" cy="997"/>
              </a:xfrm>
              <a:custGeom>
                <a:avLst/>
                <a:gdLst/>
                <a:ahLst/>
                <a:cxnLst>
                  <a:cxn ang="0">
                    <a:pos x="240" y="1993"/>
                  </a:cxn>
                  <a:cxn ang="0">
                    <a:pos x="241" y="1993"/>
                  </a:cxn>
                  <a:cxn ang="0">
                    <a:pos x="325" y="10"/>
                  </a:cxn>
                  <a:cxn ang="0">
                    <a:pos x="87" y="0"/>
                  </a:cxn>
                  <a:cxn ang="0">
                    <a:pos x="0" y="1993"/>
                  </a:cxn>
                  <a:cxn ang="0">
                    <a:pos x="240" y="1993"/>
                  </a:cxn>
                </a:cxnLst>
                <a:rect l="0" t="0" r="r" b="b"/>
                <a:pathLst>
                  <a:path w="325" h="1993">
                    <a:moveTo>
                      <a:pt x="240" y="1993"/>
                    </a:moveTo>
                    <a:lnTo>
                      <a:pt x="241" y="1993"/>
                    </a:lnTo>
                    <a:lnTo>
                      <a:pt x="325" y="10"/>
                    </a:lnTo>
                    <a:lnTo>
                      <a:pt x="87" y="0"/>
                    </a:lnTo>
                    <a:lnTo>
                      <a:pt x="0" y="1993"/>
                    </a:lnTo>
                    <a:lnTo>
                      <a:pt x="240" y="1993"/>
                    </a:lnTo>
                    <a:close/>
                  </a:path>
                </a:pathLst>
              </a:custGeom>
              <a:solidFill>
                <a:srgbClr val="EFC9A3"/>
              </a:solidFill>
              <a:ln w="9525">
                <a:noFill/>
                <a:round/>
                <a:headEnd/>
                <a:tailEnd/>
              </a:ln>
            </p:spPr>
            <p:txBody>
              <a:bodyPr>
                <a:prstTxWarp prst="textNoShape">
                  <a:avLst/>
                </a:prstTxWarp>
              </a:bodyPr>
              <a:lstStyle/>
              <a:p>
                <a:endParaRPr lang="en-US"/>
              </a:p>
            </p:txBody>
          </p:sp>
          <p:sp>
            <p:nvSpPr>
              <p:cNvPr id="39006" name="Freeform 94"/>
              <p:cNvSpPr>
                <a:spLocks/>
              </p:cNvSpPr>
              <p:nvPr/>
            </p:nvSpPr>
            <p:spPr bwMode="auto">
              <a:xfrm>
                <a:off x="2322" y="2592"/>
                <a:ext cx="1042" cy="597"/>
              </a:xfrm>
              <a:custGeom>
                <a:avLst/>
                <a:gdLst/>
                <a:ahLst/>
                <a:cxnLst>
                  <a:cxn ang="0">
                    <a:pos x="2031" y="1195"/>
                  </a:cxn>
                  <a:cxn ang="0">
                    <a:pos x="2085" y="85"/>
                  </a:cxn>
                  <a:cxn ang="0">
                    <a:pos x="2042" y="37"/>
                  </a:cxn>
                  <a:cxn ang="0">
                    <a:pos x="93" y="0"/>
                  </a:cxn>
                  <a:cxn ang="0">
                    <a:pos x="0" y="1096"/>
                  </a:cxn>
                  <a:cxn ang="0">
                    <a:pos x="38" y="1110"/>
                  </a:cxn>
                  <a:cxn ang="0">
                    <a:pos x="2031" y="1195"/>
                  </a:cxn>
                </a:cxnLst>
                <a:rect l="0" t="0" r="r" b="b"/>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w="9525">
                <a:noFill/>
                <a:round/>
                <a:headEnd/>
                <a:tailEnd/>
              </a:ln>
            </p:spPr>
            <p:txBody>
              <a:bodyPr>
                <a:prstTxWarp prst="textNoShape">
                  <a:avLst/>
                </a:prstTxWarp>
              </a:bodyPr>
              <a:lstStyle/>
              <a:p>
                <a:endParaRPr lang="en-US"/>
              </a:p>
            </p:txBody>
          </p:sp>
          <p:sp>
            <p:nvSpPr>
              <p:cNvPr id="39007" name="Freeform 95"/>
              <p:cNvSpPr>
                <a:spLocks/>
              </p:cNvSpPr>
              <p:nvPr/>
            </p:nvSpPr>
            <p:spPr bwMode="auto">
              <a:xfrm>
                <a:off x="2322" y="2567"/>
                <a:ext cx="1021" cy="615"/>
              </a:xfrm>
              <a:custGeom>
                <a:avLst/>
                <a:gdLst/>
                <a:ahLst/>
                <a:cxnLst>
                  <a:cxn ang="0">
                    <a:pos x="1994" y="1228"/>
                  </a:cxn>
                  <a:cxn ang="0">
                    <a:pos x="2042" y="85"/>
                  </a:cxn>
                  <a:cxn ang="0">
                    <a:pos x="50" y="0"/>
                  </a:cxn>
                  <a:cxn ang="0">
                    <a:pos x="0" y="1144"/>
                  </a:cxn>
                  <a:cxn ang="0">
                    <a:pos x="1994" y="1228"/>
                  </a:cxn>
                </a:cxnLst>
                <a:rect l="0" t="0" r="r" b="b"/>
                <a:pathLst>
                  <a:path w="2042" h="1228">
                    <a:moveTo>
                      <a:pt x="1994" y="1228"/>
                    </a:moveTo>
                    <a:lnTo>
                      <a:pt x="2042" y="85"/>
                    </a:lnTo>
                    <a:lnTo>
                      <a:pt x="50" y="0"/>
                    </a:lnTo>
                    <a:lnTo>
                      <a:pt x="0" y="1144"/>
                    </a:lnTo>
                    <a:lnTo>
                      <a:pt x="1994" y="1228"/>
                    </a:lnTo>
                    <a:close/>
                  </a:path>
                </a:pathLst>
              </a:custGeom>
              <a:solidFill>
                <a:srgbClr val="4C4C4C"/>
              </a:solidFill>
              <a:ln w="9525">
                <a:noFill/>
                <a:round/>
                <a:headEnd/>
                <a:tailEnd/>
              </a:ln>
            </p:spPr>
            <p:txBody>
              <a:bodyPr>
                <a:prstTxWarp prst="textNoShape">
                  <a:avLst/>
                </a:prstTxWarp>
              </a:bodyPr>
              <a:lstStyle/>
              <a:p>
                <a:endParaRPr lang="en-US"/>
              </a:p>
            </p:txBody>
          </p:sp>
          <p:sp>
            <p:nvSpPr>
              <p:cNvPr id="39008" name="Freeform 96"/>
              <p:cNvSpPr>
                <a:spLocks/>
              </p:cNvSpPr>
              <p:nvPr/>
            </p:nvSpPr>
            <p:spPr bwMode="auto">
              <a:xfrm>
                <a:off x="2352" y="2596"/>
                <a:ext cx="962" cy="558"/>
              </a:xfrm>
              <a:custGeom>
                <a:avLst/>
                <a:gdLst/>
                <a:ahLst/>
                <a:cxnLst>
                  <a:cxn ang="0">
                    <a:pos x="1881" y="1117"/>
                  </a:cxn>
                  <a:cxn ang="0">
                    <a:pos x="1924" y="80"/>
                  </a:cxn>
                  <a:cxn ang="0">
                    <a:pos x="45" y="0"/>
                  </a:cxn>
                  <a:cxn ang="0">
                    <a:pos x="0" y="1037"/>
                  </a:cxn>
                  <a:cxn ang="0">
                    <a:pos x="1881" y="1117"/>
                  </a:cxn>
                </a:cxnLst>
                <a:rect l="0" t="0" r="r" b="b"/>
                <a:pathLst>
                  <a:path w="1924" h="1117">
                    <a:moveTo>
                      <a:pt x="1881" y="1117"/>
                    </a:moveTo>
                    <a:lnTo>
                      <a:pt x="1924" y="80"/>
                    </a:lnTo>
                    <a:lnTo>
                      <a:pt x="45" y="0"/>
                    </a:lnTo>
                    <a:lnTo>
                      <a:pt x="0" y="1037"/>
                    </a:lnTo>
                    <a:lnTo>
                      <a:pt x="1881" y="1117"/>
                    </a:lnTo>
                    <a:close/>
                  </a:path>
                </a:pathLst>
              </a:custGeom>
              <a:solidFill>
                <a:srgbClr val="F2CC0C"/>
              </a:solidFill>
              <a:ln w="9525">
                <a:noFill/>
                <a:round/>
                <a:headEnd/>
                <a:tailEnd/>
              </a:ln>
            </p:spPr>
            <p:txBody>
              <a:bodyPr>
                <a:prstTxWarp prst="textNoShape">
                  <a:avLst/>
                </a:prstTxWarp>
              </a:bodyPr>
              <a:lstStyle/>
              <a:p>
                <a:endParaRPr lang="en-US"/>
              </a:p>
            </p:txBody>
          </p:sp>
          <p:sp>
            <p:nvSpPr>
              <p:cNvPr id="39009" name="Freeform 97"/>
              <p:cNvSpPr>
                <a:spLocks/>
              </p:cNvSpPr>
              <p:nvPr/>
            </p:nvSpPr>
            <p:spPr bwMode="auto">
              <a:xfrm>
                <a:off x="2381" y="2622"/>
                <a:ext cx="903" cy="506"/>
              </a:xfrm>
              <a:custGeom>
                <a:avLst/>
                <a:gdLst/>
                <a:ahLst/>
                <a:cxnLst>
                  <a:cxn ang="0">
                    <a:pos x="1767" y="1011"/>
                  </a:cxn>
                  <a:cxn ang="0">
                    <a:pos x="1807" y="75"/>
                  </a:cxn>
                  <a:cxn ang="0">
                    <a:pos x="40" y="0"/>
                  </a:cxn>
                  <a:cxn ang="0">
                    <a:pos x="0" y="936"/>
                  </a:cxn>
                  <a:cxn ang="0">
                    <a:pos x="1767" y="1011"/>
                  </a:cxn>
                </a:cxnLst>
                <a:rect l="0" t="0" r="r" b="b"/>
                <a:pathLst>
                  <a:path w="1807" h="1011">
                    <a:moveTo>
                      <a:pt x="1767" y="1011"/>
                    </a:moveTo>
                    <a:lnTo>
                      <a:pt x="1807" y="75"/>
                    </a:lnTo>
                    <a:lnTo>
                      <a:pt x="40" y="0"/>
                    </a:lnTo>
                    <a:lnTo>
                      <a:pt x="0" y="936"/>
                    </a:lnTo>
                    <a:lnTo>
                      <a:pt x="1767" y="1011"/>
                    </a:lnTo>
                    <a:close/>
                  </a:path>
                </a:pathLst>
              </a:custGeom>
              <a:solidFill>
                <a:srgbClr val="B7F9FF"/>
              </a:solidFill>
              <a:ln w="9525">
                <a:noFill/>
                <a:round/>
                <a:headEnd/>
                <a:tailEnd/>
              </a:ln>
            </p:spPr>
            <p:txBody>
              <a:bodyPr>
                <a:prstTxWarp prst="textNoShape">
                  <a:avLst/>
                </a:prstTxWarp>
              </a:bodyPr>
              <a:lstStyle/>
              <a:p>
                <a:endParaRPr lang="en-US"/>
              </a:p>
            </p:txBody>
          </p:sp>
          <p:sp>
            <p:nvSpPr>
              <p:cNvPr id="39010" name="Freeform 98"/>
              <p:cNvSpPr>
                <a:spLocks/>
              </p:cNvSpPr>
              <p:nvPr/>
            </p:nvSpPr>
            <p:spPr bwMode="auto">
              <a:xfrm>
                <a:off x="2392" y="2628"/>
                <a:ext cx="882" cy="494"/>
              </a:xfrm>
              <a:custGeom>
                <a:avLst/>
                <a:gdLst/>
                <a:ahLst/>
                <a:cxnLst>
                  <a:cxn ang="0">
                    <a:pos x="1725" y="988"/>
                  </a:cxn>
                  <a:cxn ang="0">
                    <a:pos x="1764" y="73"/>
                  </a:cxn>
                  <a:cxn ang="0">
                    <a:pos x="39" y="0"/>
                  </a:cxn>
                  <a:cxn ang="0">
                    <a:pos x="0" y="914"/>
                  </a:cxn>
                  <a:cxn ang="0">
                    <a:pos x="1725" y="988"/>
                  </a:cxn>
                </a:cxnLst>
                <a:rect l="0" t="0" r="r" b="b"/>
                <a:pathLst>
                  <a:path w="1764" h="988">
                    <a:moveTo>
                      <a:pt x="1725" y="988"/>
                    </a:moveTo>
                    <a:lnTo>
                      <a:pt x="1764" y="73"/>
                    </a:lnTo>
                    <a:lnTo>
                      <a:pt x="39" y="0"/>
                    </a:lnTo>
                    <a:lnTo>
                      <a:pt x="0" y="914"/>
                    </a:lnTo>
                    <a:lnTo>
                      <a:pt x="1725" y="988"/>
                    </a:lnTo>
                    <a:close/>
                  </a:path>
                </a:pathLst>
              </a:custGeom>
              <a:solidFill>
                <a:srgbClr val="BAF9FF"/>
              </a:solidFill>
              <a:ln w="9525">
                <a:noFill/>
                <a:round/>
                <a:headEnd/>
                <a:tailEnd/>
              </a:ln>
            </p:spPr>
            <p:txBody>
              <a:bodyPr>
                <a:prstTxWarp prst="textNoShape">
                  <a:avLst/>
                </a:prstTxWarp>
              </a:bodyPr>
              <a:lstStyle/>
              <a:p>
                <a:endParaRPr lang="en-US"/>
              </a:p>
            </p:txBody>
          </p:sp>
          <p:sp>
            <p:nvSpPr>
              <p:cNvPr id="39011" name="Freeform 99"/>
              <p:cNvSpPr>
                <a:spLocks/>
              </p:cNvSpPr>
              <p:nvPr/>
            </p:nvSpPr>
            <p:spPr bwMode="auto">
              <a:xfrm>
                <a:off x="2402" y="2634"/>
                <a:ext cx="861" cy="481"/>
              </a:xfrm>
              <a:custGeom>
                <a:avLst/>
                <a:gdLst/>
                <a:ahLst/>
                <a:cxnLst>
                  <a:cxn ang="0">
                    <a:pos x="1683" y="964"/>
                  </a:cxn>
                  <a:cxn ang="0">
                    <a:pos x="1721" y="73"/>
                  </a:cxn>
                  <a:cxn ang="0">
                    <a:pos x="38" y="0"/>
                  </a:cxn>
                  <a:cxn ang="0">
                    <a:pos x="0" y="893"/>
                  </a:cxn>
                  <a:cxn ang="0">
                    <a:pos x="1683" y="964"/>
                  </a:cxn>
                </a:cxnLst>
                <a:rect l="0" t="0" r="r" b="b"/>
                <a:pathLst>
                  <a:path w="1721" h="964">
                    <a:moveTo>
                      <a:pt x="1683" y="964"/>
                    </a:moveTo>
                    <a:lnTo>
                      <a:pt x="1721" y="73"/>
                    </a:lnTo>
                    <a:lnTo>
                      <a:pt x="38" y="0"/>
                    </a:lnTo>
                    <a:lnTo>
                      <a:pt x="0" y="893"/>
                    </a:lnTo>
                    <a:lnTo>
                      <a:pt x="1683" y="964"/>
                    </a:lnTo>
                    <a:close/>
                  </a:path>
                </a:pathLst>
              </a:custGeom>
              <a:solidFill>
                <a:srgbClr val="BFF9FF"/>
              </a:solidFill>
              <a:ln w="9525">
                <a:noFill/>
                <a:round/>
                <a:headEnd/>
                <a:tailEnd/>
              </a:ln>
            </p:spPr>
            <p:txBody>
              <a:bodyPr>
                <a:prstTxWarp prst="textNoShape">
                  <a:avLst/>
                </a:prstTxWarp>
              </a:bodyPr>
              <a:lstStyle/>
              <a:p>
                <a:endParaRPr lang="en-US"/>
              </a:p>
            </p:txBody>
          </p:sp>
          <p:sp>
            <p:nvSpPr>
              <p:cNvPr id="39012" name="Freeform 100"/>
              <p:cNvSpPr>
                <a:spLocks/>
              </p:cNvSpPr>
              <p:nvPr/>
            </p:nvSpPr>
            <p:spPr bwMode="auto">
              <a:xfrm>
                <a:off x="2413" y="2640"/>
                <a:ext cx="840" cy="470"/>
              </a:xfrm>
              <a:custGeom>
                <a:avLst/>
                <a:gdLst/>
                <a:ahLst/>
                <a:cxnLst>
                  <a:cxn ang="0">
                    <a:pos x="1642" y="939"/>
                  </a:cxn>
                  <a:cxn ang="0">
                    <a:pos x="1679" y="69"/>
                  </a:cxn>
                  <a:cxn ang="0">
                    <a:pos x="37" y="0"/>
                  </a:cxn>
                  <a:cxn ang="0">
                    <a:pos x="0" y="869"/>
                  </a:cxn>
                  <a:cxn ang="0">
                    <a:pos x="1642" y="939"/>
                  </a:cxn>
                </a:cxnLst>
                <a:rect l="0" t="0" r="r" b="b"/>
                <a:pathLst>
                  <a:path w="1679" h="939">
                    <a:moveTo>
                      <a:pt x="1642" y="939"/>
                    </a:moveTo>
                    <a:lnTo>
                      <a:pt x="1679" y="69"/>
                    </a:lnTo>
                    <a:lnTo>
                      <a:pt x="37" y="0"/>
                    </a:lnTo>
                    <a:lnTo>
                      <a:pt x="0" y="869"/>
                    </a:lnTo>
                    <a:lnTo>
                      <a:pt x="1642" y="939"/>
                    </a:lnTo>
                    <a:close/>
                  </a:path>
                </a:pathLst>
              </a:custGeom>
              <a:solidFill>
                <a:srgbClr val="C1F9FF"/>
              </a:solidFill>
              <a:ln w="9525">
                <a:noFill/>
                <a:round/>
                <a:headEnd/>
                <a:tailEnd/>
              </a:ln>
            </p:spPr>
            <p:txBody>
              <a:bodyPr>
                <a:prstTxWarp prst="textNoShape">
                  <a:avLst/>
                </a:prstTxWarp>
              </a:bodyPr>
              <a:lstStyle/>
              <a:p>
                <a:endParaRPr lang="en-US"/>
              </a:p>
            </p:txBody>
          </p:sp>
          <p:sp>
            <p:nvSpPr>
              <p:cNvPr id="39013" name="Freeform 101"/>
              <p:cNvSpPr>
                <a:spLocks/>
              </p:cNvSpPr>
              <p:nvPr/>
            </p:nvSpPr>
            <p:spPr bwMode="auto">
              <a:xfrm>
                <a:off x="2565" y="3511"/>
                <a:ext cx="37" cy="74"/>
              </a:xfrm>
              <a:custGeom>
                <a:avLst/>
                <a:gdLst/>
                <a:ahLst/>
                <a:cxnLst>
                  <a:cxn ang="0">
                    <a:pos x="0" y="149"/>
                  </a:cxn>
                  <a:cxn ang="0">
                    <a:pos x="27" y="143"/>
                  </a:cxn>
                  <a:cxn ang="0">
                    <a:pos x="34" y="127"/>
                  </a:cxn>
                  <a:cxn ang="0">
                    <a:pos x="41" y="110"/>
                  </a:cxn>
                  <a:cxn ang="0">
                    <a:pos x="48" y="91"/>
                  </a:cxn>
                  <a:cxn ang="0">
                    <a:pos x="53" y="73"/>
                  </a:cxn>
                  <a:cxn ang="0">
                    <a:pos x="59" y="54"/>
                  </a:cxn>
                  <a:cxn ang="0">
                    <a:pos x="65" y="36"/>
                  </a:cxn>
                  <a:cxn ang="0">
                    <a:pos x="70" y="17"/>
                  </a:cxn>
                  <a:cxn ang="0">
                    <a:pos x="74" y="0"/>
                  </a:cxn>
                  <a:cxn ang="0">
                    <a:pos x="59" y="13"/>
                  </a:cxn>
                  <a:cxn ang="0">
                    <a:pos x="48" y="29"/>
                  </a:cxn>
                  <a:cxn ang="0">
                    <a:pos x="40" y="48"/>
                  </a:cxn>
                  <a:cxn ang="0">
                    <a:pos x="32" y="69"/>
                  </a:cxn>
                  <a:cxn ang="0">
                    <a:pos x="25" y="90"/>
                  </a:cxn>
                  <a:cxn ang="0">
                    <a:pos x="18" y="112"/>
                  </a:cxn>
                  <a:cxn ang="0">
                    <a:pos x="10" y="131"/>
                  </a:cxn>
                  <a:cxn ang="0">
                    <a:pos x="0" y="149"/>
                  </a:cxn>
                </a:cxnLst>
                <a:rect l="0" t="0" r="r" b="b"/>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w="9525">
                <a:noFill/>
                <a:round/>
                <a:headEnd/>
                <a:tailEnd/>
              </a:ln>
            </p:spPr>
            <p:txBody>
              <a:bodyPr>
                <a:prstTxWarp prst="textNoShape">
                  <a:avLst/>
                </a:prstTxWarp>
              </a:bodyPr>
              <a:lstStyle/>
              <a:p>
                <a:endParaRPr lang="en-US"/>
              </a:p>
            </p:txBody>
          </p:sp>
          <p:sp>
            <p:nvSpPr>
              <p:cNvPr id="39014" name="Freeform 102"/>
              <p:cNvSpPr>
                <a:spLocks/>
              </p:cNvSpPr>
              <p:nvPr/>
            </p:nvSpPr>
            <p:spPr bwMode="auto">
              <a:xfrm>
                <a:off x="2615" y="3512"/>
                <a:ext cx="1" cy="1"/>
              </a:xfrm>
              <a:custGeom>
                <a:avLst/>
                <a:gdLst/>
                <a:ahLst/>
                <a:cxnLst>
                  <a:cxn ang="0">
                    <a:pos x="0" y="2"/>
                  </a:cxn>
                  <a:cxn ang="0">
                    <a:pos x="0" y="2"/>
                  </a:cxn>
                  <a:cxn ang="0">
                    <a:pos x="1" y="0"/>
                  </a:cxn>
                  <a:cxn ang="0">
                    <a:pos x="1" y="0"/>
                  </a:cxn>
                  <a:cxn ang="0">
                    <a:pos x="1" y="0"/>
                  </a:cxn>
                  <a:cxn ang="0">
                    <a:pos x="1" y="0"/>
                  </a:cxn>
                  <a:cxn ang="0">
                    <a:pos x="1" y="0"/>
                  </a:cxn>
                  <a:cxn ang="0">
                    <a:pos x="0" y="0"/>
                  </a:cxn>
                  <a:cxn ang="0">
                    <a:pos x="0" y="2"/>
                  </a:cxn>
                </a:cxnLst>
                <a:rect l="0" t="0" r="r" b="b"/>
                <a:pathLst>
                  <a:path w="1" h="2">
                    <a:moveTo>
                      <a:pt x="0" y="2"/>
                    </a:moveTo>
                    <a:lnTo>
                      <a:pt x="0" y="2"/>
                    </a:lnTo>
                    <a:lnTo>
                      <a:pt x="1" y="0"/>
                    </a:lnTo>
                    <a:lnTo>
                      <a:pt x="1" y="0"/>
                    </a:lnTo>
                    <a:lnTo>
                      <a:pt x="1" y="0"/>
                    </a:lnTo>
                    <a:lnTo>
                      <a:pt x="1" y="0"/>
                    </a:lnTo>
                    <a:lnTo>
                      <a:pt x="1" y="0"/>
                    </a:lnTo>
                    <a:lnTo>
                      <a:pt x="0" y="0"/>
                    </a:lnTo>
                    <a:lnTo>
                      <a:pt x="0" y="2"/>
                    </a:lnTo>
                    <a:close/>
                  </a:path>
                </a:pathLst>
              </a:custGeom>
              <a:solidFill>
                <a:srgbClr val="B25B00"/>
              </a:solidFill>
              <a:ln w="9525">
                <a:noFill/>
                <a:round/>
                <a:headEnd/>
                <a:tailEnd/>
              </a:ln>
            </p:spPr>
            <p:txBody>
              <a:bodyPr>
                <a:prstTxWarp prst="textNoShape">
                  <a:avLst/>
                </a:prstTxWarp>
              </a:bodyPr>
              <a:lstStyle/>
              <a:p>
                <a:endParaRPr lang="en-US"/>
              </a:p>
            </p:txBody>
          </p:sp>
          <p:sp>
            <p:nvSpPr>
              <p:cNvPr id="39015" name="Freeform 103"/>
              <p:cNvSpPr>
                <a:spLocks/>
              </p:cNvSpPr>
              <p:nvPr/>
            </p:nvSpPr>
            <p:spPr bwMode="auto">
              <a:xfrm>
                <a:off x="2833" y="3455"/>
                <a:ext cx="77" cy="153"/>
              </a:xfrm>
              <a:custGeom>
                <a:avLst/>
                <a:gdLst/>
                <a:ahLst/>
                <a:cxnLst>
                  <a:cxn ang="0">
                    <a:pos x="0" y="304"/>
                  </a:cxn>
                  <a:cxn ang="0">
                    <a:pos x="8" y="307"/>
                  </a:cxn>
                  <a:cxn ang="0">
                    <a:pos x="19" y="305"/>
                  </a:cxn>
                  <a:cxn ang="0">
                    <a:pos x="29" y="302"/>
                  </a:cxn>
                  <a:cxn ang="0">
                    <a:pos x="41" y="299"/>
                  </a:cxn>
                  <a:cxn ang="0">
                    <a:pos x="51" y="293"/>
                  </a:cxn>
                  <a:cxn ang="0">
                    <a:pos x="61" y="288"/>
                  </a:cxn>
                  <a:cxn ang="0">
                    <a:pos x="72" y="284"/>
                  </a:cxn>
                  <a:cxn ang="0">
                    <a:pos x="80" y="280"/>
                  </a:cxn>
                  <a:cxn ang="0">
                    <a:pos x="81" y="278"/>
                  </a:cxn>
                  <a:cxn ang="0">
                    <a:pos x="82" y="275"/>
                  </a:cxn>
                  <a:cxn ang="0">
                    <a:pos x="83" y="273"/>
                  </a:cxn>
                  <a:cxn ang="0">
                    <a:pos x="84" y="271"/>
                  </a:cxn>
                  <a:cxn ang="0">
                    <a:pos x="79" y="272"/>
                  </a:cxn>
                  <a:cxn ang="0">
                    <a:pos x="72" y="274"/>
                  </a:cxn>
                  <a:cxn ang="0">
                    <a:pos x="64" y="275"/>
                  </a:cxn>
                  <a:cxn ang="0">
                    <a:pos x="57" y="278"/>
                  </a:cxn>
                  <a:cxn ang="0">
                    <a:pos x="51" y="279"/>
                  </a:cxn>
                  <a:cxn ang="0">
                    <a:pos x="46" y="279"/>
                  </a:cxn>
                  <a:cxn ang="0">
                    <a:pos x="43" y="277"/>
                  </a:cxn>
                  <a:cxn ang="0">
                    <a:pos x="42" y="272"/>
                  </a:cxn>
                  <a:cxn ang="0">
                    <a:pos x="46" y="235"/>
                  </a:cxn>
                  <a:cxn ang="0">
                    <a:pos x="57" y="199"/>
                  </a:cxn>
                  <a:cxn ang="0">
                    <a:pos x="72" y="165"/>
                  </a:cxn>
                  <a:cxn ang="0">
                    <a:pos x="89" y="130"/>
                  </a:cxn>
                  <a:cxn ang="0">
                    <a:pos x="107" y="97"/>
                  </a:cxn>
                  <a:cxn ang="0">
                    <a:pos x="125" y="64"/>
                  </a:cxn>
                  <a:cxn ang="0">
                    <a:pos x="141" y="31"/>
                  </a:cxn>
                  <a:cxn ang="0">
                    <a:pos x="155" y="0"/>
                  </a:cxn>
                  <a:cxn ang="0">
                    <a:pos x="149" y="3"/>
                  </a:cxn>
                  <a:cxn ang="0">
                    <a:pos x="133" y="20"/>
                  </a:cxn>
                  <a:cxn ang="0">
                    <a:pos x="107" y="49"/>
                  </a:cxn>
                  <a:cxn ang="0">
                    <a:pos x="80" y="88"/>
                  </a:cxn>
                  <a:cxn ang="0">
                    <a:pos x="50" y="135"/>
                  </a:cxn>
                  <a:cxn ang="0">
                    <a:pos x="26" y="188"/>
                  </a:cxn>
                  <a:cxn ang="0">
                    <a:pos x="7" y="246"/>
                  </a:cxn>
                  <a:cxn ang="0">
                    <a:pos x="0" y="304"/>
                  </a:cxn>
                </a:cxnLst>
                <a:rect l="0" t="0" r="r" b="b"/>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w="9525">
                <a:noFill/>
                <a:round/>
                <a:headEnd/>
                <a:tailEnd/>
              </a:ln>
            </p:spPr>
            <p:txBody>
              <a:bodyPr>
                <a:prstTxWarp prst="textNoShape">
                  <a:avLst/>
                </a:prstTxWarp>
              </a:bodyPr>
              <a:lstStyle/>
              <a:p>
                <a:endParaRPr lang="en-US"/>
              </a:p>
            </p:txBody>
          </p:sp>
          <p:sp>
            <p:nvSpPr>
              <p:cNvPr id="39016" name="Freeform 104"/>
              <p:cNvSpPr>
                <a:spLocks/>
              </p:cNvSpPr>
              <p:nvPr/>
            </p:nvSpPr>
            <p:spPr bwMode="auto">
              <a:xfrm>
                <a:off x="2641" y="3456"/>
                <a:ext cx="14" cy="121"/>
              </a:xfrm>
              <a:custGeom>
                <a:avLst/>
                <a:gdLst/>
                <a:ahLst/>
                <a:cxnLst>
                  <a:cxn ang="0">
                    <a:pos x="0" y="243"/>
                  </a:cxn>
                  <a:cxn ang="0">
                    <a:pos x="15" y="217"/>
                  </a:cxn>
                  <a:cxn ang="0">
                    <a:pos x="23" y="188"/>
                  </a:cxn>
                  <a:cxn ang="0">
                    <a:pos x="26" y="158"/>
                  </a:cxn>
                  <a:cxn ang="0">
                    <a:pos x="26" y="126"/>
                  </a:cxn>
                  <a:cxn ang="0">
                    <a:pos x="25" y="94"/>
                  </a:cxn>
                  <a:cxn ang="0">
                    <a:pos x="23" y="61"/>
                  </a:cxn>
                  <a:cxn ang="0">
                    <a:pos x="23" y="29"/>
                  </a:cxn>
                  <a:cxn ang="0">
                    <a:pos x="25" y="0"/>
                  </a:cxn>
                  <a:cxn ang="0">
                    <a:pos x="12" y="26"/>
                  </a:cxn>
                  <a:cxn ang="0">
                    <a:pos x="5" y="55"/>
                  </a:cxn>
                  <a:cxn ang="0">
                    <a:pos x="3" y="85"/>
                  </a:cxn>
                  <a:cxn ang="0">
                    <a:pos x="3" y="116"/>
                  </a:cxn>
                  <a:cxn ang="0">
                    <a:pos x="4" y="148"/>
                  </a:cxn>
                  <a:cxn ang="0">
                    <a:pos x="5" y="180"/>
                  </a:cxn>
                  <a:cxn ang="0">
                    <a:pos x="4" y="211"/>
                  </a:cxn>
                  <a:cxn ang="0">
                    <a:pos x="0" y="243"/>
                  </a:cxn>
                </a:cxnLst>
                <a:rect l="0" t="0" r="r" b="b"/>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w="9525">
                <a:noFill/>
                <a:round/>
                <a:headEnd/>
                <a:tailEnd/>
              </a:ln>
            </p:spPr>
            <p:txBody>
              <a:bodyPr>
                <a:prstTxWarp prst="textNoShape">
                  <a:avLst/>
                </a:prstTxWarp>
              </a:bodyPr>
              <a:lstStyle/>
              <a:p>
                <a:endParaRPr lang="en-US"/>
              </a:p>
            </p:txBody>
          </p:sp>
          <p:sp>
            <p:nvSpPr>
              <p:cNvPr id="39017" name="Freeform 105"/>
              <p:cNvSpPr>
                <a:spLocks/>
              </p:cNvSpPr>
              <p:nvPr/>
            </p:nvSpPr>
            <p:spPr bwMode="auto">
              <a:xfrm>
                <a:off x="2877" y="3451"/>
                <a:ext cx="71" cy="112"/>
              </a:xfrm>
              <a:custGeom>
                <a:avLst/>
                <a:gdLst/>
                <a:ahLst/>
                <a:cxnLst>
                  <a:cxn ang="0">
                    <a:pos x="0" y="225"/>
                  </a:cxn>
                  <a:cxn ang="0">
                    <a:pos x="26" y="213"/>
                  </a:cxn>
                  <a:cxn ang="0">
                    <a:pos x="50" y="193"/>
                  </a:cxn>
                  <a:cxn ang="0">
                    <a:pos x="68" y="165"/>
                  </a:cxn>
                  <a:cxn ang="0">
                    <a:pos x="84" y="132"/>
                  </a:cxn>
                  <a:cxn ang="0">
                    <a:pos x="98" y="96"/>
                  </a:cxn>
                  <a:cxn ang="0">
                    <a:pos x="112" y="60"/>
                  </a:cxn>
                  <a:cxn ang="0">
                    <a:pos x="126" y="28"/>
                  </a:cxn>
                  <a:cxn ang="0">
                    <a:pos x="142" y="0"/>
                  </a:cxn>
                  <a:cxn ang="0">
                    <a:pos x="112" y="22"/>
                  </a:cxn>
                  <a:cxn ang="0">
                    <a:pos x="89" y="48"/>
                  </a:cxn>
                  <a:cxn ang="0">
                    <a:pos x="70" y="76"/>
                  </a:cxn>
                  <a:cxn ang="0">
                    <a:pos x="55" y="107"/>
                  </a:cxn>
                  <a:cxn ang="0">
                    <a:pos x="43" y="139"/>
                  </a:cxn>
                  <a:cxn ang="0">
                    <a:pos x="30" y="170"/>
                  </a:cxn>
                  <a:cxn ang="0">
                    <a:pos x="16" y="198"/>
                  </a:cxn>
                  <a:cxn ang="0">
                    <a:pos x="0" y="225"/>
                  </a:cxn>
                </a:cxnLst>
                <a:rect l="0" t="0" r="r" b="b"/>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w="9525">
                <a:noFill/>
                <a:round/>
                <a:headEnd/>
                <a:tailEnd/>
              </a:ln>
            </p:spPr>
            <p:txBody>
              <a:bodyPr>
                <a:prstTxWarp prst="textNoShape">
                  <a:avLst/>
                </a:prstTxWarp>
              </a:bodyPr>
              <a:lstStyle/>
              <a:p>
                <a:endParaRPr lang="en-US"/>
              </a:p>
            </p:txBody>
          </p:sp>
          <p:sp>
            <p:nvSpPr>
              <p:cNvPr id="39018" name="Freeform 106"/>
              <p:cNvSpPr>
                <a:spLocks/>
              </p:cNvSpPr>
              <p:nvPr/>
            </p:nvSpPr>
            <p:spPr bwMode="auto">
              <a:xfrm>
                <a:off x="2368" y="3379"/>
                <a:ext cx="64" cy="104"/>
              </a:xfrm>
              <a:custGeom>
                <a:avLst/>
                <a:gdLst/>
                <a:ahLst/>
                <a:cxnLst>
                  <a:cxn ang="0">
                    <a:pos x="128" y="209"/>
                  </a:cxn>
                  <a:cxn ang="0">
                    <a:pos x="104" y="193"/>
                  </a:cxn>
                  <a:cxn ang="0">
                    <a:pos x="85" y="171"/>
                  </a:cxn>
                  <a:cxn ang="0">
                    <a:pos x="67" y="144"/>
                  </a:cxn>
                  <a:cxn ang="0">
                    <a:pos x="55" y="116"/>
                  </a:cxn>
                  <a:cxn ang="0">
                    <a:pos x="42" y="86"/>
                  </a:cxn>
                  <a:cxn ang="0">
                    <a:pos x="29" y="56"/>
                  </a:cxn>
                  <a:cxn ang="0">
                    <a:pos x="15" y="27"/>
                  </a:cxn>
                  <a:cxn ang="0">
                    <a:pos x="0" y="0"/>
                  </a:cxn>
                  <a:cxn ang="0">
                    <a:pos x="27" y="15"/>
                  </a:cxn>
                  <a:cxn ang="0">
                    <a:pos x="48" y="36"/>
                  </a:cxn>
                  <a:cxn ang="0">
                    <a:pos x="64" y="63"/>
                  </a:cxn>
                  <a:cxn ang="0">
                    <a:pos x="76" y="91"/>
                  </a:cxn>
                  <a:cxn ang="0">
                    <a:pos x="87" y="122"/>
                  </a:cxn>
                  <a:cxn ang="0">
                    <a:pos x="98" y="152"/>
                  </a:cxn>
                  <a:cxn ang="0">
                    <a:pos x="112" y="182"/>
                  </a:cxn>
                  <a:cxn ang="0">
                    <a:pos x="128" y="209"/>
                  </a:cxn>
                </a:cxnLst>
                <a:rect l="0" t="0" r="r" b="b"/>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w="9525">
                <a:noFill/>
                <a:round/>
                <a:headEnd/>
                <a:tailEnd/>
              </a:ln>
            </p:spPr>
            <p:txBody>
              <a:bodyPr>
                <a:prstTxWarp prst="textNoShape">
                  <a:avLst/>
                </a:prstTxWarp>
              </a:bodyPr>
              <a:lstStyle/>
              <a:p>
                <a:endParaRPr lang="en-US"/>
              </a:p>
            </p:txBody>
          </p:sp>
          <p:sp>
            <p:nvSpPr>
              <p:cNvPr id="39019" name="Freeform 107"/>
              <p:cNvSpPr>
                <a:spLocks/>
              </p:cNvSpPr>
              <p:nvPr/>
            </p:nvSpPr>
            <p:spPr bwMode="auto">
              <a:xfrm>
                <a:off x="2679" y="3425"/>
                <a:ext cx="233" cy="195"/>
              </a:xfrm>
              <a:custGeom>
                <a:avLst/>
                <a:gdLst/>
                <a:ahLst/>
                <a:cxnLst>
                  <a:cxn ang="0">
                    <a:pos x="444" y="10"/>
                  </a:cxn>
                  <a:cxn ang="0">
                    <a:pos x="404" y="33"/>
                  </a:cxn>
                  <a:cxn ang="0">
                    <a:pos x="367" y="59"/>
                  </a:cxn>
                  <a:cxn ang="0">
                    <a:pos x="334" y="89"/>
                  </a:cxn>
                  <a:cxn ang="0">
                    <a:pos x="304" y="121"/>
                  </a:cxn>
                  <a:cxn ang="0">
                    <a:pos x="277" y="158"/>
                  </a:cxn>
                  <a:cxn ang="0">
                    <a:pos x="253" y="196"/>
                  </a:cxn>
                  <a:cxn ang="0">
                    <a:pos x="231" y="238"/>
                  </a:cxn>
                  <a:cxn ang="0">
                    <a:pos x="214" y="285"/>
                  </a:cxn>
                  <a:cxn ang="0">
                    <a:pos x="206" y="342"/>
                  </a:cxn>
                  <a:cxn ang="0">
                    <a:pos x="186" y="350"/>
                  </a:cxn>
                  <a:cxn ang="0">
                    <a:pos x="159" y="311"/>
                  </a:cxn>
                  <a:cxn ang="0">
                    <a:pos x="131" y="272"/>
                  </a:cxn>
                  <a:cxn ang="0">
                    <a:pos x="104" y="235"/>
                  </a:cxn>
                  <a:cxn ang="0">
                    <a:pos x="78" y="197"/>
                  </a:cxn>
                  <a:cxn ang="0">
                    <a:pos x="53" y="158"/>
                  </a:cxn>
                  <a:cxn ang="0">
                    <a:pos x="30" y="119"/>
                  </a:cxn>
                  <a:cxn ang="0">
                    <a:pos x="9" y="78"/>
                  </a:cxn>
                  <a:cxn ang="0">
                    <a:pos x="2" y="80"/>
                  </a:cxn>
                  <a:cxn ang="0">
                    <a:pos x="11" y="127"/>
                  </a:cxn>
                  <a:cxn ang="0">
                    <a:pos x="26" y="170"/>
                  </a:cxn>
                  <a:cxn ang="0">
                    <a:pos x="47" y="211"/>
                  </a:cxn>
                  <a:cxn ang="0">
                    <a:pos x="73" y="250"/>
                  </a:cxn>
                  <a:cxn ang="0">
                    <a:pos x="103" y="289"/>
                  </a:cxn>
                  <a:cxn ang="0">
                    <a:pos x="138" y="329"/>
                  </a:cxn>
                  <a:cxn ang="0">
                    <a:pos x="174" y="370"/>
                  </a:cxn>
                  <a:cxn ang="0">
                    <a:pos x="201" y="382"/>
                  </a:cxn>
                  <a:cxn ang="0">
                    <a:pos x="217" y="363"/>
                  </a:cxn>
                  <a:cxn ang="0">
                    <a:pos x="231" y="318"/>
                  </a:cxn>
                  <a:cxn ang="0">
                    <a:pos x="261" y="250"/>
                  </a:cxn>
                  <a:cxn ang="0">
                    <a:pos x="300" y="187"/>
                  </a:cxn>
                  <a:cxn ang="0">
                    <a:pos x="344" y="129"/>
                  </a:cxn>
                  <a:cxn ang="0">
                    <a:pos x="387" y="81"/>
                  </a:cxn>
                  <a:cxn ang="0">
                    <a:pos x="425" y="42"/>
                  </a:cxn>
                  <a:cxn ang="0">
                    <a:pos x="452" y="14"/>
                  </a:cxn>
                  <a:cxn ang="0">
                    <a:pos x="466" y="2"/>
                  </a:cxn>
                </a:cxnLst>
                <a:rect l="0" t="0" r="r" b="b"/>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w="9525">
                <a:noFill/>
                <a:round/>
                <a:headEnd/>
                <a:tailEnd/>
              </a:ln>
            </p:spPr>
            <p:txBody>
              <a:bodyPr>
                <a:prstTxWarp prst="textNoShape">
                  <a:avLst/>
                </a:prstTxWarp>
              </a:bodyPr>
              <a:lstStyle/>
              <a:p>
                <a:endParaRPr lang="en-US"/>
              </a:p>
            </p:txBody>
          </p:sp>
          <p:sp>
            <p:nvSpPr>
              <p:cNvPr id="39020" name="Freeform 108"/>
              <p:cNvSpPr>
                <a:spLocks/>
              </p:cNvSpPr>
              <p:nvPr/>
            </p:nvSpPr>
            <p:spPr bwMode="auto">
              <a:xfrm>
                <a:off x="2460" y="3309"/>
                <a:ext cx="204" cy="172"/>
              </a:xfrm>
              <a:custGeom>
                <a:avLst/>
                <a:gdLst/>
                <a:ahLst/>
                <a:cxnLst>
                  <a:cxn ang="0">
                    <a:pos x="0" y="0"/>
                  </a:cxn>
                  <a:cxn ang="0">
                    <a:pos x="18" y="8"/>
                  </a:cxn>
                  <a:cxn ang="0">
                    <a:pos x="37" y="16"/>
                  </a:cxn>
                  <a:cxn ang="0">
                    <a:pos x="53" y="24"/>
                  </a:cxn>
                  <a:cxn ang="0">
                    <a:pos x="69" y="32"/>
                  </a:cxn>
                  <a:cxn ang="0">
                    <a:pos x="84" y="41"/>
                  </a:cxn>
                  <a:cxn ang="0">
                    <a:pos x="99" y="51"/>
                  </a:cxn>
                  <a:cxn ang="0">
                    <a:pos x="113" y="61"/>
                  </a:cxn>
                  <a:cxn ang="0">
                    <a:pos x="127" y="72"/>
                  </a:cxn>
                  <a:cxn ang="0">
                    <a:pos x="138" y="85"/>
                  </a:cxn>
                  <a:cxn ang="0">
                    <a:pos x="150" y="99"/>
                  </a:cxn>
                  <a:cxn ang="0">
                    <a:pos x="161" y="115"/>
                  </a:cxn>
                  <a:cxn ang="0">
                    <a:pos x="171" y="132"/>
                  </a:cxn>
                  <a:cxn ang="0">
                    <a:pos x="182" y="151"/>
                  </a:cxn>
                  <a:cxn ang="0">
                    <a:pos x="191" y="171"/>
                  </a:cxn>
                  <a:cxn ang="0">
                    <a:pos x="199" y="195"/>
                  </a:cxn>
                  <a:cxn ang="0">
                    <a:pos x="207" y="220"/>
                  </a:cxn>
                  <a:cxn ang="0">
                    <a:pos x="214" y="245"/>
                  </a:cxn>
                  <a:cxn ang="0">
                    <a:pos x="219" y="268"/>
                  </a:cxn>
                  <a:cxn ang="0">
                    <a:pos x="222" y="291"/>
                  </a:cxn>
                  <a:cxn ang="0">
                    <a:pos x="226" y="314"/>
                  </a:cxn>
                  <a:cxn ang="0">
                    <a:pos x="250" y="280"/>
                  </a:cxn>
                  <a:cxn ang="0">
                    <a:pos x="275" y="243"/>
                  </a:cxn>
                  <a:cxn ang="0">
                    <a:pos x="301" y="207"/>
                  </a:cxn>
                  <a:cxn ang="0">
                    <a:pos x="326" y="169"/>
                  </a:cxn>
                  <a:cxn ang="0">
                    <a:pos x="350" y="131"/>
                  </a:cxn>
                  <a:cxn ang="0">
                    <a:pos x="372" y="92"/>
                  </a:cxn>
                  <a:cxn ang="0">
                    <a:pos x="392" y="53"/>
                  </a:cxn>
                  <a:cxn ang="0">
                    <a:pos x="408" y="14"/>
                  </a:cxn>
                  <a:cxn ang="0">
                    <a:pos x="403" y="56"/>
                  </a:cxn>
                  <a:cxn ang="0">
                    <a:pos x="393" y="98"/>
                  </a:cxn>
                  <a:cxn ang="0">
                    <a:pos x="378" y="139"/>
                  </a:cxn>
                  <a:cxn ang="0">
                    <a:pos x="357" y="178"/>
                  </a:cxn>
                  <a:cxn ang="0">
                    <a:pos x="332" y="218"/>
                  </a:cxn>
                  <a:cxn ang="0">
                    <a:pos x="302" y="257"/>
                  </a:cxn>
                  <a:cxn ang="0">
                    <a:pos x="268" y="295"/>
                  </a:cxn>
                  <a:cxn ang="0">
                    <a:pos x="231" y="332"/>
                  </a:cxn>
                  <a:cxn ang="0">
                    <a:pos x="221" y="338"/>
                  </a:cxn>
                  <a:cxn ang="0">
                    <a:pos x="214" y="343"/>
                  </a:cxn>
                  <a:cxn ang="0">
                    <a:pos x="207" y="343"/>
                  </a:cxn>
                  <a:cxn ang="0">
                    <a:pos x="203" y="340"/>
                  </a:cxn>
                  <a:cxn ang="0">
                    <a:pos x="195" y="307"/>
                  </a:cxn>
                  <a:cxn ang="0">
                    <a:pos x="184" y="275"/>
                  </a:cxn>
                  <a:cxn ang="0">
                    <a:pos x="171" y="244"/>
                  </a:cxn>
                  <a:cxn ang="0">
                    <a:pos x="155" y="213"/>
                  </a:cxn>
                  <a:cxn ang="0">
                    <a:pos x="139" y="183"/>
                  </a:cxn>
                  <a:cxn ang="0">
                    <a:pos x="122" y="155"/>
                  </a:cxn>
                  <a:cxn ang="0">
                    <a:pos x="103" y="128"/>
                  </a:cxn>
                  <a:cxn ang="0">
                    <a:pos x="85" y="104"/>
                  </a:cxn>
                  <a:cxn ang="0">
                    <a:pos x="68" y="81"/>
                  </a:cxn>
                  <a:cxn ang="0">
                    <a:pos x="50" y="60"/>
                  </a:cxn>
                  <a:cxn ang="0">
                    <a:pos x="35" y="41"/>
                  </a:cxn>
                  <a:cxn ang="0">
                    <a:pos x="23" y="26"/>
                  </a:cxn>
                  <a:cxn ang="0">
                    <a:pos x="12" y="15"/>
                  </a:cxn>
                  <a:cxn ang="0">
                    <a:pos x="4" y="6"/>
                  </a:cxn>
                  <a:cxn ang="0">
                    <a:pos x="0" y="1"/>
                  </a:cxn>
                  <a:cxn ang="0">
                    <a:pos x="0" y="0"/>
                  </a:cxn>
                </a:cxnLst>
                <a:rect l="0" t="0" r="r" b="b"/>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w="9525">
                <a:noFill/>
                <a:round/>
                <a:headEnd/>
                <a:tailEnd/>
              </a:ln>
            </p:spPr>
            <p:txBody>
              <a:bodyPr>
                <a:prstTxWarp prst="textNoShape">
                  <a:avLst/>
                </a:prstTxWarp>
              </a:bodyPr>
              <a:lstStyle/>
              <a:p>
                <a:endParaRPr lang="en-US"/>
              </a:p>
            </p:txBody>
          </p:sp>
          <p:sp>
            <p:nvSpPr>
              <p:cNvPr id="39021" name="Freeform 109"/>
              <p:cNvSpPr>
                <a:spLocks/>
              </p:cNvSpPr>
              <p:nvPr/>
            </p:nvSpPr>
            <p:spPr bwMode="auto">
              <a:xfrm>
                <a:off x="2609" y="3493"/>
                <a:ext cx="32" cy="106"/>
              </a:xfrm>
              <a:custGeom>
                <a:avLst/>
                <a:gdLst/>
                <a:ahLst/>
                <a:cxnLst>
                  <a:cxn ang="0">
                    <a:pos x="37" y="211"/>
                  </a:cxn>
                  <a:cxn ang="0">
                    <a:pos x="47" y="210"/>
                  </a:cxn>
                  <a:cxn ang="0">
                    <a:pos x="56" y="208"/>
                  </a:cxn>
                  <a:cxn ang="0">
                    <a:pos x="61" y="204"/>
                  </a:cxn>
                  <a:cxn ang="0">
                    <a:pos x="65" y="202"/>
                  </a:cxn>
                  <a:cxn ang="0">
                    <a:pos x="59" y="179"/>
                  </a:cxn>
                  <a:cxn ang="0">
                    <a:pos x="52" y="157"/>
                  </a:cxn>
                  <a:cxn ang="0">
                    <a:pos x="43" y="134"/>
                  </a:cxn>
                  <a:cxn ang="0">
                    <a:pos x="34" y="111"/>
                  </a:cxn>
                  <a:cxn ang="0">
                    <a:pos x="24" y="87"/>
                  </a:cxn>
                  <a:cxn ang="0">
                    <a:pos x="15" y="60"/>
                  </a:cxn>
                  <a:cxn ang="0">
                    <a:pos x="7" y="31"/>
                  </a:cxn>
                  <a:cxn ang="0">
                    <a:pos x="1" y="0"/>
                  </a:cxn>
                  <a:cxn ang="0">
                    <a:pos x="0" y="7"/>
                  </a:cxn>
                  <a:cxn ang="0">
                    <a:pos x="0" y="23"/>
                  </a:cxn>
                  <a:cxn ang="0">
                    <a:pos x="1" y="46"/>
                  </a:cxn>
                  <a:cxn ang="0">
                    <a:pos x="5" y="76"/>
                  </a:cxn>
                  <a:cxn ang="0">
                    <a:pos x="9" y="110"/>
                  </a:cxn>
                  <a:cxn ang="0">
                    <a:pos x="16" y="144"/>
                  </a:cxn>
                  <a:cxn ang="0">
                    <a:pos x="26" y="179"/>
                  </a:cxn>
                  <a:cxn ang="0">
                    <a:pos x="37" y="211"/>
                  </a:cxn>
                </a:cxnLst>
                <a:rect l="0" t="0" r="r" b="b"/>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w="9525">
                <a:noFill/>
                <a:round/>
                <a:headEnd/>
                <a:tailEnd/>
              </a:ln>
            </p:spPr>
            <p:txBody>
              <a:bodyPr>
                <a:prstTxWarp prst="textNoShape">
                  <a:avLst/>
                </a:prstTxWarp>
              </a:bodyPr>
              <a:lstStyle/>
              <a:p>
                <a:endParaRPr lang="en-US"/>
              </a:p>
            </p:txBody>
          </p:sp>
          <p:sp>
            <p:nvSpPr>
              <p:cNvPr id="39022" name="Freeform 110"/>
              <p:cNvSpPr>
                <a:spLocks/>
              </p:cNvSpPr>
              <p:nvPr/>
            </p:nvSpPr>
            <p:spPr bwMode="auto">
              <a:xfrm>
                <a:off x="2468" y="3433"/>
                <a:ext cx="169" cy="176"/>
              </a:xfrm>
              <a:custGeom>
                <a:avLst/>
                <a:gdLst/>
                <a:ahLst/>
                <a:cxnLst>
                  <a:cxn ang="0">
                    <a:pos x="137" y="190"/>
                  </a:cxn>
                  <a:cxn ang="0">
                    <a:pos x="113" y="115"/>
                  </a:cxn>
                  <a:cxn ang="0">
                    <a:pos x="86" y="46"/>
                  </a:cxn>
                  <a:cxn ang="0">
                    <a:pos x="66" y="3"/>
                  </a:cxn>
                  <a:cxn ang="0">
                    <a:pos x="52" y="43"/>
                  </a:cxn>
                  <a:cxn ang="0">
                    <a:pos x="36" y="131"/>
                  </a:cxn>
                  <a:cxn ang="0">
                    <a:pos x="21" y="218"/>
                  </a:cxn>
                  <a:cxn ang="0">
                    <a:pos x="6" y="307"/>
                  </a:cxn>
                  <a:cxn ang="0">
                    <a:pos x="38" y="337"/>
                  </a:cxn>
                  <a:cxn ang="0">
                    <a:pos x="46" y="277"/>
                  </a:cxn>
                  <a:cxn ang="0">
                    <a:pos x="56" y="218"/>
                  </a:cxn>
                  <a:cxn ang="0">
                    <a:pos x="67" y="160"/>
                  </a:cxn>
                  <a:cxn ang="0">
                    <a:pos x="77" y="101"/>
                  </a:cxn>
                  <a:cxn ang="0">
                    <a:pos x="86" y="148"/>
                  </a:cxn>
                  <a:cxn ang="0">
                    <a:pos x="98" y="194"/>
                  </a:cxn>
                  <a:cxn ang="0">
                    <a:pos x="109" y="240"/>
                  </a:cxn>
                  <a:cxn ang="0">
                    <a:pos x="122" y="286"/>
                  </a:cxn>
                  <a:cxn ang="0">
                    <a:pos x="131" y="282"/>
                  </a:cxn>
                  <a:cxn ang="0">
                    <a:pos x="140" y="277"/>
                  </a:cxn>
                  <a:cxn ang="0">
                    <a:pos x="150" y="271"/>
                  </a:cxn>
                  <a:cxn ang="0">
                    <a:pos x="159" y="267"/>
                  </a:cxn>
                  <a:cxn ang="0">
                    <a:pos x="159" y="267"/>
                  </a:cxn>
                  <a:cxn ang="0">
                    <a:pos x="159" y="267"/>
                  </a:cxn>
                  <a:cxn ang="0">
                    <a:pos x="177" y="238"/>
                  </a:cxn>
                  <a:cxn ang="0">
                    <a:pos x="220" y="172"/>
                  </a:cxn>
                  <a:cxn ang="0">
                    <a:pos x="278" y="99"/>
                  </a:cxn>
                  <a:cxn ang="0">
                    <a:pos x="339" y="45"/>
                  </a:cxn>
                  <a:cxn ang="0">
                    <a:pos x="309" y="57"/>
                  </a:cxn>
                  <a:cxn ang="0">
                    <a:pos x="280" y="74"/>
                  </a:cxn>
                  <a:cxn ang="0">
                    <a:pos x="252" y="94"/>
                  </a:cxn>
                  <a:cxn ang="0">
                    <a:pos x="227" y="116"/>
                  </a:cxn>
                  <a:cxn ang="0">
                    <a:pos x="203" y="141"/>
                  </a:cxn>
                  <a:cxn ang="0">
                    <a:pos x="181" y="168"/>
                  </a:cxn>
                  <a:cxn ang="0">
                    <a:pos x="162" y="194"/>
                  </a:cxn>
                  <a:cxn ang="0">
                    <a:pos x="146" y="223"/>
                  </a:cxn>
                </a:cxnLst>
                <a:rect l="0" t="0" r="r" b="b"/>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59" y="267"/>
                    </a:lnTo>
                    <a:lnTo>
                      <a:pt x="159" y="267"/>
                    </a:lnTo>
                    <a:lnTo>
                      <a:pt x="159" y="267"/>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w="9525">
                <a:noFill/>
                <a:round/>
                <a:headEnd/>
                <a:tailEnd/>
              </a:ln>
            </p:spPr>
            <p:txBody>
              <a:bodyPr>
                <a:prstTxWarp prst="textNoShape">
                  <a:avLst/>
                </a:prstTxWarp>
              </a:bodyPr>
              <a:lstStyle/>
              <a:p>
                <a:endParaRPr lang="en-US"/>
              </a:p>
            </p:txBody>
          </p:sp>
          <p:sp>
            <p:nvSpPr>
              <p:cNvPr id="39023" name="Freeform 111"/>
              <p:cNvSpPr>
                <a:spLocks/>
              </p:cNvSpPr>
              <p:nvPr/>
            </p:nvSpPr>
            <p:spPr bwMode="auto">
              <a:xfrm>
                <a:off x="2372" y="3369"/>
                <a:ext cx="93" cy="174"/>
              </a:xfrm>
              <a:custGeom>
                <a:avLst/>
                <a:gdLst/>
                <a:ahLst/>
                <a:cxnLst>
                  <a:cxn ang="0">
                    <a:pos x="0" y="220"/>
                  </a:cxn>
                  <a:cxn ang="0">
                    <a:pos x="25" y="217"/>
                  </a:cxn>
                  <a:cxn ang="0">
                    <a:pos x="48" y="218"/>
                  </a:cxn>
                  <a:cxn ang="0">
                    <a:pos x="68" y="225"/>
                  </a:cxn>
                  <a:cxn ang="0">
                    <a:pos x="87" y="235"/>
                  </a:cxn>
                  <a:cxn ang="0">
                    <a:pos x="104" y="247"/>
                  </a:cxn>
                  <a:cxn ang="0">
                    <a:pos x="120" y="262"/>
                  </a:cxn>
                  <a:cxn ang="0">
                    <a:pos x="134" y="279"/>
                  </a:cxn>
                  <a:cxn ang="0">
                    <a:pos x="146" y="298"/>
                  </a:cxn>
                  <a:cxn ang="0">
                    <a:pos x="141" y="265"/>
                  </a:cxn>
                  <a:cxn ang="0">
                    <a:pos x="138" y="229"/>
                  </a:cxn>
                  <a:cxn ang="0">
                    <a:pos x="132" y="191"/>
                  </a:cxn>
                  <a:cxn ang="0">
                    <a:pos x="127" y="153"/>
                  </a:cxn>
                  <a:cxn ang="0">
                    <a:pos x="121" y="115"/>
                  </a:cxn>
                  <a:cxn ang="0">
                    <a:pos x="115" y="76"/>
                  </a:cxn>
                  <a:cxn ang="0">
                    <a:pos x="108" y="38"/>
                  </a:cxn>
                  <a:cxn ang="0">
                    <a:pos x="100" y="0"/>
                  </a:cxn>
                  <a:cxn ang="0">
                    <a:pos x="104" y="4"/>
                  </a:cxn>
                  <a:cxn ang="0">
                    <a:pos x="110" y="11"/>
                  </a:cxn>
                  <a:cxn ang="0">
                    <a:pos x="116" y="18"/>
                  </a:cxn>
                  <a:cxn ang="0">
                    <a:pos x="120" y="27"/>
                  </a:cxn>
                  <a:cxn ang="0">
                    <a:pos x="126" y="35"/>
                  </a:cxn>
                  <a:cxn ang="0">
                    <a:pos x="130" y="43"/>
                  </a:cxn>
                  <a:cxn ang="0">
                    <a:pos x="133" y="50"/>
                  </a:cxn>
                  <a:cxn ang="0">
                    <a:pos x="134" y="56"/>
                  </a:cxn>
                  <a:cxn ang="0">
                    <a:pos x="143" y="93"/>
                  </a:cxn>
                  <a:cxn ang="0">
                    <a:pos x="151" y="130"/>
                  </a:cxn>
                  <a:cxn ang="0">
                    <a:pos x="159" y="165"/>
                  </a:cxn>
                  <a:cxn ang="0">
                    <a:pos x="168" y="202"/>
                  </a:cxn>
                  <a:cxn ang="0">
                    <a:pos x="174" y="239"/>
                  </a:cxn>
                  <a:cxn ang="0">
                    <a:pos x="180" y="275"/>
                  </a:cxn>
                  <a:cxn ang="0">
                    <a:pos x="184" y="312"/>
                  </a:cxn>
                  <a:cxn ang="0">
                    <a:pos x="187" y="349"/>
                  </a:cxn>
                  <a:cxn ang="0">
                    <a:pos x="170" y="344"/>
                  </a:cxn>
                  <a:cxn ang="0">
                    <a:pos x="154" y="337"/>
                  </a:cxn>
                  <a:cxn ang="0">
                    <a:pos x="140" y="328"/>
                  </a:cxn>
                  <a:cxn ang="0">
                    <a:pos x="128" y="316"/>
                  </a:cxn>
                  <a:cxn ang="0">
                    <a:pos x="117" y="304"/>
                  </a:cxn>
                  <a:cxn ang="0">
                    <a:pos x="106" y="290"/>
                  </a:cxn>
                  <a:cxn ang="0">
                    <a:pos x="97" y="275"/>
                  </a:cxn>
                  <a:cxn ang="0">
                    <a:pos x="87" y="261"/>
                  </a:cxn>
                  <a:cxn ang="0">
                    <a:pos x="80" y="254"/>
                  </a:cxn>
                  <a:cxn ang="0">
                    <a:pos x="68" y="247"/>
                  </a:cxn>
                  <a:cxn ang="0">
                    <a:pos x="53" y="240"/>
                  </a:cxn>
                  <a:cxn ang="0">
                    <a:pos x="39" y="233"/>
                  </a:cxn>
                  <a:cxn ang="0">
                    <a:pos x="25" y="228"/>
                  </a:cxn>
                  <a:cxn ang="0">
                    <a:pos x="12" y="223"/>
                  </a:cxn>
                  <a:cxn ang="0">
                    <a:pos x="4" y="221"/>
                  </a:cxn>
                  <a:cxn ang="0">
                    <a:pos x="0" y="220"/>
                  </a:cxn>
                </a:cxnLst>
                <a:rect l="0" t="0" r="r" b="b"/>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w="9525">
                <a:noFill/>
                <a:round/>
                <a:headEnd/>
                <a:tailEnd/>
              </a:ln>
            </p:spPr>
            <p:txBody>
              <a:bodyPr>
                <a:prstTxWarp prst="textNoShape">
                  <a:avLst/>
                </a:prstTxWarp>
              </a:bodyPr>
              <a:lstStyle/>
              <a:p>
                <a:endParaRPr lang="en-US"/>
              </a:p>
            </p:txBody>
          </p:sp>
          <p:sp>
            <p:nvSpPr>
              <p:cNvPr id="39024" name="Freeform 112"/>
              <p:cNvSpPr>
                <a:spLocks/>
              </p:cNvSpPr>
              <p:nvPr/>
            </p:nvSpPr>
            <p:spPr bwMode="auto">
              <a:xfrm>
                <a:off x="2947" y="3349"/>
                <a:ext cx="152" cy="197"/>
              </a:xfrm>
              <a:custGeom>
                <a:avLst/>
                <a:gdLst/>
                <a:ahLst/>
                <a:cxnLst>
                  <a:cxn ang="0">
                    <a:pos x="88" y="385"/>
                  </a:cxn>
                  <a:cxn ang="0">
                    <a:pos x="91" y="377"/>
                  </a:cxn>
                  <a:cxn ang="0">
                    <a:pos x="99" y="354"/>
                  </a:cxn>
                  <a:cxn ang="0">
                    <a:pos x="112" y="321"/>
                  </a:cxn>
                  <a:cxn ang="0">
                    <a:pos x="127" y="283"/>
                  </a:cxn>
                  <a:cxn ang="0">
                    <a:pos x="143" y="242"/>
                  </a:cxn>
                  <a:cxn ang="0">
                    <a:pos x="159" y="207"/>
                  </a:cxn>
                  <a:cxn ang="0">
                    <a:pos x="172" y="178"/>
                  </a:cxn>
                  <a:cxn ang="0">
                    <a:pos x="182" y="161"/>
                  </a:cxn>
                  <a:cxn ang="0">
                    <a:pos x="192" y="149"/>
                  </a:cxn>
                  <a:cxn ang="0">
                    <a:pos x="207" y="128"/>
                  </a:cxn>
                  <a:cxn ang="0">
                    <a:pos x="226" y="103"/>
                  </a:cxn>
                  <a:cxn ang="0">
                    <a:pos x="248" y="74"/>
                  </a:cxn>
                  <a:cxn ang="0">
                    <a:pos x="269" y="47"/>
                  </a:cxn>
                  <a:cxn ang="0">
                    <a:pos x="287" y="23"/>
                  </a:cxn>
                  <a:cxn ang="0">
                    <a:pos x="300" y="5"/>
                  </a:cxn>
                  <a:cxn ang="0">
                    <a:pos x="305" y="0"/>
                  </a:cxn>
                  <a:cxn ang="0">
                    <a:pos x="286" y="10"/>
                  </a:cxn>
                  <a:cxn ang="0">
                    <a:pos x="269" y="23"/>
                  </a:cxn>
                  <a:cxn ang="0">
                    <a:pos x="252" y="38"/>
                  </a:cxn>
                  <a:cxn ang="0">
                    <a:pos x="235" y="54"/>
                  </a:cxn>
                  <a:cxn ang="0">
                    <a:pos x="219" y="71"/>
                  </a:cxn>
                  <a:cxn ang="0">
                    <a:pos x="203" y="88"/>
                  </a:cxn>
                  <a:cxn ang="0">
                    <a:pos x="188" y="108"/>
                  </a:cxn>
                  <a:cxn ang="0">
                    <a:pos x="173" y="126"/>
                  </a:cxn>
                  <a:cxn ang="0">
                    <a:pos x="162" y="141"/>
                  </a:cxn>
                  <a:cxn ang="0">
                    <a:pos x="151" y="156"/>
                  </a:cxn>
                  <a:cxn ang="0">
                    <a:pos x="141" y="171"/>
                  </a:cxn>
                  <a:cxn ang="0">
                    <a:pos x="132" y="185"/>
                  </a:cxn>
                  <a:cxn ang="0">
                    <a:pos x="124" y="199"/>
                  </a:cxn>
                  <a:cxn ang="0">
                    <a:pos x="114" y="213"/>
                  </a:cxn>
                  <a:cxn ang="0">
                    <a:pos x="108" y="226"/>
                  </a:cxn>
                  <a:cxn ang="0">
                    <a:pos x="99" y="241"/>
                  </a:cxn>
                  <a:cxn ang="0">
                    <a:pos x="91" y="186"/>
                  </a:cxn>
                  <a:cxn ang="0">
                    <a:pos x="85" y="120"/>
                  </a:cxn>
                  <a:cxn ang="0">
                    <a:pos x="79" y="69"/>
                  </a:cxn>
                  <a:cxn ang="0">
                    <a:pos x="73" y="52"/>
                  </a:cxn>
                  <a:cxn ang="0">
                    <a:pos x="58" y="82"/>
                  </a:cxn>
                  <a:cxn ang="0">
                    <a:pos x="45" y="115"/>
                  </a:cxn>
                  <a:cxn ang="0">
                    <a:pos x="34" y="149"/>
                  </a:cxn>
                  <a:cxn ang="0">
                    <a:pos x="25" y="184"/>
                  </a:cxn>
                  <a:cxn ang="0">
                    <a:pos x="17" y="221"/>
                  </a:cxn>
                  <a:cxn ang="0">
                    <a:pos x="10" y="256"/>
                  </a:cxn>
                  <a:cxn ang="0">
                    <a:pos x="5" y="291"/>
                  </a:cxn>
                  <a:cxn ang="0">
                    <a:pos x="0" y="323"/>
                  </a:cxn>
                  <a:cxn ang="0">
                    <a:pos x="40" y="309"/>
                  </a:cxn>
                  <a:cxn ang="0">
                    <a:pos x="44" y="276"/>
                  </a:cxn>
                  <a:cxn ang="0">
                    <a:pos x="49" y="242"/>
                  </a:cxn>
                  <a:cxn ang="0">
                    <a:pos x="56" y="209"/>
                  </a:cxn>
                  <a:cxn ang="0">
                    <a:pos x="65" y="176"/>
                  </a:cxn>
                  <a:cxn ang="0">
                    <a:pos x="63" y="215"/>
                  </a:cxn>
                  <a:cxn ang="0">
                    <a:pos x="61" y="260"/>
                  </a:cxn>
                  <a:cxn ang="0">
                    <a:pos x="59" y="316"/>
                  </a:cxn>
                  <a:cxn ang="0">
                    <a:pos x="58" y="392"/>
                  </a:cxn>
                  <a:cxn ang="0">
                    <a:pos x="88" y="385"/>
                  </a:cxn>
                </a:cxnLst>
                <a:rect l="0" t="0" r="r" b="b"/>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w="9525">
                <a:noFill/>
                <a:round/>
                <a:headEnd/>
                <a:tailEnd/>
              </a:ln>
            </p:spPr>
            <p:txBody>
              <a:bodyPr>
                <a:prstTxWarp prst="textNoShape">
                  <a:avLst/>
                </a:prstTxWarp>
              </a:bodyPr>
              <a:lstStyle/>
              <a:p>
                <a:endParaRPr lang="en-US"/>
              </a:p>
            </p:txBody>
          </p:sp>
          <p:sp>
            <p:nvSpPr>
              <p:cNvPr id="39025" name="Freeform 113"/>
              <p:cNvSpPr>
                <a:spLocks/>
              </p:cNvSpPr>
              <p:nvPr/>
            </p:nvSpPr>
            <p:spPr bwMode="auto">
              <a:xfrm>
                <a:off x="3106" y="3291"/>
                <a:ext cx="141" cy="232"/>
              </a:xfrm>
              <a:custGeom>
                <a:avLst/>
                <a:gdLst/>
                <a:ahLst/>
                <a:cxnLst>
                  <a:cxn ang="0">
                    <a:pos x="14" y="367"/>
                  </a:cxn>
                  <a:cxn ang="0">
                    <a:pos x="49" y="337"/>
                  </a:cxn>
                  <a:cxn ang="0">
                    <a:pos x="87" y="302"/>
                  </a:cxn>
                  <a:cxn ang="0">
                    <a:pos x="120" y="271"/>
                  </a:cxn>
                  <a:cxn ang="0">
                    <a:pos x="131" y="284"/>
                  </a:cxn>
                  <a:cxn ang="0">
                    <a:pos x="119" y="356"/>
                  </a:cxn>
                  <a:cxn ang="0">
                    <a:pos x="120" y="375"/>
                  </a:cxn>
                  <a:cxn ang="0">
                    <a:pos x="131" y="370"/>
                  </a:cxn>
                  <a:cxn ang="0">
                    <a:pos x="141" y="365"/>
                  </a:cxn>
                  <a:cxn ang="0">
                    <a:pos x="151" y="359"/>
                  </a:cxn>
                  <a:cxn ang="0">
                    <a:pos x="158" y="349"/>
                  </a:cxn>
                  <a:cxn ang="0">
                    <a:pos x="169" y="316"/>
                  </a:cxn>
                  <a:cxn ang="0">
                    <a:pos x="178" y="326"/>
                  </a:cxn>
                  <a:cxn ang="0">
                    <a:pos x="189" y="366"/>
                  </a:cxn>
                  <a:cxn ang="0">
                    <a:pos x="201" y="405"/>
                  </a:cxn>
                  <a:cxn ang="0">
                    <a:pos x="212" y="445"/>
                  </a:cxn>
                  <a:cxn ang="0">
                    <a:pos x="224" y="462"/>
                  </a:cxn>
                  <a:cxn ang="0">
                    <a:pos x="235" y="456"/>
                  </a:cxn>
                  <a:cxn ang="0">
                    <a:pos x="247" y="451"/>
                  </a:cxn>
                  <a:cxn ang="0">
                    <a:pos x="259" y="446"/>
                  </a:cxn>
                  <a:cxn ang="0">
                    <a:pos x="276" y="378"/>
                  </a:cxn>
                  <a:cxn ang="0">
                    <a:pos x="271" y="243"/>
                  </a:cxn>
                  <a:cxn ang="0">
                    <a:pos x="284" y="0"/>
                  </a:cxn>
                  <a:cxn ang="0">
                    <a:pos x="255" y="93"/>
                  </a:cxn>
                  <a:cxn ang="0">
                    <a:pos x="247" y="191"/>
                  </a:cxn>
                  <a:cxn ang="0">
                    <a:pos x="246" y="293"/>
                  </a:cxn>
                  <a:cxn ang="0">
                    <a:pos x="239" y="390"/>
                  </a:cxn>
                  <a:cxn ang="0">
                    <a:pos x="224" y="335"/>
                  </a:cxn>
                  <a:cxn ang="0">
                    <a:pos x="206" y="267"/>
                  </a:cxn>
                  <a:cxn ang="0">
                    <a:pos x="191" y="206"/>
                  </a:cxn>
                  <a:cxn ang="0">
                    <a:pos x="182" y="175"/>
                  </a:cxn>
                  <a:cxn ang="0">
                    <a:pos x="171" y="187"/>
                  </a:cxn>
                  <a:cxn ang="0">
                    <a:pos x="156" y="205"/>
                  </a:cxn>
                  <a:cxn ang="0">
                    <a:pos x="142" y="225"/>
                  </a:cxn>
                  <a:cxn ang="0">
                    <a:pos x="135" y="240"/>
                  </a:cxn>
                  <a:cxn ang="0">
                    <a:pos x="109" y="256"/>
                  </a:cxn>
                  <a:cxn ang="0">
                    <a:pos x="83" y="272"/>
                  </a:cxn>
                  <a:cxn ang="0">
                    <a:pos x="58" y="289"/>
                  </a:cxn>
                  <a:cxn ang="0">
                    <a:pos x="34" y="310"/>
                  </a:cxn>
                  <a:cxn ang="0">
                    <a:pos x="34" y="174"/>
                  </a:cxn>
                  <a:cxn ang="0">
                    <a:pos x="21" y="104"/>
                  </a:cxn>
                </a:cxnLst>
                <a:rect l="0" t="0" r="r" b="b"/>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w="9525">
                <a:noFill/>
                <a:round/>
                <a:headEnd/>
                <a:tailEnd/>
              </a:ln>
            </p:spPr>
            <p:txBody>
              <a:bodyPr>
                <a:prstTxWarp prst="textNoShape">
                  <a:avLst/>
                </a:prstTxWarp>
              </a:bodyPr>
              <a:lstStyle/>
              <a:p>
                <a:endParaRPr lang="en-US"/>
              </a:p>
            </p:txBody>
          </p:sp>
          <p:sp>
            <p:nvSpPr>
              <p:cNvPr id="39026" name="Freeform 114"/>
              <p:cNvSpPr>
                <a:spLocks/>
              </p:cNvSpPr>
              <p:nvPr/>
            </p:nvSpPr>
            <p:spPr bwMode="auto">
              <a:xfrm>
                <a:off x="3004" y="3333"/>
                <a:ext cx="103" cy="73"/>
              </a:xfrm>
              <a:custGeom>
                <a:avLst/>
                <a:gdLst/>
                <a:ahLst/>
                <a:cxnLst>
                  <a:cxn ang="0">
                    <a:pos x="39" y="132"/>
                  </a:cxn>
                  <a:cxn ang="0">
                    <a:pos x="54" y="109"/>
                  </a:cxn>
                  <a:cxn ang="0">
                    <a:pos x="72" y="90"/>
                  </a:cxn>
                  <a:cxn ang="0">
                    <a:pos x="92" y="73"/>
                  </a:cxn>
                  <a:cxn ang="0">
                    <a:pos x="115" y="58"/>
                  </a:cxn>
                  <a:cxn ang="0">
                    <a:pos x="138" y="44"/>
                  </a:cxn>
                  <a:cxn ang="0">
                    <a:pos x="161" y="30"/>
                  </a:cxn>
                  <a:cxn ang="0">
                    <a:pos x="184" y="16"/>
                  </a:cxn>
                  <a:cxn ang="0">
                    <a:pos x="206" y="0"/>
                  </a:cxn>
                  <a:cxn ang="0">
                    <a:pos x="167" y="14"/>
                  </a:cxn>
                  <a:cxn ang="0">
                    <a:pos x="142" y="27"/>
                  </a:cxn>
                  <a:cxn ang="0">
                    <a:pos x="119" y="39"/>
                  </a:cxn>
                  <a:cxn ang="0">
                    <a:pos x="95" y="53"/>
                  </a:cxn>
                  <a:cxn ang="0">
                    <a:pos x="73" y="68"/>
                  </a:cxn>
                  <a:cxn ang="0">
                    <a:pos x="51" y="84"/>
                  </a:cxn>
                  <a:cxn ang="0">
                    <a:pos x="32" y="102"/>
                  </a:cxn>
                  <a:cxn ang="0">
                    <a:pos x="15" y="122"/>
                  </a:cxn>
                  <a:cxn ang="0">
                    <a:pos x="0" y="145"/>
                  </a:cxn>
                  <a:cxn ang="0">
                    <a:pos x="39" y="132"/>
                  </a:cxn>
                </a:cxnLst>
                <a:rect l="0" t="0" r="r" b="b"/>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w="9525">
                <a:noFill/>
                <a:round/>
                <a:headEnd/>
                <a:tailEnd/>
              </a:ln>
            </p:spPr>
            <p:txBody>
              <a:bodyPr>
                <a:prstTxWarp prst="textNoShape">
                  <a:avLst/>
                </a:prstTxWarp>
              </a:bodyPr>
              <a:lstStyle/>
              <a:p>
                <a:endParaRPr lang="en-US"/>
              </a:p>
            </p:txBody>
          </p:sp>
          <p:sp>
            <p:nvSpPr>
              <p:cNvPr id="39027" name="Freeform 115"/>
              <p:cNvSpPr>
                <a:spLocks/>
              </p:cNvSpPr>
              <p:nvPr/>
            </p:nvSpPr>
            <p:spPr bwMode="auto">
              <a:xfrm>
                <a:off x="2735" y="3259"/>
                <a:ext cx="62" cy="230"/>
              </a:xfrm>
              <a:custGeom>
                <a:avLst/>
                <a:gdLst/>
                <a:ahLst/>
                <a:cxnLst>
                  <a:cxn ang="0">
                    <a:pos x="117" y="42"/>
                  </a:cxn>
                  <a:cxn ang="0">
                    <a:pos x="111" y="30"/>
                  </a:cxn>
                  <a:cxn ang="0">
                    <a:pos x="104" y="16"/>
                  </a:cxn>
                  <a:cxn ang="0">
                    <a:pos x="96" y="4"/>
                  </a:cxn>
                  <a:cxn ang="0">
                    <a:pos x="94" y="0"/>
                  </a:cxn>
                  <a:cxn ang="0">
                    <a:pos x="91" y="1"/>
                  </a:cxn>
                  <a:cxn ang="0">
                    <a:pos x="87" y="2"/>
                  </a:cxn>
                  <a:cxn ang="0">
                    <a:pos x="80" y="4"/>
                  </a:cxn>
                  <a:cxn ang="0">
                    <a:pos x="72" y="8"/>
                  </a:cxn>
                  <a:cxn ang="0">
                    <a:pos x="63" y="13"/>
                  </a:cxn>
                  <a:cxn ang="0">
                    <a:pos x="55" y="16"/>
                  </a:cxn>
                  <a:cxn ang="0">
                    <a:pos x="48" y="22"/>
                  </a:cxn>
                  <a:cxn ang="0">
                    <a:pos x="43" y="28"/>
                  </a:cxn>
                  <a:cxn ang="0">
                    <a:pos x="21" y="79"/>
                  </a:cxn>
                  <a:cxn ang="0">
                    <a:pos x="7" y="131"/>
                  </a:cxn>
                  <a:cxn ang="0">
                    <a:pos x="2" y="185"/>
                  </a:cxn>
                  <a:cxn ang="0">
                    <a:pos x="0" y="239"/>
                  </a:cxn>
                  <a:cxn ang="0">
                    <a:pos x="2" y="295"/>
                  </a:cxn>
                  <a:cxn ang="0">
                    <a:pos x="5" y="349"/>
                  </a:cxn>
                  <a:cxn ang="0">
                    <a:pos x="6" y="404"/>
                  </a:cxn>
                  <a:cxn ang="0">
                    <a:pos x="5" y="458"/>
                  </a:cxn>
                  <a:cxn ang="0">
                    <a:pos x="35" y="447"/>
                  </a:cxn>
                  <a:cxn ang="0">
                    <a:pos x="34" y="380"/>
                  </a:cxn>
                  <a:cxn ang="0">
                    <a:pos x="30" y="312"/>
                  </a:cxn>
                  <a:cxn ang="0">
                    <a:pos x="26" y="244"/>
                  </a:cxn>
                  <a:cxn ang="0">
                    <a:pos x="22" y="177"/>
                  </a:cxn>
                  <a:cxn ang="0">
                    <a:pos x="26" y="156"/>
                  </a:cxn>
                  <a:cxn ang="0">
                    <a:pos x="29" y="136"/>
                  </a:cxn>
                  <a:cxn ang="0">
                    <a:pos x="33" y="113"/>
                  </a:cxn>
                  <a:cxn ang="0">
                    <a:pos x="37" y="91"/>
                  </a:cxn>
                  <a:cxn ang="0">
                    <a:pos x="43" y="70"/>
                  </a:cxn>
                  <a:cxn ang="0">
                    <a:pos x="50" y="51"/>
                  </a:cxn>
                  <a:cxn ang="0">
                    <a:pos x="59" y="33"/>
                  </a:cxn>
                  <a:cxn ang="0">
                    <a:pos x="72" y="19"/>
                  </a:cxn>
                  <a:cxn ang="0">
                    <a:pos x="83" y="31"/>
                  </a:cxn>
                  <a:cxn ang="0">
                    <a:pos x="93" y="46"/>
                  </a:cxn>
                  <a:cxn ang="0">
                    <a:pos x="99" y="63"/>
                  </a:cxn>
                  <a:cxn ang="0">
                    <a:pos x="103" y="84"/>
                  </a:cxn>
                  <a:cxn ang="0">
                    <a:pos x="103" y="107"/>
                  </a:cxn>
                  <a:cxn ang="0">
                    <a:pos x="99" y="132"/>
                  </a:cxn>
                  <a:cxn ang="0">
                    <a:pos x="94" y="159"/>
                  </a:cxn>
                  <a:cxn ang="0">
                    <a:pos x="84" y="188"/>
                  </a:cxn>
                  <a:cxn ang="0">
                    <a:pos x="82" y="185"/>
                  </a:cxn>
                  <a:cxn ang="0">
                    <a:pos x="78" y="182"/>
                  </a:cxn>
                  <a:cxn ang="0">
                    <a:pos x="72" y="178"/>
                  </a:cxn>
                  <a:cxn ang="0">
                    <a:pos x="66" y="176"/>
                  </a:cxn>
                  <a:cxn ang="0">
                    <a:pos x="59" y="173"/>
                  </a:cxn>
                  <a:cxn ang="0">
                    <a:pos x="55" y="170"/>
                  </a:cxn>
                  <a:cxn ang="0">
                    <a:pos x="50" y="169"/>
                  </a:cxn>
                  <a:cxn ang="0">
                    <a:pos x="49" y="168"/>
                  </a:cxn>
                  <a:cxn ang="0">
                    <a:pos x="56" y="181"/>
                  </a:cxn>
                  <a:cxn ang="0">
                    <a:pos x="65" y="196"/>
                  </a:cxn>
                  <a:cxn ang="0">
                    <a:pos x="72" y="207"/>
                  </a:cxn>
                  <a:cxn ang="0">
                    <a:pos x="74" y="212"/>
                  </a:cxn>
                  <a:cxn ang="0">
                    <a:pos x="79" y="211"/>
                  </a:cxn>
                  <a:cxn ang="0">
                    <a:pos x="88" y="206"/>
                  </a:cxn>
                  <a:cxn ang="0">
                    <a:pos x="98" y="200"/>
                  </a:cxn>
                  <a:cxn ang="0">
                    <a:pos x="104" y="196"/>
                  </a:cxn>
                  <a:cxn ang="0">
                    <a:pos x="118" y="160"/>
                  </a:cxn>
                  <a:cxn ang="0">
                    <a:pos x="125" y="122"/>
                  </a:cxn>
                  <a:cxn ang="0">
                    <a:pos x="124" y="83"/>
                  </a:cxn>
                  <a:cxn ang="0">
                    <a:pos x="117" y="42"/>
                  </a:cxn>
                </a:cxnLst>
                <a:rect l="0" t="0" r="r" b="b"/>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w="9525">
                <a:noFill/>
                <a:round/>
                <a:headEnd/>
                <a:tailEnd/>
              </a:ln>
            </p:spPr>
            <p:txBody>
              <a:bodyPr>
                <a:prstTxWarp prst="textNoShape">
                  <a:avLst/>
                </a:prstTxWarp>
              </a:bodyPr>
              <a:lstStyle/>
              <a:p>
                <a:endParaRPr lang="en-US"/>
              </a:p>
            </p:txBody>
          </p:sp>
          <p:sp>
            <p:nvSpPr>
              <p:cNvPr id="39028" name="Freeform 116"/>
              <p:cNvSpPr>
                <a:spLocks/>
              </p:cNvSpPr>
              <p:nvPr/>
            </p:nvSpPr>
            <p:spPr bwMode="auto">
              <a:xfrm>
                <a:off x="2763" y="3210"/>
                <a:ext cx="59" cy="191"/>
              </a:xfrm>
              <a:custGeom>
                <a:avLst/>
                <a:gdLst/>
                <a:ahLst/>
                <a:cxnLst>
                  <a:cxn ang="0">
                    <a:pos x="112" y="76"/>
                  </a:cxn>
                  <a:cxn ang="0">
                    <a:pos x="110" y="64"/>
                  </a:cxn>
                  <a:cxn ang="0">
                    <a:pos x="107" y="53"/>
                  </a:cxn>
                  <a:cxn ang="0">
                    <a:pos x="104" y="42"/>
                  </a:cxn>
                  <a:cxn ang="0">
                    <a:pos x="98" y="32"/>
                  </a:cxn>
                  <a:cxn ang="0">
                    <a:pos x="92" y="23"/>
                  </a:cxn>
                  <a:cxn ang="0">
                    <a:pos x="84" y="14"/>
                  </a:cxn>
                  <a:cxn ang="0">
                    <a:pos x="74" y="7"/>
                  </a:cxn>
                  <a:cxn ang="0">
                    <a:pos x="63" y="1"/>
                  </a:cxn>
                  <a:cxn ang="0">
                    <a:pos x="55" y="0"/>
                  </a:cxn>
                  <a:cxn ang="0">
                    <a:pos x="46" y="0"/>
                  </a:cxn>
                  <a:cxn ang="0">
                    <a:pos x="37" y="1"/>
                  </a:cxn>
                  <a:cxn ang="0">
                    <a:pos x="26" y="3"/>
                  </a:cxn>
                  <a:cxn ang="0">
                    <a:pos x="17" y="7"/>
                  </a:cxn>
                  <a:cxn ang="0">
                    <a:pos x="9" y="10"/>
                  </a:cxn>
                  <a:cxn ang="0">
                    <a:pos x="3" y="14"/>
                  </a:cxn>
                  <a:cxn ang="0">
                    <a:pos x="1" y="16"/>
                  </a:cxn>
                  <a:cxn ang="0">
                    <a:pos x="4" y="15"/>
                  </a:cxn>
                  <a:cxn ang="0">
                    <a:pos x="14" y="14"/>
                  </a:cxn>
                  <a:cxn ang="0">
                    <a:pos x="26" y="14"/>
                  </a:cxn>
                  <a:cxn ang="0">
                    <a:pos x="41" y="16"/>
                  </a:cxn>
                  <a:cxn ang="0">
                    <a:pos x="57" y="24"/>
                  </a:cxn>
                  <a:cxn ang="0">
                    <a:pos x="72" y="38"/>
                  </a:cxn>
                  <a:cxn ang="0">
                    <a:pos x="84" y="59"/>
                  </a:cxn>
                  <a:cxn ang="0">
                    <a:pos x="91" y="90"/>
                  </a:cxn>
                  <a:cxn ang="0">
                    <a:pos x="94" y="124"/>
                  </a:cxn>
                  <a:cxn ang="0">
                    <a:pos x="97" y="159"/>
                  </a:cxn>
                  <a:cxn ang="0">
                    <a:pos x="98" y="192"/>
                  </a:cxn>
                  <a:cxn ang="0">
                    <a:pos x="95" y="226"/>
                  </a:cxn>
                  <a:cxn ang="0">
                    <a:pos x="90" y="259"/>
                  </a:cxn>
                  <a:cxn ang="0">
                    <a:pos x="78" y="292"/>
                  </a:cxn>
                  <a:cxn ang="0">
                    <a:pos x="62" y="326"/>
                  </a:cxn>
                  <a:cxn ang="0">
                    <a:pos x="40" y="360"/>
                  </a:cxn>
                  <a:cxn ang="0">
                    <a:pos x="0" y="380"/>
                  </a:cxn>
                  <a:cxn ang="0">
                    <a:pos x="14" y="381"/>
                  </a:cxn>
                  <a:cxn ang="0">
                    <a:pos x="26" y="379"/>
                  </a:cxn>
                  <a:cxn ang="0">
                    <a:pos x="40" y="372"/>
                  </a:cxn>
                  <a:cxn ang="0">
                    <a:pos x="52" y="365"/>
                  </a:cxn>
                  <a:cxn ang="0">
                    <a:pos x="62" y="356"/>
                  </a:cxn>
                  <a:cxn ang="0">
                    <a:pos x="71" y="348"/>
                  </a:cxn>
                  <a:cxn ang="0">
                    <a:pos x="77" y="340"/>
                  </a:cxn>
                  <a:cxn ang="0">
                    <a:pos x="82" y="334"/>
                  </a:cxn>
                  <a:cxn ang="0">
                    <a:pos x="97" y="298"/>
                  </a:cxn>
                  <a:cxn ang="0">
                    <a:pos x="108" y="265"/>
                  </a:cxn>
                  <a:cxn ang="0">
                    <a:pos x="114" y="232"/>
                  </a:cxn>
                  <a:cxn ang="0">
                    <a:pos x="117" y="201"/>
                  </a:cxn>
                  <a:cxn ang="0">
                    <a:pos x="117" y="170"/>
                  </a:cxn>
                  <a:cxn ang="0">
                    <a:pos x="116" y="139"/>
                  </a:cxn>
                  <a:cxn ang="0">
                    <a:pos x="114" y="108"/>
                  </a:cxn>
                  <a:cxn ang="0">
                    <a:pos x="112" y="76"/>
                  </a:cxn>
                </a:cxnLst>
                <a:rect l="0" t="0" r="r" b="b"/>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w="9525">
                <a:noFill/>
                <a:round/>
                <a:headEnd/>
                <a:tailEnd/>
              </a:ln>
            </p:spPr>
            <p:txBody>
              <a:bodyPr>
                <a:prstTxWarp prst="textNoShape">
                  <a:avLst/>
                </a:prstTxWarp>
              </a:bodyPr>
              <a:lstStyle/>
              <a:p>
                <a:endParaRPr lang="en-US"/>
              </a:p>
            </p:txBody>
          </p:sp>
          <p:sp>
            <p:nvSpPr>
              <p:cNvPr id="39029" name="Freeform 117"/>
              <p:cNvSpPr>
                <a:spLocks/>
              </p:cNvSpPr>
              <p:nvPr/>
            </p:nvSpPr>
            <p:spPr bwMode="auto">
              <a:xfrm>
                <a:off x="2774" y="3407"/>
                <a:ext cx="14" cy="101"/>
              </a:xfrm>
              <a:custGeom>
                <a:avLst/>
                <a:gdLst/>
                <a:ahLst/>
                <a:cxnLst>
                  <a:cxn ang="0">
                    <a:pos x="29" y="0"/>
                  </a:cxn>
                  <a:cxn ang="0">
                    <a:pos x="23" y="57"/>
                  </a:cxn>
                  <a:cxn ang="0">
                    <a:pos x="19" y="107"/>
                  </a:cxn>
                  <a:cxn ang="0">
                    <a:pos x="20" y="153"/>
                  </a:cxn>
                  <a:cxn ang="0">
                    <a:pos x="27" y="201"/>
                  </a:cxn>
                  <a:cxn ang="0">
                    <a:pos x="2" y="202"/>
                  </a:cxn>
                  <a:cxn ang="0">
                    <a:pos x="0" y="151"/>
                  </a:cxn>
                  <a:cxn ang="0">
                    <a:pos x="0" y="108"/>
                  </a:cxn>
                  <a:cxn ang="0">
                    <a:pos x="1" y="66"/>
                  </a:cxn>
                  <a:cxn ang="0">
                    <a:pos x="4" y="18"/>
                  </a:cxn>
                  <a:cxn ang="0">
                    <a:pos x="29" y="0"/>
                  </a:cxn>
                </a:cxnLst>
                <a:rect l="0" t="0" r="r" b="b"/>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w="9525">
                <a:noFill/>
                <a:round/>
                <a:headEnd/>
                <a:tailEnd/>
              </a:ln>
            </p:spPr>
            <p:txBody>
              <a:bodyPr>
                <a:prstTxWarp prst="textNoShape">
                  <a:avLst/>
                </a:prstTxWarp>
              </a:bodyPr>
              <a:lstStyle/>
              <a:p>
                <a:endParaRPr lang="en-US"/>
              </a:p>
            </p:txBody>
          </p:sp>
          <p:sp>
            <p:nvSpPr>
              <p:cNvPr id="39030" name="Freeform 118"/>
              <p:cNvSpPr>
                <a:spLocks/>
              </p:cNvSpPr>
              <p:nvPr/>
            </p:nvSpPr>
            <p:spPr bwMode="auto">
              <a:xfrm>
                <a:off x="2735" y="3175"/>
                <a:ext cx="17" cy="100"/>
              </a:xfrm>
              <a:custGeom>
                <a:avLst/>
                <a:gdLst/>
                <a:ahLst/>
                <a:cxnLst>
                  <a:cxn ang="0">
                    <a:pos x="35" y="0"/>
                  </a:cxn>
                  <a:cxn ang="0">
                    <a:pos x="28" y="39"/>
                  </a:cxn>
                  <a:cxn ang="0">
                    <a:pos x="28" y="77"/>
                  </a:cxn>
                  <a:cxn ang="0">
                    <a:pos x="28" y="117"/>
                  </a:cxn>
                  <a:cxn ang="0">
                    <a:pos x="22" y="165"/>
                  </a:cxn>
                  <a:cxn ang="0">
                    <a:pos x="0" y="200"/>
                  </a:cxn>
                  <a:cxn ang="0">
                    <a:pos x="8" y="141"/>
                  </a:cxn>
                  <a:cxn ang="0">
                    <a:pos x="8" y="92"/>
                  </a:cxn>
                  <a:cxn ang="0">
                    <a:pos x="6" y="49"/>
                  </a:cxn>
                  <a:cxn ang="0">
                    <a:pos x="12" y="8"/>
                  </a:cxn>
                  <a:cxn ang="0">
                    <a:pos x="35" y="0"/>
                  </a:cxn>
                </a:cxnLst>
                <a:rect l="0" t="0" r="r" b="b"/>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w="9525">
                <a:noFill/>
                <a:round/>
                <a:headEnd/>
                <a:tailEnd/>
              </a:ln>
            </p:spPr>
            <p:txBody>
              <a:bodyPr>
                <a:prstTxWarp prst="textNoShape">
                  <a:avLst/>
                </a:prstTxWarp>
              </a:bodyPr>
              <a:lstStyle/>
              <a:p>
                <a:endParaRPr lang="en-US"/>
              </a:p>
            </p:txBody>
          </p:sp>
          <p:sp>
            <p:nvSpPr>
              <p:cNvPr id="39031" name="Freeform 119"/>
              <p:cNvSpPr>
                <a:spLocks/>
              </p:cNvSpPr>
              <p:nvPr/>
            </p:nvSpPr>
            <p:spPr bwMode="auto">
              <a:xfrm>
                <a:off x="3009" y="3412"/>
                <a:ext cx="204" cy="172"/>
              </a:xfrm>
              <a:custGeom>
                <a:avLst/>
                <a:gdLst/>
                <a:ahLst/>
                <a:cxnLst>
                  <a:cxn ang="0">
                    <a:pos x="408" y="0"/>
                  </a:cxn>
                  <a:cxn ang="0">
                    <a:pos x="389" y="8"/>
                  </a:cxn>
                  <a:cxn ang="0">
                    <a:pos x="372" y="16"/>
                  </a:cxn>
                  <a:cxn ang="0">
                    <a:pos x="355" y="24"/>
                  </a:cxn>
                  <a:cxn ang="0">
                    <a:pos x="339" y="32"/>
                  </a:cxn>
                  <a:cxn ang="0">
                    <a:pos x="324" y="41"/>
                  </a:cxn>
                  <a:cxn ang="0">
                    <a:pos x="309" y="51"/>
                  </a:cxn>
                  <a:cxn ang="0">
                    <a:pos x="295" y="61"/>
                  </a:cxn>
                  <a:cxn ang="0">
                    <a:pos x="282" y="73"/>
                  </a:cxn>
                  <a:cxn ang="0">
                    <a:pos x="269" y="85"/>
                  </a:cxn>
                  <a:cxn ang="0">
                    <a:pos x="258" y="99"/>
                  </a:cxn>
                  <a:cxn ang="0">
                    <a:pos x="248" y="115"/>
                  </a:cxn>
                  <a:cxn ang="0">
                    <a:pos x="237" y="131"/>
                  </a:cxn>
                  <a:cxn ang="0">
                    <a:pos x="227" y="151"/>
                  </a:cxn>
                  <a:cxn ang="0">
                    <a:pos x="218" y="172"/>
                  </a:cxn>
                  <a:cxn ang="0">
                    <a:pos x="210" y="193"/>
                  </a:cxn>
                  <a:cxn ang="0">
                    <a:pos x="201" y="219"/>
                  </a:cxn>
                  <a:cxn ang="0">
                    <a:pos x="195" y="245"/>
                  </a:cxn>
                  <a:cxn ang="0">
                    <a:pos x="189" y="268"/>
                  </a:cxn>
                  <a:cxn ang="0">
                    <a:pos x="185" y="291"/>
                  </a:cxn>
                  <a:cxn ang="0">
                    <a:pos x="183" y="314"/>
                  </a:cxn>
                  <a:cxn ang="0">
                    <a:pos x="159" y="280"/>
                  </a:cxn>
                  <a:cxn ang="0">
                    <a:pos x="133" y="243"/>
                  </a:cxn>
                  <a:cxn ang="0">
                    <a:pos x="108" y="207"/>
                  </a:cxn>
                  <a:cxn ang="0">
                    <a:pos x="83" y="169"/>
                  </a:cxn>
                  <a:cxn ang="0">
                    <a:pos x="59" y="131"/>
                  </a:cxn>
                  <a:cxn ang="0">
                    <a:pos x="36" y="92"/>
                  </a:cxn>
                  <a:cxn ang="0">
                    <a:pos x="16" y="53"/>
                  </a:cxn>
                  <a:cxn ang="0">
                    <a:pos x="0" y="14"/>
                  </a:cxn>
                  <a:cxn ang="0">
                    <a:pos x="4" y="56"/>
                  </a:cxn>
                  <a:cxn ang="0">
                    <a:pos x="15" y="98"/>
                  </a:cxn>
                  <a:cxn ang="0">
                    <a:pos x="31" y="139"/>
                  </a:cxn>
                  <a:cxn ang="0">
                    <a:pos x="52" y="179"/>
                  </a:cxn>
                  <a:cxn ang="0">
                    <a:pos x="77" y="218"/>
                  </a:cxn>
                  <a:cxn ang="0">
                    <a:pos x="106" y="257"/>
                  </a:cxn>
                  <a:cxn ang="0">
                    <a:pos x="139" y="295"/>
                  </a:cxn>
                  <a:cxn ang="0">
                    <a:pos x="176" y="332"/>
                  </a:cxn>
                  <a:cxn ang="0">
                    <a:pos x="187" y="339"/>
                  </a:cxn>
                  <a:cxn ang="0">
                    <a:pos x="195" y="343"/>
                  </a:cxn>
                  <a:cxn ang="0">
                    <a:pos x="200" y="343"/>
                  </a:cxn>
                  <a:cxn ang="0">
                    <a:pos x="205" y="340"/>
                  </a:cxn>
                  <a:cxn ang="0">
                    <a:pos x="213" y="308"/>
                  </a:cxn>
                  <a:cxn ang="0">
                    <a:pos x="223" y="275"/>
                  </a:cxn>
                  <a:cxn ang="0">
                    <a:pos x="236" y="244"/>
                  </a:cxn>
                  <a:cxn ang="0">
                    <a:pos x="252" y="213"/>
                  </a:cxn>
                  <a:cxn ang="0">
                    <a:pos x="268" y="183"/>
                  </a:cxn>
                  <a:cxn ang="0">
                    <a:pos x="287" y="155"/>
                  </a:cxn>
                  <a:cxn ang="0">
                    <a:pos x="304" y="128"/>
                  </a:cxn>
                  <a:cxn ang="0">
                    <a:pos x="322" y="104"/>
                  </a:cxn>
                  <a:cxn ang="0">
                    <a:pos x="341" y="81"/>
                  </a:cxn>
                  <a:cxn ang="0">
                    <a:pos x="357" y="60"/>
                  </a:cxn>
                  <a:cxn ang="0">
                    <a:pos x="372" y="41"/>
                  </a:cxn>
                  <a:cxn ang="0">
                    <a:pos x="386" y="27"/>
                  </a:cxn>
                  <a:cxn ang="0">
                    <a:pos x="396" y="15"/>
                  </a:cxn>
                  <a:cxn ang="0">
                    <a:pos x="403" y="6"/>
                  </a:cxn>
                  <a:cxn ang="0">
                    <a:pos x="408" y="1"/>
                  </a:cxn>
                  <a:cxn ang="0">
                    <a:pos x="408" y="0"/>
                  </a:cxn>
                </a:cxnLst>
                <a:rect l="0" t="0" r="r" b="b"/>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w="9525">
                <a:noFill/>
                <a:round/>
                <a:headEnd/>
                <a:tailEnd/>
              </a:ln>
            </p:spPr>
            <p:txBody>
              <a:bodyPr>
                <a:prstTxWarp prst="textNoShape">
                  <a:avLst/>
                </a:prstTxWarp>
              </a:bodyPr>
              <a:lstStyle/>
              <a:p>
                <a:endParaRPr lang="en-US"/>
              </a:p>
            </p:txBody>
          </p:sp>
        </p:grpSp>
        <p:sp>
          <p:nvSpPr>
            <p:cNvPr id="39032" name="Text Box 120"/>
            <p:cNvSpPr txBox="1">
              <a:spLocks noChangeArrowheads="1"/>
            </p:cNvSpPr>
            <p:nvPr/>
          </p:nvSpPr>
          <p:spPr bwMode="auto">
            <a:xfrm rot="189621">
              <a:off x="1381" y="1797"/>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dirty="0">
                  <a:solidFill>
                    <a:srgbClr val="800000"/>
                  </a:solidFill>
                  <a:latin typeface="Arial" charset="0"/>
                </a:rPr>
                <a:t>Known</a:t>
              </a:r>
            </a:p>
            <a:p>
              <a:pPr algn="ctr" eaLnBrk="1" hangingPunct="1"/>
              <a:r>
                <a:rPr lang="en-US" sz="1200" b="1" dirty="0">
                  <a:solidFill>
                    <a:srgbClr val="800000"/>
                  </a:solidFill>
                  <a:latin typeface="Arial" charset="0"/>
                </a:rPr>
                <a:t>Source 3</a:t>
              </a:r>
            </a:p>
          </p:txBody>
        </p:sp>
      </p:grpSp>
      <p:grpSp>
        <p:nvGrpSpPr>
          <p:cNvPr id="10" name="Group 157"/>
          <p:cNvGrpSpPr>
            <a:grpSpLocks/>
          </p:cNvGrpSpPr>
          <p:nvPr/>
        </p:nvGrpSpPr>
        <p:grpSpPr bwMode="auto">
          <a:xfrm>
            <a:off x="4211638" y="4005264"/>
            <a:ext cx="4859337" cy="1771650"/>
            <a:chOff x="2653" y="2523"/>
            <a:chExt cx="3061" cy="1116"/>
          </a:xfrm>
        </p:grpSpPr>
        <p:grpSp>
          <p:nvGrpSpPr>
            <p:cNvPr id="11" name="Group 153"/>
            <p:cNvGrpSpPr>
              <a:grpSpLocks/>
            </p:cNvGrpSpPr>
            <p:nvPr/>
          </p:nvGrpSpPr>
          <p:grpSpPr bwMode="auto">
            <a:xfrm>
              <a:off x="3787" y="2523"/>
              <a:ext cx="770" cy="775"/>
              <a:chOff x="3923" y="2383"/>
              <a:chExt cx="770" cy="775"/>
            </a:xfrm>
          </p:grpSpPr>
          <p:grpSp>
            <p:nvGrpSpPr>
              <p:cNvPr id="12" name="Group 122"/>
              <p:cNvGrpSpPr>
                <a:grpSpLocks/>
              </p:cNvGrpSpPr>
              <p:nvPr/>
            </p:nvGrpSpPr>
            <p:grpSpPr bwMode="auto">
              <a:xfrm>
                <a:off x="3923" y="2383"/>
                <a:ext cx="770" cy="775"/>
                <a:chOff x="567" y="2160"/>
                <a:chExt cx="907" cy="905"/>
              </a:xfrm>
            </p:grpSpPr>
            <p:sp>
              <p:nvSpPr>
                <p:cNvPr id="39035" name="AutoShape 123"/>
                <p:cNvSpPr>
                  <a:spLocks noChangeAspect="1" noChangeArrowheads="1" noTextEdit="1"/>
                </p:cNvSpPr>
                <p:nvPr/>
              </p:nvSpPr>
              <p:spPr bwMode="auto">
                <a:xfrm>
                  <a:off x="567" y="2160"/>
                  <a:ext cx="907" cy="905"/>
                </a:xfrm>
                <a:prstGeom prst="rect">
                  <a:avLst/>
                </a:prstGeom>
                <a:noFill/>
                <a:ln w="9525">
                  <a:noFill/>
                  <a:miter lim="800000"/>
                  <a:headEnd/>
                  <a:tailEnd/>
                </a:ln>
              </p:spPr>
              <p:txBody>
                <a:bodyPr>
                  <a:prstTxWarp prst="textNoShape">
                    <a:avLst/>
                  </a:prstTxWarp>
                </a:bodyPr>
                <a:lstStyle/>
                <a:p>
                  <a:endParaRPr lang="en-US"/>
                </a:p>
              </p:txBody>
            </p:sp>
            <p:sp>
              <p:nvSpPr>
                <p:cNvPr id="39036" name="Freeform 124"/>
                <p:cNvSpPr>
                  <a:spLocks/>
                </p:cNvSpPr>
                <p:nvPr/>
              </p:nvSpPr>
              <p:spPr bwMode="auto">
                <a:xfrm>
                  <a:off x="567" y="2843"/>
                  <a:ext cx="907" cy="222"/>
                </a:xfrm>
                <a:custGeom>
                  <a:avLst/>
                  <a:gdLst/>
                  <a:ahLst/>
                  <a:cxnLst>
                    <a:cxn ang="0">
                      <a:pos x="2136" y="606"/>
                    </a:cxn>
                    <a:cxn ang="0">
                      <a:pos x="1988" y="628"/>
                    </a:cxn>
                    <a:cxn ang="0">
                      <a:pos x="1829" y="644"/>
                    </a:cxn>
                    <a:cxn ang="0">
                      <a:pos x="1660" y="657"/>
                    </a:cxn>
                    <a:cxn ang="0">
                      <a:pos x="1483" y="664"/>
                    </a:cxn>
                    <a:cxn ang="0">
                      <a:pos x="1305" y="665"/>
                    </a:cxn>
                    <a:cxn ang="0">
                      <a:pos x="1140" y="661"/>
                    </a:cxn>
                    <a:cxn ang="0">
                      <a:pos x="983" y="653"/>
                    </a:cxn>
                    <a:cxn ang="0">
                      <a:pos x="832" y="639"/>
                    </a:cxn>
                    <a:cxn ang="0">
                      <a:pos x="690" y="622"/>
                    </a:cxn>
                    <a:cxn ang="0">
                      <a:pos x="558" y="601"/>
                    </a:cxn>
                    <a:cxn ang="0">
                      <a:pos x="381" y="564"/>
                    </a:cxn>
                    <a:cxn ang="0">
                      <a:pos x="233" y="519"/>
                    </a:cxn>
                    <a:cxn ang="0">
                      <a:pos x="118" y="469"/>
                    </a:cxn>
                    <a:cxn ang="0">
                      <a:pos x="40" y="412"/>
                    </a:cxn>
                    <a:cxn ang="0">
                      <a:pos x="3" y="354"/>
                    </a:cxn>
                    <a:cxn ang="0">
                      <a:pos x="14" y="286"/>
                    </a:cxn>
                    <a:cxn ang="0">
                      <a:pos x="82" y="219"/>
                    </a:cxn>
                    <a:cxn ang="0">
                      <a:pos x="203" y="159"/>
                    </a:cxn>
                    <a:cxn ang="0">
                      <a:pos x="369" y="105"/>
                    </a:cxn>
                    <a:cxn ang="0">
                      <a:pos x="573" y="63"/>
                    </a:cxn>
                    <a:cxn ang="0">
                      <a:pos x="765" y="35"/>
                    </a:cxn>
                    <a:cxn ang="0">
                      <a:pos x="876" y="23"/>
                    </a:cxn>
                    <a:cxn ang="0">
                      <a:pos x="991" y="13"/>
                    </a:cxn>
                    <a:cxn ang="0">
                      <a:pos x="1110" y="6"/>
                    </a:cxn>
                    <a:cxn ang="0">
                      <a:pos x="1234" y="2"/>
                    </a:cxn>
                    <a:cxn ang="0">
                      <a:pos x="1361" y="0"/>
                    </a:cxn>
                    <a:cxn ang="0">
                      <a:pos x="1533" y="3"/>
                    </a:cxn>
                    <a:cxn ang="0">
                      <a:pos x="1698" y="11"/>
                    </a:cxn>
                    <a:cxn ang="0">
                      <a:pos x="1856" y="24"/>
                    </a:cxn>
                    <a:cxn ang="0">
                      <a:pos x="2004" y="40"/>
                    </a:cxn>
                    <a:cxn ang="0">
                      <a:pos x="2143" y="61"/>
                    </a:cxn>
                    <a:cxn ang="0">
                      <a:pos x="2303" y="94"/>
                    </a:cxn>
                    <a:cxn ang="0">
                      <a:pos x="2454" y="136"/>
                    </a:cxn>
                    <a:cxn ang="0">
                      <a:pos x="2576" y="184"/>
                    </a:cxn>
                    <a:cxn ang="0">
                      <a:pos x="2662" y="237"/>
                    </a:cxn>
                    <a:cxn ang="0">
                      <a:pos x="2711" y="293"/>
                    </a:cxn>
                    <a:cxn ang="0">
                      <a:pos x="2718" y="353"/>
                    </a:cxn>
                    <a:cxn ang="0">
                      <a:pos x="2687" y="408"/>
                    </a:cxn>
                    <a:cxn ang="0">
                      <a:pos x="2618" y="461"/>
                    </a:cxn>
                    <a:cxn ang="0">
                      <a:pos x="2517" y="509"/>
                    </a:cxn>
                    <a:cxn ang="0">
                      <a:pos x="2385" y="552"/>
                    </a:cxn>
                    <a:cxn ang="0">
                      <a:pos x="2228" y="589"/>
                    </a:cxn>
                  </a:cxnLst>
                  <a:rect l="0" t="0" r="r" b="b"/>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w="9525">
                  <a:noFill/>
                  <a:round/>
                  <a:headEnd/>
                  <a:tailEnd/>
                </a:ln>
              </p:spPr>
              <p:txBody>
                <a:bodyPr>
                  <a:prstTxWarp prst="textNoShape">
                    <a:avLst/>
                  </a:prstTxWarp>
                </a:bodyPr>
                <a:lstStyle/>
                <a:p>
                  <a:endParaRPr lang="en-US"/>
                </a:p>
              </p:txBody>
            </p:sp>
            <p:sp>
              <p:nvSpPr>
                <p:cNvPr id="39037" name="Freeform 125"/>
                <p:cNvSpPr>
                  <a:spLocks/>
                </p:cNvSpPr>
                <p:nvPr/>
              </p:nvSpPr>
              <p:spPr bwMode="auto">
                <a:xfrm>
                  <a:off x="945" y="2161"/>
                  <a:ext cx="125" cy="795"/>
                </a:xfrm>
                <a:custGeom>
                  <a:avLst/>
                  <a:gdLst/>
                  <a:ahLst/>
                  <a:cxnLst>
                    <a:cxn ang="0">
                      <a:pos x="189" y="2385"/>
                    </a:cxn>
                    <a:cxn ang="0">
                      <a:pos x="89" y="2356"/>
                    </a:cxn>
                    <a:cxn ang="0">
                      <a:pos x="0" y="75"/>
                    </a:cxn>
                    <a:cxn ang="0">
                      <a:pos x="89" y="8"/>
                    </a:cxn>
                    <a:cxn ang="0">
                      <a:pos x="276" y="0"/>
                    </a:cxn>
                    <a:cxn ang="0">
                      <a:pos x="374" y="2377"/>
                    </a:cxn>
                    <a:cxn ang="0">
                      <a:pos x="189" y="2385"/>
                    </a:cxn>
                  </a:cxnLst>
                  <a:rect l="0" t="0" r="r" b="b"/>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w="9525">
                  <a:noFill/>
                  <a:round/>
                  <a:headEnd/>
                  <a:tailEnd/>
                </a:ln>
              </p:spPr>
              <p:txBody>
                <a:bodyPr>
                  <a:prstTxWarp prst="textNoShape">
                    <a:avLst/>
                  </a:prstTxWarp>
                </a:bodyPr>
                <a:lstStyle/>
                <a:p>
                  <a:endParaRPr lang="en-US"/>
                </a:p>
              </p:txBody>
            </p:sp>
            <p:sp>
              <p:nvSpPr>
                <p:cNvPr id="39038" name="Freeform 126"/>
                <p:cNvSpPr>
                  <a:spLocks/>
                </p:cNvSpPr>
                <p:nvPr/>
              </p:nvSpPr>
              <p:spPr bwMode="auto">
                <a:xfrm>
                  <a:off x="975" y="2160"/>
                  <a:ext cx="130" cy="796"/>
                </a:xfrm>
                <a:custGeom>
                  <a:avLst/>
                  <a:gdLst/>
                  <a:ahLst/>
                  <a:cxnLst>
                    <a:cxn ang="0">
                      <a:pos x="103" y="2389"/>
                    </a:cxn>
                    <a:cxn ang="0">
                      <a:pos x="100" y="2389"/>
                    </a:cxn>
                    <a:cxn ang="0">
                      <a:pos x="0" y="12"/>
                    </a:cxn>
                    <a:cxn ang="0">
                      <a:pos x="282" y="0"/>
                    </a:cxn>
                    <a:cxn ang="0">
                      <a:pos x="389" y="2376"/>
                    </a:cxn>
                    <a:cxn ang="0">
                      <a:pos x="103" y="2389"/>
                    </a:cxn>
                  </a:cxnLst>
                  <a:rect l="0" t="0" r="r" b="b"/>
                  <a:pathLst>
                    <a:path w="389" h="2389">
                      <a:moveTo>
                        <a:pt x="103" y="2389"/>
                      </a:moveTo>
                      <a:lnTo>
                        <a:pt x="100" y="2389"/>
                      </a:lnTo>
                      <a:lnTo>
                        <a:pt x="0" y="12"/>
                      </a:lnTo>
                      <a:lnTo>
                        <a:pt x="282" y="0"/>
                      </a:lnTo>
                      <a:lnTo>
                        <a:pt x="389" y="2376"/>
                      </a:lnTo>
                      <a:lnTo>
                        <a:pt x="103" y="2389"/>
                      </a:lnTo>
                      <a:close/>
                    </a:path>
                  </a:pathLst>
                </a:custGeom>
                <a:solidFill>
                  <a:srgbClr val="D1B2A5"/>
                </a:solidFill>
                <a:ln w="9525">
                  <a:noFill/>
                  <a:round/>
                  <a:headEnd/>
                  <a:tailEnd/>
                </a:ln>
              </p:spPr>
              <p:txBody>
                <a:bodyPr>
                  <a:prstTxWarp prst="textNoShape">
                    <a:avLst/>
                  </a:prstTxWarp>
                </a:bodyPr>
                <a:lstStyle/>
                <a:p>
                  <a:endParaRPr lang="en-US"/>
                </a:p>
              </p:txBody>
            </p:sp>
            <p:sp>
              <p:nvSpPr>
                <p:cNvPr id="39039" name="Freeform 127"/>
                <p:cNvSpPr>
                  <a:spLocks/>
                </p:cNvSpPr>
                <p:nvPr/>
              </p:nvSpPr>
              <p:spPr bwMode="auto">
                <a:xfrm>
                  <a:off x="586" y="2215"/>
                  <a:ext cx="826" cy="477"/>
                </a:xfrm>
                <a:custGeom>
                  <a:avLst/>
                  <a:gdLst/>
                  <a:ahLst/>
                  <a:cxnLst>
                    <a:cxn ang="0">
                      <a:pos x="65" y="1433"/>
                    </a:cxn>
                    <a:cxn ang="0">
                      <a:pos x="0" y="101"/>
                    </a:cxn>
                    <a:cxn ang="0">
                      <a:pos x="51" y="45"/>
                    </a:cxn>
                    <a:cxn ang="0">
                      <a:pos x="2372" y="0"/>
                    </a:cxn>
                    <a:cxn ang="0">
                      <a:pos x="2480" y="1313"/>
                    </a:cxn>
                    <a:cxn ang="0">
                      <a:pos x="2435" y="1331"/>
                    </a:cxn>
                    <a:cxn ang="0">
                      <a:pos x="65" y="1433"/>
                    </a:cxn>
                  </a:cxnLst>
                  <a:rect l="0" t="0" r="r" b="b"/>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w="9525">
                  <a:noFill/>
                  <a:round/>
                  <a:headEnd/>
                  <a:tailEnd/>
                </a:ln>
              </p:spPr>
              <p:txBody>
                <a:bodyPr>
                  <a:prstTxWarp prst="textNoShape">
                    <a:avLst/>
                  </a:prstTxWarp>
                </a:bodyPr>
                <a:lstStyle/>
                <a:p>
                  <a:endParaRPr lang="en-US"/>
                </a:p>
              </p:txBody>
            </p:sp>
            <p:sp>
              <p:nvSpPr>
                <p:cNvPr id="39040" name="Freeform 128"/>
                <p:cNvSpPr>
                  <a:spLocks/>
                </p:cNvSpPr>
                <p:nvPr/>
              </p:nvSpPr>
              <p:spPr bwMode="auto">
                <a:xfrm>
                  <a:off x="603" y="2195"/>
                  <a:ext cx="809" cy="491"/>
                </a:xfrm>
                <a:custGeom>
                  <a:avLst/>
                  <a:gdLst/>
                  <a:ahLst/>
                  <a:cxnLst>
                    <a:cxn ang="0">
                      <a:pos x="57" y="1473"/>
                    </a:cxn>
                    <a:cxn ang="0">
                      <a:pos x="0" y="103"/>
                    </a:cxn>
                    <a:cxn ang="0">
                      <a:pos x="2371" y="0"/>
                    </a:cxn>
                    <a:cxn ang="0">
                      <a:pos x="2429" y="1371"/>
                    </a:cxn>
                    <a:cxn ang="0">
                      <a:pos x="57" y="1473"/>
                    </a:cxn>
                  </a:cxnLst>
                  <a:rect l="0" t="0" r="r" b="b"/>
                  <a:pathLst>
                    <a:path w="2429" h="1473">
                      <a:moveTo>
                        <a:pt x="57" y="1473"/>
                      </a:moveTo>
                      <a:lnTo>
                        <a:pt x="0" y="103"/>
                      </a:lnTo>
                      <a:lnTo>
                        <a:pt x="2371" y="0"/>
                      </a:lnTo>
                      <a:lnTo>
                        <a:pt x="2429" y="1371"/>
                      </a:lnTo>
                      <a:lnTo>
                        <a:pt x="57" y="1473"/>
                      </a:lnTo>
                      <a:close/>
                    </a:path>
                  </a:pathLst>
                </a:custGeom>
                <a:solidFill>
                  <a:srgbClr val="F2CC0C"/>
                </a:solidFill>
                <a:ln w="9525">
                  <a:noFill/>
                  <a:round/>
                  <a:headEnd/>
                  <a:tailEnd/>
                </a:ln>
              </p:spPr>
              <p:txBody>
                <a:bodyPr>
                  <a:prstTxWarp prst="textNoShape">
                    <a:avLst/>
                  </a:prstTxWarp>
                </a:bodyPr>
                <a:lstStyle/>
                <a:p>
                  <a:endParaRPr lang="en-US"/>
                </a:p>
              </p:txBody>
            </p:sp>
            <p:sp>
              <p:nvSpPr>
                <p:cNvPr id="39041" name="Freeform 129"/>
                <p:cNvSpPr>
                  <a:spLocks/>
                </p:cNvSpPr>
                <p:nvPr/>
              </p:nvSpPr>
              <p:spPr bwMode="auto">
                <a:xfrm>
                  <a:off x="626" y="2218"/>
                  <a:ext cx="763" cy="446"/>
                </a:xfrm>
                <a:custGeom>
                  <a:avLst/>
                  <a:gdLst/>
                  <a:ahLst/>
                  <a:cxnLst>
                    <a:cxn ang="0">
                      <a:pos x="52" y="1340"/>
                    </a:cxn>
                    <a:cxn ang="0">
                      <a:pos x="0" y="96"/>
                    </a:cxn>
                    <a:cxn ang="0">
                      <a:pos x="2237" y="0"/>
                    </a:cxn>
                    <a:cxn ang="0">
                      <a:pos x="2289" y="1245"/>
                    </a:cxn>
                    <a:cxn ang="0">
                      <a:pos x="52" y="1340"/>
                    </a:cxn>
                  </a:cxnLst>
                  <a:rect l="0" t="0" r="r" b="b"/>
                  <a:pathLst>
                    <a:path w="2289" h="1340">
                      <a:moveTo>
                        <a:pt x="52" y="1340"/>
                      </a:moveTo>
                      <a:lnTo>
                        <a:pt x="0" y="96"/>
                      </a:lnTo>
                      <a:lnTo>
                        <a:pt x="2237" y="0"/>
                      </a:lnTo>
                      <a:lnTo>
                        <a:pt x="2289" y="1245"/>
                      </a:lnTo>
                      <a:lnTo>
                        <a:pt x="52" y="1340"/>
                      </a:lnTo>
                      <a:close/>
                    </a:path>
                  </a:pathLst>
                </a:custGeom>
                <a:solidFill>
                  <a:srgbClr val="0035FF"/>
                </a:solidFill>
                <a:ln w="9525">
                  <a:noFill/>
                  <a:round/>
                  <a:headEnd/>
                  <a:tailEnd/>
                </a:ln>
              </p:spPr>
              <p:txBody>
                <a:bodyPr>
                  <a:prstTxWarp prst="textNoShape">
                    <a:avLst/>
                  </a:prstTxWarp>
                </a:bodyPr>
                <a:lstStyle/>
                <a:p>
                  <a:endParaRPr lang="en-US"/>
                </a:p>
              </p:txBody>
            </p:sp>
            <p:sp>
              <p:nvSpPr>
                <p:cNvPr id="39042" name="Freeform 130"/>
                <p:cNvSpPr>
                  <a:spLocks/>
                </p:cNvSpPr>
                <p:nvPr/>
              </p:nvSpPr>
              <p:spPr bwMode="auto">
                <a:xfrm>
                  <a:off x="649" y="2239"/>
                  <a:ext cx="717" cy="405"/>
                </a:xfrm>
                <a:custGeom>
                  <a:avLst/>
                  <a:gdLst/>
                  <a:ahLst/>
                  <a:cxnLst>
                    <a:cxn ang="0">
                      <a:pos x="46" y="1215"/>
                    </a:cxn>
                    <a:cxn ang="0">
                      <a:pos x="0" y="91"/>
                    </a:cxn>
                    <a:cxn ang="0">
                      <a:pos x="2103" y="0"/>
                    </a:cxn>
                    <a:cxn ang="0">
                      <a:pos x="2149" y="1124"/>
                    </a:cxn>
                    <a:cxn ang="0">
                      <a:pos x="46" y="1215"/>
                    </a:cxn>
                  </a:cxnLst>
                  <a:rect l="0" t="0" r="r" b="b"/>
                  <a:pathLst>
                    <a:path w="2149" h="1215">
                      <a:moveTo>
                        <a:pt x="46" y="1215"/>
                      </a:moveTo>
                      <a:lnTo>
                        <a:pt x="0" y="91"/>
                      </a:lnTo>
                      <a:lnTo>
                        <a:pt x="2103" y="0"/>
                      </a:lnTo>
                      <a:lnTo>
                        <a:pt x="2149" y="1124"/>
                      </a:lnTo>
                      <a:lnTo>
                        <a:pt x="46" y="1215"/>
                      </a:lnTo>
                      <a:close/>
                    </a:path>
                  </a:pathLst>
                </a:custGeom>
                <a:solidFill>
                  <a:srgbClr val="B7F9FF"/>
                </a:solidFill>
                <a:ln w="9525">
                  <a:noFill/>
                  <a:round/>
                  <a:headEnd/>
                  <a:tailEnd/>
                </a:ln>
              </p:spPr>
              <p:txBody>
                <a:bodyPr>
                  <a:prstTxWarp prst="textNoShape">
                    <a:avLst/>
                  </a:prstTxWarp>
                </a:bodyPr>
                <a:lstStyle/>
                <a:p>
                  <a:endParaRPr lang="en-US"/>
                </a:p>
              </p:txBody>
            </p:sp>
            <p:sp>
              <p:nvSpPr>
                <p:cNvPr id="39043" name="Freeform 131"/>
                <p:cNvSpPr>
                  <a:spLocks/>
                </p:cNvSpPr>
                <p:nvPr/>
              </p:nvSpPr>
              <p:spPr bwMode="auto">
                <a:xfrm>
                  <a:off x="657" y="2244"/>
                  <a:ext cx="700" cy="395"/>
                </a:xfrm>
                <a:custGeom>
                  <a:avLst/>
                  <a:gdLst/>
                  <a:ahLst/>
                  <a:cxnLst>
                    <a:cxn ang="0">
                      <a:pos x="47" y="1185"/>
                    </a:cxn>
                    <a:cxn ang="0">
                      <a:pos x="0" y="88"/>
                    </a:cxn>
                    <a:cxn ang="0">
                      <a:pos x="2054" y="0"/>
                    </a:cxn>
                    <a:cxn ang="0">
                      <a:pos x="2100" y="1098"/>
                    </a:cxn>
                    <a:cxn ang="0">
                      <a:pos x="47" y="1185"/>
                    </a:cxn>
                  </a:cxnLst>
                  <a:rect l="0" t="0" r="r" b="b"/>
                  <a:pathLst>
                    <a:path w="2100" h="1185">
                      <a:moveTo>
                        <a:pt x="47" y="1185"/>
                      </a:moveTo>
                      <a:lnTo>
                        <a:pt x="0" y="88"/>
                      </a:lnTo>
                      <a:lnTo>
                        <a:pt x="2054" y="0"/>
                      </a:lnTo>
                      <a:lnTo>
                        <a:pt x="2100" y="1098"/>
                      </a:lnTo>
                      <a:lnTo>
                        <a:pt x="47" y="1185"/>
                      </a:lnTo>
                      <a:close/>
                    </a:path>
                  </a:pathLst>
                </a:custGeom>
                <a:solidFill>
                  <a:srgbClr val="BAF9FF"/>
                </a:solidFill>
                <a:ln w="9525">
                  <a:noFill/>
                  <a:round/>
                  <a:headEnd/>
                  <a:tailEnd/>
                </a:ln>
              </p:spPr>
              <p:txBody>
                <a:bodyPr>
                  <a:prstTxWarp prst="textNoShape">
                    <a:avLst/>
                  </a:prstTxWarp>
                </a:bodyPr>
                <a:lstStyle/>
                <a:p>
                  <a:endParaRPr lang="en-US"/>
                </a:p>
              </p:txBody>
            </p:sp>
            <p:sp>
              <p:nvSpPr>
                <p:cNvPr id="39044" name="Freeform 132"/>
                <p:cNvSpPr>
                  <a:spLocks/>
                </p:cNvSpPr>
                <p:nvPr/>
              </p:nvSpPr>
              <p:spPr bwMode="auto">
                <a:xfrm>
                  <a:off x="666" y="2248"/>
                  <a:ext cx="683" cy="386"/>
                </a:xfrm>
                <a:custGeom>
                  <a:avLst/>
                  <a:gdLst/>
                  <a:ahLst/>
                  <a:cxnLst>
                    <a:cxn ang="0">
                      <a:pos x="46" y="1157"/>
                    </a:cxn>
                    <a:cxn ang="0">
                      <a:pos x="0" y="86"/>
                    </a:cxn>
                    <a:cxn ang="0">
                      <a:pos x="2003" y="0"/>
                    </a:cxn>
                    <a:cxn ang="0">
                      <a:pos x="2048" y="1071"/>
                    </a:cxn>
                    <a:cxn ang="0">
                      <a:pos x="46" y="1157"/>
                    </a:cxn>
                  </a:cxnLst>
                  <a:rect l="0" t="0" r="r" b="b"/>
                  <a:pathLst>
                    <a:path w="2048" h="1157">
                      <a:moveTo>
                        <a:pt x="46" y="1157"/>
                      </a:moveTo>
                      <a:lnTo>
                        <a:pt x="0" y="86"/>
                      </a:lnTo>
                      <a:lnTo>
                        <a:pt x="2003" y="0"/>
                      </a:lnTo>
                      <a:lnTo>
                        <a:pt x="2048" y="1071"/>
                      </a:lnTo>
                      <a:lnTo>
                        <a:pt x="46" y="1157"/>
                      </a:lnTo>
                      <a:close/>
                    </a:path>
                  </a:pathLst>
                </a:custGeom>
                <a:solidFill>
                  <a:srgbClr val="BFF9FF"/>
                </a:solidFill>
                <a:ln w="9525">
                  <a:noFill/>
                  <a:round/>
                  <a:headEnd/>
                  <a:tailEnd/>
                </a:ln>
              </p:spPr>
              <p:txBody>
                <a:bodyPr>
                  <a:prstTxWarp prst="textNoShape">
                    <a:avLst/>
                  </a:prstTxWarp>
                </a:bodyPr>
                <a:lstStyle/>
                <a:p>
                  <a:endParaRPr lang="en-US"/>
                </a:p>
              </p:txBody>
            </p:sp>
            <p:sp>
              <p:nvSpPr>
                <p:cNvPr id="39045" name="Freeform 133"/>
                <p:cNvSpPr>
                  <a:spLocks/>
                </p:cNvSpPr>
                <p:nvPr/>
              </p:nvSpPr>
              <p:spPr bwMode="auto">
                <a:xfrm>
                  <a:off x="1191" y="2950"/>
                  <a:ext cx="29" cy="59"/>
                </a:xfrm>
                <a:custGeom>
                  <a:avLst/>
                  <a:gdLst/>
                  <a:ahLst/>
                  <a:cxnLst>
                    <a:cxn ang="0">
                      <a:pos x="88" y="178"/>
                    </a:cxn>
                    <a:cxn ang="0">
                      <a:pos x="56" y="171"/>
                    </a:cxn>
                    <a:cxn ang="0">
                      <a:pos x="48" y="152"/>
                    </a:cxn>
                    <a:cxn ang="0">
                      <a:pos x="40" y="131"/>
                    </a:cxn>
                    <a:cxn ang="0">
                      <a:pos x="32" y="109"/>
                    </a:cxn>
                    <a:cxn ang="0">
                      <a:pos x="25" y="87"/>
                    </a:cxn>
                    <a:cxn ang="0">
                      <a:pos x="18" y="63"/>
                    </a:cxn>
                    <a:cxn ang="0">
                      <a:pos x="11" y="41"/>
                    </a:cxn>
                    <a:cxn ang="0">
                      <a:pos x="6" y="20"/>
                    </a:cxn>
                    <a:cxn ang="0">
                      <a:pos x="0" y="0"/>
                    </a:cxn>
                    <a:cxn ang="0">
                      <a:pos x="18" y="15"/>
                    </a:cxn>
                    <a:cxn ang="0">
                      <a:pos x="32" y="34"/>
                    </a:cxn>
                    <a:cxn ang="0">
                      <a:pos x="43" y="58"/>
                    </a:cxn>
                    <a:cxn ang="0">
                      <a:pos x="51" y="82"/>
                    </a:cxn>
                    <a:cxn ang="0">
                      <a:pos x="59" y="107"/>
                    </a:cxn>
                    <a:cxn ang="0">
                      <a:pos x="67" y="134"/>
                    </a:cxn>
                    <a:cxn ang="0">
                      <a:pos x="77" y="157"/>
                    </a:cxn>
                    <a:cxn ang="0">
                      <a:pos x="88" y="178"/>
                    </a:cxn>
                  </a:cxnLst>
                  <a:rect l="0" t="0" r="r" b="b"/>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w="9525">
                  <a:noFill/>
                  <a:round/>
                  <a:headEnd/>
                  <a:tailEnd/>
                </a:ln>
              </p:spPr>
              <p:txBody>
                <a:bodyPr>
                  <a:prstTxWarp prst="textNoShape">
                    <a:avLst/>
                  </a:prstTxWarp>
                </a:bodyPr>
                <a:lstStyle/>
                <a:p>
                  <a:endParaRPr lang="en-US"/>
                </a:p>
              </p:txBody>
            </p:sp>
            <p:sp>
              <p:nvSpPr>
                <p:cNvPr id="39046" name="Freeform 134"/>
                <p:cNvSpPr>
                  <a:spLocks/>
                </p:cNvSpPr>
                <p:nvPr/>
              </p:nvSpPr>
              <p:spPr bwMode="auto">
                <a:xfrm>
                  <a:off x="941" y="3002"/>
                  <a:ext cx="1" cy="1"/>
                </a:xfrm>
                <a:custGeom>
                  <a:avLst/>
                  <a:gdLst/>
                  <a:ahLst/>
                  <a:cxnLst>
                    <a:cxn ang="0">
                      <a:pos x="0" y="0"/>
                    </a:cxn>
                    <a:cxn ang="0">
                      <a:pos x="1" y="0"/>
                    </a:cxn>
                    <a:cxn ang="0">
                      <a:pos x="1" y="0"/>
                    </a:cxn>
                    <a:cxn ang="0">
                      <a:pos x="1" y="0"/>
                    </a:cxn>
                    <a:cxn ang="0">
                      <a:pos x="2" y="1"/>
                    </a:cxn>
                    <a:cxn ang="0">
                      <a:pos x="2" y="1"/>
                    </a:cxn>
                    <a:cxn ang="0">
                      <a:pos x="2" y="1"/>
                    </a:cxn>
                    <a:cxn ang="0">
                      <a:pos x="2" y="1"/>
                    </a:cxn>
                    <a:cxn ang="0">
                      <a:pos x="2" y="1"/>
                    </a:cxn>
                    <a:cxn ang="0">
                      <a:pos x="1" y="0"/>
                    </a:cxn>
                    <a:cxn ang="0">
                      <a:pos x="1" y="0"/>
                    </a:cxn>
                    <a:cxn ang="0">
                      <a:pos x="1" y="0"/>
                    </a:cxn>
                    <a:cxn ang="0">
                      <a:pos x="0" y="0"/>
                    </a:cxn>
                  </a:cxnLst>
                  <a:rect l="0" t="0" r="r" b="b"/>
                  <a:pathLst>
                    <a:path w="2" h="1">
                      <a:moveTo>
                        <a:pt x="0" y="0"/>
                      </a:moveTo>
                      <a:lnTo>
                        <a:pt x="1" y="0"/>
                      </a:lnTo>
                      <a:lnTo>
                        <a:pt x="1" y="0"/>
                      </a:lnTo>
                      <a:lnTo>
                        <a:pt x="1" y="0"/>
                      </a:lnTo>
                      <a:lnTo>
                        <a:pt x="2" y="1"/>
                      </a:lnTo>
                      <a:lnTo>
                        <a:pt x="2" y="1"/>
                      </a:lnTo>
                      <a:lnTo>
                        <a:pt x="2" y="1"/>
                      </a:lnTo>
                      <a:lnTo>
                        <a:pt x="2" y="1"/>
                      </a:lnTo>
                      <a:lnTo>
                        <a:pt x="2" y="1"/>
                      </a:lnTo>
                      <a:lnTo>
                        <a:pt x="1" y="0"/>
                      </a:lnTo>
                      <a:lnTo>
                        <a:pt x="1" y="0"/>
                      </a:lnTo>
                      <a:lnTo>
                        <a:pt x="1" y="0"/>
                      </a:lnTo>
                      <a:lnTo>
                        <a:pt x="0" y="0"/>
                      </a:lnTo>
                      <a:close/>
                    </a:path>
                  </a:pathLst>
                </a:custGeom>
                <a:solidFill>
                  <a:srgbClr val="B25B00"/>
                </a:solidFill>
                <a:ln w="9525">
                  <a:noFill/>
                  <a:round/>
                  <a:headEnd/>
                  <a:tailEnd/>
                </a:ln>
              </p:spPr>
              <p:txBody>
                <a:bodyPr>
                  <a:prstTxWarp prst="textNoShape">
                    <a:avLst/>
                  </a:prstTxWarp>
                </a:bodyPr>
                <a:lstStyle/>
                <a:p>
                  <a:endParaRPr lang="en-US"/>
                </a:p>
              </p:txBody>
            </p:sp>
            <p:sp>
              <p:nvSpPr>
                <p:cNvPr id="39047" name="Freeform 135"/>
                <p:cNvSpPr>
                  <a:spLocks/>
                </p:cNvSpPr>
                <p:nvPr/>
              </p:nvSpPr>
              <p:spPr bwMode="auto">
                <a:xfrm>
                  <a:off x="950" y="2896"/>
                  <a:ext cx="61" cy="122"/>
                </a:xfrm>
                <a:custGeom>
                  <a:avLst/>
                  <a:gdLst/>
                  <a:ahLst/>
                  <a:cxnLst>
                    <a:cxn ang="0">
                      <a:pos x="182" y="363"/>
                    </a:cxn>
                    <a:cxn ang="0">
                      <a:pos x="172" y="366"/>
                    </a:cxn>
                    <a:cxn ang="0">
                      <a:pos x="160" y="365"/>
                    </a:cxn>
                    <a:cxn ang="0">
                      <a:pos x="148" y="362"/>
                    </a:cxn>
                    <a:cxn ang="0">
                      <a:pos x="135" y="356"/>
                    </a:cxn>
                    <a:cxn ang="0">
                      <a:pos x="122" y="351"/>
                    </a:cxn>
                    <a:cxn ang="0">
                      <a:pos x="109" y="344"/>
                    </a:cxn>
                    <a:cxn ang="0">
                      <a:pos x="98" y="338"/>
                    </a:cxn>
                    <a:cxn ang="0">
                      <a:pos x="89" y="334"/>
                    </a:cxn>
                    <a:cxn ang="0">
                      <a:pos x="87" y="332"/>
                    </a:cxn>
                    <a:cxn ang="0">
                      <a:pos x="86" y="329"/>
                    </a:cxn>
                    <a:cxn ang="0">
                      <a:pos x="85" y="326"/>
                    </a:cxn>
                    <a:cxn ang="0">
                      <a:pos x="83" y="323"/>
                    </a:cxn>
                    <a:cxn ang="0">
                      <a:pos x="90" y="325"/>
                    </a:cxn>
                    <a:cxn ang="0">
                      <a:pos x="98" y="327"/>
                    </a:cxn>
                    <a:cxn ang="0">
                      <a:pos x="108" y="330"/>
                    </a:cxn>
                    <a:cxn ang="0">
                      <a:pos x="116" y="333"/>
                    </a:cxn>
                    <a:cxn ang="0">
                      <a:pos x="123" y="334"/>
                    </a:cxn>
                    <a:cxn ang="0">
                      <a:pos x="129" y="334"/>
                    </a:cxn>
                    <a:cxn ang="0">
                      <a:pos x="133" y="332"/>
                    </a:cxn>
                    <a:cxn ang="0">
                      <a:pos x="134" y="326"/>
                    </a:cxn>
                    <a:cxn ang="0">
                      <a:pos x="129" y="282"/>
                    </a:cxn>
                    <a:cxn ang="0">
                      <a:pos x="116" y="239"/>
                    </a:cxn>
                    <a:cxn ang="0">
                      <a:pos x="98" y="198"/>
                    </a:cxn>
                    <a:cxn ang="0">
                      <a:pos x="78" y="156"/>
                    </a:cxn>
                    <a:cxn ang="0">
                      <a:pos x="56" y="115"/>
                    </a:cxn>
                    <a:cxn ang="0">
                      <a:pos x="35" y="76"/>
                    </a:cxn>
                    <a:cxn ang="0">
                      <a:pos x="16" y="37"/>
                    </a:cxn>
                    <a:cxn ang="0">
                      <a:pos x="0" y="0"/>
                    </a:cxn>
                    <a:cxn ang="0">
                      <a:pos x="7" y="3"/>
                    </a:cxn>
                    <a:cxn ang="0">
                      <a:pos x="26" y="23"/>
                    </a:cxn>
                    <a:cxn ang="0">
                      <a:pos x="55" y="58"/>
                    </a:cxn>
                    <a:cxn ang="0">
                      <a:pos x="89" y="105"/>
                    </a:cxn>
                    <a:cxn ang="0">
                      <a:pos x="123" y="160"/>
                    </a:cxn>
                    <a:cxn ang="0">
                      <a:pos x="153" y="224"/>
                    </a:cxn>
                    <a:cxn ang="0">
                      <a:pos x="174" y="293"/>
                    </a:cxn>
                    <a:cxn ang="0">
                      <a:pos x="182" y="363"/>
                    </a:cxn>
                  </a:cxnLst>
                  <a:rect l="0" t="0" r="r" b="b"/>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w="9525">
                  <a:noFill/>
                  <a:round/>
                  <a:headEnd/>
                  <a:tailEnd/>
                </a:ln>
              </p:spPr>
              <p:txBody>
                <a:bodyPr>
                  <a:prstTxWarp prst="textNoShape">
                    <a:avLst/>
                  </a:prstTxWarp>
                </a:bodyPr>
                <a:lstStyle/>
                <a:p>
                  <a:endParaRPr lang="en-US"/>
                </a:p>
              </p:txBody>
            </p:sp>
            <p:sp>
              <p:nvSpPr>
                <p:cNvPr id="39048" name="Freeform 136"/>
                <p:cNvSpPr>
                  <a:spLocks/>
                </p:cNvSpPr>
                <p:nvPr/>
              </p:nvSpPr>
              <p:spPr bwMode="auto">
                <a:xfrm>
                  <a:off x="1149" y="2906"/>
                  <a:ext cx="10" cy="97"/>
                </a:xfrm>
                <a:custGeom>
                  <a:avLst/>
                  <a:gdLst/>
                  <a:ahLst/>
                  <a:cxnLst>
                    <a:cxn ang="0">
                      <a:pos x="32" y="291"/>
                    </a:cxn>
                    <a:cxn ang="0">
                      <a:pos x="14" y="261"/>
                    </a:cxn>
                    <a:cxn ang="0">
                      <a:pos x="4" y="227"/>
                    </a:cxn>
                    <a:cxn ang="0">
                      <a:pos x="0" y="189"/>
                    </a:cxn>
                    <a:cxn ang="0">
                      <a:pos x="0" y="152"/>
                    </a:cxn>
                    <a:cxn ang="0">
                      <a:pos x="1" y="112"/>
                    </a:cxn>
                    <a:cxn ang="0">
                      <a:pos x="4" y="73"/>
                    </a:cxn>
                    <a:cxn ang="0">
                      <a:pos x="4" y="36"/>
                    </a:cxn>
                    <a:cxn ang="0">
                      <a:pos x="1" y="0"/>
                    </a:cxn>
                    <a:cxn ang="0">
                      <a:pos x="16" y="32"/>
                    </a:cxn>
                    <a:cxn ang="0">
                      <a:pos x="25" y="66"/>
                    </a:cxn>
                    <a:cxn ang="0">
                      <a:pos x="29" y="102"/>
                    </a:cxn>
                    <a:cxn ang="0">
                      <a:pos x="29" y="139"/>
                    </a:cxn>
                    <a:cxn ang="0">
                      <a:pos x="26" y="178"/>
                    </a:cxn>
                    <a:cxn ang="0">
                      <a:pos x="26" y="217"/>
                    </a:cxn>
                    <a:cxn ang="0">
                      <a:pos x="26" y="254"/>
                    </a:cxn>
                    <a:cxn ang="0">
                      <a:pos x="32" y="291"/>
                    </a:cxn>
                  </a:cxnLst>
                  <a:rect l="0" t="0" r="r" b="b"/>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w="9525">
                  <a:noFill/>
                  <a:round/>
                  <a:headEnd/>
                  <a:tailEnd/>
                </a:ln>
              </p:spPr>
              <p:txBody>
                <a:bodyPr>
                  <a:prstTxWarp prst="textNoShape">
                    <a:avLst/>
                  </a:prstTxWarp>
                </a:bodyPr>
                <a:lstStyle/>
                <a:p>
                  <a:endParaRPr lang="en-US"/>
                </a:p>
              </p:txBody>
            </p:sp>
            <p:sp>
              <p:nvSpPr>
                <p:cNvPr id="39049" name="Freeform 137"/>
                <p:cNvSpPr>
                  <a:spLocks/>
                </p:cNvSpPr>
                <p:nvPr/>
              </p:nvSpPr>
              <p:spPr bwMode="auto">
                <a:xfrm>
                  <a:off x="917" y="2902"/>
                  <a:ext cx="56" cy="90"/>
                </a:xfrm>
                <a:custGeom>
                  <a:avLst/>
                  <a:gdLst/>
                  <a:ahLst/>
                  <a:cxnLst>
                    <a:cxn ang="0">
                      <a:pos x="168" y="269"/>
                    </a:cxn>
                    <a:cxn ang="0">
                      <a:pos x="135" y="255"/>
                    </a:cxn>
                    <a:cxn ang="0">
                      <a:pos x="109" y="231"/>
                    </a:cxn>
                    <a:cxn ang="0">
                      <a:pos x="87" y="197"/>
                    </a:cxn>
                    <a:cxn ang="0">
                      <a:pos x="68" y="157"/>
                    </a:cxn>
                    <a:cxn ang="0">
                      <a:pos x="52" y="115"/>
                    </a:cxn>
                    <a:cxn ang="0">
                      <a:pos x="35" y="72"/>
                    </a:cxn>
                    <a:cxn ang="0">
                      <a:pos x="19" y="33"/>
                    </a:cxn>
                    <a:cxn ang="0">
                      <a:pos x="0" y="0"/>
                    </a:cxn>
                    <a:cxn ang="0">
                      <a:pos x="35" y="26"/>
                    </a:cxn>
                    <a:cxn ang="0">
                      <a:pos x="63" y="57"/>
                    </a:cxn>
                    <a:cxn ang="0">
                      <a:pos x="85" y="91"/>
                    </a:cxn>
                    <a:cxn ang="0">
                      <a:pos x="101" y="128"/>
                    </a:cxn>
                    <a:cxn ang="0">
                      <a:pos x="116" y="166"/>
                    </a:cxn>
                    <a:cxn ang="0">
                      <a:pos x="131" y="203"/>
                    </a:cxn>
                    <a:cxn ang="0">
                      <a:pos x="148" y="238"/>
                    </a:cxn>
                    <a:cxn ang="0">
                      <a:pos x="168" y="269"/>
                    </a:cxn>
                  </a:cxnLst>
                  <a:rect l="0" t="0" r="r" b="b"/>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w="9525">
                  <a:noFill/>
                  <a:round/>
                  <a:headEnd/>
                  <a:tailEnd/>
                </a:ln>
              </p:spPr>
              <p:txBody>
                <a:bodyPr>
                  <a:prstTxWarp prst="textNoShape">
                    <a:avLst/>
                  </a:prstTxWarp>
                </a:bodyPr>
                <a:lstStyle/>
                <a:p>
                  <a:endParaRPr lang="en-US"/>
                </a:p>
              </p:txBody>
            </p:sp>
            <p:sp>
              <p:nvSpPr>
                <p:cNvPr id="39050" name="Freeform 138"/>
                <p:cNvSpPr>
                  <a:spLocks/>
                </p:cNvSpPr>
                <p:nvPr/>
              </p:nvSpPr>
              <p:spPr bwMode="auto">
                <a:xfrm>
                  <a:off x="1325" y="2844"/>
                  <a:ext cx="51" cy="84"/>
                </a:xfrm>
                <a:custGeom>
                  <a:avLst/>
                  <a:gdLst/>
                  <a:ahLst/>
                  <a:cxnLst>
                    <a:cxn ang="0">
                      <a:pos x="0" y="250"/>
                    </a:cxn>
                    <a:cxn ang="0">
                      <a:pos x="29" y="231"/>
                    </a:cxn>
                    <a:cxn ang="0">
                      <a:pos x="53" y="203"/>
                    </a:cxn>
                    <a:cxn ang="0">
                      <a:pos x="73" y="173"/>
                    </a:cxn>
                    <a:cxn ang="0">
                      <a:pos x="90" y="137"/>
                    </a:cxn>
                    <a:cxn ang="0">
                      <a:pos x="103" y="101"/>
                    </a:cxn>
                    <a:cxn ang="0">
                      <a:pos x="118" y="65"/>
                    </a:cxn>
                    <a:cxn ang="0">
                      <a:pos x="135" y="31"/>
                    </a:cxn>
                    <a:cxn ang="0">
                      <a:pos x="153" y="0"/>
                    </a:cxn>
                    <a:cxn ang="0">
                      <a:pos x="121" y="18"/>
                    </a:cxn>
                    <a:cxn ang="0">
                      <a:pos x="96" y="43"/>
                    </a:cxn>
                    <a:cxn ang="0">
                      <a:pos x="79" y="75"/>
                    </a:cxn>
                    <a:cxn ang="0">
                      <a:pos x="64" y="109"/>
                    </a:cxn>
                    <a:cxn ang="0">
                      <a:pos x="50" y="147"/>
                    </a:cxn>
                    <a:cxn ang="0">
                      <a:pos x="36" y="183"/>
                    </a:cxn>
                    <a:cxn ang="0">
                      <a:pos x="21" y="218"/>
                    </a:cxn>
                    <a:cxn ang="0">
                      <a:pos x="0" y="250"/>
                    </a:cxn>
                  </a:cxnLst>
                  <a:rect l="0" t="0" r="r" b="b"/>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w="9525">
                  <a:noFill/>
                  <a:round/>
                  <a:headEnd/>
                  <a:tailEnd/>
                </a:ln>
              </p:spPr>
              <p:txBody>
                <a:bodyPr>
                  <a:prstTxWarp prst="textNoShape">
                    <a:avLst/>
                  </a:prstTxWarp>
                </a:bodyPr>
                <a:lstStyle/>
                <a:p>
                  <a:endParaRPr lang="en-US"/>
                </a:p>
              </p:txBody>
            </p:sp>
            <p:sp>
              <p:nvSpPr>
                <p:cNvPr id="39051" name="Freeform 139"/>
                <p:cNvSpPr>
                  <a:spLocks/>
                </p:cNvSpPr>
                <p:nvPr/>
              </p:nvSpPr>
              <p:spPr bwMode="auto">
                <a:xfrm>
                  <a:off x="1141" y="2788"/>
                  <a:ext cx="162" cy="137"/>
                </a:xfrm>
                <a:custGeom>
                  <a:avLst/>
                  <a:gdLst/>
                  <a:ahLst/>
                  <a:cxnLst>
                    <a:cxn ang="0">
                      <a:pos x="485" y="0"/>
                    </a:cxn>
                    <a:cxn ang="0">
                      <a:pos x="463" y="9"/>
                    </a:cxn>
                    <a:cxn ang="0">
                      <a:pos x="441" y="19"/>
                    </a:cxn>
                    <a:cxn ang="0">
                      <a:pos x="422" y="29"/>
                    </a:cxn>
                    <a:cxn ang="0">
                      <a:pos x="403" y="38"/>
                    </a:cxn>
                    <a:cxn ang="0">
                      <a:pos x="385" y="49"/>
                    </a:cxn>
                    <a:cxn ang="0">
                      <a:pos x="367" y="60"/>
                    </a:cxn>
                    <a:cxn ang="0">
                      <a:pos x="351" y="73"/>
                    </a:cxn>
                    <a:cxn ang="0">
                      <a:pos x="336" y="87"/>
                    </a:cxn>
                    <a:cxn ang="0">
                      <a:pos x="321" y="102"/>
                    </a:cxn>
                    <a:cxn ang="0">
                      <a:pos x="307" y="118"/>
                    </a:cxn>
                    <a:cxn ang="0">
                      <a:pos x="293" y="138"/>
                    </a:cxn>
                    <a:cxn ang="0">
                      <a:pos x="281" y="157"/>
                    </a:cxn>
                    <a:cxn ang="0">
                      <a:pos x="269" y="181"/>
                    </a:cxn>
                    <a:cxn ang="0">
                      <a:pos x="258" y="205"/>
                    </a:cxn>
                    <a:cxn ang="0">
                      <a:pos x="248" y="232"/>
                    </a:cxn>
                    <a:cxn ang="0">
                      <a:pos x="239" y="262"/>
                    </a:cxn>
                    <a:cxn ang="0">
                      <a:pos x="230" y="294"/>
                    </a:cxn>
                    <a:cxn ang="0">
                      <a:pos x="225" y="322"/>
                    </a:cxn>
                    <a:cxn ang="0">
                      <a:pos x="221" y="349"/>
                    </a:cxn>
                    <a:cxn ang="0">
                      <a:pos x="217" y="377"/>
                    </a:cxn>
                    <a:cxn ang="0">
                      <a:pos x="188" y="335"/>
                    </a:cxn>
                    <a:cxn ang="0">
                      <a:pos x="158" y="291"/>
                    </a:cxn>
                    <a:cxn ang="0">
                      <a:pos x="128" y="248"/>
                    </a:cxn>
                    <a:cxn ang="0">
                      <a:pos x="97" y="203"/>
                    </a:cxn>
                    <a:cxn ang="0">
                      <a:pos x="69" y="157"/>
                    </a:cxn>
                    <a:cxn ang="0">
                      <a:pos x="43" y="110"/>
                    </a:cxn>
                    <a:cxn ang="0">
                      <a:pos x="19" y="63"/>
                    </a:cxn>
                    <a:cxn ang="0">
                      <a:pos x="0" y="16"/>
                    </a:cxn>
                    <a:cxn ang="0">
                      <a:pos x="6" y="67"/>
                    </a:cxn>
                    <a:cxn ang="0">
                      <a:pos x="18" y="117"/>
                    </a:cxn>
                    <a:cxn ang="0">
                      <a:pos x="36" y="167"/>
                    </a:cxn>
                    <a:cxn ang="0">
                      <a:pos x="60" y="214"/>
                    </a:cxn>
                    <a:cxn ang="0">
                      <a:pos x="91" y="261"/>
                    </a:cxn>
                    <a:cxn ang="0">
                      <a:pos x="126" y="308"/>
                    </a:cxn>
                    <a:cxn ang="0">
                      <a:pos x="166" y="353"/>
                    </a:cxn>
                    <a:cxn ang="0">
                      <a:pos x="210" y="398"/>
                    </a:cxn>
                    <a:cxn ang="0">
                      <a:pos x="222" y="406"/>
                    </a:cxn>
                    <a:cxn ang="0">
                      <a:pos x="232" y="410"/>
                    </a:cxn>
                    <a:cxn ang="0">
                      <a:pos x="239" y="411"/>
                    </a:cxn>
                    <a:cxn ang="0">
                      <a:pos x="244" y="407"/>
                    </a:cxn>
                    <a:cxn ang="0">
                      <a:pos x="254" y="369"/>
                    </a:cxn>
                    <a:cxn ang="0">
                      <a:pos x="266" y="330"/>
                    </a:cxn>
                    <a:cxn ang="0">
                      <a:pos x="281" y="293"/>
                    </a:cxn>
                    <a:cxn ang="0">
                      <a:pos x="300" y="255"/>
                    </a:cxn>
                    <a:cxn ang="0">
                      <a:pos x="319" y="219"/>
                    </a:cxn>
                    <a:cxn ang="0">
                      <a:pos x="341" y="186"/>
                    </a:cxn>
                    <a:cxn ang="0">
                      <a:pos x="362" y="153"/>
                    </a:cxn>
                    <a:cxn ang="0">
                      <a:pos x="384" y="124"/>
                    </a:cxn>
                    <a:cxn ang="0">
                      <a:pos x="406" y="96"/>
                    </a:cxn>
                    <a:cxn ang="0">
                      <a:pos x="425" y="71"/>
                    </a:cxn>
                    <a:cxn ang="0">
                      <a:pos x="443" y="49"/>
                    </a:cxn>
                    <a:cxn ang="0">
                      <a:pos x="459" y="31"/>
                    </a:cxn>
                    <a:cxn ang="0">
                      <a:pos x="472" y="18"/>
                    </a:cxn>
                    <a:cxn ang="0">
                      <a:pos x="480" y="7"/>
                    </a:cxn>
                    <a:cxn ang="0">
                      <a:pos x="485" y="1"/>
                    </a:cxn>
                    <a:cxn ang="0">
                      <a:pos x="485" y="0"/>
                    </a:cxn>
                  </a:cxnLst>
                  <a:rect l="0" t="0" r="r" b="b"/>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w="9525">
                  <a:noFill/>
                  <a:round/>
                  <a:headEnd/>
                  <a:tailEnd/>
                </a:ln>
              </p:spPr>
              <p:txBody>
                <a:bodyPr>
                  <a:prstTxWarp prst="textNoShape">
                    <a:avLst/>
                  </a:prstTxWarp>
                </a:bodyPr>
                <a:lstStyle/>
                <a:p>
                  <a:endParaRPr lang="en-US"/>
                </a:p>
              </p:txBody>
            </p:sp>
            <p:sp>
              <p:nvSpPr>
                <p:cNvPr id="39052" name="Freeform 140"/>
                <p:cNvSpPr>
                  <a:spLocks/>
                </p:cNvSpPr>
                <p:nvPr/>
              </p:nvSpPr>
              <p:spPr bwMode="auto">
                <a:xfrm>
                  <a:off x="1160" y="2936"/>
                  <a:ext cx="25" cy="84"/>
                </a:xfrm>
                <a:custGeom>
                  <a:avLst/>
                  <a:gdLst/>
                  <a:ahLst/>
                  <a:cxnLst>
                    <a:cxn ang="0">
                      <a:pos x="31" y="253"/>
                    </a:cxn>
                    <a:cxn ang="0">
                      <a:pos x="19" y="251"/>
                    </a:cxn>
                    <a:cxn ang="0">
                      <a:pos x="9" y="248"/>
                    </a:cxn>
                    <a:cxn ang="0">
                      <a:pos x="4" y="244"/>
                    </a:cxn>
                    <a:cxn ang="0">
                      <a:pos x="0" y="240"/>
                    </a:cxn>
                    <a:cxn ang="0">
                      <a:pos x="5" y="213"/>
                    </a:cxn>
                    <a:cxn ang="0">
                      <a:pos x="15" y="186"/>
                    </a:cxn>
                    <a:cxn ang="0">
                      <a:pos x="25" y="160"/>
                    </a:cxn>
                    <a:cxn ang="0">
                      <a:pos x="36" y="132"/>
                    </a:cxn>
                    <a:cxn ang="0">
                      <a:pos x="48" y="102"/>
                    </a:cxn>
                    <a:cxn ang="0">
                      <a:pos x="59" y="72"/>
                    </a:cxn>
                    <a:cxn ang="0">
                      <a:pos x="68" y="37"/>
                    </a:cxn>
                    <a:cxn ang="0">
                      <a:pos x="75" y="0"/>
                    </a:cxn>
                    <a:cxn ang="0">
                      <a:pos x="77" y="7"/>
                    </a:cxn>
                    <a:cxn ang="0">
                      <a:pos x="75" y="26"/>
                    </a:cxn>
                    <a:cxn ang="0">
                      <a:pos x="74" y="55"/>
                    </a:cxn>
                    <a:cxn ang="0">
                      <a:pos x="70" y="90"/>
                    </a:cxn>
                    <a:cxn ang="0">
                      <a:pos x="64" y="130"/>
                    </a:cxn>
                    <a:cxn ang="0">
                      <a:pos x="56" y="172"/>
                    </a:cxn>
                    <a:cxn ang="0">
                      <a:pos x="45" y="214"/>
                    </a:cxn>
                    <a:cxn ang="0">
                      <a:pos x="31" y="253"/>
                    </a:cxn>
                  </a:cxnLst>
                  <a:rect l="0" t="0" r="r" b="b"/>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w="9525">
                  <a:noFill/>
                  <a:round/>
                  <a:headEnd/>
                  <a:tailEnd/>
                </a:ln>
              </p:spPr>
              <p:txBody>
                <a:bodyPr>
                  <a:prstTxWarp prst="textNoShape">
                    <a:avLst/>
                  </a:prstTxWarp>
                </a:bodyPr>
                <a:lstStyle/>
                <a:p>
                  <a:endParaRPr lang="en-US"/>
                </a:p>
              </p:txBody>
            </p:sp>
            <p:sp>
              <p:nvSpPr>
                <p:cNvPr id="39053" name="Freeform 141"/>
                <p:cNvSpPr>
                  <a:spLocks/>
                </p:cNvSpPr>
                <p:nvPr/>
              </p:nvSpPr>
              <p:spPr bwMode="auto">
                <a:xfrm>
                  <a:off x="1163" y="2887"/>
                  <a:ext cx="134" cy="141"/>
                </a:xfrm>
                <a:custGeom>
                  <a:avLst/>
                  <a:gdLst/>
                  <a:ahLst/>
                  <a:cxnLst>
                    <a:cxn ang="0">
                      <a:pos x="239" y="229"/>
                    </a:cxn>
                    <a:cxn ang="0">
                      <a:pos x="268" y="139"/>
                    </a:cxn>
                    <a:cxn ang="0">
                      <a:pos x="299" y="56"/>
                    </a:cxn>
                    <a:cxn ang="0">
                      <a:pos x="324" y="5"/>
                    </a:cxn>
                    <a:cxn ang="0">
                      <a:pos x="340" y="52"/>
                    </a:cxn>
                    <a:cxn ang="0">
                      <a:pos x="360" y="157"/>
                    </a:cxn>
                    <a:cxn ang="0">
                      <a:pos x="379" y="264"/>
                    </a:cxn>
                    <a:cxn ang="0">
                      <a:pos x="397" y="369"/>
                    </a:cxn>
                    <a:cxn ang="0">
                      <a:pos x="357" y="405"/>
                    </a:cxn>
                    <a:cxn ang="0">
                      <a:pos x="347" y="334"/>
                    </a:cxn>
                    <a:cxn ang="0">
                      <a:pos x="335" y="264"/>
                    </a:cxn>
                    <a:cxn ang="0">
                      <a:pos x="323" y="193"/>
                    </a:cxn>
                    <a:cxn ang="0">
                      <a:pos x="310" y="123"/>
                    </a:cxn>
                    <a:cxn ang="0">
                      <a:pos x="299" y="178"/>
                    </a:cxn>
                    <a:cxn ang="0">
                      <a:pos x="287" y="235"/>
                    </a:cxn>
                    <a:cxn ang="0">
                      <a:pos x="272" y="290"/>
                    </a:cxn>
                    <a:cxn ang="0">
                      <a:pos x="257" y="345"/>
                    </a:cxn>
                    <a:cxn ang="0">
                      <a:pos x="246" y="340"/>
                    </a:cxn>
                    <a:cxn ang="0">
                      <a:pos x="235" y="333"/>
                    </a:cxn>
                    <a:cxn ang="0">
                      <a:pos x="224" y="327"/>
                    </a:cxn>
                    <a:cxn ang="0">
                      <a:pos x="213" y="322"/>
                    </a:cxn>
                    <a:cxn ang="0">
                      <a:pos x="213" y="320"/>
                    </a:cxn>
                    <a:cxn ang="0">
                      <a:pos x="213" y="320"/>
                    </a:cxn>
                    <a:cxn ang="0">
                      <a:pos x="192" y="286"/>
                    </a:cxn>
                    <a:cxn ang="0">
                      <a:pos x="140" y="208"/>
                    </a:cxn>
                    <a:cxn ang="0">
                      <a:pos x="73" y="120"/>
                    </a:cxn>
                    <a:cxn ang="0">
                      <a:pos x="0" y="55"/>
                    </a:cxn>
                    <a:cxn ang="0">
                      <a:pos x="36" y="70"/>
                    </a:cxn>
                    <a:cxn ang="0">
                      <a:pos x="70" y="91"/>
                    </a:cxn>
                    <a:cxn ang="0">
                      <a:pos x="103" y="114"/>
                    </a:cxn>
                    <a:cxn ang="0">
                      <a:pos x="133" y="141"/>
                    </a:cxn>
                    <a:cxn ang="0">
                      <a:pos x="161" y="170"/>
                    </a:cxn>
                    <a:cxn ang="0">
                      <a:pos x="187" y="201"/>
                    </a:cxn>
                    <a:cxn ang="0">
                      <a:pos x="209" y="235"/>
                    </a:cxn>
                    <a:cxn ang="0">
                      <a:pos x="228" y="269"/>
                    </a:cxn>
                  </a:cxnLst>
                  <a:rect l="0" t="0" r="r" b="b"/>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2"/>
                      </a:lnTo>
                      <a:lnTo>
                        <a:pt x="213" y="320"/>
                      </a:lnTo>
                      <a:lnTo>
                        <a:pt x="213" y="320"/>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w="9525">
                  <a:noFill/>
                  <a:round/>
                  <a:headEnd/>
                  <a:tailEnd/>
                </a:ln>
              </p:spPr>
              <p:txBody>
                <a:bodyPr>
                  <a:prstTxWarp prst="textNoShape">
                    <a:avLst/>
                  </a:prstTxWarp>
                </a:bodyPr>
                <a:lstStyle/>
                <a:p>
                  <a:endParaRPr lang="en-US"/>
                </a:p>
              </p:txBody>
            </p:sp>
            <p:sp>
              <p:nvSpPr>
                <p:cNvPr id="39054" name="Freeform 142"/>
                <p:cNvSpPr>
                  <a:spLocks/>
                </p:cNvSpPr>
                <p:nvPr/>
              </p:nvSpPr>
              <p:spPr bwMode="auto">
                <a:xfrm>
                  <a:off x="1299" y="2836"/>
                  <a:ext cx="74" cy="140"/>
                </a:xfrm>
                <a:custGeom>
                  <a:avLst/>
                  <a:gdLst/>
                  <a:ahLst/>
                  <a:cxnLst>
                    <a:cxn ang="0">
                      <a:pos x="221" y="264"/>
                    </a:cxn>
                    <a:cxn ang="0">
                      <a:pos x="192" y="261"/>
                    </a:cxn>
                    <a:cxn ang="0">
                      <a:pos x="166" y="263"/>
                    </a:cxn>
                    <a:cxn ang="0">
                      <a:pos x="142" y="270"/>
                    </a:cxn>
                    <a:cxn ang="0">
                      <a:pos x="118" y="282"/>
                    </a:cxn>
                    <a:cxn ang="0">
                      <a:pos x="98" y="297"/>
                    </a:cxn>
                    <a:cxn ang="0">
                      <a:pos x="80" y="315"/>
                    </a:cxn>
                    <a:cxn ang="0">
                      <a:pos x="63" y="336"/>
                    </a:cxn>
                    <a:cxn ang="0">
                      <a:pos x="48" y="358"/>
                    </a:cxn>
                    <a:cxn ang="0">
                      <a:pos x="54" y="318"/>
                    </a:cxn>
                    <a:cxn ang="0">
                      <a:pos x="59" y="275"/>
                    </a:cxn>
                    <a:cxn ang="0">
                      <a:pos x="65" y="230"/>
                    </a:cxn>
                    <a:cxn ang="0">
                      <a:pos x="72" y="184"/>
                    </a:cxn>
                    <a:cxn ang="0">
                      <a:pos x="78" y="138"/>
                    </a:cxn>
                    <a:cxn ang="0">
                      <a:pos x="85" y="91"/>
                    </a:cxn>
                    <a:cxn ang="0">
                      <a:pos x="94" y="46"/>
                    </a:cxn>
                    <a:cxn ang="0">
                      <a:pos x="103" y="0"/>
                    </a:cxn>
                    <a:cxn ang="0">
                      <a:pos x="98" y="6"/>
                    </a:cxn>
                    <a:cxn ang="0">
                      <a:pos x="91" y="13"/>
                    </a:cxn>
                    <a:cxn ang="0">
                      <a:pos x="85" y="22"/>
                    </a:cxn>
                    <a:cxn ang="0">
                      <a:pos x="78" y="32"/>
                    </a:cxn>
                    <a:cxn ang="0">
                      <a:pos x="73" y="43"/>
                    </a:cxn>
                    <a:cxn ang="0">
                      <a:pos x="68" y="53"/>
                    </a:cxn>
                    <a:cxn ang="0">
                      <a:pos x="63" y="61"/>
                    </a:cxn>
                    <a:cxn ang="0">
                      <a:pos x="62" y="68"/>
                    </a:cxn>
                    <a:cxn ang="0">
                      <a:pos x="51" y="112"/>
                    </a:cxn>
                    <a:cxn ang="0">
                      <a:pos x="41" y="156"/>
                    </a:cxn>
                    <a:cxn ang="0">
                      <a:pos x="32" y="199"/>
                    </a:cxn>
                    <a:cxn ang="0">
                      <a:pos x="24" y="243"/>
                    </a:cxn>
                    <a:cxn ang="0">
                      <a:pos x="15" y="288"/>
                    </a:cxn>
                    <a:cxn ang="0">
                      <a:pos x="9" y="331"/>
                    </a:cxn>
                    <a:cxn ang="0">
                      <a:pos x="4" y="375"/>
                    </a:cxn>
                    <a:cxn ang="0">
                      <a:pos x="0" y="419"/>
                    </a:cxn>
                    <a:cxn ang="0">
                      <a:pos x="21" y="413"/>
                    </a:cxn>
                    <a:cxn ang="0">
                      <a:pos x="40" y="405"/>
                    </a:cxn>
                    <a:cxn ang="0">
                      <a:pos x="55" y="394"/>
                    </a:cxn>
                    <a:cxn ang="0">
                      <a:pos x="70" y="380"/>
                    </a:cxn>
                    <a:cxn ang="0">
                      <a:pos x="84" y="365"/>
                    </a:cxn>
                    <a:cxn ang="0">
                      <a:pos x="96" y="348"/>
                    </a:cxn>
                    <a:cxn ang="0">
                      <a:pos x="107" y="331"/>
                    </a:cxn>
                    <a:cxn ang="0">
                      <a:pos x="120" y="314"/>
                    </a:cxn>
                    <a:cxn ang="0">
                      <a:pos x="128" y="306"/>
                    </a:cxn>
                    <a:cxn ang="0">
                      <a:pos x="142" y="297"/>
                    </a:cxn>
                    <a:cxn ang="0">
                      <a:pos x="158" y="289"/>
                    </a:cxn>
                    <a:cxn ang="0">
                      <a:pos x="176" y="281"/>
                    </a:cxn>
                    <a:cxn ang="0">
                      <a:pos x="192" y="274"/>
                    </a:cxn>
                    <a:cxn ang="0">
                      <a:pos x="207" y="268"/>
                    </a:cxn>
                    <a:cxn ang="0">
                      <a:pos x="217" y="266"/>
                    </a:cxn>
                    <a:cxn ang="0">
                      <a:pos x="221" y="264"/>
                    </a:cxn>
                  </a:cxnLst>
                  <a:rect l="0" t="0" r="r" b="b"/>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w="9525">
                  <a:noFill/>
                  <a:round/>
                  <a:headEnd/>
                  <a:tailEnd/>
                </a:ln>
              </p:spPr>
              <p:txBody>
                <a:bodyPr>
                  <a:prstTxWarp prst="textNoShape">
                    <a:avLst/>
                  </a:prstTxWarp>
                </a:bodyPr>
                <a:lstStyle/>
                <a:p>
                  <a:endParaRPr lang="en-US"/>
                </a:p>
              </p:txBody>
            </p:sp>
            <p:sp>
              <p:nvSpPr>
                <p:cNvPr id="39055" name="Freeform 143"/>
                <p:cNvSpPr>
                  <a:spLocks/>
                </p:cNvSpPr>
                <p:nvPr/>
              </p:nvSpPr>
              <p:spPr bwMode="auto">
                <a:xfrm>
                  <a:off x="796" y="2820"/>
                  <a:ext cx="121" cy="157"/>
                </a:xfrm>
                <a:custGeom>
                  <a:avLst/>
                  <a:gdLst/>
                  <a:ahLst/>
                  <a:cxnLst>
                    <a:cxn ang="0">
                      <a:pos x="259" y="462"/>
                    </a:cxn>
                    <a:cxn ang="0">
                      <a:pos x="255" y="452"/>
                    </a:cxn>
                    <a:cxn ang="0">
                      <a:pos x="246" y="425"/>
                    </a:cxn>
                    <a:cxn ang="0">
                      <a:pos x="230" y="384"/>
                    </a:cxn>
                    <a:cxn ang="0">
                      <a:pos x="211" y="339"/>
                    </a:cxn>
                    <a:cxn ang="0">
                      <a:pos x="192" y="292"/>
                    </a:cxn>
                    <a:cxn ang="0">
                      <a:pos x="174" y="249"/>
                    </a:cxn>
                    <a:cxn ang="0">
                      <a:pos x="158" y="214"/>
                    </a:cxn>
                    <a:cxn ang="0">
                      <a:pos x="147" y="194"/>
                    </a:cxn>
                    <a:cxn ang="0">
                      <a:pos x="136" y="180"/>
                    </a:cxn>
                    <a:cxn ang="0">
                      <a:pos x="118" y="155"/>
                    </a:cxn>
                    <a:cxn ang="0">
                      <a:pos x="93" y="125"/>
                    </a:cxn>
                    <a:cxn ang="0">
                      <a:pos x="67" y="90"/>
                    </a:cxn>
                    <a:cxn ang="0">
                      <a:pos x="43" y="57"/>
                    </a:cxn>
                    <a:cxn ang="0">
                      <a:pos x="21" y="28"/>
                    </a:cxn>
                    <a:cxn ang="0">
                      <a:pos x="6" y="7"/>
                    </a:cxn>
                    <a:cxn ang="0">
                      <a:pos x="0" y="0"/>
                    </a:cxn>
                    <a:cxn ang="0">
                      <a:pos x="22" y="13"/>
                    </a:cxn>
                    <a:cxn ang="0">
                      <a:pos x="43" y="28"/>
                    </a:cxn>
                    <a:cxn ang="0">
                      <a:pos x="63" y="46"/>
                    </a:cxn>
                    <a:cxn ang="0">
                      <a:pos x="84" y="64"/>
                    </a:cxn>
                    <a:cxn ang="0">
                      <a:pos x="103" y="85"/>
                    </a:cxn>
                    <a:cxn ang="0">
                      <a:pos x="121" y="107"/>
                    </a:cxn>
                    <a:cxn ang="0">
                      <a:pos x="139" y="129"/>
                    </a:cxn>
                    <a:cxn ang="0">
                      <a:pos x="156" y="152"/>
                    </a:cxn>
                    <a:cxn ang="0">
                      <a:pos x="170" y="170"/>
                    </a:cxn>
                    <a:cxn ang="0">
                      <a:pos x="182" y="188"/>
                    </a:cxn>
                    <a:cxn ang="0">
                      <a:pos x="195" y="205"/>
                    </a:cxn>
                    <a:cxn ang="0">
                      <a:pos x="206" y="221"/>
                    </a:cxn>
                    <a:cxn ang="0">
                      <a:pos x="215" y="238"/>
                    </a:cxn>
                    <a:cxn ang="0">
                      <a:pos x="226" y="255"/>
                    </a:cxn>
                    <a:cxn ang="0">
                      <a:pos x="235" y="273"/>
                    </a:cxn>
                    <a:cxn ang="0">
                      <a:pos x="244" y="290"/>
                    </a:cxn>
                    <a:cxn ang="0">
                      <a:pos x="254" y="224"/>
                    </a:cxn>
                    <a:cxn ang="0">
                      <a:pos x="262" y="145"/>
                    </a:cxn>
                    <a:cxn ang="0">
                      <a:pos x="269" y="83"/>
                    </a:cxn>
                    <a:cxn ang="0">
                      <a:pos x="276" y="64"/>
                    </a:cxn>
                    <a:cxn ang="0">
                      <a:pos x="293" y="100"/>
                    </a:cxn>
                    <a:cxn ang="0">
                      <a:pos x="309" y="138"/>
                    </a:cxn>
                    <a:cxn ang="0">
                      <a:pos x="322" y="180"/>
                    </a:cxn>
                    <a:cxn ang="0">
                      <a:pos x="333" y="221"/>
                    </a:cxn>
                    <a:cxn ang="0">
                      <a:pos x="343" y="266"/>
                    </a:cxn>
                    <a:cxn ang="0">
                      <a:pos x="351" y="308"/>
                    </a:cxn>
                    <a:cxn ang="0">
                      <a:pos x="357" y="350"/>
                    </a:cxn>
                    <a:cxn ang="0">
                      <a:pos x="362" y="389"/>
                    </a:cxn>
                    <a:cxn ang="0">
                      <a:pos x="315" y="372"/>
                    </a:cxn>
                    <a:cxn ang="0">
                      <a:pos x="310" y="331"/>
                    </a:cxn>
                    <a:cxn ang="0">
                      <a:pos x="304" y="290"/>
                    </a:cxn>
                    <a:cxn ang="0">
                      <a:pos x="296" y="252"/>
                    </a:cxn>
                    <a:cxn ang="0">
                      <a:pos x="285" y="212"/>
                    </a:cxn>
                    <a:cxn ang="0">
                      <a:pos x="288" y="259"/>
                    </a:cxn>
                    <a:cxn ang="0">
                      <a:pos x="291" y="313"/>
                    </a:cxn>
                    <a:cxn ang="0">
                      <a:pos x="292" y="380"/>
                    </a:cxn>
                    <a:cxn ang="0">
                      <a:pos x="293" y="471"/>
                    </a:cxn>
                    <a:cxn ang="0">
                      <a:pos x="259" y="462"/>
                    </a:cxn>
                  </a:cxnLst>
                  <a:rect l="0" t="0" r="r" b="b"/>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w="9525">
                  <a:noFill/>
                  <a:round/>
                  <a:headEnd/>
                  <a:tailEnd/>
                </a:ln>
              </p:spPr>
              <p:txBody>
                <a:bodyPr>
                  <a:prstTxWarp prst="textNoShape">
                    <a:avLst/>
                  </a:prstTxWarp>
                </a:bodyPr>
                <a:lstStyle/>
                <a:p>
                  <a:endParaRPr lang="en-US"/>
                </a:p>
              </p:txBody>
            </p:sp>
            <p:sp>
              <p:nvSpPr>
                <p:cNvPr id="39056" name="Freeform 144"/>
                <p:cNvSpPr>
                  <a:spLocks/>
                </p:cNvSpPr>
                <p:nvPr/>
              </p:nvSpPr>
              <p:spPr bwMode="auto">
                <a:xfrm>
                  <a:off x="679" y="2773"/>
                  <a:ext cx="112" cy="186"/>
                </a:xfrm>
                <a:custGeom>
                  <a:avLst/>
                  <a:gdLst/>
                  <a:ahLst/>
                  <a:cxnLst>
                    <a:cxn ang="0">
                      <a:pos x="319" y="442"/>
                    </a:cxn>
                    <a:cxn ang="0">
                      <a:pos x="278" y="406"/>
                    </a:cxn>
                    <a:cxn ang="0">
                      <a:pos x="233" y="363"/>
                    </a:cxn>
                    <a:cxn ang="0">
                      <a:pos x="193" y="326"/>
                    </a:cxn>
                    <a:cxn ang="0">
                      <a:pos x="182" y="343"/>
                    </a:cxn>
                    <a:cxn ang="0">
                      <a:pos x="194" y="427"/>
                    </a:cxn>
                    <a:cxn ang="0">
                      <a:pos x="193" y="450"/>
                    </a:cxn>
                    <a:cxn ang="0">
                      <a:pos x="181" y="445"/>
                    </a:cxn>
                    <a:cxn ang="0">
                      <a:pos x="168" y="439"/>
                    </a:cxn>
                    <a:cxn ang="0">
                      <a:pos x="156" y="432"/>
                    </a:cxn>
                    <a:cxn ang="0">
                      <a:pos x="148" y="420"/>
                    </a:cxn>
                    <a:cxn ang="0">
                      <a:pos x="136" y="380"/>
                    </a:cxn>
                    <a:cxn ang="0">
                      <a:pos x="126" y="392"/>
                    </a:cxn>
                    <a:cxn ang="0">
                      <a:pos x="112" y="439"/>
                    </a:cxn>
                    <a:cxn ang="0">
                      <a:pos x="99" y="488"/>
                    </a:cxn>
                    <a:cxn ang="0">
                      <a:pos x="83" y="535"/>
                    </a:cxn>
                    <a:cxn ang="0">
                      <a:pos x="70" y="555"/>
                    </a:cxn>
                    <a:cxn ang="0">
                      <a:pos x="56" y="549"/>
                    </a:cxn>
                    <a:cxn ang="0">
                      <a:pos x="42" y="543"/>
                    </a:cxn>
                    <a:cxn ang="0">
                      <a:pos x="29" y="536"/>
                    </a:cxn>
                    <a:cxn ang="0">
                      <a:pos x="8" y="455"/>
                    </a:cxn>
                    <a:cxn ang="0">
                      <a:pos x="14" y="292"/>
                    </a:cxn>
                    <a:cxn ang="0">
                      <a:pos x="0" y="0"/>
                    </a:cxn>
                    <a:cxn ang="0">
                      <a:pos x="33" y="112"/>
                    </a:cxn>
                    <a:cxn ang="0">
                      <a:pos x="42" y="231"/>
                    </a:cxn>
                    <a:cxn ang="0">
                      <a:pos x="44" y="352"/>
                    </a:cxn>
                    <a:cxn ang="0">
                      <a:pos x="52" y="468"/>
                    </a:cxn>
                    <a:cxn ang="0">
                      <a:pos x="70" y="403"/>
                    </a:cxn>
                    <a:cxn ang="0">
                      <a:pos x="93" y="322"/>
                    </a:cxn>
                    <a:cxn ang="0">
                      <a:pos x="111" y="249"/>
                    </a:cxn>
                    <a:cxn ang="0">
                      <a:pos x="120" y="211"/>
                    </a:cxn>
                    <a:cxn ang="0">
                      <a:pos x="134" y="224"/>
                    </a:cxn>
                    <a:cxn ang="0">
                      <a:pos x="152" y="246"/>
                    </a:cxn>
                    <a:cxn ang="0">
                      <a:pos x="168" y="271"/>
                    </a:cxn>
                    <a:cxn ang="0">
                      <a:pos x="175" y="289"/>
                    </a:cxn>
                    <a:cxn ang="0">
                      <a:pos x="207" y="308"/>
                    </a:cxn>
                    <a:cxn ang="0">
                      <a:pos x="238" y="327"/>
                    </a:cxn>
                    <a:cxn ang="0">
                      <a:pos x="269" y="348"/>
                    </a:cxn>
                    <a:cxn ang="0">
                      <a:pos x="297" y="373"/>
                    </a:cxn>
                    <a:cxn ang="0">
                      <a:pos x="297" y="209"/>
                    </a:cxn>
                    <a:cxn ang="0">
                      <a:pos x="312" y="126"/>
                    </a:cxn>
                  </a:cxnLst>
                  <a:rect l="0" t="0" r="r" b="b"/>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w="9525">
                  <a:noFill/>
                  <a:round/>
                  <a:headEnd/>
                  <a:tailEnd/>
                </a:ln>
              </p:spPr>
              <p:txBody>
                <a:bodyPr>
                  <a:prstTxWarp prst="textNoShape">
                    <a:avLst/>
                  </a:prstTxWarp>
                </a:bodyPr>
                <a:lstStyle/>
                <a:p>
                  <a:endParaRPr lang="en-US"/>
                </a:p>
              </p:txBody>
            </p:sp>
            <p:sp>
              <p:nvSpPr>
                <p:cNvPr id="39057" name="Freeform 145"/>
                <p:cNvSpPr>
                  <a:spLocks/>
                </p:cNvSpPr>
                <p:nvPr/>
              </p:nvSpPr>
              <p:spPr bwMode="auto">
                <a:xfrm>
                  <a:off x="790" y="2807"/>
                  <a:ext cx="81" cy="59"/>
                </a:xfrm>
                <a:custGeom>
                  <a:avLst/>
                  <a:gdLst/>
                  <a:ahLst/>
                  <a:cxnLst>
                    <a:cxn ang="0">
                      <a:pos x="199" y="159"/>
                    </a:cxn>
                    <a:cxn ang="0">
                      <a:pos x="181" y="132"/>
                    </a:cxn>
                    <a:cxn ang="0">
                      <a:pos x="159" y="109"/>
                    </a:cxn>
                    <a:cxn ang="0">
                      <a:pos x="134" y="89"/>
                    </a:cxn>
                    <a:cxn ang="0">
                      <a:pos x="108" y="71"/>
                    </a:cxn>
                    <a:cxn ang="0">
                      <a:pos x="81" y="54"/>
                    </a:cxn>
                    <a:cxn ang="0">
                      <a:pos x="52" y="38"/>
                    </a:cxn>
                    <a:cxn ang="0">
                      <a:pos x="25" y="20"/>
                    </a:cxn>
                    <a:cxn ang="0">
                      <a:pos x="0" y="0"/>
                    </a:cxn>
                    <a:cxn ang="0">
                      <a:pos x="45" y="18"/>
                    </a:cxn>
                    <a:cxn ang="0">
                      <a:pos x="74" y="33"/>
                    </a:cxn>
                    <a:cxn ang="0">
                      <a:pos x="101" y="49"/>
                    </a:cxn>
                    <a:cxn ang="0">
                      <a:pos x="130" y="65"/>
                    </a:cxn>
                    <a:cxn ang="0">
                      <a:pos x="158" y="83"/>
                    </a:cxn>
                    <a:cxn ang="0">
                      <a:pos x="184" y="103"/>
                    </a:cxn>
                    <a:cxn ang="0">
                      <a:pos x="207" y="123"/>
                    </a:cxn>
                    <a:cxn ang="0">
                      <a:pos x="227" y="148"/>
                    </a:cxn>
                    <a:cxn ang="0">
                      <a:pos x="244" y="176"/>
                    </a:cxn>
                    <a:cxn ang="0">
                      <a:pos x="199" y="159"/>
                    </a:cxn>
                  </a:cxnLst>
                  <a:rect l="0" t="0" r="r" b="b"/>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w="9525">
                  <a:noFill/>
                  <a:round/>
                  <a:headEnd/>
                  <a:tailEnd/>
                </a:ln>
              </p:spPr>
              <p:txBody>
                <a:bodyPr>
                  <a:prstTxWarp prst="textNoShape">
                    <a:avLst/>
                  </a:prstTxWarp>
                </a:bodyPr>
                <a:lstStyle/>
                <a:p>
                  <a:endParaRPr lang="en-US"/>
                </a:p>
              </p:txBody>
            </p:sp>
            <p:sp>
              <p:nvSpPr>
                <p:cNvPr id="39058" name="Freeform 146"/>
                <p:cNvSpPr>
                  <a:spLocks/>
                </p:cNvSpPr>
                <p:nvPr/>
              </p:nvSpPr>
              <p:spPr bwMode="auto">
                <a:xfrm>
                  <a:off x="1018" y="2749"/>
                  <a:ext cx="49" cy="183"/>
                </a:xfrm>
                <a:custGeom>
                  <a:avLst/>
                  <a:gdLst/>
                  <a:ahLst/>
                  <a:cxnLst>
                    <a:cxn ang="0">
                      <a:pos x="137" y="51"/>
                    </a:cxn>
                    <a:cxn ang="0">
                      <a:pos x="130" y="34"/>
                    </a:cxn>
                    <a:cxn ang="0">
                      <a:pos x="122" y="19"/>
                    </a:cxn>
                    <a:cxn ang="0">
                      <a:pos x="112" y="5"/>
                    </a:cxn>
                    <a:cxn ang="0">
                      <a:pos x="110" y="0"/>
                    </a:cxn>
                    <a:cxn ang="0">
                      <a:pos x="107" y="1"/>
                    </a:cxn>
                    <a:cxn ang="0">
                      <a:pos x="101" y="3"/>
                    </a:cxn>
                    <a:cxn ang="0">
                      <a:pos x="93" y="5"/>
                    </a:cxn>
                    <a:cxn ang="0">
                      <a:pos x="84" y="9"/>
                    </a:cxn>
                    <a:cxn ang="0">
                      <a:pos x="73" y="15"/>
                    </a:cxn>
                    <a:cxn ang="0">
                      <a:pos x="64" y="19"/>
                    </a:cxn>
                    <a:cxn ang="0">
                      <a:pos x="56" y="26"/>
                    </a:cxn>
                    <a:cxn ang="0">
                      <a:pos x="51" y="33"/>
                    </a:cxn>
                    <a:cxn ang="0">
                      <a:pos x="25" y="94"/>
                    </a:cxn>
                    <a:cxn ang="0">
                      <a:pos x="8" y="157"/>
                    </a:cxn>
                    <a:cxn ang="0">
                      <a:pos x="1" y="221"/>
                    </a:cxn>
                    <a:cxn ang="0">
                      <a:pos x="0" y="287"/>
                    </a:cxn>
                    <a:cxn ang="0">
                      <a:pos x="3" y="352"/>
                    </a:cxn>
                    <a:cxn ang="0">
                      <a:pos x="5" y="418"/>
                    </a:cxn>
                    <a:cxn ang="0">
                      <a:pos x="7" y="485"/>
                    </a:cxn>
                    <a:cxn ang="0">
                      <a:pos x="5" y="550"/>
                    </a:cxn>
                    <a:cxn ang="0">
                      <a:pos x="41" y="536"/>
                    </a:cxn>
                    <a:cxn ang="0">
                      <a:pos x="40" y="454"/>
                    </a:cxn>
                    <a:cxn ang="0">
                      <a:pos x="36" y="374"/>
                    </a:cxn>
                    <a:cxn ang="0">
                      <a:pos x="30" y="293"/>
                    </a:cxn>
                    <a:cxn ang="0">
                      <a:pos x="26" y="213"/>
                    </a:cxn>
                    <a:cxn ang="0">
                      <a:pos x="30" y="188"/>
                    </a:cxn>
                    <a:cxn ang="0">
                      <a:pos x="34" y="163"/>
                    </a:cxn>
                    <a:cxn ang="0">
                      <a:pos x="38" y="135"/>
                    </a:cxn>
                    <a:cxn ang="0">
                      <a:pos x="44" y="109"/>
                    </a:cxn>
                    <a:cxn ang="0">
                      <a:pos x="51" y="84"/>
                    </a:cxn>
                    <a:cxn ang="0">
                      <a:pos x="59" y="61"/>
                    </a:cxn>
                    <a:cxn ang="0">
                      <a:pos x="71" y="40"/>
                    </a:cxn>
                    <a:cxn ang="0">
                      <a:pos x="85" y="23"/>
                    </a:cxn>
                    <a:cxn ang="0">
                      <a:pos x="99" y="37"/>
                    </a:cxn>
                    <a:cxn ang="0">
                      <a:pos x="110" y="55"/>
                    </a:cxn>
                    <a:cxn ang="0">
                      <a:pos x="116" y="76"/>
                    </a:cxn>
                    <a:cxn ang="0">
                      <a:pos x="121" y="101"/>
                    </a:cxn>
                    <a:cxn ang="0">
                      <a:pos x="121" y="128"/>
                    </a:cxn>
                    <a:cxn ang="0">
                      <a:pos x="116" y="159"/>
                    </a:cxn>
                    <a:cxn ang="0">
                      <a:pos x="110" y="190"/>
                    </a:cxn>
                    <a:cxn ang="0">
                      <a:pos x="99" y="225"/>
                    </a:cxn>
                    <a:cxn ang="0">
                      <a:pos x="96" y="222"/>
                    </a:cxn>
                    <a:cxn ang="0">
                      <a:pos x="90" y="218"/>
                    </a:cxn>
                    <a:cxn ang="0">
                      <a:pos x="84" y="214"/>
                    </a:cxn>
                    <a:cxn ang="0">
                      <a:pos x="77" y="210"/>
                    </a:cxn>
                    <a:cxn ang="0">
                      <a:pos x="68" y="207"/>
                    </a:cxn>
                    <a:cxn ang="0">
                      <a:pos x="63" y="204"/>
                    </a:cxn>
                    <a:cxn ang="0">
                      <a:pos x="58" y="202"/>
                    </a:cxn>
                    <a:cxn ang="0">
                      <a:pos x="56" y="202"/>
                    </a:cxn>
                    <a:cxn ang="0">
                      <a:pos x="64" y="217"/>
                    </a:cxn>
                    <a:cxn ang="0">
                      <a:pos x="75" y="235"/>
                    </a:cxn>
                    <a:cxn ang="0">
                      <a:pos x="84" y="248"/>
                    </a:cxn>
                    <a:cxn ang="0">
                      <a:pos x="88" y="254"/>
                    </a:cxn>
                    <a:cxn ang="0">
                      <a:pos x="92" y="251"/>
                    </a:cxn>
                    <a:cxn ang="0">
                      <a:pos x="103" y="246"/>
                    </a:cxn>
                    <a:cxn ang="0">
                      <a:pos x="115" y="240"/>
                    </a:cxn>
                    <a:cxn ang="0">
                      <a:pos x="122" y="235"/>
                    </a:cxn>
                    <a:cxn ang="0">
                      <a:pos x="140" y="190"/>
                    </a:cxn>
                    <a:cxn ang="0">
                      <a:pos x="147" y="145"/>
                    </a:cxn>
                    <a:cxn ang="0">
                      <a:pos x="145" y="98"/>
                    </a:cxn>
                    <a:cxn ang="0">
                      <a:pos x="137" y="51"/>
                    </a:cxn>
                  </a:cxnLst>
                  <a:rect l="0" t="0" r="r" b="b"/>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w="9525">
                  <a:noFill/>
                  <a:round/>
                  <a:headEnd/>
                  <a:tailEnd/>
                </a:ln>
              </p:spPr>
              <p:txBody>
                <a:bodyPr>
                  <a:prstTxWarp prst="textNoShape">
                    <a:avLst/>
                  </a:prstTxWarp>
                </a:bodyPr>
                <a:lstStyle/>
                <a:p>
                  <a:endParaRPr lang="en-US"/>
                </a:p>
              </p:txBody>
            </p:sp>
            <p:sp>
              <p:nvSpPr>
                <p:cNvPr id="39059" name="Freeform 147"/>
                <p:cNvSpPr>
                  <a:spLocks/>
                </p:cNvSpPr>
                <p:nvPr/>
              </p:nvSpPr>
              <p:spPr bwMode="auto">
                <a:xfrm>
                  <a:off x="1040" y="2709"/>
                  <a:ext cx="47" cy="152"/>
                </a:xfrm>
                <a:custGeom>
                  <a:avLst/>
                  <a:gdLst/>
                  <a:ahLst/>
                  <a:cxnLst>
                    <a:cxn ang="0">
                      <a:pos x="133" y="91"/>
                    </a:cxn>
                    <a:cxn ang="0">
                      <a:pos x="131" y="77"/>
                    </a:cxn>
                    <a:cxn ang="0">
                      <a:pos x="127" y="64"/>
                    </a:cxn>
                    <a:cxn ang="0">
                      <a:pos x="123" y="50"/>
                    </a:cxn>
                    <a:cxn ang="0">
                      <a:pos x="118" y="37"/>
                    </a:cxn>
                    <a:cxn ang="0">
                      <a:pos x="109" y="26"/>
                    </a:cxn>
                    <a:cxn ang="0">
                      <a:pos x="100" y="17"/>
                    </a:cxn>
                    <a:cxn ang="0">
                      <a:pos x="89" y="8"/>
                    </a:cxn>
                    <a:cxn ang="0">
                      <a:pos x="77" y="1"/>
                    </a:cxn>
                    <a:cxn ang="0">
                      <a:pos x="67" y="0"/>
                    </a:cxn>
                    <a:cxn ang="0">
                      <a:pos x="56" y="0"/>
                    </a:cxn>
                    <a:cxn ang="0">
                      <a:pos x="44" y="1"/>
                    </a:cxn>
                    <a:cxn ang="0">
                      <a:pos x="31" y="4"/>
                    </a:cxn>
                    <a:cxn ang="0">
                      <a:pos x="20" y="7"/>
                    </a:cxn>
                    <a:cxn ang="0">
                      <a:pos x="11" y="11"/>
                    </a:cxn>
                    <a:cxn ang="0">
                      <a:pos x="4" y="15"/>
                    </a:cxn>
                    <a:cxn ang="0">
                      <a:pos x="1" y="18"/>
                    </a:cxn>
                    <a:cxn ang="0">
                      <a:pos x="5" y="17"/>
                    </a:cxn>
                    <a:cxn ang="0">
                      <a:pos x="16" y="15"/>
                    </a:cxn>
                    <a:cxn ang="0">
                      <a:pos x="31" y="15"/>
                    </a:cxn>
                    <a:cxn ang="0">
                      <a:pos x="49" y="19"/>
                    </a:cxn>
                    <a:cxn ang="0">
                      <a:pos x="68" y="28"/>
                    </a:cxn>
                    <a:cxn ang="0">
                      <a:pos x="86" y="44"/>
                    </a:cxn>
                    <a:cxn ang="0">
                      <a:pos x="100" y="70"/>
                    </a:cxn>
                    <a:cxn ang="0">
                      <a:pos x="108" y="108"/>
                    </a:cxn>
                    <a:cxn ang="0">
                      <a:pos x="112" y="149"/>
                    </a:cxn>
                    <a:cxn ang="0">
                      <a:pos x="115" y="191"/>
                    </a:cxn>
                    <a:cxn ang="0">
                      <a:pos x="116" y="231"/>
                    </a:cxn>
                    <a:cxn ang="0">
                      <a:pos x="114" y="271"/>
                    </a:cxn>
                    <a:cxn ang="0">
                      <a:pos x="107" y="311"/>
                    </a:cxn>
                    <a:cxn ang="0">
                      <a:pos x="93" y="351"/>
                    </a:cxn>
                    <a:cxn ang="0">
                      <a:pos x="74" y="391"/>
                    </a:cxn>
                    <a:cxn ang="0">
                      <a:pos x="48" y="432"/>
                    </a:cxn>
                    <a:cxn ang="0">
                      <a:pos x="0" y="456"/>
                    </a:cxn>
                    <a:cxn ang="0">
                      <a:pos x="16" y="457"/>
                    </a:cxn>
                    <a:cxn ang="0">
                      <a:pos x="31" y="455"/>
                    </a:cxn>
                    <a:cxn ang="0">
                      <a:pos x="48" y="446"/>
                    </a:cxn>
                    <a:cxn ang="0">
                      <a:pos x="61" y="438"/>
                    </a:cxn>
                    <a:cxn ang="0">
                      <a:pos x="74" y="427"/>
                    </a:cxn>
                    <a:cxn ang="0">
                      <a:pos x="85" y="416"/>
                    </a:cxn>
                    <a:cxn ang="0">
                      <a:pos x="92" y="406"/>
                    </a:cxn>
                    <a:cxn ang="0">
                      <a:pos x="97" y="399"/>
                    </a:cxn>
                    <a:cxn ang="0">
                      <a:pos x="115" y="356"/>
                    </a:cxn>
                    <a:cxn ang="0">
                      <a:pos x="129" y="316"/>
                    </a:cxn>
                    <a:cxn ang="0">
                      <a:pos x="135" y="278"/>
                    </a:cxn>
                    <a:cxn ang="0">
                      <a:pos x="140" y="240"/>
                    </a:cxn>
                    <a:cxn ang="0">
                      <a:pos x="140" y="203"/>
                    </a:cxn>
                    <a:cxn ang="0">
                      <a:pos x="138" y="167"/>
                    </a:cxn>
                    <a:cxn ang="0">
                      <a:pos x="135" y="130"/>
                    </a:cxn>
                    <a:cxn ang="0">
                      <a:pos x="133" y="91"/>
                    </a:cxn>
                  </a:cxnLst>
                  <a:rect l="0" t="0" r="r" b="b"/>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w="9525">
                  <a:noFill/>
                  <a:round/>
                  <a:headEnd/>
                  <a:tailEnd/>
                </a:ln>
              </p:spPr>
              <p:txBody>
                <a:bodyPr>
                  <a:prstTxWarp prst="textNoShape">
                    <a:avLst/>
                  </a:prstTxWarp>
                </a:bodyPr>
                <a:lstStyle/>
                <a:p>
                  <a:endParaRPr lang="en-US"/>
                </a:p>
              </p:txBody>
            </p:sp>
            <p:sp>
              <p:nvSpPr>
                <p:cNvPr id="39060" name="Freeform 148"/>
                <p:cNvSpPr>
                  <a:spLocks/>
                </p:cNvSpPr>
                <p:nvPr/>
              </p:nvSpPr>
              <p:spPr bwMode="auto">
                <a:xfrm>
                  <a:off x="1049" y="2866"/>
                  <a:ext cx="11" cy="82"/>
                </a:xfrm>
                <a:custGeom>
                  <a:avLst/>
                  <a:gdLst/>
                  <a:ahLst/>
                  <a:cxnLst>
                    <a:cxn ang="0">
                      <a:pos x="34" y="0"/>
                    </a:cxn>
                    <a:cxn ang="0">
                      <a:pos x="27" y="68"/>
                    </a:cxn>
                    <a:cxn ang="0">
                      <a:pos x="23" y="128"/>
                    </a:cxn>
                    <a:cxn ang="0">
                      <a:pos x="24" y="183"/>
                    </a:cxn>
                    <a:cxn ang="0">
                      <a:pos x="33" y="241"/>
                    </a:cxn>
                    <a:cxn ang="0">
                      <a:pos x="3" y="244"/>
                    </a:cxn>
                    <a:cxn ang="0">
                      <a:pos x="0" y="181"/>
                    </a:cxn>
                    <a:cxn ang="0">
                      <a:pos x="0" y="129"/>
                    </a:cxn>
                    <a:cxn ang="0">
                      <a:pos x="1" y="79"/>
                    </a:cxn>
                    <a:cxn ang="0">
                      <a:pos x="5" y="23"/>
                    </a:cxn>
                    <a:cxn ang="0">
                      <a:pos x="34" y="0"/>
                    </a:cxn>
                  </a:cxnLst>
                  <a:rect l="0" t="0" r="r" b="b"/>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w="9525">
                  <a:noFill/>
                  <a:round/>
                  <a:headEnd/>
                  <a:tailEnd/>
                </a:ln>
              </p:spPr>
              <p:txBody>
                <a:bodyPr>
                  <a:prstTxWarp prst="textNoShape">
                    <a:avLst/>
                  </a:prstTxWarp>
                </a:bodyPr>
                <a:lstStyle/>
                <a:p>
                  <a:endParaRPr lang="en-US"/>
                </a:p>
              </p:txBody>
            </p:sp>
            <p:sp>
              <p:nvSpPr>
                <p:cNvPr id="39061" name="Freeform 149"/>
                <p:cNvSpPr>
                  <a:spLocks/>
                </p:cNvSpPr>
                <p:nvPr/>
              </p:nvSpPr>
              <p:spPr bwMode="auto">
                <a:xfrm>
                  <a:off x="1018" y="2681"/>
                  <a:ext cx="14" cy="80"/>
                </a:xfrm>
                <a:custGeom>
                  <a:avLst/>
                  <a:gdLst/>
                  <a:ahLst/>
                  <a:cxnLst>
                    <a:cxn ang="0">
                      <a:pos x="42" y="0"/>
                    </a:cxn>
                    <a:cxn ang="0">
                      <a:pos x="34" y="47"/>
                    </a:cxn>
                    <a:cxn ang="0">
                      <a:pos x="33" y="92"/>
                    </a:cxn>
                    <a:cxn ang="0">
                      <a:pos x="33" y="141"/>
                    </a:cxn>
                    <a:cxn ang="0">
                      <a:pos x="26" y="197"/>
                    </a:cxn>
                    <a:cxn ang="0">
                      <a:pos x="0" y="239"/>
                    </a:cxn>
                    <a:cxn ang="0">
                      <a:pos x="10" y="168"/>
                    </a:cxn>
                    <a:cxn ang="0">
                      <a:pos x="10" y="110"/>
                    </a:cxn>
                    <a:cxn ang="0">
                      <a:pos x="7" y="59"/>
                    </a:cxn>
                    <a:cxn ang="0">
                      <a:pos x="14" y="9"/>
                    </a:cxn>
                    <a:cxn ang="0">
                      <a:pos x="42" y="0"/>
                    </a:cxn>
                  </a:cxnLst>
                  <a:rect l="0" t="0" r="r" b="b"/>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w="9525">
                  <a:noFill/>
                  <a:round/>
                  <a:headEnd/>
                  <a:tailEnd/>
                </a:ln>
              </p:spPr>
              <p:txBody>
                <a:bodyPr>
                  <a:prstTxWarp prst="textNoShape">
                    <a:avLst/>
                  </a:prstTxWarp>
                </a:bodyPr>
                <a:lstStyle/>
                <a:p>
                  <a:endParaRPr lang="en-US"/>
                </a:p>
              </p:txBody>
            </p:sp>
            <p:sp>
              <p:nvSpPr>
                <p:cNvPr id="39062" name="Freeform 150"/>
                <p:cNvSpPr>
                  <a:spLocks/>
                </p:cNvSpPr>
                <p:nvPr/>
              </p:nvSpPr>
              <p:spPr bwMode="auto">
                <a:xfrm>
                  <a:off x="706" y="2871"/>
                  <a:ext cx="162" cy="136"/>
                </a:xfrm>
                <a:custGeom>
                  <a:avLst/>
                  <a:gdLst/>
                  <a:ahLst/>
                  <a:cxnLst>
                    <a:cxn ang="0">
                      <a:pos x="0" y="0"/>
                    </a:cxn>
                    <a:cxn ang="0">
                      <a:pos x="22" y="10"/>
                    </a:cxn>
                    <a:cxn ang="0">
                      <a:pos x="42" y="19"/>
                    </a:cxn>
                    <a:cxn ang="0">
                      <a:pos x="63" y="29"/>
                    </a:cxn>
                    <a:cxn ang="0">
                      <a:pos x="82" y="39"/>
                    </a:cxn>
                    <a:cxn ang="0">
                      <a:pos x="100" y="50"/>
                    </a:cxn>
                    <a:cxn ang="0">
                      <a:pos x="118" y="61"/>
                    </a:cxn>
                    <a:cxn ang="0">
                      <a:pos x="134" y="73"/>
                    </a:cxn>
                    <a:cxn ang="0">
                      <a:pos x="149" y="87"/>
                    </a:cxn>
                    <a:cxn ang="0">
                      <a:pos x="164" y="102"/>
                    </a:cxn>
                    <a:cxn ang="0">
                      <a:pos x="178" y="119"/>
                    </a:cxn>
                    <a:cxn ang="0">
                      <a:pos x="192" y="138"/>
                    </a:cxn>
                    <a:cxn ang="0">
                      <a:pos x="204" y="157"/>
                    </a:cxn>
                    <a:cxn ang="0">
                      <a:pos x="215" y="181"/>
                    </a:cxn>
                    <a:cxn ang="0">
                      <a:pos x="226" y="206"/>
                    </a:cxn>
                    <a:cxn ang="0">
                      <a:pos x="237" y="232"/>
                    </a:cxn>
                    <a:cxn ang="0">
                      <a:pos x="246" y="262"/>
                    </a:cxn>
                    <a:cxn ang="0">
                      <a:pos x="255" y="293"/>
                    </a:cxn>
                    <a:cxn ang="0">
                      <a:pos x="260" y="322"/>
                    </a:cxn>
                    <a:cxn ang="0">
                      <a:pos x="264" y="349"/>
                    </a:cxn>
                    <a:cxn ang="0">
                      <a:pos x="268" y="377"/>
                    </a:cxn>
                    <a:cxn ang="0">
                      <a:pos x="297" y="336"/>
                    </a:cxn>
                    <a:cxn ang="0">
                      <a:pos x="327" y="291"/>
                    </a:cxn>
                    <a:cxn ang="0">
                      <a:pos x="357" y="247"/>
                    </a:cxn>
                    <a:cxn ang="0">
                      <a:pos x="388" y="203"/>
                    </a:cxn>
                    <a:cxn ang="0">
                      <a:pos x="416" y="156"/>
                    </a:cxn>
                    <a:cxn ang="0">
                      <a:pos x="442" y="110"/>
                    </a:cxn>
                    <a:cxn ang="0">
                      <a:pos x="466" y="63"/>
                    </a:cxn>
                    <a:cxn ang="0">
                      <a:pos x="485" y="17"/>
                    </a:cxn>
                    <a:cxn ang="0">
                      <a:pos x="479" y="68"/>
                    </a:cxn>
                    <a:cxn ang="0">
                      <a:pos x="467" y="117"/>
                    </a:cxn>
                    <a:cxn ang="0">
                      <a:pos x="448" y="167"/>
                    </a:cxn>
                    <a:cxn ang="0">
                      <a:pos x="423" y="214"/>
                    </a:cxn>
                    <a:cxn ang="0">
                      <a:pos x="393" y="261"/>
                    </a:cxn>
                    <a:cxn ang="0">
                      <a:pos x="359" y="308"/>
                    </a:cxn>
                    <a:cxn ang="0">
                      <a:pos x="319" y="354"/>
                    </a:cxn>
                    <a:cxn ang="0">
                      <a:pos x="275" y="398"/>
                    </a:cxn>
                    <a:cxn ang="0">
                      <a:pos x="263" y="406"/>
                    </a:cxn>
                    <a:cxn ang="0">
                      <a:pos x="253" y="410"/>
                    </a:cxn>
                    <a:cxn ang="0">
                      <a:pos x="246" y="410"/>
                    </a:cxn>
                    <a:cxn ang="0">
                      <a:pos x="241" y="406"/>
                    </a:cxn>
                    <a:cxn ang="0">
                      <a:pos x="231" y="367"/>
                    </a:cxn>
                    <a:cxn ang="0">
                      <a:pos x="219" y="329"/>
                    </a:cxn>
                    <a:cxn ang="0">
                      <a:pos x="204" y="291"/>
                    </a:cxn>
                    <a:cxn ang="0">
                      <a:pos x="185" y="256"/>
                    </a:cxn>
                    <a:cxn ang="0">
                      <a:pos x="166" y="220"/>
                    </a:cxn>
                    <a:cxn ang="0">
                      <a:pos x="144" y="185"/>
                    </a:cxn>
                    <a:cxn ang="0">
                      <a:pos x="123" y="153"/>
                    </a:cxn>
                    <a:cxn ang="0">
                      <a:pos x="101" y="124"/>
                    </a:cxn>
                    <a:cxn ang="0">
                      <a:pos x="79" y="97"/>
                    </a:cxn>
                    <a:cxn ang="0">
                      <a:pos x="60" y="72"/>
                    </a:cxn>
                    <a:cxn ang="0">
                      <a:pos x="42" y="50"/>
                    </a:cxn>
                    <a:cxn ang="0">
                      <a:pos x="26" y="32"/>
                    </a:cxn>
                    <a:cxn ang="0">
                      <a:pos x="13" y="18"/>
                    </a:cxn>
                    <a:cxn ang="0">
                      <a:pos x="5" y="7"/>
                    </a:cxn>
                    <a:cxn ang="0">
                      <a:pos x="0" y="1"/>
                    </a:cxn>
                    <a:cxn ang="0">
                      <a:pos x="0" y="0"/>
                    </a:cxn>
                  </a:cxnLst>
                  <a:rect l="0" t="0" r="r" b="b"/>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w="9525">
                  <a:noFill/>
                  <a:round/>
                  <a:headEnd/>
                  <a:tailEnd/>
                </a:ln>
              </p:spPr>
              <p:txBody>
                <a:bodyPr>
                  <a:prstTxWarp prst="textNoShape">
                    <a:avLst/>
                  </a:prstTxWarp>
                </a:bodyPr>
                <a:lstStyle/>
                <a:p>
                  <a:endParaRPr lang="en-US"/>
                </a:p>
              </p:txBody>
            </p:sp>
            <p:sp>
              <p:nvSpPr>
                <p:cNvPr id="39063" name="Freeform 151"/>
                <p:cNvSpPr>
                  <a:spLocks/>
                </p:cNvSpPr>
                <p:nvPr/>
              </p:nvSpPr>
              <p:spPr bwMode="auto">
                <a:xfrm>
                  <a:off x="953" y="2861"/>
                  <a:ext cx="185" cy="157"/>
                </a:xfrm>
                <a:custGeom>
                  <a:avLst/>
                  <a:gdLst/>
                  <a:ahLst/>
                  <a:cxnLst>
                    <a:cxn ang="0">
                      <a:pos x="26" y="12"/>
                    </a:cxn>
                    <a:cxn ang="0">
                      <a:pos x="74" y="39"/>
                    </a:cxn>
                    <a:cxn ang="0">
                      <a:pos x="118" y="70"/>
                    </a:cxn>
                    <a:cxn ang="0">
                      <a:pos x="158" y="106"/>
                    </a:cxn>
                    <a:cxn ang="0">
                      <a:pos x="192" y="146"/>
                    </a:cxn>
                    <a:cxn ang="0">
                      <a:pos x="224" y="189"/>
                    </a:cxn>
                    <a:cxn ang="0">
                      <a:pos x="253" y="236"/>
                    </a:cxn>
                    <a:cxn ang="0">
                      <a:pos x="277" y="285"/>
                    </a:cxn>
                    <a:cxn ang="0">
                      <a:pos x="299" y="343"/>
                    </a:cxn>
                    <a:cxn ang="0">
                      <a:pos x="307" y="412"/>
                    </a:cxn>
                    <a:cxn ang="0">
                      <a:pos x="331" y="420"/>
                    </a:cxn>
                    <a:cxn ang="0">
                      <a:pos x="364" y="373"/>
                    </a:cxn>
                    <a:cxn ang="0">
                      <a:pos x="398" y="327"/>
                    </a:cxn>
                    <a:cxn ang="0">
                      <a:pos x="431" y="282"/>
                    </a:cxn>
                    <a:cxn ang="0">
                      <a:pos x="461" y="236"/>
                    </a:cxn>
                    <a:cxn ang="0">
                      <a:pos x="491" y="189"/>
                    </a:cxn>
                    <a:cxn ang="0">
                      <a:pos x="518" y="142"/>
                    </a:cxn>
                    <a:cxn ang="0">
                      <a:pos x="543" y="92"/>
                    </a:cxn>
                    <a:cxn ang="0">
                      <a:pos x="551" y="97"/>
                    </a:cxn>
                    <a:cxn ang="0">
                      <a:pos x="540" y="152"/>
                    </a:cxn>
                    <a:cxn ang="0">
                      <a:pos x="523" y="204"/>
                    </a:cxn>
                    <a:cxn ang="0">
                      <a:pos x="498" y="253"/>
                    </a:cxn>
                    <a:cxn ang="0">
                      <a:pos x="466" y="301"/>
                    </a:cxn>
                    <a:cxn ang="0">
                      <a:pos x="431" y="348"/>
                    </a:cxn>
                    <a:cxn ang="0">
                      <a:pos x="390" y="395"/>
                    </a:cxn>
                    <a:cxn ang="0">
                      <a:pos x="346" y="445"/>
                    </a:cxn>
                    <a:cxn ang="0">
                      <a:pos x="313" y="457"/>
                    </a:cxn>
                    <a:cxn ang="0">
                      <a:pos x="295" y="435"/>
                    </a:cxn>
                    <a:cxn ang="0">
                      <a:pos x="279" y="381"/>
                    </a:cxn>
                    <a:cxn ang="0">
                      <a:pos x="243" y="300"/>
                    </a:cxn>
                    <a:cxn ang="0">
                      <a:pos x="196" y="224"/>
                    </a:cxn>
                    <a:cxn ang="0">
                      <a:pos x="144" y="156"/>
                    </a:cxn>
                    <a:cxn ang="0">
                      <a:pos x="94" y="97"/>
                    </a:cxn>
                    <a:cxn ang="0">
                      <a:pos x="50" y="50"/>
                    </a:cxn>
                    <a:cxn ang="0">
                      <a:pos x="17" y="18"/>
                    </a:cxn>
                    <a:cxn ang="0">
                      <a:pos x="0" y="1"/>
                    </a:cxn>
                  </a:cxnLst>
                  <a:rect l="0" t="0" r="r" b="b"/>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w="9525">
                  <a:noFill/>
                  <a:round/>
                  <a:headEnd/>
                  <a:tailEnd/>
                </a:ln>
              </p:spPr>
              <p:txBody>
                <a:bodyPr>
                  <a:prstTxWarp prst="textNoShape">
                    <a:avLst/>
                  </a:prstTxWarp>
                </a:bodyPr>
                <a:lstStyle/>
                <a:p>
                  <a:endParaRPr lang="en-US"/>
                </a:p>
              </p:txBody>
            </p:sp>
          </p:grpSp>
          <p:sp>
            <p:nvSpPr>
              <p:cNvPr id="39064" name="Text Box 152"/>
              <p:cNvSpPr txBox="1">
                <a:spLocks noChangeArrowheads="1"/>
              </p:cNvSpPr>
              <p:nvPr/>
            </p:nvSpPr>
            <p:spPr bwMode="auto">
              <a:xfrm rot="-216738">
                <a:off x="4051" y="2462"/>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dirty="0">
                    <a:solidFill>
                      <a:srgbClr val="800000"/>
                    </a:solidFill>
                    <a:latin typeface="Arial" charset="0"/>
                  </a:rPr>
                  <a:t>New</a:t>
                </a:r>
              </a:p>
              <a:p>
                <a:pPr algn="ctr" eaLnBrk="1" hangingPunct="1"/>
                <a:r>
                  <a:rPr lang="en-US" sz="1200" b="1" dirty="0">
                    <a:solidFill>
                      <a:srgbClr val="800000"/>
                    </a:solidFill>
                    <a:latin typeface="Arial" charset="0"/>
                  </a:rPr>
                  <a:t>Source 4</a:t>
                </a:r>
              </a:p>
            </p:txBody>
          </p:sp>
        </p:grpSp>
        <p:sp>
          <p:nvSpPr>
            <p:cNvPr id="39066" name="Rectangle 154"/>
            <p:cNvSpPr>
              <a:spLocks noChangeArrowheads="1"/>
            </p:cNvSpPr>
            <p:nvPr/>
          </p:nvSpPr>
          <p:spPr bwMode="auto">
            <a:xfrm>
              <a:off x="2653" y="3406"/>
              <a:ext cx="3061" cy="233"/>
            </a:xfrm>
            <a:prstGeom prst="rect">
              <a:avLst/>
            </a:prstGeom>
            <a:noFill/>
            <a:ln w="9525">
              <a:noFill/>
              <a:miter lim="800000"/>
              <a:headEnd/>
              <a:tailEnd/>
            </a:ln>
            <a:effectLst/>
          </p:spPr>
          <p:txBody>
            <a:bodyPr>
              <a:prstTxWarp prst="textNoShape">
                <a:avLst/>
              </a:prstTxWarp>
              <a:spAutoFit/>
            </a:bodyPr>
            <a:lstStyle/>
            <a:p>
              <a:r>
                <a:rPr lang="en-US" dirty="0">
                  <a:latin typeface="Arial" charset="0"/>
                </a:rPr>
                <a:t>source4( $</a:t>
              </a:r>
              <a:r>
                <a:rPr lang="en-US" dirty="0" err="1">
                  <a:latin typeface="Arial" charset="0"/>
                </a:rPr>
                <a:t>startZip</a:t>
              </a:r>
              <a:r>
                <a:rPr lang="en-US" dirty="0">
                  <a:latin typeface="Arial" charset="0"/>
                </a:rPr>
                <a:t>, $</a:t>
              </a:r>
              <a:r>
                <a:rPr lang="en-US" dirty="0" err="1">
                  <a:latin typeface="Arial" charset="0"/>
                </a:rPr>
                <a:t>endZip</a:t>
              </a:r>
              <a:r>
                <a:rPr lang="en-US" dirty="0">
                  <a:latin typeface="Arial" charset="0"/>
                </a:rPr>
                <a:t>, separation)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3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3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3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 name="Date Placeholder 4"/>
          <p:cNvSpPr>
            <a:spLocks noGrp="1"/>
          </p:cNvSpPr>
          <p:nvPr>
            <p:ph type="dt" sz="half" idx="4294967295"/>
          </p:nvPr>
        </p:nvSpPr>
        <p:spPr>
          <a:xfrm>
            <a:off x="457200" y="6245225"/>
            <a:ext cx="2133600" cy="476250"/>
          </a:xfrm>
          <a:prstGeom prst="rect">
            <a:avLst/>
          </a:prstGeom>
        </p:spPr>
        <p:txBody>
          <a:bodyPr/>
          <a:lstStyle/>
          <a:p>
            <a:fld id="{5EF57566-A21F-2848-BBBB-FE1EFEEB84A1}" type="datetime1">
              <a:rPr lang="en-US" smtClean="0"/>
              <a:pPr/>
              <a:t>6/2/09</a:t>
            </a:fld>
            <a:endParaRPr lang="en-US"/>
          </a:p>
        </p:txBody>
      </p:sp>
      <p:sp>
        <p:nvSpPr>
          <p:cNvPr id="92162" name="Rectangle 2"/>
          <p:cNvSpPr>
            <a:spLocks noGrp="1" noChangeArrowheads="1"/>
          </p:cNvSpPr>
          <p:nvPr>
            <p:ph type="title"/>
          </p:nvPr>
        </p:nvSpPr>
        <p:spPr>
          <a:xfrm>
            <a:off x="-228600" y="-93663"/>
            <a:ext cx="8229600" cy="1008063"/>
          </a:xfrm>
        </p:spPr>
        <p:txBody>
          <a:bodyPr/>
          <a:lstStyle/>
          <a:p>
            <a:r>
              <a:rPr lang="en-US" sz="2800" dirty="0" smtClean="0"/>
              <a:t>Generating Plausible Definition</a:t>
            </a:r>
            <a:endParaRPr lang="en-US" sz="2800" dirty="0"/>
          </a:p>
        </p:txBody>
      </p:sp>
      <p:sp>
        <p:nvSpPr>
          <p:cNvPr id="92163" name="Rectangle 3"/>
          <p:cNvSpPr>
            <a:spLocks noGrp="1" noChangeArrowheads="1"/>
          </p:cNvSpPr>
          <p:nvPr>
            <p:ph type="body" sz="half" idx="1"/>
          </p:nvPr>
        </p:nvSpPr>
        <p:spPr>
          <a:xfrm>
            <a:off x="179388" y="3975100"/>
            <a:ext cx="3816350" cy="2549525"/>
          </a:xfrm>
          <a:noFill/>
          <a:ln/>
        </p:spPr>
        <p:txBody>
          <a:bodyPr/>
          <a:lstStyle/>
          <a:p>
            <a:pPr>
              <a:lnSpc>
                <a:spcPct val="90000"/>
              </a:lnSpc>
            </a:pPr>
            <a:r>
              <a:rPr lang="en-US" sz="2400" dirty="0" smtClean="0"/>
              <a:t>Step 1: classify input &amp; output semantic types</a:t>
            </a:r>
          </a:p>
          <a:p>
            <a:pPr>
              <a:lnSpc>
                <a:spcPct val="90000"/>
              </a:lnSpc>
            </a:pPr>
            <a:r>
              <a:rPr lang="en-US" sz="2400" dirty="0" smtClean="0"/>
              <a:t>Step 2: generate </a:t>
            </a:r>
            <a:r>
              <a:rPr lang="en-US" sz="2400" dirty="0"/>
              <a:t>plausible definitions</a:t>
            </a:r>
          </a:p>
          <a:p>
            <a:endParaRPr lang="en-US" sz="2000" dirty="0"/>
          </a:p>
        </p:txBody>
      </p:sp>
      <p:sp>
        <p:nvSpPr>
          <p:cNvPr id="92172" name="Rectangle 12"/>
          <p:cNvSpPr>
            <a:spLocks noChangeArrowheads="1"/>
          </p:cNvSpPr>
          <p:nvPr/>
        </p:nvSpPr>
        <p:spPr bwMode="auto">
          <a:xfrm>
            <a:off x="3995738" y="1484313"/>
            <a:ext cx="5003800" cy="1785104"/>
          </a:xfrm>
          <a:prstGeom prst="rect">
            <a:avLst/>
          </a:prstGeom>
          <a:noFill/>
          <a:ln w="9525">
            <a:noFill/>
            <a:miter lim="800000"/>
            <a:headEnd/>
            <a:tailEnd/>
          </a:ln>
          <a:effectLst/>
        </p:spPr>
        <p:txBody>
          <a:bodyPr>
            <a:prstTxWarp prst="textNoShape">
              <a:avLst/>
            </a:prstTxWarp>
            <a:spAutoFit/>
          </a:bodyPr>
          <a:lstStyle/>
          <a:p>
            <a:r>
              <a:rPr lang="en-US" sz="1600" dirty="0">
                <a:latin typeface="Arial" charset="0"/>
              </a:rPr>
              <a:t>source1($zip, lat, long) :- </a:t>
            </a:r>
          </a:p>
          <a:p>
            <a:r>
              <a:rPr lang="en-US" sz="1600" dirty="0">
                <a:latin typeface="Arial" charset="0"/>
              </a:rPr>
              <a:t>    </a:t>
            </a:r>
            <a:r>
              <a:rPr lang="en-US" sz="1600" dirty="0" err="1">
                <a:latin typeface="Arial" charset="0"/>
              </a:rPr>
              <a:t>centroid(zip</a:t>
            </a:r>
            <a:r>
              <a:rPr lang="en-US" sz="1600" dirty="0">
                <a:latin typeface="Arial" charset="0"/>
              </a:rPr>
              <a:t>, lat, long).</a:t>
            </a:r>
          </a:p>
          <a:p>
            <a:endParaRPr lang="en-US" sz="700" dirty="0">
              <a:latin typeface="Arial" charset="0"/>
            </a:endParaRPr>
          </a:p>
          <a:p>
            <a:r>
              <a:rPr lang="en-US" sz="1600" dirty="0">
                <a:latin typeface="Arial" charset="0"/>
              </a:rPr>
              <a:t>source2($lat1, $long1, $lat2, $long2, dist) :- </a:t>
            </a:r>
          </a:p>
          <a:p>
            <a:r>
              <a:rPr lang="en-US" sz="1600" dirty="0">
                <a:latin typeface="Arial" charset="0"/>
              </a:rPr>
              <a:t>    greatCircleDist(lat1, long1, lat2, long2, dist).</a:t>
            </a:r>
          </a:p>
          <a:p>
            <a:endParaRPr lang="en-US" sz="700" dirty="0">
              <a:latin typeface="Arial" charset="0"/>
            </a:endParaRPr>
          </a:p>
          <a:p>
            <a:r>
              <a:rPr lang="en-US" sz="1600" dirty="0">
                <a:latin typeface="Arial" charset="0"/>
              </a:rPr>
              <a:t>source3($dist1, dist2) :- </a:t>
            </a:r>
          </a:p>
          <a:p>
            <a:r>
              <a:rPr lang="en-US" sz="1600" dirty="0">
                <a:latin typeface="Arial" charset="0"/>
              </a:rPr>
              <a:t>    convertKm2Mi(dist1, dist2).</a:t>
            </a:r>
          </a:p>
        </p:txBody>
      </p:sp>
      <p:grpSp>
        <p:nvGrpSpPr>
          <p:cNvPr id="2" name="Group 13"/>
          <p:cNvGrpSpPr>
            <a:grpSpLocks/>
          </p:cNvGrpSpPr>
          <p:nvPr/>
        </p:nvGrpSpPr>
        <p:grpSpPr bwMode="auto">
          <a:xfrm>
            <a:off x="323850" y="1776413"/>
            <a:ext cx="1223963" cy="1292225"/>
            <a:chOff x="1247" y="1706"/>
            <a:chExt cx="771" cy="814"/>
          </a:xfrm>
        </p:grpSpPr>
        <p:grpSp>
          <p:nvGrpSpPr>
            <p:cNvPr id="3" name="Group 14"/>
            <p:cNvGrpSpPr>
              <a:grpSpLocks/>
            </p:cNvGrpSpPr>
            <p:nvPr/>
          </p:nvGrpSpPr>
          <p:grpSpPr bwMode="auto">
            <a:xfrm>
              <a:off x="1247" y="1706"/>
              <a:ext cx="771" cy="814"/>
              <a:chOff x="2245" y="2523"/>
              <a:chExt cx="1143" cy="1132"/>
            </a:xfrm>
          </p:grpSpPr>
          <p:sp>
            <p:nvSpPr>
              <p:cNvPr id="92175" name="AutoShape 15"/>
              <p:cNvSpPr>
                <a:spLocks noChangeAspect="1" noChangeArrowheads="1" noTextEdit="1"/>
              </p:cNvSpPr>
              <p:nvPr/>
            </p:nvSpPr>
            <p:spPr bwMode="auto">
              <a:xfrm>
                <a:off x="2245" y="2523"/>
                <a:ext cx="1143" cy="1132"/>
              </a:xfrm>
              <a:prstGeom prst="rect">
                <a:avLst/>
              </a:prstGeom>
              <a:noFill/>
              <a:ln w="9525">
                <a:noFill/>
                <a:miter lim="800000"/>
                <a:headEnd/>
                <a:tailEnd/>
              </a:ln>
            </p:spPr>
            <p:txBody>
              <a:bodyPr>
                <a:prstTxWarp prst="textNoShape">
                  <a:avLst/>
                </a:prstTxWarp>
              </a:bodyPr>
              <a:lstStyle/>
              <a:p>
                <a:endParaRPr lang="en-US"/>
              </a:p>
            </p:txBody>
          </p:sp>
          <p:sp>
            <p:nvSpPr>
              <p:cNvPr id="92176" name="Freeform 16"/>
              <p:cNvSpPr>
                <a:spLocks/>
              </p:cNvSpPr>
              <p:nvPr/>
            </p:nvSpPr>
            <p:spPr bwMode="auto">
              <a:xfrm>
                <a:off x="2245" y="3379"/>
                <a:ext cx="1143" cy="276"/>
              </a:xfrm>
              <a:custGeom>
                <a:avLst/>
                <a:gdLst/>
                <a:ahLst/>
                <a:cxnLst>
                  <a:cxn ang="0">
                    <a:pos x="491" y="503"/>
                  </a:cxn>
                  <a:cxn ang="0">
                    <a:pos x="615" y="522"/>
                  </a:cxn>
                  <a:cxn ang="0">
                    <a:pos x="749" y="537"/>
                  </a:cxn>
                  <a:cxn ang="0">
                    <a:pos x="891" y="546"/>
                  </a:cxn>
                  <a:cxn ang="0">
                    <a:pos x="1040" y="552"/>
                  </a:cxn>
                  <a:cxn ang="0">
                    <a:pos x="1190" y="553"/>
                  </a:cxn>
                  <a:cxn ang="0">
                    <a:pos x="1329" y="550"/>
                  </a:cxn>
                  <a:cxn ang="0">
                    <a:pos x="1461" y="543"/>
                  </a:cxn>
                  <a:cxn ang="0">
                    <a:pos x="1588" y="531"/>
                  </a:cxn>
                  <a:cxn ang="0">
                    <a:pos x="1706" y="517"/>
                  </a:cxn>
                  <a:cxn ang="0">
                    <a:pos x="1817" y="500"/>
                  </a:cxn>
                  <a:cxn ang="0">
                    <a:pos x="1966" y="469"/>
                  </a:cxn>
                  <a:cxn ang="0">
                    <a:pos x="2090" y="431"/>
                  </a:cxn>
                  <a:cxn ang="0">
                    <a:pos x="2187" y="389"/>
                  </a:cxn>
                  <a:cxn ang="0">
                    <a:pos x="2253" y="343"/>
                  </a:cxn>
                  <a:cxn ang="0">
                    <a:pos x="2284" y="294"/>
                  </a:cxn>
                  <a:cxn ang="0">
                    <a:pos x="2274" y="237"/>
                  </a:cxn>
                  <a:cxn ang="0">
                    <a:pos x="2217" y="182"/>
                  </a:cxn>
                  <a:cxn ang="0">
                    <a:pos x="2117" y="132"/>
                  </a:cxn>
                  <a:cxn ang="0">
                    <a:pos x="1977" y="88"/>
                  </a:cxn>
                  <a:cxn ang="0">
                    <a:pos x="1806" y="51"/>
                  </a:cxn>
                  <a:cxn ang="0">
                    <a:pos x="1644" y="28"/>
                  </a:cxn>
                  <a:cxn ang="0">
                    <a:pos x="1551" y="19"/>
                  </a:cxn>
                  <a:cxn ang="0">
                    <a:pos x="1454" y="11"/>
                  </a:cxn>
                  <a:cxn ang="0">
                    <a:pos x="1353" y="5"/>
                  </a:cxn>
                  <a:cxn ang="0">
                    <a:pos x="1249" y="1"/>
                  </a:cxn>
                  <a:cxn ang="0">
                    <a:pos x="1143" y="0"/>
                  </a:cxn>
                  <a:cxn ang="0">
                    <a:pos x="999" y="3"/>
                  </a:cxn>
                  <a:cxn ang="0">
                    <a:pos x="860" y="8"/>
                  </a:cxn>
                  <a:cxn ang="0">
                    <a:pos x="727" y="19"/>
                  </a:cxn>
                  <a:cxn ang="0">
                    <a:pos x="601" y="32"/>
                  </a:cxn>
                  <a:cxn ang="0">
                    <a:pos x="485" y="50"/>
                  </a:cxn>
                  <a:cxn ang="0">
                    <a:pos x="350" y="77"/>
                  </a:cxn>
                  <a:cxn ang="0">
                    <a:pos x="224" y="112"/>
                  </a:cxn>
                  <a:cxn ang="0">
                    <a:pos x="122" y="152"/>
                  </a:cxn>
                  <a:cxn ang="0">
                    <a:pos x="48" y="196"/>
                  </a:cxn>
                  <a:cxn ang="0">
                    <a:pos x="8" y="243"/>
                  </a:cxn>
                  <a:cxn ang="0">
                    <a:pos x="2" y="293"/>
                  </a:cxn>
                  <a:cxn ang="0">
                    <a:pos x="29" y="339"/>
                  </a:cxn>
                  <a:cxn ang="0">
                    <a:pos x="86" y="383"/>
                  </a:cxn>
                  <a:cxn ang="0">
                    <a:pos x="172" y="423"/>
                  </a:cxn>
                  <a:cxn ang="0">
                    <a:pos x="282" y="459"/>
                  </a:cxn>
                  <a:cxn ang="0">
                    <a:pos x="414" y="490"/>
                  </a:cxn>
                </a:cxnLst>
                <a:rect l="0" t="0" r="r" b="b"/>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w="9525">
                <a:noFill/>
                <a:round/>
                <a:headEnd/>
                <a:tailEnd/>
              </a:ln>
            </p:spPr>
            <p:txBody>
              <a:bodyPr>
                <a:prstTxWarp prst="textNoShape">
                  <a:avLst/>
                </a:prstTxWarp>
              </a:bodyPr>
              <a:lstStyle/>
              <a:p>
                <a:endParaRPr lang="en-US"/>
              </a:p>
            </p:txBody>
          </p:sp>
          <p:sp>
            <p:nvSpPr>
              <p:cNvPr id="92177" name="Freeform 17"/>
              <p:cNvSpPr>
                <a:spLocks/>
              </p:cNvSpPr>
              <p:nvPr/>
            </p:nvSpPr>
            <p:spPr bwMode="auto">
              <a:xfrm>
                <a:off x="2754" y="2525"/>
                <a:ext cx="159" cy="995"/>
              </a:xfrm>
              <a:custGeom>
                <a:avLst/>
                <a:gdLst/>
                <a:ahLst/>
                <a:cxnLst>
                  <a:cxn ang="0">
                    <a:pos x="154" y="1990"/>
                  </a:cxn>
                  <a:cxn ang="0">
                    <a:pos x="238" y="1966"/>
                  </a:cxn>
                  <a:cxn ang="0">
                    <a:pos x="318" y="50"/>
                  </a:cxn>
                  <a:cxn ang="0">
                    <a:pos x="238" y="7"/>
                  </a:cxn>
                  <a:cxn ang="0">
                    <a:pos x="81" y="0"/>
                  </a:cxn>
                  <a:cxn ang="0">
                    <a:pos x="0" y="1990"/>
                  </a:cxn>
                  <a:cxn ang="0">
                    <a:pos x="154" y="1990"/>
                  </a:cxn>
                </a:cxnLst>
                <a:rect l="0" t="0" r="r" b="b"/>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w="9525">
                <a:noFill/>
                <a:round/>
                <a:headEnd/>
                <a:tailEnd/>
              </a:ln>
            </p:spPr>
            <p:txBody>
              <a:bodyPr>
                <a:prstTxWarp prst="textNoShape">
                  <a:avLst/>
                </a:prstTxWarp>
              </a:bodyPr>
              <a:lstStyle/>
              <a:p>
                <a:endParaRPr lang="en-US"/>
              </a:p>
            </p:txBody>
          </p:sp>
          <p:sp>
            <p:nvSpPr>
              <p:cNvPr id="92178" name="Freeform 18"/>
              <p:cNvSpPr>
                <a:spLocks/>
              </p:cNvSpPr>
              <p:nvPr/>
            </p:nvSpPr>
            <p:spPr bwMode="auto">
              <a:xfrm>
                <a:off x="2711" y="2523"/>
                <a:ext cx="163" cy="997"/>
              </a:xfrm>
              <a:custGeom>
                <a:avLst/>
                <a:gdLst/>
                <a:ahLst/>
                <a:cxnLst>
                  <a:cxn ang="0">
                    <a:pos x="240" y="1993"/>
                  </a:cxn>
                  <a:cxn ang="0">
                    <a:pos x="241" y="1993"/>
                  </a:cxn>
                  <a:cxn ang="0">
                    <a:pos x="325" y="10"/>
                  </a:cxn>
                  <a:cxn ang="0">
                    <a:pos x="87" y="0"/>
                  </a:cxn>
                  <a:cxn ang="0">
                    <a:pos x="0" y="1993"/>
                  </a:cxn>
                  <a:cxn ang="0">
                    <a:pos x="240" y="1993"/>
                  </a:cxn>
                </a:cxnLst>
                <a:rect l="0" t="0" r="r" b="b"/>
                <a:pathLst>
                  <a:path w="325" h="1993">
                    <a:moveTo>
                      <a:pt x="240" y="1993"/>
                    </a:moveTo>
                    <a:lnTo>
                      <a:pt x="241" y="1993"/>
                    </a:lnTo>
                    <a:lnTo>
                      <a:pt x="325" y="10"/>
                    </a:lnTo>
                    <a:lnTo>
                      <a:pt x="87" y="0"/>
                    </a:lnTo>
                    <a:lnTo>
                      <a:pt x="0" y="1993"/>
                    </a:lnTo>
                    <a:lnTo>
                      <a:pt x="240" y="1993"/>
                    </a:lnTo>
                    <a:close/>
                  </a:path>
                </a:pathLst>
              </a:custGeom>
              <a:solidFill>
                <a:srgbClr val="EFC9A3"/>
              </a:solidFill>
              <a:ln w="9525">
                <a:noFill/>
                <a:round/>
                <a:headEnd/>
                <a:tailEnd/>
              </a:ln>
            </p:spPr>
            <p:txBody>
              <a:bodyPr>
                <a:prstTxWarp prst="textNoShape">
                  <a:avLst/>
                </a:prstTxWarp>
              </a:bodyPr>
              <a:lstStyle/>
              <a:p>
                <a:endParaRPr lang="en-US"/>
              </a:p>
            </p:txBody>
          </p:sp>
          <p:sp>
            <p:nvSpPr>
              <p:cNvPr id="92179" name="Freeform 19"/>
              <p:cNvSpPr>
                <a:spLocks/>
              </p:cNvSpPr>
              <p:nvPr/>
            </p:nvSpPr>
            <p:spPr bwMode="auto">
              <a:xfrm>
                <a:off x="2322" y="2592"/>
                <a:ext cx="1042" cy="597"/>
              </a:xfrm>
              <a:custGeom>
                <a:avLst/>
                <a:gdLst/>
                <a:ahLst/>
                <a:cxnLst>
                  <a:cxn ang="0">
                    <a:pos x="2031" y="1195"/>
                  </a:cxn>
                  <a:cxn ang="0">
                    <a:pos x="2085" y="85"/>
                  </a:cxn>
                  <a:cxn ang="0">
                    <a:pos x="2042" y="37"/>
                  </a:cxn>
                  <a:cxn ang="0">
                    <a:pos x="93" y="0"/>
                  </a:cxn>
                  <a:cxn ang="0">
                    <a:pos x="0" y="1096"/>
                  </a:cxn>
                  <a:cxn ang="0">
                    <a:pos x="38" y="1110"/>
                  </a:cxn>
                  <a:cxn ang="0">
                    <a:pos x="2031" y="1195"/>
                  </a:cxn>
                </a:cxnLst>
                <a:rect l="0" t="0" r="r" b="b"/>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w="9525">
                <a:noFill/>
                <a:round/>
                <a:headEnd/>
                <a:tailEnd/>
              </a:ln>
            </p:spPr>
            <p:txBody>
              <a:bodyPr>
                <a:prstTxWarp prst="textNoShape">
                  <a:avLst/>
                </a:prstTxWarp>
              </a:bodyPr>
              <a:lstStyle/>
              <a:p>
                <a:endParaRPr lang="en-US"/>
              </a:p>
            </p:txBody>
          </p:sp>
          <p:sp>
            <p:nvSpPr>
              <p:cNvPr id="92180" name="Freeform 20"/>
              <p:cNvSpPr>
                <a:spLocks/>
              </p:cNvSpPr>
              <p:nvPr/>
            </p:nvSpPr>
            <p:spPr bwMode="auto">
              <a:xfrm>
                <a:off x="2322" y="2567"/>
                <a:ext cx="1021" cy="615"/>
              </a:xfrm>
              <a:custGeom>
                <a:avLst/>
                <a:gdLst/>
                <a:ahLst/>
                <a:cxnLst>
                  <a:cxn ang="0">
                    <a:pos x="1994" y="1228"/>
                  </a:cxn>
                  <a:cxn ang="0">
                    <a:pos x="2042" y="85"/>
                  </a:cxn>
                  <a:cxn ang="0">
                    <a:pos x="50" y="0"/>
                  </a:cxn>
                  <a:cxn ang="0">
                    <a:pos x="0" y="1144"/>
                  </a:cxn>
                  <a:cxn ang="0">
                    <a:pos x="1994" y="1228"/>
                  </a:cxn>
                </a:cxnLst>
                <a:rect l="0" t="0" r="r" b="b"/>
                <a:pathLst>
                  <a:path w="2042" h="1228">
                    <a:moveTo>
                      <a:pt x="1994" y="1228"/>
                    </a:moveTo>
                    <a:lnTo>
                      <a:pt x="2042" y="85"/>
                    </a:lnTo>
                    <a:lnTo>
                      <a:pt x="50" y="0"/>
                    </a:lnTo>
                    <a:lnTo>
                      <a:pt x="0" y="1144"/>
                    </a:lnTo>
                    <a:lnTo>
                      <a:pt x="1994" y="1228"/>
                    </a:lnTo>
                    <a:close/>
                  </a:path>
                </a:pathLst>
              </a:custGeom>
              <a:solidFill>
                <a:srgbClr val="4C4C4C"/>
              </a:solidFill>
              <a:ln w="9525">
                <a:noFill/>
                <a:round/>
                <a:headEnd/>
                <a:tailEnd/>
              </a:ln>
            </p:spPr>
            <p:txBody>
              <a:bodyPr>
                <a:prstTxWarp prst="textNoShape">
                  <a:avLst/>
                </a:prstTxWarp>
              </a:bodyPr>
              <a:lstStyle/>
              <a:p>
                <a:endParaRPr lang="en-US"/>
              </a:p>
            </p:txBody>
          </p:sp>
          <p:sp>
            <p:nvSpPr>
              <p:cNvPr id="92181" name="Freeform 21"/>
              <p:cNvSpPr>
                <a:spLocks/>
              </p:cNvSpPr>
              <p:nvPr/>
            </p:nvSpPr>
            <p:spPr bwMode="auto">
              <a:xfrm>
                <a:off x="2352" y="2596"/>
                <a:ext cx="962" cy="558"/>
              </a:xfrm>
              <a:custGeom>
                <a:avLst/>
                <a:gdLst/>
                <a:ahLst/>
                <a:cxnLst>
                  <a:cxn ang="0">
                    <a:pos x="1881" y="1117"/>
                  </a:cxn>
                  <a:cxn ang="0">
                    <a:pos x="1924" y="80"/>
                  </a:cxn>
                  <a:cxn ang="0">
                    <a:pos x="45" y="0"/>
                  </a:cxn>
                  <a:cxn ang="0">
                    <a:pos x="0" y="1037"/>
                  </a:cxn>
                  <a:cxn ang="0">
                    <a:pos x="1881" y="1117"/>
                  </a:cxn>
                </a:cxnLst>
                <a:rect l="0" t="0" r="r" b="b"/>
                <a:pathLst>
                  <a:path w="1924" h="1117">
                    <a:moveTo>
                      <a:pt x="1881" y="1117"/>
                    </a:moveTo>
                    <a:lnTo>
                      <a:pt x="1924" y="80"/>
                    </a:lnTo>
                    <a:lnTo>
                      <a:pt x="45" y="0"/>
                    </a:lnTo>
                    <a:lnTo>
                      <a:pt x="0" y="1037"/>
                    </a:lnTo>
                    <a:lnTo>
                      <a:pt x="1881" y="1117"/>
                    </a:lnTo>
                    <a:close/>
                  </a:path>
                </a:pathLst>
              </a:custGeom>
              <a:solidFill>
                <a:srgbClr val="F2CC0C"/>
              </a:solidFill>
              <a:ln w="9525">
                <a:noFill/>
                <a:round/>
                <a:headEnd/>
                <a:tailEnd/>
              </a:ln>
            </p:spPr>
            <p:txBody>
              <a:bodyPr>
                <a:prstTxWarp prst="textNoShape">
                  <a:avLst/>
                </a:prstTxWarp>
              </a:bodyPr>
              <a:lstStyle/>
              <a:p>
                <a:endParaRPr lang="en-US"/>
              </a:p>
            </p:txBody>
          </p:sp>
          <p:sp>
            <p:nvSpPr>
              <p:cNvPr id="92182" name="Freeform 22"/>
              <p:cNvSpPr>
                <a:spLocks/>
              </p:cNvSpPr>
              <p:nvPr/>
            </p:nvSpPr>
            <p:spPr bwMode="auto">
              <a:xfrm>
                <a:off x="2381" y="2622"/>
                <a:ext cx="903" cy="506"/>
              </a:xfrm>
              <a:custGeom>
                <a:avLst/>
                <a:gdLst/>
                <a:ahLst/>
                <a:cxnLst>
                  <a:cxn ang="0">
                    <a:pos x="1767" y="1011"/>
                  </a:cxn>
                  <a:cxn ang="0">
                    <a:pos x="1807" y="75"/>
                  </a:cxn>
                  <a:cxn ang="0">
                    <a:pos x="40" y="0"/>
                  </a:cxn>
                  <a:cxn ang="0">
                    <a:pos x="0" y="936"/>
                  </a:cxn>
                  <a:cxn ang="0">
                    <a:pos x="1767" y="1011"/>
                  </a:cxn>
                </a:cxnLst>
                <a:rect l="0" t="0" r="r" b="b"/>
                <a:pathLst>
                  <a:path w="1807" h="1011">
                    <a:moveTo>
                      <a:pt x="1767" y="1011"/>
                    </a:moveTo>
                    <a:lnTo>
                      <a:pt x="1807" y="75"/>
                    </a:lnTo>
                    <a:lnTo>
                      <a:pt x="40" y="0"/>
                    </a:lnTo>
                    <a:lnTo>
                      <a:pt x="0" y="936"/>
                    </a:lnTo>
                    <a:lnTo>
                      <a:pt x="1767" y="1011"/>
                    </a:lnTo>
                    <a:close/>
                  </a:path>
                </a:pathLst>
              </a:custGeom>
              <a:solidFill>
                <a:srgbClr val="B7F9FF"/>
              </a:solidFill>
              <a:ln w="9525">
                <a:noFill/>
                <a:round/>
                <a:headEnd/>
                <a:tailEnd/>
              </a:ln>
            </p:spPr>
            <p:txBody>
              <a:bodyPr>
                <a:prstTxWarp prst="textNoShape">
                  <a:avLst/>
                </a:prstTxWarp>
              </a:bodyPr>
              <a:lstStyle/>
              <a:p>
                <a:endParaRPr lang="en-US"/>
              </a:p>
            </p:txBody>
          </p:sp>
          <p:sp>
            <p:nvSpPr>
              <p:cNvPr id="92183" name="Freeform 23"/>
              <p:cNvSpPr>
                <a:spLocks/>
              </p:cNvSpPr>
              <p:nvPr/>
            </p:nvSpPr>
            <p:spPr bwMode="auto">
              <a:xfrm>
                <a:off x="2392" y="2628"/>
                <a:ext cx="882" cy="494"/>
              </a:xfrm>
              <a:custGeom>
                <a:avLst/>
                <a:gdLst/>
                <a:ahLst/>
                <a:cxnLst>
                  <a:cxn ang="0">
                    <a:pos x="1725" y="988"/>
                  </a:cxn>
                  <a:cxn ang="0">
                    <a:pos x="1764" y="73"/>
                  </a:cxn>
                  <a:cxn ang="0">
                    <a:pos x="39" y="0"/>
                  </a:cxn>
                  <a:cxn ang="0">
                    <a:pos x="0" y="914"/>
                  </a:cxn>
                  <a:cxn ang="0">
                    <a:pos x="1725" y="988"/>
                  </a:cxn>
                </a:cxnLst>
                <a:rect l="0" t="0" r="r" b="b"/>
                <a:pathLst>
                  <a:path w="1764" h="988">
                    <a:moveTo>
                      <a:pt x="1725" y="988"/>
                    </a:moveTo>
                    <a:lnTo>
                      <a:pt x="1764" y="73"/>
                    </a:lnTo>
                    <a:lnTo>
                      <a:pt x="39" y="0"/>
                    </a:lnTo>
                    <a:lnTo>
                      <a:pt x="0" y="914"/>
                    </a:lnTo>
                    <a:lnTo>
                      <a:pt x="1725" y="988"/>
                    </a:lnTo>
                    <a:close/>
                  </a:path>
                </a:pathLst>
              </a:custGeom>
              <a:solidFill>
                <a:srgbClr val="BAF9FF"/>
              </a:solidFill>
              <a:ln w="9525">
                <a:noFill/>
                <a:round/>
                <a:headEnd/>
                <a:tailEnd/>
              </a:ln>
            </p:spPr>
            <p:txBody>
              <a:bodyPr>
                <a:prstTxWarp prst="textNoShape">
                  <a:avLst/>
                </a:prstTxWarp>
              </a:bodyPr>
              <a:lstStyle/>
              <a:p>
                <a:endParaRPr lang="en-US"/>
              </a:p>
            </p:txBody>
          </p:sp>
          <p:sp>
            <p:nvSpPr>
              <p:cNvPr id="92184" name="Freeform 24"/>
              <p:cNvSpPr>
                <a:spLocks/>
              </p:cNvSpPr>
              <p:nvPr/>
            </p:nvSpPr>
            <p:spPr bwMode="auto">
              <a:xfrm>
                <a:off x="2402" y="2634"/>
                <a:ext cx="861" cy="481"/>
              </a:xfrm>
              <a:custGeom>
                <a:avLst/>
                <a:gdLst/>
                <a:ahLst/>
                <a:cxnLst>
                  <a:cxn ang="0">
                    <a:pos x="1683" y="964"/>
                  </a:cxn>
                  <a:cxn ang="0">
                    <a:pos x="1721" y="73"/>
                  </a:cxn>
                  <a:cxn ang="0">
                    <a:pos x="38" y="0"/>
                  </a:cxn>
                  <a:cxn ang="0">
                    <a:pos x="0" y="893"/>
                  </a:cxn>
                  <a:cxn ang="0">
                    <a:pos x="1683" y="964"/>
                  </a:cxn>
                </a:cxnLst>
                <a:rect l="0" t="0" r="r" b="b"/>
                <a:pathLst>
                  <a:path w="1721" h="964">
                    <a:moveTo>
                      <a:pt x="1683" y="964"/>
                    </a:moveTo>
                    <a:lnTo>
                      <a:pt x="1721" y="73"/>
                    </a:lnTo>
                    <a:lnTo>
                      <a:pt x="38" y="0"/>
                    </a:lnTo>
                    <a:lnTo>
                      <a:pt x="0" y="893"/>
                    </a:lnTo>
                    <a:lnTo>
                      <a:pt x="1683" y="964"/>
                    </a:lnTo>
                    <a:close/>
                  </a:path>
                </a:pathLst>
              </a:custGeom>
              <a:solidFill>
                <a:srgbClr val="BFF9FF"/>
              </a:solidFill>
              <a:ln w="9525">
                <a:noFill/>
                <a:round/>
                <a:headEnd/>
                <a:tailEnd/>
              </a:ln>
            </p:spPr>
            <p:txBody>
              <a:bodyPr>
                <a:prstTxWarp prst="textNoShape">
                  <a:avLst/>
                </a:prstTxWarp>
              </a:bodyPr>
              <a:lstStyle/>
              <a:p>
                <a:endParaRPr lang="en-US"/>
              </a:p>
            </p:txBody>
          </p:sp>
          <p:sp>
            <p:nvSpPr>
              <p:cNvPr id="92185" name="Freeform 25"/>
              <p:cNvSpPr>
                <a:spLocks/>
              </p:cNvSpPr>
              <p:nvPr/>
            </p:nvSpPr>
            <p:spPr bwMode="auto">
              <a:xfrm>
                <a:off x="2413" y="2640"/>
                <a:ext cx="840" cy="470"/>
              </a:xfrm>
              <a:custGeom>
                <a:avLst/>
                <a:gdLst/>
                <a:ahLst/>
                <a:cxnLst>
                  <a:cxn ang="0">
                    <a:pos x="1642" y="939"/>
                  </a:cxn>
                  <a:cxn ang="0">
                    <a:pos x="1679" y="69"/>
                  </a:cxn>
                  <a:cxn ang="0">
                    <a:pos x="37" y="0"/>
                  </a:cxn>
                  <a:cxn ang="0">
                    <a:pos x="0" y="869"/>
                  </a:cxn>
                  <a:cxn ang="0">
                    <a:pos x="1642" y="939"/>
                  </a:cxn>
                </a:cxnLst>
                <a:rect l="0" t="0" r="r" b="b"/>
                <a:pathLst>
                  <a:path w="1679" h="939">
                    <a:moveTo>
                      <a:pt x="1642" y="939"/>
                    </a:moveTo>
                    <a:lnTo>
                      <a:pt x="1679" y="69"/>
                    </a:lnTo>
                    <a:lnTo>
                      <a:pt x="37" y="0"/>
                    </a:lnTo>
                    <a:lnTo>
                      <a:pt x="0" y="869"/>
                    </a:lnTo>
                    <a:lnTo>
                      <a:pt x="1642" y="939"/>
                    </a:lnTo>
                    <a:close/>
                  </a:path>
                </a:pathLst>
              </a:custGeom>
              <a:solidFill>
                <a:srgbClr val="C1F9FF"/>
              </a:solidFill>
              <a:ln w="9525">
                <a:noFill/>
                <a:round/>
                <a:headEnd/>
                <a:tailEnd/>
              </a:ln>
            </p:spPr>
            <p:txBody>
              <a:bodyPr>
                <a:prstTxWarp prst="textNoShape">
                  <a:avLst/>
                </a:prstTxWarp>
              </a:bodyPr>
              <a:lstStyle/>
              <a:p>
                <a:endParaRPr lang="en-US"/>
              </a:p>
            </p:txBody>
          </p:sp>
          <p:sp>
            <p:nvSpPr>
              <p:cNvPr id="92186" name="Freeform 26"/>
              <p:cNvSpPr>
                <a:spLocks/>
              </p:cNvSpPr>
              <p:nvPr/>
            </p:nvSpPr>
            <p:spPr bwMode="auto">
              <a:xfrm>
                <a:off x="2565" y="3511"/>
                <a:ext cx="37" cy="74"/>
              </a:xfrm>
              <a:custGeom>
                <a:avLst/>
                <a:gdLst/>
                <a:ahLst/>
                <a:cxnLst>
                  <a:cxn ang="0">
                    <a:pos x="0" y="149"/>
                  </a:cxn>
                  <a:cxn ang="0">
                    <a:pos x="27" y="143"/>
                  </a:cxn>
                  <a:cxn ang="0">
                    <a:pos x="34" y="127"/>
                  </a:cxn>
                  <a:cxn ang="0">
                    <a:pos x="41" y="110"/>
                  </a:cxn>
                  <a:cxn ang="0">
                    <a:pos x="48" y="91"/>
                  </a:cxn>
                  <a:cxn ang="0">
                    <a:pos x="53" y="73"/>
                  </a:cxn>
                  <a:cxn ang="0">
                    <a:pos x="59" y="54"/>
                  </a:cxn>
                  <a:cxn ang="0">
                    <a:pos x="65" y="36"/>
                  </a:cxn>
                  <a:cxn ang="0">
                    <a:pos x="70" y="17"/>
                  </a:cxn>
                  <a:cxn ang="0">
                    <a:pos x="74" y="0"/>
                  </a:cxn>
                  <a:cxn ang="0">
                    <a:pos x="59" y="13"/>
                  </a:cxn>
                  <a:cxn ang="0">
                    <a:pos x="48" y="29"/>
                  </a:cxn>
                  <a:cxn ang="0">
                    <a:pos x="40" y="48"/>
                  </a:cxn>
                  <a:cxn ang="0">
                    <a:pos x="32" y="69"/>
                  </a:cxn>
                  <a:cxn ang="0">
                    <a:pos x="25" y="90"/>
                  </a:cxn>
                  <a:cxn ang="0">
                    <a:pos x="18" y="112"/>
                  </a:cxn>
                  <a:cxn ang="0">
                    <a:pos x="10" y="131"/>
                  </a:cxn>
                  <a:cxn ang="0">
                    <a:pos x="0" y="149"/>
                  </a:cxn>
                </a:cxnLst>
                <a:rect l="0" t="0" r="r" b="b"/>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w="9525">
                <a:noFill/>
                <a:round/>
                <a:headEnd/>
                <a:tailEnd/>
              </a:ln>
            </p:spPr>
            <p:txBody>
              <a:bodyPr>
                <a:prstTxWarp prst="textNoShape">
                  <a:avLst/>
                </a:prstTxWarp>
              </a:bodyPr>
              <a:lstStyle/>
              <a:p>
                <a:endParaRPr lang="en-US"/>
              </a:p>
            </p:txBody>
          </p:sp>
          <p:sp>
            <p:nvSpPr>
              <p:cNvPr id="92187" name="Freeform 27"/>
              <p:cNvSpPr>
                <a:spLocks/>
              </p:cNvSpPr>
              <p:nvPr/>
            </p:nvSpPr>
            <p:spPr bwMode="auto">
              <a:xfrm>
                <a:off x="2615" y="3512"/>
                <a:ext cx="1" cy="1"/>
              </a:xfrm>
              <a:custGeom>
                <a:avLst/>
                <a:gdLst/>
                <a:ahLst/>
                <a:cxnLst>
                  <a:cxn ang="0">
                    <a:pos x="0" y="2"/>
                  </a:cxn>
                  <a:cxn ang="0">
                    <a:pos x="0" y="2"/>
                  </a:cxn>
                  <a:cxn ang="0">
                    <a:pos x="1" y="0"/>
                  </a:cxn>
                  <a:cxn ang="0">
                    <a:pos x="1" y="0"/>
                  </a:cxn>
                  <a:cxn ang="0">
                    <a:pos x="1" y="0"/>
                  </a:cxn>
                  <a:cxn ang="0">
                    <a:pos x="1" y="0"/>
                  </a:cxn>
                  <a:cxn ang="0">
                    <a:pos x="1" y="0"/>
                  </a:cxn>
                  <a:cxn ang="0">
                    <a:pos x="0" y="0"/>
                  </a:cxn>
                  <a:cxn ang="0">
                    <a:pos x="0" y="2"/>
                  </a:cxn>
                </a:cxnLst>
                <a:rect l="0" t="0" r="r" b="b"/>
                <a:pathLst>
                  <a:path w="1" h="2">
                    <a:moveTo>
                      <a:pt x="0" y="2"/>
                    </a:moveTo>
                    <a:lnTo>
                      <a:pt x="0" y="2"/>
                    </a:lnTo>
                    <a:lnTo>
                      <a:pt x="1" y="0"/>
                    </a:lnTo>
                    <a:lnTo>
                      <a:pt x="1" y="0"/>
                    </a:lnTo>
                    <a:lnTo>
                      <a:pt x="1" y="0"/>
                    </a:lnTo>
                    <a:lnTo>
                      <a:pt x="1" y="0"/>
                    </a:lnTo>
                    <a:lnTo>
                      <a:pt x="1" y="0"/>
                    </a:lnTo>
                    <a:lnTo>
                      <a:pt x="0" y="0"/>
                    </a:lnTo>
                    <a:lnTo>
                      <a:pt x="0" y="2"/>
                    </a:lnTo>
                    <a:close/>
                  </a:path>
                </a:pathLst>
              </a:custGeom>
              <a:solidFill>
                <a:srgbClr val="B25B00"/>
              </a:solidFill>
              <a:ln w="9525">
                <a:noFill/>
                <a:round/>
                <a:headEnd/>
                <a:tailEnd/>
              </a:ln>
            </p:spPr>
            <p:txBody>
              <a:bodyPr>
                <a:prstTxWarp prst="textNoShape">
                  <a:avLst/>
                </a:prstTxWarp>
              </a:bodyPr>
              <a:lstStyle/>
              <a:p>
                <a:endParaRPr lang="en-US"/>
              </a:p>
            </p:txBody>
          </p:sp>
          <p:sp>
            <p:nvSpPr>
              <p:cNvPr id="92188" name="Freeform 28"/>
              <p:cNvSpPr>
                <a:spLocks/>
              </p:cNvSpPr>
              <p:nvPr/>
            </p:nvSpPr>
            <p:spPr bwMode="auto">
              <a:xfrm>
                <a:off x="2833" y="3455"/>
                <a:ext cx="77" cy="153"/>
              </a:xfrm>
              <a:custGeom>
                <a:avLst/>
                <a:gdLst/>
                <a:ahLst/>
                <a:cxnLst>
                  <a:cxn ang="0">
                    <a:pos x="0" y="304"/>
                  </a:cxn>
                  <a:cxn ang="0">
                    <a:pos x="8" y="307"/>
                  </a:cxn>
                  <a:cxn ang="0">
                    <a:pos x="19" y="305"/>
                  </a:cxn>
                  <a:cxn ang="0">
                    <a:pos x="29" y="302"/>
                  </a:cxn>
                  <a:cxn ang="0">
                    <a:pos x="41" y="299"/>
                  </a:cxn>
                  <a:cxn ang="0">
                    <a:pos x="51" y="293"/>
                  </a:cxn>
                  <a:cxn ang="0">
                    <a:pos x="61" y="288"/>
                  </a:cxn>
                  <a:cxn ang="0">
                    <a:pos x="72" y="284"/>
                  </a:cxn>
                  <a:cxn ang="0">
                    <a:pos x="80" y="280"/>
                  </a:cxn>
                  <a:cxn ang="0">
                    <a:pos x="81" y="278"/>
                  </a:cxn>
                  <a:cxn ang="0">
                    <a:pos x="82" y="275"/>
                  </a:cxn>
                  <a:cxn ang="0">
                    <a:pos x="83" y="273"/>
                  </a:cxn>
                  <a:cxn ang="0">
                    <a:pos x="84" y="271"/>
                  </a:cxn>
                  <a:cxn ang="0">
                    <a:pos x="79" y="272"/>
                  </a:cxn>
                  <a:cxn ang="0">
                    <a:pos x="72" y="274"/>
                  </a:cxn>
                  <a:cxn ang="0">
                    <a:pos x="64" y="275"/>
                  </a:cxn>
                  <a:cxn ang="0">
                    <a:pos x="57" y="278"/>
                  </a:cxn>
                  <a:cxn ang="0">
                    <a:pos x="51" y="279"/>
                  </a:cxn>
                  <a:cxn ang="0">
                    <a:pos x="46" y="279"/>
                  </a:cxn>
                  <a:cxn ang="0">
                    <a:pos x="43" y="277"/>
                  </a:cxn>
                  <a:cxn ang="0">
                    <a:pos x="42" y="272"/>
                  </a:cxn>
                  <a:cxn ang="0">
                    <a:pos x="46" y="235"/>
                  </a:cxn>
                  <a:cxn ang="0">
                    <a:pos x="57" y="199"/>
                  </a:cxn>
                  <a:cxn ang="0">
                    <a:pos x="72" y="165"/>
                  </a:cxn>
                  <a:cxn ang="0">
                    <a:pos x="89" y="130"/>
                  </a:cxn>
                  <a:cxn ang="0">
                    <a:pos x="107" y="97"/>
                  </a:cxn>
                  <a:cxn ang="0">
                    <a:pos x="125" y="64"/>
                  </a:cxn>
                  <a:cxn ang="0">
                    <a:pos x="141" y="31"/>
                  </a:cxn>
                  <a:cxn ang="0">
                    <a:pos x="155" y="0"/>
                  </a:cxn>
                  <a:cxn ang="0">
                    <a:pos x="149" y="3"/>
                  </a:cxn>
                  <a:cxn ang="0">
                    <a:pos x="133" y="20"/>
                  </a:cxn>
                  <a:cxn ang="0">
                    <a:pos x="107" y="49"/>
                  </a:cxn>
                  <a:cxn ang="0">
                    <a:pos x="80" y="88"/>
                  </a:cxn>
                  <a:cxn ang="0">
                    <a:pos x="50" y="135"/>
                  </a:cxn>
                  <a:cxn ang="0">
                    <a:pos x="26" y="188"/>
                  </a:cxn>
                  <a:cxn ang="0">
                    <a:pos x="7" y="246"/>
                  </a:cxn>
                  <a:cxn ang="0">
                    <a:pos x="0" y="304"/>
                  </a:cxn>
                </a:cxnLst>
                <a:rect l="0" t="0" r="r" b="b"/>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w="9525">
                <a:noFill/>
                <a:round/>
                <a:headEnd/>
                <a:tailEnd/>
              </a:ln>
            </p:spPr>
            <p:txBody>
              <a:bodyPr>
                <a:prstTxWarp prst="textNoShape">
                  <a:avLst/>
                </a:prstTxWarp>
              </a:bodyPr>
              <a:lstStyle/>
              <a:p>
                <a:endParaRPr lang="en-US"/>
              </a:p>
            </p:txBody>
          </p:sp>
          <p:sp>
            <p:nvSpPr>
              <p:cNvPr id="92189" name="Freeform 29"/>
              <p:cNvSpPr>
                <a:spLocks/>
              </p:cNvSpPr>
              <p:nvPr/>
            </p:nvSpPr>
            <p:spPr bwMode="auto">
              <a:xfrm>
                <a:off x="2641" y="3456"/>
                <a:ext cx="14" cy="121"/>
              </a:xfrm>
              <a:custGeom>
                <a:avLst/>
                <a:gdLst/>
                <a:ahLst/>
                <a:cxnLst>
                  <a:cxn ang="0">
                    <a:pos x="0" y="243"/>
                  </a:cxn>
                  <a:cxn ang="0">
                    <a:pos x="15" y="217"/>
                  </a:cxn>
                  <a:cxn ang="0">
                    <a:pos x="23" y="188"/>
                  </a:cxn>
                  <a:cxn ang="0">
                    <a:pos x="26" y="158"/>
                  </a:cxn>
                  <a:cxn ang="0">
                    <a:pos x="26" y="126"/>
                  </a:cxn>
                  <a:cxn ang="0">
                    <a:pos x="25" y="94"/>
                  </a:cxn>
                  <a:cxn ang="0">
                    <a:pos x="23" y="61"/>
                  </a:cxn>
                  <a:cxn ang="0">
                    <a:pos x="23" y="29"/>
                  </a:cxn>
                  <a:cxn ang="0">
                    <a:pos x="25" y="0"/>
                  </a:cxn>
                  <a:cxn ang="0">
                    <a:pos x="12" y="26"/>
                  </a:cxn>
                  <a:cxn ang="0">
                    <a:pos x="5" y="55"/>
                  </a:cxn>
                  <a:cxn ang="0">
                    <a:pos x="3" y="85"/>
                  </a:cxn>
                  <a:cxn ang="0">
                    <a:pos x="3" y="116"/>
                  </a:cxn>
                  <a:cxn ang="0">
                    <a:pos x="4" y="148"/>
                  </a:cxn>
                  <a:cxn ang="0">
                    <a:pos x="5" y="180"/>
                  </a:cxn>
                  <a:cxn ang="0">
                    <a:pos x="4" y="211"/>
                  </a:cxn>
                  <a:cxn ang="0">
                    <a:pos x="0" y="243"/>
                  </a:cxn>
                </a:cxnLst>
                <a:rect l="0" t="0" r="r" b="b"/>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w="9525">
                <a:noFill/>
                <a:round/>
                <a:headEnd/>
                <a:tailEnd/>
              </a:ln>
            </p:spPr>
            <p:txBody>
              <a:bodyPr>
                <a:prstTxWarp prst="textNoShape">
                  <a:avLst/>
                </a:prstTxWarp>
              </a:bodyPr>
              <a:lstStyle/>
              <a:p>
                <a:endParaRPr lang="en-US"/>
              </a:p>
            </p:txBody>
          </p:sp>
          <p:sp>
            <p:nvSpPr>
              <p:cNvPr id="92190" name="Freeform 30"/>
              <p:cNvSpPr>
                <a:spLocks/>
              </p:cNvSpPr>
              <p:nvPr/>
            </p:nvSpPr>
            <p:spPr bwMode="auto">
              <a:xfrm>
                <a:off x="2877" y="3451"/>
                <a:ext cx="71" cy="112"/>
              </a:xfrm>
              <a:custGeom>
                <a:avLst/>
                <a:gdLst/>
                <a:ahLst/>
                <a:cxnLst>
                  <a:cxn ang="0">
                    <a:pos x="0" y="225"/>
                  </a:cxn>
                  <a:cxn ang="0">
                    <a:pos x="26" y="213"/>
                  </a:cxn>
                  <a:cxn ang="0">
                    <a:pos x="50" y="193"/>
                  </a:cxn>
                  <a:cxn ang="0">
                    <a:pos x="68" y="165"/>
                  </a:cxn>
                  <a:cxn ang="0">
                    <a:pos x="84" y="132"/>
                  </a:cxn>
                  <a:cxn ang="0">
                    <a:pos x="98" y="96"/>
                  </a:cxn>
                  <a:cxn ang="0">
                    <a:pos x="112" y="60"/>
                  </a:cxn>
                  <a:cxn ang="0">
                    <a:pos x="126" y="28"/>
                  </a:cxn>
                  <a:cxn ang="0">
                    <a:pos x="142" y="0"/>
                  </a:cxn>
                  <a:cxn ang="0">
                    <a:pos x="112" y="22"/>
                  </a:cxn>
                  <a:cxn ang="0">
                    <a:pos x="89" y="48"/>
                  </a:cxn>
                  <a:cxn ang="0">
                    <a:pos x="70" y="76"/>
                  </a:cxn>
                  <a:cxn ang="0">
                    <a:pos x="55" y="107"/>
                  </a:cxn>
                  <a:cxn ang="0">
                    <a:pos x="43" y="139"/>
                  </a:cxn>
                  <a:cxn ang="0">
                    <a:pos x="30" y="170"/>
                  </a:cxn>
                  <a:cxn ang="0">
                    <a:pos x="16" y="198"/>
                  </a:cxn>
                  <a:cxn ang="0">
                    <a:pos x="0" y="225"/>
                  </a:cxn>
                </a:cxnLst>
                <a:rect l="0" t="0" r="r" b="b"/>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w="9525">
                <a:noFill/>
                <a:round/>
                <a:headEnd/>
                <a:tailEnd/>
              </a:ln>
            </p:spPr>
            <p:txBody>
              <a:bodyPr>
                <a:prstTxWarp prst="textNoShape">
                  <a:avLst/>
                </a:prstTxWarp>
              </a:bodyPr>
              <a:lstStyle/>
              <a:p>
                <a:endParaRPr lang="en-US"/>
              </a:p>
            </p:txBody>
          </p:sp>
          <p:sp>
            <p:nvSpPr>
              <p:cNvPr id="92191" name="Freeform 31"/>
              <p:cNvSpPr>
                <a:spLocks/>
              </p:cNvSpPr>
              <p:nvPr/>
            </p:nvSpPr>
            <p:spPr bwMode="auto">
              <a:xfrm>
                <a:off x="2368" y="3379"/>
                <a:ext cx="64" cy="104"/>
              </a:xfrm>
              <a:custGeom>
                <a:avLst/>
                <a:gdLst/>
                <a:ahLst/>
                <a:cxnLst>
                  <a:cxn ang="0">
                    <a:pos x="128" y="209"/>
                  </a:cxn>
                  <a:cxn ang="0">
                    <a:pos x="104" y="193"/>
                  </a:cxn>
                  <a:cxn ang="0">
                    <a:pos x="85" y="171"/>
                  </a:cxn>
                  <a:cxn ang="0">
                    <a:pos x="67" y="144"/>
                  </a:cxn>
                  <a:cxn ang="0">
                    <a:pos x="55" y="116"/>
                  </a:cxn>
                  <a:cxn ang="0">
                    <a:pos x="42" y="86"/>
                  </a:cxn>
                  <a:cxn ang="0">
                    <a:pos x="29" y="56"/>
                  </a:cxn>
                  <a:cxn ang="0">
                    <a:pos x="15" y="27"/>
                  </a:cxn>
                  <a:cxn ang="0">
                    <a:pos x="0" y="0"/>
                  </a:cxn>
                  <a:cxn ang="0">
                    <a:pos x="27" y="15"/>
                  </a:cxn>
                  <a:cxn ang="0">
                    <a:pos x="48" y="36"/>
                  </a:cxn>
                  <a:cxn ang="0">
                    <a:pos x="64" y="63"/>
                  </a:cxn>
                  <a:cxn ang="0">
                    <a:pos x="76" y="91"/>
                  </a:cxn>
                  <a:cxn ang="0">
                    <a:pos x="87" y="122"/>
                  </a:cxn>
                  <a:cxn ang="0">
                    <a:pos x="98" y="152"/>
                  </a:cxn>
                  <a:cxn ang="0">
                    <a:pos x="112" y="182"/>
                  </a:cxn>
                  <a:cxn ang="0">
                    <a:pos x="128" y="209"/>
                  </a:cxn>
                </a:cxnLst>
                <a:rect l="0" t="0" r="r" b="b"/>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w="9525">
                <a:noFill/>
                <a:round/>
                <a:headEnd/>
                <a:tailEnd/>
              </a:ln>
            </p:spPr>
            <p:txBody>
              <a:bodyPr>
                <a:prstTxWarp prst="textNoShape">
                  <a:avLst/>
                </a:prstTxWarp>
              </a:bodyPr>
              <a:lstStyle/>
              <a:p>
                <a:endParaRPr lang="en-US"/>
              </a:p>
            </p:txBody>
          </p:sp>
          <p:sp>
            <p:nvSpPr>
              <p:cNvPr id="92192" name="Freeform 32"/>
              <p:cNvSpPr>
                <a:spLocks/>
              </p:cNvSpPr>
              <p:nvPr/>
            </p:nvSpPr>
            <p:spPr bwMode="auto">
              <a:xfrm>
                <a:off x="2679" y="3425"/>
                <a:ext cx="233" cy="195"/>
              </a:xfrm>
              <a:custGeom>
                <a:avLst/>
                <a:gdLst/>
                <a:ahLst/>
                <a:cxnLst>
                  <a:cxn ang="0">
                    <a:pos x="444" y="10"/>
                  </a:cxn>
                  <a:cxn ang="0">
                    <a:pos x="404" y="33"/>
                  </a:cxn>
                  <a:cxn ang="0">
                    <a:pos x="367" y="59"/>
                  </a:cxn>
                  <a:cxn ang="0">
                    <a:pos x="334" y="89"/>
                  </a:cxn>
                  <a:cxn ang="0">
                    <a:pos x="304" y="121"/>
                  </a:cxn>
                  <a:cxn ang="0">
                    <a:pos x="277" y="158"/>
                  </a:cxn>
                  <a:cxn ang="0">
                    <a:pos x="253" y="196"/>
                  </a:cxn>
                  <a:cxn ang="0">
                    <a:pos x="231" y="238"/>
                  </a:cxn>
                  <a:cxn ang="0">
                    <a:pos x="214" y="285"/>
                  </a:cxn>
                  <a:cxn ang="0">
                    <a:pos x="206" y="342"/>
                  </a:cxn>
                  <a:cxn ang="0">
                    <a:pos x="186" y="350"/>
                  </a:cxn>
                  <a:cxn ang="0">
                    <a:pos x="159" y="311"/>
                  </a:cxn>
                  <a:cxn ang="0">
                    <a:pos x="131" y="272"/>
                  </a:cxn>
                  <a:cxn ang="0">
                    <a:pos x="104" y="235"/>
                  </a:cxn>
                  <a:cxn ang="0">
                    <a:pos x="78" y="197"/>
                  </a:cxn>
                  <a:cxn ang="0">
                    <a:pos x="53" y="158"/>
                  </a:cxn>
                  <a:cxn ang="0">
                    <a:pos x="30" y="119"/>
                  </a:cxn>
                  <a:cxn ang="0">
                    <a:pos x="9" y="78"/>
                  </a:cxn>
                  <a:cxn ang="0">
                    <a:pos x="2" y="80"/>
                  </a:cxn>
                  <a:cxn ang="0">
                    <a:pos x="11" y="127"/>
                  </a:cxn>
                  <a:cxn ang="0">
                    <a:pos x="26" y="170"/>
                  </a:cxn>
                  <a:cxn ang="0">
                    <a:pos x="47" y="211"/>
                  </a:cxn>
                  <a:cxn ang="0">
                    <a:pos x="73" y="250"/>
                  </a:cxn>
                  <a:cxn ang="0">
                    <a:pos x="103" y="289"/>
                  </a:cxn>
                  <a:cxn ang="0">
                    <a:pos x="138" y="329"/>
                  </a:cxn>
                  <a:cxn ang="0">
                    <a:pos x="174" y="370"/>
                  </a:cxn>
                  <a:cxn ang="0">
                    <a:pos x="201" y="382"/>
                  </a:cxn>
                  <a:cxn ang="0">
                    <a:pos x="217" y="363"/>
                  </a:cxn>
                  <a:cxn ang="0">
                    <a:pos x="231" y="318"/>
                  </a:cxn>
                  <a:cxn ang="0">
                    <a:pos x="261" y="250"/>
                  </a:cxn>
                  <a:cxn ang="0">
                    <a:pos x="300" y="187"/>
                  </a:cxn>
                  <a:cxn ang="0">
                    <a:pos x="344" y="129"/>
                  </a:cxn>
                  <a:cxn ang="0">
                    <a:pos x="387" y="81"/>
                  </a:cxn>
                  <a:cxn ang="0">
                    <a:pos x="425" y="42"/>
                  </a:cxn>
                  <a:cxn ang="0">
                    <a:pos x="452" y="14"/>
                  </a:cxn>
                  <a:cxn ang="0">
                    <a:pos x="466" y="2"/>
                  </a:cxn>
                </a:cxnLst>
                <a:rect l="0" t="0" r="r" b="b"/>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w="9525">
                <a:noFill/>
                <a:round/>
                <a:headEnd/>
                <a:tailEnd/>
              </a:ln>
            </p:spPr>
            <p:txBody>
              <a:bodyPr>
                <a:prstTxWarp prst="textNoShape">
                  <a:avLst/>
                </a:prstTxWarp>
              </a:bodyPr>
              <a:lstStyle/>
              <a:p>
                <a:endParaRPr lang="en-US"/>
              </a:p>
            </p:txBody>
          </p:sp>
          <p:sp>
            <p:nvSpPr>
              <p:cNvPr id="92193" name="Freeform 33"/>
              <p:cNvSpPr>
                <a:spLocks/>
              </p:cNvSpPr>
              <p:nvPr/>
            </p:nvSpPr>
            <p:spPr bwMode="auto">
              <a:xfrm>
                <a:off x="2460" y="3309"/>
                <a:ext cx="204" cy="172"/>
              </a:xfrm>
              <a:custGeom>
                <a:avLst/>
                <a:gdLst/>
                <a:ahLst/>
                <a:cxnLst>
                  <a:cxn ang="0">
                    <a:pos x="0" y="0"/>
                  </a:cxn>
                  <a:cxn ang="0">
                    <a:pos x="18" y="8"/>
                  </a:cxn>
                  <a:cxn ang="0">
                    <a:pos x="37" y="16"/>
                  </a:cxn>
                  <a:cxn ang="0">
                    <a:pos x="53" y="24"/>
                  </a:cxn>
                  <a:cxn ang="0">
                    <a:pos x="69" y="32"/>
                  </a:cxn>
                  <a:cxn ang="0">
                    <a:pos x="84" y="41"/>
                  </a:cxn>
                  <a:cxn ang="0">
                    <a:pos x="99" y="51"/>
                  </a:cxn>
                  <a:cxn ang="0">
                    <a:pos x="113" y="61"/>
                  </a:cxn>
                  <a:cxn ang="0">
                    <a:pos x="127" y="72"/>
                  </a:cxn>
                  <a:cxn ang="0">
                    <a:pos x="138" y="85"/>
                  </a:cxn>
                  <a:cxn ang="0">
                    <a:pos x="150" y="99"/>
                  </a:cxn>
                  <a:cxn ang="0">
                    <a:pos x="161" y="115"/>
                  </a:cxn>
                  <a:cxn ang="0">
                    <a:pos x="171" y="132"/>
                  </a:cxn>
                  <a:cxn ang="0">
                    <a:pos x="182" y="151"/>
                  </a:cxn>
                  <a:cxn ang="0">
                    <a:pos x="191" y="171"/>
                  </a:cxn>
                  <a:cxn ang="0">
                    <a:pos x="199" y="195"/>
                  </a:cxn>
                  <a:cxn ang="0">
                    <a:pos x="207" y="220"/>
                  </a:cxn>
                  <a:cxn ang="0">
                    <a:pos x="214" y="245"/>
                  </a:cxn>
                  <a:cxn ang="0">
                    <a:pos x="219" y="268"/>
                  </a:cxn>
                  <a:cxn ang="0">
                    <a:pos x="222" y="291"/>
                  </a:cxn>
                  <a:cxn ang="0">
                    <a:pos x="226" y="314"/>
                  </a:cxn>
                  <a:cxn ang="0">
                    <a:pos x="250" y="280"/>
                  </a:cxn>
                  <a:cxn ang="0">
                    <a:pos x="275" y="243"/>
                  </a:cxn>
                  <a:cxn ang="0">
                    <a:pos x="301" y="207"/>
                  </a:cxn>
                  <a:cxn ang="0">
                    <a:pos x="326" y="169"/>
                  </a:cxn>
                  <a:cxn ang="0">
                    <a:pos x="350" y="131"/>
                  </a:cxn>
                  <a:cxn ang="0">
                    <a:pos x="372" y="92"/>
                  </a:cxn>
                  <a:cxn ang="0">
                    <a:pos x="392" y="53"/>
                  </a:cxn>
                  <a:cxn ang="0">
                    <a:pos x="408" y="14"/>
                  </a:cxn>
                  <a:cxn ang="0">
                    <a:pos x="403" y="56"/>
                  </a:cxn>
                  <a:cxn ang="0">
                    <a:pos x="393" y="98"/>
                  </a:cxn>
                  <a:cxn ang="0">
                    <a:pos x="378" y="139"/>
                  </a:cxn>
                  <a:cxn ang="0">
                    <a:pos x="357" y="178"/>
                  </a:cxn>
                  <a:cxn ang="0">
                    <a:pos x="332" y="218"/>
                  </a:cxn>
                  <a:cxn ang="0">
                    <a:pos x="302" y="257"/>
                  </a:cxn>
                  <a:cxn ang="0">
                    <a:pos x="268" y="295"/>
                  </a:cxn>
                  <a:cxn ang="0">
                    <a:pos x="231" y="332"/>
                  </a:cxn>
                  <a:cxn ang="0">
                    <a:pos x="221" y="338"/>
                  </a:cxn>
                  <a:cxn ang="0">
                    <a:pos x="214" y="343"/>
                  </a:cxn>
                  <a:cxn ang="0">
                    <a:pos x="207" y="343"/>
                  </a:cxn>
                  <a:cxn ang="0">
                    <a:pos x="203" y="340"/>
                  </a:cxn>
                  <a:cxn ang="0">
                    <a:pos x="195" y="307"/>
                  </a:cxn>
                  <a:cxn ang="0">
                    <a:pos x="184" y="275"/>
                  </a:cxn>
                  <a:cxn ang="0">
                    <a:pos x="171" y="244"/>
                  </a:cxn>
                  <a:cxn ang="0">
                    <a:pos x="155" y="213"/>
                  </a:cxn>
                  <a:cxn ang="0">
                    <a:pos x="139" y="183"/>
                  </a:cxn>
                  <a:cxn ang="0">
                    <a:pos x="122" y="155"/>
                  </a:cxn>
                  <a:cxn ang="0">
                    <a:pos x="103" y="128"/>
                  </a:cxn>
                  <a:cxn ang="0">
                    <a:pos x="85" y="104"/>
                  </a:cxn>
                  <a:cxn ang="0">
                    <a:pos x="68" y="81"/>
                  </a:cxn>
                  <a:cxn ang="0">
                    <a:pos x="50" y="60"/>
                  </a:cxn>
                  <a:cxn ang="0">
                    <a:pos x="35" y="41"/>
                  </a:cxn>
                  <a:cxn ang="0">
                    <a:pos x="23" y="26"/>
                  </a:cxn>
                  <a:cxn ang="0">
                    <a:pos x="12" y="15"/>
                  </a:cxn>
                  <a:cxn ang="0">
                    <a:pos x="4" y="6"/>
                  </a:cxn>
                  <a:cxn ang="0">
                    <a:pos x="0" y="1"/>
                  </a:cxn>
                  <a:cxn ang="0">
                    <a:pos x="0" y="0"/>
                  </a:cxn>
                </a:cxnLst>
                <a:rect l="0" t="0" r="r" b="b"/>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w="9525">
                <a:noFill/>
                <a:round/>
                <a:headEnd/>
                <a:tailEnd/>
              </a:ln>
            </p:spPr>
            <p:txBody>
              <a:bodyPr>
                <a:prstTxWarp prst="textNoShape">
                  <a:avLst/>
                </a:prstTxWarp>
              </a:bodyPr>
              <a:lstStyle/>
              <a:p>
                <a:endParaRPr lang="en-US"/>
              </a:p>
            </p:txBody>
          </p:sp>
          <p:sp>
            <p:nvSpPr>
              <p:cNvPr id="92194" name="Freeform 34"/>
              <p:cNvSpPr>
                <a:spLocks/>
              </p:cNvSpPr>
              <p:nvPr/>
            </p:nvSpPr>
            <p:spPr bwMode="auto">
              <a:xfrm>
                <a:off x="2609" y="3493"/>
                <a:ext cx="32" cy="106"/>
              </a:xfrm>
              <a:custGeom>
                <a:avLst/>
                <a:gdLst/>
                <a:ahLst/>
                <a:cxnLst>
                  <a:cxn ang="0">
                    <a:pos x="37" y="211"/>
                  </a:cxn>
                  <a:cxn ang="0">
                    <a:pos x="47" y="210"/>
                  </a:cxn>
                  <a:cxn ang="0">
                    <a:pos x="56" y="208"/>
                  </a:cxn>
                  <a:cxn ang="0">
                    <a:pos x="61" y="204"/>
                  </a:cxn>
                  <a:cxn ang="0">
                    <a:pos x="65" y="202"/>
                  </a:cxn>
                  <a:cxn ang="0">
                    <a:pos x="59" y="179"/>
                  </a:cxn>
                  <a:cxn ang="0">
                    <a:pos x="52" y="157"/>
                  </a:cxn>
                  <a:cxn ang="0">
                    <a:pos x="43" y="134"/>
                  </a:cxn>
                  <a:cxn ang="0">
                    <a:pos x="34" y="111"/>
                  </a:cxn>
                  <a:cxn ang="0">
                    <a:pos x="24" y="87"/>
                  </a:cxn>
                  <a:cxn ang="0">
                    <a:pos x="15" y="60"/>
                  </a:cxn>
                  <a:cxn ang="0">
                    <a:pos x="7" y="31"/>
                  </a:cxn>
                  <a:cxn ang="0">
                    <a:pos x="1" y="0"/>
                  </a:cxn>
                  <a:cxn ang="0">
                    <a:pos x="0" y="7"/>
                  </a:cxn>
                  <a:cxn ang="0">
                    <a:pos x="0" y="23"/>
                  </a:cxn>
                  <a:cxn ang="0">
                    <a:pos x="1" y="46"/>
                  </a:cxn>
                  <a:cxn ang="0">
                    <a:pos x="5" y="76"/>
                  </a:cxn>
                  <a:cxn ang="0">
                    <a:pos x="9" y="110"/>
                  </a:cxn>
                  <a:cxn ang="0">
                    <a:pos x="16" y="144"/>
                  </a:cxn>
                  <a:cxn ang="0">
                    <a:pos x="26" y="179"/>
                  </a:cxn>
                  <a:cxn ang="0">
                    <a:pos x="37" y="211"/>
                  </a:cxn>
                </a:cxnLst>
                <a:rect l="0" t="0" r="r" b="b"/>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w="9525">
                <a:noFill/>
                <a:round/>
                <a:headEnd/>
                <a:tailEnd/>
              </a:ln>
            </p:spPr>
            <p:txBody>
              <a:bodyPr>
                <a:prstTxWarp prst="textNoShape">
                  <a:avLst/>
                </a:prstTxWarp>
              </a:bodyPr>
              <a:lstStyle/>
              <a:p>
                <a:endParaRPr lang="en-US"/>
              </a:p>
            </p:txBody>
          </p:sp>
          <p:sp>
            <p:nvSpPr>
              <p:cNvPr id="92195" name="Freeform 35"/>
              <p:cNvSpPr>
                <a:spLocks/>
              </p:cNvSpPr>
              <p:nvPr/>
            </p:nvSpPr>
            <p:spPr bwMode="auto">
              <a:xfrm>
                <a:off x="2468" y="3433"/>
                <a:ext cx="169" cy="176"/>
              </a:xfrm>
              <a:custGeom>
                <a:avLst/>
                <a:gdLst/>
                <a:ahLst/>
                <a:cxnLst>
                  <a:cxn ang="0">
                    <a:pos x="137" y="190"/>
                  </a:cxn>
                  <a:cxn ang="0">
                    <a:pos x="113" y="115"/>
                  </a:cxn>
                  <a:cxn ang="0">
                    <a:pos x="86" y="46"/>
                  </a:cxn>
                  <a:cxn ang="0">
                    <a:pos x="66" y="3"/>
                  </a:cxn>
                  <a:cxn ang="0">
                    <a:pos x="52" y="43"/>
                  </a:cxn>
                  <a:cxn ang="0">
                    <a:pos x="36" y="131"/>
                  </a:cxn>
                  <a:cxn ang="0">
                    <a:pos x="21" y="218"/>
                  </a:cxn>
                  <a:cxn ang="0">
                    <a:pos x="6" y="307"/>
                  </a:cxn>
                  <a:cxn ang="0">
                    <a:pos x="38" y="337"/>
                  </a:cxn>
                  <a:cxn ang="0">
                    <a:pos x="46" y="277"/>
                  </a:cxn>
                  <a:cxn ang="0">
                    <a:pos x="56" y="218"/>
                  </a:cxn>
                  <a:cxn ang="0">
                    <a:pos x="67" y="160"/>
                  </a:cxn>
                  <a:cxn ang="0">
                    <a:pos x="77" y="101"/>
                  </a:cxn>
                  <a:cxn ang="0">
                    <a:pos x="86" y="148"/>
                  </a:cxn>
                  <a:cxn ang="0">
                    <a:pos x="98" y="194"/>
                  </a:cxn>
                  <a:cxn ang="0">
                    <a:pos x="109" y="240"/>
                  </a:cxn>
                  <a:cxn ang="0">
                    <a:pos x="122" y="286"/>
                  </a:cxn>
                  <a:cxn ang="0">
                    <a:pos x="131" y="282"/>
                  </a:cxn>
                  <a:cxn ang="0">
                    <a:pos x="140" y="277"/>
                  </a:cxn>
                  <a:cxn ang="0">
                    <a:pos x="150" y="271"/>
                  </a:cxn>
                  <a:cxn ang="0">
                    <a:pos x="159" y="267"/>
                  </a:cxn>
                  <a:cxn ang="0">
                    <a:pos x="159" y="267"/>
                  </a:cxn>
                  <a:cxn ang="0">
                    <a:pos x="159" y="267"/>
                  </a:cxn>
                  <a:cxn ang="0">
                    <a:pos x="177" y="238"/>
                  </a:cxn>
                  <a:cxn ang="0">
                    <a:pos x="220" y="172"/>
                  </a:cxn>
                  <a:cxn ang="0">
                    <a:pos x="278" y="99"/>
                  </a:cxn>
                  <a:cxn ang="0">
                    <a:pos x="339" y="45"/>
                  </a:cxn>
                  <a:cxn ang="0">
                    <a:pos x="309" y="57"/>
                  </a:cxn>
                  <a:cxn ang="0">
                    <a:pos x="280" y="74"/>
                  </a:cxn>
                  <a:cxn ang="0">
                    <a:pos x="252" y="94"/>
                  </a:cxn>
                  <a:cxn ang="0">
                    <a:pos x="227" y="116"/>
                  </a:cxn>
                  <a:cxn ang="0">
                    <a:pos x="203" y="141"/>
                  </a:cxn>
                  <a:cxn ang="0">
                    <a:pos x="181" y="168"/>
                  </a:cxn>
                  <a:cxn ang="0">
                    <a:pos x="162" y="194"/>
                  </a:cxn>
                  <a:cxn ang="0">
                    <a:pos x="146" y="223"/>
                  </a:cxn>
                </a:cxnLst>
                <a:rect l="0" t="0" r="r" b="b"/>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59" y="267"/>
                    </a:lnTo>
                    <a:lnTo>
                      <a:pt x="159" y="267"/>
                    </a:lnTo>
                    <a:lnTo>
                      <a:pt x="159" y="267"/>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w="9525">
                <a:noFill/>
                <a:round/>
                <a:headEnd/>
                <a:tailEnd/>
              </a:ln>
            </p:spPr>
            <p:txBody>
              <a:bodyPr>
                <a:prstTxWarp prst="textNoShape">
                  <a:avLst/>
                </a:prstTxWarp>
              </a:bodyPr>
              <a:lstStyle/>
              <a:p>
                <a:endParaRPr lang="en-US"/>
              </a:p>
            </p:txBody>
          </p:sp>
          <p:sp>
            <p:nvSpPr>
              <p:cNvPr id="92196" name="Freeform 36"/>
              <p:cNvSpPr>
                <a:spLocks/>
              </p:cNvSpPr>
              <p:nvPr/>
            </p:nvSpPr>
            <p:spPr bwMode="auto">
              <a:xfrm>
                <a:off x="2372" y="3369"/>
                <a:ext cx="93" cy="174"/>
              </a:xfrm>
              <a:custGeom>
                <a:avLst/>
                <a:gdLst/>
                <a:ahLst/>
                <a:cxnLst>
                  <a:cxn ang="0">
                    <a:pos x="0" y="220"/>
                  </a:cxn>
                  <a:cxn ang="0">
                    <a:pos x="25" y="217"/>
                  </a:cxn>
                  <a:cxn ang="0">
                    <a:pos x="48" y="218"/>
                  </a:cxn>
                  <a:cxn ang="0">
                    <a:pos x="68" y="225"/>
                  </a:cxn>
                  <a:cxn ang="0">
                    <a:pos x="87" y="235"/>
                  </a:cxn>
                  <a:cxn ang="0">
                    <a:pos x="104" y="247"/>
                  </a:cxn>
                  <a:cxn ang="0">
                    <a:pos x="120" y="262"/>
                  </a:cxn>
                  <a:cxn ang="0">
                    <a:pos x="134" y="279"/>
                  </a:cxn>
                  <a:cxn ang="0">
                    <a:pos x="146" y="298"/>
                  </a:cxn>
                  <a:cxn ang="0">
                    <a:pos x="141" y="265"/>
                  </a:cxn>
                  <a:cxn ang="0">
                    <a:pos x="138" y="229"/>
                  </a:cxn>
                  <a:cxn ang="0">
                    <a:pos x="132" y="191"/>
                  </a:cxn>
                  <a:cxn ang="0">
                    <a:pos x="127" y="153"/>
                  </a:cxn>
                  <a:cxn ang="0">
                    <a:pos x="121" y="115"/>
                  </a:cxn>
                  <a:cxn ang="0">
                    <a:pos x="115" y="76"/>
                  </a:cxn>
                  <a:cxn ang="0">
                    <a:pos x="108" y="38"/>
                  </a:cxn>
                  <a:cxn ang="0">
                    <a:pos x="100" y="0"/>
                  </a:cxn>
                  <a:cxn ang="0">
                    <a:pos x="104" y="4"/>
                  </a:cxn>
                  <a:cxn ang="0">
                    <a:pos x="110" y="11"/>
                  </a:cxn>
                  <a:cxn ang="0">
                    <a:pos x="116" y="18"/>
                  </a:cxn>
                  <a:cxn ang="0">
                    <a:pos x="120" y="27"/>
                  </a:cxn>
                  <a:cxn ang="0">
                    <a:pos x="126" y="35"/>
                  </a:cxn>
                  <a:cxn ang="0">
                    <a:pos x="130" y="43"/>
                  </a:cxn>
                  <a:cxn ang="0">
                    <a:pos x="133" y="50"/>
                  </a:cxn>
                  <a:cxn ang="0">
                    <a:pos x="134" y="56"/>
                  </a:cxn>
                  <a:cxn ang="0">
                    <a:pos x="143" y="93"/>
                  </a:cxn>
                  <a:cxn ang="0">
                    <a:pos x="151" y="130"/>
                  </a:cxn>
                  <a:cxn ang="0">
                    <a:pos x="159" y="165"/>
                  </a:cxn>
                  <a:cxn ang="0">
                    <a:pos x="168" y="202"/>
                  </a:cxn>
                  <a:cxn ang="0">
                    <a:pos x="174" y="239"/>
                  </a:cxn>
                  <a:cxn ang="0">
                    <a:pos x="180" y="275"/>
                  </a:cxn>
                  <a:cxn ang="0">
                    <a:pos x="184" y="312"/>
                  </a:cxn>
                  <a:cxn ang="0">
                    <a:pos x="187" y="349"/>
                  </a:cxn>
                  <a:cxn ang="0">
                    <a:pos x="170" y="344"/>
                  </a:cxn>
                  <a:cxn ang="0">
                    <a:pos x="154" y="337"/>
                  </a:cxn>
                  <a:cxn ang="0">
                    <a:pos x="140" y="328"/>
                  </a:cxn>
                  <a:cxn ang="0">
                    <a:pos x="128" y="316"/>
                  </a:cxn>
                  <a:cxn ang="0">
                    <a:pos x="117" y="304"/>
                  </a:cxn>
                  <a:cxn ang="0">
                    <a:pos x="106" y="290"/>
                  </a:cxn>
                  <a:cxn ang="0">
                    <a:pos x="97" y="275"/>
                  </a:cxn>
                  <a:cxn ang="0">
                    <a:pos x="87" y="261"/>
                  </a:cxn>
                  <a:cxn ang="0">
                    <a:pos x="80" y="254"/>
                  </a:cxn>
                  <a:cxn ang="0">
                    <a:pos x="68" y="247"/>
                  </a:cxn>
                  <a:cxn ang="0">
                    <a:pos x="53" y="240"/>
                  </a:cxn>
                  <a:cxn ang="0">
                    <a:pos x="39" y="233"/>
                  </a:cxn>
                  <a:cxn ang="0">
                    <a:pos x="25" y="228"/>
                  </a:cxn>
                  <a:cxn ang="0">
                    <a:pos x="12" y="223"/>
                  </a:cxn>
                  <a:cxn ang="0">
                    <a:pos x="4" y="221"/>
                  </a:cxn>
                  <a:cxn ang="0">
                    <a:pos x="0" y="220"/>
                  </a:cxn>
                </a:cxnLst>
                <a:rect l="0" t="0" r="r" b="b"/>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w="9525">
                <a:noFill/>
                <a:round/>
                <a:headEnd/>
                <a:tailEnd/>
              </a:ln>
            </p:spPr>
            <p:txBody>
              <a:bodyPr>
                <a:prstTxWarp prst="textNoShape">
                  <a:avLst/>
                </a:prstTxWarp>
              </a:bodyPr>
              <a:lstStyle/>
              <a:p>
                <a:endParaRPr lang="en-US"/>
              </a:p>
            </p:txBody>
          </p:sp>
          <p:sp>
            <p:nvSpPr>
              <p:cNvPr id="92197" name="Freeform 37"/>
              <p:cNvSpPr>
                <a:spLocks/>
              </p:cNvSpPr>
              <p:nvPr/>
            </p:nvSpPr>
            <p:spPr bwMode="auto">
              <a:xfrm>
                <a:off x="2947" y="3349"/>
                <a:ext cx="152" cy="197"/>
              </a:xfrm>
              <a:custGeom>
                <a:avLst/>
                <a:gdLst/>
                <a:ahLst/>
                <a:cxnLst>
                  <a:cxn ang="0">
                    <a:pos x="88" y="385"/>
                  </a:cxn>
                  <a:cxn ang="0">
                    <a:pos x="91" y="377"/>
                  </a:cxn>
                  <a:cxn ang="0">
                    <a:pos x="99" y="354"/>
                  </a:cxn>
                  <a:cxn ang="0">
                    <a:pos x="112" y="321"/>
                  </a:cxn>
                  <a:cxn ang="0">
                    <a:pos x="127" y="283"/>
                  </a:cxn>
                  <a:cxn ang="0">
                    <a:pos x="143" y="242"/>
                  </a:cxn>
                  <a:cxn ang="0">
                    <a:pos x="159" y="207"/>
                  </a:cxn>
                  <a:cxn ang="0">
                    <a:pos x="172" y="178"/>
                  </a:cxn>
                  <a:cxn ang="0">
                    <a:pos x="182" y="161"/>
                  </a:cxn>
                  <a:cxn ang="0">
                    <a:pos x="192" y="149"/>
                  </a:cxn>
                  <a:cxn ang="0">
                    <a:pos x="207" y="128"/>
                  </a:cxn>
                  <a:cxn ang="0">
                    <a:pos x="226" y="103"/>
                  </a:cxn>
                  <a:cxn ang="0">
                    <a:pos x="248" y="74"/>
                  </a:cxn>
                  <a:cxn ang="0">
                    <a:pos x="269" y="47"/>
                  </a:cxn>
                  <a:cxn ang="0">
                    <a:pos x="287" y="23"/>
                  </a:cxn>
                  <a:cxn ang="0">
                    <a:pos x="300" y="5"/>
                  </a:cxn>
                  <a:cxn ang="0">
                    <a:pos x="305" y="0"/>
                  </a:cxn>
                  <a:cxn ang="0">
                    <a:pos x="286" y="10"/>
                  </a:cxn>
                  <a:cxn ang="0">
                    <a:pos x="269" y="23"/>
                  </a:cxn>
                  <a:cxn ang="0">
                    <a:pos x="252" y="38"/>
                  </a:cxn>
                  <a:cxn ang="0">
                    <a:pos x="235" y="54"/>
                  </a:cxn>
                  <a:cxn ang="0">
                    <a:pos x="219" y="71"/>
                  </a:cxn>
                  <a:cxn ang="0">
                    <a:pos x="203" y="88"/>
                  </a:cxn>
                  <a:cxn ang="0">
                    <a:pos x="188" y="108"/>
                  </a:cxn>
                  <a:cxn ang="0">
                    <a:pos x="173" y="126"/>
                  </a:cxn>
                  <a:cxn ang="0">
                    <a:pos x="162" y="141"/>
                  </a:cxn>
                  <a:cxn ang="0">
                    <a:pos x="151" y="156"/>
                  </a:cxn>
                  <a:cxn ang="0">
                    <a:pos x="141" y="171"/>
                  </a:cxn>
                  <a:cxn ang="0">
                    <a:pos x="132" y="185"/>
                  </a:cxn>
                  <a:cxn ang="0">
                    <a:pos x="124" y="199"/>
                  </a:cxn>
                  <a:cxn ang="0">
                    <a:pos x="114" y="213"/>
                  </a:cxn>
                  <a:cxn ang="0">
                    <a:pos x="108" y="226"/>
                  </a:cxn>
                  <a:cxn ang="0">
                    <a:pos x="99" y="241"/>
                  </a:cxn>
                  <a:cxn ang="0">
                    <a:pos x="91" y="186"/>
                  </a:cxn>
                  <a:cxn ang="0">
                    <a:pos x="85" y="120"/>
                  </a:cxn>
                  <a:cxn ang="0">
                    <a:pos x="79" y="69"/>
                  </a:cxn>
                  <a:cxn ang="0">
                    <a:pos x="73" y="52"/>
                  </a:cxn>
                  <a:cxn ang="0">
                    <a:pos x="58" y="82"/>
                  </a:cxn>
                  <a:cxn ang="0">
                    <a:pos x="45" y="115"/>
                  </a:cxn>
                  <a:cxn ang="0">
                    <a:pos x="34" y="149"/>
                  </a:cxn>
                  <a:cxn ang="0">
                    <a:pos x="25" y="184"/>
                  </a:cxn>
                  <a:cxn ang="0">
                    <a:pos x="17" y="221"/>
                  </a:cxn>
                  <a:cxn ang="0">
                    <a:pos x="10" y="256"/>
                  </a:cxn>
                  <a:cxn ang="0">
                    <a:pos x="5" y="291"/>
                  </a:cxn>
                  <a:cxn ang="0">
                    <a:pos x="0" y="323"/>
                  </a:cxn>
                  <a:cxn ang="0">
                    <a:pos x="40" y="309"/>
                  </a:cxn>
                  <a:cxn ang="0">
                    <a:pos x="44" y="276"/>
                  </a:cxn>
                  <a:cxn ang="0">
                    <a:pos x="49" y="242"/>
                  </a:cxn>
                  <a:cxn ang="0">
                    <a:pos x="56" y="209"/>
                  </a:cxn>
                  <a:cxn ang="0">
                    <a:pos x="65" y="176"/>
                  </a:cxn>
                  <a:cxn ang="0">
                    <a:pos x="63" y="215"/>
                  </a:cxn>
                  <a:cxn ang="0">
                    <a:pos x="61" y="260"/>
                  </a:cxn>
                  <a:cxn ang="0">
                    <a:pos x="59" y="316"/>
                  </a:cxn>
                  <a:cxn ang="0">
                    <a:pos x="58" y="392"/>
                  </a:cxn>
                  <a:cxn ang="0">
                    <a:pos x="88" y="385"/>
                  </a:cxn>
                </a:cxnLst>
                <a:rect l="0" t="0" r="r" b="b"/>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w="9525">
                <a:noFill/>
                <a:round/>
                <a:headEnd/>
                <a:tailEnd/>
              </a:ln>
            </p:spPr>
            <p:txBody>
              <a:bodyPr>
                <a:prstTxWarp prst="textNoShape">
                  <a:avLst/>
                </a:prstTxWarp>
              </a:bodyPr>
              <a:lstStyle/>
              <a:p>
                <a:endParaRPr lang="en-US"/>
              </a:p>
            </p:txBody>
          </p:sp>
          <p:sp>
            <p:nvSpPr>
              <p:cNvPr id="92198" name="Freeform 38"/>
              <p:cNvSpPr>
                <a:spLocks/>
              </p:cNvSpPr>
              <p:nvPr/>
            </p:nvSpPr>
            <p:spPr bwMode="auto">
              <a:xfrm>
                <a:off x="3106" y="3291"/>
                <a:ext cx="141" cy="232"/>
              </a:xfrm>
              <a:custGeom>
                <a:avLst/>
                <a:gdLst/>
                <a:ahLst/>
                <a:cxnLst>
                  <a:cxn ang="0">
                    <a:pos x="14" y="367"/>
                  </a:cxn>
                  <a:cxn ang="0">
                    <a:pos x="49" y="337"/>
                  </a:cxn>
                  <a:cxn ang="0">
                    <a:pos x="87" y="302"/>
                  </a:cxn>
                  <a:cxn ang="0">
                    <a:pos x="120" y="271"/>
                  </a:cxn>
                  <a:cxn ang="0">
                    <a:pos x="131" y="284"/>
                  </a:cxn>
                  <a:cxn ang="0">
                    <a:pos x="119" y="356"/>
                  </a:cxn>
                  <a:cxn ang="0">
                    <a:pos x="120" y="375"/>
                  </a:cxn>
                  <a:cxn ang="0">
                    <a:pos x="131" y="370"/>
                  </a:cxn>
                  <a:cxn ang="0">
                    <a:pos x="141" y="365"/>
                  </a:cxn>
                  <a:cxn ang="0">
                    <a:pos x="151" y="359"/>
                  </a:cxn>
                  <a:cxn ang="0">
                    <a:pos x="158" y="349"/>
                  </a:cxn>
                  <a:cxn ang="0">
                    <a:pos x="169" y="316"/>
                  </a:cxn>
                  <a:cxn ang="0">
                    <a:pos x="178" y="326"/>
                  </a:cxn>
                  <a:cxn ang="0">
                    <a:pos x="189" y="366"/>
                  </a:cxn>
                  <a:cxn ang="0">
                    <a:pos x="201" y="405"/>
                  </a:cxn>
                  <a:cxn ang="0">
                    <a:pos x="212" y="445"/>
                  </a:cxn>
                  <a:cxn ang="0">
                    <a:pos x="224" y="462"/>
                  </a:cxn>
                  <a:cxn ang="0">
                    <a:pos x="235" y="456"/>
                  </a:cxn>
                  <a:cxn ang="0">
                    <a:pos x="247" y="451"/>
                  </a:cxn>
                  <a:cxn ang="0">
                    <a:pos x="259" y="446"/>
                  </a:cxn>
                  <a:cxn ang="0">
                    <a:pos x="276" y="378"/>
                  </a:cxn>
                  <a:cxn ang="0">
                    <a:pos x="271" y="243"/>
                  </a:cxn>
                  <a:cxn ang="0">
                    <a:pos x="284" y="0"/>
                  </a:cxn>
                  <a:cxn ang="0">
                    <a:pos x="255" y="93"/>
                  </a:cxn>
                  <a:cxn ang="0">
                    <a:pos x="247" y="191"/>
                  </a:cxn>
                  <a:cxn ang="0">
                    <a:pos x="246" y="293"/>
                  </a:cxn>
                  <a:cxn ang="0">
                    <a:pos x="239" y="390"/>
                  </a:cxn>
                  <a:cxn ang="0">
                    <a:pos x="224" y="335"/>
                  </a:cxn>
                  <a:cxn ang="0">
                    <a:pos x="206" y="267"/>
                  </a:cxn>
                  <a:cxn ang="0">
                    <a:pos x="191" y="206"/>
                  </a:cxn>
                  <a:cxn ang="0">
                    <a:pos x="182" y="175"/>
                  </a:cxn>
                  <a:cxn ang="0">
                    <a:pos x="171" y="187"/>
                  </a:cxn>
                  <a:cxn ang="0">
                    <a:pos x="156" y="205"/>
                  </a:cxn>
                  <a:cxn ang="0">
                    <a:pos x="142" y="225"/>
                  </a:cxn>
                  <a:cxn ang="0">
                    <a:pos x="135" y="240"/>
                  </a:cxn>
                  <a:cxn ang="0">
                    <a:pos x="109" y="256"/>
                  </a:cxn>
                  <a:cxn ang="0">
                    <a:pos x="83" y="272"/>
                  </a:cxn>
                  <a:cxn ang="0">
                    <a:pos x="58" y="289"/>
                  </a:cxn>
                  <a:cxn ang="0">
                    <a:pos x="34" y="310"/>
                  </a:cxn>
                  <a:cxn ang="0">
                    <a:pos x="34" y="174"/>
                  </a:cxn>
                  <a:cxn ang="0">
                    <a:pos x="21" y="104"/>
                  </a:cxn>
                </a:cxnLst>
                <a:rect l="0" t="0" r="r" b="b"/>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w="9525">
                <a:noFill/>
                <a:round/>
                <a:headEnd/>
                <a:tailEnd/>
              </a:ln>
            </p:spPr>
            <p:txBody>
              <a:bodyPr>
                <a:prstTxWarp prst="textNoShape">
                  <a:avLst/>
                </a:prstTxWarp>
              </a:bodyPr>
              <a:lstStyle/>
              <a:p>
                <a:endParaRPr lang="en-US"/>
              </a:p>
            </p:txBody>
          </p:sp>
          <p:sp>
            <p:nvSpPr>
              <p:cNvPr id="92199" name="Freeform 39"/>
              <p:cNvSpPr>
                <a:spLocks/>
              </p:cNvSpPr>
              <p:nvPr/>
            </p:nvSpPr>
            <p:spPr bwMode="auto">
              <a:xfrm>
                <a:off x="3004" y="3333"/>
                <a:ext cx="103" cy="73"/>
              </a:xfrm>
              <a:custGeom>
                <a:avLst/>
                <a:gdLst/>
                <a:ahLst/>
                <a:cxnLst>
                  <a:cxn ang="0">
                    <a:pos x="39" y="132"/>
                  </a:cxn>
                  <a:cxn ang="0">
                    <a:pos x="54" y="109"/>
                  </a:cxn>
                  <a:cxn ang="0">
                    <a:pos x="72" y="90"/>
                  </a:cxn>
                  <a:cxn ang="0">
                    <a:pos x="92" y="73"/>
                  </a:cxn>
                  <a:cxn ang="0">
                    <a:pos x="115" y="58"/>
                  </a:cxn>
                  <a:cxn ang="0">
                    <a:pos x="138" y="44"/>
                  </a:cxn>
                  <a:cxn ang="0">
                    <a:pos x="161" y="30"/>
                  </a:cxn>
                  <a:cxn ang="0">
                    <a:pos x="184" y="16"/>
                  </a:cxn>
                  <a:cxn ang="0">
                    <a:pos x="206" y="0"/>
                  </a:cxn>
                  <a:cxn ang="0">
                    <a:pos x="167" y="14"/>
                  </a:cxn>
                  <a:cxn ang="0">
                    <a:pos x="142" y="27"/>
                  </a:cxn>
                  <a:cxn ang="0">
                    <a:pos x="119" y="39"/>
                  </a:cxn>
                  <a:cxn ang="0">
                    <a:pos x="95" y="53"/>
                  </a:cxn>
                  <a:cxn ang="0">
                    <a:pos x="73" y="68"/>
                  </a:cxn>
                  <a:cxn ang="0">
                    <a:pos x="51" y="84"/>
                  </a:cxn>
                  <a:cxn ang="0">
                    <a:pos x="32" y="102"/>
                  </a:cxn>
                  <a:cxn ang="0">
                    <a:pos x="15" y="122"/>
                  </a:cxn>
                  <a:cxn ang="0">
                    <a:pos x="0" y="145"/>
                  </a:cxn>
                  <a:cxn ang="0">
                    <a:pos x="39" y="132"/>
                  </a:cxn>
                </a:cxnLst>
                <a:rect l="0" t="0" r="r" b="b"/>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w="9525">
                <a:noFill/>
                <a:round/>
                <a:headEnd/>
                <a:tailEnd/>
              </a:ln>
            </p:spPr>
            <p:txBody>
              <a:bodyPr>
                <a:prstTxWarp prst="textNoShape">
                  <a:avLst/>
                </a:prstTxWarp>
              </a:bodyPr>
              <a:lstStyle/>
              <a:p>
                <a:endParaRPr lang="en-US"/>
              </a:p>
            </p:txBody>
          </p:sp>
          <p:sp>
            <p:nvSpPr>
              <p:cNvPr id="92200" name="Freeform 40"/>
              <p:cNvSpPr>
                <a:spLocks/>
              </p:cNvSpPr>
              <p:nvPr/>
            </p:nvSpPr>
            <p:spPr bwMode="auto">
              <a:xfrm>
                <a:off x="2735" y="3259"/>
                <a:ext cx="62" cy="230"/>
              </a:xfrm>
              <a:custGeom>
                <a:avLst/>
                <a:gdLst/>
                <a:ahLst/>
                <a:cxnLst>
                  <a:cxn ang="0">
                    <a:pos x="117" y="42"/>
                  </a:cxn>
                  <a:cxn ang="0">
                    <a:pos x="111" y="30"/>
                  </a:cxn>
                  <a:cxn ang="0">
                    <a:pos x="104" y="16"/>
                  </a:cxn>
                  <a:cxn ang="0">
                    <a:pos x="96" y="4"/>
                  </a:cxn>
                  <a:cxn ang="0">
                    <a:pos x="94" y="0"/>
                  </a:cxn>
                  <a:cxn ang="0">
                    <a:pos x="91" y="1"/>
                  </a:cxn>
                  <a:cxn ang="0">
                    <a:pos x="87" y="2"/>
                  </a:cxn>
                  <a:cxn ang="0">
                    <a:pos x="80" y="4"/>
                  </a:cxn>
                  <a:cxn ang="0">
                    <a:pos x="72" y="8"/>
                  </a:cxn>
                  <a:cxn ang="0">
                    <a:pos x="63" y="13"/>
                  </a:cxn>
                  <a:cxn ang="0">
                    <a:pos x="55" y="16"/>
                  </a:cxn>
                  <a:cxn ang="0">
                    <a:pos x="48" y="22"/>
                  </a:cxn>
                  <a:cxn ang="0">
                    <a:pos x="43" y="28"/>
                  </a:cxn>
                  <a:cxn ang="0">
                    <a:pos x="21" y="79"/>
                  </a:cxn>
                  <a:cxn ang="0">
                    <a:pos x="7" y="131"/>
                  </a:cxn>
                  <a:cxn ang="0">
                    <a:pos x="2" y="185"/>
                  </a:cxn>
                  <a:cxn ang="0">
                    <a:pos x="0" y="239"/>
                  </a:cxn>
                  <a:cxn ang="0">
                    <a:pos x="2" y="295"/>
                  </a:cxn>
                  <a:cxn ang="0">
                    <a:pos x="5" y="349"/>
                  </a:cxn>
                  <a:cxn ang="0">
                    <a:pos x="6" y="404"/>
                  </a:cxn>
                  <a:cxn ang="0">
                    <a:pos x="5" y="458"/>
                  </a:cxn>
                  <a:cxn ang="0">
                    <a:pos x="35" y="447"/>
                  </a:cxn>
                  <a:cxn ang="0">
                    <a:pos x="34" y="380"/>
                  </a:cxn>
                  <a:cxn ang="0">
                    <a:pos x="30" y="312"/>
                  </a:cxn>
                  <a:cxn ang="0">
                    <a:pos x="26" y="244"/>
                  </a:cxn>
                  <a:cxn ang="0">
                    <a:pos x="22" y="177"/>
                  </a:cxn>
                  <a:cxn ang="0">
                    <a:pos x="26" y="156"/>
                  </a:cxn>
                  <a:cxn ang="0">
                    <a:pos x="29" y="136"/>
                  </a:cxn>
                  <a:cxn ang="0">
                    <a:pos x="33" y="113"/>
                  </a:cxn>
                  <a:cxn ang="0">
                    <a:pos x="37" y="91"/>
                  </a:cxn>
                  <a:cxn ang="0">
                    <a:pos x="43" y="70"/>
                  </a:cxn>
                  <a:cxn ang="0">
                    <a:pos x="50" y="51"/>
                  </a:cxn>
                  <a:cxn ang="0">
                    <a:pos x="59" y="33"/>
                  </a:cxn>
                  <a:cxn ang="0">
                    <a:pos x="72" y="19"/>
                  </a:cxn>
                  <a:cxn ang="0">
                    <a:pos x="83" y="31"/>
                  </a:cxn>
                  <a:cxn ang="0">
                    <a:pos x="93" y="46"/>
                  </a:cxn>
                  <a:cxn ang="0">
                    <a:pos x="99" y="63"/>
                  </a:cxn>
                  <a:cxn ang="0">
                    <a:pos x="103" y="84"/>
                  </a:cxn>
                  <a:cxn ang="0">
                    <a:pos x="103" y="107"/>
                  </a:cxn>
                  <a:cxn ang="0">
                    <a:pos x="99" y="132"/>
                  </a:cxn>
                  <a:cxn ang="0">
                    <a:pos x="94" y="159"/>
                  </a:cxn>
                  <a:cxn ang="0">
                    <a:pos x="84" y="188"/>
                  </a:cxn>
                  <a:cxn ang="0">
                    <a:pos x="82" y="185"/>
                  </a:cxn>
                  <a:cxn ang="0">
                    <a:pos x="78" y="182"/>
                  </a:cxn>
                  <a:cxn ang="0">
                    <a:pos x="72" y="178"/>
                  </a:cxn>
                  <a:cxn ang="0">
                    <a:pos x="66" y="176"/>
                  </a:cxn>
                  <a:cxn ang="0">
                    <a:pos x="59" y="173"/>
                  </a:cxn>
                  <a:cxn ang="0">
                    <a:pos x="55" y="170"/>
                  </a:cxn>
                  <a:cxn ang="0">
                    <a:pos x="50" y="169"/>
                  </a:cxn>
                  <a:cxn ang="0">
                    <a:pos x="49" y="168"/>
                  </a:cxn>
                  <a:cxn ang="0">
                    <a:pos x="56" y="181"/>
                  </a:cxn>
                  <a:cxn ang="0">
                    <a:pos x="65" y="196"/>
                  </a:cxn>
                  <a:cxn ang="0">
                    <a:pos x="72" y="207"/>
                  </a:cxn>
                  <a:cxn ang="0">
                    <a:pos x="74" y="212"/>
                  </a:cxn>
                  <a:cxn ang="0">
                    <a:pos x="79" y="211"/>
                  </a:cxn>
                  <a:cxn ang="0">
                    <a:pos x="88" y="206"/>
                  </a:cxn>
                  <a:cxn ang="0">
                    <a:pos x="98" y="200"/>
                  </a:cxn>
                  <a:cxn ang="0">
                    <a:pos x="104" y="196"/>
                  </a:cxn>
                  <a:cxn ang="0">
                    <a:pos x="118" y="160"/>
                  </a:cxn>
                  <a:cxn ang="0">
                    <a:pos x="125" y="122"/>
                  </a:cxn>
                  <a:cxn ang="0">
                    <a:pos x="124" y="83"/>
                  </a:cxn>
                  <a:cxn ang="0">
                    <a:pos x="117" y="42"/>
                  </a:cxn>
                </a:cxnLst>
                <a:rect l="0" t="0" r="r" b="b"/>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w="9525">
                <a:noFill/>
                <a:round/>
                <a:headEnd/>
                <a:tailEnd/>
              </a:ln>
            </p:spPr>
            <p:txBody>
              <a:bodyPr>
                <a:prstTxWarp prst="textNoShape">
                  <a:avLst/>
                </a:prstTxWarp>
              </a:bodyPr>
              <a:lstStyle/>
              <a:p>
                <a:endParaRPr lang="en-US"/>
              </a:p>
            </p:txBody>
          </p:sp>
          <p:sp>
            <p:nvSpPr>
              <p:cNvPr id="92201" name="Freeform 41"/>
              <p:cNvSpPr>
                <a:spLocks/>
              </p:cNvSpPr>
              <p:nvPr/>
            </p:nvSpPr>
            <p:spPr bwMode="auto">
              <a:xfrm>
                <a:off x="2763" y="3210"/>
                <a:ext cx="59" cy="191"/>
              </a:xfrm>
              <a:custGeom>
                <a:avLst/>
                <a:gdLst/>
                <a:ahLst/>
                <a:cxnLst>
                  <a:cxn ang="0">
                    <a:pos x="112" y="76"/>
                  </a:cxn>
                  <a:cxn ang="0">
                    <a:pos x="110" y="64"/>
                  </a:cxn>
                  <a:cxn ang="0">
                    <a:pos x="107" y="53"/>
                  </a:cxn>
                  <a:cxn ang="0">
                    <a:pos x="104" y="42"/>
                  </a:cxn>
                  <a:cxn ang="0">
                    <a:pos x="98" y="32"/>
                  </a:cxn>
                  <a:cxn ang="0">
                    <a:pos x="92" y="23"/>
                  </a:cxn>
                  <a:cxn ang="0">
                    <a:pos x="84" y="14"/>
                  </a:cxn>
                  <a:cxn ang="0">
                    <a:pos x="74" y="7"/>
                  </a:cxn>
                  <a:cxn ang="0">
                    <a:pos x="63" y="1"/>
                  </a:cxn>
                  <a:cxn ang="0">
                    <a:pos x="55" y="0"/>
                  </a:cxn>
                  <a:cxn ang="0">
                    <a:pos x="46" y="0"/>
                  </a:cxn>
                  <a:cxn ang="0">
                    <a:pos x="37" y="1"/>
                  </a:cxn>
                  <a:cxn ang="0">
                    <a:pos x="26" y="3"/>
                  </a:cxn>
                  <a:cxn ang="0">
                    <a:pos x="17" y="7"/>
                  </a:cxn>
                  <a:cxn ang="0">
                    <a:pos x="9" y="10"/>
                  </a:cxn>
                  <a:cxn ang="0">
                    <a:pos x="3" y="14"/>
                  </a:cxn>
                  <a:cxn ang="0">
                    <a:pos x="1" y="16"/>
                  </a:cxn>
                  <a:cxn ang="0">
                    <a:pos x="4" y="15"/>
                  </a:cxn>
                  <a:cxn ang="0">
                    <a:pos x="14" y="14"/>
                  </a:cxn>
                  <a:cxn ang="0">
                    <a:pos x="26" y="14"/>
                  </a:cxn>
                  <a:cxn ang="0">
                    <a:pos x="41" y="16"/>
                  </a:cxn>
                  <a:cxn ang="0">
                    <a:pos x="57" y="24"/>
                  </a:cxn>
                  <a:cxn ang="0">
                    <a:pos x="72" y="38"/>
                  </a:cxn>
                  <a:cxn ang="0">
                    <a:pos x="84" y="59"/>
                  </a:cxn>
                  <a:cxn ang="0">
                    <a:pos x="91" y="90"/>
                  </a:cxn>
                  <a:cxn ang="0">
                    <a:pos x="94" y="124"/>
                  </a:cxn>
                  <a:cxn ang="0">
                    <a:pos x="97" y="159"/>
                  </a:cxn>
                  <a:cxn ang="0">
                    <a:pos x="98" y="192"/>
                  </a:cxn>
                  <a:cxn ang="0">
                    <a:pos x="95" y="226"/>
                  </a:cxn>
                  <a:cxn ang="0">
                    <a:pos x="90" y="259"/>
                  </a:cxn>
                  <a:cxn ang="0">
                    <a:pos x="78" y="292"/>
                  </a:cxn>
                  <a:cxn ang="0">
                    <a:pos x="62" y="326"/>
                  </a:cxn>
                  <a:cxn ang="0">
                    <a:pos x="40" y="360"/>
                  </a:cxn>
                  <a:cxn ang="0">
                    <a:pos x="0" y="380"/>
                  </a:cxn>
                  <a:cxn ang="0">
                    <a:pos x="14" y="381"/>
                  </a:cxn>
                  <a:cxn ang="0">
                    <a:pos x="26" y="379"/>
                  </a:cxn>
                  <a:cxn ang="0">
                    <a:pos x="40" y="372"/>
                  </a:cxn>
                  <a:cxn ang="0">
                    <a:pos x="52" y="365"/>
                  </a:cxn>
                  <a:cxn ang="0">
                    <a:pos x="62" y="356"/>
                  </a:cxn>
                  <a:cxn ang="0">
                    <a:pos x="71" y="348"/>
                  </a:cxn>
                  <a:cxn ang="0">
                    <a:pos x="77" y="340"/>
                  </a:cxn>
                  <a:cxn ang="0">
                    <a:pos x="82" y="334"/>
                  </a:cxn>
                  <a:cxn ang="0">
                    <a:pos x="97" y="298"/>
                  </a:cxn>
                  <a:cxn ang="0">
                    <a:pos x="108" y="265"/>
                  </a:cxn>
                  <a:cxn ang="0">
                    <a:pos x="114" y="232"/>
                  </a:cxn>
                  <a:cxn ang="0">
                    <a:pos x="117" y="201"/>
                  </a:cxn>
                  <a:cxn ang="0">
                    <a:pos x="117" y="170"/>
                  </a:cxn>
                  <a:cxn ang="0">
                    <a:pos x="116" y="139"/>
                  </a:cxn>
                  <a:cxn ang="0">
                    <a:pos x="114" y="108"/>
                  </a:cxn>
                  <a:cxn ang="0">
                    <a:pos x="112" y="76"/>
                  </a:cxn>
                </a:cxnLst>
                <a:rect l="0" t="0" r="r" b="b"/>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w="9525">
                <a:noFill/>
                <a:round/>
                <a:headEnd/>
                <a:tailEnd/>
              </a:ln>
            </p:spPr>
            <p:txBody>
              <a:bodyPr>
                <a:prstTxWarp prst="textNoShape">
                  <a:avLst/>
                </a:prstTxWarp>
              </a:bodyPr>
              <a:lstStyle/>
              <a:p>
                <a:endParaRPr lang="en-US"/>
              </a:p>
            </p:txBody>
          </p:sp>
          <p:sp>
            <p:nvSpPr>
              <p:cNvPr id="92202" name="Freeform 42"/>
              <p:cNvSpPr>
                <a:spLocks/>
              </p:cNvSpPr>
              <p:nvPr/>
            </p:nvSpPr>
            <p:spPr bwMode="auto">
              <a:xfrm>
                <a:off x="2774" y="3407"/>
                <a:ext cx="14" cy="101"/>
              </a:xfrm>
              <a:custGeom>
                <a:avLst/>
                <a:gdLst/>
                <a:ahLst/>
                <a:cxnLst>
                  <a:cxn ang="0">
                    <a:pos x="29" y="0"/>
                  </a:cxn>
                  <a:cxn ang="0">
                    <a:pos x="23" y="57"/>
                  </a:cxn>
                  <a:cxn ang="0">
                    <a:pos x="19" y="107"/>
                  </a:cxn>
                  <a:cxn ang="0">
                    <a:pos x="20" y="153"/>
                  </a:cxn>
                  <a:cxn ang="0">
                    <a:pos x="27" y="201"/>
                  </a:cxn>
                  <a:cxn ang="0">
                    <a:pos x="2" y="202"/>
                  </a:cxn>
                  <a:cxn ang="0">
                    <a:pos x="0" y="151"/>
                  </a:cxn>
                  <a:cxn ang="0">
                    <a:pos x="0" y="108"/>
                  </a:cxn>
                  <a:cxn ang="0">
                    <a:pos x="1" y="66"/>
                  </a:cxn>
                  <a:cxn ang="0">
                    <a:pos x="4" y="18"/>
                  </a:cxn>
                  <a:cxn ang="0">
                    <a:pos x="29" y="0"/>
                  </a:cxn>
                </a:cxnLst>
                <a:rect l="0" t="0" r="r" b="b"/>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w="9525">
                <a:noFill/>
                <a:round/>
                <a:headEnd/>
                <a:tailEnd/>
              </a:ln>
            </p:spPr>
            <p:txBody>
              <a:bodyPr>
                <a:prstTxWarp prst="textNoShape">
                  <a:avLst/>
                </a:prstTxWarp>
              </a:bodyPr>
              <a:lstStyle/>
              <a:p>
                <a:endParaRPr lang="en-US"/>
              </a:p>
            </p:txBody>
          </p:sp>
          <p:sp>
            <p:nvSpPr>
              <p:cNvPr id="92203" name="Freeform 43"/>
              <p:cNvSpPr>
                <a:spLocks/>
              </p:cNvSpPr>
              <p:nvPr/>
            </p:nvSpPr>
            <p:spPr bwMode="auto">
              <a:xfrm>
                <a:off x="2735" y="3175"/>
                <a:ext cx="17" cy="100"/>
              </a:xfrm>
              <a:custGeom>
                <a:avLst/>
                <a:gdLst/>
                <a:ahLst/>
                <a:cxnLst>
                  <a:cxn ang="0">
                    <a:pos x="35" y="0"/>
                  </a:cxn>
                  <a:cxn ang="0">
                    <a:pos x="28" y="39"/>
                  </a:cxn>
                  <a:cxn ang="0">
                    <a:pos x="28" y="77"/>
                  </a:cxn>
                  <a:cxn ang="0">
                    <a:pos x="28" y="117"/>
                  </a:cxn>
                  <a:cxn ang="0">
                    <a:pos x="22" y="165"/>
                  </a:cxn>
                  <a:cxn ang="0">
                    <a:pos x="0" y="200"/>
                  </a:cxn>
                  <a:cxn ang="0">
                    <a:pos x="8" y="141"/>
                  </a:cxn>
                  <a:cxn ang="0">
                    <a:pos x="8" y="92"/>
                  </a:cxn>
                  <a:cxn ang="0">
                    <a:pos x="6" y="49"/>
                  </a:cxn>
                  <a:cxn ang="0">
                    <a:pos x="12" y="8"/>
                  </a:cxn>
                  <a:cxn ang="0">
                    <a:pos x="35" y="0"/>
                  </a:cxn>
                </a:cxnLst>
                <a:rect l="0" t="0" r="r" b="b"/>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w="9525">
                <a:noFill/>
                <a:round/>
                <a:headEnd/>
                <a:tailEnd/>
              </a:ln>
            </p:spPr>
            <p:txBody>
              <a:bodyPr>
                <a:prstTxWarp prst="textNoShape">
                  <a:avLst/>
                </a:prstTxWarp>
              </a:bodyPr>
              <a:lstStyle/>
              <a:p>
                <a:endParaRPr lang="en-US"/>
              </a:p>
            </p:txBody>
          </p:sp>
          <p:sp>
            <p:nvSpPr>
              <p:cNvPr id="92204" name="Freeform 44"/>
              <p:cNvSpPr>
                <a:spLocks/>
              </p:cNvSpPr>
              <p:nvPr/>
            </p:nvSpPr>
            <p:spPr bwMode="auto">
              <a:xfrm>
                <a:off x="3009" y="3412"/>
                <a:ext cx="204" cy="172"/>
              </a:xfrm>
              <a:custGeom>
                <a:avLst/>
                <a:gdLst/>
                <a:ahLst/>
                <a:cxnLst>
                  <a:cxn ang="0">
                    <a:pos x="408" y="0"/>
                  </a:cxn>
                  <a:cxn ang="0">
                    <a:pos x="389" y="8"/>
                  </a:cxn>
                  <a:cxn ang="0">
                    <a:pos x="372" y="16"/>
                  </a:cxn>
                  <a:cxn ang="0">
                    <a:pos x="355" y="24"/>
                  </a:cxn>
                  <a:cxn ang="0">
                    <a:pos x="339" y="32"/>
                  </a:cxn>
                  <a:cxn ang="0">
                    <a:pos x="324" y="41"/>
                  </a:cxn>
                  <a:cxn ang="0">
                    <a:pos x="309" y="51"/>
                  </a:cxn>
                  <a:cxn ang="0">
                    <a:pos x="295" y="61"/>
                  </a:cxn>
                  <a:cxn ang="0">
                    <a:pos x="282" y="73"/>
                  </a:cxn>
                  <a:cxn ang="0">
                    <a:pos x="269" y="85"/>
                  </a:cxn>
                  <a:cxn ang="0">
                    <a:pos x="258" y="99"/>
                  </a:cxn>
                  <a:cxn ang="0">
                    <a:pos x="248" y="115"/>
                  </a:cxn>
                  <a:cxn ang="0">
                    <a:pos x="237" y="131"/>
                  </a:cxn>
                  <a:cxn ang="0">
                    <a:pos x="227" y="151"/>
                  </a:cxn>
                  <a:cxn ang="0">
                    <a:pos x="218" y="172"/>
                  </a:cxn>
                  <a:cxn ang="0">
                    <a:pos x="210" y="193"/>
                  </a:cxn>
                  <a:cxn ang="0">
                    <a:pos x="201" y="219"/>
                  </a:cxn>
                  <a:cxn ang="0">
                    <a:pos x="195" y="245"/>
                  </a:cxn>
                  <a:cxn ang="0">
                    <a:pos x="189" y="268"/>
                  </a:cxn>
                  <a:cxn ang="0">
                    <a:pos x="185" y="291"/>
                  </a:cxn>
                  <a:cxn ang="0">
                    <a:pos x="183" y="314"/>
                  </a:cxn>
                  <a:cxn ang="0">
                    <a:pos x="159" y="280"/>
                  </a:cxn>
                  <a:cxn ang="0">
                    <a:pos x="133" y="243"/>
                  </a:cxn>
                  <a:cxn ang="0">
                    <a:pos x="108" y="207"/>
                  </a:cxn>
                  <a:cxn ang="0">
                    <a:pos x="83" y="169"/>
                  </a:cxn>
                  <a:cxn ang="0">
                    <a:pos x="59" y="131"/>
                  </a:cxn>
                  <a:cxn ang="0">
                    <a:pos x="36" y="92"/>
                  </a:cxn>
                  <a:cxn ang="0">
                    <a:pos x="16" y="53"/>
                  </a:cxn>
                  <a:cxn ang="0">
                    <a:pos x="0" y="14"/>
                  </a:cxn>
                  <a:cxn ang="0">
                    <a:pos x="4" y="56"/>
                  </a:cxn>
                  <a:cxn ang="0">
                    <a:pos x="15" y="98"/>
                  </a:cxn>
                  <a:cxn ang="0">
                    <a:pos x="31" y="139"/>
                  </a:cxn>
                  <a:cxn ang="0">
                    <a:pos x="52" y="179"/>
                  </a:cxn>
                  <a:cxn ang="0">
                    <a:pos x="77" y="218"/>
                  </a:cxn>
                  <a:cxn ang="0">
                    <a:pos x="106" y="257"/>
                  </a:cxn>
                  <a:cxn ang="0">
                    <a:pos x="139" y="295"/>
                  </a:cxn>
                  <a:cxn ang="0">
                    <a:pos x="176" y="332"/>
                  </a:cxn>
                  <a:cxn ang="0">
                    <a:pos x="187" y="339"/>
                  </a:cxn>
                  <a:cxn ang="0">
                    <a:pos x="195" y="343"/>
                  </a:cxn>
                  <a:cxn ang="0">
                    <a:pos x="200" y="343"/>
                  </a:cxn>
                  <a:cxn ang="0">
                    <a:pos x="205" y="340"/>
                  </a:cxn>
                  <a:cxn ang="0">
                    <a:pos x="213" y="308"/>
                  </a:cxn>
                  <a:cxn ang="0">
                    <a:pos x="223" y="275"/>
                  </a:cxn>
                  <a:cxn ang="0">
                    <a:pos x="236" y="244"/>
                  </a:cxn>
                  <a:cxn ang="0">
                    <a:pos x="252" y="213"/>
                  </a:cxn>
                  <a:cxn ang="0">
                    <a:pos x="268" y="183"/>
                  </a:cxn>
                  <a:cxn ang="0">
                    <a:pos x="287" y="155"/>
                  </a:cxn>
                  <a:cxn ang="0">
                    <a:pos x="304" y="128"/>
                  </a:cxn>
                  <a:cxn ang="0">
                    <a:pos x="322" y="104"/>
                  </a:cxn>
                  <a:cxn ang="0">
                    <a:pos x="341" y="81"/>
                  </a:cxn>
                  <a:cxn ang="0">
                    <a:pos x="357" y="60"/>
                  </a:cxn>
                  <a:cxn ang="0">
                    <a:pos x="372" y="41"/>
                  </a:cxn>
                  <a:cxn ang="0">
                    <a:pos x="386" y="27"/>
                  </a:cxn>
                  <a:cxn ang="0">
                    <a:pos x="396" y="15"/>
                  </a:cxn>
                  <a:cxn ang="0">
                    <a:pos x="403" y="6"/>
                  </a:cxn>
                  <a:cxn ang="0">
                    <a:pos x="408" y="1"/>
                  </a:cxn>
                  <a:cxn ang="0">
                    <a:pos x="408" y="0"/>
                  </a:cxn>
                </a:cxnLst>
                <a:rect l="0" t="0" r="r" b="b"/>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w="9525">
                <a:noFill/>
                <a:round/>
                <a:headEnd/>
                <a:tailEnd/>
              </a:ln>
            </p:spPr>
            <p:txBody>
              <a:bodyPr>
                <a:prstTxWarp prst="textNoShape">
                  <a:avLst/>
                </a:prstTxWarp>
              </a:bodyPr>
              <a:lstStyle/>
              <a:p>
                <a:endParaRPr lang="en-US"/>
              </a:p>
            </p:txBody>
          </p:sp>
        </p:grpSp>
        <p:sp>
          <p:nvSpPr>
            <p:cNvPr id="92205" name="Text Box 45"/>
            <p:cNvSpPr txBox="1">
              <a:spLocks noChangeArrowheads="1"/>
            </p:cNvSpPr>
            <p:nvPr/>
          </p:nvSpPr>
          <p:spPr bwMode="auto">
            <a:xfrm rot="189621">
              <a:off x="1381" y="1797"/>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dirty="0">
                  <a:solidFill>
                    <a:srgbClr val="800000"/>
                  </a:solidFill>
                  <a:latin typeface="Arial" charset="0"/>
                </a:rPr>
                <a:t>Known</a:t>
              </a:r>
            </a:p>
            <a:p>
              <a:pPr algn="ctr" eaLnBrk="1" hangingPunct="1"/>
              <a:r>
                <a:rPr lang="en-US" sz="1200" b="1" dirty="0">
                  <a:solidFill>
                    <a:srgbClr val="800000"/>
                  </a:solidFill>
                  <a:latin typeface="Arial" charset="0"/>
                </a:rPr>
                <a:t>Source 1</a:t>
              </a:r>
            </a:p>
          </p:txBody>
        </p:sp>
      </p:grpSp>
      <p:grpSp>
        <p:nvGrpSpPr>
          <p:cNvPr id="4" name="Group 46"/>
          <p:cNvGrpSpPr>
            <a:grpSpLocks/>
          </p:cNvGrpSpPr>
          <p:nvPr/>
        </p:nvGrpSpPr>
        <p:grpSpPr bwMode="auto">
          <a:xfrm>
            <a:off x="1476375" y="1776413"/>
            <a:ext cx="1223963" cy="1292225"/>
            <a:chOff x="1247" y="1706"/>
            <a:chExt cx="771" cy="814"/>
          </a:xfrm>
        </p:grpSpPr>
        <p:grpSp>
          <p:nvGrpSpPr>
            <p:cNvPr id="5" name="Group 47"/>
            <p:cNvGrpSpPr>
              <a:grpSpLocks/>
            </p:cNvGrpSpPr>
            <p:nvPr/>
          </p:nvGrpSpPr>
          <p:grpSpPr bwMode="auto">
            <a:xfrm>
              <a:off x="1247" y="1706"/>
              <a:ext cx="771" cy="814"/>
              <a:chOff x="2245" y="2523"/>
              <a:chExt cx="1143" cy="1132"/>
            </a:xfrm>
          </p:grpSpPr>
          <p:sp>
            <p:nvSpPr>
              <p:cNvPr id="92208" name="AutoShape 48"/>
              <p:cNvSpPr>
                <a:spLocks noChangeAspect="1" noChangeArrowheads="1" noTextEdit="1"/>
              </p:cNvSpPr>
              <p:nvPr/>
            </p:nvSpPr>
            <p:spPr bwMode="auto">
              <a:xfrm>
                <a:off x="2245" y="2523"/>
                <a:ext cx="1143" cy="1132"/>
              </a:xfrm>
              <a:prstGeom prst="rect">
                <a:avLst/>
              </a:prstGeom>
              <a:noFill/>
              <a:ln w="9525">
                <a:noFill/>
                <a:miter lim="800000"/>
                <a:headEnd/>
                <a:tailEnd/>
              </a:ln>
            </p:spPr>
            <p:txBody>
              <a:bodyPr>
                <a:prstTxWarp prst="textNoShape">
                  <a:avLst/>
                </a:prstTxWarp>
              </a:bodyPr>
              <a:lstStyle/>
              <a:p>
                <a:endParaRPr lang="en-US"/>
              </a:p>
            </p:txBody>
          </p:sp>
          <p:sp>
            <p:nvSpPr>
              <p:cNvPr id="92209" name="Freeform 49"/>
              <p:cNvSpPr>
                <a:spLocks/>
              </p:cNvSpPr>
              <p:nvPr/>
            </p:nvSpPr>
            <p:spPr bwMode="auto">
              <a:xfrm>
                <a:off x="2245" y="3379"/>
                <a:ext cx="1143" cy="276"/>
              </a:xfrm>
              <a:custGeom>
                <a:avLst/>
                <a:gdLst/>
                <a:ahLst/>
                <a:cxnLst>
                  <a:cxn ang="0">
                    <a:pos x="491" y="503"/>
                  </a:cxn>
                  <a:cxn ang="0">
                    <a:pos x="615" y="522"/>
                  </a:cxn>
                  <a:cxn ang="0">
                    <a:pos x="749" y="537"/>
                  </a:cxn>
                  <a:cxn ang="0">
                    <a:pos x="891" y="546"/>
                  </a:cxn>
                  <a:cxn ang="0">
                    <a:pos x="1040" y="552"/>
                  </a:cxn>
                  <a:cxn ang="0">
                    <a:pos x="1190" y="553"/>
                  </a:cxn>
                  <a:cxn ang="0">
                    <a:pos x="1329" y="550"/>
                  </a:cxn>
                  <a:cxn ang="0">
                    <a:pos x="1461" y="543"/>
                  </a:cxn>
                  <a:cxn ang="0">
                    <a:pos x="1588" y="531"/>
                  </a:cxn>
                  <a:cxn ang="0">
                    <a:pos x="1706" y="517"/>
                  </a:cxn>
                  <a:cxn ang="0">
                    <a:pos x="1817" y="500"/>
                  </a:cxn>
                  <a:cxn ang="0">
                    <a:pos x="1966" y="469"/>
                  </a:cxn>
                  <a:cxn ang="0">
                    <a:pos x="2090" y="431"/>
                  </a:cxn>
                  <a:cxn ang="0">
                    <a:pos x="2187" y="389"/>
                  </a:cxn>
                  <a:cxn ang="0">
                    <a:pos x="2253" y="343"/>
                  </a:cxn>
                  <a:cxn ang="0">
                    <a:pos x="2284" y="294"/>
                  </a:cxn>
                  <a:cxn ang="0">
                    <a:pos x="2274" y="237"/>
                  </a:cxn>
                  <a:cxn ang="0">
                    <a:pos x="2217" y="182"/>
                  </a:cxn>
                  <a:cxn ang="0">
                    <a:pos x="2117" y="132"/>
                  </a:cxn>
                  <a:cxn ang="0">
                    <a:pos x="1977" y="88"/>
                  </a:cxn>
                  <a:cxn ang="0">
                    <a:pos x="1806" y="51"/>
                  </a:cxn>
                  <a:cxn ang="0">
                    <a:pos x="1644" y="28"/>
                  </a:cxn>
                  <a:cxn ang="0">
                    <a:pos x="1551" y="19"/>
                  </a:cxn>
                  <a:cxn ang="0">
                    <a:pos x="1454" y="11"/>
                  </a:cxn>
                  <a:cxn ang="0">
                    <a:pos x="1353" y="5"/>
                  </a:cxn>
                  <a:cxn ang="0">
                    <a:pos x="1249" y="1"/>
                  </a:cxn>
                  <a:cxn ang="0">
                    <a:pos x="1143" y="0"/>
                  </a:cxn>
                  <a:cxn ang="0">
                    <a:pos x="999" y="3"/>
                  </a:cxn>
                  <a:cxn ang="0">
                    <a:pos x="860" y="8"/>
                  </a:cxn>
                  <a:cxn ang="0">
                    <a:pos x="727" y="19"/>
                  </a:cxn>
                  <a:cxn ang="0">
                    <a:pos x="601" y="32"/>
                  </a:cxn>
                  <a:cxn ang="0">
                    <a:pos x="485" y="50"/>
                  </a:cxn>
                  <a:cxn ang="0">
                    <a:pos x="350" y="77"/>
                  </a:cxn>
                  <a:cxn ang="0">
                    <a:pos x="224" y="112"/>
                  </a:cxn>
                  <a:cxn ang="0">
                    <a:pos x="122" y="152"/>
                  </a:cxn>
                  <a:cxn ang="0">
                    <a:pos x="48" y="196"/>
                  </a:cxn>
                  <a:cxn ang="0">
                    <a:pos x="8" y="243"/>
                  </a:cxn>
                  <a:cxn ang="0">
                    <a:pos x="2" y="293"/>
                  </a:cxn>
                  <a:cxn ang="0">
                    <a:pos x="29" y="339"/>
                  </a:cxn>
                  <a:cxn ang="0">
                    <a:pos x="86" y="383"/>
                  </a:cxn>
                  <a:cxn ang="0">
                    <a:pos x="172" y="423"/>
                  </a:cxn>
                  <a:cxn ang="0">
                    <a:pos x="282" y="459"/>
                  </a:cxn>
                  <a:cxn ang="0">
                    <a:pos x="414" y="490"/>
                  </a:cxn>
                </a:cxnLst>
                <a:rect l="0" t="0" r="r" b="b"/>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w="9525">
                <a:noFill/>
                <a:round/>
                <a:headEnd/>
                <a:tailEnd/>
              </a:ln>
            </p:spPr>
            <p:txBody>
              <a:bodyPr>
                <a:prstTxWarp prst="textNoShape">
                  <a:avLst/>
                </a:prstTxWarp>
              </a:bodyPr>
              <a:lstStyle/>
              <a:p>
                <a:endParaRPr lang="en-US"/>
              </a:p>
            </p:txBody>
          </p:sp>
          <p:sp>
            <p:nvSpPr>
              <p:cNvPr id="92210" name="Freeform 50"/>
              <p:cNvSpPr>
                <a:spLocks/>
              </p:cNvSpPr>
              <p:nvPr/>
            </p:nvSpPr>
            <p:spPr bwMode="auto">
              <a:xfrm>
                <a:off x="2754" y="2525"/>
                <a:ext cx="159" cy="995"/>
              </a:xfrm>
              <a:custGeom>
                <a:avLst/>
                <a:gdLst/>
                <a:ahLst/>
                <a:cxnLst>
                  <a:cxn ang="0">
                    <a:pos x="154" y="1990"/>
                  </a:cxn>
                  <a:cxn ang="0">
                    <a:pos x="238" y="1966"/>
                  </a:cxn>
                  <a:cxn ang="0">
                    <a:pos x="318" y="50"/>
                  </a:cxn>
                  <a:cxn ang="0">
                    <a:pos x="238" y="7"/>
                  </a:cxn>
                  <a:cxn ang="0">
                    <a:pos x="81" y="0"/>
                  </a:cxn>
                  <a:cxn ang="0">
                    <a:pos x="0" y="1990"/>
                  </a:cxn>
                  <a:cxn ang="0">
                    <a:pos x="154" y="1990"/>
                  </a:cxn>
                </a:cxnLst>
                <a:rect l="0" t="0" r="r" b="b"/>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w="9525">
                <a:noFill/>
                <a:round/>
                <a:headEnd/>
                <a:tailEnd/>
              </a:ln>
            </p:spPr>
            <p:txBody>
              <a:bodyPr>
                <a:prstTxWarp prst="textNoShape">
                  <a:avLst/>
                </a:prstTxWarp>
              </a:bodyPr>
              <a:lstStyle/>
              <a:p>
                <a:endParaRPr lang="en-US"/>
              </a:p>
            </p:txBody>
          </p:sp>
          <p:sp>
            <p:nvSpPr>
              <p:cNvPr id="92211" name="Freeform 51"/>
              <p:cNvSpPr>
                <a:spLocks/>
              </p:cNvSpPr>
              <p:nvPr/>
            </p:nvSpPr>
            <p:spPr bwMode="auto">
              <a:xfrm>
                <a:off x="2711" y="2523"/>
                <a:ext cx="163" cy="997"/>
              </a:xfrm>
              <a:custGeom>
                <a:avLst/>
                <a:gdLst/>
                <a:ahLst/>
                <a:cxnLst>
                  <a:cxn ang="0">
                    <a:pos x="240" y="1993"/>
                  </a:cxn>
                  <a:cxn ang="0">
                    <a:pos x="241" y="1993"/>
                  </a:cxn>
                  <a:cxn ang="0">
                    <a:pos x="325" y="10"/>
                  </a:cxn>
                  <a:cxn ang="0">
                    <a:pos x="87" y="0"/>
                  </a:cxn>
                  <a:cxn ang="0">
                    <a:pos x="0" y="1993"/>
                  </a:cxn>
                  <a:cxn ang="0">
                    <a:pos x="240" y="1993"/>
                  </a:cxn>
                </a:cxnLst>
                <a:rect l="0" t="0" r="r" b="b"/>
                <a:pathLst>
                  <a:path w="325" h="1993">
                    <a:moveTo>
                      <a:pt x="240" y="1993"/>
                    </a:moveTo>
                    <a:lnTo>
                      <a:pt x="241" y="1993"/>
                    </a:lnTo>
                    <a:lnTo>
                      <a:pt x="325" y="10"/>
                    </a:lnTo>
                    <a:lnTo>
                      <a:pt x="87" y="0"/>
                    </a:lnTo>
                    <a:lnTo>
                      <a:pt x="0" y="1993"/>
                    </a:lnTo>
                    <a:lnTo>
                      <a:pt x="240" y="1993"/>
                    </a:lnTo>
                    <a:close/>
                  </a:path>
                </a:pathLst>
              </a:custGeom>
              <a:solidFill>
                <a:srgbClr val="EFC9A3"/>
              </a:solidFill>
              <a:ln w="9525">
                <a:noFill/>
                <a:round/>
                <a:headEnd/>
                <a:tailEnd/>
              </a:ln>
            </p:spPr>
            <p:txBody>
              <a:bodyPr>
                <a:prstTxWarp prst="textNoShape">
                  <a:avLst/>
                </a:prstTxWarp>
              </a:bodyPr>
              <a:lstStyle/>
              <a:p>
                <a:endParaRPr lang="en-US"/>
              </a:p>
            </p:txBody>
          </p:sp>
          <p:sp>
            <p:nvSpPr>
              <p:cNvPr id="92212" name="Freeform 52"/>
              <p:cNvSpPr>
                <a:spLocks/>
              </p:cNvSpPr>
              <p:nvPr/>
            </p:nvSpPr>
            <p:spPr bwMode="auto">
              <a:xfrm>
                <a:off x="2322" y="2592"/>
                <a:ext cx="1042" cy="597"/>
              </a:xfrm>
              <a:custGeom>
                <a:avLst/>
                <a:gdLst/>
                <a:ahLst/>
                <a:cxnLst>
                  <a:cxn ang="0">
                    <a:pos x="2031" y="1195"/>
                  </a:cxn>
                  <a:cxn ang="0">
                    <a:pos x="2085" y="85"/>
                  </a:cxn>
                  <a:cxn ang="0">
                    <a:pos x="2042" y="37"/>
                  </a:cxn>
                  <a:cxn ang="0">
                    <a:pos x="93" y="0"/>
                  </a:cxn>
                  <a:cxn ang="0">
                    <a:pos x="0" y="1096"/>
                  </a:cxn>
                  <a:cxn ang="0">
                    <a:pos x="38" y="1110"/>
                  </a:cxn>
                  <a:cxn ang="0">
                    <a:pos x="2031" y="1195"/>
                  </a:cxn>
                </a:cxnLst>
                <a:rect l="0" t="0" r="r" b="b"/>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w="9525">
                <a:noFill/>
                <a:round/>
                <a:headEnd/>
                <a:tailEnd/>
              </a:ln>
            </p:spPr>
            <p:txBody>
              <a:bodyPr>
                <a:prstTxWarp prst="textNoShape">
                  <a:avLst/>
                </a:prstTxWarp>
              </a:bodyPr>
              <a:lstStyle/>
              <a:p>
                <a:endParaRPr lang="en-US"/>
              </a:p>
            </p:txBody>
          </p:sp>
          <p:sp>
            <p:nvSpPr>
              <p:cNvPr id="92213" name="Freeform 53"/>
              <p:cNvSpPr>
                <a:spLocks/>
              </p:cNvSpPr>
              <p:nvPr/>
            </p:nvSpPr>
            <p:spPr bwMode="auto">
              <a:xfrm>
                <a:off x="2322" y="2567"/>
                <a:ext cx="1021" cy="615"/>
              </a:xfrm>
              <a:custGeom>
                <a:avLst/>
                <a:gdLst/>
                <a:ahLst/>
                <a:cxnLst>
                  <a:cxn ang="0">
                    <a:pos x="1994" y="1228"/>
                  </a:cxn>
                  <a:cxn ang="0">
                    <a:pos x="2042" y="85"/>
                  </a:cxn>
                  <a:cxn ang="0">
                    <a:pos x="50" y="0"/>
                  </a:cxn>
                  <a:cxn ang="0">
                    <a:pos x="0" y="1144"/>
                  </a:cxn>
                  <a:cxn ang="0">
                    <a:pos x="1994" y="1228"/>
                  </a:cxn>
                </a:cxnLst>
                <a:rect l="0" t="0" r="r" b="b"/>
                <a:pathLst>
                  <a:path w="2042" h="1228">
                    <a:moveTo>
                      <a:pt x="1994" y="1228"/>
                    </a:moveTo>
                    <a:lnTo>
                      <a:pt x="2042" y="85"/>
                    </a:lnTo>
                    <a:lnTo>
                      <a:pt x="50" y="0"/>
                    </a:lnTo>
                    <a:lnTo>
                      <a:pt x="0" y="1144"/>
                    </a:lnTo>
                    <a:lnTo>
                      <a:pt x="1994" y="1228"/>
                    </a:lnTo>
                    <a:close/>
                  </a:path>
                </a:pathLst>
              </a:custGeom>
              <a:solidFill>
                <a:srgbClr val="4C4C4C"/>
              </a:solidFill>
              <a:ln w="9525">
                <a:noFill/>
                <a:round/>
                <a:headEnd/>
                <a:tailEnd/>
              </a:ln>
            </p:spPr>
            <p:txBody>
              <a:bodyPr>
                <a:prstTxWarp prst="textNoShape">
                  <a:avLst/>
                </a:prstTxWarp>
              </a:bodyPr>
              <a:lstStyle/>
              <a:p>
                <a:endParaRPr lang="en-US"/>
              </a:p>
            </p:txBody>
          </p:sp>
          <p:sp>
            <p:nvSpPr>
              <p:cNvPr id="92214" name="Freeform 54"/>
              <p:cNvSpPr>
                <a:spLocks/>
              </p:cNvSpPr>
              <p:nvPr/>
            </p:nvSpPr>
            <p:spPr bwMode="auto">
              <a:xfrm>
                <a:off x="2352" y="2596"/>
                <a:ext cx="962" cy="558"/>
              </a:xfrm>
              <a:custGeom>
                <a:avLst/>
                <a:gdLst/>
                <a:ahLst/>
                <a:cxnLst>
                  <a:cxn ang="0">
                    <a:pos x="1881" y="1117"/>
                  </a:cxn>
                  <a:cxn ang="0">
                    <a:pos x="1924" y="80"/>
                  </a:cxn>
                  <a:cxn ang="0">
                    <a:pos x="45" y="0"/>
                  </a:cxn>
                  <a:cxn ang="0">
                    <a:pos x="0" y="1037"/>
                  </a:cxn>
                  <a:cxn ang="0">
                    <a:pos x="1881" y="1117"/>
                  </a:cxn>
                </a:cxnLst>
                <a:rect l="0" t="0" r="r" b="b"/>
                <a:pathLst>
                  <a:path w="1924" h="1117">
                    <a:moveTo>
                      <a:pt x="1881" y="1117"/>
                    </a:moveTo>
                    <a:lnTo>
                      <a:pt x="1924" y="80"/>
                    </a:lnTo>
                    <a:lnTo>
                      <a:pt x="45" y="0"/>
                    </a:lnTo>
                    <a:lnTo>
                      <a:pt x="0" y="1037"/>
                    </a:lnTo>
                    <a:lnTo>
                      <a:pt x="1881" y="1117"/>
                    </a:lnTo>
                    <a:close/>
                  </a:path>
                </a:pathLst>
              </a:custGeom>
              <a:solidFill>
                <a:srgbClr val="F2CC0C"/>
              </a:solidFill>
              <a:ln w="9525">
                <a:noFill/>
                <a:round/>
                <a:headEnd/>
                <a:tailEnd/>
              </a:ln>
            </p:spPr>
            <p:txBody>
              <a:bodyPr>
                <a:prstTxWarp prst="textNoShape">
                  <a:avLst/>
                </a:prstTxWarp>
              </a:bodyPr>
              <a:lstStyle/>
              <a:p>
                <a:endParaRPr lang="en-US"/>
              </a:p>
            </p:txBody>
          </p:sp>
          <p:sp>
            <p:nvSpPr>
              <p:cNvPr id="92215" name="Freeform 55"/>
              <p:cNvSpPr>
                <a:spLocks/>
              </p:cNvSpPr>
              <p:nvPr/>
            </p:nvSpPr>
            <p:spPr bwMode="auto">
              <a:xfrm>
                <a:off x="2381" y="2622"/>
                <a:ext cx="903" cy="506"/>
              </a:xfrm>
              <a:custGeom>
                <a:avLst/>
                <a:gdLst/>
                <a:ahLst/>
                <a:cxnLst>
                  <a:cxn ang="0">
                    <a:pos x="1767" y="1011"/>
                  </a:cxn>
                  <a:cxn ang="0">
                    <a:pos x="1807" y="75"/>
                  </a:cxn>
                  <a:cxn ang="0">
                    <a:pos x="40" y="0"/>
                  </a:cxn>
                  <a:cxn ang="0">
                    <a:pos x="0" y="936"/>
                  </a:cxn>
                  <a:cxn ang="0">
                    <a:pos x="1767" y="1011"/>
                  </a:cxn>
                </a:cxnLst>
                <a:rect l="0" t="0" r="r" b="b"/>
                <a:pathLst>
                  <a:path w="1807" h="1011">
                    <a:moveTo>
                      <a:pt x="1767" y="1011"/>
                    </a:moveTo>
                    <a:lnTo>
                      <a:pt x="1807" y="75"/>
                    </a:lnTo>
                    <a:lnTo>
                      <a:pt x="40" y="0"/>
                    </a:lnTo>
                    <a:lnTo>
                      <a:pt x="0" y="936"/>
                    </a:lnTo>
                    <a:lnTo>
                      <a:pt x="1767" y="1011"/>
                    </a:lnTo>
                    <a:close/>
                  </a:path>
                </a:pathLst>
              </a:custGeom>
              <a:solidFill>
                <a:srgbClr val="B7F9FF"/>
              </a:solidFill>
              <a:ln w="9525">
                <a:noFill/>
                <a:round/>
                <a:headEnd/>
                <a:tailEnd/>
              </a:ln>
            </p:spPr>
            <p:txBody>
              <a:bodyPr>
                <a:prstTxWarp prst="textNoShape">
                  <a:avLst/>
                </a:prstTxWarp>
              </a:bodyPr>
              <a:lstStyle/>
              <a:p>
                <a:endParaRPr lang="en-US"/>
              </a:p>
            </p:txBody>
          </p:sp>
          <p:sp>
            <p:nvSpPr>
              <p:cNvPr id="92216" name="Freeform 56"/>
              <p:cNvSpPr>
                <a:spLocks/>
              </p:cNvSpPr>
              <p:nvPr/>
            </p:nvSpPr>
            <p:spPr bwMode="auto">
              <a:xfrm>
                <a:off x="2392" y="2628"/>
                <a:ext cx="882" cy="494"/>
              </a:xfrm>
              <a:custGeom>
                <a:avLst/>
                <a:gdLst/>
                <a:ahLst/>
                <a:cxnLst>
                  <a:cxn ang="0">
                    <a:pos x="1725" y="988"/>
                  </a:cxn>
                  <a:cxn ang="0">
                    <a:pos x="1764" y="73"/>
                  </a:cxn>
                  <a:cxn ang="0">
                    <a:pos x="39" y="0"/>
                  </a:cxn>
                  <a:cxn ang="0">
                    <a:pos x="0" y="914"/>
                  </a:cxn>
                  <a:cxn ang="0">
                    <a:pos x="1725" y="988"/>
                  </a:cxn>
                </a:cxnLst>
                <a:rect l="0" t="0" r="r" b="b"/>
                <a:pathLst>
                  <a:path w="1764" h="988">
                    <a:moveTo>
                      <a:pt x="1725" y="988"/>
                    </a:moveTo>
                    <a:lnTo>
                      <a:pt x="1764" y="73"/>
                    </a:lnTo>
                    <a:lnTo>
                      <a:pt x="39" y="0"/>
                    </a:lnTo>
                    <a:lnTo>
                      <a:pt x="0" y="914"/>
                    </a:lnTo>
                    <a:lnTo>
                      <a:pt x="1725" y="988"/>
                    </a:lnTo>
                    <a:close/>
                  </a:path>
                </a:pathLst>
              </a:custGeom>
              <a:solidFill>
                <a:srgbClr val="BAF9FF"/>
              </a:solidFill>
              <a:ln w="9525">
                <a:noFill/>
                <a:round/>
                <a:headEnd/>
                <a:tailEnd/>
              </a:ln>
            </p:spPr>
            <p:txBody>
              <a:bodyPr>
                <a:prstTxWarp prst="textNoShape">
                  <a:avLst/>
                </a:prstTxWarp>
              </a:bodyPr>
              <a:lstStyle/>
              <a:p>
                <a:endParaRPr lang="en-US"/>
              </a:p>
            </p:txBody>
          </p:sp>
          <p:sp>
            <p:nvSpPr>
              <p:cNvPr id="92217" name="Freeform 57"/>
              <p:cNvSpPr>
                <a:spLocks/>
              </p:cNvSpPr>
              <p:nvPr/>
            </p:nvSpPr>
            <p:spPr bwMode="auto">
              <a:xfrm>
                <a:off x="2402" y="2634"/>
                <a:ext cx="861" cy="481"/>
              </a:xfrm>
              <a:custGeom>
                <a:avLst/>
                <a:gdLst/>
                <a:ahLst/>
                <a:cxnLst>
                  <a:cxn ang="0">
                    <a:pos x="1683" y="964"/>
                  </a:cxn>
                  <a:cxn ang="0">
                    <a:pos x="1721" y="73"/>
                  </a:cxn>
                  <a:cxn ang="0">
                    <a:pos x="38" y="0"/>
                  </a:cxn>
                  <a:cxn ang="0">
                    <a:pos x="0" y="893"/>
                  </a:cxn>
                  <a:cxn ang="0">
                    <a:pos x="1683" y="964"/>
                  </a:cxn>
                </a:cxnLst>
                <a:rect l="0" t="0" r="r" b="b"/>
                <a:pathLst>
                  <a:path w="1721" h="964">
                    <a:moveTo>
                      <a:pt x="1683" y="964"/>
                    </a:moveTo>
                    <a:lnTo>
                      <a:pt x="1721" y="73"/>
                    </a:lnTo>
                    <a:lnTo>
                      <a:pt x="38" y="0"/>
                    </a:lnTo>
                    <a:lnTo>
                      <a:pt x="0" y="893"/>
                    </a:lnTo>
                    <a:lnTo>
                      <a:pt x="1683" y="964"/>
                    </a:lnTo>
                    <a:close/>
                  </a:path>
                </a:pathLst>
              </a:custGeom>
              <a:solidFill>
                <a:srgbClr val="BFF9FF"/>
              </a:solidFill>
              <a:ln w="9525">
                <a:noFill/>
                <a:round/>
                <a:headEnd/>
                <a:tailEnd/>
              </a:ln>
            </p:spPr>
            <p:txBody>
              <a:bodyPr>
                <a:prstTxWarp prst="textNoShape">
                  <a:avLst/>
                </a:prstTxWarp>
              </a:bodyPr>
              <a:lstStyle/>
              <a:p>
                <a:endParaRPr lang="en-US"/>
              </a:p>
            </p:txBody>
          </p:sp>
          <p:sp>
            <p:nvSpPr>
              <p:cNvPr id="92218" name="Freeform 58"/>
              <p:cNvSpPr>
                <a:spLocks/>
              </p:cNvSpPr>
              <p:nvPr/>
            </p:nvSpPr>
            <p:spPr bwMode="auto">
              <a:xfrm>
                <a:off x="2413" y="2640"/>
                <a:ext cx="840" cy="470"/>
              </a:xfrm>
              <a:custGeom>
                <a:avLst/>
                <a:gdLst/>
                <a:ahLst/>
                <a:cxnLst>
                  <a:cxn ang="0">
                    <a:pos x="1642" y="939"/>
                  </a:cxn>
                  <a:cxn ang="0">
                    <a:pos x="1679" y="69"/>
                  </a:cxn>
                  <a:cxn ang="0">
                    <a:pos x="37" y="0"/>
                  </a:cxn>
                  <a:cxn ang="0">
                    <a:pos x="0" y="869"/>
                  </a:cxn>
                  <a:cxn ang="0">
                    <a:pos x="1642" y="939"/>
                  </a:cxn>
                </a:cxnLst>
                <a:rect l="0" t="0" r="r" b="b"/>
                <a:pathLst>
                  <a:path w="1679" h="939">
                    <a:moveTo>
                      <a:pt x="1642" y="939"/>
                    </a:moveTo>
                    <a:lnTo>
                      <a:pt x="1679" y="69"/>
                    </a:lnTo>
                    <a:lnTo>
                      <a:pt x="37" y="0"/>
                    </a:lnTo>
                    <a:lnTo>
                      <a:pt x="0" y="869"/>
                    </a:lnTo>
                    <a:lnTo>
                      <a:pt x="1642" y="939"/>
                    </a:lnTo>
                    <a:close/>
                  </a:path>
                </a:pathLst>
              </a:custGeom>
              <a:solidFill>
                <a:srgbClr val="C1F9FF"/>
              </a:solidFill>
              <a:ln w="9525">
                <a:noFill/>
                <a:round/>
                <a:headEnd/>
                <a:tailEnd/>
              </a:ln>
            </p:spPr>
            <p:txBody>
              <a:bodyPr>
                <a:prstTxWarp prst="textNoShape">
                  <a:avLst/>
                </a:prstTxWarp>
              </a:bodyPr>
              <a:lstStyle/>
              <a:p>
                <a:endParaRPr lang="en-US"/>
              </a:p>
            </p:txBody>
          </p:sp>
          <p:sp>
            <p:nvSpPr>
              <p:cNvPr id="92219" name="Freeform 59"/>
              <p:cNvSpPr>
                <a:spLocks/>
              </p:cNvSpPr>
              <p:nvPr/>
            </p:nvSpPr>
            <p:spPr bwMode="auto">
              <a:xfrm>
                <a:off x="2565" y="3511"/>
                <a:ext cx="37" cy="74"/>
              </a:xfrm>
              <a:custGeom>
                <a:avLst/>
                <a:gdLst/>
                <a:ahLst/>
                <a:cxnLst>
                  <a:cxn ang="0">
                    <a:pos x="0" y="149"/>
                  </a:cxn>
                  <a:cxn ang="0">
                    <a:pos x="27" y="143"/>
                  </a:cxn>
                  <a:cxn ang="0">
                    <a:pos x="34" y="127"/>
                  </a:cxn>
                  <a:cxn ang="0">
                    <a:pos x="41" y="110"/>
                  </a:cxn>
                  <a:cxn ang="0">
                    <a:pos x="48" y="91"/>
                  </a:cxn>
                  <a:cxn ang="0">
                    <a:pos x="53" y="73"/>
                  </a:cxn>
                  <a:cxn ang="0">
                    <a:pos x="59" y="54"/>
                  </a:cxn>
                  <a:cxn ang="0">
                    <a:pos x="65" y="36"/>
                  </a:cxn>
                  <a:cxn ang="0">
                    <a:pos x="70" y="17"/>
                  </a:cxn>
                  <a:cxn ang="0">
                    <a:pos x="74" y="0"/>
                  </a:cxn>
                  <a:cxn ang="0">
                    <a:pos x="59" y="13"/>
                  </a:cxn>
                  <a:cxn ang="0">
                    <a:pos x="48" y="29"/>
                  </a:cxn>
                  <a:cxn ang="0">
                    <a:pos x="40" y="48"/>
                  </a:cxn>
                  <a:cxn ang="0">
                    <a:pos x="32" y="69"/>
                  </a:cxn>
                  <a:cxn ang="0">
                    <a:pos x="25" y="90"/>
                  </a:cxn>
                  <a:cxn ang="0">
                    <a:pos x="18" y="112"/>
                  </a:cxn>
                  <a:cxn ang="0">
                    <a:pos x="10" y="131"/>
                  </a:cxn>
                  <a:cxn ang="0">
                    <a:pos x="0" y="149"/>
                  </a:cxn>
                </a:cxnLst>
                <a:rect l="0" t="0" r="r" b="b"/>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w="9525">
                <a:noFill/>
                <a:round/>
                <a:headEnd/>
                <a:tailEnd/>
              </a:ln>
            </p:spPr>
            <p:txBody>
              <a:bodyPr>
                <a:prstTxWarp prst="textNoShape">
                  <a:avLst/>
                </a:prstTxWarp>
              </a:bodyPr>
              <a:lstStyle/>
              <a:p>
                <a:endParaRPr lang="en-US"/>
              </a:p>
            </p:txBody>
          </p:sp>
          <p:sp>
            <p:nvSpPr>
              <p:cNvPr id="92220" name="Freeform 60"/>
              <p:cNvSpPr>
                <a:spLocks/>
              </p:cNvSpPr>
              <p:nvPr/>
            </p:nvSpPr>
            <p:spPr bwMode="auto">
              <a:xfrm>
                <a:off x="2615" y="3512"/>
                <a:ext cx="1" cy="1"/>
              </a:xfrm>
              <a:custGeom>
                <a:avLst/>
                <a:gdLst/>
                <a:ahLst/>
                <a:cxnLst>
                  <a:cxn ang="0">
                    <a:pos x="0" y="2"/>
                  </a:cxn>
                  <a:cxn ang="0">
                    <a:pos x="0" y="2"/>
                  </a:cxn>
                  <a:cxn ang="0">
                    <a:pos x="1" y="0"/>
                  </a:cxn>
                  <a:cxn ang="0">
                    <a:pos x="1" y="0"/>
                  </a:cxn>
                  <a:cxn ang="0">
                    <a:pos x="1" y="0"/>
                  </a:cxn>
                  <a:cxn ang="0">
                    <a:pos x="1" y="0"/>
                  </a:cxn>
                  <a:cxn ang="0">
                    <a:pos x="1" y="0"/>
                  </a:cxn>
                  <a:cxn ang="0">
                    <a:pos x="0" y="0"/>
                  </a:cxn>
                  <a:cxn ang="0">
                    <a:pos x="0" y="2"/>
                  </a:cxn>
                </a:cxnLst>
                <a:rect l="0" t="0" r="r" b="b"/>
                <a:pathLst>
                  <a:path w="1" h="2">
                    <a:moveTo>
                      <a:pt x="0" y="2"/>
                    </a:moveTo>
                    <a:lnTo>
                      <a:pt x="0" y="2"/>
                    </a:lnTo>
                    <a:lnTo>
                      <a:pt x="1" y="0"/>
                    </a:lnTo>
                    <a:lnTo>
                      <a:pt x="1" y="0"/>
                    </a:lnTo>
                    <a:lnTo>
                      <a:pt x="1" y="0"/>
                    </a:lnTo>
                    <a:lnTo>
                      <a:pt x="1" y="0"/>
                    </a:lnTo>
                    <a:lnTo>
                      <a:pt x="1" y="0"/>
                    </a:lnTo>
                    <a:lnTo>
                      <a:pt x="0" y="0"/>
                    </a:lnTo>
                    <a:lnTo>
                      <a:pt x="0" y="2"/>
                    </a:lnTo>
                    <a:close/>
                  </a:path>
                </a:pathLst>
              </a:custGeom>
              <a:solidFill>
                <a:srgbClr val="B25B00"/>
              </a:solidFill>
              <a:ln w="9525">
                <a:noFill/>
                <a:round/>
                <a:headEnd/>
                <a:tailEnd/>
              </a:ln>
            </p:spPr>
            <p:txBody>
              <a:bodyPr>
                <a:prstTxWarp prst="textNoShape">
                  <a:avLst/>
                </a:prstTxWarp>
              </a:bodyPr>
              <a:lstStyle/>
              <a:p>
                <a:endParaRPr lang="en-US"/>
              </a:p>
            </p:txBody>
          </p:sp>
          <p:sp>
            <p:nvSpPr>
              <p:cNvPr id="92221" name="Freeform 61"/>
              <p:cNvSpPr>
                <a:spLocks/>
              </p:cNvSpPr>
              <p:nvPr/>
            </p:nvSpPr>
            <p:spPr bwMode="auto">
              <a:xfrm>
                <a:off x="2833" y="3455"/>
                <a:ext cx="77" cy="153"/>
              </a:xfrm>
              <a:custGeom>
                <a:avLst/>
                <a:gdLst/>
                <a:ahLst/>
                <a:cxnLst>
                  <a:cxn ang="0">
                    <a:pos x="0" y="304"/>
                  </a:cxn>
                  <a:cxn ang="0">
                    <a:pos x="8" y="307"/>
                  </a:cxn>
                  <a:cxn ang="0">
                    <a:pos x="19" y="305"/>
                  </a:cxn>
                  <a:cxn ang="0">
                    <a:pos x="29" y="302"/>
                  </a:cxn>
                  <a:cxn ang="0">
                    <a:pos x="41" y="299"/>
                  </a:cxn>
                  <a:cxn ang="0">
                    <a:pos x="51" y="293"/>
                  </a:cxn>
                  <a:cxn ang="0">
                    <a:pos x="61" y="288"/>
                  </a:cxn>
                  <a:cxn ang="0">
                    <a:pos x="72" y="284"/>
                  </a:cxn>
                  <a:cxn ang="0">
                    <a:pos x="80" y="280"/>
                  </a:cxn>
                  <a:cxn ang="0">
                    <a:pos x="81" y="278"/>
                  </a:cxn>
                  <a:cxn ang="0">
                    <a:pos x="82" y="275"/>
                  </a:cxn>
                  <a:cxn ang="0">
                    <a:pos x="83" y="273"/>
                  </a:cxn>
                  <a:cxn ang="0">
                    <a:pos x="84" y="271"/>
                  </a:cxn>
                  <a:cxn ang="0">
                    <a:pos x="79" y="272"/>
                  </a:cxn>
                  <a:cxn ang="0">
                    <a:pos x="72" y="274"/>
                  </a:cxn>
                  <a:cxn ang="0">
                    <a:pos x="64" y="275"/>
                  </a:cxn>
                  <a:cxn ang="0">
                    <a:pos x="57" y="278"/>
                  </a:cxn>
                  <a:cxn ang="0">
                    <a:pos x="51" y="279"/>
                  </a:cxn>
                  <a:cxn ang="0">
                    <a:pos x="46" y="279"/>
                  </a:cxn>
                  <a:cxn ang="0">
                    <a:pos x="43" y="277"/>
                  </a:cxn>
                  <a:cxn ang="0">
                    <a:pos x="42" y="272"/>
                  </a:cxn>
                  <a:cxn ang="0">
                    <a:pos x="46" y="235"/>
                  </a:cxn>
                  <a:cxn ang="0">
                    <a:pos x="57" y="199"/>
                  </a:cxn>
                  <a:cxn ang="0">
                    <a:pos x="72" y="165"/>
                  </a:cxn>
                  <a:cxn ang="0">
                    <a:pos x="89" y="130"/>
                  </a:cxn>
                  <a:cxn ang="0">
                    <a:pos x="107" y="97"/>
                  </a:cxn>
                  <a:cxn ang="0">
                    <a:pos x="125" y="64"/>
                  </a:cxn>
                  <a:cxn ang="0">
                    <a:pos x="141" y="31"/>
                  </a:cxn>
                  <a:cxn ang="0">
                    <a:pos x="155" y="0"/>
                  </a:cxn>
                  <a:cxn ang="0">
                    <a:pos x="149" y="3"/>
                  </a:cxn>
                  <a:cxn ang="0">
                    <a:pos x="133" y="20"/>
                  </a:cxn>
                  <a:cxn ang="0">
                    <a:pos x="107" y="49"/>
                  </a:cxn>
                  <a:cxn ang="0">
                    <a:pos x="80" y="88"/>
                  </a:cxn>
                  <a:cxn ang="0">
                    <a:pos x="50" y="135"/>
                  </a:cxn>
                  <a:cxn ang="0">
                    <a:pos x="26" y="188"/>
                  </a:cxn>
                  <a:cxn ang="0">
                    <a:pos x="7" y="246"/>
                  </a:cxn>
                  <a:cxn ang="0">
                    <a:pos x="0" y="304"/>
                  </a:cxn>
                </a:cxnLst>
                <a:rect l="0" t="0" r="r" b="b"/>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w="9525">
                <a:noFill/>
                <a:round/>
                <a:headEnd/>
                <a:tailEnd/>
              </a:ln>
            </p:spPr>
            <p:txBody>
              <a:bodyPr>
                <a:prstTxWarp prst="textNoShape">
                  <a:avLst/>
                </a:prstTxWarp>
              </a:bodyPr>
              <a:lstStyle/>
              <a:p>
                <a:endParaRPr lang="en-US"/>
              </a:p>
            </p:txBody>
          </p:sp>
          <p:sp>
            <p:nvSpPr>
              <p:cNvPr id="92222" name="Freeform 62"/>
              <p:cNvSpPr>
                <a:spLocks/>
              </p:cNvSpPr>
              <p:nvPr/>
            </p:nvSpPr>
            <p:spPr bwMode="auto">
              <a:xfrm>
                <a:off x="2641" y="3456"/>
                <a:ext cx="14" cy="121"/>
              </a:xfrm>
              <a:custGeom>
                <a:avLst/>
                <a:gdLst/>
                <a:ahLst/>
                <a:cxnLst>
                  <a:cxn ang="0">
                    <a:pos x="0" y="243"/>
                  </a:cxn>
                  <a:cxn ang="0">
                    <a:pos x="15" y="217"/>
                  </a:cxn>
                  <a:cxn ang="0">
                    <a:pos x="23" y="188"/>
                  </a:cxn>
                  <a:cxn ang="0">
                    <a:pos x="26" y="158"/>
                  </a:cxn>
                  <a:cxn ang="0">
                    <a:pos x="26" y="126"/>
                  </a:cxn>
                  <a:cxn ang="0">
                    <a:pos x="25" y="94"/>
                  </a:cxn>
                  <a:cxn ang="0">
                    <a:pos x="23" y="61"/>
                  </a:cxn>
                  <a:cxn ang="0">
                    <a:pos x="23" y="29"/>
                  </a:cxn>
                  <a:cxn ang="0">
                    <a:pos x="25" y="0"/>
                  </a:cxn>
                  <a:cxn ang="0">
                    <a:pos x="12" y="26"/>
                  </a:cxn>
                  <a:cxn ang="0">
                    <a:pos x="5" y="55"/>
                  </a:cxn>
                  <a:cxn ang="0">
                    <a:pos x="3" y="85"/>
                  </a:cxn>
                  <a:cxn ang="0">
                    <a:pos x="3" y="116"/>
                  </a:cxn>
                  <a:cxn ang="0">
                    <a:pos x="4" y="148"/>
                  </a:cxn>
                  <a:cxn ang="0">
                    <a:pos x="5" y="180"/>
                  </a:cxn>
                  <a:cxn ang="0">
                    <a:pos x="4" y="211"/>
                  </a:cxn>
                  <a:cxn ang="0">
                    <a:pos x="0" y="243"/>
                  </a:cxn>
                </a:cxnLst>
                <a:rect l="0" t="0" r="r" b="b"/>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w="9525">
                <a:noFill/>
                <a:round/>
                <a:headEnd/>
                <a:tailEnd/>
              </a:ln>
            </p:spPr>
            <p:txBody>
              <a:bodyPr>
                <a:prstTxWarp prst="textNoShape">
                  <a:avLst/>
                </a:prstTxWarp>
              </a:bodyPr>
              <a:lstStyle/>
              <a:p>
                <a:endParaRPr lang="en-US"/>
              </a:p>
            </p:txBody>
          </p:sp>
          <p:sp>
            <p:nvSpPr>
              <p:cNvPr id="92223" name="Freeform 63"/>
              <p:cNvSpPr>
                <a:spLocks/>
              </p:cNvSpPr>
              <p:nvPr/>
            </p:nvSpPr>
            <p:spPr bwMode="auto">
              <a:xfrm>
                <a:off x="2877" y="3451"/>
                <a:ext cx="71" cy="112"/>
              </a:xfrm>
              <a:custGeom>
                <a:avLst/>
                <a:gdLst/>
                <a:ahLst/>
                <a:cxnLst>
                  <a:cxn ang="0">
                    <a:pos x="0" y="225"/>
                  </a:cxn>
                  <a:cxn ang="0">
                    <a:pos x="26" y="213"/>
                  </a:cxn>
                  <a:cxn ang="0">
                    <a:pos x="50" y="193"/>
                  </a:cxn>
                  <a:cxn ang="0">
                    <a:pos x="68" y="165"/>
                  </a:cxn>
                  <a:cxn ang="0">
                    <a:pos x="84" y="132"/>
                  </a:cxn>
                  <a:cxn ang="0">
                    <a:pos x="98" y="96"/>
                  </a:cxn>
                  <a:cxn ang="0">
                    <a:pos x="112" y="60"/>
                  </a:cxn>
                  <a:cxn ang="0">
                    <a:pos x="126" y="28"/>
                  </a:cxn>
                  <a:cxn ang="0">
                    <a:pos x="142" y="0"/>
                  </a:cxn>
                  <a:cxn ang="0">
                    <a:pos x="112" y="22"/>
                  </a:cxn>
                  <a:cxn ang="0">
                    <a:pos x="89" y="48"/>
                  </a:cxn>
                  <a:cxn ang="0">
                    <a:pos x="70" y="76"/>
                  </a:cxn>
                  <a:cxn ang="0">
                    <a:pos x="55" y="107"/>
                  </a:cxn>
                  <a:cxn ang="0">
                    <a:pos x="43" y="139"/>
                  </a:cxn>
                  <a:cxn ang="0">
                    <a:pos x="30" y="170"/>
                  </a:cxn>
                  <a:cxn ang="0">
                    <a:pos x="16" y="198"/>
                  </a:cxn>
                  <a:cxn ang="0">
                    <a:pos x="0" y="225"/>
                  </a:cxn>
                </a:cxnLst>
                <a:rect l="0" t="0" r="r" b="b"/>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w="9525">
                <a:noFill/>
                <a:round/>
                <a:headEnd/>
                <a:tailEnd/>
              </a:ln>
            </p:spPr>
            <p:txBody>
              <a:bodyPr>
                <a:prstTxWarp prst="textNoShape">
                  <a:avLst/>
                </a:prstTxWarp>
              </a:bodyPr>
              <a:lstStyle/>
              <a:p>
                <a:endParaRPr lang="en-US"/>
              </a:p>
            </p:txBody>
          </p:sp>
          <p:sp>
            <p:nvSpPr>
              <p:cNvPr id="92224" name="Freeform 64"/>
              <p:cNvSpPr>
                <a:spLocks/>
              </p:cNvSpPr>
              <p:nvPr/>
            </p:nvSpPr>
            <p:spPr bwMode="auto">
              <a:xfrm>
                <a:off x="2368" y="3379"/>
                <a:ext cx="64" cy="104"/>
              </a:xfrm>
              <a:custGeom>
                <a:avLst/>
                <a:gdLst/>
                <a:ahLst/>
                <a:cxnLst>
                  <a:cxn ang="0">
                    <a:pos x="128" y="209"/>
                  </a:cxn>
                  <a:cxn ang="0">
                    <a:pos x="104" y="193"/>
                  </a:cxn>
                  <a:cxn ang="0">
                    <a:pos x="85" y="171"/>
                  </a:cxn>
                  <a:cxn ang="0">
                    <a:pos x="67" y="144"/>
                  </a:cxn>
                  <a:cxn ang="0">
                    <a:pos x="55" y="116"/>
                  </a:cxn>
                  <a:cxn ang="0">
                    <a:pos x="42" y="86"/>
                  </a:cxn>
                  <a:cxn ang="0">
                    <a:pos x="29" y="56"/>
                  </a:cxn>
                  <a:cxn ang="0">
                    <a:pos x="15" y="27"/>
                  </a:cxn>
                  <a:cxn ang="0">
                    <a:pos x="0" y="0"/>
                  </a:cxn>
                  <a:cxn ang="0">
                    <a:pos x="27" y="15"/>
                  </a:cxn>
                  <a:cxn ang="0">
                    <a:pos x="48" y="36"/>
                  </a:cxn>
                  <a:cxn ang="0">
                    <a:pos x="64" y="63"/>
                  </a:cxn>
                  <a:cxn ang="0">
                    <a:pos x="76" y="91"/>
                  </a:cxn>
                  <a:cxn ang="0">
                    <a:pos x="87" y="122"/>
                  </a:cxn>
                  <a:cxn ang="0">
                    <a:pos x="98" y="152"/>
                  </a:cxn>
                  <a:cxn ang="0">
                    <a:pos x="112" y="182"/>
                  </a:cxn>
                  <a:cxn ang="0">
                    <a:pos x="128" y="209"/>
                  </a:cxn>
                </a:cxnLst>
                <a:rect l="0" t="0" r="r" b="b"/>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w="9525">
                <a:noFill/>
                <a:round/>
                <a:headEnd/>
                <a:tailEnd/>
              </a:ln>
            </p:spPr>
            <p:txBody>
              <a:bodyPr>
                <a:prstTxWarp prst="textNoShape">
                  <a:avLst/>
                </a:prstTxWarp>
              </a:bodyPr>
              <a:lstStyle/>
              <a:p>
                <a:endParaRPr lang="en-US"/>
              </a:p>
            </p:txBody>
          </p:sp>
          <p:sp>
            <p:nvSpPr>
              <p:cNvPr id="92225" name="Freeform 65"/>
              <p:cNvSpPr>
                <a:spLocks/>
              </p:cNvSpPr>
              <p:nvPr/>
            </p:nvSpPr>
            <p:spPr bwMode="auto">
              <a:xfrm>
                <a:off x="2679" y="3425"/>
                <a:ext cx="233" cy="195"/>
              </a:xfrm>
              <a:custGeom>
                <a:avLst/>
                <a:gdLst/>
                <a:ahLst/>
                <a:cxnLst>
                  <a:cxn ang="0">
                    <a:pos x="444" y="10"/>
                  </a:cxn>
                  <a:cxn ang="0">
                    <a:pos x="404" y="33"/>
                  </a:cxn>
                  <a:cxn ang="0">
                    <a:pos x="367" y="59"/>
                  </a:cxn>
                  <a:cxn ang="0">
                    <a:pos x="334" y="89"/>
                  </a:cxn>
                  <a:cxn ang="0">
                    <a:pos x="304" y="121"/>
                  </a:cxn>
                  <a:cxn ang="0">
                    <a:pos x="277" y="158"/>
                  </a:cxn>
                  <a:cxn ang="0">
                    <a:pos x="253" y="196"/>
                  </a:cxn>
                  <a:cxn ang="0">
                    <a:pos x="231" y="238"/>
                  </a:cxn>
                  <a:cxn ang="0">
                    <a:pos x="214" y="285"/>
                  </a:cxn>
                  <a:cxn ang="0">
                    <a:pos x="206" y="342"/>
                  </a:cxn>
                  <a:cxn ang="0">
                    <a:pos x="186" y="350"/>
                  </a:cxn>
                  <a:cxn ang="0">
                    <a:pos x="159" y="311"/>
                  </a:cxn>
                  <a:cxn ang="0">
                    <a:pos x="131" y="272"/>
                  </a:cxn>
                  <a:cxn ang="0">
                    <a:pos x="104" y="235"/>
                  </a:cxn>
                  <a:cxn ang="0">
                    <a:pos x="78" y="197"/>
                  </a:cxn>
                  <a:cxn ang="0">
                    <a:pos x="53" y="158"/>
                  </a:cxn>
                  <a:cxn ang="0">
                    <a:pos x="30" y="119"/>
                  </a:cxn>
                  <a:cxn ang="0">
                    <a:pos x="9" y="78"/>
                  </a:cxn>
                  <a:cxn ang="0">
                    <a:pos x="2" y="80"/>
                  </a:cxn>
                  <a:cxn ang="0">
                    <a:pos x="11" y="127"/>
                  </a:cxn>
                  <a:cxn ang="0">
                    <a:pos x="26" y="170"/>
                  </a:cxn>
                  <a:cxn ang="0">
                    <a:pos x="47" y="211"/>
                  </a:cxn>
                  <a:cxn ang="0">
                    <a:pos x="73" y="250"/>
                  </a:cxn>
                  <a:cxn ang="0">
                    <a:pos x="103" y="289"/>
                  </a:cxn>
                  <a:cxn ang="0">
                    <a:pos x="138" y="329"/>
                  </a:cxn>
                  <a:cxn ang="0">
                    <a:pos x="174" y="370"/>
                  </a:cxn>
                  <a:cxn ang="0">
                    <a:pos x="201" y="382"/>
                  </a:cxn>
                  <a:cxn ang="0">
                    <a:pos x="217" y="363"/>
                  </a:cxn>
                  <a:cxn ang="0">
                    <a:pos x="231" y="318"/>
                  </a:cxn>
                  <a:cxn ang="0">
                    <a:pos x="261" y="250"/>
                  </a:cxn>
                  <a:cxn ang="0">
                    <a:pos x="300" y="187"/>
                  </a:cxn>
                  <a:cxn ang="0">
                    <a:pos x="344" y="129"/>
                  </a:cxn>
                  <a:cxn ang="0">
                    <a:pos x="387" y="81"/>
                  </a:cxn>
                  <a:cxn ang="0">
                    <a:pos x="425" y="42"/>
                  </a:cxn>
                  <a:cxn ang="0">
                    <a:pos x="452" y="14"/>
                  </a:cxn>
                  <a:cxn ang="0">
                    <a:pos x="466" y="2"/>
                  </a:cxn>
                </a:cxnLst>
                <a:rect l="0" t="0" r="r" b="b"/>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w="9525">
                <a:noFill/>
                <a:round/>
                <a:headEnd/>
                <a:tailEnd/>
              </a:ln>
            </p:spPr>
            <p:txBody>
              <a:bodyPr>
                <a:prstTxWarp prst="textNoShape">
                  <a:avLst/>
                </a:prstTxWarp>
              </a:bodyPr>
              <a:lstStyle/>
              <a:p>
                <a:endParaRPr lang="en-US"/>
              </a:p>
            </p:txBody>
          </p:sp>
          <p:sp>
            <p:nvSpPr>
              <p:cNvPr id="92226" name="Freeform 66"/>
              <p:cNvSpPr>
                <a:spLocks/>
              </p:cNvSpPr>
              <p:nvPr/>
            </p:nvSpPr>
            <p:spPr bwMode="auto">
              <a:xfrm>
                <a:off x="2460" y="3309"/>
                <a:ext cx="204" cy="172"/>
              </a:xfrm>
              <a:custGeom>
                <a:avLst/>
                <a:gdLst/>
                <a:ahLst/>
                <a:cxnLst>
                  <a:cxn ang="0">
                    <a:pos x="0" y="0"/>
                  </a:cxn>
                  <a:cxn ang="0">
                    <a:pos x="18" y="8"/>
                  </a:cxn>
                  <a:cxn ang="0">
                    <a:pos x="37" y="16"/>
                  </a:cxn>
                  <a:cxn ang="0">
                    <a:pos x="53" y="24"/>
                  </a:cxn>
                  <a:cxn ang="0">
                    <a:pos x="69" y="32"/>
                  </a:cxn>
                  <a:cxn ang="0">
                    <a:pos x="84" y="41"/>
                  </a:cxn>
                  <a:cxn ang="0">
                    <a:pos x="99" y="51"/>
                  </a:cxn>
                  <a:cxn ang="0">
                    <a:pos x="113" y="61"/>
                  </a:cxn>
                  <a:cxn ang="0">
                    <a:pos x="127" y="72"/>
                  </a:cxn>
                  <a:cxn ang="0">
                    <a:pos x="138" y="85"/>
                  </a:cxn>
                  <a:cxn ang="0">
                    <a:pos x="150" y="99"/>
                  </a:cxn>
                  <a:cxn ang="0">
                    <a:pos x="161" y="115"/>
                  </a:cxn>
                  <a:cxn ang="0">
                    <a:pos x="171" y="132"/>
                  </a:cxn>
                  <a:cxn ang="0">
                    <a:pos x="182" y="151"/>
                  </a:cxn>
                  <a:cxn ang="0">
                    <a:pos x="191" y="171"/>
                  </a:cxn>
                  <a:cxn ang="0">
                    <a:pos x="199" y="195"/>
                  </a:cxn>
                  <a:cxn ang="0">
                    <a:pos x="207" y="220"/>
                  </a:cxn>
                  <a:cxn ang="0">
                    <a:pos x="214" y="245"/>
                  </a:cxn>
                  <a:cxn ang="0">
                    <a:pos x="219" y="268"/>
                  </a:cxn>
                  <a:cxn ang="0">
                    <a:pos x="222" y="291"/>
                  </a:cxn>
                  <a:cxn ang="0">
                    <a:pos x="226" y="314"/>
                  </a:cxn>
                  <a:cxn ang="0">
                    <a:pos x="250" y="280"/>
                  </a:cxn>
                  <a:cxn ang="0">
                    <a:pos x="275" y="243"/>
                  </a:cxn>
                  <a:cxn ang="0">
                    <a:pos x="301" y="207"/>
                  </a:cxn>
                  <a:cxn ang="0">
                    <a:pos x="326" y="169"/>
                  </a:cxn>
                  <a:cxn ang="0">
                    <a:pos x="350" y="131"/>
                  </a:cxn>
                  <a:cxn ang="0">
                    <a:pos x="372" y="92"/>
                  </a:cxn>
                  <a:cxn ang="0">
                    <a:pos x="392" y="53"/>
                  </a:cxn>
                  <a:cxn ang="0">
                    <a:pos x="408" y="14"/>
                  </a:cxn>
                  <a:cxn ang="0">
                    <a:pos x="403" y="56"/>
                  </a:cxn>
                  <a:cxn ang="0">
                    <a:pos x="393" y="98"/>
                  </a:cxn>
                  <a:cxn ang="0">
                    <a:pos x="378" y="139"/>
                  </a:cxn>
                  <a:cxn ang="0">
                    <a:pos x="357" y="178"/>
                  </a:cxn>
                  <a:cxn ang="0">
                    <a:pos x="332" y="218"/>
                  </a:cxn>
                  <a:cxn ang="0">
                    <a:pos x="302" y="257"/>
                  </a:cxn>
                  <a:cxn ang="0">
                    <a:pos x="268" y="295"/>
                  </a:cxn>
                  <a:cxn ang="0">
                    <a:pos x="231" y="332"/>
                  </a:cxn>
                  <a:cxn ang="0">
                    <a:pos x="221" y="338"/>
                  </a:cxn>
                  <a:cxn ang="0">
                    <a:pos x="214" y="343"/>
                  </a:cxn>
                  <a:cxn ang="0">
                    <a:pos x="207" y="343"/>
                  </a:cxn>
                  <a:cxn ang="0">
                    <a:pos x="203" y="340"/>
                  </a:cxn>
                  <a:cxn ang="0">
                    <a:pos x="195" y="307"/>
                  </a:cxn>
                  <a:cxn ang="0">
                    <a:pos x="184" y="275"/>
                  </a:cxn>
                  <a:cxn ang="0">
                    <a:pos x="171" y="244"/>
                  </a:cxn>
                  <a:cxn ang="0">
                    <a:pos x="155" y="213"/>
                  </a:cxn>
                  <a:cxn ang="0">
                    <a:pos x="139" y="183"/>
                  </a:cxn>
                  <a:cxn ang="0">
                    <a:pos x="122" y="155"/>
                  </a:cxn>
                  <a:cxn ang="0">
                    <a:pos x="103" y="128"/>
                  </a:cxn>
                  <a:cxn ang="0">
                    <a:pos x="85" y="104"/>
                  </a:cxn>
                  <a:cxn ang="0">
                    <a:pos x="68" y="81"/>
                  </a:cxn>
                  <a:cxn ang="0">
                    <a:pos x="50" y="60"/>
                  </a:cxn>
                  <a:cxn ang="0">
                    <a:pos x="35" y="41"/>
                  </a:cxn>
                  <a:cxn ang="0">
                    <a:pos x="23" y="26"/>
                  </a:cxn>
                  <a:cxn ang="0">
                    <a:pos x="12" y="15"/>
                  </a:cxn>
                  <a:cxn ang="0">
                    <a:pos x="4" y="6"/>
                  </a:cxn>
                  <a:cxn ang="0">
                    <a:pos x="0" y="1"/>
                  </a:cxn>
                  <a:cxn ang="0">
                    <a:pos x="0" y="0"/>
                  </a:cxn>
                </a:cxnLst>
                <a:rect l="0" t="0" r="r" b="b"/>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w="9525">
                <a:noFill/>
                <a:round/>
                <a:headEnd/>
                <a:tailEnd/>
              </a:ln>
            </p:spPr>
            <p:txBody>
              <a:bodyPr>
                <a:prstTxWarp prst="textNoShape">
                  <a:avLst/>
                </a:prstTxWarp>
              </a:bodyPr>
              <a:lstStyle/>
              <a:p>
                <a:endParaRPr lang="en-US"/>
              </a:p>
            </p:txBody>
          </p:sp>
          <p:sp>
            <p:nvSpPr>
              <p:cNvPr id="92227" name="Freeform 67"/>
              <p:cNvSpPr>
                <a:spLocks/>
              </p:cNvSpPr>
              <p:nvPr/>
            </p:nvSpPr>
            <p:spPr bwMode="auto">
              <a:xfrm>
                <a:off x="2609" y="3493"/>
                <a:ext cx="32" cy="106"/>
              </a:xfrm>
              <a:custGeom>
                <a:avLst/>
                <a:gdLst/>
                <a:ahLst/>
                <a:cxnLst>
                  <a:cxn ang="0">
                    <a:pos x="37" y="211"/>
                  </a:cxn>
                  <a:cxn ang="0">
                    <a:pos x="47" y="210"/>
                  </a:cxn>
                  <a:cxn ang="0">
                    <a:pos x="56" y="208"/>
                  </a:cxn>
                  <a:cxn ang="0">
                    <a:pos x="61" y="204"/>
                  </a:cxn>
                  <a:cxn ang="0">
                    <a:pos x="65" y="202"/>
                  </a:cxn>
                  <a:cxn ang="0">
                    <a:pos x="59" y="179"/>
                  </a:cxn>
                  <a:cxn ang="0">
                    <a:pos x="52" y="157"/>
                  </a:cxn>
                  <a:cxn ang="0">
                    <a:pos x="43" y="134"/>
                  </a:cxn>
                  <a:cxn ang="0">
                    <a:pos x="34" y="111"/>
                  </a:cxn>
                  <a:cxn ang="0">
                    <a:pos x="24" y="87"/>
                  </a:cxn>
                  <a:cxn ang="0">
                    <a:pos x="15" y="60"/>
                  </a:cxn>
                  <a:cxn ang="0">
                    <a:pos x="7" y="31"/>
                  </a:cxn>
                  <a:cxn ang="0">
                    <a:pos x="1" y="0"/>
                  </a:cxn>
                  <a:cxn ang="0">
                    <a:pos x="0" y="7"/>
                  </a:cxn>
                  <a:cxn ang="0">
                    <a:pos x="0" y="23"/>
                  </a:cxn>
                  <a:cxn ang="0">
                    <a:pos x="1" y="46"/>
                  </a:cxn>
                  <a:cxn ang="0">
                    <a:pos x="5" y="76"/>
                  </a:cxn>
                  <a:cxn ang="0">
                    <a:pos x="9" y="110"/>
                  </a:cxn>
                  <a:cxn ang="0">
                    <a:pos x="16" y="144"/>
                  </a:cxn>
                  <a:cxn ang="0">
                    <a:pos x="26" y="179"/>
                  </a:cxn>
                  <a:cxn ang="0">
                    <a:pos x="37" y="211"/>
                  </a:cxn>
                </a:cxnLst>
                <a:rect l="0" t="0" r="r" b="b"/>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w="9525">
                <a:noFill/>
                <a:round/>
                <a:headEnd/>
                <a:tailEnd/>
              </a:ln>
            </p:spPr>
            <p:txBody>
              <a:bodyPr>
                <a:prstTxWarp prst="textNoShape">
                  <a:avLst/>
                </a:prstTxWarp>
              </a:bodyPr>
              <a:lstStyle/>
              <a:p>
                <a:endParaRPr lang="en-US"/>
              </a:p>
            </p:txBody>
          </p:sp>
          <p:sp>
            <p:nvSpPr>
              <p:cNvPr id="92228" name="Freeform 68"/>
              <p:cNvSpPr>
                <a:spLocks/>
              </p:cNvSpPr>
              <p:nvPr/>
            </p:nvSpPr>
            <p:spPr bwMode="auto">
              <a:xfrm>
                <a:off x="2468" y="3433"/>
                <a:ext cx="169" cy="176"/>
              </a:xfrm>
              <a:custGeom>
                <a:avLst/>
                <a:gdLst/>
                <a:ahLst/>
                <a:cxnLst>
                  <a:cxn ang="0">
                    <a:pos x="137" y="190"/>
                  </a:cxn>
                  <a:cxn ang="0">
                    <a:pos x="113" y="115"/>
                  </a:cxn>
                  <a:cxn ang="0">
                    <a:pos x="86" y="46"/>
                  </a:cxn>
                  <a:cxn ang="0">
                    <a:pos x="66" y="3"/>
                  </a:cxn>
                  <a:cxn ang="0">
                    <a:pos x="52" y="43"/>
                  </a:cxn>
                  <a:cxn ang="0">
                    <a:pos x="36" y="131"/>
                  </a:cxn>
                  <a:cxn ang="0">
                    <a:pos x="21" y="218"/>
                  </a:cxn>
                  <a:cxn ang="0">
                    <a:pos x="6" y="307"/>
                  </a:cxn>
                  <a:cxn ang="0">
                    <a:pos x="38" y="337"/>
                  </a:cxn>
                  <a:cxn ang="0">
                    <a:pos x="46" y="277"/>
                  </a:cxn>
                  <a:cxn ang="0">
                    <a:pos x="56" y="218"/>
                  </a:cxn>
                  <a:cxn ang="0">
                    <a:pos x="67" y="160"/>
                  </a:cxn>
                  <a:cxn ang="0">
                    <a:pos x="77" y="101"/>
                  </a:cxn>
                  <a:cxn ang="0">
                    <a:pos x="86" y="148"/>
                  </a:cxn>
                  <a:cxn ang="0">
                    <a:pos x="98" y="194"/>
                  </a:cxn>
                  <a:cxn ang="0">
                    <a:pos x="109" y="240"/>
                  </a:cxn>
                  <a:cxn ang="0">
                    <a:pos x="122" y="286"/>
                  </a:cxn>
                  <a:cxn ang="0">
                    <a:pos x="131" y="282"/>
                  </a:cxn>
                  <a:cxn ang="0">
                    <a:pos x="140" y="277"/>
                  </a:cxn>
                  <a:cxn ang="0">
                    <a:pos x="150" y="271"/>
                  </a:cxn>
                  <a:cxn ang="0">
                    <a:pos x="159" y="267"/>
                  </a:cxn>
                  <a:cxn ang="0">
                    <a:pos x="159" y="267"/>
                  </a:cxn>
                  <a:cxn ang="0">
                    <a:pos x="159" y="267"/>
                  </a:cxn>
                  <a:cxn ang="0">
                    <a:pos x="177" y="238"/>
                  </a:cxn>
                  <a:cxn ang="0">
                    <a:pos x="220" y="172"/>
                  </a:cxn>
                  <a:cxn ang="0">
                    <a:pos x="278" y="99"/>
                  </a:cxn>
                  <a:cxn ang="0">
                    <a:pos x="339" y="45"/>
                  </a:cxn>
                  <a:cxn ang="0">
                    <a:pos x="309" y="57"/>
                  </a:cxn>
                  <a:cxn ang="0">
                    <a:pos x="280" y="74"/>
                  </a:cxn>
                  <a:cxn ang="0">
                    <a:pos x="252" y="94"/>
                  </a:cxn>
                  <a:cxn ang="0">
                    <a:pos x="227" y="116"/>
                  </a:cxn>
                  <a:cxn ang="0">
                    <a:pos x="203" y="141"/>
                  </a:cxn>
                  <a:cxn ang="0">
                    <a:pos x="181" y="168"/>
                  </a:cxn>
                  <a:cxn ang="0">
                    <a:pos x="162" y="194"/>
                  </a:cxn>
                  <a:cxn ang="0">
                    <a:pos x="146" y="223"/>
                  </a:cxn>
                </a:cxnLst>
                <a:rect l="0" t="0" r="r" b="b"/>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59" y="267"/>
                    </a:lnTo>
                    <a:lnTo>
                      <a:pt x="159" y="267"/>
                    </a:lnTo>
                    <a:lnTo>
                      <a:pt x="159" y="267"/>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w="9525">
                <a:noFill/>
                <a:round/>
                <a:headEnd/>
                <a:tailEnd/>
              </a:ln>
            </p:spPr>
            <p:txBody>
              <a:bodyPr>
                <a:prstTxWarp prst="textNoShape">
                  <a:avLst/>
                </a:prstTxWarp>
              </a:bodyPr>
              <a:lstStyle/>
              <a:p>
                <a:endParaRPr lang="en-US"/>
              </a:p>
            </p:txBody>
          </p:sp>
          <p:sp>
            <p:nvSpPr>
              <p:cNvPr id="92229" name="Freeform 69"/>
              <p:cNvSpPr>
                <a:spLocks/>
              </p:cNvSpPr>
              <p:nvPr/>
            </p:nvSpPr>
            <p:spPr bwMode="auto">
              <a:xfrm>
                <a:off x="2372" y="3369"/>
                <a:ext cx="93" cy="174"/>
              </a:xfrm>
              <a:custGeom>
                <a:avLst/>
                <a:gdLst/>
                <a:ahLst/>
                <a:cxnLst>
                  <a:cxn ang="0">
                    <a:pos x="0" y="220"/>
                  </a:cxn>
                  <a:cxn ang="0">
                    <a:pos x="25" y="217"/>
                  </a:cxn>
                  <a:cxn ang="0">
                    <a:pos x="48" y="218"/>
                  </a:cxn>
                  <a:cxn ang="0">
                    <a:pos x="68" y="225"/>
                  </a:cxn>
                  <a:cxn ang="0">
                    <a:pos x="87" y="235"/>
                  </a:cxn>
                  <a:cxn ang="0">
                    <a:pos x="104" y="247"/>
                  </a:cxn>
                  <a:cxn ang="0">
                    <a:pos x="120" y="262"/>
                  </a:cxn>
                  <a:cxn ang="0">
                    <a:pos x="134" y="279"/>
                  </a:cxn>
                  <a:cxn ang="0">
                    <a:pos x="146" y="298"/>
                  </a:cxn>
                  <a:cxn ang="0">
                    <a:pos x="141" y="265"/>
                  </a:cxn>
                  <a:cxn ang="0">
                    <a:pos x="138" y="229"/>
                  </a:cxn>
                  <a:cxn ang="0">
                    <a:pos x="132" y="191"/>
                  </a:cxn>
                  <a:cxn ang="0">
                    <a:pos x="127" y="153"/>
                  </a:cxn>
                  <a:cxn ang="0">
                    <a:pos x="121" y="115"/>
                  </a:cxn>
                  <a:cxn ang="0">
                    <a:pos x="115" y="76"/>
                  </a:cxn>
                  <a:cxn ang="0">
                    <a:pos x="108" y="38"/>
                  </a:cxn>
                  <a:cxn ang="0">
                    <a:pos x="100" y="0"/>
                  </a:cxn>
                  <a:cxn ang="0">
                    <a:pos x="104" y="4"/>
                  </a:cxn>
                  <a:cxn ang="0">
                    <a:pos x="110" y="11"/>
                  </a:cxn>
                  <a:cxn ang="0">
                    <a:pos x="116" y="18"/>
                  </a:cxn>
                  <a:cxn ang="0">
                    <a:pos x="120" y="27"/>
                  </a:cxn>
                  <a:cxn ang="0">
                    <a:pos x="126" y="35"/>
                  </a:cxn>
                  <a:cxn ang="0">
                    <a:pos x="130" y="43"/>
                  </a:cxn>
                  <a:cxn ang="0">
                    <a:pos x="133" y="50"/>
                  </a:cxn>
                  <a:cxn ang="0">
                    <a:pos x="134" y="56"/>
                  </a:cxn>
                  <a:cxn ang="0">
                    <a:pos x="143" y="93"/>
                  </a:cxn>
                  <a:cxn ang="0">
                    <a:pos x="151" y="130"/>
                  </a:cxn>
                  <a:cxn ang="0">
                    <a:pos x="159" y="165"/>
                  </a:cxn>
                  <a:cxn ang="0">
                    <a:pos x="168" y="202"/>
                  </a:cxn>
                  <a:cxn ang="0">
                    <a:pos x="174" y="239"/>
                  </a:cxn>
                  <a:cxn ang="0">
                    <a:pos x="180" y="275"/>
                  </a:cxn>
                  <a:cxn ang="0">
                    <a:pos x="184" y="312"/>
                  </a:cxn>
                  <a:cxn ang="0">
                    <a:pos x="187" y="349"/>
                  </a:cxn>
                  <a:cxn ang="0">
                    <a:pos x="170" y="344"/>
                  </a:cxn>
                  <a:cxn ang="0">
                    <a:pos x="154" y="337"/>
                  </a:cxn>
                  <a:cxn ang="0">
                    <a:pos x="140" y="328"/>
                  </a:cxn>
                  <a:cxn ang="0">
                    <a:pos x="128" y="316"/>
                  </a:cxn>
                  <a:cxn ang="0">
                    <a:pos x="117" y="304"/>
                  </a:cxn>
                  <a:cxn ang="0">
                    <a:pos x="106" y="290"/>
                  </a:cxn>
                  <a:cxn ang="0">
                    <a:pos x="97" y="275"/>
                  </a:cxn>
                  <a:cxn ang="0">
                    <a:pos x="87" y="261"/>
                  </a:cxn>
                  <a:cxn ang="0">
                    <a:pos x="80" y="254"/>
                  </a:cxn>
                  <a:cxn ang="0">
                    <a:pos x="68" y="247"/>
                  </a:cxn>
                  <a:cxn ang="0">
                    <a:pos x="53" y="240"/>
                  </a:cxn>
                  <a:cxn ang="0">
                    <a:pos x="39" y="233"/>
                  </a:cxn>
                  <a:cxn ang="0">
                    <a:pos x="25" y="228"/>
                  </a:cxn>
                  <a:cxn ang="0">
                    <a:pos x="12" y="223"/>
                  </a:cxn>
                  <a:cxn ang="0">
                    <a:pos x="4" y="221"/>
                  </a:cxn>
                  <a:cxn ang="0">
                    <a:pos x="0" y="220"/>
                  </a:cxn>
                </a:cxnLst>
                <a:rect l="0" t="0" r="r" b="b"/>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w="9525">
                <a:noFill/>
                <a:round/>
                <a:headEnd/>
                <a:tailEnd/>
              </a:ln>
            </p:spPr>
            <p:txBody>
              <a:bodyPr>
                <a:prstTxWarp prst="textNoShape">
                  <a:avLst/>
                </a:prstTxWarp>
              </a:bodyPr>
              <a:lstStyle/>
              <a:p>
                <a:endParaRPr lang="en-US"/>
              </a:p>
            </p:txBody>
          </p:sp>
          <p:sp>
            <p:nvSpPr>
              <p:cNvPr id="92230" name="Freeform 70"/>
              <p:cNvSpPr>
                <a:spLocks/>
              </p:cNvSpPr>
              <p:nvPr/>
            </p:nvSpPr>
            <p:spPr bwMode="auto">
              <a:xfrm>
                <a:off x="2947" y="3349"/>
                <a:ext cx="152" cy="197"/>
              </a:xfrm>
              <a:custGeom>
                <a:avLst/>
                <a:gdLst/>
                <a:ahLst/>
                <a:cxnLst>
                  <a:cxn ang="0">
                    <a:pos x="88" y="385"/>
                  </a:cxn>
                  <a:cxn ang="0">
                    <a:pos x="91" y="377"/>
                  </a:cxn>
                  <a:cxn ang="0">
                    <a:pos x="99" y="354"/>
                  </a:cxn>
                  <a:cxn ang="0">
                    <a:pos x="112" y="321"/>
                  </a:cxn>
                  <a:cxn ang="0">
                    <a:pos x="127" y="283"/>
                  </a:cxn>
                  <a:cxn ang="0">
                    <a:pos x="143" y="242"/>
                  </a:cxn>
                  <a:cxn ang="0">
                    <a:pos x="159" y="207"/>
                  </a:cxn>
                  <a:cxn ang="0">
                    <a:pos x="172" y="178"/>
                  </a:cxn>
                  <a:cxn ang="0">
                    <a:pos x="182" y="161"/>
                  </a:cxn>
                  <a:cxn ang="0">
                    <a:pos x="192" y="149"/>
                  </a:cxn>
                  <a:cxn ang="0">
                    <a:pos x="207" y="128"/>
                  </a:cxn>
                  <a:cxn ang="0">
                    <a:pos x="226" y="103"/>
                  </a:cxn>
                  <a:cxn ang="0">
                    <a:pos x="248" y="74"/>
                  </a:cxn>
                  <a:cxn ang="0">
                    <a:pos x="269" y="47"/>
                  </a:cxn>
                  <a:cxn ang="0">
                    <a:pos x="287" y="23"/>
                  </a:cxn>
                  <a:cxn ang="0">
                    <a:pos x="300" y="5"/>
                  </a:cxn>
                  <a:cxn ang="0">
                    <a:pos x="305" y="0"/>
                  </a:cxn>
                  <a:cxn ang="0">
                    <a:pos x="286" y="10"/>
                  </a:cxn>
                  <a:cxn ang="0">
                    <a:pos x="269" y="23"/>
                  </a:cxn>
                  <a:cxn ang="0">
                    <a:pos x="252" y="38"/>
                  </a:cxn>
                  <a:cxn ang="0">
                    <a:pos x="235" y="54"/>
                  </a:cxn>
                  <a:cxn ang="0">
                    <a:pos x="219" y="71"/>
                  </a:cxn>
                  <a:cxn ang="0">
                    <a:pos x="203" y="88"/>
                  </a:cxn>
                  <a:cxn ang="0">
                    <a:pos x="188" y="108"/>
                  </a:cxn>
                  <a:cxn ang="0">
                    <a:pos x="173" y="126"/>
                  </a:cxn>
                  <a:cxn ang="0">
                    <a:pos x="162" y="141"/>
                  </a:cxn>
                  <a:cxn ang="0">
                    <a:pos x="151" y="156"/>
                  </a:cxn>
                  <a:cxn ang="0">
                    <a:pos x="141" y="171"/>
                  </a:cxn>
                  <a:cxn ang="0">
                    <a:pos x="132" y="185"/>
                  </a:cxn>
                  <a:cxn ang="0">
                    <a:pos x="124" y="199"/>
                  </a:cxn>
                  <a:cxn ang="0">
                    <a:pos x="114" y="213"/>
                  </a:cxn>
                  <a:cxn ang="0">
                    <a:pos x="108" y="226"/>
                  </a:cxn>
                  <a:cxn ang="0">
                    <a:pos x="99" y="241"/>
                  </a:cxn>
                  <a:cxn ang="0">
                    <a:pos x="91" y="186"/>
                  </a:cxn>
                  <a:cxn ang="0">
                    <a:pos x="85" y="120"/>
                  </a:cxn>
                  <a:cxn ang="0">
                    <a:pos x="79" y="69"/>
                  </a:cxn>
                  <a:cxn ang="0">
                    <a:pos x="73" y="52"/>
                  </a:cxn>
                  <a:cxn ang="0">
                    <a:pos x="58" y="82"/>
                  </a:cxn>
                  <a:cxn ang="0">
                    <a:pos x="45" y="115"/>
                  </a:cxn>
                  <a:cxn ang="0">
                    <a:pos x="34" y="149"/>
                  </a:cxn>
                  <a:cxn ang="0">
                    <a:pos x="25" y="184"/>
                  </a:cxn>
                  <a:cxn ang="0">
                    <a:pos x="17" y="221"/>
                  </a:cxn>
                  <a:cxn ang="0">
                    <a:pos x="10" y="256"/>
                  </a:cxn>
                  <a:cxn ang="0">
                    <a:pos x="5" y="291"/>
                  </a:cxn>
                  <a:cxn ang="0">
                    <a:pos x="0" y="323"/>
                  </a:cxn>
                  <a:cxn ang="0">
                    <a:pos x="40" y="309"/>
                  </a:cxn>
                  <a:cxn ang="0">
                    <a:pos x="44" y="276"/>
                  </a:cxn>
                  <a:cxn ang="0">
                    <a:pos x="49" y="242"/>
                  </a:cxn>
                  <a:cxn ang="0">
                    <a:pos x="56" y="209"/>
                  </a:cxn>
                  <a:cxn ang="0">
                    <a:pos x="65" y="176"/>
                  </a:cxn>
                  <a:cxn ang="0">
                    <a:pos x="63" y="215"/>
                  </a:cxn>
                  <a:cxn ang="0">
                    <a:pos x="61" y="260"/>
                  </a:cxn>
                  <a:cxn ang="0">
                    <a:pos x="59" y="316"/>
                  </a:cxn>
                  <a:cxn ang="0">
                    <a:pos x="58" y="392"/>
                  </a:cxn>
                  <a:cxn ang="0">
                    <a:pos x="88" y="385"/>
                  </a:cxn>
                </a:cxnLst>
                <a:rect l="0" t="0" r="r" b="b"/>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w="9525">
                <a:noFill/>
                <a:round/>
                <a:headEnd/>
                <a:tailEnd/>
              </a:ln>
            </p:spPr>
            <p:txBody>
              <a:bodyPr>
                <a:prstTxWarp prst="textNoShape">
                  <a:avLst/>
                </a:prstTxWarp>
              </a:bodyPr>
              <a:lstStyle/>
              <a:p>
                <a:endParaRPr lang="en-US"/>
              </a:p>
            </p:txBody>
          </p:sp>
          <p:sp>
            <p:nvSpPr>
              <p:cNvPr id="92231" name="Freeform 71"/>
              <p:cNvSpPr>
                <a:spLocks/>
              </p:cNvSpPr>
              <p:nvPr/>
            </p:nvSpPr>
            <p:spPr bwMode="auto">
              <a:xfrm>
                <a:off x="3106" y="3291"/>
                <a:ext cx="141" cy="232"/>
              </a:xfrm>
              <a:custGeom>
                <a:avLst/>
                <a:gdLst/>
                <a:ahLst/>
                <a:cxnLst>
                  <a:cxn ang="0">
                    <a:pos x="14" y="367"/>
                  </a:cxn>
                  <a:cxn ang="0">
                    <a:pos x="49" y="337"/>
                  </a:cxn>
                  <a:cxn ang="0">
                    <a:pos x="87" y="302"/>
                  </a:cxn>
                  <a:cxn ang="0">
                    <a:pos x="120" y="271"/>
                  </a:cxn>
                  <a:cxn ang="0">
                    <a:pos x="131" y="284"/>
                  </a:cxn>
                  <a:cxn ang="0">
                    <a:pos x="119" y="356"/>
                  </a:cxn>
                  <a:cxn ang="0">
                    <a:pos x="120" y="375"/>
                  </a:cxn>
                  <a:cxn ang="0">
                    <a:pos x="131" y="370"/>
                  </a:cxn>
                  <a:cxn ang="0">
                    <a:pos x="141" y="365"/>
                  </a:cxn>
                  <a:cxn ang="0">
                    <a:pos x="151" y="359"/>
                  </a:cxn>
                  <a:cxn ang="0">
                    <a:pos x="158" y="349"/>
                  </a:cxn>
                  <a:cxn ang="0">
                    <a:pos x="169" y="316"/>
                  </a:cxn>
                  <a:cxn ang="0">
                    <a:pos x="178" y="326"/>
                  </a:cxn>
                  <a:cxn ang="0">
                    <a:pos x="189" y="366"/>
                  </a:cxn>
                  <a:cxn ang="0">
                    <a:pos x="201" y="405"/>
                  </a:cxn>
                  <a:cxn ang="0">
                    <a:pos x="212" y="445"/>
                  </a:cxn>
                  <a:cxn ang="0">
                    <a:pos x="224" y="462"/>
                  </a:cxn>
                  <a:cxn ang="0">
                    <a:pos x="235" y="456"/>
                  </a:cxn>
                  <a:cxn ang="0">
                    <a:pos x="247" y="451"/>
                  </a:cxn>
                  <a:cxn ang="0">
                    <a:pos x="259" y="446"/>
                  </a:cxn>
                  <a:cxn ang="0">
                    <a:pos x="276" y="378"/>
                  </a:cxn>
                  <a:cxn ang="0">
                    <a:pos x="271" y="243"/>
                  </a:cxn>
                  <a:cxn ang="0">
                    <a:pos x="284" y="0"/>
                  </a:cxn>
                  <a:cxn ang="0">
                    <a:pos x="255" y="93"/>
                  </a:cxn>
                  <a:cxn ang="0">
                    <a:pos x="247" y="191"/>
                  </a:cxn>
                  <a:cxn ang="0">
                    <a:pos x="246" y="293"/>
                  </a:cxn>
                  <a:cxn ang="0">
                    <a:pos x="239" y="390"/>
                  </a:cxn>
                  <a:cxn ang="0">
                    <a:pos x="224" y="335"/>
                  </a:cxn>
                  <a:cxn ang="0">
                    <a:pos x="206" y="267"/>
                  </a:cxn>
                  <a:cxn ang="0">
                    <a:pos x="191" y="206"/>
                  </a:cxn>
                  <a:cxn ang="0">
                    <a:pos x="182" y="175"/>
                  </a:cxn>
                  <a:cxn ang="0">
                    <a:pos x="171" y="187"/>
                  </a:cxn>
                  <a:cxn ang="0">
                    <a:pos x="156" y="205"/>
                  </a:cxn>
                  <a:cxn ang="0">
                    <a:pos x="142" y="225"/>
                  </a:cxn>
                  <a:cxn ang="0">
                    <a:pos x="135" y="240"/>
                  </a:cxn>
                  <a:cxn ang="0">
                    <a:pos x="109" y="256"/>
                  </a:cxn>
                  <a:cxn ang="0">
                    <a:pos x="83" y="272"/>
                  </a:cxn>
                  <a:cxn ang="0">
                    <a:pos x="58" y="289"/>
                  </a:cxn>
                  <a:cxn ang="0">
                    <a:pos x="34" y="310"/>
                  </a:cxn>
                  <a:cxn ang="0">
                    <a:pos x="34" y="174"/>
                  </a:cxn>
                  <a:cxn ang="0">
                    <a:pos x="21" y="104"/>
                  </a:cxn>
                </a:cxnLst>
                <a:rect l="0" t="0" r="r" b="b"/>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w="9525">
                <a:noFill/>
                <a:round/>
                <a:headEnd/>
                <a:tailEnd/>
              </a:ln>
            </p:spPr>
            <p:txBody>
              <a:bodyPr>
                <a:prstTxWarp prst="textNoShape">
                  <a:avLst/>
                </a:prstTxWarp>
              </a:bodyPr>
              <a:lstStyle/>
              <a:p>
                <a:endParaRPr lang="en-US"/>
              </a:p>
            </p:txBody>
          </p:sp>
          <p:sp>
            <p:nvSpPr>
              <p:cNvPr id="92232" name="Freeform 72"/>
              <p:cNvSpPr>
                <a:spLocks/>
              </p:cNvSpPr>
              <p:nvPr/>
            </p:nvSpPr>
            <p:spPr bwMode="auto">
              <a:xfrm>
                <a:off x="3004" y="3333"/>
                <a:ext cx="103" cy="73"/>
              </a:xfrm>
              <a:custGeom>
                <a:avLst/>
                <a:gdLst/>
                <a:ahLst/>
                <a:cxnLst>
                  <a:cxn ang="0">
                    <a:pos x="39" y="132"/>
                  </a:cxn>
                  <a:cxn ang="0">
                    <a:pos x="54" y="109"/>
                  </a:cxn>
                  <a:cxn ang="0">
                    <a:pos x="72" y="90"/>
                  </a:cxn>
                  <a:cxn ang="0">
                    <a:pos x="92" y="73"/>
                  </a:cxn>
                  <a:cxn ang="0">
                    <a:pos x="115" y="58"/>
                  </a:cxn>
                  <a:cxn ang="0">
                    <a:pos x="138" y="44"/>
                  </a:cxn>
                  <a:cxn ang="0">
                    <a:pos x="161" y="30"/>
                  </a:cxn>
                  <a:cxn ang="0">
                    <a:pos x="184" y="16"/>
                  </a:cxn>
                  <a:cxn ang="0">
                    <a:pos x="206" y="0"/>
                  </a:cxn>
                  <a:cxn ang="0">
                    <a:pos x="167" y="14"/>
                  </a:cxn>
                  <a:cxn ang="0">
                    <a:pos x="142" y="27"/>
                  </a:cxn>
                  <a:cxn ang="0">
                    <a:pos x="119" y="39"/>
                  </a:cxn>
                  <a:cxn ang="0">
                    <a:pos x="95" y="53"/>
                  </a:cxn>
                  <a:cxn ang="0">
                    <a:pos x="73" y="68"/>
                  </a:cxn>
                  <a:cxn ang="0">
                    <a:pos x="51" y="84"/>
                  </a:cxn>
                  <a:cxn ang="0">
                    <a:pos x="32" y="102"/>
                  </a:cxn>
                  <a:cxn ang="0">
                    <a:pos x="15" y="122"/>
                  </a:cxn>
                  <a:cxn ang="0">
                    <a:pos x="0" y="145"/>
                  </a:cxn>
                  <a:cxn ang="0">
                    <a:pos x="39" y="132"/>
                  </a:cxn>
                </a:cxnLst>
                <a:rect l="0" t="0" r="r" b="b"/>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w="9525">
                <a:noFill/>
                <a:round/>
                <a:headEnd/>
                <a:tailEnd/>
              </a:ln>
            </p:spPr>
            <p:txBody>
              <a:bodyPr>
                <a:prstTxWarp prst="textNoShape">
                  <a:avLst/>
                </a:prstTxWarp>
              </a:bodyPr>
              <a:lstStyle/>
              <a:p>
                <a:endParaRPr lang="en-US"/>
              </a:p>
            </p:txBody>
          </p:sp>
          <p:sp>
            <p:nvSpPr>
              <p:cNvPr id="92233" name="Freeform 73"/>
              <p:cNvSpPr>
                <a:spLocks/>
              </p:cNvSpPr>
              <p:nvPr/>
            </p:nvSpPr>
            <p:spPr bwMode="auto">
              <a:xfrm>
                <a:off x="2735" y="3259"/>
                <a:ext cx="62" cy="230"/>
              </a:xfrm>
              <a:custGeom>
                <a:avLst/>
                <a:gdLst/>
                <a:ahLst/>
                <a:cxnLst>
                  <a:cxn ang="0">
                    <a:pos x="117" y="42"/>
                  </a:cxn>
                  <a:cxn ang="0">
                    <a:pos x="111" y="30"/>
                  </a:cxn>
                  <a:cxn ang="0">
                    <a:pos x="104" y="16"/>
                  </a:cxn>
                  <a:cxn ang="0">
                    <a:pos x="96" y="4"/>
                  </a:cxn>
                  <a:cxn ang="0">
                    <a:pos x="94" y="0"/>
                  </a:cxn>
                  <a:cxn ang="0">
                    <a:pos x="91" y="1"/>
                  </a:cxn>
                  <a:cxn ang="0">
                    <a:pos x="87" y="2"/>
                  </a:cxn>
                  <a:cxn ang="0">
                    <a:pos x="80" y="4"/>
                  </a:cxn>
                  <a:cxn ang="0">
                    <a:pos x="72" y="8"/>
                  </a:cxn>
                  <a:cxn ang="0">
                    <a:pos x="63" y="13"/>
                  </a:cxn>
                  <a:cxn ang="0">
                    <a:pos x="55" y="16"/>
                  </a:cxn>
                  <a:cxn ang="0">
                    <a:pos x="48" y="22"/>
                  </a:cxn>
                  <a:cxn ang="0">
                    <a:pos x="43" y="28"/>
                  </a:cxn>
                  <a:cxn ang="0">
                    <a:pos x="21" y="79"/>
                  </a:cxn>
                  <a:cxn ang="0">
                    <a:pos x="7" y="131"/>
                  </a:cxn>
                  <a:cxn ang="0">
                    <a:pos x="2" y="185"/>
                  </a:cxn>
                  <a:cxn ang="0">
                    <a:pos x="0" y="239"/>
                  </a:cxn>
                  <a:cxn ang="0">
                    <a:pos x="2" y="295"/>
                  </a:cxn>
                  <a:cxn ang="0">
                    <a:pos x="5" y="349"/>
                  </a:cxn>
                  <a:cxn ang="0">
                    <a:pos x="6" y="404"/>
                  </a:cxn>
                  <a:cxn ang="0">
                    <a:pos x="5" y="458"/>
                  </a:cxn>
                  <a:cxn ang="0">
                    <a:pos x="35" y="447"/>
                  </a:cxn>
                  <a:cxn ang="0">
                    <a:pos x="34" y="380"/>
                  </a:cxn>
                  <a:cxn ang="0">
                    <a:pos x="30" y="312"/>
                  </a:cxn>
                  <a:cxn ang="0">
                    <a:pos x="26" y="244"/>
                  </a:cxn>
                  <a:cxn ang="0">
                    <a:pos x="22" y="177"/>
                  </a:cxn>
                  <a:cxn ang="0">
                    <a:pos x="26" y="156"/>
                  </a:cxn>
                  <a:cxn ang="0">
                    <a:pos x="29" y="136"/>
                  </a:cxn>
                  <a:cxn ang="0">
                    <a:pos x="33" y="113"/>
                  </a:cxn>
                  <a:cxn ang="0">
                    <a:pos x="37" y="91"/>
                  </a:cxn>
                  <a:cxn ang="0">
                    <a:pos x="43" y="70"/>
                  </a:cxn>
                  <a:cxn ang="0">
                    <a:pos x="50" y="51"/>
                  </a:cxn>
                  <a:cxn ang="0">
                    <a:pos x="59" y="33"/>
                  </a:cxn>
                  <a:cxn ang="0">
                    <a:pos x="72" y="19"/>
                  </a:cxn>
                  <a:cxn ang="0">
                    <a:pos x="83" y="31"/>
                  </a:cxn>
                  <a:cxn ang="0">
                    <a:pos x="93" y="46"/>
                  </a:cxn>
                  <a:cxn ang="0">
                    <a:pos x="99" y="63"/>
                  </a:cxn>
                  <a:cxn ang="0">
                    <a:pos x="103" y="84"/>
                  </a:cxn>
                  <a:cxn ang="0">
                    <a:pos x="103" y="107"/>
                  </a:cxn>
                  <a:cxn ang="0">
                    <a:pos x="99" y="132"/>
                  </a:cxn>
                  <a:cxn ang="0">
                    <a:pos x="94" y="159"/>
                  </a:cxn>
                  <a:cxn ang="0">
                    <a:pos x="84" y="188"/>
                  </a:cxn>
                  <a:cxn ang="0">
                    <a:pos x="82" y="185"/>
                  </a:cxn>
                  <a:cxn ang="0">
                    <a:pos x="78" y="182"/>
                  </a:cxn>
                  <a:cxn ang="0">
                    <a:pos x="72" y="178"/>
                  </a:cxn>
                  <a:cxn ang="0">
                    <a:pos x="66" y="176"/>
                  </a:cxn>
                  <a:cxn ang="0">
                    <a:pos x="59" y="173"/>
                  </a:cxn>
                  <a:cxn ang="0">
                    <a:pos x="55" y="170"/>
                  </a:cxn>
                  <a:cxn ang="0">
                    <a:pos x="50" y="169"/>
                  </a:cxn>
                  <a:cxn ang="0">
                    <a:pos x="49" y="168"/>
                  </a:cxn>
                  <a:cxn ang="0">
                    <a:pos x="56" y="181"/>
                  </a:cxn>
                  <a:cxn ang="0">
                    <a:pos x="65" y="196"/>
                  </a:cxn>
                  <a:cxn ang="0">
                    <a:pos x="72" y="207"/>
                  </a:cxn>
                  <a:cxn ang="0">
                    <a:pos x="74" y="212"/>
                  </a:cxn>
                  <a:cxn ang="0">
                    <a:pos x="79" y="211"/>
                  </a:cxn>
                  <a:cxn ang="0">
                    <a:pos x="88" y="206"/>
                  </a:cxn>
                  <a:cxn ang="0">
                    <a:pos x="98" y="200"/>
                  </a:cxn>
                  <a:cxn ang="0">
                    <a:pos x="104" y="196"/>
                  </a:cxn>
                  <a:cxn ang="0">
                    <a:pos x="118" y="160"/>
                  </a:cxn>
                  <a:cxn ang="0">
                    <a:pos x="125" y="122"/>
                  </a:cxn>
                  <a:cxn ang="0">
                    <a:pos x="124" y="83"/>
                  </a:cxn>
                  <a:cxn ang="0">
                    <a:pos x="117" y="42"/>
                  </a:cxn>
                </a:cxnLst>
                <a:rect l="0" t="0" r="r" b="b"/>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w="9525">
                <a:noFill/>
                <a:round/>
                <a:headEnd/>
                <a:tailEnd/>
              </a:ln>
            </p:spPr>
            <p:txBody>
              <a:bodyPr>
                <a:prstTxWarp prst="textNoShape">
                  <a:avLst/>
                </a:prstTxWarp>
              </a:bodyPr>
              <a:lstStyle/>
              <a:p>
                <a:endParaRPr lang="en-US"/>
              </a:p>
            </p:txBody>
          </p:sp>
          <p:sp>
            <p:nvSpPr>
              <p:cNvPr id="92234" name="Freeform 74"/>
              <p:cNvSpPr>
                <a:spLocks/>
              </p:cNvSpPr>
              <p:nvPr/>
            </p:nvSpPr>
            <p:spPr bwMode="auto">
              <a:xfrm>
                <a:off x="2763" y="3210"/>
                <a:ext cx="59" cy="191"/>
              </a:xfrm>
              <a:custGeom>
                <a:avLst/>
                <a:gdLst/>
                <a:ahLst/>
                <a:cxnLst>
                  <a:cxn ang="0">
                    <a:pos x="112" y="76"/>
                  </a:cxn>
                  <a:cxn ang="0">
                    <a:pos x="110" y="64"/>
                  </a:cxn>
                  <a:cxn ang="0">
                    <a:pos x="107" y="53"/>
                  </a:cxn>
                  <a:cxn ang="0">
                    <a:pos x="104" y="42"/>
                  </a:cxn>
                  <a:cxn ang="0">
                    <a:pos x="98" y="32"/>
                  </a:cxn>
                  <a:cxn ang="0">
                    <a:pos x="92" y="23"/>
                  </a:cxn>
                  <a:cxn ang="0">
                    <a:pos x="84" y="14"/>
                  </a:cxn>
                  <a:cxn ang="0">
                    <a:pos x="74" y="7"/>
                  </a:cxn>
                  <a:cxn ang="0">
                    <a:pos x="63" y="1"/>
                  </a:cxn>
                  <a:cxn ang="0">
                    <a:pos x="55" y="0"/>
                  </a:cxn>
                  <a:cxn ang="0">
                    <a:pos x="46" y="0"/>
                  </a:cxn>
                  <a:cxn ang="0">
                    <a:pos x="37" y="1"/>
                  </a:cxn>
                  <a:cxn ang="0">
                    <a:pos x="26" y="3"/>
                  </a:cxn>
                  <a:cxn ang="0">
                    <a:pos x="17" y="7"/>
                  </a:cxn>
                  <a:cxn ang="0">
                    <a:pos x="9" y="10"/>
                  </a:cxn>
                  <a:cxn ang="0">
                    <a:pos x="3" y="14"/>
                  </a:cxn>
                  <a:cxn ang="0">
                    <a:pos x="1" y="16"/>
                  </a:cxn>
                  <a:cxn ang="0">
                    <a:pos x="4" y="15"/>
                  </a:cxn>
                  <a:cxn ang="0">
                    <a:pos x="14" y="14"/>
                  </a:cxn>
                  <a:cxn ang="0">
                    <a:pos x="26" y="14"/>
                  </a:cxn>
                  <a:cxn ang="0">
                    <a:pos x="41" y="16"/>
                  </a:cxn>
                  <a:cxn ang="0">
                    <a:pos x="57" y="24"/>
                  </a:cxn>
                  <a:cxn ang="0">
                    <a:pos x="72" y="38"/>
                  </a:cxn>
                  <a:cxn ang="0">
                    <a:pos x="84" y="59"/>
                  </a:cxn>
                  <a:cxn ang="0">
                    <a:pos x="91" y="90"/>
                  </a:cxn>
                  <a:cxn ang="0">
                    <a:pos x="94" y="124"/>
                  </a:cxn>
                  <a:cxn ang="0">
                    <a:pos x="97" y="159"/>
                  </a:cxn>
                  <a:cxn ang="0">
                    <a:pos x="98" y="192"/>
                  </a:cxn>
                  <a:cxn ang="0">
                    <a:pos x="95" y="226"/>
                  </a:cxn>
                  <a:cxn ang="0">
                    <a:pos x="90" y="259"/>
                  </a:cxn>
                  <a:cxn ang="0">
                    <a:pos x="78" y="292"/>
                  </a:cxn>
                  <a:cxn ang="0">
                    <a:pos x="62" y="326"/>
                  </a:cxn>
                  <a:cxn ang="0">
                    <a:pos x="40" y="360"/>
                  </a:cxn>
                  <a:cxn ang="0">
                    <a:pos x="0" y="380"/>
                  </a:cxn>
                  <a:cxn ang="0">
                    <a:pos x="14" y="381"/>
                  </a:cxn>
                  <a:cxn ang="0">
                    <a:pos x="26" y="379"/>
                  </a:cxn>
                  <a:cxn ang="0">
                    <a:pos x="40" y="372"/>
                  </a:cxn>
                  <a:cxn ang="0">
                    <a:pos x="52" y="365"/>
                  </a:cxn>
                  <a:cxn ang="0">
                    <a:pos x="62" y="356"/>
                  </a:cxn>
                  <a:cxn ang="0">
                    <a:pos x="71" y="348"/>
                  </a:cxn>
                  <a:cxn ang="0">
                    <a:pos x="77" y="340"/>
                  </a:cxn>
                  <a:cxn ang="0">
                    <a:pos x="82" y="334"/>
                  </a:cxn>
                  <a:cxn ang="0">
                    <a:pos x="97" y="298"/>
                  </a:cxn>
                  <a:cxn ang="0">
                    <a:pos x="108" y="265"/>
                  </a:cxn>
                  <a:cxn ang="0">
                    <a:pos x="114" y="232"/>
                  </a:cxn>
                  <a:cxn ang="0">
                    <a:pos x="117" y="201"/>
                  </a:cxn>
                  <a:cxn ang="0">
                    <a:pos x="117" y="170"/>
                  </a:cxn>
                  <a:cxn ang="0">
                    <a:pos x="116" y="139"/>
                  </a:cxn>
                  <a:cxn ang="0">
                    <a:pos x="114" y="108"/>
                  </a:cxn>
                  <a:cxn ang="0">
                    <a:pos x="112" y="76"/>
                  </a:cxn>
                </a:cxnLst>
                <a:rect l="0" t="0" r="r" b="b"/>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w="9525">
                <a:noFill/>
                <a:round/>
                <a:headEnd/>
                <a:tailEnd/>
              </a:ln>
            </p:spPr>
            <p:txBody>
              <a:bodyPr>
                <a:prstTxWarp prst="textNoShape">
                  <a:avLst/>
                </a:prstTxWarp>
              </a:bodyPr>
              <a:lstStyle/>
              <a:p>
                <a:endParaRPr lang="en-US"/>
              </a:p>
            </p:txBody>
          </p:sp>
          <p:sp>
            <p:nvSpPr>
              <p:cNvPr id="92235" name="Freeform 75"/>
              <p:cNvSpPr>
                <a:spLocks/>
              </p:cNvSpPr>
              <p:nvPr/>
            </p:nvSpPr>
            <p:spPr bwMode="auto">
              <a:xfrm>
                <a:off x="2774" y="3407"/>
                <a:ext cx="14" cy="101"/>
              </a:xfrm>
              <a:custGeom>
                <a:avLst/>
                <a:gdLst/>
                <a:ahLst/>
                <a:cxnLst>
                  <a:cxn ang="0">
                    <a:pos x="29" y="0"/>
                  </a:cxn>
                  <a:cxn ang="0">
                    <a:pos x="23" y="57"/>
                  </a:cxn>
                  <a:cxn ang="0">
                    <a:pos x="19" y="107"/>
                  </a:cxn>
                  <a:cxn ang="0">
                    <a:pos x="20" y="153"/>
                  </a:cxn>
                  <a:cxn ang="0">
                    <a:pos x="27" y="201"/>
                  </a:cxn>
                  <a:cxn ang="0">
                    <a:pos x="2" y="202"/>
                  </a:cxn>
                  <a:cxn ang="0">
                    <a:pos x="0" y="151"/>
                  </a:cxn>
                  <a:cxn ang="0">
                    <a:pos x="0" y="108"/>
                  </a:cxn>
                  <a:cxn ang="0">
                    <a:pos x="1" y="66"/>
                  </a:cxn>
                  <a:cxn ang="0">
                    <a:pos x="4" y="18"/>
                  </a:cxn>
                  <a:cxn ang="0">
                    <a:pos x="29" y="0"/>
                  </a:cxn>
                </a:cxnLst>
                <a:rect l="0" t="0" r="r" b="b"/>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w="9525">
                <a:noFill/>
                <a:round/>
                <a:headEnd/>
                <a:tailEnd/>
              </a:ln>
            </p:spPr>
            <p:txBody>
              <a:bodyPr>
                <a:prstTxWarp prst="textNoShape">
                  <a:avLst/>
                </a:prstTxWarp>
              </a:bodyPr>
              <a:lstStyle/>
              <a:p>
                <a:endParaRPr lang="en-US"/>
              </a:p>
            </p:txBody>
          </p:sp>
          <p:sp>
            <p:nvSpPr>
              <p:cNvPr id="92236" name="Freeform 76"/>
              <p:cNvSpPr>
                <a:spLocks/>
              </p:cNvSpPr>
              <p:nvPr/>
            </p:nvSpPr>
            <p:spPr bwMode="auto">
              <a:xfrm>
                <a:off x="2735" y="3175"/>
                <a:ext cx="17" cy="100"/>
              </a:xfrm>
              <a:custGeom>
                <a:avLst/>
                <a:gdLst/>
                <a:ahLst/>
                <a:cxnLst>
                  <a:cxn ang="0">
                    <a:pos x="35" y="0"/>
                  </a:cxn>
                  <a:cxn ang="0">
                    <a:pos x="28" y="39"/>
                  </a:cxn>
                  <a:cxn ang="0">
                    <a:pos x="28" y="77"/>
                  </a:cxn>
                  <a:cxn ang="0">
                    <a:pos x="28" y="117"/>
                  </a:cxn>
                  <a:cxn ang="0">
                    <a:pos x="22" y="165"/>
                  </a:cxn>
                  <a:cxn ang="0">
                    <a:pos x="0" y="200"/>
                  </a:cxn>
                  <a:cxn ang="0">
                    <a:pos x="8" y="141"/>
                  </a:cxn>
                  <a:cxn ang="0">
                    <a:pos x="8" y="92"/>
                  </a:cxn>
                  <a:cxn ang="0">
                    <a:pos x="6" y="49"/>
                  </a:cxn>
                  <a:cxn ang="0">
                    <a:pos x="12" y="8"/>
                  </a:cxn>
                  <a:cxn ang="0">
                    <a:pos x="35" y="0"/>
                  </a:cxn>
                </a:cxnLst>
                <a:rect l="0" t="0" r="r" b="b"/>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w="9525">
                <a:noFill/>
                <a:round/>
                <a:headEnd/>
                <a:tailEnd/>
              </a:ln>
            </p:spPr>
            <p:txBody>
              <a:bodyPr>
                <a:prstTxWarp prst="textNoShape">
                  <a:avLst/>
                </a:prstTxWarp>
              </a:bodyPr>
              <a:lstStyle/>
              <a:p>
                <a:endParaRPr lang="en-US"/>
              </a:p>
            </p:txBody>
          </p:sp>
          <p:sp>
            <p:nvSpPr>
              <p:cNvPr id="92237" name="Freeform 77"/>
              <p:cNvSpPr>
                <a:spLocks/>
              </p:cNvSpPr>
              <p:nvPr/>
            </p:nvSpPr>
            <p:spPr bwMode="auto">
              <a:xfrm>
                <a:off x="3009" y="3412"/>
                <a:ext cx="204" cy="172"/>
              </a:xfrm>
              <a:custGeom>
                <a:avLst/>
                <a:gdLst/>
                <a:ahLst/>
                <a:cxnLst>
                  <a:cxn ang="0">
                    <a:pos x="408" y="0"/>
                  </a:cxn>
                  <a:cxn ang="0">
                    <a:pos x="389" y="8"/>
                  </a:cxn>
                  <a:cxn ang="0">
                    <a:pos x="372" y="16"/>
                  </a:cxn>
                  <a:cxn ang="0">
                    <a:pos x="355" y="24"/>
                  </a:cxn>
                  <a:cxn ang="0">
                    <a:pos x="339" y="32"/>
                  </a:cxn>
                  <a:cxn ang="0">
                    <a:pos x="324" y="41"/>
                  </a:cxn>
                  <a:cxn ang="0">
                    <a:pos x="309" y="51"/>
                  </a:cxn>
                  <a:cxn ang="0">
                    <a:pos x="295" y="61"/>
                  </a:cxn>
                  <a:cxn ang="0">
                    <a:pos x="282" y="73"/>
                  </a:cxn>
                  <a:cxn ang="0">
                    <a:pos x="269" y="85"/>
                  </a:cxn>
                  <a:cxn ang="0">
                    <a:pos x="258" y="99"/>
                  </a:cxn>
                  <a:cxn ang="0">
                    <a:pos x="248" y="115"/>
                  </a:cxn>
                  <a:cxn ang="0">
                    <a:pos x="237" y="131"/>
                  </a:cxn>
                  <a:cxn ang="0">
                    <a:pos x="227" y="151"/>
                  </a:cxn>
                  <a:cxn ang="0">
                    <a:pos x="218" y="172"/>
                  </a:cxn>
                  <a:cxn ang="0">
                    <a:pos x="210" y="193"/>
                  </a:cxn>
                  <a:cxn ang="0">
                    <a:pos x="201" y="219"/>
                  </a:cxn>
                  <a:cxn ang="0">
                    <a:pos x="195" y="245"/>
                  </a:cxn>
                  <a:cxn ang="0">
                    <a:pos x="189" y="268"/>
                  </a:cxn>
                  <a:cxn ang="0">
                    <a:pos x="185" y="291"/>
                  </a:cxn>
                  <a:cxn ang="0">
                    <a:pos x="183" y="314"/>
                  </a:cxn>
                  <a:cxn ang="0">
                    <a:pos x="159" y="280"/>
                  </a:cxn>
                  <a:cxn ang="0">
                    <a:pos x="133" y="243"/>
                  </a:cxn>
                  <a:cxn ang="0">
                    <a:pos x="108" y="207"/>
                  </a:cxn>
                  <a:cxn ang="0">
                    <a:pos x="83" y="169"/>
                  </a:cxn>
                  <a:cxn ang="0">
                    <a:pos x="59" y="131"/>
                  </a:cxn>
                  <a:cxn ang="0">
                    <a:pos x="36" y="92"/>
                  </a:cxn>
                  <a:cxn ang="0">
                    <a:pos x="16" y="53"/>
                  </a:cxn>
                  <a:cxn ang="0">
                    <a:pos x="0" y="14"/>
                  </a:cxn>
                  <a:cxn ang="0">
                    <a:pos x="4" y="56"/>
                  </a:cxn>
                  <a:cxn ang="0">
                    <a:pos x="15" y="98"/>
                  </a:cxn>
                  <a:cxn ang="0">
                    <a:pos x="31" y="139"/>
                  </a:cxn>
                  <a:cxn ang="0">
                    <a:pos x="52" y="179"/>
                  </a:cxn>
                  <a:cxn ang="0">
                    <a:pos x="77" y="218"/>
                  </a:cxn>
                  <a:cxn ang="0">
                    <a:pos x="106" y="257"/>
                  </a:cxn>
                  <a:cxn ang="0">
                    <a:pos x="139" y="295"/>
                  </a:cxn>
                  <a:cxn ang="0">
                    <a:pos x="176" y="332"/>
                  </a:cxn>
                  <a:cxn ang="0">
                    <a:pos x="187" y="339"/>
                  </a:cxn>
                  <a:cxn ang="0">
                    <a:pos x="195" y="343"/>
                  </a:cxn>
                  <a:cxn ang="0">
                    <a:pos x="200" y="343"/>
                  </a:cxn>
                  <a:cxn ang="0">
                    <a:pos x="205" y="340"/>
                  </a:cxn>
                  <a:cxn ang="0">
                    <a:pos x="213" y="308"/>
                  </a:cxn>
                  <a:cxn ang="0">
                    <a:pos x="223" y="275"/>
                  </a:cxn>
                  <a:cxn ang="0">
                    <a:pos x="236" y="244"/>
                  </a:cxn>
                  <a:cxn ang="0">
                    <a:pos x="252" y="213"/>
                  </a:cxn>
                  <a:cxn ang="0">
                    <a:pos x="268" y="183"/>
                  </a:cxn>
                  <a:cxn ang="0">
                    <a:pos x="287" y="155"/>
                  </a:cxn>
                  <a:cxn ang="0">
                    <a:pos x="304" y="128"/>
                  </a:cxn>
                  <a:cxn ang="0">
                    <a:pos x="322" y="104"/>
                  </a:cxn>
                  <a:cxn ang="0">
                    <a:pos x="341" y="81"/>
                  </a:cxn>
                  <a:cxn ang="0">
                    <a:pos x="357" y="60"/>
                  </a:cxn>
                  <a:cxn ang="0">
                    <a:pos x="372" y="41"/>
                  </a:cxn>
                  <a:cxn ang="0">
                    <a:pos x="386" y="27"/>
                  </a:cxn>
                  <a:cxn ang="0">
                    <a:pos x="396" y="15"/>
                  </a:cxn>
                  <a:cxn ang="0">
                    <a:pos x="403" y="6"/>
                  </a:cxn>
                  <a:cxn ang="0">
                    <a:pos x="408" y="1"/>
                  </a:cxn>
                  <a:cxn ang="0">
                    <a:pos x="408" y="0"/>
                  </a:cxn>
                </a:cxnLst>
                <a:rect l="0" t="0" r="r" b="b"/>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w="9525">
                <a:noFill/>
                <a:round/>
                <a:headEnd/>
                <a:tailEnd/>
              </a:ln>
            </p:spPr>
            <p:txBody>
              <a:bodyPr>
                <a:prstTxWarp prst="textNoShape">
                  <a:avLst/>
                </a:prstTxWarp>
              </a:bodyPr>
              <a:lstStyle/>
              <a:p>
                <a:endParaRPr lang="en-US"/>
              </a:p>
            </p:txBody>
          </p:sp>
        </p:grpSp>
        <p:sp>
          <p:nvSpPr>
            <p:cNvPr id="92238" name="Text Box 78"/>
            <p:cNvSpPr txBox="1">
              <a:spLocks noChangeArrowheads="1"/>
            </p:cNvSpPr>
            <p:nvPr/>
          </p:nvSpPr>
          <p:spPr bwMode="auto">
            <a:xfrm rot="189621">
              <a:off x="1381" y="1797"/>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dirty="0">
                  <a:solidFill>
                    <a:srgbClr val="800000"/>
                  </a:solidFill>
                  <a:latin typeface="Arial" charset="0"/>
                </a:rPr>
                <a:t>Known</a:t>
              </a:r>
            </a:p>
            <a:p>
              <a:pPr algn="ctr" eaLnBrk="1" hangingPunct="1"/>
              <a:r>
                <a:rPr lang="en-US" sz="1200" b="1" dirty="0">
                  <a:solidFill>
                    <a:srgbClr val="800000"/>
                  </a:solidFill>
                  <a:latin typeface="Arial" charset="0"/>
                </a:rPr>
                <a:t>Source 2</a:t>
              </a:r>
            </a:p>
          </p:txBody>
        </p:sp>
      </p:grpSp>
      <p:grpSp>
        <p:nvGrpSpPr>
          <p:cNvPr id="6" name="Group 79"/>
          <p:cNvGrpSpPr>
            <a:grpSpLocks/>
          </p:cNvGrpSpPr>
          <p:nvPr/>
        </p:nvGrpSpPr>
        <p:grpSpPr bwMode="auto">
          <a:xfrm>
            <a:off x="2627313" y="1776413"/>
            <a:ext cx="1223962" cy="1292225"/>
            <a:chOff x="1247" y="1706"/>
            <a:chExt cx="771" cy="814"/>
          </a:xfrm>
        </p:grpSpPr>
        <p:grpSp>
          <p:nvGrpSpPr>
            <p:cNvPr id="7" name="Group 80"/>
            <p:cNvGrpSpPr>
              <a:grpSpLocks/>
            </p:cNvGrpSpPr>
            <p:nvPr/>
          </p:nvGrpSpPr>
          <p:grpSpPr bwMode="auto">
            <a:xfrm>
              <a:off x="1247" y="1706"/>
              <a:ext cx="771" cy="814"/>
              <a:chOff x="2245" y="2523"/>
              <a:chExt cx="1143" cy="1132"/>
            </a:xfrm>
          </p:grpSpPr>
          <p:sp>
            <p:nvSpPr>
              <p:cNvPr id="92241" name="AutoShape 81"/>
              <p:cNvSpPr>
                <a:spLocks noChangeAspect="1" noChangeArrowheads="1" noTextEdit="1"/>
              </p:cNvSpPr>
              <p:nvPr/>
            </p:nvSpPr>
            <p:spPr bwMode="auto">
              <a:xfrm>
                <a:off x="2245" y="2523"/>
                <a:ext cx="1143" cy="1132"/>
              </a:xfrm>
              <a:prstGeom prst="rect">
                <a:avLst/>
              </a:prstGeom>
              <a:noFill/>
              <a:ln w="9525">
                <a:noFill/>
                <a:miter lim="800000"/>
                <a:headEnd/>
                <a:tailEnd/>
              </a:ln>
            </p:spPr>
            <p:txBody>
              <a:bodyPr>
                <a:prstTxWarp prst="textNoShape">
                  <a:avLst/>
                </a:prstTxWarp>
              </a:bodyPr>
              <a:lstStyle/>
              <a:p>
                <a:endParaRPr lang="en-US"/>
              </a:p>
            </p:txBody>
          </p:sp>
          <p:sp>
            <p:nvSpPr>
              <p:cNvPr id="92242" name="Freeform 82"/>
              <p:cNvSpPr>
                <a:spLocks/>
              </p:cNvSpPr>
              <p:nvPr/>
            </p:nvSpPr>
            <p:spPr bwMode="auto">
              <a:xfrm>
                <a:off x="2245" y="3379"/>
                <a:ext cx="1143" cy="276"/>
              </a:xfrm>
              <a:custGeom>
                <a:avLst/>
                <a:gdLst/>
                <a:ahLst/>
                <a:cxnLst>
                  <a:cxn ang="0">
                    <a:pos x="491" y="503"/>
                  </a:cxn>
                  <a:cxn ang="0">
                    <a:pos x="615" y="522"/>
                  </a:cxn>
                  <a:cxn ang="0">
                    <a:pos x="749" y="537"/>
                  </a:cxn>
                  <a:cxn ang="0">
                    <a:pos x="891" y="546"/>
                  </a:cxn>
                  <a:cxn ang="0">
                    <a:pos x="1040" y="552"/>
                  </a:cxn>
                  <a:cxn ang="0">
                    <a:pos x="1190" y="553"/>
                  </a:cxn>
                  <a:cxn ang="0">
                    <a:pos x="1329" y="550"/>
                  </a:cxn>
                  <a:cxn ang="0">
                    <a:pos x="1461" y="543"/>
                  </a:cxn>
                  <a:cxn ang="0">
                    <a:pos x="1588" y="531"/>
                  </a:cxn>
                  <a:cxn ang="0">
                    <a:pos x="1706" y="517"/>
                  </a:cxn>
                  <a:cxn ang="0">
                    <a:pos x="1817" y="500"/>
                  </a:cxn>
                  <a:cxn ang="0">
                    <a:pos x="1966" y="469"/>
                  </a:cxn>
                  <a:cxn ang="0">
                    <a:pos x="2090" y="431"/>
                  </a:cxn>
                  <a:cxn ang="0">
                    <a:pos x="2187" y="389"/>
                  </a:cxn>
                  <a:cxn ang="0">
                    <a:pos x="2253" y="343"/>
                  </a:cxn>
                  <a:cxn ang="0">
                    <a:pos x="2284" y="294"/>
                  </a:cxn>
                  <a:cxn ang="0">
                    <a:pos x="2274" y="237"/>
                  </a:cxn>
                  <a:cxn ang="0">
                    <a:pos x="2217" y="182"/>
                  </a:cxn>
                  <a:cxn ang="0">
                    <a:pos x="2117" y="132"/>
                  </a:cxn>
                  <a:cxn ang="0">
                    <a:pos x="1977" y="88"/>
                  </a:cxn>
                  <a:cxn ang="0">
                    <a:pos x="1806" y="51"/>
                  </a:cxn>
                  <a:cxn ang="0">
                    <a:pos x="1644" y="28"/>
                  </a:cxn>
                  <a:cxn ang="0">
                    <a:pos x="1551" y="19"/>
                  </a:cxn>
                  <a:cxn ang="0">
                    <a:pos x="1454" y="11"/>
                  </a:cxn>
                  <a:cxn ang="0">
                    <a:pos x="1353" y="5"/>
                  </a:cxn>
                  <a:cxn ang="0">
                    <a:pos x="1249" y="1"/>
                  </a:cxn>
                  <a:cxn ang="0">
                    <a:pos x="1143" y="0"/>
                  </a:cxn>
                  <a:cxn ang="0">
                    <a:pos x="999" y="3"/>
                  </a:cxn>
                  <a:cxn ang="0">
                    <a:pos x="860" y="8"/>
                  </a:cxn>
                  <a:cxn ang="0">
                    <a:pos x="727" y="19"/>
                  </a:cxn>
                  <a:cxn ang="0">
                    <a:pos x="601" y="32"/>
                  </a:cxn>
                  <a:cxn ang="0">
                    <a:pos x="485" y="50"/>
                  </a:cxn>
                  <a:cxn ang="0">
                    <a:pos x="350" y="77"/>
                  </a:cxn>
                  <a:cxn ang="0">
                    <a:pos x="224" y="112"/>
                  </a:cxn>
                  <a:cxn ang="0">
                    <a:pos x="122" y="152"/>
                  </a:cxn>
                  <a:cxn ang="0">
                    <a:pos x="48" y="196"/>
                  </a:cxn>
                  <a:cxn ang="0">
                    <a:pos x="8" y="243"/>
                  </a:cxn>
                  <a:cxn ang="0">
                    <a:pos x="2" y="293"/>
                  </a:cxn>
                  <a:cxn ang="0">
                    <a:pos x="29" y="339"/>
                  </a:cxn>
                  <a:cxn ang="0">
                    <a:pos x="86" y="383"/>
                  </a:cxn>
                  <a:cxn ang="0">
                    <a:pos x="172" y="423"/>
                  </a:cxn>
                  <a:cxn ang="0">
                    <a:pos x="282" y="459"/>
                  </a:cxn>
                  <a:cxn ang="0">
                    <a:pos x="414" y="490"/>
                  </a:cxn>
                </a:cxnLst>
                <a:rect l="0" t="0" r="r" b="b"/>
                <a:pathLst>
                  <a:path w="2286" h="553">
                    <a:moveTo>
                      <a:pt x="414" y="490"/>
                    </a:moveTo>
                    <a:lnTo>
                      <a:pt x="452" y="497"/>
                    </a:lnTo>
                    <a:lnTo>
                      <a:pt x="491" y="503"/>
                    </a:lnTo>
                    <a:lnTo>
                      <a:pt x="531" y="510"/>
                    </a:lnTo>
                    <a:lnTo>
                      <a:pt x="573" y="516"/>
                    </a:lnTo>
                    <a:lnTo>
                      <a:pt x="615" y="522"/>
                    </a:lnTo>
                    <a:lnTo>
                      <a:pt x="659" y="528"/>
                    </a:lnTo>
                    <a:lnTo>
                      <a:pt x="703" y="532"/>
                    </a:lnTo>
                    <a:lnTo>
                      <a:pt x="749" y="537"/>
                    </a:lnTo>
                    <a:lnTo>
                      <a:pt x="795" y="540"/>
                    </a:lnTo>
                    <a:lnTo>
                      <a:pt x="843" y="544"/>
                    </a:lnTo>
                    <a:lnTo>
                      <a:pt x="891" y="546"/>
                    </a:lnTo>
                    <a:lnTo>
                      <a:pt x="940" y="548"/>
                    </a:lnTo>
                    <a:lnTo>
                      <a:pt x="990" y="551"/>
                    </a:lnTo>
                    <a:lnTo>
                      <a:pt x="1040" y="552"/>
                    </a:lnTo>
                    <a:lnTo>
                      <a:pt x="1091" y="553"/>
                    </a:lnTo>
                    <a:lnTo>
                      <a:pt x="1143" y="553"/>
                    </a:lnTo>
                    <a:lnTo>
                      <a:pt x="1190" y="553"/>
                    </a:lnTo>
                    <a:lnTo>
                      <a:pt x="1236" y="552"/>
                    </a:lnTo>
                    <a:lnTo>
                      <a:pt x="1282" y="551"/>
                    </a:lnTo>
                    <a:lnTo>
                      <a:pt x="1329" y="550"/>
                    </a:lnTo>
                    <a:lnTo>
                      <a:pt x="1373" y="547"/>
                    </a:lnTo>
                    <a:lnTo>
                      <a:pt x="1417" y="545"/>
                    </a:lnTo>
                    <a:lnTo>
                      <a:pt x="1461" y="543"/>
                    </a:lnTo>
                    <a:lnTo>
                      <a:pt x="1504" y="539"/>
                    </a:lnTo>
                    <a:lnTo>
                      <a:pt x="1546" y="536"/>
                    </a:lnTo>
                    <a:lnTo>
                      <a:pt x="1588" y="531"/>
                    </a:lnTo>
                    <a:lnTo>
                      <a:pt x="1628" y="528"/>
                    </a:lnTo>
                    <a:lnTo>
                      <a:pt x="1667" y="522"/>
                    </a:lnTo>
                    <a:lnTo>
                      <a:pt x="1706" y="517"/>
                    </a:lnTo>
                    <a:lnTo>
                      <a:pt x="1744" y="512"/>
                    </a:lnTo>
                    <a:lnTo>
                      <a:pt x="1781" y="506"/>
                    </a:lnTo>
                    <a:lnTo>
                      <a:pt x="1817" y="500"/>
                    </a:lnTo>
                    <a:lnTo>
                      <a:pt x="1869" y="490"/>
                    </a:lnTo>
                    <a:lnTo>
                      <a:pt x="1918" y="479"/>
                    </a:lnTo>
                    <a:lnTo>
                      <a:pt x="1966" y="469"/>
                    </a:lnTo>
                    <a:lnTo>
                      <a:pt x="2011" y="456"/>
                    </a:lnTo>
                    <a:lnTo>
                      <a:pt x="2052" y="445"/>
                    </a:lnTo>
                    <a:lnTo>
                      <a:pt x="2090" y="431"/>
                    </a:lnTo>
                    <a:lnTo>
                      <a:pt x="2126" y="418"/>
                    </a:lnTo>
                    <a:lnTo>
                      <a:pt x="2158" y="403"/>
                    </a:lnTo>
                    <a:lnTo>
                      <a:pt x="2187" y="389"/>
                    </a:lnTo>
                    <a:lnTo>
                      <a:pt x="2212" y="375"/>
                    </a:lnTo>
                    <a:lnTo>
                      <a:pt x="2234" y="360"/>
                    </a:lnTo>
                    <a:lnTo>
                      <a:pt x="2253" y="343"/>
                    </a:lnTo>
                    <a:lnTo>
                      <a:pt x="2268" y="327"/>
                    </a:lnTo>
                    <a:lnTo>
                      <a:pt x="2278" y="310"/>
                    </a:lnTo>
                    <a:lnTo>
                      <a:pt x="2284" y="294"/>
                    </a:lnTo>
                    <a:lnTo>
                      <a:pt x="2286" y="277"/>
                    </a:lnTo>
                    <a:lnTo>
                      <a:pt x="2284" y="257"/>
                    </a:lnTo>
                    <a:lnTo>
                      <a:pt x="2274" y="237"/>
                    </a:lnTo>
                    <a:lnTo>
                      <a:pt x="2261" y="219"/>
                    </a:lnTo>
                    <a:lnTo>
                      <a:pt x="2241" y="201"/>
                    </a:lnTo>
                    <a:lnTo>
                      <a:pt x="2217" y="182"/>
                    </a:lnTo>
                    <a:lnTo>
                      <a:pt x="2188" y="165"/>
                    </a:lnTo>
                    <a:lnTo>
                      <a:pt x="2155" y="148"/>
                    </a:lnTo>
                    <a:lnTo>
                      <a:pt x="2117" y="132"/>
                    </a:lnTo>
                    <a:lnTo>
                      <a:pt x="2074" y="117"/>
                    </a:lnTo>
                    <a:lnTo>
                      <a:pt x="2028" y="102"/>
                    </a:lnTo>
                    <a:lnTo>
                      <a:pt x="1977" y="88"/>
                    </a:lnTo>
                    <a:lnTo>
                      <a:pt x="1923" y="74"/>
                    </a:lnTo>
                    <a:lnTo>
                      <a:pt x="1865" y="62"/>
                    </a:lnTo>
                    <a:lnTo>
                      <a:pt x="1806" y="51"/>
                    </a:lnTo>
                    <a:lnTo>
                      <a:pt x="1741" y="41"/>
                    </a:lnTo>
                    <a:lnTo>
                      <a:pt x="1674" y="31"/>
                    </a:lnTo>
                    <a:lnTo>
                      <a:pt x="1644" y="28"/>
                    </a:lnTo>
                    <a:lnTo>
                      <a:pt x="1613" y="24"/>
                    </a:lnTo>
                    <a:lnTo>
                      <a:pt x="1582" y="21"/>
                    </a:lnTo>
                    <a:lnTo>
                      <a:pt x="1551" y="19"/>
                    </a:lnTo>
                    <a:lnTo>
                      <a:pt x="1519" y="15"/>
                    </a:lnTo>
                    <a:lnTo>
                      <a:pt x="1486" y="13"/>
                    </a:lnTo>
                    <a:lnTo>
                      <a:pt x="1454" y="11"/>
                    </a:lnTo>
                    <a:lnTo>
                      <a:pt x="1421" y="8"/>
                    </a:lnTo>
                    <a:lnTo>
                      <a:pt x="1387" y="6"/>
                    </a:lnTo>
                    <a:lnTo>
                      <a:pt x="1353" y="5"/>
                    </a:lnTo>
                    <a:lnTo>
                      <a:pt x="1319" y="4"/>
                    </a:lnTo>
                    <a:lnTo>
                      <a:pt x="1285" y="3"/>
                    </a:lnTo>
                    <a:lnTo>
                      <a:pt x="1249" y="1"/>
                    </a:lnTo>
                    <a:lnTo>
                      <a:pt x="1214" y="0"/>
                    </a:lnTo>
                    <a:lnTo>
                      <a:pt x="1179" y="0"/>
                    </a:lnTo>
                    <a:lnTo>
                      <a:pt x="1143" y="0"/>
                    </a:lnTo>
                    <a:lnTo>
                      <a:pt x="1095" y="0"/>
                    </a:lnTo>
                    <a:lnTo>
                      <a:pt x="1046" y="1"/>
                    </a:lnTo>
                    <a:lnTo>
                      <a:pt x="999" y="3"/>
                    </a:lnTo>
                    <a:lnTo>
                      <a:pt x="952" y="4"/>
                    </a:lnTo>
                    <a:lnTo>
                      <a:pt x="906" y="6"/>
                    </a:lnTo>
                    <a:lnTo>
                      <a:pt x="860" y="8"/>
                    </a:lnTo>
                    <a:lnTo>
                      <a:pt x="815" y="12"/>
                    </a:lnTo>
                    <a:lnTo>
                      <a:pt x="771" y="15"/>
                    </a:lnTo>
                    <a:lnTo>
                      <a:pt x="727" y="19"/>
                    </a:lnTo>
                    <a:lnTo>
                      <a:pt x="684" y="23"/>
                    </a:lnTo>
                    <a:lnTo>
                      <a:pt x="643" y="28"/>
                    </a:lnTo>
                    <a:lnTo>
                      <a:pt x="601" y="32"/>
                    </a:lnTo>
                    <a:lnTo>
                      <a:pt x="562" y="38"/>
                    </a:lnTo>
                    <a:lnTo>
                      <a:pt x="523" y="44"/>
                    </a:lnTo>
                    <a:lnTo>
                      <a:pt x="485" y="50"/>
                    </a:lnTo>
                    <a:lnTo>
                      <a:pt x="448" y="57"/>
                    </a:lnTo>
                    <a:lnTo>
                      <a:pt x="399" y="67"/>
                    </a:lnTo>
                    <a:lnTo>
                      <a:pt x="350" y="77"/>
                    </a:lnTo>
                    <a:lnTo>
                      <a:pt x="305" y="88"/>
                    </a:lnTo>
                    <a:lnTo>
                      <a:pt x="263" y="99"/>
                    </a:lnTo>
                    <a:lnTo>
                      <a:pt x="224" y="112"/>
                    </a:lnTo>
                    <a:lnTo>
                      <a:pt x="187" y="125"/>
                    </a:lnTo>
                    <a:lnTo>
                      <a:pt x="152" y="138"/>
                    </a:lnTo>
                    <a:lnTo>
                      <a:pt x="122" y="152"/>
                    </a:lnTo>
                    <a:lnTo>
                      <a:pt x="94" y="166"/>
                    </a:lnTo>
                    <a:lnTo>
                      <a:pt x="70" y="181"/>
                    </a:lnTo>
                    <a:lnTo>
                      <a:pt x="48" y="196"/>
                    </a:lnTo>
                    <a:lnTo>
                      <a:pt x="31" y="211"/>
                    </a:lnTo>
                    <a:lnTo>
                      <a:pt x="18" y="227"/>
                    </a:lnTo>
                    <a:lnTo>
                      <a:pt x="8" y="243"/>
                    </a:lnTo>
                    <a:lnTo>
                      <a:pt x="2" y="259"/>
                    </a:lnTo>
                    <a:lnTo>
                      <a:pt x="0" y="277"/>
                    </a:lnTo>
                    <a:lnTo>
                      <a:pt x="2" y="293"/>
                    </a:lnTo>
                    <a:lnTo>
                      <a:pt x="7" y="309"/>
                    </a:lnTo>
                    <a:lnTo>
                      <a:pt x="16" y="324"/>
                    </a:lnTo>
                    <a:lnTo>
                      <a:pt x="29" y="339"/>
                    </a:lnTo>
                    <a:lnTo>
                      <a:pt x="45" y="354"/>
                    </a:lnTo>
                    <a:lnTo>
                      <a:pt x="65" y="369"/>
                    </a:lnTo>
                    <a:lnTo>
                      <a:pt x="86" y="383"/>
                    </a:lnTo>
                    <a:lnTo>
                      <a:pt x="112" y="396"/>
                    </a:lnTo>
                    <a:lnTo>
                      <a:pt x="141" y="410"/>
                    </a:lnTo>
                    <a:lnTo>
                      <a:pt x="172" y="423"/>
                    </a:lnTo>
                    <a:lnTo>
                      <a:pt x="206" y="436"/>
                    </a:lnTo>
                    <a:lnTo>
                      <a:pt x="243" y="447"/>
                    </a:lnTo>
                    <a:lnTo>
                      <a:pt x="282" y="459"/>
                    </a:lnTo>
                    <a:lnTo>
                      <a:pt x="324" y="469"/>
                    </a:lnTo>
                    <a:lnTo>
                      <a:pt x="368" y="479"/>
                    </a:lnTo>
                    <a:lnTo>
                      <a:pt x="414" y="490"/>
                    </a:lnTo>
                    <a:close/>
                  </a:path>
                </a:pathLst>
              </a:custGeom>
              <a:solidFill>
                <a:srgbClr val="B5F4C9"/>
              </a:solidFill>
              <a:ln w="9525">
                <a:noFill/>
                <a:round/>
                <a:headEnd/>
                <a:tailEnd/>
              </a:ln>
            </p:spPr>
            <p:txBody>
              <a:bodyPr>
                <a:prstTxWarp prst="textNoShape">
                  <a:avLst/>
                </a:prstTxWarp>
              </a:bodyPr>
              <a:lstStyle/>
              <a:p>
                <a:endParaRPr lang="en-US"/>
              </a:p>
            </p:txBody>
          </p:sp>
          <p:sp>
            <p:nvSpPr>
              <p:cNvPr id="92243" name="Freeform 83"/>
              <p:cNvSpPr>
                <a:spLocks/>
              </p:cNvSpPr>
              <p:nvPr/>
            </p:nvSpPr>
            <p:spPr bwMode="auto">
              <a:xfrm>
                <a:off x="2754" y="2525"/>
                <a:ext cx="159" cy="995"/>
              </a:xfrm>
              <a:custGeom>
                <a:avLst/>
                <a:gdLst/>
                <a:ahLst/>
                <a:cxnLst>
                  <a:cxn ang="0">
                    <a:pos x="154" y="1990"/>
                  </a:cxn>
                  <a:cxn ang="0">
                    <a:pos x="238" y="1966"/>
                  </a:cxn>
                  <a:cxn ang="0">
                    <a:pos x="318" y="50"/>
                  </a:cxn>
                  <a:cxn ang="0">
                    <a:pos x="238" y="7"/>
                  </a:cxn>
                  <a:cxn ang="0">
                    <a:pos x="81" y="0"/>
                  </a:cxn>
                  <a:cxn ang="0">
                    <a:pos x="0" y="1990"/>
                  </a:cxn>
                  <a:cxn ang="0">
                    <a:pos x="154" y="1990"/>
                  </a:cxn>
                </a:cxnLst>
                <a:rect l="0" t="0" r="r" b="b"/>
                <a:pathLst>
                  <a:path w="318" h="1990">
                    <a:moveTo>
                      <a:pt x="154" y="1990"/>
                    </a:moveTo>
                    <a:lnTo>
                      <a:pt x="238" y="1966"/>
                    </a:lnTo>
                    <a:lnTo>
                      <a:pt x="318" y="50"/>
                    </a:lnTo>
                    <a:lnTo>
                      <a:pt x="238" y="7"/>
                    </a:lnTo>
                    <a:lnTo>
                      <a:pt x="81" y="0"/>
                    </a:lnTo>
                    <a:lnTo>
                      <a:pt x="0" y="1990"/>
                    </a:lnTo>
                    <a:lnTo>
                      <a:pt x="154" y="1990"/>
                    </a:lnTo>
                    <a:close/>
                  </a:path>
                </a:pathLst>
              </a:custGeom>
              <a:solidFill>
                <a:srgbClr val="B25B00"/>
              </a:solidFill>
              <a:ln w="9525">
                <a:noFill/>
                <a:round/>
                <a:headEnd/>
                <a:tailEnd/>
              </a:ln>
            </p:spPr>
            <p:txBody>
              <a:bodyPr>
                <a:prstTxWarp prst="textNoShape">
                  <a:avLst/>
                </a:prstTxWarp>
              </a:bodyPr>
              <a:lstStyle/>
              <a:p>
                <a:endParaRPr lang="en-US"/>
              </a:p>
            </p:txBody>
          </p:sp>
          <p:sp>
            <p:nvSpPr>
              <p:cNvPr id="92244" name="Freeform 84"/>
              <p:cNvSpPr>
                <a:spLocks/>
              </p:cNvSpPr>
              <p:nvPr/>
            </p:nvSpPr>
            <p:spPr bwMode="auto">
              <a:xfrm>
                <a:off x="2711" y="2523"/>
                <a:ext cx="163" cy="997"/>
              </a:xfrm>
              <a:custGeom>
                <a:avLst/>
                <a:gdLst/>
                <a:ahLst/>
                <a:cxnLst>
                  <a:cxn ang="0">
                    <a:pos x="240" y="1993"/>
                  </a:cxn>
                  <a:cxn ang="0">
                    <a:pos x="241" y="1993"/>
                  </a:cxn>
                  <a:cxn ang="0">
                    <a:pos x="325" y="10"/>
                  </a:cxn>
                  <a:cxn ang="0">
                    <a:pos x="87" y="0"/>
                  </a:cxn>
                  <a:cxn ang="0">
                    <a:pos x="0" y="1993"/>
                  </a:cxn>
                  <a:cxn ang="0">
                    <a:pos x="240" y="1993"/>
                  </a:cxn>
                </a:cxnLst>
                <a:rect l="0" t="0" r="r" b="b"/>
                <a:pathLst>
                  <a:path w="325" h="1993">
                    <a:moveTo>
                      <a:pt x="240" y="1993"/>
                    </a:moveTo>
                    <a:lnTo>
                      <a:pt x="241" y="1993"/>
                    </a:lnTo>
                    <a:lnTo>
                      <a:pt x="325" y="10"/>
                    </a:lnTo>
                    <a:lnTo>
                      <a:pt x="87" y="0"/>
                    </a:lnTo>
                    <a:lnTo>
                      <a:pt x="0" y="1993"/>
                    </a:lnTo>
                    <a:lnTo>
                      <a:pt x="240" y="1993"/>
                    </a:lnTo>
                    <a:close/>
                  </a:path>
                </a:pathLst>
              </a:custGeom>
              <a:solidFill>
                <a:srgbClr val="EFC9A3"/>
              </a:solidFill>
              <a:ln w="9525">
                <a:noFill/>
                <a:round/>
                <a:headEnd/>
                <a:tailEnd/>
              </a:ln>
            </p:spPr>
            <p:txBody>
              <a:bodyPr>
                <a:prstTxWarp prst="textNoShape">
                  <a:avLst/>
                </a:prstTxWarp>
              </a:bodyPr>
              <a:lstStyle/>
              <a:p>
                <a:endParaRPr lang="en-US"/>
              </a:p>
            </p:txBody>
          </p:sp>
          <p:sp>
            <p:nvSpPr>
              <p:cNvPr id="92245" name="Freeform 85"/>
              <p:cNvSpPr>
                <a:spLocks/>
              </p:cNvSpPr>
              <p:nvPr/>
            </p:nvSpPr>
            <p:spPr bwMode="auto">
              <a:xfrm>
                <a:off x="2322" y="2592"/>
                <a:ext cx="1042" cy="597"/>
              </a:xfrm>
              <a:custGeom>
                <a:avLst/>
                <a:gdLst/>
                <a:ahLst/>
                <a:cxnLst>
                  <a:cxn ang="0">
                    <a:pos x="2031" y="1195"/>
                  </a:cxn>
                  <a:cxn ang="0">
                    <a:pos x="2085" y="85"/>
                  </a:cxn>
                  <a:cxn ang="0">
                    <a:pos x="2042" y="37"/>
                  </a:cxn>
                  <a:cxn ang="0">
                    <a:pos x="93" y="0"/>
                  </a:cxn>
                  <a:cxn ang="0">
                    <a:pos x="0" y="1096"/>
                  </a:cxn>
                  <a:cxn ang="0">
                    <a:pos x="38" y="1110"/>
                  </a:cxn>
                  <a:cxn ang="0">
                    <a:pos x="2031" y="1195"/>
                  </a:cxn>
                </a:cxnLst>
                <a:rect l="0" t="0" r="r" b="b"/>
                <a:pathLst>
                  <a:path w="2085" h="1195">
                    <a:moveTo>
                      <a:pt x="2031" y="1195"/>
                    </a:moveTo>
                    <a:lnTo>
                      <a:pt x="2085" y="85"/>
                    </a:lnTo>
                    <a:lnTo>
                      <a:pt x="2042" y="37"/>
                    </a:lnTo>
                    <a:lnTo>
                      <a:pt x="93" y="0"/>
                    </a:lnTo>
                    <a:lnTo>
                      <a:pt x="0" y="1096"/>
                    </a:lnTo>
                    <a:lnTo>
                      <a:pt x="38" y="1110"/>
                    </a:lnTo>
                    <a:lnTo>
                      <a:pt x="2031" y="1195"/>
                    </a:lnTo>
                    <a:close/>
                  </a:path>
                </a:pathLst>
              </a:custGeom>
              <a:solidFill>
                <a:srgbClr val="A5A5A5"/>
              </a:solidFill>
              <a:ln w="9525">
                <a:noFill/>
                <a:round/>
                <a:headEnd/>
                <a:tailEnd/>
              </a:ln>
            </p:spPr>
            <p:txBody>
              <a:bodyPr>
                <a:prstTxWarp prst="textNoShape">
                  <a:avLst/>
                </a:prstTxWarp>
              </a:bodyPr>
              <a:lstStyle/>
              <a:p>
                <a:endParaRPr lang="en-US"/>
              </a:p>
            </p:txBody>
          </p:sp>
          <p:sp>
            <p:nvSpPr>
              <p:cNvPr id="92246" name="Freeform 86"/>
              <p:cNvSpPr>
                <a:spLocks/>
              </p:cNvSpPr>
              <p:nvPr/>
            </p:nvSpPr>
            <p:spPr bwMode="auto">
              <a:xfrm>
                <a:off x="2322" y="2567"/>
                <a:ext cx="1021" cy="615"/>
              </a:xfrm>
              <a:custGeom>
                <a:avLst/>
                <a:gdLst/>
                <a:ahLst/>
                <a:cxnLst>
                  <a:cxn ang="0">
                    <a:pos x="1994" y="1228"/>
                  </a:cxn>
                  <a:cxn ang="0">
                    <a:pos x="2042" y="85"/>
                  </a:cxn>
                  <a:cxn ang="0">
                    <a:pos x="50" y="0"/>
                  </a:cxn>
                  <a:cxn ang="0">
                    <a:pos x="0" y="1144"/>
                  </a:cxn>
                  <a:cxn ang="0">
                    <a:pos x="1994" y="1228"/>
                  </a:cxn>
                </a:cxnLst>
                <a:rect l="0" t="0" r="r" b="b"/>
                <a:pathLst>
                  <a:path w="2042" h="1228">
                    <a:moveTo>
                      <a:pt x="1994" y="1228"/>
                    </a:moveTo>
                    <a:lnTo>
                      <a:pt x="2042" y="85"/>
                    </a:lnTo>
                    <a:lnTo>
                      <a:pt x="50" y="0"/>
                    </a:lnTo>
                    <a:lnTo>
                      <a:pt x="0" y="1144"/>
                    </a:lnTo>
                    <a:lnTo>
                      <a:pt x="1994" y="1228"/>
                    </a:lnTo>
                    <a:close/>
                  </a:path>
                </a:pathLst>
              </a:custGeom>
              <a:solidFill>
                <a:srgbClr val="4C4C4C"/>
              </a:solidFill>
              <a:ln w="9525">
                <a:noFill/>
                <a:round/>
                <a:headEnd/>
                <a:tailEnd/>
              </a:ln>
            </p:spPr>
            <p:txBody>
              <a:bodyPr>
                <a:prstTxWarp prst="textNoShape">
                  <a:avLst/>
                </a:prstTxWarp>
              </a:bodyPr>
              <a:lstStyle/>
              <a:p>
                <a:endParaRPr lang="en-US"/>
              </a:p>
            </p:txBody>
          </p:sp>
          <p:sp>
            <p:nvSpPr>
              <p:cNvPr id="92247" name="Freeform 87"/>
              <p:cNvSpPr>
                <a:spLocks/>
              </p:cNvSpPr>
              <p:nvPr/>
            </p:nvSpPr>
            <p:spPr bwMode="auto">
              <a:xfrm>
                <a:off x="2352" y="2596"/>
                <a:ext cx="962" cy="558"/>
              </a:xfrm>
              <a:custGeom>
                <a:avLst/>
                <a:gdLst/>
                <a:ahLst/>
                <a:cxnLst>
                  <a:cxn ang="0">
                    <a:pos x="1881" y="1117"/>
                  </a:cxn>
                  <a:cxn ang="0">
                    <a:pos x="1924" y="80"/>
                  </a:cxn>
                  <a:cxn ang="0">
                    <a:pos x="45" y="0"/>
                  </a:cxn>
                  <a:cxn ang="0">
                    <a:pos x="0" y="1037"/>
                  </a:cxn>
                  <a:cxn ang="0">
                    <a:pos x="1881" y="1117"/>
                  </a:cxn>
                </a:cxnLst>
                <a:rect l="0" t="0" r="r" b="b"/>
                <a:pathLst>
                  <a:path w="1924" h="1117">
                    <a:moveTo>
                      <a:pt x="1881" y="1117"/>
                    </a:moveTo>
                    <a:lnTo>
                      <a:pt x="1924" y="80"/>
                    </a:lnTo>
                    <a:lnTo>
                      <a:pt x="45" y="0"/>
                    </a:lnTo>
                    <a:lnTo>
                      <a:pt x="0" y="1037"/>
                    </a:lnTo>
                    <a:lnTo>
                      <a:pt x="1881" y="1117"/>
                    </a:lnTo>
                    <a:close/>
                  </a:path>
                </a:pathLst>
              </a:custGeom>
              <a:solidFill>
                <a:srgbClr val="F2CC0C"/>
              </a:solidFill>
              <a:ln w="9525">
                <a:noFill/>
                <a:round/>
                <a:headEnd/>
                <a:tailEnd/>
              </a:ln>
            </p:spPr>
            <p:txBody>
              <a:bodyPr>
                <a:prstTxWarp prst="textNoShape">
                  <a:avLst/>
                </a:prstTxWarp>
              </a:bodyPr>
              <a:lstStyle/>
              <a:p>
                <a:endParaRPr lang="en-US"/>
              </a:p>
            </p:txBody>
          </p:sp>
          <p:sp>
            <p:nvSpPr>
              <p:cNvPr id="92248" name="Freeform 88"/>
              <p:cNvSpPr>
                <a:spLocks/>
              </p:cNvSpPr>
              <p:nvPr/>
            </p:nvSpPr>
            <p:spPr bwMode="auto">
              <a:xfrm>
                <a:off x="2381" y="2622"/>
                <a:ext cx="903" cy="506"/>
              </a:xfrm>
              <a:custGeom>
                <a:avLst/>
                <a:gdLst/>
                <a:ahLst/>
                <a:cxnLst>
                  <a:cxn ang="0">
                    <a:pos x="1767" y="1011"/>
                  </a:cxn>
                  <a:cxn ang="0">
                    <a:pos x="1807" y="75"/>
                  </a:cxn>
                  <a:cxn ang="0">
                    <a:pos x="40" y="0"/>
                  </a:cxn>
                  <a:cxn ang="0">
                    <a:pos x="0" y="936"/>
                  </a:cxn>
                  <a:cxn ang="0">
                    <a:pos x="1767" y="1011"/>
                  </a:cxn>
                </a:cxnLst>
                <a:rect l="0" t="0" r="r" b="b"/>
                <a:pathLst>
                  <a:path w="1807" h="1011">
                    <a:moveTo>
                      <a:pt x="1767" y="1011"/>
                    </a:moveTo>
                    <a:lnTo>
                      <a:pt x="1807" y="75"/>
                    </a:lnTo>
                    <a:lnTo>
                      <a:pt x="40" y="0"/>
                    </a:lnTo>
                    <a:lnTo>
                      <a:pt x="0" y="936"/>
                    </a:lnTo>
                    <a:lnTo>
                      <a:pt x="1767" y="1011"/>
                    </a:lnTo>
                    <a:close/>
                  </a:path>
                </a:pathLst>
              </a:custGeom>
              <a:solidFill>
                <a:srgbClr val="B7F9FF"/>
              </a:solidFill>
              <a:ln w="9525">
                <a:noFill/>
                <a:round/>
                <a:headEnd/>
                <a:tailEnd/>
              </a:ln>
            </p:spPr>
            <p:txBody>
              <a:bodyPr>
                <a:prstTxWarp prst="textNoShape">
                  <a:avLst/>
                </a:prstTxWarp>
              </a:bodyPr>
              <a:lstStyle/>
              <a:p>
                <a:endParaRPr lang="en-US"/>
              </a:p>
            </p:txBody>
          </p:sp>
          <p:sp>
            <p:nvSpPr>
              <p:cNvPr id="92249" name="Freeform 89"/>
              <p:cNvSpPr>
                <a:spLocks/>
              </p:cNvSpPr>
              <p:nvPr/>
            </p:nvSpPr>
            <p:spPr bwMode="auto">
              <a:xfrm>
                <a:off x="2392" y="2628"/>
                <a:ext cx="882" cy="494"/>
              </a:xfrm>
              <a:custGeom>
                <a:avLst/>
                <a:gdLst/>
                <a:ahLst/>
                <a:cxnLst>
                  <a:cxn ang="0">
                    <a:pos x="1725" y="988"/>
                  </a:cxn>
                  <a:cxn ang="0">
                    <a:pos x="1764" y="73"/>
                  </a:cxn>
                  <a:cxn ang="0">
                    <a:pos x="39" y="0"/>
                  </a:cxn>
                  <a:cxn ang="0">
                    <a:pos x="0" y="914"/>
                  </a:cxn>
                  <a:cxn ang="0">
                    <a:pos x="1725" y="988"/>
                  </a:cxn>
                </a:cxnLst>
                <a:rect l="0" t="0" r="r" b="b"/>
                <a:pathLst>
                  <a:path w="1764" h="988">
                    <a:moveTo>
                      <a:pt x="1725" y="988"/>
                    </a:moveTo>
                    <a:lnTo>
                      <a:pt x="1764" y="73"/>
                    </a:lnTo>
                    <a:lnTo>
                      <a:pt x="39" y="0"/>
                    </a:lnTo>
                    <a:lnTo>
                      <a:pt x="0" y="914"/>
                    </a:lnTo>
                    <a:lnTo>
                      <a:pt x="1725" y="988"/>
                    </a:lnTo>
                    <a:close/>
                  </a:path>
                </a:pathLst>
              </a:custGeom>
              <a:solidFill>
                <a:srgbClr val="BAF9FF"/>
              </a:solidFill>
              <a:ln w="9525">
                <a:noFill/>
                <a:round/>
                <a:headEnd/>
                <a:tailEnd/>
              </a:ln>
            </p:spPr>
            <p:txBody>
              <a:bodyPr>
                <a:prstTxWarp prst="textNoShape">
                  <a:avLst/>
                </a:prstTxWarp>
              </a:bodyPr>
              <a:lstStyle/>
              <a:p>
                <a:endParaRPr lang="en-US"/>
              </a:p>
            </p:txBody>
          </p:sp>
          <p:sp>
            <p:nvSpPr>
              <p:cNvPr id="92250" name="Freeform 90"/>
              <p:cNvSpPr>
                <a:spLocks/>
              </p:cNvSpPr>
              <p:nvPr/>
            </p:nvSpPr>
            <p:spPr bwMode="auto">
              <a:xfrm>
                <a:off x="2402" y="2634"/>
                <a:ext cx="861" cy="481"/>
              </a:xfrm>
              <a:custGeom>
                <a:avLst/>
                <a:gdLst/>
                <a:ahLst/>
                <a:cxnLst>
                  <a:cxn ang="0">
                    <a:pos x="1683" y="964"/>
                  </a:cxn>
                  <a:cxn ang="0">
                    <a:pos x="1721" y="73"/>
                  </a:cxn>
                  <a:cxn ang="0">
                    <a:pos x="38" y="0"/>
                  </a:cxn>
                  <a:cxn ang="0">
                    <a:pos x="0" y="893"/>
                  </a:cxn>
                  <a:cxn ang="0">
                    <a:pos x="1683" y="964"/>
                  </a:cxn>
                </a:cxnLst>
                <a:rect l="0" t="0" r="r" b="b"/>
                <a:pathLst>
                  <a:path w="1721" h="964">
                    <a:moveTo>
                      <a:pt x="1683" y="964"/>
                    </a:moveTo>
                    <a:lnTo>
                      <a:pt x="1721" y="73"/>
                    </a:lnTo>
                    <a:lnTo>
                      <a:pt x="38" y="0"/>
                    </a:lnTo>
                    <a:lnTo>
                      <a:pt x="0" y="893"/>
                    </a:lnTo>
                    <a:lnTo>
                      <a:pt x="1683" y="964"/>
                    </a:lnTo>
                    <a:close/>
                  </a:path>
                </a:pathLst>
              </a:custGeom>
              <a:solidFill>
                <a:srgbClr val="BFF9FF"/>
              </a:solidFill>
              <a:ln w="9525">
                <a:noFill/>
                <a:round/>
                <a:headEnd/>
                <a:tailEnd/>
              </a:ln>
            </p:spPr>
            <p:txBody>
              <a:bodyPr>
                <a:prstTxWarp prst="textNoShape">
                  <a:avLst/>
                </a:prstTxWarp>
              </a:bodyPr>
              <a:lstStyle/>
              <a:p>
                <a:endParaRPr lang="en-US"/>
              </a:p>
            </p:txBody>
          </p:sp>
          <p:sp>
            <p:nvSpPr>
              <p:cNvPr id="92251" name="Freeform 91"/>
              <p:cNvSpPr>
                <a:spLocks/>
              </p:cNvSpPr>
              <p:nvPr/>
            </p:nvSpPr>
            <p:spPr bwMode="auto">
              <a:xfrm>
                <a:off x="2413" y="2640"/>
                <a:ext cx="840" cy="470"/>
              </a:xfrm>
              <a:custGeom>
                <a:avLst/>
                <a:gdLst/>
                <a:ahLst/>
                <a:cxnLst>
                  <a:cxn ang="0">
                    <a:pos x="1642" y="939"/>
                  </a:cxn>
                  <a:cxn ang="0">
                    <a:pos x="1679" y="69"/>
                  </a:cxn>
                  <a:cxn ang="0">
                    <a:pos x="37" y="0"/>
                  </a:cxn>
                  <a:cxn ang="0">
                    <a:pos x="0" y="869"/>
                  </a:cxn>
                  <a:cxn ang="0">
                    <a:pos x="1642" y="939"/>
                  </a:cxn>
                </a:cxnLst>
                <a:rect l="0" t="0" r="r" b="b"/>
                <a:pathLst>
                  <a:path w="1679" h="939">
                    <a:moveTo>
                      <a:pt x="1642" y="939"/>
                    </a:moveTo>
                    <a:lnTo>
                      <a:pt x="1679" y="69"/>
                    </a:lnTo>
                    <a:lnTo>
                      <a:pt x="37" y="0"/>
                    </a:lnTo>
                    <a:lnTo>
                      <a:pt x="0" y="869"/>
                    </a:lnTo>
                    <a:lnTo>
                      <a:pt x="1642" y="939"/>
                    </a:lnTo>
                    <a:close/>
                  </a:path>
                </a:pathLst>
              </a:custGeom>
              <a:solidFill>
                <a:srgbClr val="C1F9FF"/>
              </a:solidFill>
              <a:ln w="9525">
                <a:noFill/>
                <a:round/>
                <a:headEnd/>
                <a:tailEnd/>
              </a:ln>
            </p:spPr>
            <p:txBody>
              <a:bodyPr>
                <a:prstTxWarp prst="textNoShape">
                  <a:avLst/>
                </a:prstTxWarp>
              </a:bodyPr>
              <a:lstStyle/>
              <a:p>
                <a:endParaRPr lang="en-US"/>
              </a:p>
            </p:txBody>
          </p:sp>
          <p:sp>
            <p:nvSpPr>
              <p:cNvPr id="92252" name="Freeform 92"/>
              <p:cNvSpPr>
                <a:spLocks/>
              </p:cNvSpPr>
              <p:nvPr/>
            </p:nvSpPr>
            <p:spPr bwMode="auto">
              <a:xfrm>
                <a:off x="2565" y="3511"/>
                <a:ext cx="37" cy="74"/>
              </a:xfrm>
              <a:custGeom>
                <a:avLst/>
                <a:gdLst/>
                <a:ahLst/>
                <a:cxnLst>
                  <a:cxn ang="0">
                    <a:pos x="0" y="149"/>
                  </a:cxn>
                  <a:cxn ang="0">
                    <a:pos x="27" y="143"/>
                  </a:cxn>
                  <a:cxn ang="0">
                    <a:pos x="34" y="127"/>
                  </a:cxn>
                  <a:cxn ang="0">
                    <a:pos x="41" y="110"/>
                  </a:cxn>
                  <a:cxn ang="0">
                    <a:pos x="48" y="91"/>
                  </a:cxn>
                  <a:cxn ang="0">
                    <a:pos x="53" y="73"/>
                  </a:cxn>
                  <a:cxn ang="0">
                    <a:pos x="59" y="54"/>
                  </a:cxn>
                  <a:cxn ang="0">
                    <a:pos x="65" y="36"/>
                  </a:cxn>
                  <a:cxn ang="0">
                    <a:pos x="70" y="17"/>
                  </a:cxn>
                  <a:cxn ang="0">
                    <a:pos x="74" y="0"/>
                  </a:cxn>
                  <a:cxn ang="0">
                    <a:pos x="59" y="13"/>
                  </a:cxn>
                  <a:cxn ang="0">
                    <a:pos x="48" y="29"/>
                  </a:cxn>
                  <a:cxn ang="0">
                    <a:pos x="40" y="48"/>
                  </a:cxn>
                  <a:cxn ang="0">
                    <a:pos x="32" y="69"/>
                  </a:cxn>
                  <a:cxn ang="0">
                    <a:pos x="25" y="90"/>
                  </a:cxn>
                  <a:cxn ang="0">
                    <a:pos x="18" y="112"/>
                  </a:cxn>
                  <a:cxn ang="0">
                    <a:pos x="10" y="131"/>
                  </a:cxn>
                  <a:cxn ang="0">
                    <a:pos x="0" y="149"/>
                  </a:cxn>
                </a:cxnLst>
                <a:rect l="0" t="0" r="r" b="b"/>
                <a:pathLst>
                  <a:path w="74" h="149">
                    <a:moveTo>
                      <a:pt x="0" y="149"/>
                    </a:moveTo>
                    <a:lnTo>
                      <a:pt x="27" y="143"/>
                    </a:lnTo>
                    <a:lnTo>
                      <a:pt x="34" y="127"/>
                    </a:lnTo>
                    <a:lnTo>
                      <a:pt x="41" y="110"/>
                    </a:lnTo>
                    <a:lnTo>
                      <a:pt x="48" y="91"/>
                    </a:lnTo>
                    <a:lnTo>
                      <a:pt x="53" y="73"/>
                    </a:lnTo>
                    <a:lnTo>
                      <a:pt x="59" y="54"/>
                    </a:lnTo>
                    <a:lnTo>
                      <a:pt x="65" y="36"/>
                    </a:lnTo>
                    <a:lnTo>
                      <a:pt x="70" y="17"/>
                    </a:lnTo>
                    <a:lnTo>
                      <a:pt x="74" y="0"/>
                    </a:lnTo>
                    <a:lnTo>
                      <a:pt x="59" y="13"/>
                    </a:lnTo>
                    <a:lnTo>
                      <a:pt x="48" y="29"/>
                    </a:lnTo>
                    <a:lnTo>
                      <a:pt x="40" y="48"/>
                    </a:lnTo>
                    <a:lnTo>
                      <a:pt x="32" y="69"/>
                    </a:lnTo>
                    <a:lnTo>
                      <a:pt x="25" y="90"/>
                    </a:lnTo>
                    <a:lnTo>
                      <a:pt x="18" y="112"/>
                    </a:lnTo>
                    <a:lnTo>
                      <a:pt x="10" y="131"/>
                    </a:lnTo>
                    <a:lnTo>
                      <a:pt x="0" y="149"/>
                    </a:lnTo>
                    <a:close/>
                  </a:path>
                </a:pathLst>
              </a:custGeom>
              <a:solidFill>
                <a:srgbClr val="00D828"/>
              </a:solidFill>
              <a:ln w="9525">
                <a:noFill/>
                <a:round/>
                <a:headEnd/>
                <a:tailEnd/>
              </a:ln>
            </p:spPr>
            <p:txBody>
              <a:bodyPr>
                <a:prstTxWarp prst="textNoShape">
                  <a:avLst/>
                </a:prstTxWarp>
              </a:bodyPr>
              <a:lstStyle/>
              <a:p>
                <a:endParaRPr lang="en-US"/>
              </a:p>
            </p:txBody>
          </p:sp>
          <p:sp>
            <p:nvSpPr>
              <p:cNvPr id="92253" name="Freeform 93"/>
              <p:cNvSpPr>
                <a:spLocks/>
              </p:cNvSpPr>
              <p:nvPr/>
            </p:nvSpPr>
            <p:spPr bwMode="auto">
              <a:xfrm>
                <a:off x="2615" y="3512"/>
                <a:ext cx="1" cy="1"/>
              </a:xfrm>
              <a:custGeom>
                <a:avLst/>
                <a:gdLst/>
                <a:ahLst/>
                <a:cxnLst>
                  <a:cxn ang="0">
                    <a:pos x="0" y="2"/>
                  </a:cxn>
                  <a:cxn ang="0">
                    <a:pos x="0" y="2"/>
                  </a:cxn>
                  <a:cxn ang="0">
                    <a:pos x="1" y="0"/>
                  </a:cxn>
                  <a:cxn ang="0">
                    <a:pos x="1" y="0"/>
                  </a:cxn>
                  <a:cxn ang="0">
                    <a:pos x="1" y="0"/>
                  </a:cxn>
                  <a:cxn ang="0">
                    <a:pos x="1" y="0"/>
                  </a:cxn>
                  <a:cxn ang="0">
                    <a:pos x="1" y="0"/>
                  </a:cxn>
                  <a:cxn ang="0">
                    <a:pos x="0" y="0"/>
                  </a:cxn>
                  <a:cxn ang="0">
                    <a:pos x="0" y="2"/>
                  </a:cxn>
                </a:cxnLst>
                <a:rect l="0" t="0" r="r" b="b"/>
                <a:pathLst>
                  <a:path w="1" h="2">
                    <a:moveTo>
                      <a:pt x="0" y="2"/>
                    </a:moveTo>
                    <a:lnTo>
                      <a:pt x="0" y="2"/>
                    </a:lnTo>
                    <a:lnTo>
                      <a:pt x="1" y="0"/>
                    </a:lnTo>
                    <a:lnTo>
                      <a:pt x="1" y="0"/>
                    </a:lnTo>
                    <a:lnTo>
                      <a:pt x="1" y="0"/>
                    </a:lnTo>
                    <a:lnTo>
                      <a:pt x="1" y="0"/>
                    </a:lnTo>
                    <a:lnTo>
                      <a:pt x="1" y="0"/>
                    </a:lnTo>
                    <a:lnTo>
                      <a:pt x="0" y="0"/>
                    </a:lnTo>
                    <a:lnTo>
                      <a:pt x="0" y="2"/>
                    </a:lnTo>
                    <a:close/>
                  </a:path>
                </a:pathLst>
              </a:custGeom>
              <a:solidFill>
                <a:srgbClr val="B25B00"/>
              </a:solidFill>
              <a:ln w="9525">
                <a:noFill/>
                <a:round/>
                <a:headEnd/>
                <a:tailEnd/>
              </a:ln>
            </p:spPr>
            <p:txBody>
              <a:bodyPr>
                <a:prstTxWarp prst="textNoShape">
                  <a:avLst/>
                </a:prstTxWarp>
              </a:bodyPr>
              <a:lstStyle/>
              <a:p>
                <a:endParaRPr lang="en-US"/>
              </a:p>
            </p:txBody>
          </p:sp>
          <p:sp>
            <p:nvSpPr>
              <p:cNvPr id="92254" name="Freeform 94"/>
              <p:cNvSpPr>
                <a:spLocks/>
              </p:cNvSpPr>
              <p:nvPr/>
            </p:nvSpPr>
            <p:spPr bwMode="auto">
              <a:xfrm>
                <a:off x="2833" y="3455"/>
                <a:ext cx="77" cy="153"/>
              </a:xfrm>
              <a:custGeom>
                <a:avLst/>
                <a:gdLst/>
                <a:ahLst/>
                <a:cxnLst>
                  <a:cxn ang="0">
                    <a:pos x="0" y="304"/>
                  </a:cxn>
                  <a:cxn ang="0">
                    <a:pos x="8" y="307"/>
                  </a:cxn>
                  <a:cxn ang="0">
                    <a:pos x="19" y="305"/>
                  </a:cxn>
                  <a:cxn ang="0">
                    <a:pos x="29" y="302"/>
                  </a:cxn>
                  <a:cxn ang="0">
                    <a:pos x="41" y="299"/>
                  </a:cxn>
                  <a:cxn ang="0">
                    <a:pos x="51" y="293"/>
                  </a:cxn>
                  <a:cxn ang="0">
                    <a:pos x="61" y="288"/>
                  </a:cxn>
                  <a:cxn ang="0">
                    <a:pos x="72" y="284"/>
                  </a:cxn>
                  <a:cxn ang="0">
                    <a:pos x="80" y="280"/>
                  </a:cxn>
                  <a:cxn ang="0">
                    <a:pos x="81" y="278"/>
                  </a:cxn>
                  <a:cxn ang="0">
                    <a:pos x="82" y="275"/>
                  </a:cxn>
                  <a:cxn ang="0">
                    <a:pos x="83" y="273"/>
                  </a:cxn>
                  <a:cxn ang="0">
                    <a:pos x="84" y="271"/>
                  </a:cxn>
                  <a:cxn ang="0">
                    <a:pos x="79" y="272"/>
                  </a:cxn>
                  <a:cxn ang="0">
                    <a:pos x="72" y="274"/>
                  </a:cxn>
                  <a:cxn ang="0">
                    <a:pos x="64" y="275"/>
                  </a:cxn>
                  <a:cxn ang="0">
                    <a:pos x="57" y="278"/>
                  </a:cxn>
                  <a:cxn ang="0">
                    <a:pos x="51" y="279"/>
                  </a:cxn>
                  <a:cxn ang="0">
                    <a:pos x="46" y="279"/>
                  </a:cxn>
                  <a:cxn ang="0">
                    <a:pos x="43" y="277"/>
                  </a:cxn>
                  <a:cxn ang="0">
                    <a:pos x="42" y="272"/>
                  </a:cxn>
                  <a:cxn ang="0">
                    <a:pos x="46" y="235"/>
                  </a:cxn>
                  <a:cxn ang="0">
                    <a:pos x="57" y="199"/>
                  </a:cxn>
                  <a:cxn ang="0">
                    <a:pos x="72" y="165"/>
                  </a:cxn>
                  <a:cxn ang="0">
                    <a:pos x="89" y="130"/>
                  </a:cxn>
                  <a:cxn ang="0">
                    <a:pos x="107" y="97"/>
                  </a:cxn>
                  <a:cxn ang="0">
                    <a:pos x="125" y="64"/>
                  </a:cxn>
                  <a:cxn ang="0">
                    <a:pos x="141" y="31"/>
                  </a:cxn>
                  <a:cxn ang="0">
                    <a:pos x="155" y="0"/>
                  </a:cxn>
                  <a:cxn ang="0">
                    <a:pos x="149" y="3"/>
                  </a:cxn>
                  <a:cxn ang="0">
                    <a:pos x="133" y="20"/>
                  </a:cxn>
                  <a:cxn ang="0">
                    <a:pos x="107" y="49"/>
                  </a:cxn>
                  <a:cxn ang="0">
                    <a:pos x="80" y="88"/>
                  </a:cxn>
                  <a:cxn ang="0">
                    <a:pos x="50" y="135"/>
                  </a:cxn>
                  <a:cxn ang="0">
                    <a:pos x="26" y="188"/>
                  </a:cxn>
                  <a:cxn ang="0">
                    <a:pos x="7" y="246"/>
                  </a:cxn>
                  <a:cxn ang="0">
                    <a:pos x="0" y="304"/>
                  </a:cxn>
                </a:cxnLst>
                <a:rect l="0" t="0" r="r" b="b"/>
                <a:pathLst>
                  <a:path w="155" h="307">
                    <a:moveTo>
                      <a:pt x="0" y="304"/>
                    </a:moveTo>
                    <a:lnTo>
                      <a:pt x="8" y="307"/>
                    </a:lnTo>
                    <a:lnTo>
                      <a:pt x="19" y="305"/>
                    </a:lnTo>
                    <a:lnTo>
                      <a:pt x="29" y="302"/>
                    </a:lnTo>
                    <a:lnTo>
                      <a:pt x="41" y="299"/>
                    </a:lnTo>
                    <a:lnTo>
                      <a:pt x="51" y="293"/>
                    </a:lnTo>
                    <a:lnTo>
                      <a:pt x="61" y="288"/>
                    </a:lnTo>
                    <a:lnTo>
                      <a:pt x="72" y="284"/>
                    </a:lnTo>
                    <a:lnTo>
                      <a:pt x="80" y="280"/>
                    </a:lnTo>
                    <a:lnTo>
                      <a:pt x="81" y="278"/>
                    </a:lnTo>
                    <a:lnTo>
                      <a:pt x="82" y="275"/>
                    </a:lnTo>
                    <a:lnTo>
                      <a:pt x="83" y="273"/>
                    </a:lnTo>
                    <a:lnTo>
                      <a:pt x="84" y="271"/>
                    </a:lnTo>
                    <a:lnTo>
                      <a:pt x="79" y="272"/>
                    </a:lnTo>
                    <a:lnTo>
                      <a:pt x="72" y="274"/>
                    </a:lnTo>
                    <a:lnTo>
                      <a:pt x="64" y="275"/>
                    </a:lnTo>
                    <a:lnTo>
                      <a:pt x="57" y="278"/>
                    </a:lnTo>
                    <a:lnTo>
                      <a:pt x="51" y="279"/>
                    </a:lnTo>
                    <a:lnTo>
                      <a:pt x="46" y="279"/>
                    </a:lnTo>
                    <a:lnTo>
                      <a:pt x="43" y="277"/>
                    </a:lnTo>
                    <a:lnTo>
                      <a:pt x="42" y="272"/>
                    </a:lnTo>
                    <a:lnTo>
                      <a:pt x="46" y="235"/>
                    </a:lnTo>
                    <a:lnTo>
                      <a:pt x="57" y="199"/>
                    </a:lnTo>
                    <a:lnTo>
                      <a:pt x="72" y="165"/>
                    </a:lnTo>
                    <a:lnTo>
                      <a:pt x="89" y="130"/>
                    </a:lnTo>
                    <a:lnTo>
                      <a:pt x="107" y="97"/>
                    </a:lnTo>
                    <a:lnTo>
                      <a:pt x="125" y="64"/>
                    </a:lnTo>
                    <a:lnTo>
                      <a:pt x="141" y="31"/>
                    </a:lnTo>
                    <a:lnTo>
                      <a:pt x="155" y="0"/>
                    </a:lnTo>
                    <a:lnTo>
                      <a:pt x="149" y="3"/>
                    </a:lnTo>
                    <a:lnTo>
                      <a:pt x="133" y="20"/>
                    </a:lnTo>
                    <a:lnTo>
                      <a:pt x="107" y="49"/>
                    </a:lnTo>
                    <a:lnTo>
                      <a:pt x="80" y="88"/>
                    </a:lnTo>
                    <a:lnTo>
                      <a:pt x="50" y="135"/>
                    </a:lnTo>
                    <a:lnTo>
                      <a:pt x="26" y="188"/>
                    </a:lnTo>
                    <a:lnTo>
                      <a:pt x="7" y="246"/>
                    </a:lnTo>
                    <a:lnTo>
                      <a:pt x="0" y="304"/>
                    </a:lnTo>
                    <a:close/>
                  </a:path>
                </a:pathLst>
              </a:custGeom>
              <a:solidFill>
                <a:srgbClr val="00D828"/>
              </a:solidFill>
              <a:ln w="9525">
                <a:noFill/>
                <a:round/>
                <a:headEnd/>
                <a:tailEnd/>
              </a:ln>
            </p:spPr>
            <p:txBody>
              <a:bodyPr>
                <a:prstTxWarp prst="textNoShape">
                  <a:avLst/>
                </a:prstTxWarp>
              </a:bodyPr>
              <a:lstStyle/>
              <a:p>
                <a:endParaRPr lang="en-US"/>
              </a:p>
            </p:txBody>
          </p:sp>
          <p:sp>
            <p:nvSpPr>
              <p:cNvPr id="92255" name="Freeform 95"/>
              <p:cNvSpPr>
                <a:spLocks/>
              </p:cNvSpPr>
              <p:nvPr/>
            </p:nvSpPr>
            <p:spPr bwMode="auto">
              <a:xfrm>
                <a:off x="2641" y="3456"/>
                <a:ext cx="14" cy="121"/>
              </a:xfrm>
              <a:custGeom>
                <a:avLst/>
                <a:gdLst/>
                <a:ahLst/>
                <a:cxnLst>
                  <a:cxn ang="0">
                    <a:pos x="0" y="243"/>
                  </a:cxn>
                  <a:cxn ang="0">
                    <a:pos x="15" y="217"/>
                  </a:cxn>
                  <a:cxn ang="0">
                    <a:pos x="23" y="188"/>
                  </a:cxn>
                  <a:cxn ang="0">
                    <a:pos x="26" y="158"/>
                  </a:cxn>
                  <a:cxn ang="0">
                    <a:pos x="26" y="126"/>
                  </a:cxn>
                  <a:cxn ang="0">
                    <a:pos x="25" y="94"/>
                  </a:cxn>
                  <a:cxn ang="0">
                    <a:pos x="23" y="61"/>
                  </a:cxn>
                  <a:cxn ang="0">
                    <a:pos x="23" y="29"/>
                  </a:cxn>
                  <a:cxn ang="0">
                    <a:pos x="25" y="0"/>
                  </a:cxn>
                  <a:cxn ang="0">
                    <a:pos x="12" y="26"/>
                  </a:cxn>
                  <a:cxn ang="0">
                    <a:pos x="5" y="55"/>
                  </a:cxn>
                  <a:cxn ang="0">
                    <a:pos x="3" y="85"/>
                  </a:cxn>
                  <a:cxn ang="0">
                    <a:pos x="3" y="116"/>
                  </a:cxn>
                  <a:cxn ang="0">
                    <a:pos x="4" y="148"/>
                  </a:cxn>
                  <a:cxn ang="0">
                    <a:pos x="5" y="180"/>
                  </a:cxn>
                  <a:cxn ang="0">
                    <a:pos x="4" y="211"/>
                  </a:cxn>
                  <a:cxn ang="0">
                    <a:pos x="0" y="243"/>
                  </a:cxn>
                </a:cxnLst>
                <a:rect l="0" t="0" r="r" b="b"/>
                <a:pathLst>
                  <a:path w="26" h="243">
                    <a:moveTo>
                      <a:pt x="0" y="243"/>
                    </a:moveTo>
                    <a:lnTo>
                      <a:pt x="15" y="217"/>
                    </a:lnTo>
                    <a:lnTo>
                      <a:pt x="23" y="188"/>
                    </a:lnTo>
                    <a:lnTo>
                      <a:pt x="26" y="158"/>
                    </a:lnTo>
                    <a:lnTo>
                      <a:pt x="26" y="126"/>
                    </a:lnTo>
                    <a:lnTo>
                      <a:pt x="25" y="94"/>
                    </a:lnTo>
                    <a:lnTo>
                      <a:pt x="23" y="61"/>
                    </a:lnTo>
                    <a:lnTo>
                      <a:pt x="23" y="29"/>
                    </a:lnTo>
                    <a:lnTo>
                      <a:pt x="25" y="0"/>
                    </a:lnTo>
                    <a:lnTo>
                      <a:pt x="12" y="26"/>
                    </a:lnTo>
                    <a:lnTo>
                      <a:pt x="5" y="55"/>
                    </a:lnTo>
                    <a:lnTo>
                      <a:pt x="3" y="85"/>
                    </a:lnTo>
                    <a:lnTo>
                      <a:pt x="3" y="116"/>
                    </a:lnTo>
                    <a:lnTo>
                      <a:pt x="4" y="148"/>
                    </a:lnTo>
                    <a:lnTo>
                      <a:pt x="5" y="180"/>
                    </a:lnTo>
                    <a:lnTo>
                      <a:pt x="4" y="211"/>
                    </a:lnTo>
                    <a:lnTo>
                      <a:pt x="0" y="243"/>
                    </a:lnTo>
                    <a:close/>
                  </a:path>
                </a:pathLst>
              </a:custGeom>
              <a:solidFill>
                <a:srgbClr val="66FF7C"/>
              </a:solidFill>
              <a:ln w="9525">
                <a:noFill/>
                <a:round/>
                <a:headEnd/>
                <a:tailEnd/>
              </a:ln>
            </p:spPr>
            <p:txBody>
              <a:bodyPr>
                <a:prstTxWarp prst="textNoShape">
                  <a:avLst/>
                </a:prstTxWarp>
              </a:bodyPr>
              <a:lstStyle/>
              <a:p>
                <a:endParaRPr lang="en-US"/>
              </a:p>
            </p:txBody>
          </p:sp>
          <p:sp>
            <p:nvSpPr>
              <p:cNvPr id="92256" name="Freeform 96"/>
              <p:cNvSpPr>
                <a:spLocks/>
              </p:cNvSpPr>
              <p:nvPr/>
            </p:nvSpPr>
            <p:spPr bwMode="auto">
              <a:xfrm>
                <a:off x="2877" y="3451"/>
                <a:ext cx="71" cy="112"/>
              </a:xfrm>
              <a:custGeom>
                <a:avLst/>
                <a:gdLst/>
                <a:ahLst/>
                <a:cxnLst>
                  <a:cxn ang="0">
                    <a:pos x="0" y="225"/>
                  </a:cxn>
                  <a:cxn ang="0">
                    <a:pos x="26" y="213"/>
                  </a:cxn>
                  <a:cxn ang="0">
                    <a:pos x="50" y="193"/>
                  </a:cxn>
                  <a:cxn ang="0">
                    <a:pos x="68" y="165"/>
                  </a:cxn>
                  <a:cxn ang="0">
                    <a:pos x="84" y="132"/>
                  </a:cxn>
                  <a:cxn ang="0">
                    <a:pos x="98" y="96"/>
                  </a:cxn>
                  <a:cxn ang="0">
                    <a:pos x="112" y="60"/>
                  </a:cxn>
                  <a:cxn ang="0">
                    <a:pos x="126" y="28"/>
                  </a:cxn>
                  <a:cxn ang="0">
                    <a:pos x="142" y="0"/>
                  </a:cxn>
                  <a:cxn ang="0">
                    <a:pos x="112" y="22"/>
                  </a:cxn>
                  <a:cxn ang="0">
                    <a:pos x="89" y="48"/>
                  </a:cxn>
                  <a:cxn ang="0">
                    <a:pos x="70" y="76"/>
                  </a:cxn>
                  <a:cxn ang="0">
                    <a:pos x="55" y="107"/>
                  </a:cxn>
                  <a:cxn ang="0">
                    <a:pos x="43" y="139"/>
                  </a:cxn>
                  <a:cxn ang="0">
                    <a:pos x="30" y="170"/>
                  </a:cxn>
                  <a:cxn ang="0">
                    <a:pos x="16" y="198"/>
                  </a:cxn>
                  <a:cxn ang="0">
                    <a:pos x="0" y="225"/>
                  </a:cxn>
                </a:cxnLst>
                <a:rect l="0" t="0" r="r" b="b"/>
                <a:pathLst>
                  <a:path w="142" h="225">
                    <a:moveTo>
                      <a:pt x="0" y="225"/>
                    </a:moveTo>
                    <a:lnTo>
                      <a:pt x="26" y="213"/>
                    </a:lnTo>
                    <a:lnTo>
                      <a:pt x="50" y="193"/>
                    </a:lnTo>
                    <a:lnTo>
                      <a:pt x="68" y="165"/>
                    </a:lnTo>
                    <a:lnTo>
                      <a:pt x="84" y="132"/>
                    </a:lnTo>
                    <a:lnTo>
                      <a:pt x="98" y="96"/>
                    </a:lnTo>
                    <a:lnTo>
                      <a:pt x="112" y="60"/>
                    </a:lnTo>
                    <a:lnTo>
                      <a:pt x="126" y="28"/>
                    </a:lnTo>
                    <a:lnTo>
                      <a:pt x="142" y="0"/>
                    </a:lnTo>
                    <a:lnTo>
                      <a:pt x="112" y="22"/>
                    </a:lnTo>
                    <a:lnTo>
                      <a:pt x="89" y="48"/>
                    </a:lnTo>
                    <a:lnTo>
                      <a:pt x="70" y="76"/>
                    </a:lnTo>
                    <a:lnTo>
                      <a:pt x="55" y="107"/>
                    </a:lnTo>
                    <a:lnTo>
                      <a:pt x="43" y="139"/>
                    </a:lnTo>
                    <a:lnTo>
                      <a:pt x="30" y="170"/>
                    </a:lnTo>
                    <a:lnTo>
                      <a:pt x="16" y="198"/>
                    </a:lnTo>
                    <a:lnTo>
                      <a:pt x="0" y="225"/>
                    </a:lnTo>
                    <a:close/>
                  </a:path>
                </a:pathLst>
              </a:custGeom>
              <a:solidFill>
                <a:srgbClr val="66FF7C"/>
              </a:solidFill>
              <a:ln w="9525">
                <a:noFill/>
                <a:round/>
                <a:headEnd/>
                <a:tailEnd/>
              </a:ln>
            </p:spPr>
            <p:txBody>
              <a:bodyPr>
                <a:prstTxWarp prst="textNoShape">
                  <a:avLst/>
                </a:prstTxWarp>
              </a:bodyPr>
              <a:lstStyle/>
              <a:p>
                <a:endParaRPr lang="en-US"/>
              </a:p>
            </p:txBody>
          </p:sp>
          <p:sp>
            <p:nvSpPr>
              <p:cNvPr id="92257" name="Freeform 97"/>
              <p:cNvSpPr>
                <a:spLocks/>
              </p:cNvSpPr>
              <p:nvPr/>
            </p:nvSpPr>
            <p:spPr bwMode="auto">
              <a:xfrm>
                <a:off x="2368" y="3379"/>
                <a:ext cx="64" cy="104"/>
              </a:xfrm>
              <a:custGeom>
                <a:avLst/>
                <a:gdLst/>
                <a:ahLst/>
                <a:cxnLst>
                  <a:cxn ang="0">
                    <a:pos x="128" y="209"/>
                  </a:cxn>
                  <a:cxn ang="0">
                    <a:pos x="104" y="193"/>
                  </a:cxn>
                  <a:cxn ang="0">
                    <a:pos x="85" y="171"/>
                  </a:cxn>
                  <a:cxn ang="0">
                    <a:pos x="67" y="144"/>
                  </a:cxn>
                  <a:cxn ang="0">
                    <a:pos x="55" y="116"/>
                  </a:cxn>
                  <a:cxn ang="0">
                    <a:pos x="42" y="86"/>
                  </a:cxn>
                  <a:cxn ang="0">
                    <a:pos x="29" y="56"/>
                  </a:cxn>
                  <a:cxn ang="0">
                    <a:pos x="15" y="27"/>
                  </a:cxn>
                  <a:cxn ang="0">
                    <a:pos x="0" y="0"/>
                  </a:cxn>
                  <a:cxn ang="0">
                    <a:pos x="27" y="15"/>
                  </a:cxn>
                  <a:cxn ang="0">
                    <a:pos x="48" y="36"/>
                  </a:cxn>
                  <a:cxn ang="0">
                    <a:pos x="64" y="63"/>
                  </a:cxn>
                  <a:cxn ang="0">
                    <a:pos x="76" y="91"/>
                  </a:cxn>
                  <a:cxn ang="0">
                    <a:pos x="87" y="122"/>
                  </a:cxn>
                  <a:cxn ang="0">
                    <a:pos x="98" y="152"/>
                  </a:cxn>
                  <a:cxn ang="0">
                    <a:pos x="112" y="182"/>
                  </a:cxn>
                  <a:cxn ang="0">
                    <a:pos x="128" y="209"/>
                  </a:cxn>
                </a:cxnLst>
                <a:rect l="0" t="0" r="r" b="b"/>
                <a:pathLst>
                  <a:path w="128" h="209">
                    <a:moveTo>
                      <a:pt x="128" y="209"/>
                    </a:moveTo>
                    <a:lnTo>
                      <a:pt x="104" y="193"/>
                    </a:lnTo>
                    <a:lnTo>
                      <a:pt x="85" y="171"/>
                    </a:lnTo>
                    <a:lnTo>
                      <a:pt x="67" y="144"/>
                    </a:lnTo>
                    <a:lnTo>
                      <a:pt x="55" y="116"/>
                    </a:lnTo>
                    <a:lnTo>
                      <a:pt x="42" y="86"/>
                    </a:lnTo>
                    <a:lnTo>
                      <a:pt x="29" y="56"/>
                    </a:lnTo>
                    <a:lnTo>
                      <a:pt x="15" y="27"/>
                    </a:lnTo>
                    <a:lnTo>
                      <a:pt x="0" y="0"/>
                    </a:lnTo>
                    <a:lnTo>
                      <a:pt x="27" y="15"/>
                    </a:lnTo>
                    <a:lnTo>
                      <a:pt x="48" y="36"/>
                    </a:lnTo>
                    <a:lnTo>
                      <a:pt x="64" y="63"/>
                    </a:lnTo>
                    <a:lnTo>
                      <a:pt x="76" y="91"/>
                    </a:lnTo>
                    <a:lnTo>
                      <a:pt x="87" y="122"/>
                    </a:lnTo>
                    <a:lnTo>
                      <a:pt x="98" y="152"/>
                    </a:lnTo>
                    <a:lnTo>
                      <a:pt x="112" y="182"/>
                    </a:lnTo>
                    <a:lnTo>
                      <a:pt x="128" y="209"/>
                    </a:lnTo>
                    <a:close/>
                  </a:path>
                </a:pathLst>
              </a:custGeom>
              <a:solidFill>
                <a:srgbClr val="66FF7C"/>
              </a:solidFill>
              <a:ln w="9525">
                <a:noFill/>
                <a:round/>
                <a:headEnd/>
                <a:tailEnd/>
              </a:ln>
            </p:spPr>
            <p:txBody>
              <a:bodyPr>
                <a:prstTxWarp prst="textNoShape">
                  <a:avLst/>
                </a:prstTxWarp>
              </a:bodyPr>
              <a:lstStyle/>
              <a:p>
                <a:endParaRPr lang="en-US"/>
              </a:p>
            </p:txBody>
          </p:sp>
          <p:sp>
            <p:nvSpPr>
              <p:cNvPr id="92258" name="Freeform 98"/>
              <p:cNvSpPr>
                <a:spLocks/>
              </p:cNvSpPr>
              <p:nvPr/>
            </p:nvSpPr>
            <p:spPr bwMode="auto">
              <a:xfrm>
                <a:off x="2679" y="3425"/>
                <a:ext cx="233" cy="195"/>
              </a:xfrm>
              <a:custGeom>
                <a:avLst/>
                <a:gdLst/>
                <a:ahLst/>
                <a:cxnLst>
                  <a:cxn ang="0">
                    <a:pos x="444" y="10"/>
                  </a:cxn>
                  <a:cxn ang="0">
                    <a:pos x="404" y="33"/>
                  </a:cxn>
                  <a:cxn ang="0">
                    <a:pos x="367" y="59"/>
                  </a:cxn>
                  <a:cxn ang="0">
                    <a:pos x="334" y="89"/>
                  </a:cxn>
                  <a:cxn ang="0">
                    <a:pos x="304" y="121"/>
                  </a:cxn>
                  <a:cxn ang="0">
                    <a:pos x="277" y="158"/>
                  </a:cxn>
                  <a:cxn ang="0">
                    <a:pos x="253" y="196"/>
                  </a:cxn>
                  <a:cxn ang="0">
                    <a:pos x="231" y="238"/>
                  </a:cxn>
                  <a:cxn ang="0">
                    <a:pos x="214" y="285"/>
                  </a:cxn>
                  <a:cxn ang="0">
                    <a:pos x="206" y="342"/>
                  </a:cxn>
                  <a:cxn ang="0">
                    <a:pos x="186" y="350"/>
                  </a:cxn>
                  <a:cxn ang="0">
                    <a:pos x="159" y="311"/>
                  </a:cxn>
                  <a:cxn ang="0">
                    <a:pos x="131" y="272"/>
                  </a:cxn>
                  <a:cxn ang="0">
                    <a:pos x="104" y="235"/>
                  </a:cxn>
                  <a:cxn ang="0">
                    <a:pos x="78" y="197"/>
                  </a:cxn>
                  <a:cxn ang="0">
                    <a:pos x="53" y="158"/>
                  </a:cxn>
                  <a:cxn ang="0">
                    <a:pos x="30" y="119"/>
                  </a:cxn>
                  <a:cxn ang="0">
                    <a:pos x="9" y="78"/>
                  </a:cxn>
                  <a:cxn ang="0">
                    <a:pos x="2" y="80"/>
                  </a:cxn>
                  <a:cxn ang="0">
                    <a:pos x="11" y="127"/>
                  </a:cxn>
                  <a:cxn ang="0">
                    <a:pos x="26" y="170"/>
                  </a:cxn>
                  <a:cxn ang="0">
                    <a:pos x="47" y="211"/>
                  </a:cxn>
                  <a:cxn ang="0">
                    <a:pos x="73" y="250"/>
                  </a:cxn>
                  <a:cxn ang="0">
                    <a:pos x="103" y="289"/>
                  </a:cxn>
                  <a:cxn ang="0">
                    <a:pos x="138" y="329"/>
                  </a:cxn>
                  <a:cxn ang="0">
                    <a:pos x="174" y="370"/>
                  </a:cxn>
                  <a:cxn ang="0">
                    <a:pos x="201" y="382"/>
                  </a:cxn>
                  <a:cxn ang="0">
                    <a:pos x="217" y="363"/>
                  </a:cxn>
                  <a:cxn ang="0">
                    <a:pos x="231" y="318"/>
                  </a:cxn>
                  <a:cxn ang="0">
                    <a:pos x="261" y="250"/>
                  </a:cxn>
                  <a:cxn ang="0">
                    <a:pos x="300" y="187"/>
                  </a:cxn>
                  <a:cxn ang="0">
                    <a:pos x="344" y="129"/>
                  </a:cxn>
                  <a:cxn ang="0">
                    <a:pos x="387" y="81"/>
                  </a:cxn>
                  <a:cxn ang="0">
                    <a:pos x="425" y="42"/>
                  </a:cxn>
                  <a:cxn ang="0">
                    <a:pos x="452" y="14"/>
                  </a:cxn>
                  <a:cxn ang="0">
                    <a:pos x="466" y="2"/>
                  </a:cxn>
                </a:cxnLst>
                <a:rect l="0" t="0" r="r" b="b"/>
                <a:pathLst>
                  <a:path w="466" h="391">
                    <a:moveTo>
                      <a:pt x="466" y="0"/>
                    </a:moveTo>
                    <a:lnTo>
                      <a:pt x="444" y="10"/>
                    </a:lnTo>
                    <a:lnTo>
                      <a:pt x="424" y="21"/>
                    </a:lnTo>
                    <a:lnTo>
                      <a:pt x="404" y="33"/>
                    </a:lnTo>
                    <a:lnTo>
                      <a:pt x="384" y="45"/>
                    </a:lnTo>
                    <a:lnTo>
                      <a:pt x="367" y="59"/>
                    </a:lnTo>
                    <a:lnTo>
                      <a:pt x="350" y="73"/>
                    </a:lnTo>
                    <a:lnTo>
                      <a:pt x="334" y="89"/>
                    </a:lnTo>
                    <a:lnTo>
                      <a:pt x="319" y="105"/>
                    </a:lnTo>
                    <a:lnTo>
                      <a:pt x="304" y="121"/>
                    </a:lnTo>
                    <a:lnTo>
                      <a:pt x="290" y="140"/>
                    </a:lnTo>
                    <a:lnTo>
                      <a:pt x="277" y="158"/>
                    </a:lnTo>
                    <a:lnTo>
                      <a:pt x="265" y="177"/>
                    </a:lnTo>
                    <a:lnTo>
                      <a:pt x="253" y="196"/>
                    </a:lnTo>
                    <a:lnTo>
                      <a:pt x="242" y="217"/>
                    </a:lnTo>
                    <a:lnTo>
                      <a:pt x="231" y="238"/>
                    </a:lnTo>
                    <a:lnTo>
                      <a:pt x="222" y="258"/>
                    </a:lnTo>
                    <a:lnTo>
                      <a:pt x="214" y="285"/>
                    </a:lnTo>
                    <a:lnTo>
                      <a:pt x="209" y="314"/>
                    </a:lnTo>
                    <a:lnTo>
                      <a:pt x="206" y="342"/>
                    </a:lnTo>
                    <a:lnTo>
                      <a:pt x="200" y="370"/>
                    </a:lnTo>
                    <a:lnTo>
                      <a:pt x="186" y="350"/>
                    </a:lnTo>
                    <a:lnTo>
                      <a:pt x="172" y="330"/>
                    </a:lnTo>
                    <a:lnTo>
                      <a:pt x="159" y="311"/>
                    </a:lnTo>
                    <a:lnTo>
                      <a:pt x="145" y="292"/>
                    </a:lnTo>
                    <a:lnTo>
                      <a:pt x="131" y="272"/>
                    </a:lnTo>
                    <a:lnTo>
                      <a:pt x="117" y="254"/>
                    </a:lnTo>
                    <a:lnTo>
                      <a:pt x="104" y="235"/>
                    </a:lnTo>
                    <a:lnTo>
                      <a:pt x="91" y="216"/>
                    </a:lnTo>
                    <a:lnTo>
                      <a:pt x="78" y="197"/>
                    </a:lnTo>
                    <a:lnTo>
                      <a:pt x="65" y="178"/>
                    </a:lnTo>
                    <a:lnTo>
                      <a:pt x="53" y="158"/>
                    </a:lnTo>
                    <a:lnTo>
                      <a:pt x="41" y="139"/>
                    </a:lnTo>
                    <a:lnTo>
                      <a:pt x="30" y="119"/>
                    </a:lnTo>
                    <a:lnTo>
                      <a:pt x="19" y="98"/>
                    </a:lnTo>
                    <a:lnTo>
                      <a:pt x="9" y="78"/>
                    </a:lnTo>
                    <a:lnTo>
                      <a:pt x="0" y="56"/>
                    </a:lnTo>
                    <a:lnTo>
                      <a:pt x="2" y="80"/>
                    </a:lnTo>
                    <a:lnTo>
                      <a:pt x="5" y="104"/>
                    </a:lnTo>
                    <a:lnTo>
                      <a:pt x="11" y="127"/>
                    </a:lnTo>
                    <a:lnTo>
                      <a:pt x="18" y="149"/>
                    </a:lnTo>
                    <a:lnTo>
                      <a:pt x="26" y="170"/>
                    </a:lnTo>
                    <a:lnTo>
                      <a:pt x="36" y="190"/>
                    </a:lnTo>
                    <a:lnTo>
                      <a:pt x="47" y="211"/>
                    </a:lnTo>
                    <a:lnTo>
                      <a:pt x="60" y="231"/>
                    </a:lnTo>
                    <a:lnTo>
                      <a:pt x="73" y="250"/>
                    </a:lnTo>
                    <a:lnTo>
                      <a:pt x="88" y="270"/>
                    </a:lnTo>
                    <a:lnTo>
                      <a:pt x="103" y="289"/>
                    </a:lnTo>
                    <a:lnTo>
                      <a:pt x="119" y="309"/>
                    </a:lnTo>
                    <a:lnTo>
                      <a:pt x="138" y="329"/>
                    </a:lnTo>
                    <a:lnTo>
                      <a:pt x="155" y="349"/>
                    </a:lnTo>
                    <a:lnTo>
                      <a:pt x="174" y="370"/>
                    </a:lnTo>
                    <a:lnTo>
                      <a:pt x="193" y="391"/>
                    </a:lnTo>
                    <a:lnTo>
                      <a:pt x="201" y="382"/>
                    </a:lnTo>
                    <a:lnTo>
                      <a:pt x="210" y="372"/>
                    </a:lnTo>
                    <a:lnTo>
                      <a:pt x="217" y="363"/>
                    </a:lnTo>
                    <a:lnTo>
                      <a:pt x="221" y="353"/>
                    </a:lnTo>
                    <a:lnTo>
                      <a:pt x="231" y="318"/>
                    </a:lnTo>
                    <a:lnTo>
                      <a:pt x="245" y="284"/>
                    </a:lnTo>
                    <a:lnTo>
                      <a:pt x="261" y="250"/>
                    </a:lnTo>
                    <a:lnTo>
                      <a:pt x="281" y="218"/>
                    </a:lnTo>
                    <a:lnTo>
                      <a:pt x="300" y="187"/>
                    </a:lnTo>
                    <a:lnTo>
                      <a:pt x="322" y="157"/>
                    </a:lnTo>
                    <a:lnTo>
                      <a:pt x="344" y="129"/>
                    </a:lnTo>
                    <a:lnTo>
                      <a:pt x="366" y="104"/>
                    </a:lnTo>
                    <a:lnTo>
                      <a:pt x="387" y="81"/>
                    </a:lnTo>
                    <a:lnTo>
                      <a:pt x="406" y="60"/>
                    </a:lnTo>
                    <a:lnTo>
                      <a:pt x="425" y="42"/>
                    </a:lnTo>
                    <a:lnTo>
                      <a:pt x="440" y="27"/>
                    </a:lnTo>
                    <a:lnTo>
                      <a:pt x="452" y="14"/>
                    </a:lnTo>
                    <a:lnTo>
                      <a:pt x="462" y="6"/>
                    </a:lnTo>
                    <a:lnTo>
                      <a:pt x="466" y="2"/>
                    </a:lnTo>
                    <a:lnTo>
                      <a:pt x="466" y="0"/>
                    </a:lnTo>
                    <a:close/>
                  </a:path>
                </a:pathLst>
              </a:custGeom>
              <a:solidFill>
                <a:srgbClr val="66FF7C"/>
              </a:solidFill>
              <a:ln w="9525">
                <a:noFill/>
                <a:round/>
                <a:headEnd/>
                <a:tailEnd/>
              </a:ln>
            </p:spPr>
            <p:txBody>
              <a:bodyPr>
                <a:prstTxWarp prst="textNoShape">
                  <a:avLst/>
                </a:prstTxWarp>
              </a:bodyPr>
              <a:lstStyle/>
              <a:p>
                <a:endParaRPr lang="en-US"/>
              </a:p>
            </p:txBody>
          </p:sp>
          <p:sp>
            <p:nvSpPr>
              <p:cNvPr id="92259" name="Freeform 99"/>
              <p:cNvSpPr>
                <a:spLocks/>
              </p:cNvSpPr>
              <p:nvPr/>
            </p:nvSpPr>
            <p:spPr bwMode="auto">
              <a:xfrm>
                <a:off x="2460" y="3309"/>
                <a:ext cx="204" cy="172"/>
              </a:xfrm>
              <a:custGeom>
                <a:avLst/>
                <a:gdLst/>
                <a:ahLst/>
                <a:cxnLst>
                  <a:cxn ang="0">
                    <a:pos x="0" y="0"/>
                  </a:cxn>
                  <a:cxn ang="0">
                    <a:pos x="18" y="8"/>
                  </a:cxn>
                  <a:cxn ang="0">
                    <a:pos x="37" y="16"/>
                  </a:cxn>
                  <a:cxn ang="0">
                    <a:pos x="53" y="24"/>
                  </a:cxn>
                  <a:cxn ang="0">
                    <a:pos x="69" y="32"/>
                  </a:cxn>
                  <a:cxn ang="0">
                    <a:pos x="84" y="41"/>
                  </a:cxn>
                  <a:cxn ang="0">
                    <a:pos x="99" y="51"/>
                  </a:cxn>
                  <a:cxn ang="0">
                    <a:pos x="113" y="61"/>
                  </a:cxn>
                  <a:cxn ang="0">
                    <a:pos x="127" y="72"/>
                  </a:cxn>
                  <a:cxn ang="0">
                    <a:pos x="138" y="85"/>
                  </a:cxn>
                  <a:cxn ang="0">
                    <a:pos x="150" y="99"/>
                  </a:cxn>
                  <a:cxn ang="0">
                    <a:pos x="161" y="115"/>
                  </a:cxn>
                  <a:cxn ang="0">
                    <a:pos x="171" y="132"/>
                  </a:cxn>
                  <a:cxn ang="0">
                    <a:pos x="182" y="151"/>
                  </a:cxn>
                  <a:cxn ang="0">
                    <a:pos x="191" y="171"/>
                  </a:cxn>
                  <a:cxn ang="0">
                    <a:pos x="199" y="195"/>
                  </a:cxn>
                  <a:cxn ang="0">
                    <a:pos x="207" y="220"/>
                  </a:cxn>
                  <a:cxn ang="0">
                    <a:pos x="214" y="245"/>
                  </a:cxn>
                  <a:cxn ang="0">
                    <a:pos x="219" y="268"/>
                  </a:cxn>
                  <a:cxn ang="0">
                    <a:pos x="222" y="291"/>
                  </a:cxn>
                  <a:cxn ang="0">
                    <a:pos x="226" y="314"/>
                  </a:cxn>
                  <a:cxn ang="0">
                    <a:pos x="250" y="280"/>
                  </a:cxn>
                  <a:cxn ang="0">
                    <a:pos x="275" y="243"/>
                  </a:cxn>
                  <a:cxn ang="0">
                    <a:pos x="301" y="207"/>
                  </a:cxn>
                  <a:cxn ang="0">
                    <a:pos x="326" y="169"/>
                  </a:cxn>
                  <a:cxn ang="0">
                    <a:pos x="350" y="131"/>
                  </a:cxn>
                  <a:cxn ang="0">
                    <a:pos x="372" y="92"/>
                  </a:cxn>
                  <a:cxn ang="0">
                    <a:pos x="392" y="53"/>
                  </a:cxn>
                  <a:cxn ang="0">
                    <a:pos x="408" y="14"/>
                  </a:cxn>
                  <a:cxn ang="0">
                    <a:pos x="403" y="56"/>
                  </a:cxn>
                  <a:cxn ang="0">
                    <a:pos x="393" y="98"/>
                  </a:cxn>
                  <a:cxn ang="0">
                    <a:pos x="378" y="139"/>
                  </a:cxn>
                  <a:cxn ang="0">
                    <a:pos x="357" y="178"/>
                  </a:cxn>
                  <a:cxn ang="0">
                    <a:pos x="332" y="218"/>
                  </a:cxn>
                  <a:cxn ang="0">
                    <a:pos x="302" y="257"/>
                  </a:cxn>
                  <a:cxn ang="0">
                    <a:pos x="268" y="295"/>
                  </a:cxn>
                  <a:cxn ang="0">
                    <a:pos x="231" y="332"/>
                  </a:cxn>
                  <a:cxn ang="0">
                    <a:pos x="221" y="338"/>
                  </a:cxn>
                  <a:cxn ang="0">
                    <a:pos x="214" y="343"/>
                  </a:cxn>
                  <a:cxn ang="0">
                    <a:pos x="207" y="343"/>
                  </a:cxn>
                  <a:cxn ang="0">
                    <a:pos x="203" y="340"/>
                  </a:cxn>
                  <a:cxn ang="0">
                    <a:pos x="195" y="307"/>
                  </a:cxn>
                  <a:cxn ang="0">
                    <a:pos x="184" y="275"/>
                  </a:cxn>
                  <a:cxn ang="0">
                    <a:pos x="171" y="244"/>
                  </a:cxn>
                  <a:cxn ang="0">
                    <a:pos x="155" y="213"/>
                  </a:cxn>
                  <a:cxn ang="0">
                    <a:pos x="139" y="183"/>
                  </a:cxn>
                  <a:cxn ang="0">
                    <a:pos x="122" y="155"/>
                  </a:cxn>
                  <a:cxn ang="0">
                    <a:pos x="103" y="128"/>
                  </a:cxn>
                  <a:cxn ang="0">
                    <a:pos x="85" y="104"/>
                  </a:cxn>
                  <a:cxn ang="0">
                    <a:pos x="68" y="81"/>
                  </a:cxn>
                  <a:cxn ang="0">
                    <a:pos x="50" y="60"/>
                  </a:cxn>
                  <a:cxn ang="0">
                    <a:pos x="35" y="41"/>
                  </a:cxn>
                  <a:cxn ang="0">
                    <a:pos x="23" y="26"/>
                  </a:cxn>
                  <a:cxn ang="0">
                    <a:pos x="12" y="15"/>
                  </a:cxn>
                  <a:cxn ang="0">
                    <a:pos x="4" y="6"/>
                  </a:cxn>
                  <a:cxn ang="0">
                    <a:pos x="0" y="1"/>
                  </a:cxn>
                  <a:cxn ang="0">
                    <a:pos x="0" y="0"/>
                  </a:cxn>
                </a:cxnLst>
                <a:rect l="0" t="0" r="r" b="b"/>
                <a:pathLst>
                  <a:path w="408" h="343">
                    <a:moveTo>
                      <a:pt x="0" y="0"/>
                    </a:moveTo>
                    <a:lnTo>
                      <a:pt x="18" y="8"/>
                    </a:lnTo>
                    <a:lnTo>
                      <a:pt x="37" y="16"/>
                    </a:lnTo>
                    <a:lnTo>
                      <a:pt x="53" y="24"/>
                    </a:lnTo>
                    <a:lnTo>
                      <a:pt x="69" y="32"/>
                    </a:lnTo>
                    <a:lnTo>
                      <a:pt x="84" y="41"/>
                    </a:lnTo>
                    <a:lnTo>
                      <a:pt x="99" y="51"/>
                    </a:lnTo>
                    <a:lnTo>
                      <a:pt x="113" y="61"/>
                    </a:lnTo>
                    <a:lnTo>
                      <a:pt x="127" y="72"/>
                    </a:lnTo>
                    <a:lnTo>
                      <a:pt x="138" y="85"/>
                    </a:lnTo>
                    <a:lnTo>
                      <a:pt x="150" y="99"/>
                    </a:lnTo>
                    <a:lnTo>
                      <a:pt x="161" y="115"/>
                    </a:lnTo>
                    <a:lnTo>
                      <a:pt x="171" y="132"/>
                    </a:lnTo>
                    <a:lnTo>
                      <a:pt x="182" y="151"/>
                    </a:lnTo>
                    <a:lnTo>
                      <a:pt x="191" y="171"/>
                    </a:lnTo>
                    <a:lnTo>
                      <a:pt x="199" y="195"/>
                    </a:lnTo>
                    <a:lnTo>
                      <a:pt x="207" y="220"/>
                    </a:lnTo>
                    <a:lnTo>
                      <a:pt x="214" y="245"/>
                    </a:lnTo>
                    <a:lnTo>
                      <a:pt x="219" y="268"/>
                    </a:lnTo>
                    <a:lnTo>
                      <a:pt x="222" y="291"/>
                    </a:lnTo>
                    <a:lnTo>
                      <a:pt x="226" y="314"/>
                    </a:lnTo>
                    <a:lnTo>
                      <a:pt x="250" y="280"/>
                    </a:lnTo>
                    <a:lnTo>
                      <a:pt x="275" y="243"/>
                    </a:lnTo>
                    <a:lnTo>
                      <a:pt x="301" y="207"/>
                    </a:lnTo>
                    <a:lnTo>
                      <a:pt x="326" y="169"/>
                    </a:lnTo>
                    <a:lnTo>
                      <a:pt x="350" y="131"/>
                    </a:lnTo>
                    <a:lnTo>
                      <a:pt x="372" y="92"/>
                    </a:lnTo>
                    <a:lnTo>
                      <a:pt x="392" y="53"/>
                    </a:lnTo>
                    <a:lnTo>
                      <a:pt x="408" y="14"/>
                    </a:lnTo>
                    <a:lnTo>
                      <a:pt x="403" y="56"/>
                    </a:lnTo>
                    <a:lnTo>
                      <a:pt x="393" y="98"/>
                    </a:lnTo>
                    <a:lnTo>
                      <a:pt x="378" y="139"/>
                    </a:lnTo>
                    <a:lnTo>
                      <a:pt x="357" y="178"/>
                    </a:lnTo>
                    <a:lnTo>
                      <a:pt x="332" y="218"/>
                    </a:lnTo>
                    <a:lnTo>
                      <a:pt x="302" y="257"/>
                    </a:lnTo>
                    <a:lnTo>
                      <a:pt x="268" y="295"/>
                    </a:lnTo>
                    <a:lnTo>
                      <a:pt x="231" y="332"/>
                    </a:lnTo>
                    <a:lnTo>
                      <a:pt x="221" y="338"/>
                    </a:lnTo>
                    <a:lnTo>
                      <a:pt x="214" y="343"/>
                    </a:lnTo>
                    <a:lnTo>
                      <a:pt x="207" y="343"/>
                    </a:lnTo>
                    <a:lnTo>
                      <a:pt x="203" y="340"/>
                    </a:lnTo>
                    <a:lnTo>
                      <a:pt x="195" y="307"/>
                    </a:lnTo>
                    <a:lnTo>
                      <a:pt x="184" y="275"/>
                    </a:lnTo>
                    <a:lnTo>
                      <a:pt x="171" y="244"/>
                    </a:lnTo>
                    <a:lnTo>
                      <a:pt x="155" y="213"/>
                    </a:lnTo>
                    <a:lnTo>
                      <a:pt x="139" y="183"/>
                    </a:lnTo>
                    <a:lnTo>
                      <a:pt x="122" y="155"/>
                    </a:lnTo>
                    <a:lnTo>
                      <a:pt x="103" y="128"/>
                    </a:lnTo>
                    <a:lnTo>
                      <a:pt x="85" y="104"/>
                    </a:lnTo>
                    <a:lnTo>
                      <a:pt x="68" y="81"/>
                    </a:lnTo>
                    <a:lnTo>
                      <a:pt x="50" y="60"/>
                    </a:lnTo>
                    <a:lnTo>
                      <a:pt x="35" y="41"/>
                    </a:lnTo>
                    <a:lnTo>
                      <a:pt x="23" y="26"/>
                    </a:lnTo>
                    <a:lnTo>
                      <a:pt x="12" y="15"/>
                    </a:lnTo>
                    <a:lnTo>
                      <a:pt x="4" y="6"/>
                    </a:lnTo>
                    <a:lnTo>
                      <a:pt x="0" y="1"/>
                    </a:lnTo>
                    <a:lnTo>
                      <a:pt x="0" y="0"/>
                    </a:lnTo>
                    <a:close/>
                  </a:path>
                </a:pathLst>
              </a:custGeom>
              <a:solidFill>
                <a:srgbClr val="00D828"/>
              </a:solidFill>
              <a:ln w="9525">
                <a:noFill/>
                <a:round/>
                <a:headEnd/>
                <a:tailEnd/>
              </a:ln>
            </p:spPr>
            <p:txBody>
              <a:bodyPr>
                <a:prstTxWarp prst="textNoShape">
                  <a:avLst/>
                </a:prstTxWarp>
              </a:bodyPr>
              <a:lstStyle/>
              <a:p>
                <a:endParaRPr lang="en-US"/>
              </a:p>
            </p:txBody>
          </p:sp>
          <p:sp>
            <p:nvSpPr>
              <p:cNvPr id="92260" name="Freeform 100"/>
              <p:cNvSpPr>
                <a:spLocks/>
              </p:cNvSpPr>
              <p:nvPr/>
            </p:nvSpPr>
            <p:spPr bwMode="auto">
              <a:xfrm>
                <a:off x="2609" y="3493"/>
                <a:ext cx="32" cy="106"/>
              </a:xfrm>
              <a:custGeom>
                <a:avLst/>
                <a:gdLst/>
                <a:ahLst/>
                <a:cxnLst>
                  <a:cxn ang="0">
                    <a:pos x="37" y="211"/>
                  </a:cxn>
                  <a:cxn ang="0">
                    <a:pos x="47" y="210"/>
                  </a:cxn>
                  <a:cxn ang="0">
                    <a:pos x="56" y="208"/>
                  </a:cxn>
                  <a:cxn ang="0">
                    <a:pos x="61" y="204"/>
                  </a:cxn>
                  <a:cxn ang="0">
                    <a:pos x="65" y="202"/>
                  </a:cxn>
                  <a:cxn ang="0">
                    <a:pos x="59" y="179"/>
                  </a:cxn>
                  <a:cxn ang="0">
                    <a:pos x="52" y="157"/>
                  </a:cxn>
                  <a:cxn ang="0">
                    <a:pos x="43" y="134"/>
                  </a:cxn>
                  <a:cxn ang="0">
                    <a:pos x="34" y="111"/>
                  </a:cxn>
                  <a:cxn ang="0">
                    <a:pos x="24" y="87"/>
                  </a:cxn>
                  <a:cxn ang="0">
                    <a:pos x="15" y="60"/>
                  </a:cxn>
                  <a:cxn ang="0">
                    <a:pos x="7" y="31"/>
                  </a:cxn>
                  <a:cxn ang="0">
                    <a:pos x="1" y="0"/>
                  </a:cxn>
                  <a:cxn ang="0">
                    <a:pos x="0" y="7"/>
                  </a:cxn>
                  <a:cxn ang="0">
                    <a:pos x="0" y="23"/>
                  </a:cxn>
                  <a:cxn ang="0">
                    <a:pos x="1" y="46"/>
                  </a:cxn>
                  <a:cxn ang="0">
                    <a:pos x="5" y="76"/>
                  </a:cxn>
                  <a:cxn ang="0">
                    <a:pos x="9" y="110"/>
                  </a:cxn>
                  <a:cxn ang="0">
                    <a:pos x="16" y="144"/>
                  </a:cxn>
                  <a:cxn ang="0">
                    <a:pos x="26" y="179"/>
                  </a:cxn>
                  <a:cxn ang="0">
                    <a:pos x="37" y="211"/>
                  </a:cxn>
                </a:cxnLst>
                <a:rect l="0" t="0" r="r" b="b"/>
                <a:pathLst>
                  <a:path w="65" h="211">
                    <a:moveTo>
                      <a:pt x="37" y="211"/>
                    </a:moveTo>
                    <a:lnTo>
                      <a:pt x="47" y="210"/>
                    </a:lnTo>
                    <a:lnTo>
                      <a:pt x="56" y="208"/>
                    </a:lnTo>
                    <a:lnTo>
                      <a:pt x="61" y="204"/>
                    </a:lnTo>
                    <a:lnTo>
                      <a:pt x="65" y="202"/>
                    </a:lnTo>
                    <a:lnTo>
                      <a:pt x="59" y="179"/>
                    </a:lnTo>
                    <a:lnTo>
                      <a:pt x="52" y="157"/>
                    </a:lnTo>
                    <a:lnTo>
                      <a:pt x="43" y="134"/>
                    </a:lnTo>
                    <a:lnTo>
                      <a:pt x="34" y="111"/>
                    </a:lnTo>
                    <a:lnTo>
                      <a:pt x="24" y="87"/>
                    </a:lnTo>
                    <a:lnTo>
                      <a:pt x="15" y="60"/>
                    </a:lnTo>
                    <a:lnTo>
                      <a:pt x="7" y="31"/>
                    </a:lnTo>
                    <a:lnTo>
                      <a:pt x="1" y="0"/>
                    </a:lnTo>
                    <a:lnTo>
                      <a:pt x="0" y="7"/>
                    </a:lnTo>
                    <a:lnTo>
                      <a:pt x="0" y="23"/>
                    </a:lnTo>
                    <a:lnTo>
                      <a:pt x="1" y="46"/>
                    </a:lnTo>
                    <a:lnTo>
                      <a:pt x="5" y="76"/>
                    </a:lnTo>
                    <a:lnTo>
                      <a:pt x="9" y="110"/>
                    </a:lnTo>
                    <a:lnTo>
                      <a:pt x="16" y="144"/>
                    </a:lnTo>
                    <a:lnTo>
                      <a:pt x="26" y="179"/>
                    </a:lnTo>
                    <a:lnTo>
                      <a:pt x="37" y="211"/>
                    </a:lnTo>
                    <a:close/>
                  </a:path>
                </a:pathLst>
              </a:custGeom>
              <a:solidFill>
                <a:srgbClr val="00D828"/>
              </a:solidFill>
              <a:ln w="9525">
                <a:noFill/>
                <a:round/>
                <a:headEnd/>
                <a:tailEnd/>
              </a:ln>
            </p:spPr>
            <p:txBody>
              <a:bodyPr>
                <a:prstTxWarp prst="textNoShape">
                  <a:avLst/>
                </a:prstTxWarp>
              </a:bodyPr>
              <a:lstStyle/>
              <a:p>
                <a:endParaRPr lang="en-US"/>
              </a:p>
            </p:txBody>
          </p:sp>
          <p:sp>
            <p:nvSpPr>
              <p:cNvPr id="92261" name="Freeform 101"/>
              <p:cNvSpPr>
                <a:spLocks/>
              </p:cNvSpPr>
              <p:nvPr/>
            </p:nvSpPr>
            <p:spPr bwMode="auto">
              <a:xfrm>
                <a:off x="2468" y="3433"/>
                <a:ext cx="169" cy="176"/>
              </a:xfrm>
              <a:custGeom>
                <a:avLst/>
                <a:gdLst/>
                <a:ahLst/>
                <a:cxnLst>
                  <a:cxn ang="0">
                    <a:pos x="137" y="190"/>
                  </a:cxn>
                  <a:cxn ang="0">
                    <a:pos x="113" y="115"/>
                  </a:cxn>
                  <a:cxn ang="0">
                    <a:pos x="86" y="46"/>
                  </a:cxn>
                  <a:cxn ang="0">
                    <a:pos x="66" y="3"/>
                  </a:cxn>
                  <a:cxn ang="0">
                    <a:pos x="52" y="43"/>
                  </a:cxn>
                  <a:cxn ang="0">
                    <a:pos x="36" y="131"/>
                  </a:cxn>
                  <a:cxn ang="0">
                    <a:pos x="21" y="218"/>
                  </a:cxn>
                  <a:cxn ang="0">
                    <a:pos x="6" y="307"/>
                  </a:cxn>
                  <a:cxn ang="0">
                    <a:pos x="38" y="337"/>
                  </a:cxn>
                  <a:cxn ang="0">
                    <a:pos x="46" y="277"/>
                  </a:cxn>
                  <a:cxn ang="0">
                    <a:pos x="56" y="218"/>
                  </a:cxn>
                  <a:cxn ang="0">
                    <a:pos x="67" y="160"/>
                  </a:cxn>
                  <a:cxn ang="0">
                    <a:pos x="77" y="101"/>
                  </a:cxn>
                  <a:cxn ang="0">
                    <a:pos x="86" y="148"/>
                  </a:cxn>
                  <a:cxn ang="0">
                    <a:pos x="98" y="194"/>
                  </a:cxn>
                  <a:cxn ang="0">
                    <a:pos x="109" y="240"/>
                  </a:cxn>
                  <a:cxn ang="0">
                    <a:pos x="122" y="286"/>
                  </a:cxn>
                  <a:cxn ang="0">
                    <a:pos x="131" y="282"/>
                  </a:cxn>
                  <a:cxn ang="0">
                    <a:pos x="140" y="277"/>
                  </a:cxn>
                  <a:cxn ang="0">
                    <a:pos x="150" y="271"/>
                  </a:cxn>
                  <a:cxn ang="0">
                    <a:pos x="159" y="267"/>
                  </a:cxn>
                  <a:cxn ang="0">
                    <a:pos x="159" y="267"/>
                  </a:cxn>
                  <a:cxn ang="0">
                    <a:pos x="159" y="267"/>
                  </a:cxn>
                  <a:cxn ang="0">
                    <a:pos x="177" y="238"/>
                  </a:cxn>
                  <a:cxn ang="0">
                    <a:pos x="220" y="172"/>
                  </a:cxn>
                  <a:cxn ang="0">
                    <a:pos x="278" y="99"/>
                  </a:cxn>
                  <a:cxn ang="0">
                    <a:pos x="339" y="45"/>
                  </a:cxn>
                  <a:cxn ang="0">
                    <a:pos x="309" y="57"/>
                  </a:cxn>
                  <a:cxn ang="0">
                    <a:pos x="280" y="74"/>
                  </a:cxn>
                  <a:cxn ang="0">
                    <a:pos x="252" y="94"/>
                  </a:cxn>
                  <a:cxn ang="0">
                    <a:pos x="227" y="116"/>
                  </a:cxn>
                  <a:cxn ang="0">
                    <a:pos x="203" y="141"/>
                  </a:cxn>
                  <a:cxn ang="0">
                    <a:pos x="181" y="168"/>
                  </a:cxn>
                  <a:cxn ang="0">
                    <a:pos x="162" y="194"/>
                  </a:cxn>
                  <a:cxn ang="0">
                    <a:pos x="146" y="223"/>
                  </a:cxn>
                </a:cxnLst>
                <a:rect l="0" t="0" r="r" b="b"/>
                <a:pathLst>
                  <a:path w="339" h="351">
                    <a:moveTo>
                      <a:pt x="146" y="223"/>
                    </a:moveTo>
                    <a:lnTo>
                      <a:pt x="137" y="190"/>
                    </a:lnTo>
                    <a:lnTo>
                      <a:pt x="126" y="153"/>
                    </a:lnTo>
                    <a:lnTo>
                      <a:pt x="113" y="115"/>
                    </a:lnTo>
                    <a:lnTo>
                      <a:pt x="99" y="78"/>
                    </a:lnTo>
                    <a:lnTo>
                      <a:pt x="86" y="46"/>
                    </a:lnTo>
                    <a:lnTo>
                      <a:pt x="75" y="20"/>
                    </a:lnTo>
                    <a:lnTo>
                      <a:pt x="66" y="3"/>
                    </a:lnTo>
                    <a:lnTo>
                      <a:pt x="59" y="0"/>
                    </a:lnTo>
                    <a:lnTo>
                      <a:pt x="52" y="43"/>
                    </a:lnTo>
                    <a:lnTo>
                      <a:pt x="44" y="87"/>
                    </a:lnTo>
                    <a:lnTo>
                      <a:pt x="36" y="131"/>
                    </a:lnTo>
                    <a:lnTo>
                      <a:pt x="28" y="175"/>
                    </a:lnTo>
                    <a:lnTo>
                      <a:pt x="21" y="218"/>
                    </a:lnTo>
                    <a:lnTo>
                      <a:pt x="13" y="262"/>
                    </a:lnTo>
                    <a:lnTo>
                      <a:pt x="6" y="307"/>
                    </a:lnTo>
                    <a:lnTo>
                      <a:pt x="0" y="351"/>
                    </a:lnTo>
                    <a:lnTo>
                      <a:pt x="38" y="337"/>
                    </a:lnTo>
                    <a:lnTo>
                      <a:pt x="43" y="307"/>
                    </a:lnTo>
                    <a:lnTo>
                      <a:pt x="46" y="277"/>
                    </a:lnTo>
                    <a:lnTo>
                      <a:pt x="52" y="248"/>
                    </a:lnTo>
                    <a:lnTo>
                      <a:pt x="56" y="218"/>
                    </a:lnTo>
                    <a:lnTo>
                      <a:pt x="61" y="190"/>
                    </a:lnTo>
                    <a:lnTo>
                      <a:pt x="67" y="160"/>
                    </a:lnTo>
                    <a:lnTo>
                      <a:pt x="71" y="131"/>
                    </a:lnTo>
                    <a:lnTo>
                      <a:pt x="77" y="101"/>
                    </a:lnTo>
                    <a:lnTo>
                      <a:pt x="82" y="125"/>
                    </a:lnTo>
                    <a:lnTo>
                      <a:pt x="86" y="148"/>
                    </a:lnTo>
                    <a:lnTo>
                      <a:pt x="92" y="171"/>
                    </a:lnTo>
                    <a:lnTo>
                      <a:pt x="98" y="194"/>
                    </a:lnTo>
                    <a:lnTo>
                      <a:pt x="104" y="217"/>
                    </a:lnTo>
                    <a:lnTo>
                      <a:pt x="109" y="240"/>
                    </a:lnTo>
                    <a:lnTo>
                      <a:pt x="115" y="263"/>
                    </a:lnTo>
                    <a:lnTo>
                      <a:pt x="122" y="286"/>
                    </a:lnTo>
                    <a:lnTo>
                      <a:pt x="127" y="284"/>
                    </a:lnTo>
                    <a:lnTo>
                      <a:pt x="131" y="282"/>
                    </a:lnTo>
                    <a:lnTo>
                      <a:pt x="136" y="279"/>
                    </a:lnTo>
                    <a:lnTo>
                      <a:pt x="140" y="277"/>
                    </a:lnTo>
                    <a:lnTo>
                      <a:pt x="145" y="275"/>
                    </a:lnTo>
                    <a:lnTo>
                      <a:pt x="150" y="271"/>
                    </a:lnTo>
                    <a:lnTo>
                      <a:pt x="154" y="269"/>
                    </a:lnTo>
                    <a:lnTo>
                      <a:pt x="159" y="267"/>
                    </a:lnTo>
                    <a:lnTo>
                      <a:pt x="159" y="267"/>
                    </a:lnTo>
                    <a:lnTo>
                      <a:pt x="159" y="267"/>
                    </a:lnTo>
                    <a:lnTo>
                      <a:pt x="159" y="267"/>
                    </a:lnTo>
                    <a:lnTo>
                      <a:pt x="159" y="267"/>
                    </a:lnTo>
                    <a:lnTo>
                      <a:pt x="164" y="259"/>
                    </a:lnTo>
                    <a:lnTo>
                      <a:pt x="177" y="238"/>
                    </a:lnTo>
                    <a:lnTo>
                      <a:pt x="196" y="208"/>
                    </a:lnTo>
                    <a:lnTo>
                      <a:pt x="220" y="172"/>
                    </a:lnTo>
                    <a:lnTo>
                      <a:pt x="248" y="136"/>
                    </a:lnTo>
                    <a:lnTo>
                      <a:pt x="278" y="99"/>
                    </a:lnTo>
                    <a:lnTo>
                      <a:pt x="309" y="68"/>
                    </a:lnTo>
                    <a:lnTo>
                      <a:pt x="339" y="45"/>
                    </a:lnTo>
                    <a:lnTo>
                      <a:pt x="324" y="50"/>
                    </a:lnTo>
                    <a:lnTo>
                      <a:pt x="309" y="57"/>
                    </a:lnTo>
                    <a:lnTo>
                      <a:pt x="294" y="65"/>
                    </a:lnTo>
                    <a:lnTo>
                      <a:pt x="280" y="74"/>
                    </a:lnTo>
                    <a:lnTo>
                      <a:pt x="266" y="84"/>
                    </a:lnTo>
                    <a:lnTo>
                      <a:pt x="252" y="94"/>
                    </a:lnTo>
                    <a:lnTo>
                      <a:pt x="240" y="106"/>
                    </a:lnTo>
                    <a:lnTo>
                      <a:pt x="227" y="116"/>
                    </a:lnTo>
                    <a:lnTo>
                      <a:pt x="214" y="129"/>
                    </a:lnTo>
                    <a:lnTo>
                      <a:pt x="203" y="141"/>
                    </a:lnTo>
                    <a:lnTo>
                      <a:pt x="191" y="154"/>
                    </a:lnTo>
                    <a:lnTo>
                      <a:pt x="181" y="168"/>
                    </a:lnTo>
                    <a:lnTo>
                      <a:pt x="172" y="180"/>
                    </a:lnTo>
                    <a:lnTo>
                      <a:pt x="162" y="194"/>
                    </a:lnTo>
                    <a:lnTo>
                      <a:pt x="154" y="209"/>
                    </a:lnTo>
                    <a:lnTo>
                      <a:pt x="146" y="223"/>
                    </a:lnTo>
                    <a:close/>
                  </a:path>
                </a:pathLst>
              </a:custGeom>
              <a:solidFill>
                <a:srgbClr val="66FF7C"/>
              </a:solidFill>
              <a:ln w="9525">
                <a:noFill/>
                <a:round/>
                <a:headEnd/>
                <a:tailEnd/>
              </a:ln>
            </p:spPr>
            <p:txBody>
              <a:bodyPr>
                <a:prstTxWarp prst="textNoShape">
                  <a:avLst/>
                </a:prstTxWarp>
              </a:bodyPr>
              <a:lstStyle/>
              <a:p>
                <a:endParaRPr lang="en-US"/>
              </a:p>
            </p:txBody>
          </p:sp>
          <p:sp>
            <p:nvSpPr>
              <p:cNvPr id="92262" name="Freeform 102"/>
              <p:cNvSpPr>
                <a:spLocks/>
              </p:cNvSpPr>
              <p:nvPr/>
            </p:nvSpPr>
            <p:spPr bwMode="auto">
              <a:xfrm>
                <a:off x="2372" y="3369"/>
                <a:ext cx="93" cy="174"/>
              </a:xfrm>
              <a:custGeom>
                <a:avLst/>
                <a:gdLst/>
                <a:ahLst/>
                <a:cxnLst>
                  <a:cxn ang="0">
                    <a:pos x="0" y="220"/>
                  </a:cxn>
                  <a:cxn ang="0">
                    <a:pos x="25" y="217"/>
                  </a:cxn>
                  <a:cxn ang="0">
                    <a:pos x="48" y="218"/>
                  </a:cxn>
                  <a:cxn ang="0">
                    <a:pos x="68" y="225"/>
                  </a:cxn>
                  <a:cxn ang="0">
                    <a:pos x="87" y="235"/>
                  </a:cxn>
                  <a:cxn ang="0">
                    <a:pos x="104" y="247"/>
                  </a:cxn>
                  <a:cxn ang="0">
                    <a:pos x="120" y="262"/>
                  </a:cxn>
                  <a:cxn ang="0">
                    <a:pos x="134" y="279"/>
                  </a:cxn>
                  <a:cxn ang="0">
                    <a:pos x="146" y="298"/>
                  </a:cxn>
                  <a:cxn ang="0">
                    <a:pos x="141" y="265"/>
                  </a:cxn>
                  <a:cxn ang="0">
                    <a:pos x="138" y="229"/>
                  </a:cxn>
                  <a:cxn ang="0">
                    <a:pos x="132" y="191"/>
                  </a:cxn>
                  <a:cxn ang="0">
                    <a:pos x="127" y="153"/>
                  </a:cxn>
                  <a:cxn ang="0">
                    <a:pos x="121" y="115"/>
                  </a:cxn>
                  <a:cxn ang="0">
                    <a:pos x="115" y="76"/>
                  </a:cxn>
                  <a:cxn ang="0">
                    <a:pos x="108" y="38"/>
                  </a:cxn>
                  <a:cxn ang="0">
                    <a:pos x="100" y="0"/>
                  </a:cxn>
                  <a:cxn ang="0">
                    <a:pos x="104" y="4"/>
                  </a:cxn>
                  <a:cxn ang="0">
                    <a:pos x="110" y="11"/>
                  </a:cxn>
                  <a:cxn ang="0">
                    <a:pos x="116" y="18"/>
                  </a:cxn>
                  <a:cxn ang="0">
                    <a:pos x="120" y="27"/>
                  </a:cxn>
                  <a:cxn ang="0">
                    <a:pos x="126" y="35"/>
                  </a:cxn>
                  <a:cxn ang="0">
                    <a:pos x="130" y="43"/>
                  </a:cxn>
                  <a:cxn ang="0">
                    <a:pos x="133" y="50"/>
                  </a:cxn>
                  <a:cxn ang="0">
                    <a:pos x="134" y="56"/>
                  </a:cxn>
                  <a:cxn ang="0">
                    <a:pos x="143" y="93"/>
                  </a:cxn>
                  <a:cxn ang="0">
                    <a:pos x="151" y="130"/>
                  </a:cxn>
                  <a:cxn ang="0">
                    <a:pos x="159" y="165"/>
                  </a:cxn>
                  <a:cxn ang="0">
                    <a:pos x="168" y="202"/>
                  </a:cxn>
                  <a:cxn ang="0">
                    <a:pos x="174" y="239"/>
                  </a:cxn>
                  <a:cxn ang="0">
                    <a:pos x="180" y="275"/>
                  </a:cxn>
                  <a:cxn ang="0">
                    <a:pos x="184" y="312"/>
                  </a:cxn>
                  <a:cxn ang="0">
                    <a:pos x="187" y="349"/>
                  </a:cxn>
                  <a:cxn ang="0">
                    <a:pos x="170" y="344"/>
                  </a:cxn>
                  <a:cxn ang="0">
                    <a:pos x="154" y="337"/>
                  </a:cxn>
                  <a:cxn ang="0">
                    <a:pos x="140" y="328"/>
                  </a:cxn>
                  <a:cxn ang="0">
                    <a:pos x="128" y="316"/>
                  </a:cxn>
                  <a:cxn ang="0">
                    <a:pos x="117" y="304"/>
                  </a:cxn>
                  <a:cxn ang="0">
                    <a:pos x="106" y="290"/>
                  </a:cxn>
                  <a:cxn ang="0">
                    <a:pos x="97" y="275"/>
                  </a:cxn>
                  <a:cxn ang="0">
                    <a:pos x="87" y="261"/>
                  </a:cxn>
                  <a:cxn ang="0">
                    <a:pos x="80" y="254"/>
                  </a:cxn>
                  <a:cxn ang="0">
                    <a:pos x="68" y="247"/>
                  </a:cxn>
                  <a:cxn ang="0">
                    <a:pos x="53" y="240"/>
                  </a:cxn>
                  <a:cxn ang="0">
                    <a:pos x="39" y="233"/>
                  </a:cxn>
                  <a:cxn ang="0">
                    <a:pos x="25" y="228"/>
                  </a:cxn>
                  <a:cxn ang="0">
                    <a:pos x="12" y="223"/>
                  </a:cxn>
                  <a:cxn ang="0">
                    <a:pos x="4" y="221"/>
                  </a:cxn>
                  <a:cxn ang="0">
                    <a:pos x="0" y="220"/>
                  </a:cxn>
                </a:cxnLst>
                <a:rect l="0" t="0" r="r" b="b"/>
                <a:pathLst>
                  <a:path w="187" h="349">
                    <a:moveTo>
                      <a:pt x="0" y="220"/>
                    </a:moveTo>
                    <a:lnTo>
                      <a:pt x="25" y="217"/>
                    </a:lnTo>
                    <a:lnTo>
                      <a:pt x="48" y="218"/>
                    </a:lnTo>
                    <a:lnTo>
                      <a:pt x="68" y="225"/>
                    </a:lnTo>
                    <a:lnTo>
                      <a:pt x="87" y="235"/>
                    </a:lnTo>
                    <a:lnTo>
                      <a:pt x="104" y="247"/>
                    </a:lnTo>
                    <a:lnTo>
                      <a:pt x="120" y="262"/>
                    </a:lnTo>
                    <a:lnTo>
                      <a:pt x="134" y="279"/>
                    </a:lnTo>
                    <a:lnTo>
                      <a:pt x="146" y="298"/>
                    </a:lnTo>
                    <a:lnTo>
                      <a:pt x="141" y="265"/>
                    </a:lnTo>
                    <a:lnTo>
                      <a:pt x="138" y="229"/>
                    </a:lnTo>
                    <a:lnTo>
                      <a:pt x="132" y="191"/>
                    </a:lnTo>
                    <a:lnTo>
                      <a:pt x="127" y="153"/>
                    </a:lnTo>
                    <a:lnTo>
                      <a:pt x="121" y="115"/>
                    </a:lnTo>
                    <a:lnTo>
                      <a:pt x="115" y="76"/>
                    </a:lnTo>
                    <a:lnTo>
                      <a:pt x="108" y="38"/>
                    </a:lnTo>
                    <a:lnTo>
                      <a:pt x="100" y="0"/>
                    </a:lnTo>
                    <a:lnTo>
                      <a:pt x="104" y="4"/>
                    </a:lnTo>
                    <a:lnTo>
                      <a:pt x="110" y="11"/>
                    </a:lnTo>
                    <a:lnTo>
                      <a:pt x="116" y="18"/>
                    </a:lnTo>
                    <a:lnTo>
                      <a:pt x="120" y="27"/>
                    </a:lnTo>
                    <a:lnTo>
                      <a:pt x="126" y="35"/>
                    </a:lnTo>
                    <a:lnTo>
                      <a:pt x="130" y="43"/>
                    </a:lnTo>
                    <a:lnTo>
                      <a:pt x="133" y="50"/>
                    </a:lnTo>
                    <a:lnTo>
                      <a:pt x="134" y="56"/>
                    </a:lnTo>
                    <a:lnTo>
                      <a:pt x="143" y="93"/>
                    </a:lnTo>
                    <a:lnTo>
                      <a:pt x="151" y="130"/>
                    </a:lnTo>
                    <a:lnTo>
                      <a:pt x="159" y="165"/>
                    </a:lnTo>
                    <a:lnTo>
                      <a:pt x="168" y="202"/>
                    </a:lnTo>
                    <a:lnTo>
                      <a:pt x="174" y="239"/>
                    </a:lnTo>
                    <a:lnTo>
                      <a:pt x="180" y="275"/>
                    </a:lnTo>
                    <a:lnTo>
                      <a:pt x="184" y="312"/>
                    </a:lnTo>
                    <a:lnTo>
                      <a:pt x="187" y="349"/>
                    </a:lnTo>
                    <a:lnTo>
                      <a:pt x="170" y="344"/>
                    </a:lnTo>
                    <a:lnTo>
                      <a:pt x="154" y="337"/>
                    </a:lnTo>
                    <a:lnTo>
                      <a:pt x="140" y="328"/>
                    </a:lnTo>
                    <a:lnTo>
                      <a:pt x="128" y="316"/>
                    </a:lnTo>
                    <a:lnTo>
                      <a:pt x="117" y="304"/>
                    </a:lnTo>
                    <a:lnTo>
                      <a:pt x="106" y="290"/>
                    </a:lnTo>
                    <a:lnTo>
                      <a:pt x="97" y="275"/>
                    </a:lnTo>
                    <a:lnTo>
                      <a:pt x="87" y="261"/>
                    </a:lnTo>
                    <a:lnTo>
                      <a:pt x="80" y="254"/>
                    </a:lnTo>
                    <a:lnTo>
                      <a:pt x="68" y="247"/>
                    </a:lnTo>
                    <a:lnTo>
                      <a:pt x="53" y="240"/>
                    </a:lnTo>
                    <a:lnTo>
                      <a:pt x="39" y="233"/>
                    </a:lnTo>
                    <a:lnTo>
                      <a:pt x="25" y="228"/>
                    </a:lnTo>
                    <a:lnTo>
                      <a:pt x="12" y="223"/>
                    </a:lnTo>
                    <a:lnTo>
                      <a:pt x="4" y="221"/>
                    </a:lnTo>
                    <a:lnTo>
                      <a:pt x="0" y="220"/>
                    </a:lnTo>
                    <a:close/>
                  </a:path>
                </a:pathLst>
              </a:custGeom>
              <a:solidFill>
                <a:srgbClr val="00D828"/>
              </a:solidFill>
              <a:ln w="9525">
                <a:noFill/>
                <a:round/>
                <a:headEnd/>
                <a:tailEnd/>
              </a:ln>
            </p:spPr>
            <p:txBody>
              <a:bodyPr>
                <a:prstTxWarp prst="textNoShape">
                  <a:avLst/>
                </a:prstTxWarp>
              </a:bodyPr>
              <a:lstStyle/>
              <a:p>
                <a:endParaRPr lang="en-US"/>
              </a:p>
            </p:txBody>
          </p:sp>
          <p:sp>
            <p:nvSpPr>
              <p:cNvPr id="92263" name="Freeform 103"/>
              <p:cNvSpPr>
                <a:spLocks/>
              </p:cNvSpPr>
              <p:nvPr/>
            </p:nvSpPr>
            <p:spPr bwMode="auto">
              <a:xfrm>
                <a:off x="2947" y="3349"/>
                <a:ext cx="152" cy="197"/>
              </a:xfrm>
              <a:custGeom>
                <a:avLst/>
                <a:gdLst/>
                <a:ahLst/>
                <a:cxnLst>
                  <a:cxn ang="0">
                    <a:pos x="88" y="385"/>
                  </a:cxn>
                  <a:cxn ang="0">
                    <a:pos x="91" y="377"/>
                  </a:cxn>
                  <a:cxn ang="0">
                    <a:pos x="99" y="354"/>
                  </a:cxn>
                  <a:cxn ang="0">
                    <a:pos x="112" y="321"/>
                  </a:cxn>
                  <a:cxn ang="0">
                    <a:pos x="127" y="283"/>
                  </a:cxn>
                  <a:cxn ang="0">
                    <a:pos x="143" y="242"/>
                  </a:cxn>
                  <a:cxn ang="0">
                    <a:pos x="159" y="207"/>
                  </a:cxn>
                  <a:cxn ang="0">
                    <a:pos x="172" y="178"/>
                  </a:cxn>
                  <a:cxn ang="0">
                    <a:pos x="182" y="161"/>
                  </a:cxn>
                  <a:cxn ang="0">
                    <a:pos x="192" y="149"/>
                  </a:cxn>
                  <a:cxn ang="0">
                    <a:pos x="207" y="128"/>
                  </a:cxn>
                  <a:cxn ang="0">
                    <a:pos x="226" y="103"/>
                  </a:cxn>
                  <a:cxn ang="0">
                    <a:pos x="248" y="74"/>
                  </a:cxn>
                  <a:cxn ang="0">
                    <a:pos x="269" y="47"/>
                  </a:cxn>
                  <a:cxn ang="0">
                    <a:pos x="287" y="23"/>
                  </a:cxn>
                  <a:cxn ang="0">
                    <a:pos x="300" y="5"/>
                  </a:cxn>
                  <a:cxn ang="0">
                    <a:pos x="305" y="0"/>
                  </a:cxn>
                  <a:cxn ang="0">
                    <a:pos x="286" y="10"/>
                  </a:cxn>
                  <a:cxn ang="0">
                    <a:pos x="269" y="23"/>
                  </a:cxn>
                  <a:cxn ang="0">
                    <a:pos x="252" y="38"/>
                  </a:cxn>
                  <a:cxn ang="0">
                    <a:pos x="235" y="54"/>
                  </a:cxn>
                  <a:cxn ang="0">
                    <a:pos x="219" y="71"/>
                  </a:cxn>
                  <a:cxn ang="0">
                    <a:pos x="203" y="88"/>
                  </a:cxn>
                  <a:cxn ang="0">
                    <a:pos x="188" y="108"/>
                  </a:cxn>
                  <a:cxn ang="0">
                    <a:pos x="173" y="126"/>
                  </a:cxn>
                  <a:cxn ang="0">
                    <a:pos x="162" y="141"/>
                  </a:cxn>
                  <a:cxn ang="0">
                    <a:pos x="151" y="156"/>
                  </a:cxn>
                  <a:cxn ang="0">
                    <a:pos x="141" y="171"/>
                  </a:cxn>
                  <a:cxn ang="0">
                    <a:pos x="132" y="185"/>
                  </a:cxn>
                  <a:cxn ang="0">
                    <a:pos x="124" y="199"/>
                  </a:cxn>
                  <a:cxn ang="0">
                    <a:pos x="114" y="213"/>
                  </a:cxn>
                  <a:cxn ang="0">
                    <a:pos x="108" y="226"/>
                  </a:cxn>
                  <a:cxn ang="0">
                    <a:pos x="99" y="241"/>
                  </a:cxn>
                  <a:cxn ang="0">
                    <a:pos x="91" y="186"/>
                  </a:cxn>
                  <a:cxn ang="0">
                    <a:pos x="85" y="120"/>
                  </a:cxn>
                  <a:cxn ang="0">
                    <a:pos x="79" y="69"/>
                  </a:cxn>
                  <a:cxn ang="0">
                    <a:pos x="73" y="52"/>
                  </a:cxn>
                  <a:cxn ang="0">
                    <a:pos x="58" y="82"/>
                  </a:cxn>
                  <a:cxn ang="0">
                    <a:pos x="45" y="115"/>
                  </a:cxn>
                  <a:cxn ang="0">
                    <a:pos x="34" y="149"/>
                  </a:cxn>
                  <a:cxn ang="0">
                    <a:pos x="25" y="184"/>
                  </a:cxn>
                  <a:cxn ang="0">
                    <a:pos x="17" y="221"/>
                  </a:cxn>
                  <a:cxn ang="0">
                    <a:pos x="10" y="256"/>
                  </a:cxn>
                  <a:cxn ang="0">
                    <a:pos x="5" y="291"/>
                  </a:cxn>
                  <a:cxn ang="0">
                    <a:pos x="0" y="323"/>
                  </a:cxn>
                  <a:cxn ang="0">
                    <a:pos x="40" y="309"/>
                  </a:cxn>
                  <a:cxn ang="0">
                    <a:pos x="44" y="276"/>
                  </a:cxn>
                  <a:cxn ang="0">
                    <a:pos x="49" y="242"/>
                  </a:cxn>
                  <a:cxn ang="0">
                    <a:pos x="56" y="209"/>
                  </a:cxn>
                  <a:cxn ang="0">
                    <a:pos x="65" y="176"/>
                  </a:cxn>
                  <a:cxn ang="0">
                    <a:pos x="63" y="215"/>
                  </a:cxn>
                  <a:cxn ang="0">
                    <a:pos x="61" y="260"/>
                  </a:cxn>
                  <a:cxn ang="0">
                    <a:pos x="59" y="316"/>
                  </a:cxn>
                  <a:cxn ang="0">
                    <a:pos x="58" y="392"/>
                  </a:cxn>
                  <a:cxn ang="0">
                    <a:pos x="88" y="385"/>
                  </a:cxn>
                </a:cxnLst>
                <a:rect l="0" t="0" r="r" b="b"/>
                <a:pathLst>
                  <a:path w="305" h="392">
                    <a:moveTo>
                      <a:pt x="88" y="385"/>
                    </a:moveTo>
                    <a:lnTo>
                      <a:pt x="91" y="377"/>
                    </a:lnTo>
                    <a:lnTo>
                      <a:pt x="99" y="354"/>
                    </a:lnTo>
                    <a:lnTo>
                      <a:pt x="112" y="321"/>
                    </a:lnTo>
                    <a:lnTo>
                      <a:pt x="127" y="283"/>
                    </a:lnTo>
                    <a:lnTo>
                      <a:pt x="143" y="242"/>
                    </a:lnTo>
                    <a:lnTo>
                      <a:pt x="159" y="207"/>
                    </a:lnTo>
                    <a:lnTo>
                      <a:pt x="172" y="178"/>
                    </a:lnTo>
                    <a:lnTo>
                      <a:pt x="182" y="161"/>
                    </a:lnTo>
                    <a:lnTo>
                      <a:pt x="192" y="149"/>
                    </a:lnTo>
                    <a:lnTo>
                      <a:pt x="207" y="128"/>
                    </a:lnTo>
                    <a:lnTo>
                      <a:pt x="226" y="103"/>
                    </a:lnTo>
                    <a:lnTo>
                      <a:pt x="248" y="74"/>
                    </a:lnTo>
                    <a:lnTo>
                      <a:pt x="269" y="47"/>
                    </a:lnTo>
                    <a:lnTo>
                      <a:pt x="287" y="23"/>
                    </a:lnTo>
                    <a:lnTo>
                      <a:pt x="300" y="5"/>
                    </a:lnTo>
                    <a:lnTo>
                      <a:pt x="305" y="0"/>
                    </a:lnTo>
                    <a:lnTo>
                      <a:pt x="286" y="10"/>
                    </a:lnTo>
                    <a:lnTo>
                      <a:pt x="269" y="23"/>
                    </a:lnTo>
                    <a:lnTo>
                      <a:pt x="252" y="38"/>
                    </a:lnTo>
                    <a:lnTo>
                      <a:pt x="235" y="54"/>
                    </a:lnTo>
                    <a:lnTo>
                      <a:pt x="219" y="71"/>
                    </a:lnTo>
                    <a:lnTo>
                      <a:pt x="203" y="88"/>
                    </a:lnTo>
                    <a:lnTo>
                      <a:pt x="188" y="108"/>
                    </a:lnTo>
                    <a:lnTo>
                      <a:pt x="173" y="126"/>
                    </a:lnTo>
                    <a:lnTo>
                      <a:pt x="162" y="141"/>
                    </a:lnTo>
                    <a:lnTo>
                      <a:pt x="151" y="156"/>
                    </a:lnTo>
                    <a:lnTo>
                      <a:pt x="141" y="171"/>
                    </a:lnTo>
                    <a:lnTo>
                      <a:pt x="132" y="185"/>
                    </a:lnTo>
                    <a:lnTo>
                      <a:pt x="124" y="199"/>
                    </a:lnTo>
                    <a:lnTo>
                      <a:pt x="114" y="213"/>
                    </a:lnTo>
                    <a:lnTo>
                      <a:pt x="108" y="226"/>
                    </a:lnTo>
                    <a:lnTo>
                      <a:pt x="99" y="241"/>
                    </a:lnTo>
                    <a:lnTo>
                      <a:pt x="91" y="186"/>
                    </a:lnTo>
                    <a:lnTo>
                      <a:pt x="85" y="120"/>
                    </a:lnTo>
                    <a:lnTo>
                      <a:pt x="79" y="69"/>
                    </a:lnTo>
                    <a:lnTo>
                      <a:pt x="73" y="52"/>
                    </a:lnTo>
                    <a:lnTo>
                      <a:pt x="58" y="82"/>
                    </a:lnTo>
                    <a:lnTo>
                      <a:pt x="45" y="115"/>
                    </a:lnTo>
                    <a:lnTo>
                      <a:pt x="34" y="149"/>
                    </a:lnTo>
                    <a:lnTo>
                      <a:pt x="25" y="184"/>
                    </a:lnTo>
                    <a:lnTo>
                      <a:pt x="17" y="221"/>
                    </a:lnTo>
                    <a:lnTo>
                      <a:pt x="10" y="256"/>
                    </a:lnTo>
                    <a:lnTo>
                      <a:pt x="5" y="291"/>
                    </a:lnTo>
                    <a:lnTo>
                      <a:pt x="0" y="323"/>
                    </a:lnTo>
                    <a:lnTo>
                      <a:pt x="40" y="309"/>
                    </a:lnTo>
                    <a:lnTo>
                      <a:pt x="44" y="276"/>
                    </a:lnTo>
                    <a:lnTo>
                      <a:pt x="49" y="242"/>
                    </a:lnTo>
                    <a:lnTo>
                      <a:pt x="56" y="209"/>
                    </a:lnTo>
                    <a:lnTo>
                      <a:pt x="65" y="176"/>
                    </a:lnTo>
                    <a:lnTo>
                      <a:pt x="63" y="215"/>
                    </a:lnTo>
                    <a:lnTo>
                      <a:pt x="61" y="260"/>
                    </a:lnTo>
                    <a:lnTo>
                      <a:pt x="59" y="316"/>
                    </a:lnTo>
                    <a:lnTo>
                      <a:pt x="58" y="392"/>
                    </a:lnTo>
                    <a:lnTo>
                      <a:pt x="88" y="385"/>
                    </a:lnTo>
                    <a:close/>
                  </a:path>
                </a:pathLst>
              </a:custGeom>
              <a:solidFill>
                <a:srgbClr val="00D828"/>
              </a:solidFill>
              <a:ln w="9525">
                <a:noFill/>
                <a:round/>
                <a:headEnd/>
                <a:tailEnd/>
              </a:ln>
            </p:spPr>
            <p:txBody>
              <a:bodyPr>
                <a:prstTxWarp prst="textNoShape">
                  <a:avLst/>
                </a:prstTxWarp>
              </a:bodyPr>
              <a:lstStyle/>
              <a:p>
                <a:endParaRPr lang="en-US"/>
              </a:p>
            </p:txBody>
          </p:sp>
          <p:sp>
            <p:nvSpPr>
              <p:cNvPr id="92264" name="Freeform 104"/>
              <p:cNvSpPr>
                <a:spLocks/>
              </p:cNvSpPr>
              <p:nvPr/>
            </p:nvSpPr>
            <p:spPr bwMode="auto">
              <a:xfrm>
                <a:off x="3106" y="3291"/>
                <a:ext cx="141" cy="232"/>
              </a:xfrm>
              <a:custGeom>
                <a:avLst/>
                <a:gdLst/>
                <a:ahLst/>
                <a:cxnLst>
                  <a:cxn ang="0">
                    <a:pos x="14" y="367"/>
                  </a:cxn>
                  <a:cxn ang="0">
                    <a:pos x="49" y="337"/>
                  </a:cxn>
                  <a:cxn ang="0">
                    <a:pos x="87" y="302"/>
                  </a:cxn>
                  <a:cxn ang="0">
                    <a:pos x="120" y="271"/>
                  </a:cxn>
                  <a:cxn ang="0">
                    <a:pos x="131" y="284"/>
                  </a:cxn>
                  <a:cxn ang="0">
                    <a:pos x="119" y="356"/>
                  </a:cxn>
                  <a:cxn ang="0">
                    <a:pos x="120" y="375"/>
                  </a:cxn>
                  <a:cxn ang="0">
                    <a:pos x="131" y="370"/>
                  </a:cxn>
                  <a:cxn ang="0">
                    <a:pos x="141" y="365"/>
                  </a:cxn>
                  <a:cxn ang="0">
                    <a:pos x="151" y="359"/>
                  </a:cxn>
                  <a:cxn ang="0">
                    <a:pos x="158" y="349"/>
                  </a:cxn>
                  <a:cxn ang="0">
                    <a:pos x="169" y="316"/>
                  </a:cxn>
                  <a:cxn ang="0">
                    <a:pos x="178" y="326"/>
                  </a:cxn>
                  <a:cxn ang="0">
                    <a:pos x="189" y="366"/>
                  </a:cxn>
                  <a:cxn ang="0">
                    <a:pos x="201" y="405"/>
                  </a:cxn>
                  <a:cxn ang="0">
                    <a:pos x="212" y="445"/>
                  </a:cxn>
                  <a:cxn ang="0">
                    <a:pos x="224" y="462"/>
                  </a:cxn>
                  <a:cxn ang="0">
                    <a:pos x="235" y="456"/>
                  </a:cxn>
                  <a:cxn ang="0">
                    <a:pos x="247" y="451"/>
                  </a:cxn>
                  <a:cxn ang="0">
                    <a:pos x="259" y="446"/>
                  </a:cxn>
                  <a:cxn ang="0">
                    <a:pos x="276" y="378"/>
                  </a:cxn>
                  <a:cxn ang="0">
                    <a:pos x="271" y="243"/>
                  </a:cxn>
                  <a:cxn ang="0">
                    <a:pos x="284" y="0"/>
                  </a:cxn>
                  <a:cxn ang="0">
                    <a:pos x="255" y="93"/>
                  </a:cxn>
                  <a:cxn ang="0">
                    <a:pos x="247" y="191"/>
                  </a:cxn>
                  <a:cxn ang="0">
                    <a:pos x="246" y="293"/>
                  </a:cxn>
                  <a:cxn ang="0">
                    <a:pos x="239" y="390"/>
                  </a:cxn>
                  <a:cxn ang="0">
                    <a:pos x="224" y="335"/>
                  </a:cxn>
                  <a:cxn ang="0">
                    <a:pos x="206" y="267"/>
                  </a:cxn>
                  <a:cxn ang="0">
                    <a:pos x="191" y="206"/>
                  </a:cxn>
                  <a:cxn ang="0">
                    <a:pos x="182" y="175"/>
                  </a:cxn>
                  <a:cxn ang="0">
                    <a:pos x="171" y="187"/>
                  </a:cxn>
                  <a:cxn ang="0">
                    <a:pos x="156" y="205"/>
                  </a:cxn>
                  <a:cxn ang="0">
                    <a:pos x="142" y="225"/>
                  </a:cxn>
                  <a:cxn ang="0">
                    <a:pos x="135" y="240"/>
                  </a:cxn>
                  <a:cxn ang="0">
                    <a:pos x="109" y="256"/>
                  </a:cxn>
                  <a:cxn ang="0">
                    <a:pos x="83" y="272"/>
                  </a:cxn>
                  <a:cxn ang="0">
                    <a:pos x="58" y="289"/>
                  </a:cxn>
                  <a:cxn ang="0">
                    <a:pos x="34" y="310"/>
                  </a:cxn>
                  <a:cxn ang="0">
                    <a:pos x="34" y="174"/>
                  </a:cxn>
                  <a:cxn ang="0">
                    <a:pos x="21" y="104"/>
                  </a:cxn>
                </a:cxnLst>
                <a:rect l="0" t="0" r="r" b="b"/>
                <a:pathLst>
                  <a:path w="284" h="464">
                    <a:moveTo>
                      <a:pt x="0" y="378"/>
                    </a:moveTo>
                    <a:lnTo>
                      <a:pt x="14" y="367"/>
                    </a:lnTo>
                    <a:lnTo>
                      <a:pt x="32" y="354"/>
                    </a:lnTo>
                    <a:lnTo>
                      <a:pt x="49" y="337"/>
                    </a:lnTo>
                    <a:lnTo>
                      <a:pt x="68" y="320"/>
                    </a:lnTo>
                    <a:lnTo>
                      <a:pt x="87" y="302"/>
                    </a:lnTo>
                    <a:lnTo>
                      <a:pt x="104" y="286"/>
                    </a:lnTo>
                    <a:lnTo>
                      <a:pt x="120" y="271"/>
                    </a:lnTo>
                    <a:lnTo>
                      <a:pt x="133" y="258"/>
                    </a:lnTo>
                    <a:lnTo>
                      <a:pt x="131" y="284"/>
                    </a:lnTo>
                    <a:lnTo>
                      <a:pt x="125" y="321"/>
                    </a:lnTo>
                    <a:lnTo>
                      <a:pt x="119" y="356"/>
                    </a:lnTo>
                    <a:lnTo>
                      <a:pt x="116" y="378"/>
                    </a:lnTo>
                    <a:lnTo>
                      <a:pt x="120" y="375"/>
                    </a:lnTo>
                    <a:lnTo>
                      <a:pt x="126" y="372"/>
                    </a:lnTo>
                    <a:lnTo>
                      <a:pt x="131" y="370"/>
                    </a:lnTo>
                    <a:lnTo>
                      <a:pt x="136" y="367"/>
                    </a:lnTo>
                    <a:lnTo>
                      <a:pt x="141" y="365"/>
                    </a:lnTo>
                    <a:lnTo>
                      <a:pt x="147" y="362"/>
                    </a:lnTo>
                    <a:lnTo>
                      <a:pt x="151" y="359"/>
                    </a:lnTo>
                    <a:lnTo>
                      <a:pt x="156" y="357"/>
                    </a:lnTo>
                    <a:lnTo>
                      <a:pt x="158" y="349"/>
                    </a:lnTo>
                    <a:lnTo>
                      <a:pt x="163" y="333"/>
                    </a:lnTo>
                    <a:lnTo>
                      <a:pt x="169" y="316"/>
                    </a:lnTo>
                    <a:lnTo>
                      <a:pt x="172" y="306"/>
                    </a:lnTo>
                    <a:lnTo>
                      <a:pt x="178" y="326"/>
                    </a:lnTo>
                    <a:lnTo>
                      <a:pt x="182" y="346"/>
                    </a:lnTo>
                    <a:lnTo>
                      <a:pt x="189" y="366"/>
                    </a:lnTo>
                    <a:lnTo>
                      <a:pt x="195" y="386"/>
                    </a:lnTo>
                    <a:lnTo>
                      <a:pt x="201" y="405"/>
                    </a:lnTo>
                    <a:lnTo>
                      <a:pt x="207" y="425"/>
                    </a:lnTo>
                    <a:lnTo>
                      <a:pt x="212" y="445"/>
                    </a:lnTo>
                    <a:lnTo>
                      <a:pt x="218" y="464"/>
                    </a:lnTo>
                    <a:lnTo>
                      <a:pt x="224" y="462"/>
                    </a:lnTo>
                    <a:lnTo>
                      <a:pt x="230" y="458"/>
                    </a:lnTo>
                    <a:lnTo>
                      <a:pt x="235" y="456"/>
                    </a:lnTo>
                    <a:lnTo>
                      <a:pt x="241" y="454"/>
                    </a:lnTo>
                    <a:lnTo>
                      <a:pt x="247" y="451"/>
                    </a:lnTo>
                    <a:lnTo>
                      <a:pt x="253" y="448"/>
                    </a:lnTo>
                    <a:lnTo>
                      <a:pt x="259" y="446"/>
                    </a:lnTo>
                    <a:lnTo>
                      <a:pt x="264" y="443"/>
                    </a:lnTo>
                    <a:lnTo>
                      <a:pt x="276" y="378"/>
                    </a:lnTo>
                    <a:lnTo>
                      <a:pt x="276" y="311"/>
                    </a:lnTo>
                    <a:lnTo>
                      <a:pt x="271" y="243"/>
                    </a:lnTo>
                    <a:lnTo>
                      <a:pt x="272" y="176"/>
                    </a:lnTo>
                    <a:lnTo>
                      <a:pt x="284" y="0"/>
                    </a:lnTo>
                    <a:lnTo>
                      <a:pt x="267" y="45"/>
                    </a:lnTo>
                    <a:lnTo>
                      <a:pt x="255" y="93"/>
                    </a:lnTo>
                    <a:lnTo>
                      <a:pt x="249" y="142"/>
                    </a:lnTo>
                    <a:lnTo>
                      <a:pt x="247" y="191"/>
                    </a:lnTo>
                    <a:lnTo>
                      <a:pt x="246" y="242"/>
                    </a:lnTo>
                    <a:lnTo>
                      <a:pt x="246" y="293"/>
                    </a:lnTo>
                    <a:lnTo>
                      <a:pt x="244" y="342"/>
                    </a:lnTo>
                    <a:lnTo>
                      <a:pt x="239" y="390"/>
                    </a:lnTo>
                    <a:lnTo>
                      <a:pt x="232" y="366"/>
                    </a:lnTo>
                    <a:lnTo>
                      <a:pt x="224" y="335"/>
                    </a:lnTo>
                    <a:lnTo>
                      <a:pt x="215" y="302"/>
                    </a:lnTo>
                    <a:lnTo>
                      <a:pt x="206" y="267"/>
                    </a:lnTo>
                    <a:lnTo>
                      <a:pt x="197" y="235"/>
                    </a:lnTo>
                    <a:lnTo>
                      <a:pt x="191" y="206"/>
                    </a:lnTo>
                    <a:lnTo>
                      <a:pt x="185" y="185"/>
                    </a:lnTo>
                    <a:lnTo>
                      <a:pt x="182" y="175"/>
                    </a:lnTo>
                    <a:lnTo>
                      <a:pt x="177" y="180"/>
                    </a:lnTo>
                    <a:lnTo>
                      <a:pt x="171" y="187"/>
                    </a:lnTo>
                    <a:lnTo>
                      <a:pt x="163" y="195"/>
                    </a:lnTo>
                    <a:lnTo>
                      <a:pt x="156" y="205"/>
                    </a:lnTo>
                    <a:lnTo>
                      <a:pt x="148" y="215"/>
                    </a:lnTo>
                    <a:lnTo>
                      <a:pt x="142" y="225"/>
                    </a:lnTo>
                    <a:lnTo>
                      <a:pt x="138" y="233"/>
                    </a:lnTo>
                    <a:lnTo>
                      <a:pt x="135" y="240"/>
                    </a:lnTo>
                    <a:lnTo>
                      <a:pt x="123" y="248"/>
                    </a:lnTo>
                    <a:lnTo>
                      <a:pt x="109" y="256"/>
                    </a:lnTo>
                    <a:lnTo>
                      <a:pt x="96" y="264"/>
                    </a:lnTo>
                    <a:lnTo>
                      <a:pt x="83" y="272"/>
                    </a:lnTo>
                    <a:lnTo>
                      <a:pt x="70" y="281"/>
                    </a:lnTo>
                    <a:lnTo>
                      <a:pt x="58" y="289"/>
                    </a:lnTo>
                    <a:lnTo>
                      <a:pt x="45" y="299"/>
                    </a:lnTo>
                    <a:lnTo>
                      <a:pt x="34" y="310"/>
                    </a:lnTo>
                    <a:lnTo>
                      <a:pt x="38" y="241"/>
                    </a:lnTo>
                    <a:lnTo>
                      <a:pt x="34" y="174"/>
                    </a:lnTo>
                    <a:lnTo>
                      <a:pt x="26" y="123"/>
                    </a:lnTo>
                    <a:lnTo>
                      <a:pt x="21" y="104"/>
                    </a:lnTo>
                    <a:lnTo>
                      <a:pt x="0" y="378"/>
                    </a:lnTo>
                    <a:close/>
                  </a:path>
                </a:pathLst>
              </a:custGeom>
              <a:solidFill>
                <a:srgbClr val="00D828"/>
              </a:solidFill>
              <a:ln w="9525">
                <a:noFill/>
                <a:round/>
                <a:headEnd/>
                <a:tailEnd/>
              </a:ln>
            </p:spPr>
            <p:txBody>
              <a:bodyPr>
                <a:prstTxWarp prst="textNoShape">
                  <a:avLst/>
                </a:prstTxWarp>
              </a:bodyPr>
              <a:lstStyle/>
              <a:p>
                <a:endParaRPr lang="en-US"/>
              </a:p>
            </p:txBody>
          </p:sp>
          <p:sp>
            <p:nvSpPr>
              <p:cNvPr id="92265" name="Freeform 105"/>
              <p:cNvSpPr>
                <a:spLocks/>
              </p:cNvSpPr>
              <p:nvPr/>
            </p:nvSpPr>
            <p:spPr bwMode="auto">
              <a:xfrm>
                <a:off x="3004" y="3333"/>
                <a:ext cx="103" cy="73"/>
              </a:xfrm>
              <a:custGeom>
                <a:avLst/>
                <a:gdLst/>
                <a:ahLst/>
                <a:cxnLst>
                  <a:cxn ang="0">
                    <a:pos x="39" y="132"/>
                  </a:cxn>
                  <a:cxn ang="0">
                    <a:pos x="54" y="109"/>
                  </a:cxn>
                  <a:cxn ang="0">
                    <a:pos x="72" y="90"/>
                  </a:cxn>
                  <a:cxn ang="0">
                    <a:pos x="92" y="73"/>
                  </a:cxn>
                  <a:cxn ang="0">
                    <a:pos x="115" y="58"/>
                  </a:cxn>
                  <a:cxn ang="0">
                    <a:pos x="138" y="44"/>
                  </a:cxn>
                  <a:cxn ang="0">
                    <a:pos x="161" y="30"/>
                  </a:cxn>
                  <a:cxn ang="0">
                    <a:pos x="184" y="16"/>
                  </a:cxn>
                  <a:cxn ang="0">
                    <a:pos x="206" y="0"/>
                  </a:cxn>
                  <a:cxn ang="0">
                    <a:pos x="167" y="14"/>
                  </a:cxn>
                  <a:cxn ang="0">
                    <a:pos x="142" y="27"/>
                  </a:cxn>
                  <a:cxn ang="0">
                    <a:pos x="119" y="39"/>
                  </a:cxn>
                  <a:cxn ang="0">
                    <a:pos x="95" y="53"/>
                  </a:cxn>
                  <a:cxn ang="0">
                    <a:pos x="73" y="68"/>
                  </a:cxn>
                  <a:cxn ang="0">
                    <a:pos x="51" y="84"/>
                  </a:cxn>
                  <a:cxn ang="0">
                    <a:pos x="32" y="102"/>
                  </a:cxn>
                  <a:cxn ang="0">
                    <a:pos x="15" y="122"/>
                  </a:cxn>
                  <a:cxn ang="0">
                    <a:pos x="0" y="145"/>
                  </a:cxn>
                  <a:cxn ang="0">
                    <a:pos x="39" y="132"/>
                  </a:cxn>
                </a:cxnLst>
                <a:rect l="0" t="0" r="r" b="b"/>
                <a:pathLst>
                  <a:path w="206" h="145">
                    <a:moveTo>
                      <a:pt x="39" y="132"/>
                    </a:moveTo>
                    <a:lnTo>
                      <a:pt x="54" y="109"/>
                    </a:lnTo>
                    <a:lnTo>
                      <a:pt x="72" y="90"/>
                    </a:lnTo>
                    <a:lnTo>
                      <a:pt x="92" y="73"/>
                    </a:lnTo>
                    <a:lnTo>
                      <a:pt x="115" y="58"/>
                    </a:lnTo>
                    <a:lnTo>
                      <a:pt x="138" y="44"/>
                    </a:lnTo>
                    <a:lnTo>
                      <a:pt x="161" y="30"/>
                    </a:lnTo>
                    <a:lnTo>
                      <a:pt x="184" y="16"/>
                    </a:lnTo>
                    <a:lnTo>
                      <a:pt x="206" y="0"/>
                    </a:lnTo>
                    <a:lnTo>
                      <a:pt x="167" y="14"/>
                    </a:lnTo>
                    <a:lnTo>
                      <a:pt x="142" y="27"/>
                    </a:lnTo>
                    <a:lnTo>
                      <a:pt x="119" y="39"/>
                    </a:lnTo>
                    <a:lnTo>
                      <a:pt x="95" y="53"/>
                    </a:lnTo>
                    <a:lnTo>
                      <a:pt x="73" y="68"/>
                    </a:lnTo>
                    <a:lnTo>
                      <a:pt x="51" y="84"/>
                    </a:lnTo>
                    <a:lnTo>
                      <a:pt x="32" y="102"/>
                    </a:lnTo>
                    <a:lnTo>
                      <a:pt x="15" y="122"/>
                    </a:lnTo>
                    <a:lnTo>
                      <a:pt x="0" y="145"/>
                    </a:lnTo>
                    <a:lnTo>
                      <a:pt x="39" y="132"/>
                    </a:lnTo>
                    <a:close/>
                  </a:path>
                </a:pathLst>
              </a:custGeom>
              <a:solidFill>
                <a:srgbClr val="00D828"/>
              </a:solidFill>
              <a:ln w="9525">
                <a:noFill/>
                <a:round/>
                <a:headEnd/>
                <a:tailEnd/>
              </a:ln>
            </p:spPr>
            <p:txBody>
              <a:bodyPr>
                <a:prstTxWarp prst="textNoShape">
                  <a:avLst/>
                </a:prstTxWarp>
              </a:bodyPr>
              <a:lstStyle/>
              <a:p>
                <a:endParaRPr lang="en-US"/>
              </a:p>
            </p:txBody>
          </p:sp>
          <p:sp>
            <p:nvSpPr>
              <p:cNvPr id="92266" name="Freeform 106"/>
              <p:cNvSpPr>
                <a:spLocks/>
              </p:cNvSpPr>
              <p:nvPr/>
            </p:nvSpPr>
            <p:spPr bwMode="auto">
              <a:xfrm>
                <a:off x="2735" y="3259"/>
                <a:ext cx="62" cy="230"/>
              </a:xfrm>
              <a:custGeom>
                <a:avLst/>
                <a:gdLst/>
                <a:ahLst/>
                <a:cxnLst>
                  <a:cxn ang="0">
                    <a:pos x="117" y="42"/>
                  </a:cxn>
                  <a:cxn ang="0">
                    <a:pos x="111" y="30"/>
                  </a:cxn>
                  <a:cxn ang="0">
                    <a:pos x="104" y="16"/>
                  </a:cxn>
                  <a:cxn ang="0">
                    <a:pos x="96" y="4"/>
                  </a:cxn>
                  <a:cxn ang="0">
                    <a:pos x="94" y="0"/>
                  </a:cxn>
                  <a:cxn ang="0">
                    <a:pos x="91" y="1"/>
                  </a:cxn>
                  <a:cxn ang="0">
                    <a:pos x="87" y="2"/>
                  </a:cxn>
                  <a:cxn ang="0">
                    <a:pos x="80" y="4"/>
                  </a:cxn>
                  <a:cxn ang="0">
                    <a:pos x="72" y="8"/>
                  </a:cxn>
                  <a:cxn ang="0">
                    <a:pos x="63" y="13"/>
                  </a:cxn>
                  <a:cxn ang="0">
                    <a:pos x="55" y="16"/>
                  </a:cxn>
                  <a:cxn ang="0">
                    <a:pos x="48" y="22"/>
                  </a:cxn>
                  <a:cxn ang="0">
                    <a:pos x="43" y="28"/>
                  </a:cxn>
                  <a:cxn ang="0">
                    <a:pos x="21" y="79"/>
                  </a:cxn>
                  <a:cxn ang="0">
                    <a:pos x="7" y="131"/>
                  </a:cxn>
                  <a:cxn ang="0">
                    <a:pos x="2" y="185"/>
                  </a:cxn>
                  <a:cxn ang="0">
                    <a:pos x="0" y="239"/>
                  </a:cxn>
                  <a:cxn ang="0">
                    <a:pos x="2" y="295"/>
                  </a:cxn>
                  <a:cxn ang="0">
                    <a:pos x="5" y="349"/>
                  </a:cxn>
                  <a:cxn ang="0">
                    <a:pos x="6" y="404"/>
                  </a:cxn>
                  <a:cxn ang="0">
                    <a:pos x="5" y="458"/>
                  </a:cxn>
                  <a:cxn ang="0">
                    <a:pos x="35" y="447"/>
                  </a:cxn>
                  <a:cxn ang="0">
                    <a:pos x="34" y="380"/>
                  </a:cxn>
                  <a:cxn ang="0">
                    <a:pos x="30" y="312"/>
                  </a:cxn>
                  <a:cxn ang="0">
                    <a:pos x="26" y="244"/>
                  </a:cxn>
                  <a:cxn ang="0">
                    <a:pos x="22" y="177"/>
                  </a:cxn>
                  <a:cxn ang="0">
                    <a:pos x="26" y="156"/>
                  </a:cxn>
                  <a:cxn ang="0">
                    <a:pos x="29" y="136"/>
                  </a:cxn>
                  <a:cxn ang="0">
                    <a:pos x="33" y="113"/>
                  </a:cxn>
                  <a:cxn ang="0">
                    <a:pos x="37" y="91"/>
                  </a:cxn>
                  <a:cxn ang="0">
                    <a:pos x="43" y="70"/>
                  </a:cxn>
                  <a:cxn ang="0">
                    <a:pos x="50" y="51"/>
                  </a:cxn>
                  <a:cxn ang="0">
                    <a:pos x="59" y="33"/>
                  </a:cxn>
                  <a:cxn ang="0">
                    <a:pos x="72" y="19"/>
                  </a:cxn>
                  <a:cxn ang="0">
                    <a:pos x="83" y="31"/>
                  </a:cxn>
                  <a:cxn ang="0">
                    <a:pos x="93" y="46"/>
                  </a:cxn>
                  <a:cxn ang="0">
                    <a:pos x="99" y="63"/>
                  </a:cxn>
                  <a:cxn ang="0">
                    <a:pos x="103" y="84"/>
                  </a:cxn>
                  <a:cxn ang="0">
                    <a:pos x="103" y="107"/>
                  </a:cxn>
                  <a:cxn ang="0">
                    <a:pos x="99" y="132"/>
                  </a:cxn>
                  <a:cxn ang="0">
                    <a:pos x="94" y="159"/>
                  </a:cxn>
                  <a:cxn ang="0">
                    <a:pos x="84" y="188"/>
                  </a:cxn>
                  <a:cxn ang="0">
                    <a:pos x="82" y="185"/>
                  </a:cxn>
                  <a:cxn ang="0">
                    <a:pos x="78" y="182"/>
                  </a:cxn>
                  <a:cxn ang="0">
                    <a:pos x="72" y="178"/>
                  </a:cxn>
                  <a:cxn ang="0">
                    <a:pos x="66" y="176"/>
                  </a:cxn>
                  <a:cxn ang="0">
                    <a:pos x="59" y="173"/>
                  </a:cxn>
                  <a:cxn ang="0">
                    <a:pos x="55" y="170"/>
                  </a:cxn>
                  <a:cxn ang="0">
                    <a:pos x="50" y="169"/>
                  </a:cxn>
                  <a:cxn ang="0">
                    <a:pos x="49" y="168"/>
                  </a:cxn>
                  <a:cxn ang="0">
                    <a:pos x="56" y="181"/>
                  </a:cxn>
                  <a:cxn ang="0">
                    <a:pos x="65" y="196"/>
                  </a:cxn>
                  <a:cxn ang="0">
                    <a:pos x="72" y="207"/>
                  </a:cxn>
                  <a:cxn ang="0">
                    <a:pos x="74" y="212"/>
                  </a:cxn>
                  <a:cxn ang="0">
                    <a:pos x="79" y="211"/>
                  </a:cxn>
                  <a:cxn ang="0">
                    <a:pos x="88" y="206"/>
                  </a:cxn>
                  <a:cxn ang="0">
                    <a:pos x="98" y="200"/>
                  </a:cxn>
                  <a:cxn ang="0">
                    <a:pos x="104" y="196"/>
                  </a:cxn>
                  <a:cxn ang="0">
                    <a:pos x="118" y="160"/>
                  </a:cxn>
                  <a:cxn ang="0">
                    <a:pos x="125" y="122"/>
                  </a:cxn>
                  <a:cxn ang="0">
                    <a:pos x="124" y="83"/>
                  </a:cxn>
                  <a:cxn ang="0">
                    <a:pos x="117" y="42"/>
                  </a:cxn>
                </a:cxnLst>
                <a:rect l="0" t="0" r="r" b="b"/>
                <a:pathLst>
                  <a:path w="125" h="458">
                    <a:moveTo>
                      <a:pt x="117" y="42"/>
                    </a:moveTo>
                    <a:lnTo>
                      <a:pt x="111" y="30"/>
                    </a:lnTo>
                    <a:lnTo>
                      <a:pt x="104" y="16"/>
                    </a:lnTo>
                    <a:lnTo>
                      <a:pt x="96" y="4"/>
                    </a:lnTo>
                    <a:lnTo>
                      <a:pt x="94" y="0"/>
                    </a:lnTo>
                    <a:lnTo>
                      <a:pt x="91" y="1"/>
                    </a:lnTo>
                    <a:lnTo>
                      <a:pt x="87" y="2"/>
                    </a:lnTo>
                    <a:lnTo>
                      <a:pt x="80" y="4"/>
                    </a:lnTo>
                    <a:lnTo>
                      <a:pt x="72" y="8"/>
                    </a:lnTo>
                    <a:lnTo>
                      <a:pt x="63" y="13"/>
                    </a:lnTo>
                    <a:lnTo>
                      <a:pt x="55" y="16"/>
                    </a:lnTo>
                    <a:lnTo>
                      <a:pt x="48" y="22"/>
                    </a:lnTo>
                    <a:lnTo>
                      <a:pt x="43" y="28"/>
                    </a:lnTo>
                    <a:lnTo>
                      <a:pt x="21" y="79"/>
                    </a:lnTo>
                    <a:lnTo>
                      <a:pt x="7" y="131"/>
                    </a:lnTo>
                    <a:lnTo>
                      <a:pt x="2" y="185"/>
                    </a:lnTo>
                    <a:lnTo>
                      <a:pt x="0" y="239"/>
                    </a:lnTo>
                    <a:lnTo>
                      <a:pt x="2" y="295"/>
                    </a:lnTo>
                    <a:lnTo>
                      <a:pt x="5" y="349"/>
                    </a:lnTo>
                    <a:lnTo>
                      <a:pt x="6" y="404"/>
                    </a:lnTo>
                    <a:lnTo>
                      <a:pt x="5" y="458"/>
                    </a:lnTo>
                    <a:lnTo>
                      <a:pt x="35" y="447"/>
                    </a:lnTo>
                    <a:lnTo>
                      <a:pt x="34" y="380"/>
                    </a:lnTo>
                    <a:lnTo>
                      <a:pt x="30" y="312"/>
                    </a:lnTo>
                    <a:lnTo>
                      <a:pt x="26" y="244"/>
                    </a:lnTo>
                    <a:lnTo>
                      <a:pt x="22" y="177"/>
                    </a:lnTo>
                    <a:lnTo>
                      <a:pt x="26" y="156"/>
                    </a:lnTo>
                    <a:lnTo>
                      <a:pt x="29" y="136"/>
                    </a:lnTo>
                    <a:lnTo>
                      <a:pt x="33" y="113"/>
                    </a:lnTo>
                    <a:lnTo>
                      <a:pt x="37" y="91"/>
                    </a:lnTo>
                    <a:lnTo>
                      <a:pt x="43" y="70"/>
                    </a:lnTo>
                    <a:lnTo>
                      <a:pt x="50" y="51"/>
                    </a:lnTo>
                    <a:lnTo>
                      <a:pt x="59" y="33"/>
                    </a:lnTo>
                    <a:lnTo>
                      <a:pt x="72" y="19"/>
                    </a:lnTo>
                    <a:lnTo>
                      <a:pt x="83" y="31"/>
                    </a:lnTo>
                    <a:lnTo>
                      <a:pt x="93" y="46"/>
                    </a:lnTo>
                    <a:lnTo>
                      <a:pt x="99" y="63"/>
                    </a:lnTo>
                    <a:lnTo>
                      <a:pt x="103" y="84"/>
                    </a:lnTo>
                    <a:lnTo>
                      <a:pt x="103" y="107"/>
                    </a:lnTo>
                    <a:lnTo>
                      <a:pt x="99" y="132"/>
                    </a:lnTo>
                    <a:lnTo>
                      <a:pt x="94" y="159"/>
                    </a:lnTo>
                    <a:lnTo>
                      <a:pt x="84" y="188"/>
                    </a:lnTo>
                    <a:lnTo>
                      <a:pt x="82" y="185"/>
                    </a:lnTo>
                    <a:lnTo>
                      <a:pt x="78" y="182"/>
                    </a:lnTo>
                    <a:lnTo>
                      <a:pt x="72" y="178"/>
                    </a:lnTo>
                    <a:lnTo>
                      <a:pt x="66" y="176"/>
                    </a:lnTo>
                    <a:lnTo>
                      <a:pt x="59" y="173"/>
                    </a:lnTo>
                    <a:lnTo>
                      <a:pt x="55" y="170"/>
                    </a:lnTo>
                    <a:lnTo>
                      <a:pt x="50" y="169"/>
                    </a:lnTo>
                    <a:lnTo>
                      <a:pt x="49" y="168"/>
                    </a:lnTo>
                    <a:lnTo>
                      <a:pt x="56" y="181"/>
                    </a:lnTo>
                    <a:lnTo>
                      <a:pt x="65" y="196"/>
                    </a:lnTo>
                    <a:lnTo>
                      <a:pt x="72" y="207"/>
                    </a:lnTo>
                    <a:lnTo>
                      <a:pt x="74" y="212"/>
                    </a:lnTo>
                    <a:lnTo>
                      <a:pt x="79" y="211"/>
                    </a:lnTo>
                    <a:lnTo>
                      <a:pt x="88" y="206"/>
                    </a:lnTo>
                    <a:lnTo>
                      <a:pt x="98" y="200"/>
                    </a:lnTo>
                    <a:lnTo>
                      <a:pt x="104" y="196"/>
                    </a:lnTo>
                    <a:lnTo>
                      <a:pt x="118" y="160"/>
                    </a:lnTo>
                    <a:lnTo>
                      <a:pt x="125" y="122"/>
                    </a:lnTo>
                    <a:lnTo>
                      <a:pt x="124" y="83"/>
                    </a:lnTo>
                    <a:lnTo>
                      <a:pt x="117" y="42"/>
                    </a:lnTo>
                    <a:close/>
                  </a:path>
                </a:pathLst>
              </a:custGeom>
              <a:solidFill>
                <a:srgbClr val="D18C42"/>
              </a:solidFill>
              <a:ln w="9525">
                <a:noFill/>
                <a:round/>
                <a:headEnd/>
                <a:tailEnd/>
              </a:ln>
            </p:spPr>
            <p:txBody>
              <a:bodyPr>
                <a:prstTxWarp prst="textNoShape">
                  <a:avLst/>
                </a:prstTxWarp>
              </a:bodyPr>
              <a:lstStyle/>
              <a:p>
                <a:endParaRPr lang="en-US"/>
              </a:p>
            </p:txBody>
          </p:sp>
          <p:sp>
            <p:nvSpPr>
              <p:cNvPr id="92267" name="Freeform 107"/>
              <p:cNvSpPr>
                <a:spLocks/>
              </p:cNvSpPr>
              <p:nvPr/>
            </p:nvSpPr>
            <p:spPr bwMode="auto">
              <a:xfrm>
                <a:off x="2763" y="3210"/>
                <a:ext cx="59" cy="191"/>
              </a:xfrm>
              <a:custGeom>
                <a:avLst/>
                <a:gdLst/>
                <a:ahLst/>
                <a:cxnLst>
                  <a:cxn ang="0">
                    <a:pos x="112" y="76"/>
                  </a:cxn>
                  <a:cxn ang="0">
                    <a:pos x="110" y="64"/>
                  </a:cxn>
                  <a:cxn ang="0">
                    <a:pos x="107" y="53"/>
                  </a:cxn>
                  <a:cxn ang="0">
                    <a:pos x="104" y="42"/>
                  </a:cxn>
                  <a:cxn ang="0">
                    <a:pos x="98" y="32"/>
                  </a:cxn>
                  <a:cxn ang="0">
                    <a:pos x="92" y="23"/>
                  </a:cxn>
                  <a:cxn ang="0">
                    <a:pos x="84" y="14"/>
                  </a:cxn>
                  <a:cxn ang="0">
                    <a:pos x="74" y="7"/>
                  </a:cxn>
                  <a:cxn ang="0">
                    <a:pos x="63" y="1"/>
                  </a:cxn>
                  <a:cxn ang="0">
                    <a:pos x="55" y="0"/>
                  </a:cxn>
                  <a:cxn ang="0">
                    <a:pos x="46" y="0"/>
                  </a:cxn>
                  <a:cxn ang="0">
                    <a:pos x="37" y="1"/>
                  </a:cxn>
                  <a:cxn ang="0">
                    <a:pos x="26" y="3"/>
                  </a:cxn>
                  <a:cxn ang="0">
                    <a:pos x="17" y="7"/>
                  </a:cxn>
                  <a:cxn ang="0">
                    <a:pos x="9" y="10"/>
                  </a:cxn>
                  <a:cxn ang="0">
                    <a:pos x="3" y="14"/>
                  </a:cxn>
                  <a:cxn ang="0">
                    <a:pos x="1" y="16"/>
                  </a:cxn>
                  <a:cxn ang="0">
                    <a:pos x="4" y="15"/>
                  </a:cxn>
                  <a:cxn ang="0">
                    <a:pos x="14" y="14"/>
                  </a:cxn>
                  <a:cxn ang="0">
                    <a:pos x="26" y="14"/>
                  </a:cxn>
                  <a:cxn ang="0">
                    <a:pos x="41" y="16"/>
                  </a:cxn>
                  <a:cxn ang="0">
                    <a:pos x="57" y="24"/>
                  </a:cxn>
                  <a:cxn ang="0">
                    <a:pos x="72" y="38"/>
                  </a:cxn>
                  <a:cxn ang="0">
                    <a:pos x="84" y="59"/>
                  </a:cxn>
                  <a:cxn ang="0">
                    <a:pos x="91" y="90"/>
                  </a:cxn>
                  <a:cxn ang="0">
                    <a:pos x="94" y="124"/>
                  </a:cxn>
                  <a:cxn ang="0">
                    <a:pos x="97" y="159"/>
                  </a:cxn>
                  <a:cxn ang="0">
                    <a:pos x="98" y="192"/>
                  </a:cxn>
                  <a:cxn ang="0">
                    <a:pos x="95" y="226"/>
                  </a:cxn>
                  <a:cxn ang="0">
                    <a:pos x="90" y="259"/>
                  </a:cxn>
                  <a:cxn ang="0">
                    <a:pos x="78" y="292"/>
                  </a:cxn>
                  <a:cxn ang="0">
                    <a:pos x="62" y="326"/>
                  </a:cxn>
                  <a:cxn ang="0">
                    <a:pos x="40" y="360"/>
                  </a:cxn>
                  <a:cxn ang="0">
                    <a:pos x="0" y="380"/>
                  </a:cxn>
                  <a:cxn ang="0">
                    <a:pos x="14" y="381"/>
                  </a:cxn>
                  <a:cxn ang="0">
                    <a:pos x="26" y="379"/>
                  </a:cxn>
                  <a:cxn ang="0">
                    <a:pos x="40" y="372"/>
                  </a:cxn>
                  <a:cxn ang="0">
                    <a:pos x="52" y="365"/>
                  </a:cxn>
                  <a:cxn ang="0">
                    <a:pos x="62" y="356"/>
                  </a:cxn>
                  <a:cxn ang="0">
                    <a:pos x="71" y="348"/>
                  </a:cxn>
                  <a:cxn ang="0">
                    <a:pos x="77" y="340"/>
                  </a:cxn>
                  <a:cxn ang="0">
                    <a:pos x="82" y="334"/>
                  </a:cxn>
                  <a:cxn ang="0">
                    <a:pos x="97" y="298"/>
                  </a:cxn>
                  <a:cxn ang="0">
                    <a:pos x="108" y="265"/>
                  </a:cxn>
                  <a:cxn ang="0">
                    <a:pos x="114" y="232"/>
                  </a:cxn>
                  <a:cxn ang="0">
                    <a:pos x="117" y="201"/>
                  </a:cxn>
                  <a:cxn ang="0">
                    <a:pos x="117" y="170"/>
                  </a:cxn>
                  <a:cxn ang="0">
                    <a:pos x="116" y="139"/>
                  </a:cxn>
                  <a:cxn ang="0">
                    <a:pos x="114" y="108"/>
                  </a:cxn>
                  <a:cxn ang="0">
                    <a:pos x="112" y="76"/>
                  </a:cxn>
                </a:cxnLst>
                <a:rect l="0" t="0" r="r" b="b"/>
                <a:pathLst>
                  <a:path w="117" h="381">
                    <a:moveTo>
                      <a:pt x="112" y="76"/>
                    </a:moveTo>
                    <a:lnTo>
                      <a:pt x="110" y="64"/>
                    </a:lnTo>
                    <a:lnTo>
                      <a:pt x="107" y="53"/>
                    </a:lnTo>
                    <a:lnTo>
                      <a:pt x="104" y="42"/>
                    </a:lnTo>
                    <a:lnTo>
                      <a:pt x="98" y="32"/>
                    </a:lnTo>
                    <a:lnTo>
                      <a:pt x="92" y="23"/>
                    </a:lnTo>
                    <a:lnTo>
                      <a:pt x="84" y="14"/>
                    </a:lnTo>
                    <a:lnTo>
                      <a:pt x="74" y="7"/>
                    </a:lnTo>
                    <a:lnTo>
                      <a:pt x="63" y="1"/>
                    </a:lnTo>
                    <a:lnTo>
                      <a:pt x="55" y="0"/>
                    </a:lnTo>
                    <a:lnTo>
                      <a:pt x="46" y="0"/>
                    </a:lnTo>
                    <a:lnTo>
                      <a:pt x="37" y="1"/>
                    </a:lnTo>
                    <a:lnTo>
                      <a:pt x="26" y="3"/>
                    </a:lnTo>
                    <a:lnTo>
                      <a:pt x="17" y="7"/>
                    </a:lnTo>
                    <a:lnTo>
                      <a:pt x="9" y="10"/>
                    </a:lnTo>
                    <a:lnTo>
                      <a:pt x="3" y="14"/>
                    </a:lnTo>
                    <a:lnTo>
                      <a:pt x="1" y="16"/>
                    </a:lnTo>
                    <a:lnTo>
                      <a:pt x="4" y="15"/>
                    </a:lnTo>
                    <a:lnTo>
                      <a:pt x="14" y="14"/>
                    </a:lnTo>
                    <a:lnTo>
                      <a:pt x="26" y="14"/>
                    </a:lnTo>
                    <a:lnTo>
                      <a:pt x="41" y="16"/>
                    </a:lnTo>
                    <a:lnTo>
                      <a:pt x="57" y="24"/>
                    </a:lnTo>
                    <a:lnTo>
                      <a:pt x="72" y="38"/>
                    </a:lnTo>
                    <a:lnTo>
                      <a:pt x="84" y="59"/>
                    </a:lnTo>
                    <a:lnTo>
                      <a:pt x="91" y="90"/>
                    </a:lnTo>
                    <a:lnTo>
                      <a:pt x="94" y="124"/>
                    </a:lnTo>
                    <a:lnTo>
                      <a:pt x="97" y="159"/>
                    </a:lnTo>
                    <a:lnTo>
                      <a:pt x="98" y="192"/>
                    </a:lnTo>
                    <a:lnTo>
                      <a:pt x="95" y="226"/>
                    </a:lnTo>
                    <a:lnTo>
                      <a:pt x="90" y="259"/>
                    </a:lnTo>
                    <a:lnTo>
                      <a:pt x="78" y="292"/>
                    </a:lnTo>
                    <a:lnTo>
                      <a:pt x="62" y="326"/>
                    </a:lnTo>
                    <a:lnTo>
                      <a:pt x="40" y="360"/>
                    </a:lnTo>
                    <a:lnTo>
                      <a:pt x="0" y="380"/>
                    </a:lnTo>
                    <a:lnTo>
                      <a:pt x="14" y="381"/>
                    </a:lnTo>
                    <a:lnTo>
                      <a:pt x="26" y="379"/>
                    </a:lnTo>
                    <a:lnTo>
                      <a:pt x="40" y="372"/>
                    </a:lnTo>
                    <a:lnTo>
                      <a:pt x="52" y="365"/>
                    </a:lnTo>
                    <a:lnTo>
                      <a:pt x="62" y="356"/>
                    </a:lnTo>
                    <a:lnTo>
                      <a:pt x="71" y="348"/>
                    </a:lnTo>
                    <a:lnTo>
                      <a:pt x="77" y="340"/>
                    </a:lnTo>
                    <a:lnTo>
                      <a:pt x="82" y="334"/>
                    </a:lnTo>
                    <a:lnTo>
                      <a:pt x="97" y="298"/>
                    </a:lnTo>
                    <a:lnTo>
                      <a:pt x="108" y="265"/>
                    </a:lnTo>
                    <a:lnTo>
                      <a:pt x="114" y="232"/>
                    </a:lnTo>
                    <a:lnTo>
                      <a:pt x="117" y="201"/>
                    </a:lnTo>
                    <a:lnTo>
                      <a:pt x="117" y="170"/>
                    </a:lnTo>
                    <a:lnTo>
                      <a:pt x="116" y="139"/>
                    </a:lnTo>
                    <a:lnTo>
                      <a:pt x="114" y="108"/>
                    </a:lnTo>
                    <a:lnTo>
                      <a:pt x="112" y="76"/>
                    </a:lnTo>
                    <a:close/>
                  </a:path>
                </a:pathLst>
              </a:custGeom>
              <a:solidFill>
                <a:srgbClr val="D18C42"/>
              </a:solidFill>
              <a:ln w="9525">
                <a:noFill/>
                <a:round/>
                <a:headEnd/>
                <a:tailEnd/>
              </a:ln>
            </p:spPr>
            <p:txBody>
              <a:bodyPr>
                <a:prstTxWarp prst="textNoShape">
                  <a:avLst/>
                </a:prstTxWarp>
              </a:bodyPr>
              <a:lstStyle/>
              <a:p>
                <a:endParaRPr lang="en-US"/>
              </a:p>
            </p:txBody>
          </p:sp>
          <p:sp>
            <p:nvSpPr>
              <p:cNvPr id="92268" name="Freeform 108"/>
              <p:cNvSpPr>
                <a:spLocks/>
              </p:cNvSpPr>
              <p:nvPr/>
            </p:nvSpPr>
            <p:spPr bwMode="auto">
              <a:xfrm>
                <a:off x="2774" y="3407"/>
                <a:ext cx="14" cy="101"/>
              </a:xfrm>
              <a:custGeom>
                <a:avLst/>
                <a:gdLst/>
                <a:ahLst/>
                <a:cxnLst>
                  <a:cxn ang="0">
                    <a:pos x="29" y="0"/>
                  </a:cxn>
                  <a:cxn ang="0">
                    <a:pos x="23" y="57"/>
                  </a:cxn>
                  <a:cxn ang="0">
                    <a:pos x="19" y="107"/>
                  </a:cxn>
                  <a:cxn ang="0">
                    <a:pos x="20" y="153"/>
                  </a:cxn>
                  <a:cxn ang="0">
                    <a:pos x="27" y="201"/>
                  </a:cxn>
                  <a:cxn ang="0">
                    <a:pos x="2" y="202"/>
                  </a:cxn>
                  <a:cxn ang="0">
                    <a:pos x="0" y="151"/>
                  </a:cxn>
                  <a:cxn ang="0">
                    <a:pos x="0" y="108"/>
                  </a:cxn>
                  <a:cxn ang="0">
                    <a:pos x="1" y="66"/>
                  </a:cxn>
                  <a:cxn ang="0">
                    <a:pos x="4" y="18"/>
                  </a:cxn>
                  <a:cxn ang="0">
                    <a:pos x="29" y="0"/>
                  </a:cxn>
                </a:cxnLst>
                <a:rect l="0" t="0" r="r" b="b"/>
                <a:pathLst>
                  <a:path w="29" h="202">
                    <a:moveTo>
                      <a:pt x="29" y="0"/>
                    </a:moveTo>
                    <a:lnTo>
                      <a:pt x="23" y="57"/>
                    </a:lnTo>
                    <a:lnTo>
                      <a:pt x="19" y="107"/>
                    </a:lnTo>
                    <a:lnTo>
                      <a:pt x="20" y="153"/>
                    </a:lnTo>
                    <a:lnTo>
                      <a:pt x="27" y="201"/>
                    </a:lnTo>
                    <a:lnTo>
                      <a:pt x="2" y="202"/>
                    </a:lnTo>
                    <a:lnTo>
                      <a:pt x="0" y="151"/>
                    </a:lnTo>
                    <a:lnTo>
                      <a:pt x="0" y="108"/>
                    </a:lnTo>
                    <a:lnTo>
                      <a:pt x="1" y="66"/>
                    </a:lnTo>
                    <a:lnTo>
                      <a:pt x="4" y="18"/>
                    </a:lnTo>
                    <a:lnTo>
                      <a:pt x="29" y="0"/>
                    </a:lnTo>
                    <a:close/>
                  </a:path>
                </a:pathLst>
              </a:custGeom>
              <a:solidFill>
                <a:srgbClr val="D18C42"/>
              </a:solidFill>
              <a:ln w="9525">
                <a:noFill/>
                <a:round/>
                <a:headEnd/>
                <a:tailEnd/>
              </a:ln>
            </p:spPr>
            <p:txBody>
              <a:bodyPr>
                <a:prstTxWarp prst="textNoShape">
                  <a:avLst/>
                </a:prstTxWarp>
              </a:bodyPr>
              <a:lstStyle/>
              <a:p>
                <a:endParaRPr lang="en-US"/>
              </a:p>
            </p:txBody>
          </p:sp>
          <p:sp>
            <p:nvSpPr>
              <p:cNvPr id="92269" name="Freeform 109"/>
              <p:cNvSpPr>
                <a:spLocks/>
              </p:cNvSpPr>
              <p:nvPr/>
            </p:nvSpPr>
            <p:spPr bwMode="auto">
              <a:xfrm>
                <a:off x="2735" y="3175"/>
                <a:ext cx="17" cy="100"/>
              </a:xfrm>
              <a:custGeom>
                <a:avLst/>
                <a:gdLst/>
                <a:ahLst/>
                <a:cxnLst>
                  <a:cxn ang="0">
                    <a:pos x="35" y="0"/>
                  </a:cxn>
                  <a:cxn ang="0">
                    <a:pos x="28" y="39"/>
                  </a:cxn>
                  <a:cxn ang="0">
                    <a:pos x="28" y="77"/>
                  </a:cxn>
                  <a:cxn ang="0">
                    <a:pos x="28" y="117"/>
                  </a:cxn>
                  <a:cxn ang="0">
                    <a:pos x="22" y="165"/>
                  </a:cxn>
                  <a:cxn ang="0">
                    <a:pos x="0" y="200"/>
                  </a:cxn>
                  <a:cxn ang="0">
                    <a:pos x="8" y="141"/>
                  </a:cxn>
                  <a:cxn ang="0">
                    <a:pos x="8" y="92"/>
                  </a:cxn>
                  <a:cxn ang="0">
                    <a:pos x="6" y="49"/>
                  </a:cxn>
                  <a:cxn ang="0">
                    <a:pos x="12" y="8"/>
                  </a:cxn>
                  <a:cxn ang="0">
                    <a:pos x="35" y="0"/>
                  </a:cxn>
                </a:cxnLst>
                <a:rect l="0" t="0" r="r" b="b"/>
                <a:pathLst>
                  <a:path w="35" h="200">
                    <a:moveTo>
                      <a:pt x="35" y="0"/>
                    </a:moveTo>
                    <a:lnTo>
                      <a:pt x="28" y="39"/>
                    </a:lnTo>
                    <a:lnTo>
                      <a:pt x="28" y="77"/>
                    </a:lnTo>
                    <a:lnTo>
                      <a:pt x="28" y="117"/>
                    </a:lnTo>
                    <a:lnTo>
                      <a:pt x="22" y="165"/>
                    </a:lnTo>
                    <a:lnTo>
                      <a:pt x="0" y="200"/>
                    </a:lnTo>
                    <a:lnTo>
                      <a:pt x="8" y="141"/>
                    </a:lnTo>
                    <a:lnTo>
                      <a:pt x="8" y="92"/>
                    </a:lnTo>
                    <a:lnTo>
                      <a:pt x="6" y="49"/>
                    </a:lnTo>
                    <a:lnTo>
                      <a:pt x="12" y="8"/>
                    </a:lnTo>
                    <a:lnTo>
                      <a:pt x="35" y="0"/>
                    </a:lnTo>
                    <a:close/>
                  </a:path>
                </a:pathLst>
              </a:custGeom>
              <a:solidFill>
                <a:srgbClr val="D18C42"/>
              </a:solidFill>
              <a:ln w="9525">
                <a:noFill/>
                <a:round/>
                <a:headEnd/>
                <a:tailEnd/>
              </a:ln>
            </p:spPr>
            <p:txBody>
              <a:bodyPr>
                <a:prstTxWarp prst="textNoShape">
                  <a:avLst/>
                </a:prstTxWarp>
              </a:bodyPr>
              <a:lstStyle/>
              <a:p>
                <a:endParaRPr lang="en-US"/>
              </a:p>
            </p:txBody>
          </p:sp>
          <p:sp>
            <p:nvSpPr>
              <p:cNvPr id="92270" name="Freeform 110"/>
              <p:cNvSpPr>
                <a:spLocks/>
              </p:cNvSpPr>
              <p:nvPr/>
            </p:nvSpPr>
            <p:spPr bwMode="auto">
              <a:xfrm>
                <a:off x="3009" y="3412"/>
                <a:ext cx="204" cy="172"/>
              </a:xfrm>
              <a:custGeom>
                <a:avLst/>
                <a:gdLst/>
                <a:ahLst/>
                <a:cxnLst>
                  <a:cxn ang="0">
                    <a:pos x="408" y="0"/>
                  </a:cxn>
                  <a:cxn ang="0">
                    <a:pos x="389" y="8"/>
                  </a:cxn>
                  <a:cxn ang="0">
                    <a:pos x="372" y="16"/>
                  </a:cxn>
                  <a:cxn ang="0">
                    <a:pos x="355" y="24"/>
                  </a:cxn>
                  <a:cxn ang="0">
                    <a:pos x="339" y="32"/>
                  </a:cxn>
                  <a:cxn ang="0">
                    <a:pos x="324" y="41"/>
                  </a:cxn>
                  <a:cxn ang="0">
                    <a:pos x="309" y="51"/>
                  </a:cxn>
                  <a:cxn ang="0">
                    <a:pos x="295" y="61"/>
                  </a:cxn>
                  <a:cxn ang="0">
                    <a:pos x="282" y="73"/>
                  </a:cxn>
                  <a:cxn ang="0">
                    <a:pos x="269" y="85"/>
                  </a:cxn>
                  <a:cxn ang="0">
                    <a:pos x="258" y="99"/>
                  </a:cxn>
                  <a:cxn ang="0">
                    <a:pos x="248" y="115"/>
                  </a:cxn>
                  <a:cxn ang="0">
                    <a:pos x="237" y="131"/>
                  </a:cxn>
                  <a:cxn ang="0">
                    <a:pos x="227" y="151"/>
                  </a:cxn>
                  <a:cxn ang="0">
                    <a:pos x="218" y="172"/>
                  </a:cxn>
                  <a:cxn ang="0">
                    <a:pos x="210" y="193"/>
                  </a:cxn>
                  <a:cxn ang="0">
                    <a:pos x="201" y="219"/>
                  </a:cxn>
                  <a:cxn ang="0">
                    <a:pos x="195" y="245"/>
                  </a:cxn>
                  <a:cxn ang="0">
                    <a:pos x="189" y="268"/>
                  </a:cxn>
                  <a:cxn ang="0">
                    <a:pos x="185" y="291"/>
                  </a:cxn>
                  <a:cxn ang="0">
                    <a:pos x="183" y="314"/>
                  </a:cxn>
                  <a:cxn ang="0">
                    <a:pos x="159" y="280"/>
                  </a:cxn>
                  <a:cxn ang="0">
                    <a:pos x="133" y="243"/>
                  </a:cxn>
                  <a:cxn ang="0">
                    <a:pos x="108" y="207"/>
                  </a:cxn>
                  <a:cxn ang="0">
                    <a:pos x="83" y="169"/>
                  </a:cxn>
                  <a:cxn ang="0">
                    <a:pos x="59" y="131"/>
                  </a:cxn>
                  <a:cxn ang="0">
                    <a:pos x="36" y="92"/>
                  </a:cxn>
                  <a:cxn ang="0">
                    <a:pos x="16" y="53"/>
                  </a:cxn>
                  <a:cxn ang="0">
                    <a:pos x="0" y="14"/>
                  </a:cxn>
                  <a:cxn ang="0">
                    <a:pos x="4" y="56"/>
                  </a:cxn>
                  <a:cxn ang="0">
                    <a:pos x="15" y="98"/>
                  </a:cxn>
                  <a:cxn ang="0">
                    <a:pos x="31" y="139"/>
                  </a:cxn>
                  <a:cxn ang="0">
                    <a:pos x="52" y="179"/>
                  </a:cxn>
                  <a:cxn ang="0">
                    <a:pos x="77" y="218"/>
                  </a:cxn>
                  <a:cxn ang="0">
                    <a:pos x="106" y="257"/>
                  </a:cxn>
                  <a:cxn ang="0">
                    <a:pos x="139" y="295"/>
                  </a:cxn>
                  <a:cxn ang="0">
                    <a:pos x="176" y="332"/>
                  </a:cxn>
                  <a:cxn ang="0">
                    <a:pos x="187" y="339"/>
                  </a:cxn>
                  <a:cxn ang="0">
                    <a:pos x="195" y="343"/>
                  </a:cxn>
                  <a:cxn ang="0">
                    <a:pos x="200" y="343"/>
                  </a:cxn>
                  <a:cxn ang="0">
                    <a:pos x="205" y="340"/>
                  </a:cxn>
                  <a:cxn ang="0">
                    <a:pos x="213" y="308"/>
                  </a:cxn>
                  <a:cxn ang="0">
                    <a:pos x="223" y="275"/>
                  </a:cxn>
                  <a:cxn ang="0">
                    <a:pos x="236" y="244"/>
                  </a:cxn>
                  <a:cxn ang="0">
                    <a:pos x="252" y="213"/>
                  </a:cxn>
                  <a:cxn ang="0">
                    <a:pos x="268" y="183"/>
                  </a:cxn>
                  <a:cxn ang="0">
                    <a:pos x="287" y="155"/>
                  </a:cxn>
                  <a:cxn ang="0">
                    <a:pos x="304" y="128"/>
                  </a:cxn>
                  <a:cxn ang="0">
                    <a:pos x="322" y="104"/>
                  </a:cxn>
                  <a:cxn ang="0">
                    <a:pos x="341" y="81"/>
                  </a:cxn>
                  <a:cxn ang="0">
                    <a:pos x="357" y="60"/>
                  </a:cxn>
                  <a:cxn ang="0">
                    <a:pos x="372" y="41"/>
                  </a:cxn>
                  <a:cxn ang="0">
                    <a:pos x="386" y="27"/>
                  </a:cxn>
                  <a:cxn ang="0">
                    <a:pos x="396" y="15"/>
                  </a:cxn>
                  <a:cxn ang="0">
                    <a:pos x="403" y="6"/>
                  </a:cxn>
                  <a:cxn ang="0">
                    <a:pos x="408" y="1"/>
                  </a:cxn>
                  <a:cxn ang="0">
                    <a:pos x="408" y="0"/>
                  </a:cxn>
                </a:cxnLst>
                <a:rect l="0" t="0" r="r" b="b"/>
                <a:pathLst>
                  <a:path w="408" h="343">
                    <a:moveTo>
                      <a:pt x="408" y="0"/>
                    </a:moveTo>
                    <a:lnTo>
                      <a:pt x="389" y="8"/>
                    </a:lnTo>
                    <a:lnTo>
                      <a:pt x="372" y="16"/>
                    </a:lnTo>
                    <a:lnTo>
                      <a:pt x="355" y="24"/>
                    </a:lnTo>
                    <a:lnTo>
                      <a:pt x="339" y="32"/>
                    </a:lnTo>
                    <a:lnTo>
                      <a:pt x="324" y="41"/>
                    </a:lnTo>
                    <a:lnTo>
                      <a:pt x="309" y="51"/>
                    </a:lnTo>
                    <a:lnTo>
                      <a:pt x="295" y="61"/>
                    </a:lnTo>
                    <a:lnTo>
                      <a:pt x="282" y="73"/>
                    </a:lnTo>
                    <a:lnTo>
                      <a:pt x="269" y="85"/>
                    </a:lnTo>
                    <a:lnTo>
                      <a:pt x="258" y="99"/>
                    </a:lnTo>
                    <a:lnTo>
                      <a:pt x="248" y="115"/>
                    </a:lnTo>
                    <a:lnTo>
                      <a:pt x="237" y="131"/>
                    </a:lnTo>
                    <a:lnTo>
                      <a:pt x="227" y="151"/>
                    </a:lnTo>
                    <a:lnTo>
                      <a:pt x="218" y="172"/>
                    </a:lnTo>
                    <a:lnTo>
                      <a:pt x="210" y="193"/>
                    </a:lnTo>
                    <a:lnTo>
                      <a:pt x="201" y="219"/>
                    </a:lnTo>
                    <a:lnTo>
                      <a:pt x="195" y="245"/>
                    </a:lnTo>
                    <a:lnTo>
                      <a:pt x="189" y="268"/>
                    </a:lnTo>
                    <a:lnTo>
                      <a:pt x="185" y="291"/>
                    </a:lnTo>
                    <a:lnTo>
                      <a:pt x="183" y="314"/>
                    </a:lnTo>
                    <a:lnTo>
                      <a:pt x="159" y="280"/>
                    </a:lnTo>
                    <a:lnTo>
                      <a:pt x="133" y="243"/>
                    </a:lnTo>
                    <a:lnTo>
                      <a:pt x="108" y="207"/>
                    </a:lnTo>
                    <a:lnTo>
                      <a:pt x="83" y="169"/>
                    </a:lnTo>
                    <a:lnTo>
                      <a:pt x="59" y="131"/>
                    </a:lnTo>
                    <a:lnTo>
                      <a:pt x="36" y="92"/>
                    </a:lnTo>
                    <a:lnTo>
                      <a:pt x="16" y="53"/>
                    </a:lnTo>
                    <a:lnTo>
                      <a:pt x="0" y="14"/>
                    </a:lnTo>
                    <a:lnTo>
                      <a:pt x="4" y="56"/>
                    </a:lnTo>
                    <a:lnTo>
                      <a:pt x="15" y="98"/>
                    </a:lnTo>
                    <a:lnTo>
                      <a:pt x="31" y="139"/>
                    </a:lnTo>
                    <a:lnTo>
                      <a:pt x="52" y="179"/>
                    </a:lnTo>
                    <a:lnTo>
                      <a:pt x="77" y="218"/>
                    </a:lnTo>
                    <a:lnTo>
                      <a:pt x="106" y="257"/>
                    </a:lnTo>
                    <a:lnTo>
                      <a:pt x="139" y="295"/>
                    </a:lnTo>
                    <a:lnTo>
                      <a:pt x="176" y="332"/>
                    </a:lnTo>
                    <a:lnTo>
                      <a:pt x="187" y="339"/>
                    </a:lnTo>
                    <a:lnTo>
                      <a:pt x="195" y="343"/>
                    </a:lnTo>
                    <a:lnTo>
                      <a:pt x="200" y="343"/>
                    </a:lnTo>
                    <a:lnTo>
                      <a:pt x="205" y="340"/>
                    </a:lnTo>
                    <a:lnTo>
                      <a:pt x="213" y="308"/>
                    </a:lnTo>
                    <a:lnTo>
                      <a:pt x="223" y="275"/>
                    </a:lnTo>
                    <a:lnTo>
                      <a:pt x="236" y="244"/>
                    </a:lnTo>
                    <a:lnTo>
                      <a:pt x="252" y="213"/>
                    </a:lnTo>
                    <a:lnTo>
                      <a:pt x="268" y="183"/>
                    </a:lnTo>
                    <a:lnTo>
                      <a:pt x="287" y="155"/>
                    </a:lnTo>
                    <a:lnTo>
                      <a:pt x="304" y="128"/>
                    </a:lnTo>
                    <a:lnTo>
                      <a:pt x="322" y="104"/>
                    </a:lnTo>
                    <a:lnTo>
                      <a:pt x="341" y="81"/>
                    </a:lnTo>
                    <a:lnTo>
                      <a:pt x="357" y="60"/>
                    </a:lnTo>
                    <a:lnTo>
                      <a:pt x="372" y="41"/>
                    </a:lnTo>
                    <a:lnTo>
                      <a:pt x="386" y="27"/>
                    </a:lnTo>
                    <a:lnTo>
                      <a:pt x="396" y="15"/>
                    </a:lnTo>
                    <a:lnTo>
                      <a:pt x="403" y="6"/>
                    </a:lnTo>
                    <a:lnTo>
                      <a:pt x="408" y="1"/>
                    </a:lnTo>
                    <a:lnTo>
                      <a:pt x="408" y="0"/>
                    </a:lnTo>
                    <a:close/>
                  </a:path>
                </a:pathLst>
              </a:custGeom>
              <a:solidFill>
                <a:srgbClr val="66FF7C"/>
              </a:solidFill>
              <a:ln w="9525">
                <a:noFill/>
                <a:round/>
                <a:headEnd/>
                <a:tailEnd/>
              </a:ln>
            </p:spPr>
            <p:txBody>
              <a:bodyPr>
                <a:prstTxWarp prst="textNoShape">
                  <a:avLst/>
                </a:prstTxWarp>
              </a:bodyPr>
              <a:lstStyle/>
              <a:p>
                <a:endParaRPr lang="en-US"/>
              </a:p>
            </p:txBody>
          </p:sp>
        </p:grpSp>
        <p:sp>
          <p:nvSpPr>
            <p:cNvPr id="92271" name="Text Box 111"/>
            <p:cNvSpPr txBox="1">
              <a:spLocks noChangeArrowheads="1"/>
            </p:cNvSpPr>
            <p:nvPr/>
          </p:nvSpPr>
          <p:spPr bwMode="auto">
            <a:xfrm rot="189621">
              <a:off x="1381" y="1797"/>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dirty="0">
                  <a:solidFill>
                    <a:srgbClr val="800000"/>
                  </a:solidFill>
                  <a:latin typeface="Arial" charset="0"/>
                </a:rPr>
                <a:t>Known</a:t>
              </a:r>
            </a:p>
            <a:p>
              <a:pPr algn="ctr" eaLnBrk="1" hangingPunct="1"/>
              <a:r>
                <a:rPr lang="en-US" sz="1200" b="1" dirty="0">
                  <a:solidFill>
                    <a:srgbClr val="800000"/>
                  </a:solidFill>
                  <a:latin typeface="Arial" charset="0"/>
                </a:rPr>
                <a:t>Source 3</a:t>
              </a:r>
            </a:p>
          </p:txBody>
        </p:sp>
      </p:grpSp>
      <p:grpSp>
        <p:nvGrpSpPr>
          <p:cNvPr id="8" name="Group 113"/>
          <p:cNvGrpSpPr>
            <a:grpSpLocks/>
          </p:cNvGrpSpPr>
          <p:nvPr/>
        </p:nvGrpSpPr>
        <p:grpSpPr bwMode="auto">
          <a:xfrm>
            <a:off x="6013450" y="3998913"/>
            <a:ext cx="1222375" cy="1230312"/>
            <a:chOff x="3923" y="2383"/>
            <a:chExt cx="770" cy="775"/>
          </a:xfrm>
        </p:grpSpPr>
        <p:grpSp>
          <p:nvGrpSpPr>
            <p:cNvPr id="9" name="Group 114"/>
            <p:cNvGrpSpPr>
              <a:grpSpLocks/>
            </p:cNvGrpSpPr>
            <p:nvPr/>
          </p:nvGrpSpPr>
          <p:grpSpPr bwMode="auto">
            <a:xfrm>
              <a:off x="3923" y="2383"/>
              <a:ext cx="770" cy="775"/>
              <a:chOff x="567" y="2160"/>
              <a:chExt cx="907" cy="905"/>
            </a:xfrm>
          </p:grpSpPr>
          <p:sp>
            <p:nvSpPr>
              <p:cNvPr id="92275" name="AutoShape 115"/>
              <p:cNvSpPr>
                <a:spLocks noChangeAspect="1" noChangeArrowheads="1" noTextEdit="1"/>
              </p:cNvSpPr>
              <p:nvPr/>
            </p:nvSpPr>
            <p:spPr bwMode="auto">
              <a:xfrm>
                <a:off x="567" y="2160"/>
                <a:ext cx="907" cy="905"/>
              </a:xfrm>
              <a:prstGeom prst="rect">
                <a:avLst/>
              </a:prstGeom>
              <a:noFill/>
              <a:ln w="9525">
                <a:noFill/>
                <a:miter lim="800000"/>
                <a:headEnd/>
                <a:tailEnd/>
              </a:ln>
            </p:spPr>
            <p:txBody>
              <a:bodyPr>
                <a:prstTxWarp prst="textNoShape">
                  <a:avLst/>
                </a:prstTxWarp>
              </a:bodyPr>
              <a:lstStyle/>
              <a:p>
                <a:endParaRPr lang="en-US"/>
              </a:p>
            </p:txBody>
          </p:sp>
          <p:sp>
            <p:nvSpPr>
              <p:cNvPr id="92276" name="Freeform 116"/>
              <p:cNvSpPr>
                <a:spLocks/>
              </p:cNvSpPr>
              <p:nvPr/>
            </p:nvSpPr>
            <p:spPr bwMode="auto">
              <a:xfrm>
                <a:off x="567" y="2843"/>
                <a:ext cx="907" cy="222"/>
              </a:xfrm>
              <a:custGeom>
                <a:avLst/>
                <a:gdLst/>
                <a:ahLst/>
                <a:cxnLst>
                  <a:cxn ang="0">
                    <a:pos x="2136" y="606"/>
                  </a:cxn>
                  <a:cxn ang="0">
                    <a:pos x="1988" y="628"/>
                  </a:cxn>
                  <a:cxn ang="0">
                    <a:pos x="1829" y="644"/>
                  </a:cxn>
                  <a:cxn ang="0">
                    <a:pos x="1660" y="657"/>
                  </a:cxn>
                  <a:cxn ang="0">
                    <a:pos x="1483" y="664"/>
                  </a:cxn>
                  <a:cxn ang="0">
                    <a:pos x="1305" y="665"/>
                  </a:cxn>
                  <a:cxn ang="0">
                    <a:pos x="1140" y="661"/>
                  </a:cxn>
                  <a:cxn ang="0">
                    <a:pos x="983" y="653"/>
                  </a:cxn>
                  <a:cxn ang="0">
                    <a:pos x="832" y="639"/>
                  </a:cxn>
                  <a:cxn ang="0">
                    <a:pos x="690" y="622"/>
                  </a:cxn>
                  <a:cxn ang="0">
                    <a:pos x="558" y="601"/>
                  </a:cxn>
                  <a:cxn ang="0">
                    <a:pos x="381" y="564"/>
                  </a:cxn>
                  <a:cxn ang="0">
                    <a:pos x="233" y="519"/>
                  </a:cxn>
                  <a:cxn ang="0">
                    <a:pos x="118" y="469"/>
                  </a:cxn>
                  <a:cxn ang="0">
                    <a:pos x="40" y="412"/>
                  </a:cxn>
                  <a:cxn ang="0">
                    <a:pos x="3" y="354"/>
                  </a:cxn>
                  <a:cxn ang="0">
                    <a:pos x="14" y="286"/>
                  </a:cxn>
                  <a:cxn ang="0">
                    <a:pos x="82" y="219"/>
                  </a:cxn>
                  <a:cxn ang="0">
                    <a:pos x="203" y="159"/>
                  </a:cxn>
                  <a:cxn ang="0">
                    <a:pos x="369" y="105"/>
                  </a:cxn>
                  <a:cxn ang="0">
                    <a:pos x="573" y="63"/>
                  </a:cxn>
                  <a:cxn ang="0">
                    <a:pos x="765" y="35"/>
                  </a:cxn>
                  <a:cxn ang="0">
                    <a:pos x="876" y="23"/>
                  </a:cxn>
                  <a:cxn ang="0">
                    <a:pos x="991" y="13"/>
                  </a:cxn>
                  <a:cxn ang="0">
                    <a:pos x="1110" y="6"/>
                  </a:cxn>
                  <a:cxn ang="0">
                    <a:pos x="1234" y="2"/>
                  </a:cxn>
                  <a:cxn ang="0">
                    <a:pos x="1361" y="0"/>
                  </a:cxn>
                  <a:cxn ang="0">
                    <a:pos x="1533" y="3"/>
                  </a:cxn>
                  <a:cxn ang="0">
                    <a:pos x="1698" y="11"/>
                  </a:cxn>
                  <a:cxn ang="0">
                    <a:pos x="1856" y="24"/>
                  </a:cxn>
                  <a:cxn ang="0">
                    <a:pos x="2004" y="40"/>
                  </a:cxn>
                  <a:cxn ang="0">
                    <a:pos x="2143" y="61"/>
                  </a:cxn>
                  <a:cxn ang="0">
                    <a:pos x="2303" y="94"/>
                  </a:cxn>
                  <a:cxn ang="0">
                    <a:pos x="2454" y="136"/>
                  </a:cxn>
                  <a:cxn ang="0">
                    <a:pos x="2576" y="184"/>
                  </a:cxn>
                  <a:cxn ang="0">
                    <a:pos x="2662" y="237"/>
                  </a:cxn>
                  <a:cxn ang="0">
                    <a:pos x="2711" y="293"/>
                  </a:cxn>
                  <a:cxn ang="0">
                    <a:pos x="2718" y="353"/>
                  </a:cxn>
                  <a:cxn ang="0">
                    <a:pos x="2687" y="408"/>
                  </a:cxn>
                  <a:cxn ang="0">
                    <a:pos x="2618" y="461"/>
                  </a:cxn>
                  <a:cxn ang="0">
                    <a:pos x="2517" y="509"/>
                  </a:cxn>
                  <a:cxn ang="0">
                    <a:pos x="2385" y="552"/>
                  </a:cxn>
                  <a:cxn ang="0">
                    <a:pos x="2228" y="589"/>
                  </a:cxn>
                </a:cxnLst>
                <a:rect l="0" t="0" r="r" b="b"/>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w="9525">
                <a:noFill/>
                <a:round/>
                <a:headEnd/>
                <a:tailEnd/>
              </a:ln>
            </p:spPr>
            <p:txBody>
              <a:bodyPr>
                <a:prstTxWarp prst="textNoShape">
                  <a:avLst/>
                </a:prstTxWarp>
              </a:bodyPr>
              <a:lstStyle/>
              <a:p>
                <a:endParaRPr lang="en-US"/>
              </a:p>
            </p:txBody>
          </p:sp>
          <p:sp>
            <p:nvSpPr>
              <p:cNvPr id="92277" name="Freeform 117"/>
              <p:cNvSpPr>
                <a:spLocks/>
              </p:cNvSpPr>
              <p:nvPr/>
            </p:nvSpPr>
            <p:spPr bwMode="auto">
              <a:xfrm>
                <a:off x="945" y="2161"/>
                <a:ext cx="125" cy="795"/>
              </a:xfrm>
              <a:custGeom>
                <a:avLst/>
                <a:gdLst/>
                <a:ahLst/>
                <a:cxnLst>
                  <a:cxn ang="0">
                    <a:pos x="189" y="2385"/>
                  </a:cxn>
                  <a:cxn ang="0">
                    <a:pos x="89" y="2356"/>
                  </a:cxn>
                  <a:cxn ang="0">
                    <a:pos x="0" y="75"/>
                  </a:cxn>
                  <a:cxn ang="0">
                    <a:pos x="89" y="8"/>
                  </a:cxn>
                  <a:cxn ang="0">
                    <a:pos x="276" y="0"/>
                  </a:cxn>
                  <a:cxn ang="0">
                    <a:pos x="374" y="2377"/>
                  </a:cxn>
                  <a:cxn ang="0">
                    <a:pos x="189" y="2385"/>
                  </a:cxn>
                </a:cxnLst>
                <a:rect l="0" t="0" r="r" b="b"/>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w="9525">
                <a:noFill/>
                <a:round/>
                <a:headEnd/>
                <a:tailEnd/>
              </a:ln>
            </p:spPr>
            <p:txBody>
              <a:bodyPr>
                <a:prstTxWarp prst="textNoShape">
                  <a:avLst/>
                </a:prstTxWarp>
              </a:bodyPr>
              <a:lstStyle/>
              <a:p>
                <a:endParaRPr lang="en-US"/>
              </a:p>
            </p:txBody>
          </p:sp>
          <p:sp>
            <p:nvSpPr>
              <p:cNvPr id="92278" name="Freeform 118"/>
              <p:cNvSpPr>
                <a:spLocks/>
              </p:cNvSpPr>
              <p:nvPr/>
            </p:nvSpPr>
            <p:spPr bwMode="auto">
              <a:xfrm>
                <a:off x="975" y="2160"/>
                <a:ext cx="130" cy="796"/>
              </a:xfrm>
              <a:custGeom>
                <a:avLst/>
                <a:gdLst/>
                <a:ahLst/>
                <a:cxnLst>
                  <a:cxn ang="0">
                    <a:pos x="103" y="2389"/>
                  </a:cxn>
                  <a:cxn ang="0">
                    <a:pos x="100" y="2389"/>
                  </a:cxn>
                  <a:cxn ang="0">
                    <a:pos x="0" y="12"/>
                  </a:cxn>
                  <a:cxn ang="0">
                    <a:pos x="282" y="0"/>
                  </a:cxn>
                  <a:cxn ang="0">
                    <a:pos x="389" y="2376"/>
                  </a:cxn>
                  <a:cxn ang="0">
                    <a:pos x="103" y="2389"/>
                  </a:cxn>
                </a:cxnLst>
                <a:rect l="0" t="0" r="r" b="b"/>
                <a:pathLst>
                  <a:path w="389" h="2389">
                    <a:moveTo>
                      <a:pt x="103" y="2389"/>
                    </a:moveTo>
                    <a:lnTo>
                      <a:pt x="100" y="2389"/>
                    </a:lnTo>
                    <a:lnTo>
                      <a:pt x="0" y="12"/>
                    </a:lnTo>
                    <a:lnTo>
                      <a:pt x="282" y="0"/>
                    </a:lnTo>
                    <a:lnTo>
                      <a:pt x="389" y="2376"/>
                    </a:lnTo>
                    <a:lnTo>
                      <a:pt x="103" y="2389"/>
                    </a:lnTo>
                    <a:close/>
                  </a:path>
                </a:pathLst>
              </a:custGeom>
              <a:solidFill>
                <a:srgbClr val="D1B2A5"/>
              </a:solidFill>
              <a:ln w="9525">
                <a:noFill/>
                <a:round/>
                <a:headEnd/>
                <a:tailEnd/>
              </a:ln>
            </p:spPr>
            <p:txBody>
              <a:bodyPr>
                <a:prstTxWarp prst="textNoShape">
                  <a:avLst/>
                </a:prstTxWarp>
              </a:bodyPr>
              <a:lstStyle/>
              <a:p>
                <a:endParaRPr lang="en-US"/>
              </a:p>
            </p:txBody>
          </p:sp>
          <p:sp>
            <p:nvSpPr>
              <p:cNvPr id="92279" name="Freeform 119"/>
              <p:cNvSpPr>
                <a:spLocks/>
              </p:cNvSpPr>
              <p:nvPr/>
            </p:nvSpPr>
            <p:spPr bwMode="auto">
              <a:xfrm>
                <a:off x="586" y="2215"/>
                <a:ext cx="826" cy="477"/>
              </a:xfrm>
              <a:custGeom>
                <a:avLst/>
                <a:gdLst/>
                <a:ahLst/>
                <a:cxnLst>
                  <a:cxn ang="0">
                    <a:pos x="65" y="1433"/>
                  </a:cxn>
                  <a:cxn ang="0">
                    <a:pos x="0" y="101"/>
                  </a:cxn>
                  <a:cxn ang="0">
                    <a:pos x="51" y="45"/>
                  </a:cxn>
                  <a:cxn ang="0">
                    <a:pos x="2372" y="0"/>
                  </a:cxn>
                  <a:cxn ang="0">
                    <a:pos x="2480" y="1313"/>
                  </a:cxn>
                  <a:cxn ang="0">
                    <a:pos x="2435" y="1331"/>
                  </a:cxn>
                  <a:cxn ang="0">
                    <a:pos x="65" y="1433"/>
                  </a:cxn>
                </a:cxnLst>
                <a:rect l="0" t="0" r="r" b="b"/>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w="9525">
                <a:noFill/>
                <a:round/>
                <a:headEnd/>
                <a:tailEnd/>
              </a:ln>
            </p:spPr>
            <p:txBody>
              <a:bodyPr>
                <a:prstTxWarp prst="textNoShape">
                  <a:avLst/>
                </a:prstTxWarp>
              </a:bodyPr>
              <a:lstStyle/>
              <a:p>
                <a:endParaRPr lang="en-US"/>
              </a:p>
            </p:txBody>
          </p:sp>
          <p:sp>
            <p:nvSpPr>
              <p:cNvPr id="92280" name="Freeform 120"/>
              <p:cNvSpPr>
                <a:spLocks/>
              </p:cNvSpPr>
              <p:nvPr/>
            </p:nvSpPr>
            <p:spPr bwMode="auto">
              <a:xfrm>
                <a:off x="603" y="2195"/>
                <a:ext cx="809" cy="491"/>
              </a:xfrm>
              <a:custGeom>
                <a:avLst/>
                <a:gdLst/>
                <a:ahLst/>
                <a:cxnLst>
                  <a:cxn ang="0">
                    <a:pos x="57" y="1473"/>
                  </a:cxn>
                  <a:cxn ang="0">
                    <a:pos x="0" y="103"/>
                  </a:cxn>
                  <a:cxn ang="0">
                    <a:pos x="2371" y="0"/>
                  </a:cxn>
                  <a:cxn ang="0">
                    <a:pos x="2429" y="1371"/>
                  </a:cxn>
                  <a:cxn ang="0">
                    <a:pos x="57" y="1473"/>
                  </a:cxn>
                </a:cxnLst>
                <a:rect l="0" t="0" r="r" b="b"/>
                <a:pathLst>
                  <a:path w="2429" h="1473">
                    <a:moveTo>
                      <a:pt x="57" y="1473"/>
                    </a:moveTo>
                    <a:lnTo>
                      <a:pt x="0" y="103"/>
                    </a:lnTo>
                    <a:lnTo>
                      <a:pt x="2371" y="0"/>
                    </a:lnTo>
                    <a:lnTo>
                      <a:pt x="2429" y="1371"/>
                    </a:lnTo>
                    <a:lnTo>
                      <a:pt x="57" y="1473"/>
                    </a:lnTo>
                    <a:close/>
                  </a:path>
                </a:pathLst>
              </a:custGeom>
              <a:solidFill>
                <a:srgbClr val="F2CC0C"/>
              </a:solidFill>
              <a:ln w="9525">
                <a:noFill/>
                <a:round/>
                <a:headEnd/>
                <a:tailEnd/>
              </a:ln>
            </p:spPr>
            <p:txBody>
              <a:bodyPr>
                <a:prstTxWarp prst="textNoShape">
                  <a:avLst/>
                </a:prstTxWarp>
              </a:bodyPr>
              <a:lstStyle/>
              <a:p>
                <a:endParaRPr lang="en-US"/>
              </a:p>
            </p:txBody>
          </p:sp>
          <p:sp>
            <p:nvSpPr>
              <p:cNvPr id="92281" name="Freeform 121"/>
              <p:cNvSpPr>
                <a:spLocks/>
              </p:cNvSpPr>
              <p:nvPr/>
            </p:nvSpPr>
            <p:spPr bwMode="auto">
              <a:xfrm>
                <a:off x="626" y="2218"/>
                <a:ext cx="763" cy="446"/>
              </a:xfrm>
              <a:custGeom>
                <a:avLst/>
                <a:gdLst/>
                <a:ahLst/>
                <a:cxnLst>
                  <a:cxn ang="0">
                    <a:pos x="52" y="1340"/>
                  </a:cxn>
                  <a:cxn ang="0">
                    <a:pos x="0" y="96"/>
                  </a:cxn>
                  <a:cxn ang="0">
                    <a:pos x="2237" y="0"/>
                  </a:cxn>
                  <a:cxn ang="0">
                    <a:pos x="2289" y="1245"/>
                  </a:cxn>
                  <a:cxn ang="0">
                    <a:pos x="52" y="1340"/>
                  </a:cxn>
                </a:cxnLst>
                <a:rect l="0" t="0" r="r" b="b"/>
                <a:pathLst>
                  <a:path w="2289" h="1340">
                    <a:moveTo>
                      <a:pt x="52" y="1340"/>
                    </a:moveTo>
                    <a:lnTo>
                      <a:pt x="0" y="96"/>
                    </a:lnTo>
                    <a:lnTo>
                      <a:pt x="2237" y="0"/>
                    </a:lnTo>
                    <a:lnTo>
                      <a:pt x="2289" y="1245"/>
                    </a:lnTo>
                    <a:lnTo>
                      <a:pt x="52" y="1340"/>
                    </a:lnTo>
                    <a:close/>
                  </a:path>
                </a:pathLst>
              </a:custGeom>
              <a:solidFill>
                <a:srgbClr val="0035FF"/>
              </a:solidFill>
              <a:ln w="9525">
                <a:noFill/>
                <a:round/>
                <a:headEnd/>
                <a:tailEnd/>
              </a:ln>
            </p:spPr>
            <p:txBody>
              <a:bodyPr>
                <a:prstTxWarp prst="textNoShape">
                  <a:avLst/>
                </a:prstTxWarp>
              </a:bodyPr>
              <a:lstStyle/>
              <a:p>
                <a:endParaRPr lang="en-US"/>
              </a:p>
            </p:txBody>
          </p:sp>
          <p:sp>
            <p:nvSpPr>
              <p:cNvPr id="92282" name="Freeform 122"/>
              <p:cNvSpPr>
                <a:spLocks/>
              </p:cNvSpPr>
              <p:nvPr/>
            </p:nvSpPr>
            <p:spPr bwMode="auto">
              <a:xfrm>
                <a:off x="649" y="2239"/>
                <a:ext cx="717" cy="405"/>
              </a:xfrm>
              <a:custGeom>
                <a:avLst/>
                <a:gdLst/>
                <a:ahLst/>
                <a:cxnLst>
                  <a:cxn ang="0">
                    <a:pos x="46" y="1215"/>
                  </a:cxn>
                  <a:cxn ang="0">
                    <a:pos x="0" y="91"/>
                  </a:cxn>
                  <a:cxn ang="0">
                    <a:pos x="2103" y="0"/>
                  </a:cxn>
                  <a:cxn ang="0">
                    <a:pos x="2149" y="1124"/>
                  </a:cxn>
                  <a:cxn ang="0">
                    <a:pos x="46" y="1215"/>
                  </a:cxn>
                </a:cxnLst>
                <a:rect l="0" t="0" r="r" b="b"/>
                <a:pathLst>
                  <a:path w="2149" h="1215">
                    <a:moveTo>
                      <a:pt x="46" y="1215"/>
                    </a:moveTo>
                    <a:lnTo>
                      <a:pt x="0" y="91"/>
                    </a:lnTo>
                    <a:lnTo>
                      <a:pt x="2103" y="0"/>
                    </a:lnTo>
                    <a:lnTo>
                      <a:pt x="2149" y="1124"/>
                    </a:lnTo>
                    <a:lnTo>
                      <a:pt x="46" y="1215"/>
                    </a:lnTo>
                    <a:close/>
                  </a:path>
                </a:pathLst>
              </a:custGeom>
              <a:solidFill>
                <a:srgbClr val="B7F9FF"/>
              </a:solidFill>
              <a:ln w="9525">
                <a:noFill/>
                <a:round/>
                <a:headEnd/>
                <a:tailEnd/>
              </a:ln>
            </p:spPr>
            <p:txBody>
              <a:bodyPr>
                <a:prstTxWarp prst="textNoShape">
                  <a:avLst/>
                </a:prstTxWarp>
              </a:bodyPr>
              <a:lstStyle/>
              <a:p>
                <a:endParaRPr lang="en-US"/>
              </a:p>
            </p:txBody>
          </p:sp>
          <p:sp>
            <p:nvSpPr>
              <p:cNvPr id="92283" name="Freeform 123"/>
              <p:cNvSpPr>
                <a:spLocks/>
              </p:cNvSpPr>
              <p:nvPr/>
            </p:nvSpPr>
            <p:spPr bwMode="auto">
              <a:xfrm>
                <a:off x="657" y="2244"/>
                <a:ext cx="700" cy="395"/>
              </a:xfrm>
              <a:custGeom>
                <a:avLst/>
                <a:gdLst/>
                <a:ahLst/>
                <a:cxnLst>
                  <a:cxn ang="0">
                    <a:pos x="47" y="1185"/>
                  </a:cxn>
                  <a:cxn ang="0">
                    <a:pos x="0" y="88"/>
                  </a:cxn>
                  <a:cxn ang="0">
                    <a:pos x="2054" y="0"/>
                  </a:cxn>
                  <a:cxn ang="0">
                    <a:pos x="2100" y="1098"/>
                  </a:cxn>
                  <a:cxn ang="0">
                    <a:pos x="47" y="1185"/>
                  </a:cxn>
                </a:cxnLst>
                <a:rect l="0" t="0" r="r" b="b"/>
                <a:pathLst>
                  <a:path w="2100" h="1185">
                    <a:moveTo>
                      <a:pt x="47" y="1185"/>
                    </a:moveTo>
                    <a:lnTo>
                      <a:pt x="0" y="88"/>
                    </a:lnTo>
                    <a:lnTo>
                      <a:pt x="2054" y="0"/>
                    </a:lnTo>
                    <a:lnTo>
                      <a:pt x="2100" y="1098"/>
                    </a:lnTo>
                    <a:lnTo>
                      <a:pt x="47" y="1185"/>
                    </a:lnTo>
                    <a:close/>
                  </a:path>
                </a:pathLst>
              </a:custGeom>
              <a:solidFill>
                <a:srgbClr val="BAF9FF"/>
              </a:solidFill>
              <a:ln w="9525">
                <a:noFill/>
                <a:round/>
                <a:headEnd/>
                <a:tailEnd/>
              </a:ln>
            </p:spPr>
            <p:txBody>
              <a:bodyPr>
                <a:prstTxWarp prst="textNoShape">
                  <a:avLst/>
                </a:prstTxWarp>
              </a:bodyPr>
              <a:lstStyle/>
              <a:p>
                <a:endParaRPr lang="en-US"/>
              </a:p>
            </p:txBody>
          </p:sp>
          <p:sp>
            <p:nvSpPr>
              <p:cNvPr id="92284" name="Freeform 124"/>
              <p:cNvSpPr>
                <a:spLocks/>
              </p:cNvSpPr>
              <p:nvPr/>
            </p:nvSpPr>
            <p:spPr bwMode="auto">
              <a:xfrm>
                <a:off x="666" y="2248"/>
                <a:ext cx="683" cy="386"/>
              </a:xfrm>
              <a:custGeom>
                <a:avLst/>
                <a:gdLst/>
                <a:ahLst/>
                <a:cxnLst>
                  <a:cxn ang="0">
                    <a:pos x="46" y="1157"/>
                  </a:cxn>
                  <a:cxn ang="0">
                    <a:pos x="0" y="86"/>
                  </a:cxn>
                  <a:cxn ang="0">
                    <a:pos x="2003" y="0"/>
                  </a:cxn>
                  <a:cxn ang="0">
                    <a:pos x="2048" y="1071"/>
                  </a:cxn>
                  <a:cxn ang="0">
                    <a:pos x="46" y="1157"/>
                  </a:cxn>
                </a:cxnLst>
                <a:rect l="0" t="0" r="r" b="b"/>
                <a:pathLst>
                  <a:path w="2048" h="1157">
                    <a:moveTo>
                      <a:pt x="46" y="1157"/>
                    </a:moveTo>
                    <a:lnTo>
                      <a:pt x="0" y="86"/>
                    </a:lnTo>
                    <a:lnTo>
                      <a:pt x="2003" y="0"/>
                    </a:lnTo>
                    <a:lnTo>
                      <a:pt x="2048" y="1071"/>
                    </a:lnTo>
                    <a:lnTo>
                      <a:pt x="46" y="1157"/>
                    </a:lnTo>
                    <a:close/>
                  </a:path>
                </a:pathLst>
              </a:custGeom>
              <a:solidFill>
                <a:srgbClr val="BFF9FF"/>
              </a:solidFill>
              <a:ln w="9525">
                <a:noFill/>
                <a:round/>
                <a:headEnd/>
                <a:tailEnd/>
              </a:ln>
            </p:spPr>
            <p:txBody>
              <a:bodyPr>
                <a:prstTxWarp prst="textNoShape">
                  <a:avLst/>
                </a:prstTxWarp>
              </a:bodyPr>
              <a:lstStyle/>
              <a:p>
                <a:endParaRPr lang="en-US"/>
              </a:p>
            </p:txBody>
          </p:sp>
          <p:sp>
            <p:nvSpPr>
              <p:cNvPr id="92285" name="Freeform 125"/>
              <p:cNvSpPr>
                <a:spLocks/>
              </p:cNvSpPr>
              <p:nvPr/>
            </p:nvSpPr>
            <p:spPr bwMode="auto">
              <a:xfrm>
                <a:off x="1191" y="2950"/>
                <a:ext cx="29" cy="59"/>
              </a:xfrm>
              <a:custGeom>
                <a:avLst/>
                <a:gdLst/>
                <a:ahLst/>
                <a:cxnLst>
                  <a:cxn ang="0">
                    <a:pos x="88" y="178"/>
                  </a:cxn>
                  <a:cxn ang="0">
                    <a:pos x="56" y="171"/>
                  </a:cxn>
                  <a:cxn ang="0">
                    <a:pos x="48" y="152"/>
                  </a:cxn>
                  <a:cxn ang="0">
                    <a:pos x="40" y="131"/>
                  </a:cxn>
                  <a:cxn ang="0">
                    <a:pos x="32" y="109"/>
                  </a:cxn>
                  <a:cxn ang="0">
                    <a:pos x="25" y="87"/>
                  </a:cxn>
                  <a:cxn ang="0">
                    <a:pos x="18" y="63"/>
                  </a:cxn>
                  <a:cxn ang="0">
                    <a:pos x="11" y="41"/>
                  </a:cxn>
                  <a:cxn ang="0">
                    <a:pos x="6" y="20"/>
                  </a:cxn>
                  <a:cxn ang="0">
                    <a:pos x="0" y="0"/>
                  </a:cxn>
                  <a:cxn ang="0">
                    <a:pos x="18" y="15"/>
                  </a:cxn>
                  <a:cxn ang="0">
                    <a:pos x="32" y="34"/>
                  </a:cxn>
                  <a:cxn ang="0">
                    <a:pos x="43" y="58"/>
                  </a:cxn>
                  <a:cxn ang="0">
                    <a:pos x="51" y="82"/>
                  </a:cxn>
                  <a:cxn ang="0">
                    <a:pos x="59" y="107"/>
                  </a:cxn>
                  <a:cxn ang="0">
                    <a:pos x="67" y="134"/>
                  </a:cxn>
                  <a:cxn ang="0">
                    <a:pos x="77" y="157"/>
                  </a:cxn>
                  <a:cxn ang="0">
                    <a:pos x="88" y="178"/>
                  </a:cxn>
                </a:cxnLst>
                <a:rect l="0" t="0" r="r" b="b"/>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w="9525">
                <a:noFill/>
                <a:round/>
                <a:headEnd/>
                <a:tailEnd/>
              </a:ln>
            </p:spPr>
            <p:txBody>
              <a:bodyPr>
                <a:prstTxWarp prst="textNoShape">
                  <a:avLst/>
                </a:prstTxWarp>
              </a:bodyPr>
              <a:lstStyle/>
              <a:p>
                <a:endParaRPr lang="en-US"/>
              </a:p>
            </p:txBody>
          </p:sp>
          <p:sp>
            <p:nvSpPr>
              <p:cNvPr id="92286" name="Freeform 126"/>
              <p:cNvSpPr>
                <a:spLocks/>
              </p:cNvSpPr>
              <p:nvPr/>
            </p:nvSpPr>
            <p:spPr bwMode="auto">
              <a:xfrm>
                <a:off x="941" y="3002"/>
                <a:ext cx="1" cy="1"/>
              </a:xfrm>
              <a:custGeom>
                <a:avLst/>
                <a:gdLst/>
                <a:ahLst/>
                <a:cxnLst>
                  <a:cxn ang="0">
                    <a:pos x="0" y="0"/>
                  </a:cxn>
                  <a:cxn ang="0">
                    <a:pos x="1" y="0"/>
                  </a:cxn>
                  <a:cxn ang="0">
                    <a:pos x="1" y="0"/>
                  </a:cxn>
                  <a:cxn ang="0">
                    <a:pos x="1" y="0"/>
                  </a:cxn>
                  <a:cxn ang="0">
                    <a:pos x="2" y="1"/>
                  </a:cxn>
                  <a:cxn ang="0">
                    <a:pos x="2" y="1"/>
                  </a:cxn>
                  <a:cxn ang="0">
                    <a:pos x="2" y="1"/>
                  </a:cxn>
                  <a:cxn ang="0">
                    <a:pos x="2" y="1"/>
                  </a:cxn>
                  <a:cxn ang="0">
                    <a:pos x="2" y="1"/>
                  </a:cxn>
                  <a:cxn ang="0">
                    <a:pos x="1" y="0"/>
                  </a:cxn>
                  <a:cxn ang="0">
                    <a:pos x="1" y="0"/>
                  </a:cxn>
                  <a:cxn ang="0">
                    <a:pos x="1" y="0"/>
                  </a:cxn>
                  <a:cxn ang="0">
                    <a:pos x="0" y="0"/>
                  </a:cxn>
                </a:cxnLst>
                <a:rect l="0" t="0" r="r" b="b"/>
                <a:pathLst>
                  <a:path w="2" h="1">
                    <a:moveTo>
                      <a:pt x="0" y="0"/>
                    </a:moveTo>
                    <a:lnTo>
                      <a:pt x="1" y="0"/>
                    </a:lnTo>
                    <a:lnTo>
                      <a:pt x="1" y="0"/>
                    </a:lnTo>
                    <a:lnTo>
                      <a:pt x="1" y="0"/>
                    </a:lnTo>
                    <a:lnTo>
                      <a:pt x="2" y="1"/>
                    </a:lnTo>
                    <a:lnTo>
                      <a:pt x="2" y="1"/>
                    </a:lnTo>
                    <a:lnTo>
                      <a:pt x="2" y="1"/>
                    </a:lnTo>
                    <a:lnTo>
                      <a:pt x="2" y="1"/>
                    </a:lnTo>
                    <a:lnTo>
                      <a:pt x="2" y="1"/>
                    </a:lnTo>
                    <a:lnTo>
                      <a:pt x="1" y="0"/>
                    </a:lnTo>
                    <a:lnTo>
                      <a:pt x="1" y="0"/>
                    </a:lnTo>
                    <a:lnTo>
                      <a:pt x="1" y="0"/>
                    </a:lnTo>
                    <a:lnTo>
                      <a:pt x="0" y="0"/>
                    </a:lnTo>
                    <a:close/>
                  </a:path>
                </a:pathLst>
              </a:custGeom>
              <a:solidFill>
                <a:srgbClr val="B25B00"/>
              </a:solidFill>
              <a:ln w="9525">
                <a:noFill/>
                <a:round/>
                <a:headEnd/>
                <a:tailEnd/>
              </a:ln>
            </p:spPr>
            <p:txBody>
              <a:bodyPr>
                <a:prstTxWarp prst="textNoShape">
                  <a:avLst/>
                </a:prstTxWarp>
              </a:bodyPr>
              <a:lstStyle/>
              <a:p>
                <a:endParaRPr lang="en-US"/>
              </a:p>
            </p:txBody>
          </p:sp>
          <p:sp>
            <p:nvSpPr>
              <p:cNvPr id="92287" name="Freeform 127"/>
              <p:cNvSpPr>
                <a:spLocks/>
              </p:cNvSpPr>
              <p:nvPr/>
            </p:nvSpPr>
            <p:spPr bwMode="auto">
              <a:xfrm>
                <a:off x="950" y="2896"/>
                <a:ext cx="61" cy="122"/>
              </a:xfrm>
              <a:custGeom>
                <a:avLst/>
                <a:gdLst/>
                <a:ahLst/>
                <a:cxnLst>
                  <a:cxn ang="0">
                    <a:pos x="182" y="363"/>
                  </a:cxn>
                  <a:cxn ang="0">
                    <a:pos x="172" y="366"/>
                  </a:cxn>
                  <a:cxn ang="0">
                    <a:pos x="160" y="365"/>
                  </a:cxn>
                  <a:cxn ang="0">
                    <a:pos x="148" y="362"/>
                  </a:cxn>
                  <a:cxn ang="0">
                    <a:pos x="135" y="356"/>
                  </a:cxn>
                  <a:cxn ang="0">
                    <a:pos x="122" y="351"/>
                  </a:cxn>
                  <a:cxn ang="0">
                    <a:pos x="109" y="344"/>
                  </a:cxn>
                  <a:cxn ang="0">
                    <a:pos x="98" y="338"/>
                  </a:cxn>
                  <a:cxn ang="0">
                    <a:pos x="89" y="334"/>
                  </a:cxn>
                  <a:cxn ang="0">
                    <a:pos x="87" y="332"/>
                  </a:cxn>
                  <a:cxn ang="0">
                    <a:pos x="86" y="329"/>
                  </a:cxn>
                  <a:cxn ang="0">
                    <a:pos x="85" y="326"/>
                  </a:cxn>
                  <a:cxn ang="0">
                    <a:pos x="83" y="323"/>
                  </a:cxn>
                  <a:cxn ang="0">
                    <a:pos x="90" y="325"/>
                  </a:cxn>
                  <a:cxn ang="0">
                    <a:pos x="98" y="327"/>
                  </a:cxn>
                  <a:cxn ang="0">
                    <a:pos x="108" y="330"/>
                  </a:cxn>
                  <a:cxn ang="0">
                    <a:pos x="116" y="333"/>
                  </a:cxn>
                  <a:cxn ang="0">
                    <a:pos x="123" y="334"/>
                  </a:cxn>
                  <a:cxn ang="0">
                    <a:pos x="129" y="334"/>
                  </a:cxn>
                  <a:cxn ang="0">
                    <a:pos x="133" y="332"/>
                  </a:cxn>
                  <a:cxn ang="0">
                    <a:pos x="134" y="326"/>
                  </a:cxn>
                  <a:cxn ang="0">
                    <a:pos x="129" y="282"/>
                  </a:cxn>
                  <a:cxn ang="0">
                    <a:pos x="116" y="239"/>
                  </a:cxn>
                  <a:cxn ang="0">
                    <a:pos x="98" y="198"/>
                  </a:cxn>
                  <a:cxn ang="0">
                    <a:pos x="78" y="156"/>
                  </a:cxn>
                  <a:cxn ang="0">
                    <a:pos x="56" y="115"/>
                  </a:cxn>
                  <a:cxn ang="0">
                    <a:pos x="35" y="76"/>
                  </a:cxn>
                  <a:cxn ang="0">
                    <a:pos x="16" y="37"/>
                  </a:cxn>
                  <a:cxn ang="0">
                    <a:pos x="0" y="0"/>
                  </a:cxn>
                  <a:cxn ang="0">
                    <a:pos x="7" y="3"/>
                  </a:cxn>
                  <a:cxn ang="0">
                    <a:pos x="26" y="23"/>
                  </a:cxn>
                  <a:cxn ang="0">
                    <a:pos x="55" y="58"/>
                  </a:cxn>
                  <a:cxn ang="0">
                    <a:pos x="89" y="105"/>
                  </a:cxn>
                  <a:cxn ang="0">
                    <a:pos x="123" y="160"/>
                  </a:cxn>
                  <a:cxn ang="0">
                    <a:pos x="153" y="224"/>
                  </a:cxn>
                  <a:cxn ang="0">
                    <a:pos x="174" y="293"/>
                  </a:cxn>
                  <a:cxn ang="0">
                    <a:pos x="182" y="363"/>
                  </a:cxn>
                </a:cxnLst>
                <a:rect l="0" t="0" r="r" b="b"/>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w="9525">
                <a:noFill/>
                <a:round/>
                <a:headEnd/>
                <a:tailEnd/>
              </a:ln>
            </p:spPr>
            <p:txBody>
              <a:bodyPr>
                <a:prstTxWarp prst="textNoShape">
                  <a:avLst/>
                </a:prstTxWarp>
              </a:bodyPr>
              <a:lstStyle/>
              <a:p>
                <a:endParaRPr lang="en-US"/>
              </a:p>
            </p:txBody>
          </p:sp>
          <p:sp>
            <p:nvSpPr>
              <p:cNvPr id="92288" name="Freeform 128"/>
              <p:cNvSpPr>
                <a:spLocks/>
              </p:cNvSpPr>
              <p:nvPr/>
            </p:nvSpPr>
            <p:spPr bwMode="auto">
              <a:xfrm>
                <a:off x="1149" y="2906"/>
                <a:ext cx="10" cy="97"/>
              </a:xfrm>
              <a:custGeom>
                <a:avLst/>
                <a:gdLst/>
                <a:ahLst/>
                <a:cxnLst>
                  <a:cxn ang="0">
                    <a:pos x="32" y="291"/>
                  </a:cxn>
                  <a:cxn ang="0">
                    <a:pos x="14" y="261"/>
                  </a:cxn>
                  <a:cxn ang="0">
                    <a:pos x="4" y="227"/>
                  </a:cxn>
                  <a:cxn ang="0">
                    <a:pos x="0" y="189"/>
                  </a:cxn>
                  <a:cxn ang="0">
                    <a:pos x="0" y="152"/>
                  </a:cxn>
                  <a:cxn ang="0">
                    <a:pos x="1" y="112"/>
                  </a:cxn>
                  <a:cxn ang="0">
                    <a:pos x="4" y="73"/>
                  </a:cxn>
                  <a:cxn ang="0">
                    <a:pos x="4" y="36"/>
                  </a:cxn>
                  <a:cxn ang="0">
                    <a:pos x="1" y="0"/>
                  </a:cxn>
                  <a:cxn ang="0">
                    <a:pos x="16" y="32"/>
                  </a:cxn>
                  <a:cxn ang="0">
                    <a:pos x="25" y="66"/>
                  </a:cxn>
                  <a:cxn ang="0">
                    <a:pos x="29" y="102"/>
                  </a:cxn>
                  <a:cxn ang="0">
                    <a:pos x="29" y="139"/>
                  </a:cxn>
                  <a:cxn ang="0">
                    <a:pos x="26" y="178"/>
                  </a:cxn>
                  <a:cxn ang="0">
                    <a:pos x="26" y="217"/>
                  </a:cxn>
                  <a:cxn ang="0">
                    <a:pos x="26" y="254"/>
                  </a:cxn>
                  <a:cxn ang="0">
                    <a:pos x="32" y="291"/>
                  </a:cxn>
                </a:cxnLst>
                <a:rect l="0" t="0" r="r" b="b"/>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w="9525">
                <a:noFill/>
                <a:round/>
                <a:headEnd/>
                <a:tailEnd/>
              </a:ln>
            </p:spPr>
            <p:txBody>
              <a:bodyPr>
                <a:prstTxWarp prst="textNoShape">
                  <a:avLst/>
                </a:prstTxWarp>
              </a:bodyPr>
              <a:lstStyle/>
              <a:p>
                <a:endParaRPr lang="en-US"/>
              </a:p>
            </p:txBody>
          </p:sp>
          <p:sp>
            <p:nvSpPr>
              <p:cNvPr id="92289" name="Freeform 129"/>
              <p:cNvSpPr>
                <a:spLocks/>
              </p:cNvSpPr>
              <p:nvPr/>
            </p:nvSpPr>
            <p:spPr bwMode="auto">
              <a:xfrm>
                <a:off x="917" y="2902"/>
                <a:ext cx="56" cy="90"/>
              </a:xfrm>
              <a:custGeom>
                <a:avLst/>
                <a:gdLst/>
                <a:ahLst/>
                <a:cxnLst>
                  <a:cxn ang="0">
                    <a:pos x="168" y="269"/>
                  </a:cxn>
                  <a:cxn ang="0">
                    <a:pos x="135" y="255"/>
                  </a:cxn>
                  <a:cxn ang="0">
                    <a:pos x="109" y="231"/>
                  </a:cxn>
                  <a:cxn ang="0">
                    <a:pos x="87" y="197"/>
                  </a:cxn>
                  <a:cxn ang="0">
                    <a:pos x="68" y="157"/>
                  </a:cxn>
                  <a:cxn ang="0">
                    <a:pos x="52" y="115"/>
                  </a:cxn>
                  <a:cxn ang="0">
                    <a:pos x="35" y="72"/>
                  </a:cxn>
                  <a:cxn ang="0">
                    <a:pos x="19" y="33"/>
                  </a:cxn>
                  <a:cxn ang="0">
                    <a:pos x="0" y="0"/>
                  </a:cxn>
                  <a:cxn ang="0">
                    <a:pos x="35" y="26"/>
                  </a:cxn>
                  <a:cxn ang="0">
                    <a:pos x="63" y="57"/>
                  </a:cxn>
                  <a:cxn ang="0">
                    <a:pos x="85" y="91"/>
                  </a:cxn>
                  <a:cxn ang="0">
                    <a:pos x="101" y="128"/>
                  </a:cxn>
                  <a:cxn ang="0">
                    <a:pos x="116" y="166"/>
                  </a:cxn>
                  <a:cxn ang="0">
                    <a:pos x="131" y="203"/>
                  </a:cxn>
                  <a:cxn ang="0">
                    <a:pos x="148" y="238"/>
                  </a:cxn>
                  <a:cxn ang="0">
                    <a:pos x="168" y="269"/>
                  </a:cxn>
                </a:cxnLst>
                <a:rect l="0" t="0" r="r" b="b"/>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w="9525">
                <a:noFill/>
                <a:round/>
                <a:headEnd/>
                <a:tailEnd/>
              </a:ln>
            </p:spPr>
            <p:txBody>
              <a:bodyPr>
                <a:prstTxWarp prst="textNoShape">
                  <a:avLst/>
                </a:prstTxWarp>
              </a:bodyPr>
              <a:lstStyle/>
              <a:p>
                <a:endParaRPr lang="en-US"/>
              </a:p>
            </p:txBody>
          </p:sp>
          <p:sp>
            <p:nvSpPr>
              <p:cNvPr id="92290" name="Freeform 130"/>
              <p:cNvSpPr>
                <a:spLocks/>
              </p:cNvSpPr>
              <p:nvPr/>
            </p:nvSpPr>
            <p:spPr bwMode="auto">
              <a:xfrm>
                <a:off x="1325" y="2844"/>
                <a:ext cx="51" cy="84"/>
              </a:xfrm>
              <a:custGeom>
                <a:avLst/>
                <a:gdLst/>
                <a:ahLst/>
                <a:cxnLst>
                  <a:cxn ang="0">
                    <a:pos x="0" y="250"/>
                  </a:cxn>
                  <a:cxn ang="0">
                    <a:pos x="29" y="231"/>
                  </a:cxn>
                  <a:cxn ang="0">
                    <a:pos x="53" y="203"/>
                  </a:cxn>
                  <a:cxn ang="0">
                    <a:pos x="73" y="173"/>
                  </a:cxn>
                  <a:cxn ang="0">
                    <a:pos x="90" y="137"/>
                  </a:cxn>
                  <a:cxn ang="0">
                    <a:pos x="103" y="101"/>
                  </a:cxn>
                  <a:cxn ang="0">
                    <a:pos x="118" y="65"/>
                  </a:cxn>
                  <a:cxn ang="0">
                    <a:pos x="135" y="31"/>
                  </a:cxn>
                  <a:cxn ang="0">
                    <a:pos x="153" y="0"/>
                  </a:cxn>
                  <a:cxn ang="0">
                    <a:pos x="121" y="18"/>
                  </a:cxn>
                  <a:cxn ang="0">
                    <a:pos x="96" y="43"/>
                  </a:cxn>
                  <a:cxn ang="0">
                    <a:pos x="79" y="75"/>
                  </a:cxn>
                  <a:cxn ang="0">
                    <a:pos x="64" y="109"/>
                  </a:cxn>
                  <a:cxn ang="0">
                    <a:pos x="50" y="147"/>
                  </a:cxn>
                  <a:cxn ang="0">
                    <a:pos x="36" y="183"/>
                  </a:cxn>
                  <a:cxn ang="0">
                    <a:pos x="21" y="218"/>
                  </a:cxn>
                  <a:cxn ang="0">
                    <a:pos x="0" y="250"/>
                  </a:cxn>
                </a:cxnLst>
                <a:rect l="0" t="0" r="r" b="b"/>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w="9525">
                <a:noFill/>
                <a:round/>
                <a:headEnd/>
                <a:tailEnd/>
              </a:ln>
            </p:spPr>
            <p:txBody>
              <a:bodyPr>
                <a:prstTxWarp prst="textNoShape">
                  <a:avLst/>
                </a:prstTxWarp>
              </a:bodyPr>
              <a:lstStyle/>
              <a:p>
                <a:endParaRPr lang="en-US"/>
              </a:p>
            </p:txBody>
          </p:sp>
          <p:sp>
            <p:nvSpPr>
              <p:cNvPr id="92291" name="Freeform 131"/>
              <p:cNvSpPr>
                <a:spLocks/>
              </p:cNvSpPr>
              <p:nvPr/>
            </p:nvSpPr>
            <p:spPr bwMode="auto">
              <a:xfrm>
                <a:off x="1141" y="2788"/>
                <a:ext cx="162" cy="137"/>
              </a:xfrm>
              <a:custGeom>
                <a:avLst/>
                <a:gdLst/>
                <a:ahLst/>
                <a:cxnLst>
                  <a:cxn ang="0">
                    <a:pos x="485" y="0"/>
                  </a:cxn>
                  <a:cxn ang="0">
                    <a:pos x="463" y="9"/>
                  </a:cxn>
                  <a:cxn ang="0">
                    <a:pos x="441" y="19"/>
                  </a:cxn>
                  <a:cxn ang="0">
                    <a:pos x="422" y="29"/>
                  </a:cxn>
                  <a:cxn ang="0">
                    <a:pos x="403" y="38"/>
                  </a:cxn>
                  <a:cxn ang="0">
                    <a:pos x="385" y="49"/>
                  </a:cxn>
                  <a:cxn ang="0">
                    <a:pos x="367" y="60"/>
                  </a:cxn>
                  <a:cxn ang="0">
                    <a:pos x="351" y="73"/>
                  </a:cxn>
                  <a:cxn ang="0">
                    <a:pos x="336" y="87"/>
                  </a:cxn>
                  <a:cxn ang="0">
                    <a:pos x="321" y="102"/>
                  </a:cxn>
                  <a:cxn ang="0">
                    <a:pos x="307" y="118"/>
                  </a:cxn>
                  <a:cxn ang="0">
                    <a:pos x="293" y="138"/>
                  </a:cxn>
                  <a:cxn ang="0">
                    <a:pos x="281" y="157"/>
                  </a:cxn>
                  <a:cxn ang="0">
                    <a:pos x="269" y="181"/>
                  </a:cxn>
                  <a:cxn ang="0">
                    <a:pos x="258" y="205"/>
                  </a:cxn>
                  <a:cxn ang="0">
                    <a:pos x="248" y="232"/>
                  </a:cxn>
                  <a:cxn ang="0">
                    <a:pos x="239" y="262"/>
                  </a:cxn>
                  <a:cxn ang="0">
                    <a:pos x="230" y="294"/>
                  </a:cxn>
                  <a:cxn ang="0">
                    <a:pos x="225" y="322"/>
                  </a:cxn>
                  <a:cxn ang="0">
                    <a:pos x="221" y="349"/>
                  </a:cxn>
                  <a:cxn ang="0">
                    <a:pos x="217" y="377"/>
                  </a:cxn>
                  <a:cxn ang="0">
                    <a:pos x="188" y="335"/>
                  </a:cxn>
                  <a:cxn ang="0">
                    <a:pos x="158" y="291"/>
                  </a:cxn>
                  <a:cxn ang="0">
                    <a:pos x="128" y="248"/>
                  </a:cxn>
                  <a:cxn ang="0">
                    <a:pos x="97" y="203"/>
                  </a:cxn>
                  <a:cxn ang="0">
                    <a:pos x="69" y="157"/>
                  </a:cxn>
                  <a:cxn ang="0">
                    <a:pos x="43" y="110"/>
                  </a:cxn>
                  <a:cxn ang="0">
                    <a:pos x="19" y="63"/>
                  </a:cxn>
                  <a:cxn ang="0">
                    <a:pos x="0" y="16"/>
                  </a:cxn>
                  <a:cxn ang="0">
                    <a:pos x="6" y="67"/>
                  </a:cxn>
                  <a:cxn ang="0">
                    <a:pos x="18" y="117"/>
                  </a:cxn>
                  <a:cxn ang="0">
                    <a:pos x="36" y="167"/>
                  </a:cxn>
                  <a:cxn ang="0">
                    <a:pos x="60" y="214"/>
                  </a:cxn>
                  <a:cxn ang="0">
                    <a:pos x="91" y="261"/>
                  </a:cxn>
                  <a:cxn ang="0">
                    <a:pos x="126" y="308"/>
                  </a:cxn>
                  <a:cxn ang="0">
                    <a:pos x="166" y="353"/>
                  </a:cxn>
                  <a:cxn ang="0">
                    <a:pos x="210" y="398"/>
                  </a:cxn>
                  <a:cxn ang="0">
                    <a:pos x="222" y="406"/>
                  </a:cxn>
                  <a:cxn ang="0">
                    <a:pos x="232" y="410"/>
                  </a:cxn>
                  <a:cxn ang="0">
                    <a:pos x="239" y="411"/>
                  </a:cxn>
                  <a:cxn ang="0">
                    <a:pos x="244" y="407"/>
                  </a:cxn>
                  <a:cxn ang="0">
                    <a:pos x="254" y="369"/>
                  </a:cxn>
                  <a:cxn ang="0">
                    <a:pos x="266" y="330"/>
                  </a:cxn>
                  <a:cxn ang="0">
                    <a:pos x="281" y="293"/>
                  </a:cxn>
                  <a:cxn ang="0">
                    <a:pos x="300" y="255"/>
                  </a:cxn>
                  <a:cxn ang="0">
                    <a:pos x="319" y="219"/>
                  </a:cxn>
                  <a:cxn ang="0">
                    <a:pos x="341" y="186"/>
                  </a:cxn>
                  <a:cxn ang="0">
                    <a:pos x="362" y="153"/>
                  </a:cxn>
                  <a:cxn ang="0">
                    <a:pos x="384" y="124"/>
                  </a:cxn>
                  <a:cxn ang="0">
                    <a:pos x="406" y="96"/>
                  </a:cxn>
                  <a:cxn ang="0">
                    <a:pos x="425" y="71"/>
                  </a:cxn>
                  <a:cxn ang="0">
                    <a:pos x="443" y="49"/>
                  </a:cxn>
                  <a:cxn ang="0">
                    <a:pos x="459" y="31"/>
                  </a:cxn>
                  <a:cxn ang="0">
                    <a:pos x="472" y="18"/>
                  </a:cxn>
                  <a:cxn ang="0">
                    <a:pos x="480" y="7"/>
                  </a:cxn>
                  <a:cxn ang="0">
                    <a:pos x="485" y="1"/>
                  </a:cxn>
                  <a:cxn ang="0">
                    <a:pos x="485" y="0"/>
                  </a:cxn>
                </a:cxnLst>
                <a:rect l="0" t="0" r="r" b="b"/>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w="9525">
                <a:noFill/>
                <a:round/>
                <a:headEnd/>
                <a:tailEnd/>
              </a:ln>
            </p:spPr>
            <p:txBody>
              <a:bodyPr>
                <a:prstTxWarp prst="textNoShape">
                  <a:avLst/>
                </a:prstTxWarp>
              </a:bodyPr>
              <a:lstStyle/>
              <a:p>
                <a:endParaRPr lang="en-US"/>
              </a:p>
            </p:txBody>
          </p:sp>
          <p:sp>
            <p:nvSpPr>
              <p:cNvPr id="92292" name="Freeform 132"/>
              <p:cNvSpPr>
                <a:spLocks/>
              </p:cNvSpPr>
              <p:nvPr/>
            </p:nvSpPr>
            <p:spPr bwMode="auto">
              <a:xfrm>
                <a:off x="1160" y="2936"/>
                <a:ext cx="25" cy="84"/>
              </a:xfrm>
              <a:custGeom>
                <a:avLst/>
                <a:gdLst/>
                <a:ahLst/>
                <a:cxnLst>
                  <a:cxn ang="0">
                    <a:pos x="31" y="253"/>
                  </a:cxn>
                  <a:cxn ang="0">
                    <a:pos x="19" y="251"/>
                  </a:cxn>
                  <a:cxn ang="0">
                    <a:pos x="9" y="248"/>
                  </a:cxn>
                  <a:cxn ang="0">
                    <a:pos x="4" y="244"/>
                  </a:cxn>
                  <a:cxn ang="0">
                    <a:pos x="0" y="240"/>
                  </a:cxn>
                  <a:cxn ang="0">
                    <a:pos x="5" y="213"/>
                  </a:cxn>
                  <a:cxn ang="0">
                    <a:pos x="15" y="186"/>
                  </a:cxn>
                  <a:cxn ang="0">
                    <a:pos x="25" y="160"/>
                  </a:cxn>
                  <a:cxn ang="0">
                    <a:pos x="36" y="132"/>
                  </a:cxn>
                  <a:cxn ang="0">
                    <a:pos x="48" y="102"/>
                  </a:cxn>
                  <a:cxn ang="0">
                    <a:pos x="59" y="72"/>
                  </a:cxn>
                  <a:cxn ang="0">
                    <a:pos x="68" y="37"/>
                  </a:cxn>
                  <a:cxn ang="0">
                    <a:pos x="75" y="0"/>
                  </a:cxn>
                  <a:cxn ang="0">
                    <a:pos x="77" y="7"/>
                  </a:cxn>
                  <a:cxn ang="0">
                    <a:pos x="75" y="26"/>
                  </a:cxn>
                  <a:cxn ang="0">
                    <a:pos x="74" y="55"/>
                  </a:cxn>
                  <a:cxn ang="0">
                    <a:pos x="70" y="90"/>
                  </a:cxn>
                  <a:cxn ang="0">
                    <a:pos x="64" y="130"/>
                  </a:cxn>
                  <a:cxn ang="0">
                    <a:pos x="56" y="172"/>
                  </a:cxn>
                  <a:cxn ang="0">
                    <a:pos x="45" y="214"/>
                  </a:cxn>
                  <a:cxn ang="0">
                    <a:pos x="31" y="253"/>
                  </a:cxn>
                </a:cxnLst>
                <a:rect l="0" t="0" r="r" b="b"/>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w="9525">
                <a:noFill/>
                <a:round/>
                <a:headEnd/>
                <a:tailEnd/>
              </a:ln>
            </p:spPr>
            <p:txBody>
              <a:bodyPr>
                <a:prstTxWarp prst="textNoShape">
                  <a:avLst/>
                </a:prstTxWarp>
              </a:bodyPr>
              <a:lstStyle/>
              <a:p>
                <a:endParaRPr lang="en-US"/>
              </a:p>
            </p:txBody>
          </p:sp>
          <p:sp>
            <p:nvSpPr>
              <p:cNvPr id="92293" name="Freeform 133"/>
              <p:cNvSpPr>
                <a:spLocks/>
              </p:cNvSpPr>
              <p:nvPr/>
            </p:nvSpPr>
            <p:spPr bwMode="auto">
              <a:xfrm>
                <a:off x="1163" y="2887"/>
                <a:ext cx="134" cy="141"/>
              </a:xfrm>
              <a:custGeom>
                <a:avLst/>
                <a:gdLst/>
                <a:ahLst/>
                <a:cxnLst>
                  <a:cxn ang="0">
                    <a:pos x="239" y="229"/>
                  </a:cxn>
                  <a:cxn ang="0">
                    <a:pos x="268" y="139"/>
                  </a:cxn>
                  <a:cxn ang="0">
                    <a:pos x="299" y="56"/>
                  </a:cxn>
                  <a:cxn ang="0">
                    <a:pos x="324" y="5"/>
                  </a:cxn>
                  <a:cxn ang="0">
                    <a:pos x="340" y="52"/>
                  </a:cxn>
                  <a:cxn ang="0">
                    <a:pos x="360" y="157"/>
                  </a:cxn>
                  <a:cxn ang="0">
                    <a:pos x="379" y="264"/>
                  </a:cxn>
                  <a:cxn ang="0">
                    <a:pos x="397" y="369"/>
                  </a:cxn>
                  <a:cxn ang="0">
                    <a:pos x="357" y="405"/>
                  </a:cxn>
                  <a:cxn ang="0">
                    <a:pos x="347" y="334"/>
                  </a:cxn>
                  <a:cxn ang="0">
                    <a:pos x="335" y="264"/>
                  </a:cxn>
                  <a:cxn ang="0">
                    <a:pos x="323" y="193"/>
                  </a:cxn>
                  <a:cxn ang="0">
                    <a:pos x="310" y="123"/>
                  </a:cxn>
                  <a:cxn ang="0">
                    <a:pos x="299" y="178"/>
                  </a:cxn>
                  <a:cxn ang="0">
                    <a:pos x="287" y="235"/>
                  </a:cxn>
                  <a:cxn ang="0">
                    <a:pos x="272" y="290"/>
                  </a:cxn>
                  <a:cxn ang="0">
                    <a:pos x="257" y="345"/>
                  </a:cxn>
                  <a:cxn ang="0">
                    <a:pos x="246" y="340"/>
                  </a:cxn>
                  <a:cxn ang="0">
                    <a:pos x="235" y="333"/>
                  </a:cxn>
                  <a:cxn ang="0">
                    <a:pos x="224" y="327"/>
                  </a:cxn>
                  <a:cxn ang="0">
                    <a:pos x="213" y="322"/>
                  </a:cxn>
                  <a:cxn ang="0">
                    <a:pos x="213" y="320"/>
                  </a:cxn>
                  <a:cxn ang="0">
                    <a:pos x="213" y="320"/>
                  </a:cxn>
                  <a:cxn ang="0">
                    <a:pos x="192" y="286"/>
                  </a:cxn>
                  <a:cxn ang="0">
                    <a:pos x="140" y="208"/>
                  </a:cxn>
                  <a:cxn ang="0">
                    <a:pos x="73" y="120"/>
                  </a:cxn>
                  <a:cxn ang="0">
                    <a:pos x="0" y="55"/>
                  </a:cxn>
                  <a:cxn ang="0">
                    <a:pos x="36" y="70"/>
                  </a:cxn>
                  <a:cxn ang="0">
                    <a:pos x="70" y="91"/>
                  </a:cxn>
                  <a:cxn ang="0">
                    <a:pos x="103" y="114"/>
                  </a:cxn>
                  <a:cxn ang="0">
                    <a:pos x="133" y="141"/>
                  </a:cxn>
                  <a:cxn ang="0">
                    <a:pos x="161" y="170"/>
                  </a:cxn>
                  <a:cxn ang="0">
                    <a:pos x="187" y="201"/>
                  </a:cxn>
                  <a:cxn ang="0">
                    <a:pos x="209" y="235"/>
                  </a:cxn>
                  <a:cxn ang="0">
                    <a:pos x="228" y="269"/>
                  </a:cxn>
                </a:cxnLst>
                <a:rect l="0" t="0" r="r" b="b"/>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2"/>
                    </a:lnTo>
                    <a:lnTo>
                      <a:pt x="213" y="320"/>
                    </a:lnTo>
                    <a:lnTo>
                      <a:pt x="213" y="320"/>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w="9525">
                <a:noFill/>
                <a:round/>
                <a:headEnd/>
                <a:tailEnd/>
              </a:ln>
            </p:spPr>
            <p:txBody>
              <a:bodyPr>
                <a:prstTxWarp prst="textNoShape">
                  <a:avLst/>
                </a:prstTxWarp>
              </a:bodyPr>
              <a:lstStyle/>
              <a:p>
                <a:endParaRPr lang="en-US"/>
              </a:p>
            </p:txBody>
          </p:sp>
          <p:sp>
            <p:nvSpPr>
              <p:cNvPr id="92294" name="Freeform 134"/>
              <p:cNvSpPr>
                <a:spLocks/>
              </p:cNvSpPr>
              <p:nvPr/>
            </p:nvSpPr>
            <p:spPr bwMode="auto">
              <a:xfrm>
                <a:off x="1299" y="2836"/>
                <a:ext cx="74" cy="140"/>
              </a:xfrm>
              <a:custGeom>
                <a:avLst/>
                <a:gdLst/>
                <a:ahLst/>
                <a:cxnLst>
                  <a:cxn ang="0">
                    <a:pos x="221" y="264"/>
                  </a:cxn>
                  <a:cxn ang="0">
                    <a:pos x="192" y="261"/>
                  </a:cxn>
                  <a:cxn ang="0">
                    <a:pos x="166" y="263"/>
                  </a:cxn>
                  <a:cxn ang="0">
                    <a:pos x="142" y="270"/>
                  </a:cxn>
                  <a:cxn ang="0">
                    <a:pos x="118" y="282"/>
                  </a:cxn>
                  <a:cxn ang="0">
                    <a:pos x="98" y="297"/>
                  </a:cxn>
                  <a:cxn ang="0">
                    <a:pos x="80" y="315"/>
                  </a:cxn>
                  <a:cxn ang="0">
                    <a:pos x="63" y="336"/>
                  </a:cxn>
                  <a:cxn ang="0">
                    <a:pos x="48" y="358"/>
                  </a:cxn>
                  <a:cxn ang="0">
                    <a:pos x="54" y="318"/>
                  </a:cxn>
                  <a:cxn ang="0">
                    <a:pos x="59" y="275"/>
                  </a:cxn>
                  <a:cxn ang="0">
                    <a:pos x="65" y="230"/>
                  </a:cxn>
                  <a:cxn ang="0">
                    <a:pos x="72" y="184"/>
                  </a:cxn>
                  <a:cxn ang="0">
                    <a:pos x="78" y="138"/>
                  </a:cxn>
                  <a:cxn ang="0">
                    <a:pos x="85" y="91"/>
                  </a:cxn>
                  <a:cxn ang="0">
                    <a:pos x="94" y="46"/>
                  </a:cxn>
                  <a:cxn ang="0">
                    <a:pos x="103" y="0"/>
                  </a:cxn>
                  <a:cxn ang="0">
                    <a:pos x="98" y="6"/>
                  </a:cxn>
                  <a:cxn ang="0">
                    <a:pos x="91" y="13"/>
                  </a:cxn>
                  <a:cxn ang="0">
                    <a:pos x="85" y="22"/>
                  </a:cxn>
                  <a:cxn ang="0">
                    <a:pos x="78" y="32"/>
                  </a:cxn>
                  <a:cxn ang="0">
                    <a:pos x="73" y="43"/>
                  </a:cxn>
                  <a:cxn ang="0">
                    <a:pos x="68" y="53"/>
                  </a:cxn>
                  <a:cxn ang="0">
                    <a:pos x="63" y="61"/>
                  </a:cxn>
                  <a:cxn ang="0">
                    <a:pos x="62" y="68"/>
                  </a:cxn>
                  <a:cxn ang="0">
                    <a:pos x="51" y="112"/>
                  </a:cxn>
                  <a:cxn ang="0">
                    <a:pos x="41" y="156"/>
                  </a:cxn>
                  <a:cxn ang="0">
                    <a:pos x="32" y="199"/>
                  </a:cxn>
                  <a:cxn ang="0">
                    <a:pos x="24" y="243"/>
                  </a:cxn>
                  <a:cxn ang="0">
                    <a:pos x="15" y="288"/>
                  </a:cxn>
                  <a:cxn ang="0">
                    <a:pos x="9" y="331"/>
                  </a:cxn>
                  <a:cxn ang="0">
                    <a:pos x="4" y="375"/>
                  </a:cxn>
                  <a:cxn ang="0">
                    <a:pos x="0" y="419"/>
                  </a:cxn>
                  <a:cxn ang="0">
                    <a:pos x="21" y="413"/>
                  </a:cxn>
                  <a:cxn ang="0">
                    <a:pos x="40" y="405"/>
                  </a:cxn>
                  <a:cxn ang="0">
                    <a:pos x="55" y="394"/>
                  </a:cxn>
                  <a:cxn ang="0">
                    <a:pos x="70" y="380"/>
                  </a:cxn>
                  <a:cxn ang="0">
                    <a:pos x="84" y="365"/>
                  </a:cxn>
                  <a:cxn ang="0">
                    <a:pos x="96" y="348"/>
                  </a:cxn>
                  <a:cxn ang="0">
                    <a:pos x="107" y="331"/>
                  </a:cxn>
                  <a:cxn ang="0">
                    <a:pos x="120" y="314"/>
                  </a:cxn>
                  <a:cxn ang="0">
                    <a:pos x="128" y="306"/>
                  </a:cxn>
                  <a:cxn ang="0">
                    <a:pos x="142" y="297"/>
                  </a:cxn>
                  <a:cxn ang="0">
                    <a:pos x="158" y="289"/>
                  </a:cxn>
                  <a:cxn ang="0">
                    <a:pos x="176" y="281"/>
                  </a:cxn>
                  <a:cxn ang="0">
                    <a:pos x="192" y="274"/>
                  </a:cxn>
                  <a:cxn ang="0">
                    <a:pos x="207" y="268"/>
                  </a:cxn>
                  <a:cxn ang="0">
                    <a:pos x="217" y="266"/>
                  </a:cxn>
                  <a:cxn ang="0">
                    <a:pos x="221" y="264"/>
                  </a:cxn>
                </a:cxnLst>
                <a:rect l="0" t="0" r="r" b="b"/>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w="9525">
                <a:noFill/>
                <a:round/>
                <a:headEnd/>
                <a:tailEnd/>
              </a:ln>
            </p:spPr>
            <p:txBody>
              <a:bodyPr>
                <a:prstTxWarp prst="textNoShape">
                  <a:avLst/>
                </a:prstTxWarp>
              </a:bodyPr>
              <a:lstStyle/>
              <a:p>
                <a:endParaRPr lang="en-US"/>
              </a:p>
            </p:txBody>
          </p:sp>
          <p:sp>
            <p:nvSpPr>
              <p:cNvPr id="92295" name="Freeform 135"/>
              <p:cNvSpPr>
                <a:spLocks/>
              </p:cNvSpPr>
              <p:nvPr/>
            </p:nvSpPr>
            <p:spPr bwMode="auto">
              <a:xfrm>
                <a:off x="796" y="2820"/>
                <a:ext cx="121" cy="157"/>
              </a:xfrm>
              <a:custGeom>
                <a:avLst/>
                <a:gdLst/>
                <a:ahLst/>
                <a:cxnLst>
                  <a:cxn ang="0">
                    <a:pos x="259" y="462"/>
                  </a:cxn>
                  <a:cxn ang="0">
                    <a:pos x="255" y="452"/>
                  </a:cxn>
                  <a:cxn ang="0">
                    <a:pos x="246" y="425"/>
                  </a:cxn>
                  <a:cxn ang="0">
                    <a:pos x="230" y="384"/>
                  </a:cxn>
                  <a:cxn ang="0">
                    <a:pos x="211" y="339"/>
                  </a:cxn>
                  <a:cxn ang="0">
                    <a:pos x="192" y="292"/>
                  </a:cxn>
                  <a:cxn ang="0">
                    <a:pos x="174" y="249"/>
                  </a:cxn>
                  <a:cxn ang="0">
                    <a:pos x="158" y="214"/>
                  </a:cxn>
                  <a:cxn ang="0">
                    <a:pos x="147" y="194"/>
                  </a:cxn>
                  <a:cxn ang="0">
                    <a:pos x="136" y="180"/>
                  </a:cxn>
                  <a:cxn ang="0">
                    <a:pos x="118" y="155"/>
                  </a:cxn>
                  <a:cxn ang="0">
                    <a:pos x="93" y="125"/>
                  </a:cxn>
                  <a:cxn ang="0">
                    <a:pos x="67" y="90"/>
                  </a:cxn>
                  <a:cxn ang="0">
                    <a:pos x="43" y="57"/>
                  </a:cxn>
                  <a:cxn ang="0">
                    <a:pos x="21" y="28"/>
                  </a:cxn>
                  <a:cxn ang="0">
                    <a:pos x="6" y="7"/>
                  </a:cxn>
                  <a:cxn ang="0">
                    <a:pos x="0" y="0"/>
                  </a:cxn>
                  <a:cxn ang="0">
                    <a:pos x="22" y="13"/>
                  </a:cxn>
                  <a:cxn ang="0">
                    <a:pos x="43" y="28"/>
                  </a:cxn>
                  <a:cxn ang="0">
                    <a:pos x="63" y="46"/>
                  </a:cxn>
                  <a:cxn ang="0">
                    <a:pos x="84" y="64"/>
                  </a:cxn>
                  <a:cxn ang="0">
                    <a:pos x="103" y="85"/>
                  </a:cxn>
                  <a:cxn ang="0">
                    <a:pos x="121" y="107"/>
                  </a:cxn>
                  <a:cxn ang="0">
                    <a:pos x="139" y="129"/>
                  </a:cxn>
                  <a:cxn ang="0">
                    <a:pos x="156" y="152"/>
                  </a:cxn>
                  <a:cxn ang="0">
                    <a:pos x="170" y="170"/>
                  </a:cxn>
                  <a:cxn ang="0">
                    <a:pos x="182" y="188"/>
                  </a:cxn>
                  <a:cxn ang="0">
                    <a:pos x="195" y="205"/>
                  </a:cxn>
                  <a:cxn ang="0">
                    <a:pos x="206" y="221"/>
                  </a:cxn>
                  <a:cxn ang="0">
                    <a:pos x="215" y="238"/>
                  </a:cxn>
                  <a:cxn ang="0">
                    <a:pos x="226" y="255"/>
                  </a:cxn>
                  <a:cxn ang="0">
                    <a:pos x="235" y="273"/>
                  </a:cxn>
                  <a:cxn ang="0">
                    <a:pos x="244" y="290"/>
                  </a:cxn>
                  <a:cxn ang="0">
                    <a:pos x="254" y="224"/>
                  </a:cxn>
                  <a:cxn ang="0">
                    <a:pos x="262" y="145"/>
                  </a:cxn>
                  <a:cxn ang="0">
                    <a:pos x="269" y="83"/>
                  </a:cxn>
                  <a:cxn ang="0">
                    <a:pos x="276" y="64"/>
                  </a:cxn>
                  <a:cxn ang="0">
                    <a:pos x="293" y="100"/>
                  </a:cxn>
                  <a:cxn ang="0">
                    <a:pos x="309" y="138"/>
                  </a:cxn>
                  <a:cxn ang="0">
                    <a:pos x="322" y="180"/>
                  </a:cxn>
                  <a:cxn ang="0">
                    <a:pos x="333" y="221"/>
                  </a:cxn>
                  <a:cxn ang="0">
                    <a:pos x="343" y="266"/>
                  </a:cxn>
                  <a:cxn ang="0">
                    <a:pos x="351" y="308"/>
                  </a:cxn>
                  <a:cxn ang="0">
                    <a:pos x="357" y="350"/>
                  </a:cxn>
                  <a:cxn ang="0">
                    <a:pos x="362" y="389"/>
                  </a:cxn>
                  <a:cxn ang="0">
                    <a:pos x="315" y="372"/>
                  </a:cxn>
                  <a:cxn ang="0">
                    <a:pos x="310" y="331"/>
                  </a:cxn>
                  <a:cxn ang="0">
                    <a:pos x="304" y="290"/>
                  </a:cxn>
                  <a:cxn ang="0">
                    <a:pos x="296" y="252"/>
                  </a:cxn>
                  <a:cxn ang="0">
                    <a:pos x="285" y="212"/>
                  </a:cxn>
                  <a:cxn ang="0">
                    <a:pos x="288" y="259"/>
                  </a:cxn>
                  <a:cxn ang="0">
                    <a:pos x="291" y="313"/>
                  </a:cxn>
                  <a:cxn ang="0">
                    <a:pos x="292" y="380"/>
                  </a:cxn>
                  <a:cxn ang="0">
                    <a:pos x="293" y="471"/>
                  </a:cxn>
                  <a:cxn ang="0">
                    <a:pos x="259" y="462"/>
                  </a:cxn>
                </a:cxnLst>
                <a:rect l="0" t="0" r="r" b="b"/>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w="9525">
                <a:noFill/>
                <a:round/>
                <a:headEnd/>
                <a:tailEnd/>
              </a:ln>
            </p:spPr>
            <p:txBody>
              <a:bodyPr>
                <a:prstTxWarp prst="textNoShape">
                  <a:avLst/>
                </a:prstTxWarp>
              </a:bodyPr>
              <a:lstStyle/>
              <a:p>
                <a:endParaRPr lang="en-US"/>
              </a:p>
            </p:txBody>
          </p:sp>
          <p:sp>
            <p:nvSpPr>
              <p:cNvPr id="92296" name="Freeform 136"/>
              <p:cNvSpPr>
                <a:spLocks/>
              </p:cNvSpPr>
              <p:nvPr/>
            </p:nvSpPr>
            <p:spPr bwMode="auto">
              <a:xfrm>
                <a:off x="679" y="2773"/>
                <a:ext cx="112" cy="186"/>
              </a:xfrm>
              <a:custGeom>
                <a:avLst/>
                <a:gdLst/>
                <a:ahLst/>
                <a:cxnLst>
                  <a:cxn ang="0">
                    <a:pos x="319" y="442"/>
                  </a:cxn>
                  <a:cxn ang="0">
                    <a:pos x="278" y="406"/>
                  </a:cxn>
                  <a:cxn ang="0">
                    <a:pos x="233" y="363"/>
                  </a:cxn>
                  <a:cxn ang="0">
                    <a:pos x="193" y="326"/>
                  </a:cxn>
                  <a:cxn ang="0">
                    <a:pos x="182" y="343"/>
                  </a:cxn>
                  <a:cxn ang="0">
                    <a:pos x="194" y="427"/>
                  </a:cxn>
                  <a:cxn ang="0">
                    <a:pos x="193" y="450"/>
                  </a:cxn>
                  <a:cxn ang="0">
                    <a:pos x="181" y="445"/>
                  </a:cxn>
                  <a:cxn ang="0">
                    <a:pos x="168" y="439"/>
                  </a:cxn>
                  <a:cxn ang="0">
                    <a:pos x="156" y="432"/>
                  </a:cxn>
                  <a:cxn ang="0">
                    <a:pos x="148" y="420"/>
                  </a:cxn>
                  <a:cxn ang="0">
                    <a:pos x="136" y="380"/>
                  </a:cxn>
                  <a:cxn ang="0">
                    <a:pos x="126" y="392"/>
                  </a:cxn>
                  <a:cxn ang="0">
                    <a:pos x="112" y="439"/>
                  </a:cxn>
                  <a:cxn ang="0">
                    <a:pos x="99" y="488"/>
                  </a:cxn>
                  <a:cxn ang="0">
                    <a:pos x="83" y="535"/>
                  </a:cxn>
                  <a:cxn ang="0">
                    <a:pos x="70" y="555"/>
                  </a:cxn>
                  <a:cxn ang="0">
                    <a:pos x="56" y="549"/>
                  </a:cxn>
                  <a:cxn ang="0">
                    <a:pos x="42" y="543"/>
                  </a:cxn>
                  <a:cxn ang="0">
                    <a:pos x="29" y="536"/>
                  </a:cxn>
                  <a:cxn ang="0">
                    <a:pos x="8" y="455"/>
                  </a:cxn>
                  <a:cxn ang="0">
                    <a:pos x="14" y="292"/>
                  </a:cxn>
                  <a:cxn ang="0">
                    <a:pos x="0" y="0"/>
                  </a:cxn>
                  <a:cxn ang="0">
                    <a:pos x="33" y="112"/>
                  </a:cxn>
                  <a:cxn ang="0">
                    <a:pos x="42" y="231"/>
                  </a:cxn>
                  <a:cxn ang="0">
                    <a:pos x="44" y="352"/>
                  </a:cxn>
                  <a:cxn ang="0">
                    <a:pos x="52" y="468"/>
                  </a:cxn>
                  <a:cxn ang="0">
                    <a:pos x="70" y="403"/>
                  </a:cxn>
                  <a:cxn ang="0">
                    <a:pos x="93" y="322"/>
                  </a:cxn>
                  <a:cxn ang="0">
                    <a:pos x="111" y="249"/>
                  </a:cxn>
                  <a:cxn ang="0">
                    <a:pos x="120" y="211"/>
                  </a:cxn>
                  <a:cxn ang="0">
                    <a:pos x="134" y="224"/>
                  </a:cxn>
                  <a:cxn ang="0">
                    <a:pos x="152" y="246"/>
                  </a:cxn>
                  <a:cxn ang="0">
                    <a:pos x="168" y="271"/>
                  </a:cxn>
                  <a:cxn ang="0">
                    <a:pos x="175" y="289"/>
                  </a:cxn>
                  <a:cxn ang="0">
                    <a:pos x="207" y="308"/>
                  </a:cxn>
                  <a:cxn ang="0">
                    <a:pos x="238" y="327"/>
                  </a:cxn>
                  <a:cxn ang="0">
                    <a:pos x="269" y="348"/>
                  </a:cxn>
                  <a:cxn ang="0">
                    <a:pos x="297" y="373"/>
                  </a:cxn>
                  <a:cxn ang="0">
                    <a:pos x="297" y="209"/>
                  </a:cxn>
                  <a:cxn ang="0">
                    <a:pos x="312" y="126"/>
                  </a:cxn>
                </a:cxnLst>
                <a:rect l="0" t="0" r="r" b="b"/>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w="9525">
                <a:noFill/>
                <a:round/>
                <a:headEnd/>
                <a:tailEnd/>
              </a:ln>
            </p:spPr>
            <p:txBody>
              <a:bodyPr>
                <a:prstTxWarp prst="textNoShape">
                  <a:avLst/>
                </a:prstTxWarp>
              </a:bodyPr>
              <a:lstStyle/>
              <a:p>
                <a:endParaRPr lang="en-US"/>
              </a:p>
            </p:txBody>
          </p:sp>
          <p:sp>
            <p:nvSpPr>
              <p:cNvPr id="92297" name="Freeform 137"/>
              <p:cNvSpPr>
                <a:spLocks/>
              </p:cNvSpPr>
              <p:nvPr/>
            </p:nvSpPr>
            <p:spPr bwMode="auto">
              <a:xfrm>
                <a:off x="790" y="2807"/>
                <a:ext cx="81" cy="59"/>
              </a:xfrm>
              <a:custGeom>
                <a:avLst/>
                <a:gdLst/>
                <a:ahLst/>
                <a:cxnLst>
                  <a:cxn ang="0">
                    <a:pos x="199" y="159"/>
                  </a:cxn>
                  <a:cxn ang="0">
                    <a:pos x="181" y="132"/>
                  </a:cxn>
                  <a:cxn ang="0">
                    <a:pos x="159" y="109"/>
                  </a:cxn>
                  <a:cxn ang="0">
                    <a:pos x="134" y="89"/>
                  </a:cxn>
                  <a:cxn ang="0">
                    <a:pos x="108" y="71"/>
                  </a:cxn>
                  <a:cxn ang="0">
                    <a:pos x="81" y="54"/>
                  </a:cxn>
                  <a:cxn ang="0">
                    <a:pos x="52" y="38"/>
                  </a:cxn>
                  <a:cxn ang="0">
                    <a:pos x="25" y="20"/>
                  </a:cxn>
                  <a:cxn ang="0">
                    <a:pos x="0" y="0"/>
                  </a:cxn>
                  <a:cxn ang="0">
                    <a:pos x="45" y="18"/>
                  </a:cxn>
                  <a:cxn ang="0">
                    <a:pos x="74" y="33"/>
                  </a:cxn>
                  <a:cxn ang="0">
                    <a:pos x="101" y="49"/>
                  </a:cxn>
                  <a:cxn ang="0">
                    <a:pos x="130" y="65"/>
                  </a:cxn>
                  <a:cxn ang="0">
                    <a:pos x="158" y="83"/>
                  </a:cxn>
                  <a:cxn ang="0">
                    <a:pos x="184" y="103"/>
                  </a:cxn>
                  <a:cxn ang="0">
                    <a:pos x="207" y="123"/>
                  </a:cxn>
                  <a:cxn ang="0">
                    <a:pos x="227" y="148"/>
                  </a:cxn>
                  <a:cxn ang="0">
                    <a:pos x="244" y="176"/>
                  </a:cxn>
                  <a:cxn ang="0">
                    <a:pos x="199" y="159"/>
                  </a:cxn>
                </a:cxnLst>
                <a:rect l="0" t="0" r="r" b="b"/>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w="9525">
                <a:noFill/>
                <a:round/>
                <a:headEnd/>
                <a:tailEnd/>
              </a:ln>
            </p:spPr>
            <p:txBody>
              <a:bodyPr>
                <a:prstTxWarp prst="textNoShape">
                  <a:avLst/>
                </a:prstTxWarp>
              </a:bodyPr>
              <a:lstStyle/>
              <a:p>
                <a:endParaRPr lang="en-US"/>
              </a:p>
            </p:txBody>
          </p:sp>
          <p:sp>
            <p:nvSpPr>
              <p:cNvPr id="92298" name="Freeform 138"/>
              <p:cNvSpPr>
                <a:spLocks/>
              </p:cNvSpPr>
              <p:nvPr/>
            </p:nvSpPr>
            <p:spPr bwMode="auto">
              <a:xfrm>
                <a:off x="1018" y="2749"/>
                <a:ext cx="49" cy="183"/>
              </a:xfrm>
              <a:custGeom>
                <a:avLst/>
                <a:gdLst/>
                <a:ahLst/>
                <a:cxnLst>
                  <a:cxn ang="0">
                    <a:pos x="137" y="51"/>
                  </a:cxn>
                  <a:cxn ang="0">
                    <a:pos x="130" y="34"/>
                  </a:cxn>
                  <a:cxn ang="0">
                    <a:pos x="122" y="19"/>
                  </a:cxn>
                  <a:cxn ang="0">
                    <a:pos x="112" y="5"/>
                  </a:cxn>
                  <a:cxn ang="0">
                    <a:pos x="110" y="0"/>
                  </a:cxn>
                  <a:cxn ang="0">
                    <a:pos x="107" y="1"/>
                  </a:cxn>
                  <a:cxn ang="0">
                    <a:pos x="101" y="3"/>
                  </a:cxn>
                  <a:cxn ang="0">
                    <a:pos x="93" y="5"/>
                  </a:cxn>
                  <a:cxn ang="0">
                    <a:pos x="84" y="9"/>
                  </a:cxn>
                  <a:cxn ang="0">
                    <a:pos x="73" y="15"/>
                  </a:cxn>
                  <a:cxn ang="0">
                    <a:pos x="64" y="19"/>
                  </a:cxn>
                  <a:cxn ang="0">
                    <a:pos x="56" y="26"/>
                  </a:cxn>
                  <a:cxn ang="0">
                    <a:pos x="51" y="33"/>
                  </a:cxn>
                  <a:cxn ang="0">
                    <a:pos x="25" y="94"/>
                  </a:cxn>
                  <a:cxn ang="0">
                    <a:pos x="8" y="157"/>
                  </a:cxn>
                  <a:cxn ang="0">
                    <a:pos x="1" y="221"/>
                  </a:cxn>
                  <a:cxn ang="0">
                    <a:pos x="0" y="287"/>
                  </a:cxn>
                  <a:cxn ang="0">
                    <a:pos x="3" y="352"/>
                  </a:cxn>
                  <a:cxn ang="0">
                    <a:pos x="5" y="418"/>
                  </a:cxn>
                  <a:cxn ang="0">
                    <a:pos x="7" y="485"/>
                  </a:cxn>
                  <a:cxn ang="0">
                    <a:pos x="5" y="550"/>
                  </a:cxn>
                  <a:cxn ang="0">
                    <a:pos x="41" y="536"/>
                  </a:cxn>
                  <a:cxn ang="0">
                    <a:pos x="40" y="454"/>
                  </a:cxn>
                  <a:cxn ang="0">
                    <a:pos x="36" y="374"/>
                  </a:cxn>
                  <a:cxn ang="0">
                    <a:pos x="30" y="293"/>
                  </a:cxn>
                  <a:cxn ang="0">
                    <a:pos x="26" y="213"/>
                  </a:cxn>
                  <a:cxn ang="0">
                    <a:pos x="30" y="188"/>
                  </a:cxn>
                  <a:cxn ang="0">
                    <a:pos x="34" y="163"/>
                  </a:cxn>
                  <a:cxn ang="0">
                    <a:pos x="38" y="135"/>
                  </a:cxn>
                  <a:cxn ang="0">
                    <a:pos x="44" y="109"/>
                  </a:cxn>
                  <a:cxn ang="0">
                    <a:pos x="51" y="84"/>
                  </a:cxn>
                  <a:cxn ang="0">
                    <a:pos x="59" y="61"/>
                  </a:cxn>
                  <a:cxn ang="0">
                    <a:pos x="71" y="40"/>
                  </a:cxn>
                  <a:cxn ang="0">
                    <a:pos x="85" y="23"/>
                  </a:cxn>
                  <a:cxn ang="0">
                    <a:pos x="99" y="37"/>
                  </a:cxn>
                  <a:cxn ang="0">
                    <a:pos x="110" y="55"/>
                  </a:cxn>
                  <a:cxn ang="0">
                    <a:pos x="116" y="76"/>
                  </a:cxn>
                  <a:cxn ang="0">
                    <a:pos x="121" y="101"/>
                  </a:cxn>
                  <a:cxn ang="0">
                    <a:pos x="121" y="128"/>
                  </a:cxn>
                  <a:cxn ang="0">
                    <a:pos x="116" y="159"/>
                  </a:cxn>
                  <a:cxn ang="0">
                    <a:pos x="110" y="190"/>
                  </a:cxn>
                  <a:cxn ang="0">
                    <a:pos x="99" y="225"/>
                  </a:cxn>
                  <a:cxn ang="0">
                    <a:pos x="96" y="222"/>
                  </a:cxn>
                  <a:cxn ang="0">
                    <a:pos x="90" y="218"/>
                  </a:cxn>
                  <a:cxn ang="0">
                    <a:pos x="84" y="214"/>
                  </a:cxn>
                  <a:cxn ang="0">
                    <a:pos x="77" y="210"/>
                  </a:cxn>
                  <a:cxn ang="0">
                    <a:pos x="68" y="207"/>
                  </a:cxn>
                  <a:cxn ang="0">
                    <a:pos x="63" y="204"/>
                  </a:cxn>
                  <a:cxn ang="0">
                    <a:pos x="58" y="202"/>
                  </a:cxn>
                  <a:cxn ang="0">
                    <a:pos x="56" y="202"/>
                  </a:cxn>
                  <a:cxn ang="0">
                    <a:pos x="64" y="217"/>
                  </a:cxn>
                  <a:cxn ang="0">
                    <a:pos x="75" y="235"/>
                  </a:cxn>
                  <a:cxn ang="0">
                    <a:pos x="84" y="248"/>
                  </a:cxn>
                  <a:cxn ang="0">
                    <a:pos x="88" y="254"/>
                  </a:cxn>
                  <a:cxn ang="0">
                    <a:pos x="92" y="251"/>
                  </a:cxn>
                  <a:cxn ang="0">
                    <a:pos x="103" y="246"/>
                  </a:cxn>
                  <a:cxn ang="0">
                    <a:pos x="115" y="240"/>
                  </a:cxn>
                  <a:cxn ang="0">
                    <a:pos x="122" y="235"/>
                  </a:cxn>
                  <a:cxn ang="0">
                    <a:pos x="140" y="190"/>
                  </a:cxn>
                  <a:cxn ang="0">
                    <a:pos x="147" y="145"/>
                  </a:cxn>
                  <a:cxn ang="0">
                    <a:pos x="145" y="98"/>
                  </a:cxn>
                  <a:cxn ang="0">
                    <a:pos x="137" y="51"/>
                  </a:cxn>
                </a:cxnLst>
                <a:rect l="0" t="0" r="r" b="b"/>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w="9525">
                <a:noFill/>
                <a:round/>
                <a:headEnd/>
                <a:tailEnd/>
              </a:ln>
            </p:spPr>
            <p:txBody>
              <a:bodyPr>
                <a:prstTxWarp prst="textNoShape">
                  <a:avLst/>
                </a:prstTxWarp>
              </a:bodyPr>
              <a:lstStyle/>
              <a:p>
                <a:endParaRPr lang="en-US"/>
              </a:p>
            </p:txBody>
          </p:sp>
          <p:sp>
            <p:nvSpPr>
              <p:cNvPr id="92299" name="Freeform 139"/>
              <p:cNvSpPr>
                <a:spLocks/>
              </p:cNvSpPr>
              <p:nvPr/>
            </p:nvSpPr>
            <p:spPr bwMode="auto">
              <a:xfrm>
                <a:off x="1040" y="2709"/>
                <a:ext cx="47" cy="152"/>
              </a:xfrm>
              <a:custGeom>
                <a:avLst/>
                <a:gdLst/>
                <a:ahLst/>
                <a:cxnLst>
                  <a:cxn ang="0">
                    <a:pos x="133" y="91"/>
                  </a:cxn>
                  <a:cxn ang="0">
                    <a:pos x="131" y="77"/>
                  </a:cxn>
                  <a:cxn ang="0">
                    <a:pos x="127" y="64"/>
                  </a:cxn>
                  <a:cxn ang="0">
                    <a:pos x="123" y="50"/>
                  </a:cxn>
                  <a:cxn ang="0">
                    <a:pos x="118" y="37"/>
                  </a:cxn>
                  <a:cxn ang="0">
                    <a:pos x="109" y="26"/>
                  </a:cxn>
                  <a:cxn ang="0">
                    <a:pos x="100" y="17"/>
                  </a:cxn>
                  <a:cxn ang="0">
                    <a:pos x="89" y="8"/>
                  </a:cxn>
                  <a:cxn ang="0">
                    <a:pos x="77" y="1"/>
                  </a:cxn>
                  <a:cxn ang="0">
                    <a:pos x="67" y="0"/>
                  </a:cxn>
                  <a:cxn ang="0">
                    <a:pos x="56" y="0"/>
                  </a:cxn>
                  <a:cxn ang="0">
                    <a:pos x="44" y="1"/>
                  </a:cxn>
                  <a:cxn ang="0">
                    <a:pos x="31" y="4"/>
                  </a:cxn>
                  <a:cxn ang="0">
                    <a:pos x="20" y="7"/>
                  </a:cxn>
                  <a:cxn ang="0">
                    <a:pos x="11" y="11"/>
                  </a:cxn>
                  <a:cxn ang="0">
                    <a:pos x="4" y="15"/>
                  </a:cxn>
                  <a:cxn ang="0">
                    <a:pos x="1" y="18"/>
                  </a:cxn>
                  <a:cxn ang="0">
                    <a:pos x="5" y="17"/>
                  </a:cxn>
                  <a:cxn ang="0">
                    <a:pos x="16" y="15"/>
                  </a:cxn>
                  <a:cxn ang="0">
                    <a:pos x="31" y="15"/>
                  </a:cxn>
                  <a:cxn ang="0">
                    <a:pos x="49" y="19"/>
                  </a:cxn>
                  <a:cxn ang="0">
                    <a:pos x="68" y="28"/>
                  </a:cxn>
                  <a:cxn ang="0">
                    <a:pos x="86" y="44"/>
                  </a:cxn>
                  <a:cxn ang="0">
                    <a:pos x="100" y="70"/>
                  </a:cxn>
                  <a:cxn ang="0">
                    <a:pos x="108" y="108"/>
                  </a:cxn>
                  <a:cxn ang="0">
                    <a:pos x="112" y="149"/>
                  </a:cxn>
                  <a:cxn ang="0">
                    <a:pos x="115" y="191"/>
                  </a:cxn>
                  <a:cxn ang="0">
                    <a:pos x="116" y="231"/>
                  </a:cxn>
                  <a:cxn ang="0">
                    <a:pos x="114" y="271"/>
                  </a:cxn>
                  <a:cxn ang="0">
                    <a:pos x="107" y="311"/>
                  </a:cxn>
                  <a:cxn ang="0">
                    <a:pos x="93" y="351"/>
                  </a:cxn>
                  <a:cxn ang="0">
                    <a:pos x="74" y="391"/>
                  </a:cxn>
                  <a:cxn ang="0">
                    <a:pos x="48" y="432"/>
                  </a:cxn>
                  <a:cxn ang="0">
                    <a:pos x="0" y="456"/>
                  </a:cxn>
                  <a:cxn ang="0">
                    <a:pos x="16" y="457"/>
                  </a:cxn>
                  <a:cxn ang="0">
                    <a:pos x="31" y="455"/>
                  </a:cxn>
                  <a:cxn ang="0">
                    <a:pos x="48" y="446"/>
                  </a:cxn>
                  <a:cxn ang="0">
                    <a:pos x="61" y="438"/>
                  </a:cxn>
                  <a:cxn ang="0">
                    <a:pos x="74" y="427"/>
                  </a:cxn>
                  <a:cxn ang="0">
                    <a:pos x="85" y="416"/>
                  </a:cxn>
                  <a:cxn ang="0">
                    <a:pos x="92" y="406"/>
                  </a:cxn>
                  <a:cxn ang="0">
                    <a:pos x="97" y="399"/>
                  </a:cxn>
                  <a:cxn ang="0">
                    <a:pos x="115" y="356"/>
                  </a:cxn>
                  <a:cxn ang="0">
                    <a:pos x="129" y="316"/>
                  </a:cxn>
                  <a:cxn ang="0">
                    <a:pos x="135" y="278"/>
                  </a:cxn>
                  <a:cxn ang="0">
                    <a:pos x="140" y="240"/>
                  </a:cxn>
                  <a:cxn ang="0">
                    <a:pos x="140" y="203"/>
                  </a:cxn>
                  <a:cxn ang="0">
                    <a:pos x="138" y="167"/>
                  </a:cxn>
                  <a:cxn ang="0">
                    <a:pos x="135" y="130"/>
                  </a:cxn>
                  <a:cxn ang="0">
                    <a:pos x="133" y="91"/>
                  </a:cxn>
                </a:cxnLst>
                <a:rect l="0" t="0" r="r" b="b"/>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w="9525">
                <a:noFill/>
                <a:round/>
                <a:headEnd/>
                <a:tailEnd/>
              </a:ln>
            </p:spPr>
            <p:txBody>
              <a:bodyPr>
                <a:prstTxWarp prst="textNoShape">
                  <a:avLst/>
                </a:prstTxWarp>
              </a:bodyPr>
              <a:lstStyle/>
              <a:p>
                <a:endParaRPr lang="en-US"/>
              </a:p>
            </p:txBody>
          </p:sp>
          <p:sp>
            <p:nvSpPr>
              <p:cNvPr id="92300" name="Freeform 140"/>
              <p:cNvSpPr>
                <a:spLocks/>
              </p:cNvSpPr>
              <p:nvPr/>
            </p:nvSpPr>
            <p:spPr bwMode="auto">
              <a:xfrm>
                <a:off x="1049" y="2866"/>
                <a:ext cx="11" cy="82"/>
              </a:xfrm>
              <a:custGeom>
                <a:avLst/>
                <a:gdLst/>
                <a:ahLst/>
                <a:cxnLst>
                  <a:cxn ang="0">
                    <a:pos x="34" y="0"/>
                  </a:cxn>
                  <a:cxn ang="0">
                    <a:pos x="27" y="68"/>
                  </a:cxn>
                  <a:cxn ang="0">
                    <a:pos x="23" y="128"/>
                  </a:cxn>
                  <a:cxn ang="0">
                    <a:pos x="24" y="183"/>
                  </a:cxn>
                  <a:cxn ang="0">
                    <a:pos x="33" y="241"/>
                  </a:cxn>
                  <a:cxn ang="0">
                    <a:pos x="3" y="244"/>
                  </a:cxn>
                  <a:cxn ang="0">
                    <a:pos x="0" y="181"/>
                  </a:cxn>
                  <a:cxn ang="0">
                    <a:pos x="0" y="129"/>
                  </a:cxn>
                  <a:cxn ang="0">
                    <a:pos x="1" y="79"/>
                  </a:cxn>
                  <a:cxn ang="0">
                    <a:pos x="5" y="23"/>
                  </a:cxn>
                  <a:cxn ang="0">
                    <a:pos x="34" y="0"/>
                  </a:cxn>
                </a:cxnLst>
                <a:rect l="0" t="0" r="r" b="b"/>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w="9525">
                <a:noFill/>
                <a:round/>
                <a:headEnd/>
                <a:tailEnd/>
              </a:ln>
            </p:spPr>
            <p:txBody>
              <a:bodyPr>
                <a:prstTxWarp prst="textNoShape">
                  <a:avLst/>
                </a:prstTxWarp>
              </a:bodyPr>
              <a:lstStyle/>
              <a:p>
                <a:endParaRPr lang="en-US"/>
              </a:p>
            </p:txBody>
          </p:sp>
          <p:sp>
            <p:nvSpPr>
              <p:cNvPr id="92301" name="Freeform 141"/>
              <p:cNvSpPr>
                <a:spLocks/>
              </p:cNvSpPr>
              <p:nvPr/>
            </p:nvSpPr>
            <p:spPr bwMode="auto">
              <a:xfrm>
                <a:off x="1018" y="2681"/>
                <a:ext cx="14" cy="80"/>
              </a:xfrm>
              <a:custGeom>
                <a:avLst/>
                <a:gdLst/>
                <a:ahLst/>
                <a:cxnLst>
                  <a:cxn ang="0">
                    <a:pos x="42" y="0"/>
                  </a:cxn>
                  <a:cxn ang="0">
                    <a:pos x="34" y="47"/>
                  </a:cxn>
                  <a:cxn ang="0">
                    <a:pos x="33" y="92"/>
                  </a:cxn>
                  <a:cxn ang="0">
                    <a:pos x="33" y="141"/>
                  </a:cxn>
                  <a:cxn ang="0">
                    <a:pos x="26" y="197"/>
                  </a:cxn>
                  <a:cxn ang="0">
                    <a:pos x="0" y="239"/>
                  </a:cxn>
                  <a:cxn ang="0">
                    <a:pos x="10" y="168"/>
                  </a:cxn>
                  <a:cxn ang="0">
                    <a:pos x="10" y="110"/>
                  </a:cxn>
                  <a:cxn ang="0">
                    <a:pos x="7" y="59"/>
                  </a:cxn>
                  <a:cxn ang="0">
                    <a:pos x="14" y="9"/>
                  </a:cxn>
                  <a:cxn ang="0">
                    <a:pos x="42" y="0"/>
                  </a:cxn>
                </a:cxnLst>
                <a:rect l="0" t="0" r="r" b="b"/>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w="9525">
                <a:noFill/>
                <a:round/>
                <a:headEnd/>
                <a:tailEnd/>
              </a:ln>
            </p:spPr>
            <p:txBody>
              <a:bodyPr>
                <a:prstTxWarp prst="textNoShape">
                  <a:avLst/>
                </a:prstTxWarp>
              </a:bodyPr>
              <a:lstStyle/>
              <a:p>
                <a:endParaRPr lang="en-US"/>
              </a:p>
            </p:txBody>
          </p:sp>
          <p:sp>
            <p:nvSpPr>
              <p:cNvPr id="92302" name="Freeform 142"/>
              <p:cNvSpPr>
                <a:spLocks/>
              </p:cNvSpPr>
              <p:nvPr/>
            </p:nvSpPr>
            <p:spPr bwMode="auto">
              <a:xfrm>
                <a:off x="706" y="2871"/>
                <a:ext cx="162" cy="136"/>
              </a:xfrm>
              <a:custGeom>
                <a:avLst/>
                <a:gdLst/>
                <a:ahLst/>
                <a:cxnLst>
                  <a:cxn ang="0">
                    <a:pos x="0" y="0"/>
                  </a:cxn>
                  <a:cxn ang="0">
                    <a:pos x="22" y="10"/>
                  </a:cxn>
                  <a:cxn ang="0">
                    <a:pos x="42" y="19"/>
                  </a:cxn>
                  <a:cxn ang="0">
                    <a:pos x="63" y="29"/>
                  </a:cxn>
                  <a:cxn ang="0">
                    <a:pos x="82" y="39"/>
                  </a:cxn>
                  <a:cxn ang="0">
                    <a:pos x="100" y="50"/>
                  </a:cxn>
                  <a:cxn ang="0">
                    <a:pos x="118" y="61"/>
                  </a:cxn>
                  <a:cxn ang="0">
                    <a:pos x="134" y="73"/>
                  </a:cxn>
                  <a:cxn ang="0">
                    <a:pos x="149" y="87"/>
                  </a:cxn>
                  <a:cxn ang="0">
                    <a:pos x="164" y="102"/>
                  </a:cxn>
                  <a:cxn ang="0">
                    <a:pos x="178" y="119"/>
                  </a:cxn>
                  <a:cxn ang="0">
                    <a:pos x="192" y="138"/>
                  </a:cxn>
                  <a:cxn ang="0">
                    <a:pos x="204" y="157"/>
                  </a:cxn>
                  <a:cxn ang="0">
                    <a:pos x="215" y="181"/>
                  </a:cxn>
                  <a:cxn ang="0">
                    <a:pos x="226" y="206"/>
                  </a:cxn>
                  <a:cxn ang="0">
                    <a:pos x="237" y="232"/>
                  </a:cxn>
                  <a:cxn ang="0">
                    <a:pos x="246" y="262"/>
                  </a:cxn>
                  <a:cxn ang="0">
                    <a:pos x="255" y="293"/>
                  </a:cxn>
                  <a:cxn ang="0">
                    <a:pos x="260" y="322"/>
                  </a:cxn>
                  <a:cxn ang="0">
                    <a:pos x="264" y="349"/>
                  </a:cxn>
                  <a:cxn ang="0">
                    <a:pos x="268" y="377"/>
                  </a:cxn>
                  <a:cxn ang="0">
                    <a:pos x="297" y="336"/>
                  </a:cxn>
                  <a:cxn ang="0">
                    <a:pos x="327" y="291"/>
                  </a:cxn>
                  <a:cxn ang="0">
                    <a:pos x="357" y="247"/>
                  </a:cxn>
                  <a:cxn ang="0">
                    <a:pos x="388" y="203"/>
                  </a:cxn>
                  <a:cxn ang="0">
                    <a:pos x="416" y="156"/>
                  </a:cxn>
                  <a:cxn ang="0">
                    <a:pos x="442" y="110"/>
                  </a:cxn>
                  <a:cxn ang="0">
                    <a:pos x="466" y="63"/>
                  </a:cxn>
                  <a:cxn ang="0">
                    <a:pos x="485" y="17"/>
                  </a:cxn>
                  <a:cxn ang="0">
                    <a:pos x="479" y="68"/>
                  </a:cxn>
                  <a:cxn ang="0">
                    <a:pos x="467" y="117"/>
                  </a:cxn>
                  <a:cxn ang="0">
                    <a:pos x="448" y="167"/>
                  </a:cxn>
                  <a:cxn ang="0">
                    <a:pos x="423" y="214"/>
                  </a:cxn>
                  <a:cxn ang="0">
                    <a:pos x="393" y="261"/>
                  </a:cxn>
                  <a:cxn ang="0">
                    <a:pos x="359" y="308"/>
                  </a:cxn>
                  <a:cxn ang="0">
                    <a:pos x="319" y="354"/>
                  </a:cxn>
                  <a:cxn ang="0">
                    <a:pos x="275" y="398"/>
                  </a:cxn>
                  <a:cxn ang="0">
                    <a:pos x="263" y="406"/>
                  </a:cxn>
                  <a:cxn ang="0">
                    <a:pos x="253" y="410"/>
                  </a:cxn>
                  <a:cxn ang="0">
                    <a:pos x="246" y="410"/>
                  </a:cxn>
                  <a:cxn ang="0">
                    <a:pos x="241" y="406"/>
                  </a:cxn>
                  <a:cxn ang="0">
                    <a:pos x="231" y="367"/>
                  </a:cxn>
                  <a:cxn ang="0">
                    <a:pos x="219" y="329"/>
                  </a:cxn>
                  <a:cxn ang="0">
                    <a:pos x="204" y="291"/>
                  </a:cxn>
                  <a:cxn ang="0">
                    <a:pos x="185" y="256"/>
                  </a:cxn>
                  <a:cxn ang="0">
                    <a:pos x="166" y="220"/>
                  </a:cxn>
                  <a:cxn ang="0">
                    <a:pos x="144" y="185"/>
                  </a:cxn>
                  <a:cxn ang="0">
                    <a:pos x="123" y="153"/>
                  </a:cxn>
                  <a:cxn ang="0">
                    <a:pos x="101" y="124"/>
                  </a:cxn>
                  <a:cxn ang="0">
                    <a:pos x="79" y="97"/>
                  </a:cxn>
                  <a:cxn ang="0">
                    <a:pos x="60" y="72"/>
                  </a:cxn>
                  <a:cxn ang="0">
                    <a:pos x="42" y="50"/>
                  </a:cxn>
                  <a:cxn ang="0">
                    <a:pos x="26" y="32"/>
                  </a:cxn>
                  <a:cxn ang="0">
                    <a:pos x="13" y="18"/>
                  </a:cxn>
                  <a:cxn ang="0">
                    <a:pos x="5" y="7"/>
                  </a:cxn>
                  <a:cxn ang="0">
                    <a:pos x="0" y="1"/>
                  </a:cxn>
                  <a:cxn ang="0">
                    <a:pos x="0" y="0"/>
                  </a:cxn>
                </a:cxnLst>
                <a:rect l="0" t="0" r="r" b="b"/>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w="9525">
                <a:noFill/>
                <a:round/>
                <a:headEnd/>
                <a:tailEnd/>
              </a:ln>
            </p:spPr>
            <p:txBody>
              <a:bodyPr>
                <a:prstTxWarp prst="textNoShape">
                  <a:avLst/>
                </a:prstTxWarp>
              </a:bodyPr>
              <a:lstStyle/>
              <a:p>
                <a:endParaRPr lang="en-US"/>
              </a:p>
            </p:txBody>
          </p:sp>
          <p:sp>
            <p:nvSpPr>
              <p:cNvPr id="92303" name="Freeform 143"/>
              <p:cNvSpPr>
                <a:spLocks/>
              </p:cNvSpPr>
              <p:nvPr/>
            </p:nvSpPr>
            <p:spPr bwMode="auto">
              <a:xfrm>
                <a:off x="953" y="2861"/>
                <a:ext cx="185" cy="157"/>
              </a:xfrm>
              <a:custGeom>
                <a:avLst/>
                <a:gdLst/>
                <a:ahLst/>
                <a:cxnLst>
                  <a:cxn ang="0">
                    <a:pos x="26" y="12"/>
                  </a:cxn>
                  <a:cxn ang="0">
                    <a:pos x="74" y="39"/>
                  </a:cxn>
                  <a:cxn ang="0">
                    <a:pos x="118" y="70"/>
                  </a:cxn>
                  <a:cxn ang="0">
                    <a:pos x="158" y="106"/>
                  </a:cxn>
                  <a:cxn ang="0">
                    <a:pos x="192" y="146"/>
                  </a:cxn>
                  <a:cxn ang="0">
                    <a:pos x="224" y="189"/>
                  </a:cxn>
                  <a:cxn ang="0">
                    <a:pos x="253" y="236"/>
                  </a:cxn>
                  <a:cxn ang="0">
                    <a:pos x="277" y="285"/>
                  </a:cxn>
                  <a:cxn ang="0">
                    <a:pos x="299" y="343"/>
                  </a:cxn>
                  <a:cxn ang="0">
                    <a:pos x="307" y="412"/>
                  </a:cxn>
                  <a:cxn ang="0">
                    <a:pos x="331" y="420"/>
                  </a:cxn>
                  <a:cxn ang="0">
                    <a:pos x="364" y="373"/>
                  </a:cxn>
                  <a:cxn ang="0">
                    <a:pos x="398" y="327"/>
                  </a:cxn>
                  <a:cxn ang="0">
                    <a:pos x="431" y="282"/>
                  </a:cxn>
                  <a:cxn ang="0">
                    <a:pos x="461" y="236"/>
                  </a:cxn>
                  <a:cxn ang="0">
                    <a:pos x="491" y="189"/>
                  </a:cxn>
                  <a:cxn ang="0">
                    <a:pos x="518" y="142"/>
                  </a:cxn>
                  <a:cxn ang="0">
                    <a:pos x="543" y="92"/>
                  </a:cxn>
                  <a:cxn ang="0">
                    <a:pos x="551" y="97"/>
                  </a:cxn>
                  <a:cxn ang="0">
                    <a:pos x="540" y="152"/>
                  </a:cxn>
                  <a:cxn ang="0">
                    <a:pos x="523" y="204"/>
                  </a:cxn>
                  <a:cxn ang="0">
                    <a:pos x="498" y="253"/>
                  </a:cxn>
                  <a:cxn ang="0">
                    <a:pos x="466" y="301"/>
                  </a:cxn>
                  <a:cxn ang="0">
                    <a:pos x="431" y="348"/>
                  </a:cxn>
                  <a:cxn ang="0">
                    <a:pos x="390" y="395"/>
                  </a:cxn>
                  <a:cxn ang="0">
                    <a:pos x="346" y="445"/>
                  </a:cxn>
                  <a:cxn ang="0">
                    <a:pos x="313" y="457"/>
                  </a:cxn>
                  <a:cxn ang="0">
                    <a:pos x="295" y="435"/>
                  </a:cxn>
                  <a:cxn ang="0">
                    <a:pos x="279" y="381"/>
                  </a:cxn>
                  <a:cxn ang="0">
                    <a:pos x="243" y="300"/>
                  </a:cxn>
                  <a:cxn ang="0">
                    <a:pos x="196" y="224"/>
                  </a:cxn>
                  <a:cxn ang="0">
                    <a:pos x="144" y="156"/>
                  </a:cxn>
                  <a:cxn ang="0">
                    <a:pos x="94" y="97"/>
                  </a:cxn>
                  <a:cxn ang="0">
                    <a:pos x="50" y="50"/>
                  </a:cxn>
                  <a:cxn ang="0">
                    <a:pos x="17" y="18"/>
                  </a:cxn>
                  <a:cxn ang="0">
                    <a:pos x="0" y="1"/>
                  </a:cxn>
                </a:cxnLst>
                <a:rect l="0" t="0" r="r" b="b"/>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w="9525">
                <a:noFill/>
                <a:round/>
                <a:headEnd/>
                <a:tailEnd/>
              </a:ln>
            </p:spPr>
            <p:txBody>
              <a:bodyPr>
                <a:prstTxWarp prst="textNoShape">
                  <a:avLst/>
                </a:prstTxWarp>
              </a:bodyPr>
              <a:lstStyle/>
              <a:p>
                <a:endParaRPr lang="en-US"/>
              </a:p>
            </p:txBody>
          </p:sp>
        </p:grpSp>
        <p:sp>
          <p:nvSpPr>
            <p:cNvPr id="92304" name="Text Box 144"/>
            <p:cNvSpPr txBox="1">
              <a:spLocks noChangeArrowheads="1"/>
            </p:cNvSpPr>
            <p:nvPr/>
          </p:nvSpPr>
          <p:spPr bwMode="auto">
            <a:xfrm rot="-216738">
              <a:off x="4051" y="2462"/>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80808"/>
                  </a:solidFill>
                  <a:latin typeface="Arial" charset="0"/>
                </a:rPr>
                <a:t>New</a:t>
              </a:r>
            </a:p>
            <a:p>
              <a:pPr algn="ctr" eaLnBrk="1" hangingPunct="1"/>
              <a:r>
                <a:rPr lang="en-US" sz="1200" b="1">
                  <a:solidFill>
                    <a:srgbClr val="080808"/>
                  </a:solidFill>
                  <a:latin typeface="Arial" charset="0"/>
                </a:rPr>
                <a:t>Source 4</a:t>
              </a:r>
            </a:p>
          </p:txBody>
        </p:sp>
      </p:grpSp>
      <p:sp>
        <p:nvSpPr>
          <p:cNvPr id="92305" name="Rectangle 145"/>
          <p:cNvSpPr>
            <a:spLocks noChangeArrowheads="1"/>
          </p:cNvSpPr>
          <p:nvPr/>
        </p:nvSpPr>
        <p:spPr bwMode="auto">
          <a:xfrm>
            <a:off x="4932363" y="5337175"/>
            <a:ext cx="3527425" cy="396875"/>
          </a:xfrm>
          <a:prstGeom prst="rect">
            <a:avLst/>
          </a:prstGeom>
          <a:noFill/>
          <a:ln w="9525">
            <a:noFill/>
            <a:miter lim="800000"/>
            <a:headEnd/>
            <a:tailEnd/>
          </a:ln>
          <a:effectLst/>
        </p:spPr>
        <p:txBody>
          <a:bodyPr>
            <a:prstTxWarp prst="textNoShape">
              <a:avLst/>
            </a:prstTxWarp>
            <a:spAutoFit/>
          </a:bodyPr>
          <a:lstStyle/>
          <a:p>
            <a:r>
              <a:rPr lang="en-US" sz="2000">
                <a:latin typeface="Arial" charset="0"/>
              </a:rPr>
              <a:t>source4( $zip1, $zip2, dist)</a:t>
            </a:r>
          </a:p>
        </p:txBody>
      </p:sp>
      <p:sp>
        <p:nvSpPr>
          <p:cNvPr id="92306" name="Rectangle 146"/>
          <p:cNvSpPr>
            <a:spLocks noChangeArrowheads="1"/>
          </p:cNvSpPr>
          <p:nvPr/>
        </p:nvSpPr>
        <p:spPr bwMode="auto">
          <a:xfrm>
            <a:off x="3924300" y="3719513"/>
            <a:ext cx="5041900" cy="1354217"/>
          </a:xfrm>
          <a:prstGeom prst="rect">
            <a:avLst/>
          </a:prstGeom>
          <a:solidFill>
            <a:schemeClr val="bg1"/>
          </a:solidFill>
          <a:ln w="9525">
            <a:solidFill>
              <a:schemeClr val="tx1"/>
            </a:solidFill>
            <a:miter lim="800000"/>
            <a:headEnd/>
            <a:tailEnd/>
          </a:ln>
          <a:effectLst/>
        </p:spPr>
        <p:txBody>
          <a:bodyPr>
            <a:prstTxWarp prst="textNoShape">
              <a:avLst/>
            </a:prstTxWarp>
            <a:spAutoFit/>
          </a:bodyPr>
          <a:lstStyle/>
          <a:p>
            <a:r>
              <a:rPr lang="en-US" sz="1600" dirty="0">
                <a:latin typeface="Arial" charset="0"/>
              </a:rPr>
              <a:t>source4($zip1, $zip2, dist):-</a:t>
            </a:r>
          </a:p>
          <a:p>
            <a:r>
              <a:rPr lang="en-US" sz="1600" dirty="0">
                <a:latin typeface="Arial" charset="0"/>
              </a:rPr>
              <a:t>    source1(zip1, lat1, long1), </a:t>
            </a:r>
          </a:p>
          <a:p>
            <a:r>
              <a:rPr lang="en-US" sz="1600" dirty="0">
                <a:latin typeface="Arial" charset="0"/>
              </a:rPr>
              <a:t>    source1(zip2, lat2, long2),</a:t>
            </a:r>
          </a:p>
          <a:p>
            <a:r>
              <a:rPr lang="en-US" sz="1600" dirty="0">
                <a:latin typeface="Arial" charset="0"/>
              </a:rPr>
              <a:t>    source2(lat1, long1, lat2, long2, dist2),</a:t>
            </a:r>
          </a:p>
          <a:p>
            <a:r>
              <a:rPr lang="en-US" sz="1600" dirty="0">
                <a:latin typeface="Arial" charset="0"/>
              </a:rPr>
              <a:t>    source3(dist2, dist).</a:t>
            </a:r>
          </a:p>
        </p:txBody>
      </p:sp>
      <p:sp>
        <p:nvSpPr>
          <p:cNvPr id="92307" name="Rectangle 147"/>
          <p:cNvSpPr>
            <a:spLocks noChangeArrowheads="1"/>
          </p:cNvSpPr>
          <p:nvPr/>
        </p:nvSpPr>
        <p:spPr bwMode="auto">
          <a:xfrm>
            <a:off x="3924300" y="5194300"/>
            <a:ext cx="5037138" cy="1354217"/>
          </a:xfrm>
          <a:prstGeom prst="rect">
            <a:avLst/>
          </a:prstGeom>
          <a:solidFill>
            <a:schemeClr val="folHlink"/>
          </a:solidFill>
          <a:ln w="9525">
            <a:solidFill>
              <a:schemeClr val="tx1"/>
            </a:solidFill>
            <a:miter lim="800000"/>
            <a:headEnd/>
            <a:tailEnd/>
          </a:ln>
          <a:effectLst/>
        </p:spPr>
        <p:txBody>
          <a:bodyPr>
            <a:prstTxWarp prst="textNoShape">
              <a:avLst/>
            </a:prstTxWarp>
            <a:spAutoFit/>
          </a:bodyPr>
          <a:lstStyle/>
          <a:p>
            <a:r>
              <a:rPr lang="en-US" sz="1600" dirty="0">
                <a:solidFill>
                  <a:schemeClr val="bg1"/>
                </a:solidFill>
                <a:latin typeface="Arial" charset="0"/>
              </a:rPr>
              <a:t>source4($zip1, $zip2, dist):-</a:t>
            </a:r>
          </a:p>
          <a:p>
            <a:r>
              <a:rPr lang="en-US" sz="1600" dirty="0">
                <a:solidFill>
                  <a:schemeClr val="bg1"/>
                </a:solidFill>
                <a:latin typeface="Arial" charset="0"/>
              </a:rPr>
              <a:t>    centroid(zip1, lat1, long1), </a:t>
            </a:r>
          </a:p>
          <a:p>
            <a:r>
              <a:rPr lang="en-US" sz="1600" dirty="0">
                <a:solidFill>
                  <a:schemeClr val="bg1"/>
                </a:solidFill>
                <a:latin typeface="Arial" charset="0"/>
              </a:rPr>
              <a:t>    centroid(zip2, lat2, long2),</a:t>
            </a:r>
          </a:p>
          <a:p>
            <a:r>
              <a:rPr lang="en-US" sz="1600" dirty="0">
                <a:solidFill>
                  <a:schemeClr val="bg1"/>
                </a:solidFill>
                <a:latin typeface="Arial" charset="0"/>
              </a:rPr>
              <a:t>    greatCircleDist(lat1, long1, lat2, long2, dist2),</a:t>
            </a:r>
          </a:p>
          <a:p>
            <a:r>
              <a:rPr lang="en-US" sz="1600" dirty="0">
                <a:solidFill>
                  <a:schemeClr val="bg1"/>
                </a:solidFill>
                <a:latin typeface="Arial" charset="0"/>
              </a:rPr>
              <a:t>    convertKm2Mi(dist1, dist2).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3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6" grpId="0" animBg="1"/>
      <p:bldP spid="92307" grpId="0" animBg="1"/>
    </p:bld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2" name="Date Placeholder 3"/>
          <p:cNvSpPr>
            <a:spLocks noGrp="1"/>
          </p:cNvSpPr>
          <p:nvPr>
            <p:ph type="dt" sz="half" idx="4294967295"/>
          </p:nvPr>
        </p:nvSpPr>
        <p:spPr>
          <a:xfrm>
            <a:off x="457200" y="6245225"/>
            <a:ext cx="2133600" cy="476250"/>
          </a:xfrm>
          <a:prstGeom prst="rect">
            <a:avLst/>
          </a:prstGeom>
        </p:spPr>
        <p:txBody>
          <a:bodyPr/>
          <a:lstStyle/>
          <a:p>
            <a:fld id="{840A79BC-F71A-FE48-A101-89E92060B5D0}" type="datetime1">
              <a:rPr lang="en-US" smtClean="0"/>
              <a:pPr/>
              <a:t>6/2/09</a:t>
            </a:fld>
            <a:endParaRPr lang="en-US"/>
          </a:p>
        </p:txBody>
      </p:sp>
      <p:sp>
        <p:nvSpPr>
          <p:cNvPr id="55298" name="Rectangle 2"/>
          <p:cNvSpPr>
            <a:spLocks noGrp="1" noChangeArrowheads="1"/>
          </p:cNvSpPr>
          <p:nvPr>
            <p:ph type="title"/>
          </p:nvPr>
        </p:nvSpPr>
        <p:spPr/>
        <p:txBody>
          <a:bodyPr/>
          <a:lstStyle/>
          <a:p>
            <a:r>
              <a:rPr lang="en-US" sz="2800" dirty="0"/>
              <a:t>Top-down Generation of Candidates</a:t>
            </a:r>
          </a:p>
        </p:txBody>
      </p:sp>
      <p:sp>
        <p:nvSpPr>
          <p:cNvPr id="55299" name="Rectangle 3"/>
          <p:cNvSpPr>
            <a:spLocks noGrp="1" noChangeArrowheads="1"/>
          </p:cNvSpPr>
          <p:nvPr>
            <p:ph type="body" idx="1"/>
          </p:nvPr>
        </p:nvSpPr>
        <p:spPr>
          <a:xfrm>
            <a:off x="457200" y="1700213"/>
            <a:ext cx="8229600" cy="2078037"/>
          </a:xfrm>
        </p:spPr>
        <p:txBody>
          <a:bodyPr/>
          <a:lstStyle/>
          <a:p>
            <a:pPr>
              <a:lnSpc>
                <a:spcPct val="90000"/>
              </a:lnSpc>
              <a:buFont typeface="Wingdings" charset="2"/>
              <a:buNone/>
            </a:pPr>
            <a:r>
              <a:rPr lang="en-GB" sz="2400"/>
              <a:t>Start with empty clause &amp; generate specialisations by</a:t>
            </a:r>
            <a:endParaRPr lang="en-GB" sz="2400" i="1"/>
          </a:p>
          <a:p>
            <a:pPr>
              <a:lnSpc>
                <a:spcPct val="90000"/>
              </a:lnSpc>
            </a:pPr>
            <a:r>
              <a:rPr lang="en-GB" sz="2400"/>
              <a:t>Adding one predicate at a time from set of sources</a:t>
            </a:r>
          </a:p>
          <a:p>
            <a:pPr>
              <a:lnSpc>
                <a:spcPct val="90000"/>
              </a:lnSpc>
            </a:pPr>
            <a:r>
              <a:rPr lang="en-US" sz="2400"/>
              <a:t>Checking that each definition is:</a:t>
            </a:r>
          </a:p>
          <a:p>
            <a:pPr lvl="1">
              <a:lnSpc>
                <a:spcPct val="90000"/>
              </a:lnSpc>
            </a:pPr>
            <a:r>
              <a:rPr lang="en-US" sz="2000"/>
              <a:t>Not logically redundant</a:t>
            </a:r>
          </a:p>
          <a:p>
            <a:pPr lvl="1">
              <a:lnSpc>
                <a:spcPct val="90000"/>
              </a:lnSpc>
            </a:pPr>
            <a:r>
              <a:rPr lang="en-US" sz="2000"/>
              <a:t>Executable (binding constraints satisfied)</a:t>
            </a:r>
          </a:p>
        </p:txBody>
      </p:sp>
      <p:sp>
        <p:nvSpPr>
          <p:cNvPr id="55301" name="Rectangle 5"/>
          <p:cNvSpPr>
            <a:spLocks noChangeArrowheads="1"/>
          </p:cNvSpPr>
          <p:nvPr/>
        </p:nvSpPr>
        <p:spPr bwMode="auto">
          <a:xfrm>
            <a:off x="3563938" y="3733800"/>
            <a:ext cx="2095500" cy="366713"/>
          </a:xfrm>
          <a:prstGeom prst="rect">
            <a:avLst/>
          </a:prstGeom>
          <a:solidFill>
            <a:srgbClr val="FBDF53"/>
          </a:solidFill>
          <a:ln w="9525">
            <a:solidFill>
              <a:schemeClr val="tx1"/>
            </a:solidFill>
            <a:miter lim="800000"/>
            <a:headEnd/>
            <a:tailEnd/>
          </a:ln>
          <a:effectLst/>
        </p:spPr>
        <p:txBody>
          <a:bodyPr>
            <a:prstTxWarp prst="textNoShape">
              <a:avLst/>
            </a:prstTxWarp>
            <a:spAutoFit/>
          </a:bodyPr>
          <a:lstStyle/>
          <a:p>
            <a:r>
              <a:rPr lang="en-US" b="1" dirty="0">
                <a:solidFill>
                  <a:srgbClr val="000000"/>
                </a:solidFill>
                <a:latin typeface="Arial" charset="0"/>
              </a:rPr>
              <a:t>source5</a:t>
            </a:r>
            <a:r>
              <a:rPr lang="en-US" dirty="0">
                <a:solidFill>
                  <a:srgbClr val="000000"/>
                </a:solidFill>
                <a:latin typeface="Arial" charset="0"/>
              </a:rPr>
              <a:t>(_,_,_,_).</a:t>
            </a:r>
          </a:p>
        </p:txBody>
      </p:sp>
      <p:sp>
        <p:nvSpPr>
          <p:cNvPr id="55300" name="Rectangle 4"/>
          <p:cNvSpPr>
            <a:spLocks noChangeArrowheads="1"/>
          </p:cNvSpPr>
          <p:nvPr/>
        </p:nvSpPr>
        <p:spPr bwMode="auto">
          <a:xfrm>
            <a:off x="1692275" y="4868863"/>
            <a:ext cx="6004423" cy="1200150"/>
          </a:xfrm>
          <a:prstGeom prst="rect">
            <a:avLst/>
          </a:prstGeom>
          <a:solidFill>
            <a:schemeClr val="accent1"/>
          </a:solidFill>
          <a:ln w="9525">
            <a:solidFill>
              <a:srgbClr val="000000"/>
            </a:solidFill>
            <a:miter lim="800000"/>
            <a:headEnd/>
            <a:tailEnd/>
          </a:ln>
          <a:effectLst/>
        </p:spPr>
        <p:txBody>
          <a:bodyPr wrap="square">
            <a:prstTxWarp prst="textNoShape">
              <a:avLst/>
            </a:prstTxWarp>
            <a:spAutoFit/>
          </a:bodyPr>
          <a:lstStyle/>
          <a:p>
            <a:r>
              <a:rPr lang="en-US" b="1" dirty="0">
                <a:solidFill>
                  <a:srgbClr val="000000"/>
                </a:solidFill>
                <a:latin typeface="Arial" charset="0"/>
              </a:rPr>
              <a:t>source5</a:t>
            </a:r>
            <a:r>
              <a:rPr lang="en-US" dirty="0">
                <a:solidFill>
                  <a:srgbClr val="000000"/>
                </a:solidFill>
                <a:latin typeface="Arial" charset="0"/>
              </a:rPr>
              <a:t>(zip1,_,_,_)</a:t>
            </a:r>
            <a:r>
              <a:rPr lang="en-US" dirty="0" smtClean="0">
                <a:solidFill>
                  <a:srgbClr val="000000"/>
                </a:solidFill>
                <a:latin typeface="Arial" charset="0"/>
              </a:rPr>
              <a:t>	  :</a:t>
            </a:r>
            <a:r>
              <a:rPr lang="en-US" dirty="0">
                <a:solidFill>
                  <a:srgbClr val="000000"/>
                </a:solidFill>
                <a:latin typeface="Arial" charset="0"/>
              </a:rPr>
              <a:t>-  </a:t>
            </a:r>
            <a:r>
              <a:rPr lang="en-US" b="1" dirty="0">
                <a:solidFill>
                  <a:srgbClr val="000000"/>
                </a:solidFill>
                <a:latin typeface="Arial" charset="0"/>
              </a:rPr>
              <a:t>source4</a:t>
            </a:r>
            <a:r>
              <a:rPr lang="en-US" dirty="0">
                <a:solidFill>
                  <a:srgbClr val="000000"/>
                </a:solidFill>
                <a:latin typeface="Arial" charset="0"/>
              </a:rPr>
              <a:t>(zip1,zip1,_).</a:t>
            </a:r>
          </a:p>
          <a:p>
            <a:r>
              <a:rPr lang="en-US" b="1" dirty="0">
                <a:solidFill>
                  <a:srgbClr val="000000"/>
                </a:solidFill>
                <a:latin typeface="Arial" charset="0"/>
              </a:rPr>
              <a:t>source5</a:t>
            </a:r>
            <a:r>
              <a:rPr lang="en-US" dirty="0">
                <a:solidFill>
                  <a:srgbClr val="000000"/>
                </a:solidFill>
                <a:latin typeface="Arial" charset="0"/>
              </a:rPr>
              <a:t>(zip1,_,zip2,dist2)</a:t>
            </a:r>
            <a:r>
              <a:rPr lang="en-US" dirty="0" smtClean="0">
                <a:solidFill>
                  <a:srgbClr val="000000"/>
                </a:solidFill>
                <a:latin typeface="Arial" charset="0"/>
              </a:rPr>
              <a:t>  :</a:t>
            </a:r>
            <a:r>
              <a:rPr lang="en-US" dirty="0">
                <a:solidFill>
                  <a:srgbClr val="000000"/>
                </a:solidFill>
                <a:latin typeface="Arial" charset="0"/>
              </a:rPr>
              <a:t>-  </a:t>
            </a:r>
            <a:r>
              <a:rPr lang="en-US" b="1" dirty="0">
                <a:solidFill>
                  <a:srgbClr val="000000"/>
                </a:solidFill>
                <a:latin typeface="Arial" charset="0"/>
              </a:rPr>
              <a:t>source4</a:t>
            </a:r>
            <a:r>
              <a:rPr lang="en-US" dirty="0">
                <a:solidFill>
                  <a:srgbClr val="000000"/>
                </a:solidFill>
                <a:latin typeface="Arial" charset="0"/>
              </a:rPr>
              <a:t>(zip2,zip1,dist2).</a:t>
            </a:r>
          </a:p>
          <a:p>
            <a:r>
              <a:rPr lang="en-US" b="1" dirty="0">
                <a:solidFill>
                  <a:srgbClr val="000000"/>
                </a:solidFill>
                <a:latin typeface="Arial" charset="0"/>
              </a:rPr>
              <a:t>source5</a:t>
            </a:r>
            <a:r>
              <a:rPr lang="en-US" dirty="0">
                <a:solidFill>
                  <a:srgbClr val="000000"/>
                </a:solidFill>
                <a:latin typeface="Arial" charset="0"/>
              </a:rPr>
              <a:t>(_,dist1,_,dist2)   </a:t>
            </a:r>
            <a:r>
              <a:rPr lang="en-US" dirty="0" smtClean="0">
                <a:solidFill>
                  <a:srgbClr val="000000"/>
                </a:solidFill>
                <a:latin typeface="Arial" charset="0"/>
              </a:rPr>
              <a:t>  :</a:t>
            </a:r>
            <a:r>
              <a:rPr lang="en-US" dirty="0">
                <a:solidFill>
                  <a:srgbClr val="000000"/>
                </a:solidFill>
                <a:latin typeface="Arial" charset="0"/>
              </a:rPr>
              <a:t>-  </a:t>
            </a:r>
            <a:r>
              <a:rPr lang="en-US" b="1" dirty="0">
                <a:solidFill>
                  <a:srgbClr val="000000"/>
                </a:solidFill>
                <a:latin typeface="Arial" charset="0"/>
              </a:rPr>
              <a:t>&lt;</a:t>
            </a:r>
            <a:r>
              <a:rPr lang="en-US" dirty="0">
                <a:solidFill>
                  <a:srgbClr val="000000"/>
                </a:solidFill>
                <a:latin typeface="Arial" charset="0"/>
              </a:rPr>
              <a:t>(dist2,dist1).</a:t>
            </a:r>
          </a:p>
          <a:p>
            <a:r>
              <a:rPr lang="en-US" b="1" dirty="0">
                <a:solidFill>
                  <a:schemeClr val="bg2"/>
                </a:solidFill>
                <a:latin typeface="Arial" charset="0"/>
              </a:rPr>
              <a:t>…</a:t>
            </a:r>
          </a:p>
        </p:txBody>
      </p:sp>
      <p:sp>
        <p:nvSpPr>
          <p:cNvPr id="55302" name="AutoShape 6"/>
          <p:cNvSpPr>
            <a:spLocks noChangeArrowheads="1"/>
          </p:cNvSpPr>
          <p:nvPr/>
        </p:nvSpPr>
        <p:spPr bwMode="auto">
          <a:xfrm>
            <a:off x="4352059" y="4100513"/>
            <a:ext cx="535142" cy="762000"/>
          </a:xfrm>
          <a:prstGeom prst="downArrow">
            <a:avLst>
              <a:gd name="adj1" fmla="val 50000"/>
              <a:gd name="adj2" fmla="val 35714"/>
            </a:avLst>
          </a:prstGeom>
          <a:solidFill>
            <a:schemeClr val="accent1"/>
          </a:solidFill>
          <a:ln w="9525">
            <a:solidFill>
              <a:schemeClr val="tx1"/>
            </a:solidFill>
            <a:miter lim="800000"/>
            <a:headEnd/>
            <a:tailEnd/>
          </a:ln>
          <a:effectLst/>
        </p:spPr>
        <p:txBody>
          <a:bodyPr vert="eaVert" wrap="none" anchor="ctr">
            <a:prstTxWarp prst="textNoShape">
              <a:avLst/>
            </a:prstTxWarp>
          </a:bodyPr>
          <a:lstStyle/>
          <a:p>
            <a:pPr algn="ctr"/>
            <a:r>
              <a:rPr lang="en-US" sz="1400" dirty="0">
                <a:latin typeface="Arial" charset="0"/>
              </a:rPr>
              <a:t>Expand</a:t>
            </a:r>
          </a:p>
        </p:txBody>
      </p:sp>
      <p:grpSp>
        <p:nvGrpSpPr>
          <p:cNvPr id="3" name="Group 9"/>
          <p:cNvGrpSpPr>
            <a:grpSpLocks/>
          </p:cNvGrpSpPr>
          <p:nvPr/>
        </p:nvGrpSpPr>
        <p:grpSpPr bwMode="auto">
          <a:xfrm>
            <a:off x="6804025" y="2636838"/>
            <a:ext cx="1222375" cy="1230312"/>
            <a:chOff x="3923" y="2383"/>
            <a:chExt cx="770" cy="775"/>
          </a:xfrm>
        </p:grpSpPr>
        <p:grpSp>
          <p:nvGrpSpPr>
            <p:cNvPr id="4" name="Group 10"/>
            <p:cNvGrpSpPr>
              <a:grpSpLocks/>
            </p:cNvGrpSpPr>
            <p:nvPr/>
          </p:nvGrpSpPr>
          <p:grpSpPr bwMode="auto">
            <a:xfrm>
              <a:off x="3923" y="2383"/>
              <a:ext cx="770" cy="775"/>
              <a:chOff x="567" y="2160"/>
              <a:chExt cx="907" cy="905"/>
            </a:xfrm>
          </p:grpSpPr>
          <p:sp>
            <p:nvSpPr>
              <p:cNvPr id="55307" name="AutoShape 11"/>
              <p:cNvSpPr>
                <a:spLocks noChangeAspect="1" noChangeArrowheads="1" noTextEdit="1"/>
              </p:cNvSpPr>
              <p:nvPr/>
            </p:nvSpPr>
            <p:spPr bwMode="auto">
              <a:xfrm>
                <a:off x="567" y="2160"/>
                <a:ext cx="907" cy="905"/>
              </a:xfrm>
              <a:prstGeom prst="rect">
                <a:avLst/>
              </a:prstGeom>
              <a:noFill/>
              <a:ln w="9525">
                <a:noFill/>
                <a:miter lim="800000"/>
                <a:headEnd/>
                <a:tailEnd/>
              </a:ln>
            </p:spPr>
            <p:txBody>
              <a:bodyPr>
                <a:prstTxWarp prst="textNoShape">
                  <a:avLst/>
                </a:prstTxWarp>
              </a:bodyPr>
              <a:lstStyle/>
              <a:p>
                <a:endParaRPr lang="en-US"/>
              </a:p>
            </p:txBody>
          </p:sp>
          <p:sp>
            <p:nvSpPr>
              <p:cNvPr id="55308" name="Freeform 12"/>
              <p:cNvSpPr>
                <a:spLocks/>
              </p:cNvSpPr>
              <p:nvPr/>
            </p:nvSpPr>
            <p:spPr bwMode="auto">
              <a:xfrm>
                <a:off x="567" y="2843"/>
                <a:ext cx="907" cy="222"/>
              </a:xfrm>
              <a:custGeom>
                <a:avLst/>
                <a:gdLst/>
                <a:ahLst/>
                <a:cxnLst>
                  <a:cxn ang="0">
                    <a:pos x="2136" y="606"/>
                  </a:cxn>
                  <a:cxn ang="0">
                    <a:pos x="1988" y="628"/>
                  </a:cxn>
                  <a:cxn ang="0">
                    <a:pos x="1829" y="644"/>
                  </a:cxn>
                  <a:cxn ang="0">
                    <a:pos x="1660" y="657"/>
                  </a:cxn>
                  <a:cxn ang="0">
                    <a:pos x="1483" y="664"/>
                  </a:cxn>
                  <a:cxn ang="0">
                    <a:pos x="1305" y="665"/>
                  </a:cxn>
                  <a:cxn ang="0">
                    <a:pos x="1140" y="661"/>
                  </a:cxn>
                  <a:cxn ang="0">
                    <a:pos x="983" y="653"/>
                  </a:cxn>
                  <a:cxn ang="0">
                    <a:pos x="832" y="639"/>
                  </a:cxn>
                  <a:cxn ang="0">
                    <a:pos x="690" y="622"/>
                  </a:cxn>
                  <a:cxn ang="0">
                    <a:pos x="558" y="601"/>
                  </a:cxn>
                  <a:cxn ang="0">
                    <a:pos x="381" y="564"/>
                  </a:cxn>
                  <a:cxn ang="0">
                    <a:pos x="233" y="519"/>
                  </a:cxn>
                  <a:cxn ang="0">
                    <a:pos x="118" y="469"/>
                  </a:cxn>
                  <a:cxn ang="0">
                    <a:pos x="40" y="412"/>
                  </a:cxn>
                  <a:cxn ang="0">
                    <a:pos x="3" y="354"/>
                  </a:cxn>
                  <a:cxn ang="0">
                    <a:pos x="14" y="286"/>
                  </a:cxn>
                  <a:cxn ang="0">
                    <a:pos x="82" y="219"/>
                  </a:cxn>
                  <a:cxn ang="0">
                    <a:pos x="203" y="159"/>
                  </a:cxn>
                  <a:cxn ang="0">
                    <a:pos x="369" y="105"/>
                  </a:cxn>
                  <a:cxn ang="0">
                    <a:pos x="573" y="63"/>
                  </a:cxn>
                  <a:cxn ang="0">
                    <a:pos x="765" y="35"/>
                  </a:cxn>
                  <a:cxn ang="0">
                    <a:pos x="876" y="23"/>
                  </a:cxn>
                  <a:cxn ang="0">
                    <a:pos x="991" y="13"/>
                  </a:cxn>
                  <a:cxn ang="0">
                    <a:pos x="1110" y="6"/>
                  </a:cxn>
                  <a:cxn ang="0">
                    <a:pos x="1234" y="2"/>
                  </a:cxn>
                  <a:cxn ang="0">
                    <a:pos x="1361" y="0"/>
                  </a:cxn>
                  <a:cxn ang="0">
                    <a:pos x="1533" y="3"/>
                  </a:cxn>
                  <a:cxn ang="0">
                    <a:pos x="1698" y="11"/>
                  </a:cxn>
                  <a:cxn ang="0">
                    <a:pos x="1856" y="24"/>
                  </a:cxn>
                  <a:cxn ang="0">
                    <a:pos x="2004" y="40"/>
                  </a:cxn>
                  <a:cxn ang="0">
                    <a:pos x="2143" y="61"/>
                  </a:cxn>
                  <a:cxn ang="0">
                    <a:pos x="2303" y="94"/>
                  </a:cxn>
                  <a:cxn ang="0">
                    <a:pos x="2454" y="136"/>
                  </a:cxn>
                  <a:cxn ang="0">
                    <a:pos x="2576" y="184"/>
                  </a:cxn>
                  <a:cxn ang="0">
                    <a:pos x="2662" y="237"/>
                  </a:cxn>
                  <a:cxn ang="0">
                    <a:pos x="2711" y="293"/>
                  </a:cxn>
                  <a:cxn ang="0">
                    <a:pos x="2718" y="353"/>
                  </a:cxn>
                  <a:cxn ang="0">
                    <a:pos x="2687" y="408"/>
                  </a:cxn>
                  <a:cxn ang="0">
                    <a:pos x="2618" y="461"/>
                  </a:cxn>
                  <a:cxn ang="0">
                    <a:pos x="2517" y="509"/>
                  </a:cxn>
                  <a:cxn ang="0">
                    <a:pos x="2385" y="552"/>
                  </a:cxn>
                  <a:cxn ang="0">
                    <a:pos x="2228" y="589"/>
                  </a:cxn>
                </a:cxnLst>
                <a:rect l="0" t="0" r="r" b="b"/>
                <a:pathLst>
                  <a:path w="2721" h="665">
                    <a:moveTo>
                      <a:pt x="2228" y="589"/>
                    </a:moveTo>
                    <a:lnTo>
                      <a:pt x="2182" y="597"/>
                    </a:lnTo>
                    <a:lnTo>
                      <a:pt x="2136" y="606"/>
                    </a:lnTo>
                    <a:lnTo>
                      <a:pt x="2088" y="614"/>
                    </a:lnTo>
                    <a:lnTo>
                      <a:pt x="2038" y="621"/>
                    </a:lnTo>
                    <a:lnTo>
                      <a:pt x="1988" y="628"/>
                    </a:lnTo>
                    <a:lnTo>
                      <a:pt x="1936" y="633"/>
                    </a:lnTo>
                    <a:lnTo>
                      <a:pt x="1883" y="639"/>
                    </a:lnTo>
                    <a:lnTo>
                      <a:pt x="1829" y="644"/>
                    </a:lnTo>
                    <a:lnTo>
                      <a:pt x="1774" y="650"/>
                    </a:lnTo>
                    <a:lnTo>
                      <a:pt x="1718" y="654"/>
                    </a:lnTo>
                    <a:lnTo>
                      <a:pt x="1660" y="657"/>
                    </a:lnTo>
                    <a:lnTo>
                      <a:pt x="1601" y="659"/>
                    </a:lnTo>
                    <a:lnTo>
                      <a:pt x="1542" y="662"/>
                    </a:lnTo>
                    <a:lnTo>
                      <a:pt x="1483" y="664"/>
                    </a:lnTo>
                    <a:lnTo>
                      <a:pt x="1423" y="665"/>
                    </a:lnTo>
                    <a:lnTo>
                      <a:pt x="1361" y="665"/>
                    </a:lnTo>
                    <a:lnTo>
                      <a:pt x="1305" y="665"/>
                    </a:lnTo>
                    <a:lnTo>
                      <a:pt x="1250" y="664"/>
                    </a:lnTo>
                    <a:lnTo>
                      <a:pt x="1195" y="662"/>
                    </a:lnTo>
                    <a:lnTo>
                      <a:pt x="1140" y="661"/>
                    </a:lnTo>
                    <a:lnTo>
                      <a:pt x="1087" y="658"/>
                    </a:lnTo>
                    <a:lnTo>
                      <a:pt x="1035" y="655"/>
                    </a:lnTo>
                    <a:lnTo>
                      <a:pt x="983" y="653"/>
                    </a:lnTo>
                    <a:lnTo>
                      <a:pt x="931" y="648"/>
                    </a:lnTo>
                    <a:lnTo>
                      <a:pt x="881" y="644"/>
                    </a:lnTo>
                    <a:lnTo>
                      <a:pt x="832" y="639"/>
                    </a:lnTo>
                    <a:lnTo>
                      <a:pt x="783" y="635"/>
                    </a:lnTo>
                    <a:lnTo>
                      <a:pt x="736" y="628"/>
                    </a:lnTo>
                    <a:lnTo>
                      <a:pt x="690" y="622"/>
                    </a:lnTo>
                    <a:lnTo>
                      <a:pt x="644" y="615"/>
                    </a:lnTo>
                    <a:lnTo>
                      <a:pt x="600" y="608"/>
                    </a:lnTo>
                    <a:lnTo>
                      <a:pt x="558" y="601"/>
                    </a:lnTo>
                    <a:lnTo>
                      <a:pt x="496" y="589"/>
                    </a:lnTo>
                    <a:lnTo>
                      <a:pt x="437" y="577"/>
                    </a:lnTo>
                    <a:lnTo>
                      <a:pt x="381" y="564"/>
                    </a:lnTo>
                    <a:lnTo>
                      <a:pt x="328" y="549"/>
                    </a:lnTo>
                    <a:lnTo>
                      <a:pt x="278" y="534"/>
                    </a:lnTo>
                    <a:lnTo>
                      <a:pt x="233" y="519"/>
                    </a:lnTo>
                    <a:lnTo>
                      <a:pt x="191" y="502"/>
                    </a:lnTo>
                    <a:lnTo>
                      <a:pt x="152" y="485"/>
                    </a:lnTo>
                    <a:lnTo>
                      <a:pt x="118" y="469"/>
                    </a:lnTo>
                    <a:lnTo>
                      <a:pt x="88" y="449"/>
                    </a:lnTo>
                    <a:lnTo>
                      <a:pt x="62" y="431"/>
                    </a:lnTo>
                    <a:lnTo>
                      <a:pt x="40" y="412"/>
                    </a:lnTo>
                    <a:lnTo>
                      <a:pt x="22" y="393"/>
                    </a:lnTo>
                    <a:lnTo>
                      <a:pt x="10" y="373"/>
                    </a:lnTo>
                    <a:lnTo>
                      <a:pt x="3" y="354"/>
                    </a:lnTo>
                    <a:lnTo>
                      <a:pt x="0" y="333"/>
                    </a:lnTo>
                    <a:lnTo>
                      <a:pt x="4" y="310"/>
                    </a:lnTo>
                    <a:lnTo>
                      <a:pt x="14" y="286"/>
                    </a:lnTo>
                    <a:lnTo>
                      <a:pt x="30" y="263"/>
                    </a:lnTo>
                    <a:lnTo>
                      <a:pt x="53" y="241"/>
                    </a:lnTo>
                    <a:lnTo>
                      <a:pt x="82" y="219"/>
                    </a:lnTo>
                    <a:lnTo>
                      <a:pt x="117" y="198"/>
                    </a:lnTo>
                    <a:lnTo>
                      <a:pt x="156" y="179"/>
                    </a:lnTo>
                    <a:lnTo>
                      <a:pt x="203" y="159"/>
                    </a:lnTo>
                    <a:lnTo>
                      <a:pt x="252" y="140"/>
                    </a:lnTo>
                    <a:lnTo>
                      <a:pt x="308" y="122"/>
                    </a:lnTo>
                    <a:lnTo>
                      <a:pt x="369" y="105"/>
                    </a:lnTo>
                    <a:lnTo>
                      <a:pt x="433" y="90"/>
                    </a:lnTo>
                    <a:lnTo>
                      <a:pt x="502" y="76"/>
                    </a:lnTo>
                    <a:lnTo>
                      <a:pt x="573" y="63"/>
                    </a:lnTo>
                    <a:lnTo>
                      <a:pt x="650" y="50"/>
                    </a:lnTo>
                    <a:lnTo>
                      <a:pt x="729" y="39"/>
                    </a:lnTo>
                    <a:lnTo>
                      <a:pt x="765" y="35"/>
                    </a:lnTo>
                    <a:lnTo>
                      <a:pt x="802" y="31"/>
                    </a:lnTo>
                    <a:lnTo>
                      <a:pt x="838" y="27"/>
                    </a:lnTo>
                    <a:lnTo>
                      <a:pt x="876" y="23"/>
                    </a:lnTo>
                    <a:lnTo>
                      <a:pt x="913" y="20"/>
                    </a:lnTo>
                    <a:lnTo>
                      <a:pt x="951" y="16"/>
                    </a:lnTo>
                    <a:lnTo>
                      <a:pt x="991" y="13"/>
                    </a:lnTo>
                    <a:lnTo>
                      <a:pt x="1031" y="10"/>
                    </a:lnTo>
                    <a:lnTo>
                      <a:pt x="1071" y="9"/>
                    </a:lnTo>
                    <a:lnTo>
                      <a:pt x="1110" y="6"/>
                    </a:lnTo>
                    <a:lnTo>
                      <a:pt x="1151" y="5"/>
                    </a:lnTo>
                    <a:lnTo>
                      <a:pt x="1193" y="3"/>
                    </a:lnTo>
                    <a:lnTo>
                      <a:pt x="1234" y="2"/>
                    </a:lnTo>
                    <a:lnTo>
                      <a:pt x="1276" y="0"/>
                    </a:lnTo>
                    <a:lnTo>
                      <a:pt x="1319" y="0"/>
                    </a:lnTo>
                    <a:lnTo>
                      <a:pt x="1361" y="0"/>
                    </a:lnTo>
                    <a:lnTo>
                      <a:pt x="1419" y="0"/>
                    </a:lnTo>
                    <a:lnTo>
                      <a:pt x="1476" y="2"/>
                    </a:lnTo>
                    <a:lnTo>
                      <a:pt x="1533" y="3"/>
                    </a:lnTo>
                    <a:lnTo>
                      <a:pt x="1589" y="5"/>
                    </a:lnTo>
                    <a:lnTo>
                      <a:pt x="1644" y="7"/>
                    </a:lnTo>
                    <a:lnTo>
                      <a:pt x="1698" y="11"/>
                    </a:lnTo>
                    <a:lnTo>
                      <a:pt x="1752" y="14"/>
                    </a:lnTo>
                    <a:lnTo>
                      <a:pt x="1804" y="18"/>
                    </a:lnTo>
                    <a:lnTo>
                      <a:pt x="1856" y="24"/>
                    </a:lnTo>
                    <a:lnTo>
                      <a:pt x="1907" y="29"/>
                    </a:lnTo>
                    <a:lnTo>
                      <a:pt x="1956" y="35"/>
                    </a:lnTo>
                    <a:lnTo>
                      <a:pt x="2004" y="40"/>
                    </a:lnTo>
                    <a:lnTo>
                      <a:pt x="2052" y="47"/>
                    </a:lnTo>
                    <a:lnTo>
                      <a:pt x="2097" y="54"/>
                    </a:lnTo>
                    <a:lnTo>
                      <a:pt x="2143" y="61"/>
                    </a:lnTo>
                    <a:lnTo>
                      <a:pt x="2186" y="69"/>
                    </a:lnTo>
                    <a:lnTo>
                      <a:pt x="2245" y="82"/>
                    </a:lnTo>
                    <a:lnTo>
                      <a:pt x="2303" y="94"/>
                    </a:lnTo>
                    <a:lnTo>
                      <a:pt x="2356" y="107"/>
                    </a:lnTo>
                    <a:lnTo>
                      <a:pt x="2407" y="121"/>
                    </a:lnTo>
                    <a:lnTo>
                      <a:pt x="2454" y="136"/>
                    </a:lnTo>
                    <a:lnTo>
                      <a:pt x="2499" y="151"/>
                    </a:lnTo>
                    <a:lnTo>
                      <a:pt x="2539" y="168"/>
                    </a:lnTo>
                    <a:lnTo>
                      <a:pt x="2576" y="184"/>
                    </a:lnTo>
                    <a:lnTo>
                      <a:pt x="2609" y="201"/>
                    </a:lnTo>
                    <a:lnTo>
                      <a:pt x="2637" y="219"/>
                    </a:lnTo>
                    <a:lnTo>
                      <a:pt x="2662" y="237"/>
                    </a:lnTo>
                    <a:lnTo>
                      <a:pt x="2683" y="255"/>
                    </a:lnTo>
                    <a:lnTo>
                      <a:pt x="2699" y="274"/>
                    </a:lnTo>
                    <a:lnTo>
                      <a:pt x="2711" y="293"/>
                    </a:lnTo>
                    <a:lnTo>
                      <a:pt x="2718" y="313"/>
                    </a:lnTo>
                    <a:lnTo>
                      <a:pt x="2721" y="333"/>
                    </a:lnTo>
                    <a:lnTo>
                      <a:pt x="2718" y="353"/>
                    </a:lnTo>
                    <a:lnTo>
                      <a:pt x="2713" y="371"/>
                    </a:lnTo>
                    <a:lnTo>
                      <a:pt x="2702" y="390"/>
                    </a:lnTo>
                    <a:lnTo>
                      <a:pt x="2687" y="408"/>
                    </a:lnTo>
                    <a:lnTo>
                      <a:pt x="2668" y="426"/>
                    </a:lnTo>
                    <a:lnTo>
                      <a:pt x="2644" y="443"/>
                    </a:lnTo>
                    <a:lnTo>
                      <a:pt x="2618" y="461"/>
                    </a:lnTo>
                    <a:lnTo>
                      <a:pt x="2588" y="477"/>
                    </a:lnTo>
                    <a:lnTo>
                      <a:pt x="2554" y="492"/>
                    </a:lnTo>
                    <a:lnTo>
                      <a:pt x="2517" y="509"/>
                    </a:lnTo>
                    <a:lnTo>
                      <a:pt x="2476" y="523"/>
                    </a:lnTo>
                    <a:lnTo>
                      <a:pt x="2432" y="538"/>
                    </a:lnTo>
                    <a:lnTo>
                      <a:pt x="2385" y="552"/>
                    </a:lnTo>
                    <a:lnTo>
                      <a:pt x="2336" y="564"/>
                    </a:lnTo>
                    <a:lnTo>
                      <a:pt x="2282" y="577"/>
                    </a:lnTo>
                    <a:lnTo>
                      <a:pt x="2228" y="589"/>
                    </a:lnTo>
                    <a:close/>
                  </a:path>
                </a:pathLst>
              </a:custGeom>
              <a:solidFill>
                <a:srgbClr val="C1EF82"/>
              </a:solidFill>
              <a:ln w="9525">
                <a:noFill/>
                <a:round/>
                <a:headEnd/>
                <a:tailEnd/>
              </a:ln>
            </p:spPr>
            <p:txBody>
              <a:bodyPr>
                <a:prstTxWarp prst="textNoShape">
                  <a:avLst/>
                </a:prstTxWarp>
              </a:bodyPr>
              <a:lstStyle/>
              <a:p>
                <a:endParaRPr lang="en-US"/>
              </a:p>
            </p:txBody>
          </p:sp>
          <p:sp>
            <p:nvSpPr>
              <p:cNvPr id="55309" name="Freeform 13"/>
              <p:cNvSpPr>
                <a:spLocks/>
              </p:cNvSpPr>
              <p:nvPr/>
            </p:nvSpPr>
            <p:spPr bwMode="auto">
              <a:xfrm>
                <a:off x="945" y="2161"/>
                <a:ext cx="125" cy="795"/>
              </a:xfrm>
              <a:custGeom>
                <a:avLst/>
                <a:gdLst/>
                <a:ahLst/>
                <a:cxnLst>
                  <a:cxn ang="0">
                    <a:pos x="189" y="2385"/>
                  </a:cxn>
                  <a:cxn ang="0">
                    <a:pos x="89" y="2356"/>
                  </a:cxn>
                  <a:cxn ang="0">
                    <a:pos x="0" y="75"/>
                  </a:cxn>
                  <a:cxn ang="0">
                    <a:pos x="89" y="8"/>
                  </a:cxn>
                  <a:cxn ang="0">
                    <a:pos x="276" y="0"/>
                  </a:cxn>
                  <a:cxn ang="0">
                    <a:pos x="374" y="2377"/>
                  </a:cxn>
                  <a:cxn ang="0">
                    <a:pos x="189" y="2385"/>
                  </a:cxn>
                </a:cxnLst>
                <a:rect l="0" t="0" r="r" b="b"/>
                <a:pathLst>
                  <a:path w="374" h="2385">
                    <a:moveTo>
                      <a:pt x="189" y="2385"/>
                    </a:moveTo>
                    <a:lnTo>
                      <a:pt x="89" y="2356"/>
                    </a:lnTo>
                    <a:lnTo>
                      <a:pt x="0" y="75"/>
                    </a:lnTo>
                    <a:lnTo>
                      <a:pt x="89" y="8"/>
                    </a:lnTo>
                    <a:lnTo>
                      <a:pt x="276" y="0"/>
                    </a:lnTo>
                    <a:lnTo>
                      <a:pt x="374" y="2377"/>
                    </a:lnTo>
                    <a:lnTo>
                      <a:pt x="189" y="2385"/>
                    </a:lnTo>
                    <a:close/>
                  </a:path>
                </a:pathLst>
              </a:custGeom>
              <a:solidFill>
                <a:srgbClr val="7F2600"/>
              </a:solidFill>
              <a:ln w="9525">
                <a:noFill/>
                <a:round/>
                <a:headEnd/>
                <a:tailEnd/>
              </a:ln>
            </p:spPr>
            <p:txBody>
              <a:bodyPr>
                <a:prstTxWarp prst="textNoShape">
                  <a:avLst/>
                </a:prstTxWarp>
              </a:bodyPr>
              <a:lstStyle/>
              <a:p>
                <a:endParaRPr lang="en-US"/>
              </a:p>
            </p:txBody>
          </p:sp>
          <p:sp>
            <p:nvSpPr>
              <p:cNvPr id="55310" name="Freeform 14"/>
              <p:cNvSpPr>
                <a:spLocks/>
              </p:cNvSpPr>
              <p:nvPr/>
            </p:nvSpPr>
            <p:spPr bwMode="auto">
              <a:xfrm>
                <a:off x="975" y="2160"/>
                <a:ext cx="130" cy="796"/>
              </a:xfrm>
              <a:custGeom>
                <a:avLst/>
                <a:gdLst/>
                <a:ahLst/>
                <a:cxnLst>
                  <a:cxn ang="0">
                    <a:pos x="103" y="2389"/>
                  </a:cxn>
                  <a:cxn ang="0">
                    <a:pos x="100" y="2389"/>
                  </a:cxn>
                  <a:cxn ang="0">
                    <a:pos x="0" y="12"/>
                  </a:cxn>
                  <a:cxn ang="0">
                    <a:pos x="282" y="0"/>
                  </a:cxn>
                  <a:cxn ang="0">
                    <a:pos x="389" y="2376"/>
                  </a:cxn>
                  <a:cxn ang="0">
                    <a:pos x="103" y="2389"/>
                  </a:cxn>
                </a:cxnLst>
                <a:rect l="0" t="0" r="r" b="b"/>
                <a:pathLst>
                  <a:path w="389" h="2389">
                    <a:moveTo>
                      <a:pt x="103" y="2389"/>
                    </a:moveTo>
                    <a:lnTo>
                      <a:pt x="100" y="2389"/>
                    </a:lnTo>
                    <a:lnTo>
                      <a:pt x="0" y="12"/>
                    </a:lnTo>
                    <a:lnTo>
                      <a:pt x="282" y="0"/>
                    </a:lnTo>
                    <a:lnTo>
                      <a:pt x="389" y="2376"/>
                    </a:lnTo>
                    <a:lnTo>
                      <a:pt x="103" y="2389"/>
                    </a:lnTo>
                    <a:close/>
                  </a:path>
                </a:pathLst>
              </a:custGeom>
              <a:solidFill>
                <a:srgbClr val="D1B2A5"/>
              </a:solidFill>
              <a:ln w="9525">
                <a:noFill/>
                <a:round/>
                <a:headEnd/>
                <a:tailEnd/>
              </a:ln>
            </p:spPr>
            <p:txBody>
              <a:bodyPr>
                <a:prstTxWarp prst="textNoShape">
                  <a:avLst/>
                </a:prstTxWarp>
              </a:bodyPr>
              <a:lstStyle/>
              <a:p>
                <a:endParaRPr lang="en-US"/>
              </a:p>
            </p:txBody>
          </p:sp>
          <p:sp>
            <p:nvSpPr>
              <p:cNvPr id="55311" name="Freeform 15"/>
              <p:cNvSpPr>
                <a:spLocks/>
              </p:cNvSpPr>
              <p:nvPr/>
            </p:nvSpPr>
            <p:spPr bwMode="auto">
              <a:xfrm>
                <a:off x="586" y="2215"/>
                <a:ext cx="826" cy="477"/>
              </a:xfrm>
              <a:custGeom>
                <a:avLst/>
                <a:gdLst/>
                <a:ahLst/>
                <a:cxnLst>
                  <a:cxn ang="0">
                    <a:pos x="65" y="1433"/>
                  </a:cxn>
                  <a:cxn ang="0">
                    <a:pos x="0" y="101"/>
                  </a:cxn>
                  <a:cxn ang="0">
                    <a:pos x="51" y="45"/>
                  </a:cxn>
                  <a:cxn ang="0">
                    <a:pos x="2372" y="0"/>
                  </a:cxn>
                  <a:cxn ang="0">
                    <a:pos x="2480" y="1313"/>
                  </a:cxn>
                  <a:cxn ang="0">
                    <a:pos x="2435" y="1331"/>
                  </a:cxn>
                  <a:cxn ang="0">
                    <a:pos x="65" y="1433"/>
                  </a:cxn>
                </a:cxnLst>
                <a:rect l="0" t="0" r="r" b="b"/>
                <a:pathLst>
                  <a:path w="2480" h="1433">
                    <a:moveTo>
                      <a:pt x="65" y="1433"/>
                    </a:moveTo>
                    <a:lnTo>
                      <a:pt x="0" y="101"/>
                    </a:lnTo>
                    <a:lnTo>
                      <a:pt x="51" y="45"/>
                    </a:lnTo>
                    <a:lnTo>
                      <a:pt x="2372" y="0"/>
                    </a:lnTo>
                    <a:lnTo>
                      <a:pt x="2480" y="1313"/>
                    </a:lnTo>
                    <a:lnTo>
                      <a:pt x="2435" y="1331"/>
                    </a:lnTo>
                    <a:lnTo>
                      <a:pt x="65" y="1433"/>
                    </a:lnTo>
                    <a:close/>
                  </a:path>
                </a:pathLst>
              </a:custGeom>
              <a:solidFill>
                <a:srgbClr val="7F2600"/>
              </a:solidFill>
              <a:ln w="9525">
                <a:noFill/>
                <a:round/>
                <a:headEnd/>
                <a:tailEnd/>
              </a:ln>
            </p:spPr>
            <p:txBody>
              <a:bodyPr>
                <a:prstTxWarp prst="textNoShape">
                  <a:avLst/>
                </a:prstTxWarp>
              </a:bodyPr>
              <a:lstStyle/>
              <a:p>
                <a:endParaRPr lang="en-US"/>
              </a:p>
            </p:txBody>
          </p:sp>
          <p:sp>
            <p:nvSpPr>
              <p:cNvPr id="55312" name="Freeform 16"/>
              <p:cNvSpPr>
                <a:spLocks/>
              </p:cNvSpPr>
              <p:nvPr/>
            </p:nvSpPr>
            <p:spPr bwMode="auto">
              <a:xfrm>
                <a:off x="603" y="2195"/>
                <a:ext cx="809" cy="491"/>
              </a:xfrm>
              <a:custGeom>
                <a:avLst/>
                <a:gdLst/>
                <a:ahLst/>
                <a:cxnLst>
                  <a:cxn ang="0">
                    <a:pos x="57" y="1473"/>
                  </a:cxn>
                  <a:cxn ang="0">
                    <a:pos x="0" y="103"/>
                  </a:cxn>
                  <a:cxn ang="0">
                    <a:pos x="2371" y="0"/>
                  </a:cxn>
                  <a:cxn ang="0">
                    <a:pos x="2429" y="1371"/>
                  </a:cxn>
                  <a:cxn ang="0">
                    <a:pos x="57" y="1473"/>
                  </a:cxn>
                </a:cxnLst>
                <a:rect l="0" t="0" r="r" b="b"/>
                <a:pathLst>
                  <a:path w="2429" h="1473">
                    <a:moveTo>
                      <a:pt x="57" y="1473"/>
                    </a:moveTo>
                    <a:lnTo>
                      <a:pt x="0" y="103"/>
                    </a:lnTo>
                    <a:lnTo>
                      <a:pt x="2371" y="0"/>
                    </a:lnTo>
                    <a:lnTo>
                      <a:pt x="2429" y="1371"/>
                    </a:lnTo>
                    <a:lnTo>
                      <a:pt x="57" y="1473"/>
                    </a:lnTo>
                    <a:close/>
                  </a:path>
                </a:pathLst>
              </a:custGeom>
              <a:solidFill>
                <a:srgbClr val="F2CC0C"/>
              </a:solidFill>
              <a:ln w="9525">
                <a:noFill/>
                <a:round/>
                <a:headEnd/>
                <a:tailEnd/>
              </a:ln>
            </p:spPr>
            <p:txBody>
              <a:bodyPr>
                <a:prstTxWarp prst="textNoShape">
                  <a:avLst/>
                </a:prstTxWarp>
              </a:bodyPr>
              <a:lstStyle/>
              <a:p>
                <a:endParaRPr lang="en-US"/>
              </a:p>
            </p:txBody>
          </p:sp>
          <p:sp>
            <p:nvSpPr>
              <p:cNvPr id="55313" name="Freeform 17"/>
              <p:cNvSpPr>
                <a:spLocks/>
              </p:cNvSpPr>
              <p:nvPr/>
            </p:nvSpPr>
            <p:spPr bwMode="auto">
              <a:xfrm>
                <a:off x="626" y="2218"/>
                <a:ext cx="763" cy="446"/>
              </a:xfrm>
              <a:custGeom>
                <a:avLst/>
                <a:gdLst/>
                <a:ahLst/>
                <a:cxnLst>
                  <a:cxn ang="0">
                    <a:pos x="52" y="1340"/>
                  </a:cxn>
                  <a:cxn ang="0">
                    <a:pos x="0" y="96"/>
                  </a:cxn>
                  <a:cxn ang="0">
                    <a:pos x="2237" y="0"/>
                  </a:cxn>
                  <a:cxn ang="0">
                    <a:pos x="2289" y="1245"/>
                  </a:cxn>
                  <a:cxn ang="0">
                    <a:pos x="52" y="1340"/>
                  </a:cxn>
                </a:cxnLst>
                <a:rect l="0" t="0" r="r" b="b"/>
                <a:pathLst>
                  <a:path w="2289" h="1340">
                    <a:moveTo>
                      <a:pt x="52" y="1340"/>
                    </a:moveTo>
                    <a:lnTo>
                      <a:pt x="0" y="96"/>
                    </a:lnTo>
                    <a:lnTo>
                      <a:pt x="2237" y="0"/>
                    </a:lnTo>
                    <a:lnTo>
                      <a:pt x="2289" y="1245"/>
                    </a:lnTo>
                    <a:lnTo>
                      <a:pt x="52" y="1340"/>
                    </a:lnTo>
                    <a:close/>
                  </a:path>
                </a:pathLst>
              </a:custGeom>
              <a:solidFill>
                <a:srgbClr val="0035FF"/>
              </a:solidFill>
              <a:ln w="9525">
                <a:noFill/>
                <a:round/>
                <a:headEnd/>
                <a:tailEnd/>
              </a:ln>
            </p:spPr>
            <p:txBody>
              <a:bodyPr>
                <a:prstTxWarp prst="textNoShape">
                  <a:avLst/>
                </a:prstTxWarp>
              </a:bodyPr>
              <a:lstStyle/>
              <a:p>
                <a:endParaRPr lang="en-US"/>
              </a:p>
            </p:txBody>
          </p:sp>
          <p:sp>
            <p:nvSpPr>
              <p:cNvPr id="55314" name="Freeform 18"/>
              <p:cNvSpPr>
                <a:spLocks/>
              </p:cNvSpPr>
              <p:nvPr/>
            </p:nvSpPr>
            <p:spPr bwMode="auto">
              <a:xfrm>
                <a:off x="649" y="2239"/>
                <a:ext cx="717" cy="405"/>
              </a:xfrm>
              <a:custGeom>
                <a:avLst/>
                <a:gdLst/>
                <a:ahLst/>
                <a:cxnLst>
                  <a:cxn ang="0">
                    <a:pos x="46" y="1215"/>
                  </a:cxn>
                  <a:cxn ang="0">
                    <a:pos x="0" y="91"/>
                  </a:cxn>
                  <a:cxn ang="0">
                    <a:pos x="2103" y="0"/>
                  </a:cxn>
                  <a:cxn ang="0">
                    <a:pos x="2149" y="1124"/>
                  </a:cxn>
                  <a:cxn ang="0">
                    <a:pos x="46" y="1215"/>
                  </a:cxn>
                </a:cxnLst>
                <a:rect l="0" t="0" r="r" b="b"/>
                <a:pathLst>
                  <a:path w="2149" h="1215">
                    <a:moveTo>
                      <a:pt x="46" y="1215"/>
                    </a:moveTo>
                    <a:lnTo>
                      <a:pt x="0" y="91"/>
                    </a:lnTo>
                    <a:lnTo>
                      <a:pt x="2103" y="0"/>
                    </a:lnTo>
                    <a:lnTo>
                      <a:pt x="2149" y="1124"/>
                    </a:lnTo>
                    <a:lnTo>
                      <a:pt x="46" y="1215"/>
                    </a:lnTo>
                    <a:close/>
                  </a:path>
                </a:pathLst>
              </a:custGeom>
              <a:solidFill>
                <a:srgbClr val="B7F9FF"/>
              </a:solidFill>
              <a:ln w="9525">
                <a:noFill/>
                <a:round/>
                <a:headEnd/>
                <a:tailEnd/>
              </a:ln>
            </p:spPr>
            <p:txBody>
              <a:bodyPr>
                <a:prstTxWarp prst="textNoShape">
                  <a:avLst/>
                </a:prstTxWarp>
              </a:bodyPr>
              <a:lstStyle/>
              <a:p>
                <a:endParaRPr lang="en-US"/>
              </a:p>
            </p:txBody>
          </p:sp>
          <p:sp>
            <p:nvSpPr>
              <p:cNvPr id="55315" name="Freeform 19"/>
              <p:cNvSpPr>
                <a:spLocks/>
              </p:cNvSpPr>
              <p:nvPr/>
            </p:nvSpPr>
            <p:spPr bwMode="auto">
              <a:xfrm>
                <a:off x="657" y="2244"/>
                <a:ext cx="700" cy="395"/>
              </a:xfrm>
              <a:custGeom>
                <a:avLst/>
                <a:gdLst/>
                <a:ahLst/>
                <a:cxnLst>
                  <a:cxn ang="0">
                    <a:pos x="47" y="1185"/>
                  </a:cxn>
                  <a:cxn ang="0">
                    <a:pos x="0" y="88"/>
                  </a:cxn>
                  <a:cxn ang="0">
                    <a:pos x="2054" y="0"/>
                  </a:cxn>
                  <a:cxn ang="0">
                    <a:pos x="2100" y="1098"/>
                  </a:cxn>
                  <a:cxn ang="0">
                    <a:pos x="47" y="1185"/>
                  </a:cxn>
                </a:cxnLst>
                <a:rect l="0" t="0" r="r" b="b"/>
                <a:pathLst>
                  <a:path w="2100" h="1185">
                    <a:moveTo>
                      <a:pt x="47" y="1185"/>
                    </a:moveTo>
                    <a:lnTo>
                      <a:pt x="0" y="88"/>
                    </a:lnTo>
                    <a:lnTo>
                      <a:pt x="2054" y="0"/>
                    </a:lnTo>
                    <a:lnTo>
                      <a:pt x="2100" y="1098"/>
                    </a:lnTo>
                    <a:lnTo>
                      <a:pt x="47" y="1185"/>
                    </a:lnTo>
                    <a:close/>
                  </a:path>
                </a:pathLst>
              </a:custGeom>
              <a:solidFill>
                <a:srgbClr val="BAF9FF"/>
              </a:solidFill>
              <a:ln w="9525">
                <a:noFill/>
                <a:round/>
                <a:headEnd/>
                <a:tailEnd/>
              </a:ln>
            </p:spPr>
            <p:txBody>
              <a:bodyPr>
                <a:prstTxWarp prst="textNoShape">
                  <a:avLst/>
                </a:prstTxWarp>
              </a:bodyPr>
              <a:lstStyle/>
              <a:p>
                <a:endParaRPr lang="en-US"/>
              </a:p>
            </p:txBody>
          </p:sp>
          <p:sp>
            <p:nvSpPr>
              <p:cNvPr id="55316" name="Freeform 20"/>
              <p:cNvSpPr>
                <a:spLocks/>
              </p:cNvSpPr>
              <p:nvPr/>
            </p:nvSpPr>
            <p:spPr bwMode="auto">
              <a:xfrm>
                <a:off x="666" y="2248"/>
                <a:ext cx="683" cy="386"/>
              </a:xfrm>
              <a:custGeom>
                <a:avLst/>
                <a:gdLst/>
                <a:ahLst/>
                <a:cxnLst>
                  <a:cxn ang="0">
                    <a:pos x="46" y="1157"/>
                  </a:cxn>
                  <a:cxn ang="0">
                    <a:pos x="0" y="86"/>
                  </a:cxn>
                  <a:cxn ang="0">
                    <a:pos x="2003" y="0"/>
                  </a:cxn>
                  <a:cxn ang="0">
                    <a:pos x="2048" y="1071"/>
                  </a:cxn>
                  <a:cxn ang="0">
                    <a:pos x="46" y="1157"/>
                  </a:cxn>
                </a:cxnLst>
                <a:rect l="0" t="0" r="r" b="b"/>
                <a:pathLst>
                  <a:path w="2048" h="1157">
                    <a:moveTo>
                      <a:pt x="46" y="1157"/>
                    </a:moveTo>
                    <a:lnTo>
                      <a:pt x="0" y="86"/>
                    </a:lnTo>
                    <a:lnTo>
                      <a:pt x="2003" y="0"/>
                    </a:lnTo>
                    <a:lnTo>
                      <a:pt x="2048" y="1071"/>
                    </a:lnTo>
                    <a:lnTo>
                      <a:pt x="46" y="1157"/>
                    </a:lnTo>
                    <a:close/>
                  </a:path>
                </a:pathLst>
              </a:custGeom>
              <a:solidFill>
                <a:srgbClr val="BFF9FF"/>
              </a:solidFill>
              <a:ln w="9525">
                <a:noFill/>
                <a:round/>
                <a:headEnd/>
                <a:tailEnd/>
              </a:ln>
            </p:spPr>
            <p:txBody>
              <a:bodyPr>
                <a:prstTxWarp prst="textNoShape">
                  <a:avLst/>
                </a:prstTxWarp>
              </a:bodyPr>
              <a:lstStyle/>
              <a:p>
                <a:endParaRPr lang="en-US"/>
              </a:p>
            </p:txBody>
          </p:sp>
          <p:sp>
            <p:nvSpPr>
              <p:cNvPr id="55317" name="Freeform 21"/>
              <p:cNvSpPr>
                <a:spLocks/>
              </p:cNvSpPr>
              <p:nvPr/>
            </p:nvSpPr>
            <p:spPr bwMode="auto">
              <a:xfrm>
                <a:off x="1191" y="2950"/>
                <a:ext cx="29" cy="59"/>
              </a:xfrm>
              <a:custGeom>
                <a:avLst/>
                <a:gdLst/>
                <a:ahLst/>
                <a:cxnLst>
                  <a:cxn ang="0">
                    <a:pos x="88" y="178"/>
                  </a:cxn>
                  <a:cxn ang="0">
                    <a:pos x="56" y="171"/>
                  </a:cxn>
                  <a:cxn ang="0">
                    <a:pos x="48" y="152"/>
                  </a:cxn>
                  <a:cxn ang="0">
                    <a:pos x="40" y="131"/>
                  </a:cxn>
                  <a:cxn ang="0">
                    <a:pos x="32" y="109"/>
                  </a:cxn>
                  <a:cxn ang="0">
                    <a:pos x="25" y="87"/>
                  </a:cxn>
                  <a:cxn ang="0">
                    <a:pos x="18" y="63"/>
                  </a:cxn>
                  <a:cxn ang="0">
                    <a:pos x="11" y="41"/>
                  </a:cxn>
                  <a:cxn ang="0">
                    <a:pos x="6" y="20"/>
                  </a:cxn>
                  <a:cxn ang="0">
                    <a:pos x="0" y="0"/>
                  </a:cxn>
                  <a:cxn ang="0">
                    <a:pos x="18" y="15"/>
                  </a:cxn>
                  <a:cxn ang="0">
                    <a:pos x="32" y="34"/>
                  </a:cxn>
                  <a:cxn ang="0">
                    <a:pos x="43" y="58"/>
                  </a:cxn>
                  <a:cxn ang="0">
                    <a:pos x="51" y="82"/>
                  </a:cxn>
                  <a:cxn ang="0">
                    <a:pos x="59" y="107"/>
                  </a:cxn>
                  <a:cxn ang="0">
                    <a:pos x="67" y="134"/>
                  </a:cxn>
                  <a:cxn ang="0">
                    <a:pos x="77" y="157"/>
                  </a:cxn>
                  <a:cxn ang="0">
                    <a:pos x="88" y="178"/>
                  </a:cxn>
                </a:cxnLst>
                <a:rect l="0" t="0" r="r" b="b"/>
                <a:pathLst>
                  <a:path w="88" h="178">
                    <a:moveTo>
                      <a:pt x="88" y="178"/>
                    </a:moveTo>
                    <a:lnTo>
                      <a:pt x="56" y="171"/>
                    </a:lnTo>
                    <a:lnTo>
                      <a:pt x="48" y="152"/>
                    </a:lnTo>
                    <a:lnTo>
                      <a:pt x="40" y="131"/>
                    </a:lnTo>
                    <a:lnTo>
                      <a:pt x="32" y="109"/>
                    </a:lnTo>
                    <a:lnTo>
                      <a:pt x="25" y="87"/>
                    </a:lnTo>
                    <a:lnTo>
                      <a:pt x="18" y="63"/>
                    </a:lnTo>
                    <a:lnTo>
                      <a:pt x="11" y="41"/>
                    </a:lnTo>
                    <a:lnTo>
                      <a:pt x="6" y="20"/>
                    </a:lnTo>
                    <a:lnTo>
                      <a:pt x="0" y="0"/>
                    </a:lnTo>
                    <a:lnTo>
                      <a:pt x="18" y="15"/>
                    </a:lnTo>
                    <a:lnTo>
                      <a:pt x="32" y="34"/>
                    </a:lnTo>
                    <a:lnTo>
                      <a:pt x="43" y="58"/>
                    </a:lnTo>
                    <a:lnTo>
                      <a:pt x="51" y="82"/>
                    </a:lnTo>
                    <a:lnTo>
                      <a:pt x="59" y="107"/>
                    </a:lnTo>
                    <a:lnTo>
                      <a:pt x="67" y="134"/>
                    </a:lnTo>
                    <a:lnTo>
                      <a:pt x="77" y="157"/>
                    </a:lnTo>
                    <a:lnTo>
                      <a:pt x="88" y="178"/>
                    </a:lnTo>
                    <a:close/>
                  </a:path>
                </a:pathLst>
              </a:custGeom>
              <a:solidFill>
                <a:srgbClr val="49B507"/>
              </a:solidFill>
              <a:ln w="9525">
                <a:noFill/>
                <a:round/>
                <a:headEnd/>
                <a:tailEnd/>
              </a:ln>
            </p:spPr>
            <p:txBody>
              <a:bodyPr>
                <a:prstTxWarp prst="textNoShape">
                  <a:avLst/>
                </a:prstTxWarp>
              </a:bodyPr>
              <a:lstStyle/>
              <a:p>
                <a:endParaRPr lang="en-US"/>
              </a:p>
            </p:txBody>
          </p:sp>
          <p:sp>
            <p:nvSpPr>
              <p:cNvPr id="55318" name="Freeform 22"/>
              <p:cNvSpPr>
                <a:spLocks/>
              </p:cNvSpPr>
              <p:nvPr/>
            </p:nvSpPr>
            <p:spPr bwMode="auto">
              <a:xfrm>
                <a:off x="941" y="3002"/>
                <a:ext cx="1" cy="1"/>
              </a:xfrm>
              <a:custGeom>
                <a:avLst/>
                <a:gdLst/>
                <a:ahLst/>
                <a:cxnLst>
                  <a:cxn ang="0">
                    <a:pos x="0" y="0"/>
                  </a:cxn>
                  <a:cxn ang="0">
                    <a:pos x="1" y="0"/>
                  </a:cxn>
                  <a:cxn ang="0">
                    <a:pos x="1" y="0"/>
                  </a:cxn>
                  <a:cxn ang="0">
                    <a:pos x="1" y="0"/>
                  </a:cxn>
                  <a:cxn ang="0">
                    <a:pos x="2" y="1"/>
                  </a:cxn>
                  <a:cxn ang="0">
                    <a:pos x="2" y="1"/>
                  </a:cxn>
                  <a:cxn ang="0">
                    <a:pos x="2" y="1"/>
                  </a:cxn>
                  <a:cxn ang="0">
                    <a:pos x="2" y="1"/>
                  </a:cxn>
                  <a:cxn ang="0">
                    <a:pos x="2" y="1"/>
                  </a:cxn>
                  <a:cxn ang="0">
                    <a:pos x="1" y="0"/>
                  </a:cxn>
                  <a:cxn ang="0">
                    <a:pos x="1" y="0"/>
                  </a:cxn>
                  <a:cxn ang="0">
                    <a:pos x="1" y="0"/>
                  </a:cxn>
                  <a:cxn ang="0">
                    <a:pos x="0" y="0"/>
                  </a:cxn>
                </a:cxnLst>
                <a:rect l="0" t="0" r="r" b="b"/>
                <a:pathLst>
                  <a:path w="2" h="1">
                    <a:moveTo>
                      <a:pt x="0" y="0"/>
                    </a:moveTo>
                    <a:lnTo>
                      <a:pt x="1" y="0"/>
                    </a:lnTo>
                    <a:lnTo>
                      <a:pt x="1" y="0"/>
                    </a:lnTo>
                    <a:lnTo>
                      <a:pt x="1" y="0"/>
                    </a:lnTo>
                    <a:lnTo>
                      <a:pt x="2" y="1"/>
                    </a:lnTo>
                    <a:lnTo>
                      <a:pt x="2" y="1"/>
                    </a:lnTo>
                    <a:lnTo>
                      <a:pt x="2" y="1"/>
                    </a:lnTo>
                    <a:lnTo>
                      <a:pt x="2" y="1"/>
                    </a:lnTo>
                    <a:lnTo>
                      <a:pt x="2" y="1"/>
                    </a:lnTo>
                    <a:lnTo>
                      <a:pt x="1" y="0"/>
                    </a:lnTo>
                    <a:lnTo>
                      <a:pt x="1" y="0"/>
                    </a:lnTo>
                    <a:lnTo>
                      <a:pt x="1" y="0"/>
                    </a:lnTo>
                    <a:lnTo>
                      <a:pt x="0" y="0"/>
                    </a:lnTo>
                    <a:close/>
                  </a:path>
                </a:pathLst>
              </a:custGeom>
              <a:solidFill>
                <a:srgbClr val="B25B00"/>
              </a:solidFill>
              <a:ln w="9525">
                <a:noFill/>
                <a:round/>
                <a:headEnd/>
                <a:tailEnd/>
              </a:ln>
            </p:spPr>
            <p:txBody>
              <a:bodyPr>
                <a:prstTxWarp prst="textNoShape">
                  <a:avLst/>
                </a:prstTxWarp>
              </a:bodyPr>
              <a:lstStyle/>
              <a:p>
                <a:endParaRPr lang="en-US"/>
              </a:p>
            </p:txBody>
          </p:sp>
          <p:sp>
            <p:nvSpPr>
              <p:cNvPr id="55319" name="Freeform 23"/>
              <p:cNvSpPr>
                <a:spLocks/>
              </p:cNvSpPr>
              <p:nvPr/>
            </p:nvSpPr>
            <p:spPr bwMode="auto">
              <a:xfrm>
                <a:off x="950" y="2896"/>
                <a:ext cx="61" cy="122"/>
              </a:xfrm>
              <a:custGeom>
                <a:avLst/>
                <a:gdLst/>
                <a:ahLst/>
                <a:cxnLst>
                  <a:cxn ang="0">
                    <a:pos x="182" y="363"/>
                  </a:cxn>
                  <a:cxn ang="0">
                    <a:pos x="172" y="366"/>
                  </a:cxn>
                  <a:cxn ang="0">
                    <a:pos x="160" y="365"/>
                  </a:cxn>
                  <a:cxn ang="0">
                    <a:pos x="148" y="362"/>
                  </a:cxn>
                  <a:cxn ang="0">
                    <a:pos x="135" y="356"/>
                  </a:cxn>
                  <a:cxn ang="0">
                    <a:pos x="122" y="351"/>
                  </a:cxn>
                  <a:cxn ang="0">
                    <a:pos x="109" y="344"/>
                  </a:cxn>
                  <a:cxn ang="0">
                    <a:pos x="98" y="338"/>
                  </a:cxn>
                  <a:cxn ang="0">
                    <a:pos x="89" y="334"/>
                  </a:cxn>
                  <a:cxn ang="0">
                    <a:pos x="87" y="332"/>
                  </a:cxn>
                  <a:cxn ang="0">
                    <a:pos x="86" y="329"/>
                  </a:cxn>
                  <a:cxn ang="0">
                    <a:pos x="85" y="326"/>
                  </a:cxn>
                  <a:cxn ang="0">
                    <a:pos x="83" y="323"/>
                  </a:cxn>
                  <a:cxn ang="0">
                    <a:pos x="90" y="325"/>
                  </a:cxn>
                  <a:cxn ang="0">
                    <a:pos x="98" y="327"/>
                  </a:cxn>
                  <a:cxn ang="0">
                    <a:pos x="108" y="330"/>
                  </a:cxn>
                  <a:cxn ang="0">
                    <a:pos x="116" y="333"/>
                  </a:cxn>
                  <a:cxn ang="0">
                    <a:pos x="123" y="334"/>
                  </a:cxn>
                  <a:cxn ang="0">
                    <a:pos x="129" y="334"/>
                  </a:cxn>
                  <a:cxn ang="0">
                    <a:pos x="133" y="332"/>
                  </a:cxn>
                  <a:cxn ang="0">
                    <a:pos x="134" y="326"/>
                  </a:cxn>
                  <a:cxn ang="0">
                    <a:pos x="129" y="282"/>
                  </a:cxn>
                  <a:cxn ang="0">
                    <a:pos x="116" y="239"/>
                  </a:cxn>
                  <a:cxn ang="0">
                    <a:pos x="98" y="198"/>
                  </a:cxn>
                  <a:cxn ang="0">
                    <a:pos x="78" y="156"/>
                  </a:cxn>
                  <a:cxn ang="0">
                    <a:pos x="56" y="115"/>
                  </a:cxn>
                  <a:cxn ang="0">
                    <a:pos x="35" y="76"/>
                  </a:cxn>
                  <a:cxn ang="0">
                    <a:pos x="16" y="37"/>
                  </a:cxn>
                  <a:cxn ang="0">
                    <a:pos x="0" y="0"/>
                  </a:cxn>
                  <a:cxn ang="0">
                    <a:pos x="7" y="3"/>
                  </a:cxn>
                  <a:cxn ang="0">
                    <a:pos x="26" y="23"/>
                  </a:cxn>
                  <a:cxn ang="0">
                    <a:pos x="55" y="58"/>
                  </a:cxn>
                  <a:cxn ang="0">
                    <a:pos x="89" y="105"/>
                  </a:cxn>
                  <a:cxn ang="0">
                    <a:pos x="123" y="160"/>
                  </a:cxn>
                  <a:cxn ang="0">
                    <a:pos x="153" y="224"/>
                  </a:cxn>
                  <a:cxn ang="0">
                    <a:pos x="174" y="293"/>
                  </a:cxn>
                  <a:cxn ang="0">
                    <a:pos x="182" y="363"/>
                  </a:cxn>
                </a:cxnLst>
                <a:rect l="0" t="0" r="r" b="b"/>
                <a:pathLst>
                  <a:path w="182" h="366">
                    <a:moveTo>
                      <a:pt x="182" y="363"/>
                    </a:moveTo>
                    <a:lnTo>
                      <a:pt x="172" y="366"/>
                    </a:lnTo>
                    <a:lnTo>
                      <a:pt x="160" y="365"/>
                    </a:lnTo>
                    <a:lnTo>
                      <a:pt x="148" y="362"/>
                    </a:lnTo>
                    <a:lnTo>
                      <a:pt x="135" y="356"/>
                    </a:lnTo>
                    <a:lnTo>
                      <a:pt x="122" y="351"/>
                    </a:lnTo>
                    <a:lnTo>
                      <a:pt x="109" y="344"/>
                    </a:lnTo>
                    <a:lnTo>
                      <a:pt x="98" y="338"/>
                    </a:lnTo>
                    <a:lnTo>
                      <a:pt x="89" y="334"/>
                    </a:lnTo>
                    <a:lnTo>
                      <a:pt x="87" y="332"/>
                    </a:lnTo>
                    <a:lnTo>
                      <a:pt x="86" y="329"/>
                    </a:lnTo>
                    <a:lnTo>
                      <a:pt x="85" y="326"/>
                    </a:lnTo>
                    <a:lnTo>
                      <a:pt x="83" y="323"/>
                    </a:lnTo>
                    <a:lnTo>
                      <a:pt x="90" y="325"/>
                    </a:lnTo>
                    <a:lnTo>
                      <a:pt x="98" y="327"/>
                    </a:lnTo>
                    <a:lnTo>
                      <a:pt x="108" y="330"/>
                    </a:lnTo>
                    <a:lnTo>
                      <a:pt x="116" y="333"/>
                    </a:lnTo>
                    <a:lnTo>
                      <a:pt x="123" y="334"/>
                    </a:lnTo>
                    <a:lnTo>
                      <a:pt x="129" y="334"/>
                    </a:lnTo>
                    <a:lnTo>
                      <a:pt x="133" y="332"/>
                    </a:lnTo>
                    <a:lnTo>
                      <a:pt x="134" y="326"/>
                    </a:lnTo>
                    <a:lnTo>
                      <a:pt x="129" y="282"/>
                    </a:lnTo>
                    <a:lnTo>
                      <a:pt x="116" y="239"/>
                    </a:lnTo>
                    <a:lnTo>
                      <a:pt x="98" y="198"/>
                    </a:lnTo>
                    <a:lnTo>
                      <a:pt x="78" y="156"/>
                    </a:lnTo>
                    <a:lnTo>
                      <a:pt x="56" y="115"/>
                    </a:lnTo>
                    <a:lnTo>
                      <a:pt x="35" y="76"/>
                    </a:lnTo>
                    <a:lnTo>
                      <a:pt x="16" y="37"/>
                    </a:lnTo>
                    <a:lnTo>
                      <a:pt x="0" y="0"/>
                    </a:lnTo>
                    <a:lnTo>
                      <a:pt x="7" y="3"/>
                    </a:lnTo>
                    <a:lnTo>
                      <a:pt x="26" y="23"/>
                    </a:lnTo>
                    <a:lnTo>
                      <a:pt x="55" y="58"/>
                    </a:lnTo>
                    <a:lnTo>
                      <a:pt x="89" y="105"/>
                    </a:lnTo>
                    <a:lnTo>
                      <a:pt x="123" y="160"/>
                    </a:lnTo>
                    <a:lnTo>
                      <a:pt x="153" y="224"/>
                    </a:lnTo>
                    <a:lnTo>
                      <a:pt x="174" y="293"/>
                    </a:lnTo>
                    <a:lnTo>
                      <a:pt x="182" y="363"/>
                    </a:lnTo>
                    <a:close/>
                  </a:path>
                </a:pathLst>
              </a:custGeom>
              <a:solidFill>
                <a:srgbClr val="49B507"/>
              </a:solidFill>
              <a:ln w="9525">
                <a:noFill/>
                <a:round/>
                <a:headEnd/>
                <a:tailEnd/>
              </a:ln>
            </p:spPr>
            <p:txBody>
              <a:bodyPr>
                <a:prstTxWarp prst="textNoShape">
                  <a:avLst/>
                </a:prstTxWarp>
              </a:bodyPr>
              <a:lstStyle/>
              <a:p>
                <a:endParaRPr lang="en-US"/>
              </a:p>
            </p:txBody>
          </p:sp>
          <p:sp>
            <p:nvSpPr>
              <p:cNvPr id="55320" name="Freeform 24"/>
              <p:cNvSpPr>
                <a:spLocks/>
              </p:cNvSpPr>
              <p:nvPr/>
            </p:nvSpPr>
            <p:spPr bwMode="auto">
              <a:xfrm>
                <a:off x="1149" y="2906"/>
                <a:ext cx="10" cy="97"/>
              </a:xfrm>
              <a:custGeom>
                <a:avLst/>
                <a:gdLst/>
                <a:ahLst/>
                <a:cxnLst>
                  <a:cxn ang="0">
                    <a:pos x="32" y="291"/>
                  </a:cxn>
                  <a:cxn ang="0">
                    <a:pos x="14" y="261"/>
                  </a:cxn>
                  <a:cxn ang="0">
                    <a:pos x="4" y="227"/>
                  </a:cxn>
                  <a:cxn ang="0">
                    <a:pos x="0" y="189"/>
                  </a:cxn>
                  <a:cxn ang="0">
                    <a:pos x="0" y="152"/>
                  </a:cxn>
                  <a:cxn ang="0">
                    <a:pos x="1" y="112"/>
                  </a:cxn>
                  <a:cxn ang="0">
                    <a:pos x="4" y="73"/>
                  </a:cxn>
                  <a:cxn ang="0">
                    <a:pos x="4" y="36"/>
                  </a:cxn>
                  <a:cxn ang="0">
                    <a:pos x="1" y="0"/>
                  </a:cxn>
                  <a:cxn ang="0">
                    <a:pos x="16" y="32"/>
                  </a:cxn>
                  <a:cxn ang="0">
                    <a:pos x="25" y="66"/>
                  </a:cxn>
                  <a:cxn ang="0">
                    <a:pos x="29" y="102"/>
                  </a:cxn>
                  <a:cxn ang="0">
                    <a:pos x="29" y="139"/>
                  </a:cxn>
                  <a:cxn ang="0">
                    <a:pos x="26" y="178"/>
                  </a:cxn>
                  <a:cxn ang="0">
                    <a:pos x="26" y="217"/>
                  </a:cxn>
                  <a:cxn ang="0">
                    <a:pos x="26" y="254"/>
                  </a:cxn>
                  <a:cxn ang="0">
                    <a:pos x="32" y="291"/>
                  </a:cxn>
                </a:cxnLst>
                <a:rect l="0" t="0" r="r" b="b"/>
                <a:pathLst>
                  <a:path w="32" h="291">
                    <a:moveTo>
                      <a:pt x="32" y="291"/>
                    </a:moveTo>
                    <a:lnTo>
                      <a:pt x="14" y="261"/>
                    </a:lnTo>
                    <a:lnTo>
                      <a:pt x="4" y="227"/>
                    </a:lnTo>
                    <a:lnTo>
                      <a:pt x="0" y="189"/>
                    </a:lnTo>
                    <a:lnTo>
                      <a:pt x="0" y="152"/>
                    </a:lnTo>
                    <a:lnTo>
                      <a:pt x="1" y="112"/>
                    </a:lnTo>
                    <a:lnTo>
                      <a:pt x="4" y="73"/>
                    </a:lnTo>
                    <a:lnTo>
                      <a:pt x="4" y="36"/>
                    </a:lnTo>
                    <a:lnTo>
                      <a:pt x="1" y="0"/>
                    </a:lnTo>
                    <a:lnTo>
                      <a:pt x="16" y="32"/>
                    </a:lnTo>
                    <a:lnTo>
                      <a:pt x="25" y="66"/>
                    </a:lnTo>
                    <a:lnTo>
                      <a:pt x="29" y="102"/>
                    </a:lnTo>
                    <a:lnTo>
                      <a:pt x="29" y="139"/>
                    </a:lnTo>
                    <a:lnTo>
                      <a:pt x="26" y="178"/>
                    </a:lnTo>
                    <a:lnTo>
                      <a:pt x="26" y="217"/>
                    </a:lnTo>
                    <a:lnTo>
                      <a:pt x="26" y="254"/>
                    </a:lnTo>
                    <a:lnTo>
                      <a:pt x="32" y="291"/>
                    </a:lnTo>
                    <a:close/>
                  </a:path>
                </a:pathLst>
              </a:custGeom>
              <a:solidFill>
                <a:srgbClr val="007C00"/>
              </a:solidFill>
              <a:ln w="9525">
                <a:noFill/>
                <a:round/>
                <a:headEnd/>
                <a:tailEnd/>
              </a:ln>
            </p:spPr>
            <p:txBody>
              <a:bodyPr>
                <a:prstTxWarp prst="textNoShape">
                  <a:avLst/>
                </a:prstTxWarp>
              </a:bodyPr>
              <a:lstStyle/>
              <a:p>
                <a:endParaRPr lang="en-US"/>
              </a:p>
            </p:txBody>
          </p:sp>
          <p:sp>
            <p:nvSpPr>
              <p:cNvPr id="55321" name="Freeform 25"/>
              <p:cNvSpPr>
                <a:spLocks/>
              </p:cNvSpPr>
              <p:nvPr/>
            </p:nvSpPr>
            <p:spPr bwMode="auto">
              <a:xfrm>
                <a:off x="917" y="2902"/>
                <a:ext cx="56" cy="90"/>
              </a:xfrm>
              <a:custGeom>
                <a:avLst/>
                <a:gdLst/>
                <a:ahLst/>
                <a:cxnLst>
                  <a:cxn ang="0">
                    <a:pos x="168" y="269"/>
                  </a:cxn>
                  <a:cxn ang="0">
                    <a:pos x="135" y="255"/>
                  </a:cxn>
                  <a:cxn ang="0">
                    <a:pos x="109" y="231"/>
                  </a:cxn>
                  <a:cxn ang="0">
                    <a:pos x="87" y="197"/>
                  </a:cxn>
                  <a:cxn ang="0">
                    <a:pos x="68" y="157"/>
                  </a:cxn>
                  <a:cxn ang="0">
                    <a:pos x="52" y="115"/>
                  </a:cxn>
                  <a:cxn ang="0">
                    <a:pos x="35" y="72"/>
                  </a:cxn>
                  <a:cxn ang="0">
                    <a:pos x="19" y="33"/>
                  </a:cxn>
                  <a:cxn ang="0">
                    <a:pos x="0" y="0"/>
                  </a:cxn>
                  <a:cxn ang="0">
                    <a:pos x="35" y="26"/>
                  </a:cxn>
                  <a:cxn ang="0">
                    <a:pos x="63" y="57"/>
                  </a:cxn>
                  <a:cxn ang="0">
                    <a:pos x="85" y="91"/>
                  </a:cxn>
                  <a:cxn ang="0">
                    <a:pos x="101" y="128"/>
                  </a:cxn>
                  <a:cxn ang="0">
                    <a:pos x="116" y="166"/>
                  </a:cxn>
                  <a:cxn ang="0">
                    <a:pos x="131" y="203"/>
                  </a:cxn>
                  <a:cxn ang="0">
                    <a:pos x="148" y="238"/>
                  </a:cxn>
                  <a:cxn ang="0">
                    <a:pos x="168" y="269"/>
                  </a:cxn>
                </a:cxnLst>
                <a:rect l="0" t="0" r="r" b="b"/>
                <a:pathLst>
                  <a:path w="168" h="269">
                    <a:moveTo>
                      <a:pt x="168" y="269"/>
                    </a:moveTo>
                    <a:lnTo>
                      <a:pt x="135" y="255"/>
                    </a:lnTo>
                    <a:lnTo>
                      <a:pt x="109" y="231"/>
                    </a:lnTo>
                    <a:lnTo>
                      <a:pt x="87" y="197"/>
                    </a:lnTo>
                    <a:lnTo>
                      <a:pt x="68" y="157"/>
                    </a:lnTo>
                    <a:lnTo>
                      <a:pt x="52" y="115"/>
                    </a:lnTo>
                    <a:lnTo>
                      <a:pt x="35" y="72"/>
                    </a:lnTo>
                    <a:lnTo>
                      <a:pt x="19" y="33"/>
                    </a:lnTo>
                    <a:lnTo>
                      <a:pt x="0" y="0"/>
                    </a:lnTo>
                    <a:lnTo>
                      <a:pt x="35" y="26"/>
                    </a:lnTo>
                    <a:lnTo>
                      <a:pt x="63" y="57"/>
                    </a:lnTo>
                    <a:lnTo>
                      <a:pt x="85" y="91"/>
                    </a:lnTo>
                    <a:lnTo>
                      <a:pt x="101" y="128"/>
                    </a:lnTo>
                    <a:lnTo>
                      <a:pt x="116" y="166"/>
                    </a:lnTo>
                    <a:lnTo>
                      <a:pt x="131" y="203"/>
                    </a:lnTo>
                    <a:lnTo>
                      <a:pt x="148" y="238"/>
                    </a:lnTo>
                    <a:lnTo>
                      <a:pt x="168" y="269"/>
                    </a:lnTo>
                    <a:close/>
                  </a:path>
                </a:pathLst>
              </a:custGeom>
              <a:solidFill>
                <a:srgbClr val="007C00"/>
              </a:solidFill>
              <a:ln w="9525">
                <a:noFill/>
                <a:round/>
                <a:headEnd/>
                <a:tailEnd/>
              </a:ln>
            </p:spPr>
            <p:txBody>
              <a:bodyPr>
                <a:prstTxWarp prst="textNoShape">
                  <a:avLst/>
                </a:prstTxWarp>
              </a:bodyPr>
              <a:lstStyle/>
              <a:p>
                <a:endParaRPr lang="en-US"/>
              </a:p>
            </p:txBody>
          </p:sp>
          <p:sp>
            <p:nvSpPr>
              <p:cNvPr id="55322" name="Freeform 26"/>
              <p:cNvSpPr>
                <a:spLocks/>
              </p:cNvSpPr>
              <p:nvPr/>
            </p:nvSpPr>
            <p:spPr bwMode="auto">
              <a:xfrm>
                <a:off x="1325" y="2844"/>
                <a:ext cx="51" cy="84"/>
              </a:xfrm>
              <a:custGeom>
                <a:avLst/>
                <a:gdLst/>
                <a:ahLst/>
                <a:cxnLst>
                  <a:cxn ang="0">
                    <a:pos x="0" y="250"/>
                  </a:cxn>
                  <a:cxn ang="0">
                    <a:pos x="29" y="231"/>
                  </a:cxn>
                  <a:cxn ang="0">
                    <a:pos x="53" y="203"/>
                  </a:cxn>
                  <a:cxn ang="0">
                    <a:pos x="73" y="173"/>
                  </a:cxn>
                  <a:cxn ang="0">
                    <a:pos x="90" y="137"/>
                  </a:cxn>
                  <a:cxn ang="0">
                    <a:pos x="103" y="101"/>
                  </a:cxn>
                  <a:cxn ang="0">
                    <a:pos x="118" y="65"/>
                  </a:cxn>
                  <a:cxn ang="0">
                    <a:pos x="135" y="31"/>
                  </a:cxn>
                  <a:cxn ang="0">
                    <a:pos x="153" y="0"/>
                  </a:cxn>
                  <a:cxn ang="0">
                    <a:pos x="121" y="18"/>
                  </a:cxn>
                  <a:cxn ang="0">
                    <a:pos x="96" y="43"/>
                  </a:cxn>
                  <a:cxn ang="0">
                    <a:pos x="79" y="75"/>
                  </a:cxn>
                  <a:cxn ang="0">
                    <a:pos x="64" y="109"/>
                  </a:cxn>
                  <a:cxn ang="0">
                    <a:pos x="50" y="147"/>
                  </a:cxn>
                  <a:cxn ang="0">
                    <a:pos x="36" y="183"/>
                  </a:cxn>
                  <a:cxn ang="0">
                    <a:pos x="21" y="218"/>
                  </a:cxn>
                  <a:cxn ang="0">
                    <a:pos x="0" y="250"/>
                  </a:cxn>
                </a:cxnLst>
                <a:rect l="0" t="0" r="r" b="b"/>
                <a:pathLst>
                  <a:path w="153" h="250">
                    <a:moveTo>
                      <a:pt x="0" y="250"/>
                    </a:moveTo>
                    <a:lnTo>
                      <a:pt x="29" y="231"/>
                    </a:lnTo>
                    <a:lnTo>
                      <a:pt x="53" y="203"/>
                    </a:lnTo>
                    <a:lnTo>
                      <a:pt x="73" y="173"/>
                    </a:lnTo>
                    <a:lnTo>
                      <a:pt x="90" y="137"/>
                    </a:lnTo>
                    <a:lnTo>
                      <a:pt x="103" y="101"/>
                    </a:lnTo>
                    <a:lnTo>
                      <a:pt x="118" y="65"/>
                    </a:lnTo>
                    <a:lnTo>
                      <a:pt x="135" y="31"/>
                    </a:lnTo>
                    <a:lnTo>
                      <a:pt x="153" y="0"/>
                    </a:lnTo>
                    <a:lnTo>
                      <a:pt x="121" y="18"/>
                    </a:lnTo>
                    <a:lnTo>
                      <a:pt x="96" y="43"/>
                    </a:lnTo>
                    <a:lnTo>
                      <a:pt x="79" y="75"/>
                    </a:lnTo>
                    <a:lnTo>
                      <a:pt x="64" y="109"/>
                    </a:lnTo>
                    <a:lnTo>
                      <a:pt x="50" y="147"/>
                    </a:lnTo>
                    <a:lnTo>
                      <a:pt x="36" y="183"/>
                    </a:lnTo>
                    <a:lnTo>
                      <a:pt x="21" y="218"/>
                    </a:lnTo>
                    <a:lnTo>
                      <a:pt x="0" y="250"/>
                    </a:lnTo>
                    <a:close/>
                  </a:path>
                </a:pathLst>
              </a:custGeom>
              <a:solidFill>
                <a:srgbClr val="49B507"/>
              </a:solidFill>
              <a:ln w="9525">
                <a:noFill/>
                <a:round/>
                <a:headEnd/>
                <a:tailEnd/>
              </a:ln>
            </p:spPr>
            <p:txBody>
              <a:bodyPr>
                <a:prstTxWarp prst="textNoShape">
                  <a:avLst/>
                </a:prstTxWarp>
              </a:bodyPr>
              <a:lstStyle/>
              <a:p>
                <a:endParaRPr lang="en-US"/>
              </a:p>
            </p:txBody>
          </p:sp>
          <p:sp>
            <p:nvSpPr>
              <p:cNvPr id="55323" name="Freeform 27"/>
              <p:cNvSpPr>
                <a:spLocks/>
              </p:cNvSpPr>
              <p:nvPr/>
            </p:nvSpPr>
            <p:spPr bwMode="auto">
              <a:xfrm>
                <a:off x="1141" y="2788"/>
                <a:ext cx="162" cy="137"/>
              </a:xfrm>
              <a:custGeom>
                <a:avLst/>
                <a:gdLst/>
                <a:ahLst/>
                <a:cxnLst>
                  <a:cxn ang="0">
                    <a:pos x="485" y="0"/>
                  </a:cxn>
                  <a:cxn ang="0">
                    <a:pos x="463" y="9"/>
                  </a:cxn>
                  <a:cxn ang="0">
                    <a:pos x="441" y="19"/>
                  </a:cxn>
                  <a:cxn ang="0">
                    <a:pos x="422" y="29"/>
                  </a:cxn>
                  <a:cxn ang="0">
                    <a:pos x="403" y="38"/>
                  </a:cxn>
                  <a:cxn ang="0">
                    <a:pos x="385" y="49"/>
                  </a:cxn>
                  <a:cxn ang="0">
                    <a:pos x="367" y="60"/>
                  </a:cxn>
                  <a:cxn ang="0">
                    <a:pos x="351" y="73"/>
                  </a:cxn>
                  <a:cxn ang="0">
                    <a:pos x="336" y="87"/>
                  </a:cxn>
                  <a:cxn ang="0">
                    <a:pos x="321" y="102"/>
                  </a:cxn>
                  <a:cxn ang="0">
                    <a:pos x="307" y="118"/>
                  </a:cxn>
                  <a:cxn ang="0">
                    <a:pos x="293" y="138"/>
                  </a:cxn>
                  <a:cxn ang="0">
                    <a:pos x="281" y="157"/>
                  </a:cxn>
                  <a:cxn ang="0">
                    <a:pos x="269" y="181"/>
                  </a:cxn>
                  <a:cxn ang="0">
                    <a:pos x="258" y="205"/>
                  </a:cxn>
                  <a:cxn ang="0">
                    <a:pos x="248" y="232"/>
                  </a:cxn>
                  <a:cxn ang="0">
                    <a:pos x="239" y="262"/>
                  </a:cxn>
                  <a:cxn ang="0">
                    <a:pos x="230" y="294"/>
                  </a:cxn>
                  <a:cxn ang="0">
                    <a:pos x="225" y="322"/>
                  </a:cxn>
                  <a:cxn ang="0">
                    <a:pos x="221" y="349"/>
                  </a:cxn>
                  <a:cxn ang="0">
                    <a:pos x="217" y="377"/>
                  </a:cxn>
                  <a:cxn ang="0">
                    <a:pos x="188" y="335"/>
                  </a:cxn>
                  <a:cxn ang="0">
                    <a:pos x="158" y="291"/>
                  </a:cxn>
                  <a:cxn ang="0">
                    <a:pos x="128" y="248"/>
                  </a:cxn>
                  <a:cxn ang="0">
                    <a:pos x="97" y="203"/>
                  </a:cxn>
                  <a:cxn ang="0">
                    <a:pos x="69" y="157"/>
                  </a:cxn>
                  <a:cxn ang="0">
                    <a:pos x="43" y="110"/>
                  </a:cxn>
                  <a:cxn ang="0">
                    <a:pos x="19" y="63"/>
                  </a:cxn>
                  <a:cxn ang="0">
                    <a:pos x="0" y="16"/>
                  </a:cxn>
                  <a:cxn ang="0">
                    <a:pos x="6" y="67"/>
                  </a:cxn>
                  <a:cxn ang="0">
                    <a:pos x="18" y="117"/>
                  </a:cxn>
                  <a:cxn ang="0">
                    <a:pos x="36" y="167"/>
                  </a:cxn>
                  <a:cxn ang="0">
                    <a:pos x="60" y="214"/>
                  </a:cxn>
                  <a:cxn ang="0">
                    <a:pos x="91" y="261"/>
                  </a:cxn>
                  <a:cxn ang="0">
                    <a:pos x="126" y="308"/>
                  </a:cxn>
                  <a:cxn ang="0">
                    <a:pos x="166" y="353"/>
                  </a:cxn>
                  <a:cxn ang="0">
                    <a:pos x="210" y="398"/>
                  </a:cxn>
                  <a:cxn ang="0">
                    <a:pos x="222" y="406"/>
                  </a:cxn>
                  <a:cxn ang="0">
                    <a:pos x="232" y="410"/>
                  </a:cxn>
                  <a:cxn ang="0">
                    <a:pos x="239" y="411"/>
                  </a:cxn>
                  <a:cxn ang="0">
                    <a:pos x="244" y="407"/>
                  </a:cxn>
                  <a:cxn ang="0">
                    <a:pos x="254" y="369"/>
                  </a:cxn>
                  <a:cxn ang="0">
                    <a:pos x="266" y="330"/>
                  </a:cxn>
                  <a:cxn ang="0">
                    <a:pos x="281" y="293"/>
                  </a:cxn>
                  <a:cxn ang="0">
                    <a:pos x="300" y="255"/>
                  </a:cxn>
                  <a:cxn ang="0">
                    <a:pos x="319" y="219"/>
                  </a:cxn>
                  <a:cxn ang="0">
                    <a:pos x="341" y="186"/>
                  </a:cxn>
                  <a:cxn ang="0">
                    <a:pos x="362" y="153"/>
                  </a:cxn>
                  <a:cxn ang="0">
                    <a:pos x="384" y="124"/>
                  </a:cxn>
                  <a:cxn ang="0">
                    <a:pos x="406" y="96"/>
                  </a:cxn>
                  <a:cxn ang="0">
                    <a:pos x="425" y="71"/>
                  </a:cxn>
                  <a:cxn ang="0">
                    <a:pos x="443" y="49"/>
                  </a:cxn>
                  <a:cxn ang="0">
                    <a:pos x="459" y="31"/>
                  </a:cxn>
                  <a:cxn ang="0">
                    <a:pos x="472" y="18"/>
                  </a:cxn>
                  <a:cxn ang="0">
                    <a:pos x="480" y="7"/>
                  </a:cxn>
                  <a:cxn ang="0">
                    <a:pos x="485" y="1"/>
                  </a:cxn>
                  <a:cxn ang="0">
                    <a:pos x="485" y="0"/>
                  </a:cxn>
                </a:cxnLst>
                <a:rect l="0" t="0" r="r" b="b"/>
                <a:pathLst>
                  <a:path w="485" h="411">
                    <a:moveTo>
                      <a:pt x="485" y="0"/>
                    </a:moveTo>
                    <a:lnTo>
                      <a:pt x="463" y="9"/>
                    </a:lnTo>
                    <a:lnTo>
                      <a:pt x="441" y="19"/>
                    </a:lnTo>
                    <a:lnTo>
                      <a:pt x="422" y="29"/>
                    </a:lnTo>
                    <a:lnTo>
                      <a:pt x="403" y="38"/>
                    </a:lnTo>
                    <a:lnTo>
                      <a:pt x="385" y="49"/>
                    </a:lnTo>
                    <a:lnTo>
                      <a:pt x="367" y="60"/>
                    </a:lnTo>
                    <a:lnTo>
                      <a:pt x="351" y="73"/>
                    </a:lnTo>
                    <a:lnTo>
                      <a:pt x="336" y="87"/>
                    </a:lnTo>
                    <a:lnTo>
                      <a:pt x="321" y="102"/>
                    </a:lnTo>
                    <a:lnTo>
                      <a:pt x="307" y="118"/>
                    </a:lnTo>
                    <a:lnTo>
                      <a:pt x="293" y="138"/>
                    </a:lnTo>
                    <a:lnTo>
                      <a:pt x="281" y="157"/>
                    </a:lnTo>
                    <a:lnTo>
                      <a:pt x="269" y="181"/>
                    </a:lnTo>
                    <a:lnTo>
                      <a:pt x="258" y="205"/>
                    </a:lnTo>
                    <a:lnTo>
                      <a:pt x="248" y="232"/>
                    </a:lnTo>
                    <a:lnTo>
                      <a:pt x="239" y="262"/>
                    </a:lnTo>
                    <a:lnTo>
                      <a:pt x="230" y="294"/>
                    </a:lnTo>
                    <a:lnTo>
                      <a:pt x="225" y="322"/>
                    </a:lnTo>
                    <a:lnTo>
                      <a:pt x="221" y="349"/>
                    </a:lnTo>
                    <a:lnTo>
                      <a:pt x="217" y="377"/>
                    </a:lnTo>
                    <a:lnTo>
                      <a:pt x="188" y="335"/>
                    </a:lnTo>
                    <a:lnTo>
                      <a:pt x="158" y="291"/>
                    </a:lnTo>
                    <a:lnTo>
                      <a:pt x="128" y="248"/>
                    </a:lnTo>
                    <a:lnTo>
                      <a:pt x="97" y="203"/>
                    </a:lnTo>
                    <a:lnTo>
                      <a:pt x="69" y="157"/>
                    </a:lnTo>
                    <a:lnTo>
                      <a:pt x="43" y="110"/>
                    </a:lnTo>
                    <a:lnTo>
                      <a:pt x="19" y="63"/>
                    </a:lnTo>
                    <a:lnTo>
                      <a:pt x="0" y="16"/>
                    </a:lnTo>
                    <a:lnTo>
                      <a:pt x="6" y="67"/>
                    </a:lnTo>
                    <a:lnTo>
                      <a:pt x="18" y="117"/>
                    </a:lnTo>
                    <a:lnTo>
                      <a:pt x="36" y="167"/>
                    </a:lnTo>
                    <a:lnTo>
                      <a:pt x="60" y="214"/>
                    </a:lnTo>
                    <a:lnTo>
                      <a:pt x="91" y="261"/>
                    </a:lnTo>
                    <a:lnTo>
                      <a:pt x="126" y="308"/>
                    </a:lnTo>
                    <a:lnTo>
                      <a:pt x="166" y="353"/>
                    </a:lnTo>
                    <a:lnTo>
                      <a:pt x="210" y="398"/>
                    </a:lnTo>
                    <a:lnTo>
                      <a:pt x="222" y="406"/>
                    </a:lnTo>
                    <a:lnTo>
                      <a:pt x="232" y="410"/>
                    </a:lnTo>
                    <a:lnTo>
                      <a:pt x="239" y="411"/>
                    </a:lnTo>
                    <a:lnTo>
                      <a:pt x="244" y="407"/>
                    </a:lnTo>
                    <a:lnTo>
                      <a:pt x="254" y="369"/>
                    </a:lnTo>
                    <a:lnTo>
                      <a:pt x="266" y="330"/>
                    </a:lnTo>
                    <a:lnTo>
                      <a:pt x="281" y="293"/>
                    </a:lnTo>
                    <a:lnTo>
                      <a:pt x="300" y="255"/>
                    </a:lnTo>
                    <a:lnTo>
                      <a:pt x="319" y="219"/>
                    </a:lnTo>
                    <a:lnTo>
                      <a:pt x="341" y="186"/>
                    </a:lnTo>
                    <a:lnTo>
                      <a:pt x="362" y="153"/>
                    </a:lnTo>
                    <a:lnTo>
                      <a:pt x="384" y="124"/>
                    </a:lnTo>
                    <a:lnTo>
                      <a:pt x="406" y="96"/>
                    </a:lnTo>
                    <a:lnTo>
                      <a:pt x="425" y="71"/>
                    </a:lnTo>
                    <a:lnTo>
                      <a:pt x="443" y="49"/>
                    </a:lnTo>
                    <a:lnTo>
                      <a:pt x="459" y="31"/>
                    </a:lnTo>
                    <a:lnTo>
                      <a:pt x="472" y="18"/>
                    </a:lnTo>
                    <a:lnTo>
                      <a:pt x="480" y="7"/>
                    </a:lnTo>
                    <a:lnTo>
                      <a:pt x="485" y="1"/>
                    </a:lnTo>
                    <a:lnTo>
                      <a:pt x="485" y="0"/>
                    </a:lnTo>
                    <a:close/>
                  </a:path>
                </a:pathLst>
              </a:custGeom>
              <a:solidFill>
                <a:srgbClr val="007C00"/>
              </a:solidFill>
              <a:ln w="9525">
                <a:noFill/>
                <a:round/>
                <a:headEnd/>
                <a:tailEnd/>
              </a:ln>
            </p:spPr>
            <p:txBody>
              <a:bodyPr>
                <a:prstTxWarp prst="textNoShape">
                  <a:avLst/>
                </a:prstTxWarp>
              </a:bodyPr>
              <a:lstStyle/>
              <a:p>
                <a:endParaRPr lang="en-US"/>
              </a:p>
            </p:txBody>
          </p:sp>
          <p:sp>
            <p:nvSpPr>
              <p:cNvPr id="55324" name="Freeform 28"/>
              <p:cNvSpPr>
                <a:spLocks/>
              </p:cNvSpPr>
              <p:nvPr/>
            </p:nvSpPr>
            <p:spPr bwMode="auto">
              <a:xfrm>
                <a:off x="1160" y="2936"/>
                <a:ext cx="25" cy="84"/>
              </a:xfrm>
              <a:custGeom>
                <a:avLst/>
                <a:gdLst/>
                <a:ahLst/>
                <a:cxnLst>
                  <a:cxn ang="0">
                    <a:pos x="31" y="253"/>
                  </a:cxn>
                  <a:cxn ang="0">
                    <a:pos x="19" y="251"/>
                  </a:cxn>
                  <a:cxn ang="0">
                    <a:pos x="9" y="248"/>
                  </a:cxn>
                  <a:cxn ang="0">
                    <a:pos x="4" y="244"/>
                  </a:cxn>
                  <a:cxn ang="0">
                    <a:pos x="0" y="240"/>
                  </a:cxn>
                  <a:cxn ang="0">
                    <a:pos x="5" y="213"/>
                  </a:cxn>
                  <a:cxn ang="0">
                    <a:pos x="15" y="186"/>
                  </a:cxn>
                  <a:cxn ang="0">
                    <a:pos x="25" y="160"/>
                  </a:cxn>
                  <a:cxn ang="0">
                    <a:pos x="36" y="132"/>
                  </a:cxn>
                  <a:cxn ang="0">
                    <a:pos x="48" y="102"/>
                  </a:cxn>
                  <a:cxn ang="0">
                    <a:pos x="59" y="72"/>
                  </a:cxn>
                  <a:cxn ang="0">
                    <a:pos x="68" y="37"/>
                  </a:cxn>
                  <a:cxn ang="0">
                    <a:pos x="75" y="0"/>
                  </a:cxn>
                  <a:cxn ang="0">
                    <a:pos x="77" y="7"/>
                  </a:cxn>
                  <a:cxn ang="0">
                    <a:pos x="75" y="26"/>
                  </a:cxn>
                  <a:cxn ang="0">
                    <a:pos x="74" y="55"/>
                  </a:cxn>
                  <a:cxn ang="0">
                    <a:pos x="70" y="90"/>
                  </a:cxn>
                  <a:cxn ang="0">
                    <a:pos x="64" y="130"/>
                  </a:cxn>
                  <a:cxn ang="0">
                    <a:pos x="56" y="172"/>
                  </a:cxn>
                  <a:cxn ang="0">
                    <a:pos x="45" y="214"/>
                  </a:cxn>
                  <a:cxn ang="0">
                    <a:pos x="31" y="253"/>
                  </a:cxn>
                </a:cxnLst>
                <a:rect l="0" t="0" r="r" b="b"/>
                <a:pathLst>
                  <a:path w="77" h="253">
                    <a:moveTo>
                      <a:pt x="31" y="253"/>
                    </a:moveTo>
                    <a:lnTo>
                      <a:pt x="19" y="251"/>
                    </a:lnTo>
                    <a:lnTo>
                      <a:pt x="9" y="248"/>
                    </a:lnTo>
                    <a:lnTo>
                      <a:pt x="4" y="244"/>
                    </a:lnTo>
                    <a:lnTo>
                      <a:pt x="0" y="240"/>
                    </a:lnTo>
                    <a:lnTo>
                      <a:pt x="5" y="213"/>
                    </a:lnTo>
                    <a:lnTo>
                      <a:pt x="15" y="186"/>
                    </a:lnTo>
                    <a:lnTo>
                      <a:pt x="25" y="160"/>
                    </a:lnTo>
                    <a:lnTo>
                      <a:pt x="36" y="132"/>
                    </a:lnTo>
                    <a:lnTo>
                      <a:pt x="48" y="102"/>
                    </a:lnTo>
                    <a:lnTo>
                      <a:pt x="59" y="72"/>
                    </a:lnTo>
                    <a:lnTo>
                      <a:pt x="68" y="37"/>
                    </a:lnTo>
                    <a:lnTo>
                      <a:pt x="75" y="0"/>
                    </a:lnTo>
                    <a:lnTo>
                      <a:pt x="77" y="7"/>
                    </a:lnTo>
                    <a:lnTo>
                      <a:pt x="75" y="26"/>
                    </a:lnTo>
                    <a:lnTo>
                      <a:pt x="74" y="55"/>
                    </a:lnTo>
                    <a:lnTo>
                      <a:pt x="70" y="90"/>
                    </a:lnTo>
                    <a:lnTo>
                      <a:pt x="64" y="130"/>
                    </a:lnTo>
                    <a:lnTo>
                      <a:pt x="56" y="172"/>
                    </a:lnTo>
                    <a:lnTo>
                      <a:pt x="45" y="214"/>
                    </a:lnTo>
                    <a:lnTo>
                      <a:pt x="31" y="253"/>
                    </a:lnTo>
                    <a:close/>
                  </a:path>
                </a:pathLst>
              </a:custGeom>
              <a:solidFill>
                <a:srgbClr val="49B507"/>
              </a:solidFill>
              <a:ln w="9525">
                <a:noFill/>
                <a:round/>
                <a:headEnd/>
                <a:tailEnd/>
              </a:ln>
            </p:spPr>
            <p:txBody>
              <a:bodyPr>
                <a:prstTxWarp prst="textNoShape">
                  <a:avLst/>
                </a:prstTxWarp>
              </a:bodyPr>
              <a:lstStyle/>
              <a:p>
                <a:endParaRPr lang="en-US"/>
              </a:p>
            </p:txBody>
          </p:sp>
          <p:sp>
            <p:nvSpPr>
              <p:cNvPr id="55325" name="Freeform 29"/>
              <p:cNvSpPr>
                <a:spLocks/>
              </p:cNvSpPr>
              <p:nvPr/>
            </p:nvSpPr>
            <p:spPr bwMode="auto">
              <a:xfrm>
                <a:off x="1163" y="2887"/>
                <a:ext cx="134" cy="141"/>
              </a:xfrm>
              <a:custGeom>
                <a:avLst/>
                <a:gdLst/>
                <a:ahLst/>
                <a:cxnLst>
                  <a:cxn ang="0">
                    <a:pos x="239" y="229"/>
                  </a:cxn>
                  <a:cxn ang="0">
                    <a:pos x="268" y="139"/>
                  </a:cxn>
                  <a:cxn ang="0">
                    <a:pos x="299" y="56"/>
                  </a:cxn>
                  <a:cxn ang="0">
                    <a:pos x="324" y="5"/>
                  </a:cxn>
                  <a:cxn ang="0">
                    <a:pos x="340" y="52"/>
                  </a:cxn>
                  <a:cxn ang="0">
                    <a:pos x="360" y="157"/>
                  </a:cxn>
                  <a:cxn ang="0">
                    <a:pos x="379" y="264"/>
                  </a:cxn>
                  <a:cxn ang="0">
                    <a:pos x="397" y="369"/>
                  </a:cxn>
                  <a:cxn ang="0">
                    <a:pos x="357" y="405"/>
                  </a:cxn>
                  <a:cxn ang="0">
                    <a:pos x="347" y="334"/>
                  </a:cxn>
                  <a:cxn ang="0">
                    <a:pos x="335" y="264"/>
                  </a:cxn>
                  <a:cxn ang="0">
                    <a:pos x="323" y="193"/>
                  </a:cxn>
                  <a:cxn ang="0">
                    <a:pos x="310" y="123"/>
                  </a:cxn>
                  <a:cxn ang="0">
                    <a:pos x="299" y="178"/>
                  </a:cxn>
                  <a:cxn ang="0">
                    <a:pos x="287" y="235"/>
                  </a:cxn>
                  <a:cxn ang="0">
                    <a:pos x="272" y="290"/>
                  </a:cxn>
                  <a:cxn ang="0">
                    <a:pos x="257" y="345"/>
                  </a:cxn>
                  <a:cxn ang="0">
                    <a:pos x="246" y="340"/>
                  </a:cxn>
                  <a:cxn ang="0">
                    <a:pos x="235" y="333"/>
                  </a:cxn>
                  <a:cxn ang="0">
                    <a:pos x="224" y="327"/>
                  </a:cxn>
                  <a:cxn ang="0">
                    <a:pos x="213" y="322"/>
                  </a:cxn>
                  <a:cxn ang="0">
                    <a:pos x="213" y="320"/>
                  </a:cxn>
                  <a:cxn ang="0">
                    <a:pos x="213" y="320"/>
                  </a:cxn>
                  <a:cxn ang="0">
                    <a:pos x="192" y="286"/>
                  </a:cxn>
                  <a:cxn ang="0">
                    <a:pos x="140" y="208"/>
                  </a:cxn>
                  <a:cxn ang="0">
                    <a:pos x="73" y="120"/>
                  </a:cxn>
                  <a:cxn ang="0">
                    <a:pos x="0" y="55"/>
                  </a:cxn>
                  <a:cxn ang="0">
                    <a:pos x="36" y="70"/>
                  </a:cxn>
                  <a:cxn ang="0">
                    <a:pos x="70" y="91"/>
                  </a:cxn>
                  <a:cxn ang="0">
                    <a:pos x="103" y="114"/>
                  </a:cxn>
                  <a:cxn ang="0">
                    <a:pos x="133" y="141"/>
                  </a:cxn>
                  <a:cxn ang="0">
                    <a:pos x="161" y="170"/>
                  </a:cxn>
                  <a:cxn ang="0">
                    <a:pos x="187" y="201"/>
                  </a:cxn>
                  <a:cxn ang="0">
                    <a:pos x="209" y="235"/>
                  </a:cxn>
                  <a:cxn ang="0">
                    <a:pos x="228" y="269"/>
                  </a:cxn>
                </a:cxnLst>
                <a:rect l="0" t="0" r="r" b="b"/>
                <a:pathLst>
                  <a:path w="404" h="422">
                    <a:moveTo>
                      <a:pt x="228" y="269"/>
                    </a:moveTo>
                    <a:lnTo>
                      <a:pt x="239" y="229"/>
                    </a:lnTo>
                    <a:lnTo>
                      <a:pt x="253" y="185"/>
                    </a:lnTo>
                    <a:lnTo>
                      <a:pt x="268" y="139"/>
                    </a:lnTo>
                    <a:lnTo>
                      <a:pt x="284" y="95"/>
                    </a:lnTo>
                    <a:lnTo>
                      <a:pt x="299" y="56"/>
                    </a:lnTo>
                    <a:lnTo>
                      <a:pt x="313" y="25"/>
                    </a:lnTo>
                    <a:lnTo>
                      <a:pt x="324" y="5"/>
                    </a:lnTo>
                    <a:lnTo>
                      <a:pt x="332" y="0"/>
                    </a:lnTo>
                    <a:lnTo>
                      <a:pt x="340" y="52"/>
                    </a:lnTo>
                    <a:lnTo>
                      <a:pt x="350" y="105"/>
                    </a:lnTo>
                    <a:lnTo>
                      <a:pt x="360" y="157"/>
                    </a:lnTo>
                    <a:lnTo>
                      <a:pt x="369" y="211"/>
                    </a:lnTo>
                    <a:lnTo>
                      <a:pt x="379" y="264"/>
                    </a:lnTo>
                    <a:lnTo>
                      <a:pt x="388" y="316"/>
                    </a:lnTo>
                    <a:lnTo>
                      <a:pt x="397" y="369"/>
                    </a:lnTo>
                    <a:lnTo>
                      <a:pt x="404" y="422"/>
                    </a:lnTo>
                    <a:lnTo>
                      <a:pt x="357" y="405"/>
                    </a:lnTo>
                    <a:lnTo>
                      <a:pt x="351" y="369"/>
                    </a:lnTo>
                    <a:lnTo>
                      <a:pt x="347" y="334"/>
                    </a:lnTo>
                    <a:lnTo>
                      <a:pt x="340" y="298"/>
                    </a:lnTo>
                    <a:lnTo>
                      <a:pt x="335" y="264"/>
                    </a:lnTo>
                    <a:lnTo>
                      <a:pt x="329" y="228"/>
                    </a:lnTo>
                    <a:lnTo>
                      <a:pt x="323" y="193"/>
                    </a:lnTo>
                    <a:lnTo>
                      <a:pt x="317" y="157"/>
                    </a:lnTo>
                    <a:lnTo>
                      <a:pt x="310" y="123"/>
                    </a:lnTo>
                    <a:lnTo>
                      <a:pt x="305" y="150"/>
                    </a:lnTo>
                    <a:lnTo>
                      <a:pt x="299" y="178"/>
                    </a:lnTo>
                    <a:lnTo>
                      <a:pt x="292" y="207"/>
                    </a:lnTo>
                    <a:lnTo>
                      <a:pt x="287" y="235"/>
                    </a:lnTo>
                    <a:lnTo>
                      <a:pt x="280" y="262"/>
                    </a:lnTo>
                    <a:lnTo>
                      <a:pt x="272" y="290"/>
                    </a:lnTo>
                    <a:lnTo>
                      <a:pt x="265" y="317"/>
                    </a:lnTo>
                    <a:lnTo>
                      <a:pt x="257" y="345"/>
                    </a:lnTo>
                    <a:lnTo>
                      <a:pt x="251" y="342"/>
                    </a:lnTo>
                    <a:lnTo>
                      <a:pt x="246" y="340"/>
                    </a:lnTo>
                    <a:lnTo>
                      <a:pt x="240" y="337"/>
                    </a:lnTo>
                    <a:lnTo>
                      <a:pt x="235" y="333"/>
                    </a:lnTo>
                    <a:lnTo>
                      <a:pt x="229" y="330"/>
                    </a:lnTo>
                    <a:lnTo>
                      <a:pt x="224" y="327"/>
                    </a:lnTo>
                    <a:lnTo>
                      <a:pt x="218" y="324"/>
                    </a:lnTo>
                    <a:lnTo>
                      <a:pt x="213" y="322"/>
                    </a:lnTo>
                    <a:lnTo>
                      <a:pt x="213" y="322"/>
                    </a:lnTo>
                    <a:lnTo>
                      <a:pt x="213" y="320"/>
                    </a:lnTo>
                    <a:lnTo>
                      <a:pt x="213" y="320"/>
                    </a:lnTo>
                    <a:lnTo>
                      <a:pt x="213" y="320"/>
                    </a:lnTo>
                    <a:lnTo>
                      <a:pt x="207" y="311"/>
                    </a:lnTo>
                    <a:lnTo>
                      <a:pt x="192" y="286"/>
                    </a:lnTo>
                    <a:lnTo>
                      <a:pt x="169" y="250"/>
                    </a:lnTo>
                    <a:lnTo>
                      <a:pt x="140" y="208"/>
                    </a:lnTo>
                    <a:lnTo>
                      <a:pt x="107" y="163"/>
                    </a:lnTo>
                    <a:lnTo>
                      <a:pt x="73" y="120"/>
                    </a:lnTo>
                    <a:lnTo>
                      <a:pt x="36" y="83"/>
                    </a:lnTo>
                    <a:lnTo>
                      <a:pt x="0" y="55"/>
                    </a:lnTo>
                    <a:lnTo>
                      <a:pt x="18" y="62"/>
                    </a:lnTo>
                    <a:lnTo>
                      <a:pt x="36" y="70"/>
                    </a:lnTo>
                    <a:lnTo>
                      <a:pt x="53" y="80"/>
                    </a:lnTo>
                    <a:lnTo>
                      <a:pt x="70" y="91"/>
                    </a:lnTo>
                    <a:lnTo>
                      <a:pt x="87" y="102"/>
                    </a:lnTo>
                    <a:lnTo>
                      <a:pt x="103" y="114"/>
                    </a:lnTo>
                    <a:lnTo>
                      <a:pt x="118" y="127"/>
                    </a:lnTo>
                    <a:lnTo>
                      <a:pt x="133" y="141"/>
                    </a:lnTo>
                    <a:lnTo>
                      <a:pt x="147" y="156"/>
                    </a:lnTo>
                    <a:lnTo>
                      <a:pt x="161" y="170"/>
                    </a:lnTo>
                    <a:lnTo>
                      <a:pt x="175" y="186"/>
                    </a:lnTo>
                    <a:lnTo>
                      <a:pt x="187" y="201"/>
                    </a:lnTo>
                    <a:lnTo>
                      <a:pt x="198" y="218"/>
                    </a:lnTo>
                    <a:lnTo>
                      <a:pt x="209" y="235"/>
                    </a:lnTo>
                    <a:lnTo>
                      <a:pt x="218" y="253"/>
                    </a:lnTo>
                    <a:lnTo>
                      <a:pt x="228" y="269"/>
                    </a:lnTo>
                    <a:close/>
                  </a:path>
                </a:pathLst>
              </a:custGeom>
              <a:solidFill>
                <a:srgbClr val="49B507"/>
              </a:solidFill>
              <a:ln w="9525">
                <a:noFill/>
                <a:round/>
                <a:headEnd/>
                <a:tailEnd/>
              </a:ln>
            </p:spPr>
            <p:txBody>
              <a:bodyPr>
                <a:prstTxWarp prst="textNoShape">
                  <a:avLst/>
                </a:prstTxWarp>
              </a:bodyPr>
              <a:lstStyle/>
              <a:p>
                <a:endParaRPr lang="en-US"/>
              </a:p>
            </p:txBody>
          </p:sp>
          <p:sp>
            <p:nvSpPr>
              <p:cNvPr id="55326" name="Freeform 30"/>
              <p:cNvSpPr>
                <a:spLocks/>
              </p:cNvSpPr>
              <p:nvPr/>
            </p:nvSpPr>
            <p:spPr bwMode="auto">
              <a:xfrm>
                <a:off x="1299" y="2836"/>
                <a:ext cx="74" cy="140"/>
              </a:xfrm>
              <a:custGeom>
                <a:avLst/>
                <a:gdLst/>
                <a:ahLst/>
                <a:cxnLst>
                  <a:cxn ang="0">
                    <a:pos x="221" y="264"/>
                  </a:cxn>
                  <a:cxn ang="0">
                    <a:pos x="192" y="261"/>
                  </a:cxn>
                  <a:cxn ang="0">
                    <a:pos x="166" y="263"/>
                  </a:cxn>
                  <a:cxn ang="0">
                    <a:pos x="142" y="270"/>
                  </a:cxn>
                  <a:cxn ang="0">
                    <a:pos x="118" y="282"/>
                  </a:cxn>
                  <a:cxn ang="0">
                    <a:pos x="98" y="297"/>
                  </a:cxn>
                  <a:cxn ang="0">
                    <a:pos x="80" y="315"/>
                  </a:cxn>
                  <a:cxn ang="0">
                    <a:pos x="63" y="336"/>
                  </a:cxn>
                  <a:cxn ang="0">
                    <a:pos x="48" y="358"/>
                  </a:cxn>
                  <a:cxn ang="0">
                    <a:pos x="54" y="318"/>
                  </a:cxn>
                  <a:cxn ang="0">
                    <a:pos x="59" y="275"/>
                  </a:cxn>
                  <a:cxn ang="0">
                    <a:pos x="65" y="230"/>
                  </a:cxn>
                  <a:cxn ang="0">
                    <a:pos x="72" y="184"/>
                  </a:cxn>
                  <a:cxn ang="0">
                    <a:pos x="78" y="138"/>
                  </a:cxn>
                  <a:cxn ang="0">
                    <a:pos x="85" y="91"/>
                  </a:cxn>
                  <a:cxn ang="0">
                    <a:pos x="94" y="46"/>
                  </a:cxn>
                  <a:cxn ang="0">
                    <a:pos x="103" y="0"/>
                  </a:cxn>
                  <a:cxn ang="0">
                    <a:pos x="98" y="6"/>
                  </a:cxn>
                  <a:cxn ang="0">
                    <a:pos x="91" y="13"/>
                  </a:cxn>
                  <a:cxn ang="0">
                    <a:pos x="85" y="22"/>
                  </a:cxn>
                  <a:cxn ang="0">
                    <a:pos x="78" y="32"/>
                  </a:cxn>
                  <a:cxn ang="0">
                    <a:pos x="73" y="43"/>
                  </a:cxn>
                  <a:cxn ang="0">
                    <a:pos x="68" y="53"/>
                  </a:cxn>
                  <a:cxn ang="0">
                    <a:pos x="63" y="61"/>
                  </a:cxn>
                  <a:cxn ang="0">
                    <a:pos x="62" y="68"/>
                  </a:cxn>
                  <a:cxn ang="0">
                    <a:pos x="51" y="112"/>
                  </a:cxn>
                  <a:cxn ang="0">
                    <a:pos x="41" y="156"/>
                  </a:cxn>
                  <a:cxn ang="0">
                    <a:pos x="32" y="199"/>
                  </a:cxn>
                  <a:cxn ang="0">
                    <a:pos x="24" y="243"/>
                  </a:cxn>
                  <a:cxn ang="0">
                    <a:pos x="15" y="288"/>
                  </a:cxn>
                  <a:cxn ang="0">
                    <a:pos x="9" y="331"/>
                  </a:cxn>
                  <a:cxn ang="0">
                    <a:pos x="4" y="375"/>
                  </a:cxn>
                  <a:cxn ang="0">
                    <a:pos x="0" y="419"/>
                  </a:cxn>
                  <a:cxn ang="0">
                    <a:pos x="21" y="413"/>
                  </a:cxn>
                  <a:cxn ang="0">
                    <a:pos x="40" y="405"/>
                  </a:cxn>
                  <a:cxn ang="0">
                    <a:pos x="55" y="394"/>
                  </a:cxn>
                  <a:cxn ang="0">
                    <a:pos x="70" y="380"/>
                  </a:cxn>
                  <a:cxn ang="0">
                    <a:pos x="84" y="365"/>
                  </a:cxn>
                  <a:cxn ang="0">
                    <a:pos x="96" y="348"/>
                  </a:cxn>
                  <a:cxn ang="0">
                    <a:pos x="107" y="331"/>
                  </a:cxn>
                  <a:cxn ang="0">
                    <a:pos x="120" y="314"/>
                  </a:cxn>
                  <a:cxn ang="0">
                    <a:pos x="128" y="306"/>
                  </a:cxn>
                  <a:cxn ang="0">
                    <a:pos x="142" y="297"/>
                  </a:cxn>
                  <a:cxn ang="0">
                    <a:pos x="158" y="289"/>
                  </a:cxn>
                  <a:cxn ang="0">
                    <a:pos x="176" y="281"/>
                  </a:cxn>
                  <a:cxn ang="0">
                    <a:pos x="192" y="274"/>
                  </a:cxn>
                  <a:cxn ang="0">
                    <a:pos x="207" y="268"/>
                  </a:cxn>
                  <a:cxn ang="0">
                    <a:pos x="217" y="266"/>
                  </a:cxn>
                  <a:cxn ang="0">
                    <a:pos x="221" y="264"/>
                  </a:cxn>
                </a:cxnLst>
                <a:rect l="0" t="0" r="r" b="b"/>
                <a:pathLst>
                  <a:path w="221" h="419">
                    <a:moveTo>
                      <a:pt x="221" y="264"/>
                    </a:moveTo>
                    <a:lnTo>
                      <a:pt x="192" y="261"/>
                    </a:lnTo>
                    <a:lnTo>
                      <a:pt x="166" y="263"/>
                    </a:lnTo>
                    <a:lnTo>
                      <a:pt x="142" y="270"/>
                    </a:lnTo>
                    <a:lnTo>
                      <a:pt x="118" y="282"/>
                    </a:lnTo>
                    <a:lnTo>
                      <a:pt x="98" y="297"/>
                    </a:lnTo>
                    <a:lnTo>
                      <a:pt x="80" y="315"/>
                    </a:lnTo>
                    <a:lnTo>
                      <a:pt x="63" y="336"/>
                    </a:lnTo>
                    <a:lnTo>
                      <a:pt x="48" y="358"/>
                    </a:lnTo>
                    <a:lnTo>
                      <a:pt x="54" y="318"/>
                    </a:lnTo>
                    <a:lnTo>
                      <a:pt x="59" y="275"/>
                    </a:lnTo>
                    <a:lnTo>
                      <a:pt x="65" y="230"/>
                    </a:lnTo>
                    <a:lnTo>
                      <a:pt x="72" y="184"/>
                    </a:lnTo>
                    <a:lnTo>
                      <a:pt x="78" y="138"/>
                    </a:lnTo>
                    <a:lnTo>
                      <a:pt x="85" y="91"/>
                    </a:lnTo>
                    <a:lnTo>
                      <a:pt x="94" y="46"/>
                    </a:lnTo>
                    <a:lnTo>
                      <a:pt x="103" y="0"/>
                    </a:lnTo>
                    <a:lnTo>
                      <a:pt x="98" y="6"/>
                    </a:lnTo>
                    <a:lnTo>
                      <a:pt x="91" y="13"/>
                    </a:lnTo>
                    <a:lnTo>
                      <a:pt x="85" y="22"/>
                    </a:lnTo>
                    <a:lnTo>
                      <a:pt x="78" y="32"/>
                    </a:lnTo>
                    <a:lnTo>
                      <a:pt x="73" y="43"/>
                    </a:lnTo>
                    <a:lnTo>
                      <a:pt x="68" y="53"/>
                    </a:lnTo>
                    <a:lnTo>
                      <a:pt x="63" y="61"/>
                    </a:lnTo>
                    <a:lnTo>
                      <a:pt x="62" y="68"/>
                    </a:lnTo>
                    <a:lnTo>
                      <a:pt x="51" y="112"/>
                    </a:lnTo>
                    <a:lnTo>
                      <a:pt x="41" y="156"/>
                    </a:lnTo>
                    <a:lnTo>
                      <a:pt x="32" y="199"/>
                    </a:lnTo>
                    <a:lnTo>
                      <a:pt x="24" y="243"/>
                    </a:lnTo>
                    <a:lnTo>
                      <a:pt x="15" y="288"/>
                    </a:lnTo>
                    <a:lnTo>
                      <a:pt x="9" y="331"/>
                    </a:lnTo>
                    <a:lnTo>
                      <a:pt x="4" y="375"/>
                    </a:lnTo>
                    <a:lnTo>
                      <a:pt x="0" y="419"/>
                    </a:lnTo>
                    <a:lnTo>
                      <a:pt x="21" y="413"/>
                    </a:lnTo>
                    <a:lnTo>
                      <a:pt x="40" y="405"/>
                    </a:lnTo>
                    <a:lnTo>
                      <a:pt x="55" y="394"/>
                    </a:lnTo>
                    <a:lnTo>
                      <a:pt x="70" y="380"/>
                    </a:lnTo>
                    <a:lnTo>
                      <a:pt x="84" y="365"/>
                    </a:lnTo>
                    <a:lnTo>
                      <a:pt x="96" y="348"/>
                    </a:lnTo>
                    <a:lnTo>
                      <a:pt x="107" y="331"/>
                    </a:lnTo>
                    <a:lnTo>
                      <a:pt x="120" y="314"/>
                    </a:lnTo>
                    <a:lnTo>
                      <a:pt x="128" y="306"/>
                    </a:lnTo>
                    <a:lnTo>
                      <a:pt x="142" y="297"/>
                    </a:lnTo>
                    <a:lnTo>
                      <a:pt x="158" y="289"/>
                    </a:lnTo>
                    <a:lnTo>
                      <a:pt x="176" y="281"/>
                    </a:lnTo>
                    <a:lnTo>
                      <a:pt x="192" y="274"/>
                    </a:lnTo>
                    <a:lnTo>
                      <a:pt x="207" y="268"/>
                    </a:lnTo>
                    <a:lnTo>
                      <a:pt x="217" y="266"/>
                    </a:lnTo>
                    <a:lnTo>
                      <a:pt x="221" y="264"/>
                    </a:lnTo>
                    <a:close/>
                  </a:path>
                </a:pathLst>
              </a:custGeom>
              <a:solidFill>
                <a:srgbClr val="007C00"/>
              </a:solidFill>
              <a:ln w="9525">
                <a:noFill/>
                <a:round/>
                <a:headEnd/>
                <a:tailEnd/>
              </a:ln>
            </p:spPr>
            <p:txBody>
              <a:bodyPr>
                <a:prstTxWarp prst="textNoShape">
                  <a:avLst/>
                </a:prstTxWarp>
              </a:bodyPr>
              <a:lstStyle/>
              <a:p>
                <a:endParaRPr lang="en-US"/>
              </a:p>
            </p:txBody>
          </p:sp>
          <p:sp>
            <p:nvSpPr>
              <p:cNvPr id="55327" name="Freeform 31"/>
              <p:cNvSpPr>
                <a:spLocks/>
              </p:cNvSpPr>
              <p:nvPr/>
            </p:nvSpPr>
            <p:spPr bwMode="auto">
              <a:xfrm>
                <a:off x="796" y="2820"/>
                <a:ext cx="121" cy="157"/>
              </a:xfrm>
              <a:custGeom>
                <a:avLst/>
                <a:gdLst/>
                <a:ahLst/>
                <a:cxnLst>
                  <a:cxn ang="0">
                    <a:pos x="259" y="462"/>
                  </a:cxn>
                  <a:cxn ang="0">
                    <a:pos x="255" y="452"/>
                  </a:cxn>
                  <a:cxn ang="0">
                    <a:pos x="246" y="425"/>
                  </a:cxn>
                  <a:cxn ang="0">
                    <a:pos x="230" y="384"/>
                  </a:cxn>
                  <a:cxn ang="0">
                    <a:pos x="211" y="339"/>
                  </a:cxn>
                  <a:cxn ang="0">
                    <a:pos x="192" y="292"/>
                  </a:cxn>
                  <a:cxn ang="0">
                    <a:pos x="174" y="249"/>
                  </a:cxn>
                  <a:cxn ang="0">
                    <a:pos x="158" y="214"/>
                  </a:cxn>
                  <a:cxn ang="0">
                    <a:pos x="147" y="194"/>
                  </a:cxn>
                  <a:cxn ang="0">
                    <a:pos x="136" y="180"/>
                  </a:cxn>
                  <a:cxn ang="0">
                    <a:pos x="118" y="155"/>
                  </a:cxn>
                  <a:cxn ang="0">
                    <a:pos x="93" y="125"/>
                  </a:cxn>
                  <a:cxn ang="0">
                    <a:pos x="67" y="90"/>
                  </a:cxn>
                  <a:cxn ang="0">
                    <a:pos x="43" y="57"/>
                  </a:cxn>
                  <a:cxn ang="0">
                    <a:pos x="21" y="28"/>
                  </a:cxn>
                  <a:cxn ang="0">
                    <a:pos x="6" y="7"/>
                  </a:cxn>
                  <a:cxn ang="0">
                    <a:pos x="0" y="0"/>
                  </a:cxn>
                  <a:cxn ang="0">
                    <a:pos x="22" y="13"/>
                  </a:cxn>
                  <a:cxn ang="0">
                    <a:pos x="43" y="28"/>
                  </a:cxn>
                  <a:cxn ang="0">
                    <a:pos x="63" y="46"/>
                  </a:cxn>
                  <a:cxn ang="0">
                    <a:pos x="84" y="64"/>
                  </a:cxn>
                  <a:cxn ang="0">
                    <a:pos x="103" y="85"/>
                  </a:cxn>
                  <a:cxn ang="0">
                    <a:pos x="121" y="107"/>
                  </a:cxn>
                  <a:cxn ang="0">
                    <a:pos x="139" y="129"/>
                  </a:cxn>
                  <a:cxn ang="0">
                    <a:pos x="156" y="152"/>
                  </a:cxn>
                  <a:cxn ang="0">
                    <a:pos x="170" y="170"/>
                  </a:cxn>
                  <a:cxn ang="0">
                    <a:pos x="182" y="188"/>
                  </a:cxn>
                  <a:cxn ang="0">
                    <a:pos x="195" y="205"/>
                  </a:cxn>
                  <a:cxn ang="0">
                    <a:pos x="206" y="221"/>
                  </a:cxn>
                  <a:cxn ang="0">
                    <a:pos x="215" y="238"/>
                  </a:cxn>
                  <a:cxn ang="0">
                    <a:pos x="226" y="255"/>
                  </a:cxn>
                  <a:cxn ang="0">
                    <a:pos x="235" y="273"/>
                  </a:cxn>
                  <a:cxn ang="0">
                    <a:pos x="244" y="290"/>
                  </a:cxn>
                  <a:cxn ang="0">
                    <a:pos x="254" y="224"/>
                  </a:cxn>
                  <a:cxn ang="0">
                    <a:pos x="262" y="145"/>
                  </a:cxn>
                  <a:cxn ang="0">
                    <a:pos x="269" y="83"/>
                  </a:cxn>
                  <a:cxn ang="0">
                    <a:pos x="276" y="64"/>
                  </a:cxn>
                  <a:cxn ang="0">
                    <a:pos x="293" y="100"/>
                  </a:cxn>
                  <a:cxn ang="0">
                    <a:pos x="309" y="138"/>
                  </a:cxn>
                  <a:cxn ang="0">
                    <a:pos x="322" y="180"/>
                  </a:cxn>
                  <a:cxn ang="0">
                    <a:pos x="333" y="221"/>
                  </a:cxn>
                  <a:cxn ang="0">
                    <a:pos x="343" y="266"/>
                  </a:cxn>
                  <a:cxn ang="0">
                    <a:pos x="351" y="308"/>
                  </a:cxn>
                  <a:cxn ang="0">
                    <a:pos x="357" y="350"/>
                  </a:cxn>
                  <a:cxn ang="0">
                    <a:pos x="362" y="389"/>
                  </a:cxn>
                  <a:cxn ang="0">
                    <a:pos x="315" y="372"/>
                  </a:cxn>
                  <a:cxn ang="0">
                    <a:pos x="310" y="331"/>
                  </a:cxn>
                  <a:cxn ang="0">
                    <a:pos x="304" y="290"/>
                  </a:cxn>
                  <a:cxn ang="0">
                    <a:pos x="296" y="252"/>
                  </a:cxn>
                  <a:cxn ang="0">
                    <a:pos x="285" y="212"/>
                  </a:cxn>
                  <a:cxn ang="0">
                    <a:pos x="288" y="259"/>
                  </a:cxn>
                  <a:cxn ang="0">
                    <a:pos x="291" y="313"/>
                  </a:cxn>
                  <a:cxn ang="0">
                    <a:pos x="292" y="380"/>
                  </a:cxn>
                  <a:cxn ang="0">
                    <a:pos x="293" y="471"/>
                  </a:cxn>
                  <a:cxn ang="0">
                    <a:pos x="259" y="462"/>
                  </a:cxn>
                </a:cxnLst>
                <a:rect l="0" t="0" r="r" b="b"/>
                <a:pathLst>
                  <a:path w="362" h="471">
                    <a:moveTo>
                      <a:pt x="259" y="462"/>
                    </a:moveTo>
                    <a:lnTo>
                      <a:pt x="255" y="452"/>
                    </a:lnTo>
                    <a:lnTo>
                      <a:pt x="246" y="425"/>
                    </a:lnTo>
                    <a:lnTo>
                      <a:pt x="230" y="384"/>
                    </a:lnTo>
                    <a:lnTo>
                      <a:pt x="211" y="339"/>
                    </a:lnTo>
                    <a:lnTo>
                      <a:pt x="192" y="292"/>
                    </a:lnTo>
                    <a:lnTo>
                      <a:pt x="174" y="249"/>
                    </a:lnTo>
                    <a:lnTo>
                      <a:pt x="158" y="214"/>
                    </a:lnTo>
                    <a:lnTo>
                      <a:pt x="147" y="194"/>
                    </a:lnTo>
                    <a:lnTo>
                      <a:pt x="136" y="180"/>
                    </a:lnTo>
                    <a:lnTo>
                      <a:pt x="118" y="155"/>
                    </a:lnTo>
                    <a:lnTo>
                      <a:pt x="93" y="125"/>
                    </a:lnTo>
                    <a:lnTo>
                      <a:pt x="67" y="90"/>
                    </a:lnTo>
                    <a:lnTo>
                      <a:pt x="43" y="57"/>
                    </a:lnTo>
                    <a:lnTo>
                      <a:pt x="21" y="28"/>
                    </a:lnTo>
                    <a:lnTo>
                      <a:pt x="6" y="7"/>
                    </a:lnTo>
                    <a:lnTo>
                      <a:pt x="0" y="0"/>
                    </a:lnTo>
                    <a:lnTo>
                      <a:pt x="22" y="13"/>
                    </a:lnTo>
                    <a:lnTo>
                      <a:pt x="43" y="28"/>
                    </a:lnTo>
                    <a:lnTo>
                      <a:pt x="63" y="46"/>
                    </a:lnTo>
                    <a:lnTo>
                      <a:pt x="84" y="64"/>
                    </a:lnTo>
                    <a:lnTo>
                      <a:pt x="103" y="85"/>
                    </a:lnTo>
                    <a:lnTo>
                      <a:pt x="121" y="107"/>
                    </a:lnTo>
                    <a:lnTo>
                      <a:pt x="139" y="129"/>
                    </a:lnTo>
                    <a:lnTo>
                      <a:pt x="156" y="152"/>
                    </a:lnTo>
                    <a:lnTo>
                      <a:pt x="170" y="170"/>
                    </a:lnTo>
                    <a:lnTo>
                      <a:pt x="182" y="188"/>
                    </a:lnTo>
                    <a:lnTo>
                      <a:pt x="195" y="205"/>
                    </a:lnTo>
                    <a:lnTo>
                      <a:pt x="206" y="221"/>
                    </a:lnTo>
                    <a:lnTo>
                      <a:pt x="215" y="238"/>
                    </a:lnTo>
                    <a:lnTo>
                      <a:pt x="226" y="255"/>
                    </a:lnTo>
                    <a:lnTo>
                      <a:pt x="235" y="273"/>
                    </a:lnTo>
                    <a:lnTo>
                      <a:pt x="244" y="290"/>
                    </a:lnTo>
                    <a:lnTo>
                      <a:pt x="254" y="224"/>
                    </a:lnTo>
                    <a:lnTo>
                      <a:pt x="262" y="145"/>
                    </a:lnTo>
                    <a:lnTo>
                      <a:pt x="269" y="83"/>
                    </a:lnTo>
                    <a:lnTo>
                      <a:pt x="276" y="64"/>
                    </a:lnTo>
                    <a:lnTo>
                      <a:pt x="293" y="100"/>
                    </a:lnTo>
                    <a:lnTo>
                      <a:pt x="309" y="138"/>
                    </a:lnTo>
                    <a:lnTo>
                      <a:pt x="322" y="180"/>
                    </a:lnTo>
                    <a:lnTo>
                      <a:pt x="333" y="221"/>
                    </a:lnTo>
                    <a:lnTo>
                      <a:pt x="343" y="266"/>
                    </a:lnTo>
                    <a:lnTo>
                      <a:pt x="351" y="308"/>
                    </a:lnTo>
                    <a:lnTo>
                      <a:pt x="357" y="350"/>
                    </a:lnTo>
                    <a:lnTo>
                      <a:pt x="362" y="389"/>
                    </a:lnTo>
                    <a:lnTo>
                      <a:pt x="315" y="372"/>
                    </a:lnTo>
                    <a:lnTo>
                      <a:pt x="310" y="331"/>
                    </a:lnTo>
                    <a:lnTo>
                      <a:pt x="304" y="290"/>
                    </a:lnTo>
                    <a:lnTo>
                      <a:pt x="296" y="252"/>
                    </a:lnTo>
                    <a:lnTo>
                      <a:pt x="285" y="212"/>
                    </a:lnTo>
                    <a:lnTo>
                      <a:pt x="288" y="259"/>
                    </a:lnTo>
                    <a:lnTo>
                      <a:pt x="291" y="313"/>
                    </a:lnTo>
                    <a:lnTo>
                      <a:pt x="292" y="380"/>
                    </a:lnTo>
                    <a:lnTo>
                      <a:pt x="293" y="471"/>
                    </a:lnTo>
                    <a:lnTo>
                      <a:pt x="259" y="462"/>
                    </a:lnTo>
                    <a:close/>
                  </a:path>
                </a:pathLst>
              </a:custGeom>
              <a:solidFill>
                <a:srgbClr val="007C00"/>
              </a:solidFill>
              <a:ln w="9525">
                <a:noFill/>
                <a:round/>
                <a:headEnd/>
                <a:tailEnd/>
              </a:ln>
            </p:spPr>
            <p:txBody>
              <a:bodyPr>
                <a:prstTxWarp prst="textNoShape">
                  <a:avLst/>
                </a:prstTxWarp>
              </a:bodyPr>
              <a:lstStyle/>
              <a:p>
                <a:endParaRPr lang="en-US"/>
              </a:p>
            </p:txBody>
          </p:sp>
          <p:sp>
            <p:nvSpPr>
              <p:cNvPr id="55328" name="Freeform 32"/>
              <p:cNvSpPr>
                <a:spLocks/>
              </p:cNvSpPr>
              <p:nvPr/>
            </p:nvSpPr>
            <p:spPr bwMode="auto">
              <a:xfrm>
                <a:off x="679" y="2773"/>
                <a:ext cx="112" cy="186"/>
              </a:xfrm>
              <a:custGeom>
                <a:avLst/>
                <a:gdLst/>
                <a:ahLst/>
                <a:cxnLst>
                  <a:cxn ang="0">
                    <a:pos x="319" y="442"/>
                  </a:cxn>
                  <a:cxn ang="0">
                    <a:pos x="278" y="406"/>
                  </a:cxn>
                  <a:cxn ang="0">
                    <a:pos x="233" y="363"/>
                  </a:cxn>
                  <a:cxn ang="0">
                    <a:pos x="193" y="326"/>
                  </a:cxn>
                  <a:cxn ang="0">
                    <a:pos x="182" y="343"/>
                  </a:cxn>
                  <a:cxn ang="0">
                    <a:pos x="194" y="427"/>
                  </a:cxn>
                  <a:cxn ang="0">
                    <a:pos x="193" y="450"/>
                  </a:cxn>
                  <a:cxn ang="0">
                    <a:pos x="181" y="445"/>
                  </a:cxn>
                  <a:cxn ang="0">
                    <a:pos x="168" y="439"/>
                  </a:cxn>
                  <a:cxn ang="0">
                    <a:pos x="156" y="432"/>
                  </a:cxn>
                  <a:cxn ang="0">
                    <a:pos x="148" y="420"/>
                  </a:cxn>
                  <a:cxn ang="0">
                    <a:pos x="136" y="380"/>
                  </a:cxn>
                  <a:cxn ang="0">
                    <a:pos x="126" y="392"/>
                  </a:cxn>
                  <a:cxn ang="0">
                    <a:pos x="112" y="439"/>
                  </a:cxn>
                  <a:cxn ang="0">
                    <a:pos x="99" y="488"/>
                  </a:cxn>
                  <a:cxn ang="0">
                    <a:pos x="83" y="535"/>
                  </a:cxn>
                  <a:cxn ang="0">
                    <a:pos x="70" y="555"/>
                  </a:cxn>
                  <a:cxn ang="0">
                    <a:pos x="56" y="549"/>
                  </a:cxn>
                  <a:cxn ang="0">
                    <a:pos x="42" y="543"/>
                  </a:cxn>
                  <a:cxn ang="0">
                    <a:pos x="29" y="536"/>
                  </a:cxn>
                  <a:cxn ang="0">
                    <a:pos x="8" y="455"/>
                  </a:cxn>
                  <a:cxn ang="0">
                    <a:pos x="14" y="292"/>
                  </a:cxn>
                  <a:cxn ang="0">
                    <a:pos x="0" y="0"/>
                  </a:cxn>
                  <a:cxn ang="0">
                    <a:pos x="33" y="112"/>
                  </a:cxn>
                  <a:cxn ang="0">
                    <a:pos x="42" y="231"/>
                  </a:cxn>
                  <a:cxn ang="0">
                    <a:pos x="44" y="352"/>
                  </a:cxn>
                  <a:cxn ang="0">
                    <a:pos x="52" y="468"/>
                  </a:cxn>
                  <a:cxn ang="0">
                    <a:pos x="70" y="403"/>
                  </a:cxn>
                  <a:cxn ang="0">
                    <a:pos x="93" y="322"/>
                  </a:cxn>
                  <a:cxn ang="0">
                    <a:pos x="111" y="249"/>
                  </a:cxn>
                  <a:cxn ang="0">
                    <a:pos x="120" y="211"/>
                  </a:cxn>
                  <a:cxn ang="0">
                    <a:pos x="134" y="224"/>
                  </a:cxn>
                  <a:cxn ang="0">
                    <a:pos x="152" y="246"/>
                  </a:cxn>
                  <a:cxn ang="0">
                    <a:pos x="168" y="271"/>
                  </a:cxn>
                  <a:cxn ang="0">
                    <a:pos x="175" y="289"/>
                  </a:cxn>
                  <a:cxn ang="0">
                    <a:pos x="207" y="308"/>
                  </a:cxn>
                  <a:cxn ang="0">
                    <a:pos x="238" y="327"/>
                  </a:cxn>
                  <a:cxn ang="0">
                    <a:pos x="269" y="348"/>
                  </a:cxn>
                  <a:cxn ang="0">
                    <a:pos x="297" y="373"/>
                  </a:cxn>
                  <a:cxn ang="0">
                    <a:pos x="297" y="209"/>
                  </a:cxn>
                  <a:cxn ang="0">
                    <a:pos x="312" y="126"/>
                  </a:cxn>
                </a:cxnLst>
                <a:rect l="0" t="0" r="r" b="b"/>
                <a:pathLst>
                  <a:path w="336" h="558">
                    <a:moveTo>
                      <a:pt x="336" y="455"/>
                    </a:moveTo>
                    <a:lnTo>
                      <a:pt x="319" y="442"/>
                    </a:lnTo>
                    <a:lnTo>
                      <a:pt x="300" y="426"/>
                    </a:lnTo>
                    <a:lnTo>
                      <a:pt x="278" y="406"/>
                    </a:lnTo>
                    <a:lnTo>
                      <a:pt x="256" y="386"/>
                    </a:lnTo>
                    <a:lnTo>
                      <a:pt x="233" y="363"/>
                    </a:lnTo>
                    <a:lnTo>
                      <a:pt x="212" y="344"/>
                    </a:lnTo>
                    <a:lnTo>
                      <a:pt x="193" y="326"/>
                    </a:lnTo>
                    <a:lnTo>
                      <a:pt x="178" y="311"/>
                    </a:lnTo>
                    <a:lnTo>
                      <a:pt x="182" y="343"/>
                    </a:lnTo>
                    <a:lnTo>
                      <a:pt x="188" y="386"/>
                    </a:lnTo>
                    <a:lnTo>
                      <a:pt x="194" y="427"/>
                    </a:lnTo>
                    <a:lnTo>
                      <a:pt x="199" y="453"/>
                    </a:lnTo>
                    <a:lnTo>
                      <a:pt x="193" y="450"/>
                    </a:lnTo>
                    <a:lnTo>
                      <a:pt x="186" y="448"/>
                    </a:lnTo>
                    <a:lnTo>
                      <a:pt x="181" y="445"/>
                    </a:lnTo>
                    <a:lnTo>
                      <a:pt x="175" y="442"/>
                    </a:lnTo>
                    <a:lnTo>
                      <a:pt x="168" y="439"/>
                    </a:lnTo>
                    <a:lnTo>
                      <a:pt x="163" y="435"/>
                    </a:lnTo>
                    <a:lnTo>
                      <a:pt x="156" y="432"/>
                    </a:lnTo>
                    <a:lnTo>
                      <a:pt x="151" y="430"/>
                    </a:lnTo>
                    <a:lnTo>
                      <a:pt x="148" y="420"/>
                    </a:lnTo>
                    <a:lnTo>
                      <a:pt x="142" y="401"/>
                    </a:lnTo>
                    <a:lnTo>
                      <a:pt x="136" y="380"/>
                    </a:lnTo>
                    <a:lnTo>
                      <a:pt x="133" y="369"/>
                    </a:lnTo>
                    <a:lnTo>
                      <a:pt x="126" y="392"/>
                    </a:lnTo>
                    <a:lnTo>
                      <a:pt x="119" y="416"/>
                    </a:lnTo>
                    <a:lnTo>
                      <a:pt x="112" y="439"/>
                    </a:lnTo>
                    <a:lnTo>
                      <a:pt x="105" y="463"/>
                    </a:lnTo>
                    <a:lnTo>
                      <a:pt x="99" y="488"/>
                    </a:lnTo>
                    <a:lnTo>
                      <a:pt x="90" y="511"/>
                    </a:lnTo>
                    <a:lnTo>
                      <a:pt x="83" y="535"/>
                    </a:lnTo>
                    <a:lnTo>
                      <a:pt x="77" y="558"/>
                    </a:lnTo>
                    <a:lnTo>
                      <a:pt x="70" y="555"/>
                    </a:lnTo>
                    <a:lnTo>
                      <a:pt x="63" y="551"/>
                    </a:lnTo>
                    <a:lnTo>
                      <a:pt x="56" y="549"/>
                    </a:lnTo>
                    <a:lnTo>
                      <a:pt x="49" y="546"/>
                    </a:lnTo>
                    <a:lnTo>
                      <a:pt x="42" y="543"/>
                    </a:lnTo>
                    <a:lnTo>
                      <a:pt x="35" y="539"/>
                    </a:lnTo>
                    <a:lnTo>
                      <a:pt x="29" y="536"/>
                    </a:lnTo>
                    <a:lnTo>
                      <a:pt x="22" y="533"/>
                    </a:lnTo>
                    <a:lnTo>
                      <a:pt x="8" y="455"/>
                    </a:lnTo>
                    <a:lnTo>
                      <a:pt x="9" y="374"/>
                    </a:lnTo>
                    <a:lnTo>
                      <a:pt x="14" y="292"/>
                    </a:lnTo>
                    <a:lnTo>
                      <a:pt x="12" y="211"/>
                    </a:lnTo>
                    <a:lnTo>
                      <a:pt x="0" y="0"/>
                    </a:lnTo>
                    <a:lnTo>
                      <a:pt x="20" y="55"/>
                    </a:lnTo>
                    <a:lnTo>
                      <a:pt x="33" y="112"/>
                    </a:lnTo>
                    <a:lnTo>
                      <a:pt x="40" y="171"/>
                    </a:lnTo>
                    <a:lnTo>
                      <a:pt x="42" y="231"/>
                    </a:lnTo>
                    <a:lnTo>
                      <a:pt x="44" y="292"/>
                    </a:lnTo>
                    <a:lnTo>
                      <a:pt x="44" y="352"/>
                    </a:lnTo>
                    <a:lnTo>
                      <a:pt x="46" y="410"/>
                    </a:lnTo>
                    <a:lnTo>
                      <a:pt x="52" y="468"/>
                    </a:lnTo>
                    <a:lnTo>
                      <a:pt x="60" y="439"/>
                    </a:lnTo>
                    <a:lnTo>
                      <a:pt x="70" y="403"/>
                    </a:lnTo>
                    <a:lnTo>
                      <a:pt x="81" y="363"/>
                    </a:lnTo>
                    <a:lnTo>
                      <a:pt x="93" y="322"/>
                    </a:lnTo>
                    <a:lnTo>
                      <a:pt x="103" y="283"/>
                    </a:lnTo>
                    <a:lnTo>
                      <a:pt x="111" y="249"/>
                    </a:lnTo>
                    <a:lnTo>
                      <a:pt x="118" y="224"/>
                    </a:lnTo>
                    <a:lnTo>
                      <a:pt x="120" y="211"/>
                    </a:lnTo>
                    <a:lnTo>
                      <a:pt x="127" y="216"/>
                    </a:lnTo>
                    <a:lnTo>
                      <a:pt x="134" y="224"/>
                    </a:lnTo>
                    <a:lnTo>
                      <a:pt x="144" y="235"/>
                    </a:lnTo>
                    <a:lnTo>
                      <a:pt x="152" y="246"/>
                    </a:lnTo>
                    <a:lnTo>
                      <a:pt x="162" y="258"/>
                    </a:lnTo>
                    <a:lnTo>
                      <a:pt x="168" y="271"/>
                    </a:lnTo>
                    <a:lnTo>
                      <a:pt x="173" y="280"/>
                    </a:lnTo>
                    <a:lnTo>
                      <a:pt x="175" y="289"/>
                    </a:lnTo>
                    <a:lnTo>
                      <a:pt x="192" y="298"/>
                    </a:lnTo>
                    <a:lnTo>
                      <a:pt x="207" y="308"/>
                    </a:lnTo>
                    <a:lnTo>
                      <a:pt x="223" y="318"/>
                    </a:lnTo>
                    <a:lnTo>
                      <a:pt x="238" y="327"/>
                    </a:lnTo>
                    <a:lnTo>
                      <a:pt x="253" y="339"/>
                    </a:lnTo>
                    <a:lnTo>
                      <a:pt x="269" y="348"/>
                    </a:lnTo>
                    <a:lnTo>
                      <a:pt x="284" y="361"/>
                    </a:lnTo>
                    <a:lnTo>
                      <a:pt x="297" y="373"/>
                    </a:lnTo>
                    <a:lnTo>
                      <a:pt x="292" y="289"/>
                    </a:lnTo>
                    <a:lnTo>
                      <a:pt x="297" y="209"/>
                    </a:lnTo>
                    <a:lnTo>
                      <a:pt x="307" y="149"/>
                    </a:lnTo>
                    <a:lnTo>
                      <a:pt x="312" y="126"/>
                    </a:lnTo>
                    <a:lnTo>
                      <a:pt x="336" y="455"/>
                    </a:lnTo>
                    <a:close/>
                  </a:path>
                </a:pathLst>
              </a:custGeom>
              <a:solidFill>
                <a:srgbClr val="007C00"/>
              </a:solidFill>
              <a:ln w="9525">
                <a:noFill/>
                <a:round/>
                <a:headEnd/>
                <a:tailEnd/>
              </a:ln>
            </p:spPr>
            <p:txBody>
              <a:bodyPr>
                <a:prstTxWarp prst="textNoShape">
                  <a:avLst/>
                </a:prstTxWarp>
              </a:bodyPr>
              <a:lstStyle/>
              <a:p>
                <a:endParaRPr lang="en-US"/>
              </a:p>
            </p:txBody>
          </p:sp>
          <p:sp>
            <p:nvSpPr>
              <p:cNvPr id="55329" name="Freeform 33"/>
              <p:cNvSpPr>
                <a:spLocks/>
              </p:cNvSpPr>
              <p:nvPr/>
            </p:nvSpPr>
            <p:spPr bwMode="auto">
              <a:xfrm>
                <a:off x="790" y="2807"/>
                <a:ext cx="81" cy="59"/>
              </a:xfrm>
              <a:custGeom>
                <a:avLst/>
                <a:gdLst/>
                <a:ahLst/>
                <a:cxnLst>
                  <a:cxn ang="0">
                    <a:pos x="199" y="159"/>
                  </a:cxn>
                  <a:cxn ang="0">
                    <a:pos x="181" y="132"/>
                  </a:cxn>
                  <a:cxn ang="0">
                    <a:pos x="159" y="109"/>
                  </a:cxn>
                  <a:cxn ang="0">
                    <a:pos x="134" y="89"/>
                  </a:cxn>
                  <a:cxn ang="0">
                    <a:pos x="108" y="71"/>
                  </a:cxn>
                  <a:cxn ang="0">
                    <a:pos x="81" y="54"/>
                  </a:cxn>
                  <a:cxn ang="0">
                    <a:pos x="52" y="38"/>
                  </a:cxn>
                  <a:cxn ang="0">
                    <a:pos x="25" y="20"/>
                  </a:cxn>
                  <a:cxn ang="0">
                    <a:pos x="0" y="0"/>
                  </a:cxn>
                  <a:cxn ang="0">
                    <a:pos x="45" y="18"/>
                  </a:cxn>
                  <a:cxn ang="0">
                    <a:pos x="74" y="33"/>
                  </a:cxn>
                  <a:cxn ang="0">
                    <a:pos x="101" y="49"/>
                  </a:cxn>
                  <a:cxn ang="0">
                    <a:pos x="130" y="65"/>
                  </a:cxn>
                  <a:cxn ang="0">
                    <a:pos x="158" y="83"/>
                  </a:cxn>
                  <a:cxn ang="0">
                    <a:pos x="184" y="103"/>
                  </a:cxn>
                  <a:cxn ang="0">
                    <a:pos x="207" y="123"/>
                  </a:cxn>
                  <a:cxn ang="0">
                    <a:pos x="227" y="148"/>
                  </a:cxn>
                  <a:cxn ang="0">
                    <a:pos x="244" y="176"/>
                  </a:cxn>
                  <a:cxn ang="0">
                    <a:pos x="199" y="159"/>
                  </a:cxn>
                </a:cxnLst>
                <a:rect l="0" t="0" r="r" b="b"/>
                <a:pathLst>
                  <a:path w="244" h="176">
                    <a:moveTo>
                      <a:pt x="199" y="159"/>
                    </a:moveTo>
                    <a:lnTo>
                      <a:pt x="181" y="132"/>
                    </a:lnTo>
                    <a:lnTo>
                      <a:pt x="159" y="109"/>
                    </a:lnTo>
                    <a:lnTo>
                      <a:pt x="134" y="89"/>
                    </a:lnTo>
                    <a:lnTo>
                      <a:pt x="108" y="71"/>
                    </a:lnTo>
                    <a:lnTo>
                      <a:pt x="81" y="54"/>
                    </a:lnTo>
                    <a:lnTo>
                      <a:pt x="52" y="38"/>
                    </a:lnTo>
                    <a:lnTo>
                      <a:pt x="25" y="20"/>
                    </a:lnTo>
                    <a:lnTo>
                      <a:pt x="0" y="0"/>
                    </a:lnTo>
                    <a:lnTo>
                      <a:pt x="45" y="18"/>
                    </a:lnTo>
                    <a:lnTo>
                      <a:pt x="74" y="33"/>
                    </a:lnTo>
                    <a:lnTo>
                      <a:pt x="101" y="49"/>
                    </a:lnTo>
                    <a:lnTo>
                      <a:pt x="130" y="65"/>
                    </a:lnTo>
                    <a:lnTo>
                      <a:pt x="158" y="83"/>
                    </a:lnTo>
                    <a:lnTo>
                      <a:pt x="184" y="103"/>
                    </a:lnTo>
                    <a:lnTo>
                      <a:pt x="207" y="123"/>
                    </a:lnTo>
                    <a:lnTo>
                      <a:pt x="227" y="148"/>
                    </a:lnTo>
                    <a:lnTo>
                      <a:pt x="244" y="176"/>
                    </a:lnTo>
                    <a:lnTo>
                      <a:pt x="199" y="159"/>
                    </a:lnTo>
                    <a:close/>
                  </a:path>
                </a:pathLst>
              </a:custGeom>
              <a:solidFill>
                <a:srgbClr val="007C00"/>
              </a:solidFill>
              <a:ln w="9525">
                <a:noFill/>
                <a:round/>
                <a:headEnd/>
                <a:tailEnd/>
              </a:ln>
            </p:spPr>
            <p:txBody>
              <a:bodyPr>
                <a:prstTxWarp prst="textNoShape">
                  <a:avLst/>
                </a:prstTxWarp>
              </a:bodyPr>
              <a:lstStyle/>
              <a:p>
                <a:endParaRPr lang="en-US"/>
              </a:p>
            </p:txBody>
          </p:sp>
          <p:sp>
            <p:nvSpPr>
              <p:cNvPr id="55330" name="Freeform 34"/>
              <p:cNvSpPr>
                <a:spLocks/>
              </p:cNvSpPr>
              <p:nvPr/>
            </p:nvSpPr>
            <p:spPr bwMode="auto">
              <a:xfrm>
                <a:off x="1018" y="2749"/>
                <a:ext cx="49" cy="183"/>
              </a:xfrm>
              <a:custGeom>
                <a:avLst/>
                <a:gdLst/>
                <a:ahLst/>
                <a:cxnLst>
                  <a:cxn ang="0">
                    <a:pos x="137" y="51"/>
                  </a:cxn>
                  <a:cxn ang="0">
                    <a:pos x="130" y="34"/>
                  </a:cxn>
                  <a:cxn ang="0">
                    <a:pos x="122" y="19"/>
                  </a:cxn>
                  <a:cxn ang="0">
                    <a:pos x="112" y="5"/>
                  </a:cxn>
                  <a:cxn ang="0">
                    <a:pos x="110" y="0"/>
                  </a:cxn>
                  <a:cxn ang="0">
                    <a:pos x="107" y="1"/>
                  </a:cxn>
                  <a:cxn ang="0">
                    <a:pos x="101" y="3"/>
                  </a:cxn>
                  <a:cxn ang="0">
                    <a:pos x="93" y="5"/>
                  </a:cxn>
                  <a:cxn ang="0">
                    <a:pos x="84" y="9"/>
                  </a:cxn>
                  <a:cxn ang="0">
                    <a:pos x="73" y="15"/>
                  </a:cxn>
                  <a:cxn ang="0">
                    <a:pos x="64" y="19"/>
                  </a:cxn>
                  <a:cxn ang="0">
                    <a:pos x="56" y="26"/>
                  </a:cxn>
                  <a:cxn ang="0">
                    <a:pos x="51" y="33"/>
                  </a:cxn>
                  <a:cxn ang="0">
                    <a:pos x="25" y="94"/>
                  </a:cxn>
                  <a:cxn ang="0">
                    <a:pos x="8" y="157"/>
                  </a:cxn>
                  <a:cxn ang="0">
                    <a:pos x="1" y="221"/>
                  </a:cxn>
                  <a:cxn ang="0">
                    <a:pos x="0" y="287"/>
                  </a:cxn>
                  <a:cxn ang="0">
                    <a:pos x="3" y="352"/>
                  </a:cxn>
                  <a:cxn ang="0">
                    <a:pos x="5" y="418"/>
                  </a:cxn>
                  <a:cxn ang="0">
                    <a:pos x="7" y="485"/>
                  </a:cxn>
                  <a:cxn ang="0">
                    <a:pos x="5" y="550"/>
                  </a:cxn>
                  <a:cxn ang="0">
                    <a:pos x="41" y="536"/>
                  </a:cxn>
                  <a:cxn ang="0">
                    <a:pos x="40" y="454"/>
                  </a:cxn>
                  <a:cxn ang="0">
                    <a:pos x="36" y="374"/>
                  </a:cxn>
                  <a:cxn ang="0">
                    <a:pos x="30" y="293"/>
                  </a:cxn>
                  <a:cxn ang="0">
                    <a:pos x="26" y="213"/>
                  </a:cxn>
                  <a:cxn ang="0">
                    <a:pos x="30" y="188"/>
                  </a:cxn>
                  <a:cxn ang="0">
                    <a:pos x="34" y="163"/>
                  </a:cxn>
                  <a:cxn ang="0">
                    <a:pos x="38" y="135"/>
                  </a:cxn>
                  <a:cxn ang="0">
                    <a:pos x="44" y="109"/>
                  </a:cxn>
                  <a:cxn ang="0">
                    <a:pos x="51" y="84"/>
                  </a:cxn>
                  <a:cxn ang="0">
                    <a:pos x="59" y="61"/>
                  </a:cxn>
                  <a:cxn ang="0">
                    <a:pos x="71" y="40"/>
                  </a:cxn>
                  <a:cxn ang="0">
                    <a:pos x="85" y="23"/>
                  </a:cxn>
                  <a:cxn ang="0">
                    <a:pos x="99" y="37"/>
                  </a:cxn>
                  <a:cxn ang="0">
                    <a:pos x="110" y="55"/>
                  </a:cxn>
                  <a:cxn ang="0">
                    <a:pos x="116" y="76"/>
                  </a:cxn>
                  <a:cxn ang="0">
                    <a:pos x="121" y="101"/>
                  </a:cxn>
                  <a:cxn ang="0">
                    <a:pos x="121" y="128"/>
                  </a:cxn>
                  <a:cxn ang="0">
                    <a:pos x="116" y="159"/>
                  </a:cxn>
                  <a:cxn ang="0">
                    <a:pos x="110" y="190"/>
                  </a:cxn>
                  <a:cxn ang="0">
                    <a:pos x="99" y="225"/>
                  </a:cxn>
                  <a:cxn ang="0">
                    <a:pos x="96" y="222"/>
                  </a:cxn>
                  <a:cxn ang="0">
                    <a:pos x="90" y="218"/>
                  </a:cxn>
                  <a:cxn ang="0">
                    <a:pos x="84" y="214"/>
                  </a:cxn>
                  <a:cxn ang="0">
                    <a:pos x="77" y="210"/>
                  </a:cxn>
                  <a:cxn ang="0">
                    <a:pos x="68" y="207"/>
                  </a:cxn>
                  <a:cxn ang="0">
                    <a:pos x="63" y="204"/>
                  </a:cxn>
                  <a:cxn ang="0">
                    <a:pos x="58" y="202"/>
                  </a:cxn>
                  <a:cxn ang="0">
                    <a:pos x="56" y="202"/>
                  </a:cxn>
                  <a:cxn ang="0">
                    <a:pos x="64" y="217"/>
                  </a:cxn>
                  <a:cxn ang="0">
                    <a:pos x="75" y="235"/>
                  </a:cxn>
                  <a:cxn ang="0">
                    <a:pos x="84" y="248"/>
                  </a:cxn>
                  <a:cxn ang="0">
                    <a:pos x="88" y="254"/>
                  </a:cxn>
                  <a:cxn ang="0">
                    <a:pos x="92" y="251"/>
                  </a:cxn>
                  <a:cxn ang="0">
                    <a:pos x="103" y="246"/>
                  </a:cxn>
                  <a:cxn ang="0">
                    <a:pos x="115" y="240"/>
                  </a:cxn>
                  <a:cxn ang="0">
                    <a:pos x="122" y="235"/>
                  </a:cxn>
                  <a:cxn ang="0">
                    <a:pos x="140" y="190"/>
                  </a:cxn>
                  <a:cxn ang="0">
                    <a:pos x="147" y="145"/>
                  </a:cxn>
                  <a:cxn ang="0">
                    <a:pos x="145" y="98"/>
                  </a:cxn>
                  <a:cxn ang="0">
                    <a:pos x="137" y="51"/>
                  </a:cxn>
                </a:cxnLst>
                <a:rect l="0" t="0" r="r" b="b"/>
                <a:pathLst>
                  <a:path w="147" h="550">
                    <a:moveTo>
                      <a:pt x="137" y="51"/>
                    </a:moveTo>
                    <a:lnTo>
                      <a:pt x="130" y="34"/>
                    </a:lnTo>
                    <a:lnTo>
                      <a:pt x="122" y="19"/>
                    </a:lnTo>
                    <a:lnTo>
                      <a:pt x="112" y="5"/>
                    </a:lnTo>
                    <a:lnTo>
                      <a:pt x="110" y="0"/>
                    </a:lnTo>
                    <a:lnTo>
                      <a:pt x="107" y="1"/>
                    </a:lnTo>
                    <a:lnTo>
                      <a:pt x="101" y="3"/>
                    </a:lnTo>
                    <a:lnTo>
                      <a:pt x="93" y="5"/>
                    </a:lnTo>
                    <a:lnTo>
                      <a:pt x="84" y="9"/>
                    </a:lnTo>
                    <a:lnTo>
                      <a:pt x="73" y="15"/>
                    </a:lnTo>
                    <a:lnTo>
                      <a:pt x="64" y="19"/>
                    </a:lnTo>
                    <a:lnTo>
                      <a:pt x="56" y="26"/>
                    </a:lnTo>
                    <a:lnTo>
                      <a:pt x="51" y="33"/>
                    </a:lnTo>
                    <a:lnTo>
                      <a:pt x="25" y="94"/>
                    </a:lnTo>
                    <a:lnTo>
                      <a:pt x="8" y="157"/>
                    </a:lnTo>
                    <a:lnTo>
                      <a:pt x="1" y="221"/>
                    </a:lnTo>
                    <a:lnTo>
                      <a:pt x="0" y="287"/>
                    </a:lnTo>
                    <a:lnTo>
                      <a:pt x="3" y="352"/>
                    </a:lnTo>
                    <a:lnTo>
                      <a:pt x="5" y="418"/>
                    </a:lnTo>
                    <a:lnTo>
                      <a:pt x="7" y="485"/>
                    </a:lnTo>
                    <a:lnTo>
                      <a:pt x="5" y="550"/>
                    </a:lnTo>
                    <a:lnTo>
                      <a:pt x="41" y="536"/>
                    </a:lnTo>
                    <a:lnTo>
                      <a:pt x="40" y="454"/>
                    </a:lnTo>
                    <a:lnTo>
                      <a:pt x="36" y="374"/>
                    </a:lnTo>
                    <a:lnTo>
                      <a:pt x="30" y="293"/>
                    </a:lnTo>
                    <a:lnTo>
                      <a:pt x="26" y="213"/>
                    </a:lnTo>
                    <a:lnTo>
                      <a:pt x="30" y="188"/>
                    </a:lnTo>
                    <a:lnTo>
                      <a:pt x="34" y="163"/>
                    </a:lnTo>
                    <a:lnTo>
                      <a:pt x="38" y="135"/>
                    </a:lnTo>
                    <a:lnTo>
                      <a:pt x="44" y="109"/>
                    </a:lnTo>
                    <a:lnTo>
                      <a:pt x="51" y="84"/>
                    </a:lnTo>
                    <a:lnTo>
                      <a:pt x="59" y="61"/>
                    </a:lnTo>
                    <a:lnTo>
                      <a:pt x="71" y="40"/>
                    </a:lnTo>
                    <a:lnTo>
                      <a:pt x="85" y="23"/>
                    </a:lnTo>
                    <a:lnTo>
                      <a:pt x="99" y="37"/>
                    </a:lnTo>
                    <a:lnTo>
                      <a:pt x="110" y="55"/>
                    </a:lnTo>
                    <a:lnTo>
                      <a:pt x="116" y="76"/>
                    </a:lnTo>
                    <a:lnTo>
                      <a:pt x="121" y="101"/>
                    </a:lnTo>
                    <a:lnTo>
                      <a:pt x="121" y="128"/>
                    </a:lnTo>
                    <a:lnTo>
                      <a:pt x="116" y="159"/>
                    </a:lnTo>
                    <a:lnTo>
                      <a:pt x="110" y="190"/>
                    </a:lnTo>
                    <a:lnTo>
                      <a:pt x="99" y="225"/>
                    </a:lnTo>
                    <a:lnTo>
                      <a:pt x="96" y="222"/>
                    </a:lnTo>
                    <a:lnTo>
                      <a:pt x="90" y="218"/>
                    </a:lnTo>
                    <a:lnTo>
                      <a:pt x="84" y="214"/>
                    </a:lnTo>
                    <a:lnTo>
                      <a:pt x="77" y="210"/>
                    </a:lnTo>
                    <a:lnTo>
                      <a:pt x="68" y="207"/>
                    </a:lnTo>
                    <a:lnTo>
                      <a:pt x="63" y="204"/>
                    </a:lnTo>
                    <a:lnTo>
                      <a:pt x="58" y="202"/>
                    </a:lnTo>
                    <a:lnTo>
                      <a:pt x="56" y="202"/>
                    </a:lnTo>
                    <a:lnTo>
                      <a:pt x="64" y="217"/>
                    </a:lnTo>
                    <a:lnTo>
                      <a:pt x="75" y="235"/>
                    </a:lnTo>
                    <a:lnTo>
                      <a:pt x="84" y="248"/>
                    </a:lnTo>
                    <a:lnTo>
                      <a:pt x="88" y="254"/>
                    </a:lnTo>
                    <a:lnTo>
                      <a:pt x="92" y="251"/>
                    </a:lnTo>
                    <a:lnTo>
                      <a:pt x="103" y="246"/>
                    </a:lnTo>
                    <a:lnTo>
                      <a:pt x="115" y="240"/>
                    </a:lnTo>
                    <a:lnTo>
                      <a:pt x="122" y="235"/>
                    </a:lnTo>
                    <a:lnTo>
                      <a:pt x="140" y="190"/>
                    </a:lnTo>
                    <a:lnTo>
                      <a:pt x="147" y="145"/>
                    </a:lnTo>
                    <a:lnTo>
                      <a:pt x="145" y="98"/>
                    </a:lnTo>
                    <a:lnTo>
                      <a:pt x="137" y="51"/>
                    </a:lnTo>
                    <a:close/>
                  </a:path>
                </a:pathLst>
              </a:custGeom>
              <a:solidFill>
                <a:srgbClr val="BA8772"/>
              </a:solidFill>
              <a:ln w="9525">
                <a:noFill/>
                <a:round/>
                <a:headEnd/>
                <a:tailEnd/>
              </a:ln>
            </p:spPr>
            <p:txBody>
              <a:bodyPr>
                <a:prstTxWarp prst="textNoShape">
                  <a:avLst/>
                </a:prstTxWarp>
              </a:bodyPr>
              <a:lstStyle/>
              <a:p>
                <a:endParaRPr lang="en-US"/>
              </a:p>
            </p:txBody>
          </p:sp>
          <p:sp>
            <p:nvSpPr>
              <p:cNvPr id="55331" name="Freeform 35"/>
              <p:cNvSpPr>
                <a:spLocks/>
              </p:cNvSpPr>
              <p:nvPr/>
            </p:nvSpPr>
            <p:spPr bwMode="auto">
              <a:xfrm>
                <a:off x="1040" y="2709"/>
                <a:ext cx="47" cy="152"/>
              </a:xfrm>
              <a:custGeom>
                <a:avLst/>
                <a:gdLst/>
                <a:ahLst/>
                <a:cxnLst>
                  <a:cxn ang="0">
                    <a:pos x="133" y="91"/>
                  </a:cxn>
                  <a:cxn ang="0">
                    <a:pos x="131" y="77"/>
                  </a:cxn>
                  <a:cxn ang="0">
                    <a:pos x="127" y="64"/>
                  </a:cxn>
                  <a:cxn ang="0">
                    <a:pos x="123" y="50"/>
                  </a:cxn>
                  <a:cxn ang="0">
                    <a:pos x="118" y="37"/>
                  </a:cxn>
                  <a:cxn ang="0">
                    <a:pos x="109" y="26"/>
                  </a:cxn>
                  <a:cxn ang="0">
                    <a:pos x="100" y="17"/>
                  </a:cxn>
                  <a:cxn ang="0">
                    <a:pos x="89" y="8"/>
                  </a:cxn>
                  <a:cxn ang="0">
                    <a:pos x="77" y="1"/>
                  </a:cxn>
                  <a:cxn ang="0">
                    <a:pos x="67" y="0"/>
                  </a:cxn>
                  <a:cxn ang="0">
                    <a:pos x="56" y="0"/>
                  </a:cxn>
                  <a:cxn ang="0">
                    <a:pos x="44" y="1"/>
                  </a:cxn>
                  <a:cxn ang="0">
                    <a:pos x="31" y="4"/>
                  </a:cxn>
                  <a:cxn ang="0">
                    <a:pos x="20" y="7"/>
                  </a:cxn>
                  <a:cxn ang="0">
                    <a:pos x="11" y="11"/>
                  </a:cxn>
                  <a:cxn ang="0">
                    <a:pos x="4" y="15"/>
                  </a:cxn>
                  <a:cxn ang="0">
                    <a:pos x="1" y="18"/>
                  </a:cxn>
                  <a:cxn ang="0">
                    <a:pos x="5" y="17"/>
                  </a:cxn>
                  <a:cxn ang="0">
                    <a:pos x="16" y="15"/>
                  </a:cxn>
                  <a:cxn ang="0">
                    <a:pos x="31" y="15"/>
                  </a:cxn>
                  <a:cxn ang="0">
                    <a:pos x="49" y="19"/>
                  </a:cxn>
                  <a:cxn ang="0">
                    <a:pos x="68" y="28"/>
                  </a:cxn>
                  <a:cxn ang="0">
                    <a:pos x="86" y="44"/>
                  </a:cxn>
                  <a:cxn ang="0">
                    <a:pos x="100" y="70"/>
                  </a:cxn>
                  <a:cxn ang="0">
                    <a:pos x="108" y="108"/>
                  </a:cxn>
                  <a:cxn ang="0">
                    <a:pos x="112" y="149"/>
                  </a:cxn>
                  <a:cxn ang="0">
                    <a:pos x="115" y="191"/>
                  </a:cxn>
                  <a:cxn ang="0">
                    <a:pos x="116" y="231"/>
                  </a:cxn>
                  <a:cxn ang="0">
                    <a:pos x="114" y="271"/>
                  </a:cxn>
                  <a:cxn ang="0">
                    <a:pos x="107" y="311"/>
                  </a:cxn>
                  <a:cxn ang="0">
                    <a:pos x="93" y="351"/>
                  </a:cxn>
                  <a:cxn ang="0">
                    <a:pos x="74" y="391"/>
                  </a:cxn>
                  <a:cxn ang="0">
                    <a:pos x="48" y="432"/>
                  </a:cxn>
                  <a:cxn ang="0">
                    <a:pos x="0" y="456"/>
                  </a:cxn>
                  <a:cxn ang="0">
                    <a:pos x="16" y="457"/>
                  </a:cxn>
                  <a:cxn ang="0">
                    <a:pos x="31" y="455"/>
                  </a:cxn>
                  <a:cxn ang="0">
                    <a:pos x="48" y="446"/>
                  </a:cxn>
                  <a:cxn ang="0">
                    <a:pos x="61" y="438"/>
                  </a:cxn>
                  <a:cxn ang="0">
                    <a:pos x="74" y="427"/>
                  </a:cxn>
                  <a:cxn ang="0">
                    <a:pos x="85" y="416"/>
                  </a:cxn>
                  <a:cxn ang="0">
                    <a:pos x="92" y="406"/>
                  </a:cxn>
                  <a:cxn ang="0">
                    <a:pos x="97" y="399"/>
                  </a:cxn>
                  <a:cxn ang="0">
                    <a:pos x="115" y="356"/>
                  </a:cxn>
                  <a:cxn ang="0">
                    <a:pos x="129" y="316"/>
                  </a:cxn>
                  <a:cxn ang="0">
                    <a:pos x="135" y="278"/>
                  </a:cxn>
                  <a:cxn ang="0">
                    <a:pos x="140" y="240"/>
                  </a:cxn>
                  <a:cxn ang="0">
                    <a:pos x="140" y="203"/>
                  </a:cxn>
                  <a:cxn ang="0">
                    <a:pos x="138" y="167"/>
                  </a:cxn>
                  <a:cxn ang="0">
                    <a:pos x="135" y="130"/>
                  </a:cxn>
                  <a:cxn ang="0">
                    <a:pos x="133" y="91"/>
                  </a:cxn>
                </a:cxnLst>
                <a:rect l="0" t="0" r="r" b="b"/>
                <a:pathLst>
                  <a:path w="140" h="457">
                    <a:moveTo>
                      <a:pt x="133" y="91"/>
                    </a:moveTo>
                    <a:lnTo>
                      <a:pt x="131" y="77"/>
                    </a:lnTo>
                    <a:lnTo>
                      <a:pt x="127" y="64"/>
                    </a:lnTo>
                    <a:lnTo>
                      <a:pt x="123" y="50"/>
                    </a:lnTo>
                    <a:lnTo>
                      <a:pt x="118" y="37"/>
                    </a:lnTo>
                    <a:lnTo>
                      <a:pt x="109" y="26"/>
                    </a:lnTo>
                    <a:lnTo>
                      <a:pt x="100" y="17"/>
                    </a:lnTo>
                    <a:lnTo>
                      <a:pt x="89" y="8"/>
                    </a:lnTo>
                    <a:lnTo>
                      <a:pt x="77" y="1"/>
                    </a:lnTo>
                    <a:lnTo>
                      <a:pt x="67" y="0"/>
                    </a:lnTo>
                    <a:lnTo>
                      <a:pt x="56" y="0"/>
                    </a:lnTo>
                    <a:lnTo>
                      <a:pt x="44" y="1"/>
                    </a:lnTo>
                    <a:lnTo>
                      <a:pt x="31" y="4"/>
                    </a:lnTo>
                    <a:lnTo>
                      <a:pt x="20" y="7"/>
                    </a:lnTo>
                    <a:lnTo>
                      <a:pt x="11" y="11"/>
                    </a:lnTo>
                    <a:lnTo>
                      <a:pt x="4" y="15"/>
                    </a:lnTo>
                    <a:lnTo>
                      <a:pt x="1" y="18"/>
                    </a:lnTo>
                    <a:lnTo>
                      <a:pt x="5" y="17"/>
                    </a:lnTo>
                    <a:lnTo>
                      <a:pt x="16" y="15"/>
                    </a:lnTo>
                    <a:lnTo>
                      <a:pt x="31" y="15"/>
                    </a:lnTo>
                    <a:lnTo>
                      <a:pt x="49" y="19"/>
                    </a:lnTo>
                    <a:lnTo>
                      <a:pt x="68" y="28"/>
                    </a:lnTo>
                    <a:lnTo>
                      <a:pt x="86" y="44"/>
                    </a:lnTo>
                    <a:lnTo>
                      <a:pt x="100" y="70"/>
                    </a:lnTo>
                    <a:lnTo>
                      <a:pt x="108" y="108"/>
                    </a:lnTo>
                    <a:lnTo>
                      <a:pt x="112" y="149"/>
                    </a:lnTo>
                    <a:lnTo>
                      <a:pt x="115" y="191"/>
                    </a:lnTo>
                    <a:lnTo>
                      <a:pt x="116" y="231"/>
                    </a:lnTo>
                    <a:lnTo>
                      <a:pt x="114" y="271"/>
                    </a:lnTo>
                    <a:lnTo>
                      <a:pt x="107" y="311"/>
                    </a:lnTo>
                    <a:lnTo>
                      <a:pt x="93" y="351"/>
                    </a:lnTo>
                    <a:lnTo>
                      <a:pt x="74" y="391"/>
                    </a:lnTo>
                    <a:lnTo>
                      <a:pt x="48" y="432"/>
                    </a:lnTo>
                    <a:lnTo>
                      <a:pt x="0" y="456"/>
                    </a:lnTo>
                    <a:lnTo>
                      <a:pt x="16" y="457"/>
                    </a:lnTo>
                    <a:lnTo>
                      <a:pt x="31" y="455"/>
                    </a:lnTo>
                    <a:lnTo>
                      <a:pt x="48" y="446"/>
                    </a:lnTo>
                    <a:lnTo>
                      <a:pt x="61" y="438"/>
                    </a:lnTo>
                    <a:lnTo>
                      <a:pt x="74" y="427"/>
                    </a:lnTo>
                    <a:lnTo>
                      <a:pt x="85" y="416"/>
                    </a:lnTo>
                    <a:lnTo>
                      <a:pt x="92" y="406"/>
                    </a:lnTo>
                    <a:lnTo>
                      <a:pt x="97" y="399"/>
                    </a:lnTo>
                    <a:lnTo>
                      <a:pt x="115" y="356"/>
                    </a:lnTo>
                    <a:lnTo>
                      <a:pt x="129" y="316"/>
                    </a:lnTo>
                    <a:lnTo>
                      <a:pt x="135" y="278"/>
                    </a:lnTo>
                    <a:lnTo>
                      <a:pt x="140" y="240"/>
                    </a:lnTo>
                    <a:lnTo>
                      <a:pt x="140" y="203"/>
                    </a:lnTo>
                    <a:lnTo>
                      <a:pt x="138" y="167"/>
                    </a:lnTo>
                    <a:lnTo>
                      <a:pt x="135" y="130"/>
                    </a:lnTo>
                    <a:lnTo>
                      <a:pt x="133" y="91"/>
                    </a:lnTo>
                    <a:close/>
                  </a:path>
                </a:pathLst>
              </a:custGeom>
              <a:solidFill>
                <a:srgbClr val="BA8772"/>
              </a:solidFill>
              <a:ln w="9525">
                <a:noFill/>
                <a:round/>
                <a:headEnd/>
                <a:tailEnd/>
              </a:ln>
            </p:spPr>
            <p:txBody>
              <a:bodyPr>
                <a:prstTxWarp prst="textNoShape">
                  <a:avLst/>
                </a:prstTxWarp>
              </a:bodyPr>
              <a:lstStyle/>
              <a:p>
                <a:endParaRPr lang="en-US"/>
              </a:p>
            </p:txBody>
          </p:sp>
          <p:sp>
            <p:nvSpPr>
              <p:cNvPr id="55332" name="Freeform 36"/>
              <p:cNvSpPr>
                <a:spLocks/>
              </p:cNvSpPr>
              <p:nvPr/>
            </p:nvSpPr>
            <p:spPr bwMode="auto">
              <a:xfrm>
                <a:off x="1049" y="2866"/>
                <a:ext cx="11" cy="82"/>
              </a:xfrm>
              <a:custGeom>
                <a:avLst/>
                <a:gdLst/>
                <a:ahLst/>
                <a:cxnLst>
                  <a:cxn ang="0">
                    <a:pos x="34" y="0"/>
                  </a:cxn>
                  <a:cxn ang="0">
                    <a:pos x="27" y="68"/>
                  </a:cxn>
                  <a:cxn ang="0">
                    <a:pos x="23" y="128"/>
                  </a:cxn>
                  <a:cxn ang="0">
                    <a:pos x="24" y="183"/>
                  </a:cxn>
                  <a:cxn ang="0">
                    <a:pos x="33" y="241"/>
                  </a:cxn>
                  <a:cxn ang="0">
                    <a:pos x="3" y="244"/>
                  </a:cxn>
                  <a:cxn ang="0">
                    <a:pos x="0" y="181"/>
                  </a:cxn>
                  <a:cxn ang="0">
                    <a:pos x="0" y="129"/>
                  </a:cxn>
                  <a:cxn ang="0">
                    <a:pos x="1" y="79"/>
                  </a:cxn>
                  <a:cxn ang="0">
                    <a:pos x="5" y="23"/>
                  </a:cxn>
                  <a:cxn ang="0">
                    <a:pos x="34" y="0"/>
                  </a:cxn>
                </a:cxnLst>
                <a:rect l="0" t="0" r="r" b="b"/>
                <a:pathLst>
                  <a:path w="34" h="244">
                    <a:moveTo>
                      <a:pt x="34" y="0"/>
                    </a:moveTo>
                    <a:lnTo>
                      <a:pt x="27" y="68"/>
                    </a:lnTo>
                    <a:lnTo>
                      <a:pt x="23" y="128"/>
                    </a:lnTo>
                    <a:lnTo>
                      <a:pt x="24" y="183"/>
                    </a:lnTo>
                    <a:lnTo>
                      <a:pt x="33" y="241"/>
                    </a:lnTo>
                    <a:lnTo>
                      <a:pt x="3" y="244"/>
                    </a:lnTo>
                    <a:lnTo>
                      <a:pt x="0" y="181"/>
                    </a:lnTo>
                    <a:lnTo>
                      <a:pt x="0" y="129"/>
                    </a:lnTo>
                    <a:lnTo>
                      <a:pt x="1" y="79"/>
                    </a:lnTo>
                    <a:lnTo>
                      <a:pt x="5" y="23"/>
                    </a:lnTo>
                    <a:lnTo>
                      <a:pt x="34" y="0"/>
                    </a:lnTo>
                    <a:close/>
                  </a:path>
                </a:pathLst>
              </a:custGeom>
              <a:solidFill>
                <a:srgbClr val="BA8772"/>
              </a:solidFill>
              <a:ln w="9525">
                <a:noFill/>
                <a:round/>
                <a:headEnd/>
                <a:tailEnd/>
              </a:ln>
            </p:spPr>
            <p:txBody>
              <a:bodyPr>
                <a:prstTxWarp prst="textNoShape">
                  <a:avLst/>
                </a:prstTxWarp>
              </a:bodyPr>
              <a:lstStyle/>
              <a:p>
                <a:endParaRPr lang="en-US"/>
              </a:p>
            </p:txBody>
          </p:sp>
          <p:sp>
            <p:nvSpPr>
              <p:cNvPr id="55333" name="Freeform 37"/>
              <p:cNvSpPr>
                <a:spLocks/>
              </p:cNvSpPr>
              <p:nvPr/>
            </p:nvSpPr>
            <p:spPr bwMode="auto">
              <a:xfrm>
                <a:off x="1018" y="2681"/>
                <a:ext cx="14" cy="80"/>
              </a:xfrm>
              <a:custGeom>
                <a:avLst/>
                <a:gdLst/>
                <a:ahLst/>
                <a:cxnLst>
                  <a:cxn ang="0">
                    <a:pos x="42" y="0"/>
                  </a:cxn>
                  <a:cxn ang="0">
                    <a:pos x="34" y="47"/>
                  </a:cxn>
                  <a:cxn ang="0">
                    <a:pos x="33" y="92"/>
                  </a:cxn>
                  <a:cxn ang="0">
                    <a:pos x="33" y="141"/>
                  </a:cxn>
                  <a:cxn ang="0">
                    <a:pos x="26" y="197"/>
                  </a:cxn>
                  <a:cxn ang="0">
                    <a:pos x="0" y="239"/>
                  </a:cxn>
                  <a:cxn ang="0">
                    <a:pos x="10" y="168"/>
                  </a:cxn>
                  <a:cxn ang="0">
                    <a:pos x="10" y="110"/>
                  </a:cxn>
                  <a:cxn ang="0">
                    <a:pos x="7" y="59"/>
                  </a:cxn>
                  <a:cxn ang="0">
                    <a:pos x="14" y="9"/>
                  </a:cxn>
                  <a:cxn ang="0">
                    <a:pos x="42" y="0"/>
                  </a:cxn>
                </a:cxnLst>
                <a:rect l="0" t="0" r="r" b="b"/>
                <a:pathLst>
                  <a:path w="42" h="239">
                    <a:moveTo>
                      <a:pt x="42" y="0"/>
                    </a:moveTo>
                    <a:lnTo>
                      <a:pt x="34" y="47"/>
                    </a:lnTo>
                    <a:lnTo>
                      <a:pt x="33" y="92"/>
                    </a:lnTo>
                    <a:lnTo>
                      <a:pt x="33" y="141"/>
                    </a:lnTo>
                    <a:lnTo>
                      <a:pt x="26" y="197"/>
                    </a:lnTo>
                    <a:lnTo>
                      <a:pt x="0" y="239"/>
                    </a:lnTo>
                    <a:lnTo>
                      <a:pt x="10" y="168"/>
                    </a:lnTo>
                    <a:lnTo>
                      <a:pt x="10" y="110"/>
                    </a:lnTo>
                    <a:lnTo>
                      <a:pt x="7" y="59"/>
                    </a:lnTo>
                    <a:lnTo>
                      <a:pt x="14" y="9"/>
                    </a:lnTo>
                    <a:lnTo>
                      <a:pt x="42" y="0"/>
                    </a:lnTo>
                    <a:close/>
                  </a:path>
                </a:pathLst>
              </a:custGeom>
              <a:solidFill>
                <a:srgbClr val="BA8772"/>
              </a:solidFill>
              <a:ln w="9525">
                <a:noFill/>
                <a:round/>
                <a:headEnd/>
                <a:tailEnd/>
              </a:ln>
            </p:spPr>
            <p:txBody>
              <a:bodyPr>
                <a:prstTxWarp prst="textNoShape">
                  <a:avLst/>
                </a:prstTxWarp>
              </a:bodyPr>
              <a:lstStyle/>
              <a:p>
                <a:endParaRPr lang="en-US"/>
              </a:p>
            </p:txBody>
          </p:sp>
          <p:sp>
            <p:nvSpPr>
              <p:cNvPr id="55334" name="Freeform 38"/>
              <p:cNvSpPr>
                <a:spLocks/>
              </p:cNvSpPr>
              <p:nvPr/>
            </p:nvSpPr>
            <p:spPr bwMode="auto">
              <a:xfrm>
                <a:off x="706" y="2871"/>
                <a:ext cx="162" cy="136"/>
              </a:xfrm>
              <a:custGeom>
                <a:avLst/>
                <a:gdLst/>
                <a:ahLst/>
                <a:cxnLst>
                  <a:cxn ang="0">
                    <a:pos x="0" y="0"/>
                  </a:cxn>
                  <a:cxn ang="0">
                    <a:pos x="22" y="10"/>
                  </a:cxn>
                  <a:cxn ang="0">
                    <a:pos x="42" y="19"/>
                  </a:cxn>
                  <a:cxn ang="0">
                    <a:pos x="63" y="29"/>
                  </a:cxn>
                  <a:cxn ang="0">
                    <a:pos x="82" y="39"/>
                  </a:cxn>
                  <a:cxn ang="0">
                    <a:pos x="100" y="50"/>
                  </a:cxn>
                  <a:cxn ang="0">
                    <a:pos x="118" y="61"/>
                  </a:cxn>
                  <a:cxn ang="0">
                    <a:pos x="134" y="73"/>
                  </a:cxn>
                  <a:cxn ang="0">
                    <a:pos x="149" y="87"/>
                  </a:cxn>
                  <a:cxn ang="0">
                    <a:pos x="164" y="102"/>
                  </a:cxn>
                  <a:cxn ang="0">
                    <a:pos x="178" y="119"/>
                  </a:cxn>
                  <a:cxn ang="0">
                    <a:pos x="192" y="138"/>
                  </a:cxn>
                  <a:cxn ang="0">
                    <a:pos x="204" y="157"/>
                  </a:cxn>
                  <a:cxn ang="0">
                    <a:pos x="215" y="181"/>
                  </a:cxn>
                  <a:cxn ang="0">
                    <a:pos x="226" y="206"/>
                  </a:cxn>
                  <a:cxn ang="0">
                    <a:pos x="237" y="232"/>
                  </a:cxn>
                  <a:cxn ang="0">
                    <a:pos x="246" y="262"/>
                  </a:cxn>
                  <a:cxn ang="0">
                    <a:pos x="255" y="293"/>
                  </a:cxn>
                  <a:cxn ang="0">
                    <a:pos x="260" y="322"/>
                  </a:cxn>
                  <a:cxn ang="0">
                    <a:pos x="264" y="349"/>
                  </a:cxn>
                  <a:cxn ang="0">
                    <a:pos x="268" y="377"/>
                  </a:cxn>
                  <a:cxn ang="0">
                    <a:pos x="297" y="336"/>
                  </a:cxn>
                  <a:cxn ang="0">
                    <a:pos x="327" y="291"/>
                  </a:cxn>
                  <a:cxn ang="0">
                    <a:pos x="357" y="247"/>
                  </a:cxn>
                  <a:cxn ang="0">
                    <a:pos x="388" y="203"/>
                  </a:cxn>
                  <a:cxn ang="0">
                    <a:pos x="416" y="156"/>
                  </a:cxn>
                  <a:cxn ang="0">
                    <a:pos x="442" y="110"/>
                  </a:cxn>
                  <a:cxn ang="0">
                    <a:pos x="466" y="63"/>
                  </a:cxn>
                  <a:cxn ang="0">
                    <a:pos x="485" y="17"/>
                  </a:cxn>
                  <a:cxn ang="0">
                    <a:pos x="479" y="68"/>
                  </a:cxn>
                  <a:cxn ang="0">
                    <a:pos x="467" y="117"/>
                  </a:cxn>
                  <a:cxn ang="0">
                    <a:pos x="448" y="167"/>
                  </a:cxn>
                  <a:cxn ang="0">
                    <a:pos x="423" y="214"/>
                  </a:cxn>
                  <a:cxn ang="0">
                    <a:pos x="393" y="261"/>
                  </a:cxn>
                  <a:cxn ang="0">
                    <a:pos x="359" y="308"/>
                  </a:cxn>
                  <a:cxn ang="0">
                    <a:pos x="319" y="354"/>
                  </a:cxn>
                  <a:cxn ang="0">
                    <a:pos x="275" y="398"/>
                  </a:cxn>
                  <a:cxn ang="0">
                    <a:pos x="263" y="406"/>
                  </a:cxn>
                  <a:cxn ang="0">
                    <a:pos x="253" y="410"/>
                  </a:cxn>
                  <a:cxn ang="0">
                    <a:pos x="246" y="410"/>
                  </a:cxn>
                  <a:cxn ang="0">
                    <a:pos x="241" y="406"/>
                  </a:cxn>
                  <a:cxn ang="0">
                    <a:pos x="231" y="367"/>
                  </a:cxn>
                  <a:cxn ang="0">
                    <a:pos x="219" y="329"/>
                  </a:cxn>
                  <a:cxn ang="0">
                    <a:pos x="204" y="291"/>
                  </a:cxn>
                  <a:cxn ang="0">
                    <a:pos x="185" y="256"/>
                  </a:cxn>
                  <a:cxn ang="0">
                    <a:pos x="166" y="220"/>
                  </a:cxn>
                  <a:cxn ang="0">
                    <a:pos x="144" y="185"/>
                  </a:cxn>
                  <a:cxn ang="0">
                    <a:pos x="123" y="153"/>
                  </a:cxn>
                  <a:cxn ang="0">
                    <a:pos x="101" y="124"/>
                  </a:cxn>
                  <a:cxn ang="0">
                    <a:pos x="79" y="97"/>
                  </a:cxn>
                  <a:cxn ang="0">
                    <a:pos x="60" y="72"/>
                  </a:cxn>
                  <a:cxn ang="0">
                    <a:pos x="42" y="50"/>
                  </a:cxn>
                  <a:cxn ang="0">
                    <a:pos x="26" y="32"/>
                  </a:cxn>
                  <a:cxn ang="0">
                    <a:pos x="13" y="18"/>
                  </a:cxn>
                  <a:cxn ang="0">
                    <a:pos x="5" y="7"/>
                  </a:cxn>
                  <a:cxn ang="0">
                    <a:pos x="0" y="1"/>
                  </a:cxn>
                  <a:cxn ang="0">
                    <a:pos x="0" y="0"/>
                  </a:cxn>
                </a:cxnLst>
                <a:rect l="0" t="0" r="r" b="b"/>
                <a:pathLst>
                  <a:path w="485" h="410">
                    <a:moveTo>
                      <a:pt x="0" y="0"/>
                    </a:moveTo>
                    <a:lnTo>
                      <a:pt x="22" y="10"/>
                    </a:lnTo>
                    <a:lnTo>
                      <a:pt x="42" y="19"/>
                    </a:lnTo>
                    <a:lnTo>
                      <a:pt x="63" y="29"/>
                    </a:lnTo>
                    <a:lnTo>
                      <a:pt x="82" y="39"/>
                    </a:lnTo>
                    <a:lnTo>
                      <a:pt x="100" y="50"/>
                    </a:lnTo>
                    <a:lnTo>
                      <a:pt x="118" y="61"/>
                    </a:lnTo>
                    <a:lnTo>
                      <a:pt x="134" y="73"/>
                    </a:lnTo>
                    <a:lnTo>
                      <a:pt x="149" y="87"/>
                    </a:lnTo>
                    <a:lnTo>
                      <a:pt x="164" y="102"/>
                    </a:lnTo>
                    <a:lnTo>
                      <a:pt x="178" y="119"/>
                    </a:lnTo>
                    <a:lnTo>
                      <a:pt x="192" y="138"/>
                    </a:lnTo>
                    <a:lnTo>
                      <a:pt x="204" y="157"/>
                    </a:lnTo>
                    <a:lnTo>
                      <a:pt x="215" y="181"/>
                    </a:lnTo>
                    <a:lnTo>
                      <a:pt x="226" y="206"/>
                    </a:lnTo>
                    <a:lnTo>
                      <a:pt x="237" y="232"/>
                    </a:lnTo>
                    <a:lnTo>
                      <a:pt x="246" y="262"/>
                    </a:lnTo>
                    <a:lnTo>
                      <a:pt x="255" y="293"/>
                    </a:lnTo>
                    <a:lnTo>
                      <a:pt x="260" y="322"/>
                    </a:lnTo>
                    <a:lnTo>
                      <a:pt x="264" y="349"/>
                    </a:lnTo>
                    <a:lnTo>
                      <a:pt x="268" y="377"/>
                    </a:lnTo>
                    <a:lnTo>
                      <a:pt x="297" y="336"/>
                    </a:lnTo>
                    <a:lnTo>
                      <a:pt x="327" y="291"/>
                    </a:lnTo>
                    <a:lnTo>
                      <a:pt x="357" y="247"/>
                    </a:lnTo>
                    <a:lnTo>
                      <a:pt x="388" y="203"/>
                    </a:lnTo>
                    <a:lnTo>
                      <a:pt x="416" y="156"/>
                    </a:lnTo>
                    <a:lnTo>
                      <a:pt x="442" y="110"/>
                    </a:lnTo>
                    <a:lnTo>
                      <a:pt x="466" y="63"/>
                    </a:lnTo>
                    <a:lnTo>
                      <a:pt x="485" y="17"/>
                    </a:lnTo>
                    <a:lnTo>
                      <a:pt x="479" y="68"/>
                    </a:lnTo>
                    <a:lnTo>
                      <a:pt x="467" y="117"/>
                    </a:lnTo>
                    <a:lnTo>
                      <a:pt x="448" y="167"/>
                    </a:lnTo>
                    <a:lnTo>
                      <a:pt x="423" y="214"/>
                    </a:lnTo>
                    <a:lnTo>
                      <a:pt x="393" y="261"/>
                    </a:lnTo>
                    <a:lnTo>
                      <a:pt x="359" y="308"/>
                    </a:lnTo>
                    <a:lnTo>
                      <a:pt x="319" y="354"/>
                    </a:lnTo>
                    <a:lnTo>
                      <a:pt x="275" y="398"/>
                    </a:lnTo>
                    <a:lnTo>
                      <a:pt x="263" y="406"/>
                    </a:lnTo>
                    <a:lnTo>
                      <a:pt x="253" y="410"/>
                    </a:lnTo>
                    <a:lnTo>
                      <a:pt x="246" y="410"/>
                    </a:lnTo>
                    <a:lnTo>
                      <a:pt x="241" y="406"/>
                    </a:lnTo>
                    <a:lnTo>
                      <a:pt x="231" y="367"/>
                    </a:lnTo>
                    <a:lnTo>
                      <a:pt x="219" y="329"/>
                    </a:lnTo>
                    <a:lnTo>
                      <a:pt x="204" y="291"/>
                    </a:lnTo>
                    <a:lnTo>
                      <a:pt x="185" y="256"/>
                    </a:lnTo>
                    <a:lnTo>
                      <a:pt x="166" y="220"/>
                    </a:lnTo>
                    <a:lnTo>
                      <a:pt x="144" y="185"/>
                    </a:lnTo>
                    <a:lnTo>
                      <a:pt x="123" y="153"/>
                    </a:lnTo>
                    <a:lnTo>
                      <a:pt x="101" y="124"/>
                    </a:lnTo>
                    <a:lnTo>
                      <a:pt x="79" y="97"/>
                    </a:lnTo>
                    <a:lnTo>
                      <a:pt x="60" y="72"/>
                    </a:lnTo>
                    <a:lnTo>
                      <a:pt x="42" y="50"/>
                    </a:lnTo>
                    <a:lnTo>
                      <a:pt x="26" y="32"/>
                    </a:lnTo>
                    <a:lnTo>
                      <a:pt x="13" y="18"/>
                    </a:lnTo>
                    <a:lnTo>
                      <a:pt x="5" y="7"/>
                    </a:lnTo>
                    <a:lnTo>
                      <a:pt x="0" y="1"/>
                    </a:lnTo>
                    <a:lnTo>
                      <a:pt x="0" y="0"/>
                    </a:lnTo>
                    <a:close/>
                  </a:path>
                </a:pathLst>
              </a:custGeom>
              <a:solidFill>
                <a:srgbClr val="49B507"/>
              </a:solidFill>
              <a:ln w="9525">
                <a:noFill/>
                <a:round/>
                <a:headEnd/>
                <a:tailEnd/>
              </a:ln>
            </p:spPr>
            <p:txBody>
              <a:bodyPr>
                <a:prstTxWarp prst="textNoShape">
                  <a:avLst/>
                </a:prstTxWarp>
              </a:bodyPr>
              <a:lstStyle/>
              <a:p>
                <a:endParaRPr lang="en-US"/>
              </a:p>
            </p:txBody>
          </p:sp>
          <p:sp>
            <p:nvSpPr>
              <p:cNvPr id="55335" name="Freeform 39"/>
              <p:cNvSpPr>
                <a:spLocks/>
              </p:cNvSpPr>
              <p:nvPr/>
            </p:nvSpPr>
            <p:spPr bwMode="auto">
              <a:xfrm>
                <a:off x="953" y="2861"/>
                <a:ext cx="185" cy="157"/>
              </a:xfrm>
              <a:custGeom>
                <a:avLst/>
                <a:gdLst/>
                <a:ahLst/>
                <a:cxnLst>
                  <a:cxn ang="0">
                    <a:pos x="26" y="12"/>
                  </a:cxn>
                  <a:cxn ang="0">
                    <a:pos x="74" y="39"/>
                  </a:cxn>
                  <a:cxn ang="0">
                    <a:pos x="118" y="70"/>
                  </a:cxn>
                  <a:cxn ang="0">
                    <a:pos x="158" y="106"/>
                  </a:cxn>
                  <a:cxn ang="0">
                    <a:pos x="192" y="146"/>
                  </a:cxn>
                  <a:cxn ang="0">
                    <a:pos x="224" y="189"/>
                  </a:cxn>
                  <a:cxn ang="0">
                    <a:pos x="253" y="236"/>
                  </a:cxn>
                  <a:cxn ang="0">
                    <a:pos x="277" y="285"/>
                  </a:cxn>
                  <a:cxn ang="0">
                    <a:pos x="299" y="343"/>
                  </a:cxn>
                  <a:cxn ang="0">
                    <a:pos x="307" y="412"/>
                  </a:cxn>
                  <a:cxn ang="0">
                    <a:pos x="331" y="420"/>
                  </a:cxn>
                  <a:cxn ang="0">
                    <a:pos x="364" y="373"/>
                  </a:cxn>
                  <a:cxn ang="0">
                    <a:pos x="398" y="327"/>
                  </a:cxn>
                  <a:cxn ang="0">
                    <a:pos x="431" y="282"/>
                  </a:cxn>
                  <a:cxn ang="0">
                    <a:pos x="461" y="236"/>
                  </a:cxn>
                  <a:cxn ang="0">
                    <a:pos x="491" y="189"/>
                  </a:cxn>
                  <a:cxn ang="0">
                    <a:pos x="518" y="142"/>
                  </a:cxn>
                  <a:cxn ang="0">
                    <a:pos x="543" y="92"/>
                  </a:cxn>
                  <a:cxn ang="0">
                    <a:pos x="551" y="97"/>
                  </a:cxn>
                  <a:cxn ang="0">
                    <a:pos x="540" y="152"/>
                  </a:cxn>
                  <a:cxn ang="0">
                    <a:pos x="523" y="204"/>
                  </a:cxn>
                  <a:cxn ang="0">
                    <a:pos x="498" y="253"/>
                  </a:cxn>
                  <a:cxn ang="0">
                    <a:pos x="466" y="301"/>
                  </a:cxn>
                  <a:cxn ang="0">
                    <a:pos x="431" y="348"/>
                  </a:cxn>
                  <a:cxn ang="0">
                    <a:pos x="390" y="395"/>
                  </a:cxn>
                  <a:cxn ang="0">
                    <a:pos x="346" y="445"/>
                  </a:cxn>
                  <a:cxn ang="0">
                    <a:pos x="313" y="457"/>
                  </a:cxn>
                  <a:cxn ang="0">
                    <a:pos x="295" y="435"/>
                  </a:cxn>
                  <a:cxn ang="0">
                    <a:pos x="279" y="381"/>
                  </a:cxn>
                  <a:cxn ang="0">
                    <a:pos x="243" y="300"/>
                  </a:cxn>
                  <a:cxn ang="0">
                    <a:pos x="196" y="224"/>
                  </a:cxn>
                  <a:cxn ang="0">
                    <a:pos x="144" y="156"/>
                  </a:cxn>
                  <a:cxn ang="0">
                    <a:pos x="94" y="97"/>
                  </a:cxn>
                  <a:cxn ang="0">
                    <a:pos x="50" y="50"/>
                  </a:cxn>
                  <a:cxn ang="0">
                    <a:pos x="17" y="18"/>
                  </a:cxn>
                  <a:cxn ang="0">
                    <a:pos x="0" y="1"/>
                  </a:cxn>
                </a:cxnLst>
                <a:rect l="0" t="0" r="r" b="b"/>
                <a:pathLst>
                  <a:path w="554" h="470">
                    <a:moveTo>
                      <a:pt x="0" y="0"/>
                    </a:moveTo>
                    <a:lnTo>
                      <a:pt x="26" y="12"/>
                    </a:lnTo>
                    <a:lnTo>
                      <a:pt x="51" y="25"/>
                    </a:lnTo>
                    <a:lnTo>
                      <a:pt x="74" y="39"/>
                    </a:lnTo>
                    <a:lnTo>
                      <a:pt x="96" y="54"/>
                    </a:lnTo>
                    <a:lnTo>
                      <a:pt x="118" y="70"/>
                    </a:lnTo>
                    <a:lnTo>
                      <a:pt x="139" y="88"/>
                    </a:lnTo>
                    <a:lnTo>
                      <a:pt x="158" y="106"/>
                    </a:lnTo>
                    <a:lnTo>
                      <a:pt x="176" y="126"/>
                    </a:lnTo>
                    <a:lnTo>
                      <a:pt x="192" y="146"/>
                    </a:lnTo>
                    <a:lnTo>
                      <a:pt x="209" y="167"/>
                    </a:lnTo>
                    <a:lnTo>
                      <a:pt x="224" y="189"/>
                    </a:lnTo>
                    <a:lnTo>
                      <a:pt x="239" y="213"/>
                    </a:lnTo>
                    <a:lnTo>
                      <a:pt x="253" y="236"/>
                    </a:lnTo>
                    <a:lnTo>
                      <a:pt x="265" y="260"/>
                    </a:lnTo>
                    <a:lnTo>
                      <a:pt x="277" y="285"/>
                    </a:lnTo>
                    <a:lnTo>
                      <a:pt x="288" y="309"/>
                    </a:lnTo>
                    <a:lnTo>
                      <a:pt x="299" y="343"/>
                    </a:lnTo>
                    <a:lnTo>
                      <a:pt x="303" y="377"/>
                    </a:lnTo>
                    <a:lnTo>
                      <a:pt x="307" y="412"/>
                    </a:lnTo>
                    <a:lnTo>
                      <a:pt x="314" y="445"/>
                    </a:lnTo>
                    <a:lnTo>
                      <a:pt x="331" y="420"/>
                    </a:lnTo>
                    <a:lnTo>
                      <a:pt x="347" y="396"/>
                    </a:lnTo>
                    <a:lnTo>
                      <a:pt x="364" y="373"/>
                    </a:lnTo>
                    <a:lnTo>
                      <a:pt x="381" y="349"/>
                    </a:lnTo>
                    <a:lnTo>
                      <a:pt x="398" y="327"/>
                    </a:lnTo>
                    <a:lnTo>
                      <a:pt x="414" y="304"/>
                    </a:lnTo>
                    <a:lnTo>
                      <a:pt x="431" y="282"/>
                    </a:lnTo>
                    <a:lnTo>
                      <a:pt x="446" y="258"/>
                    </a:lnTo>
                    <a:lnTo>
                      <a:pt x="461" y="236"/>
                    </a:lnTo>
                    <a:lnTo>
                      <a:pt x="476" y="213"/>
                    </a:lnTo>
                    <a:lnTo>
                      <a:pt x="491" y="189"/>
                    </a:lnTo>
                    <a:lnTo>
                      <a:pt x="505" y="166"/>
                    </a:lnTo>
                    <a:lnTo>
                      <a:pt x="518" y="142"/>
                    </a:lnTo>
                    <a:lnTo>
                      <a:pt x="531" y="117"/>
                    </a:lnTo>
                    <a:lnTo>
                      <a:pt x="543" y="92"/>
                    </a:lnTo>
                    <a:lnTo>
                      <a:pt x="554" y="66"/>
                    </a:lnTo>
                    <a:lnTo>
                      <a:pt x="551" y="97"/>
                    </a:lnTo>
                    <a:lnTo>
                      <a:pt x="547" y="124"/>
                    </a:lnTo>
                    <a:lnTo>
                      <a:pt x="540" y="152"/>
                    </a:lnTo>
                    <a:lnTo>
                      <a:pt x="532" y="178"/>
                    </a:lnTo>
                    <a:lnTo>
                      <a:pt x="523" y="204"/>
                    </a:lnTo>
                    <a:lnTo>
                      <a:pt x="510" y="229"/>
                    </a:lnTo>
                    <a:lnTo>
                      <a:pt x="498" y="253"/>
                    </a:lnTo>
                    <a:lnTo>
                      <a:pt x="483" y="278"/>
                    </a:lnTo>
                    <a:lnTo>
                      <a:pt x="466" y="301"/>
                    </a:lnTo>
                    <a:lnTo>
                      <a:pt x="449" y="325"/>
                    </a:lnTo>
                    <a:lnTo>
                      <a:pt x="431" y="348"/>
                    </a:lnTo>
                    <a:lnTo>
                      <a:pt x="410" y="372"/>
                    </a:lnTo>
                    <a:lnTo>
                      <a:pt x="390" y="395"/>
                    </a:lnTo>
                    <a:lnTo>
                      <a:pt x="368" y="420"/>
                    </a:lnTo>
                    <a:lnTo>
                      <a:pt x="346" y="445"/>
                    </a:lnTo>
                    <a:lnTo>
                      <a:pt x="322" y="470"/>
                    </a:lnTo>
                    <a:lnTo>
                      <a:pt x="313" y="457"/>
                    </a:lnTo>
                    <a:lnTo>
                      <a:pt x="303" y="446"/>
                    </a:lnTo>
                    <a:lnTo>
                      <a:pt x="295" y="435"/>
                    </a:lnTo>
                    <a:lnTo>
                      <a:pt x="291" y="424"/>
                    </a:lnTo>
                    <a:lnTo>
                      <a:pt x="279" y="381"/>
                    </a:lnTo>
                    <a:lnTo>
                      <a:pt x="262" y="341"/>
                    </a:lnTo>
                    <a:lnTo>
                      <a:pt x="243" y="300"/>
                    </a:lnTo>
                    <a:lnTo>
                      <a:pt x="220" y="261"/>
                    </a:lnTo>
                    <a:lnTo>
                      <a:pt x="196" y="224"/>
                    </a:lnTo>
                    <a:lnTo>
                      <a:pt x="170" y="189"/>
                    </a:lnTo>
                    <a:lnTo>
                      <a:pt x="144" y="156"/>
                    </a:lnTo>
                    <a:lnTo>
                      <a:pt x="120" y="124"/>
                    </a:lnTo>
                    <a:lnTo>
                      <a:pt x="94" y="97"/>
                    </a:lnTo>
                    <a:lnTo>
                      <a:pt x="70" y="72"/>
                    </a:lnTo>
                    <a:lnTo>
                      <a:pt x="50" y="50"/>
                    </a:lnTo>
                    <a:lnTo>
                      <a:pt x="30" y="32"/>
                    </a:lnTo>
                    <a:lnTo>
                      <a:pt x="17" y="18"/>
                    </a:lnTo>
                    <a:lnTo>
                      <a:pt x="6" y="7"/>
                    </a:lnTo>
                    <a:lnTo>
                      <a:pt x="0" y="1"/>
                    </a:lnTo>
                    <a:lnTo>
                      <a:pt x="0" y="0"/>
                    </a:lnTo>
                    <a:close/>
                  </a:path>
                </a:pathLst>
              </a:custGeom>
              <a:solidFill>
                <a:srgbClr val="49B507"/>
              </a:solidFill>
              <a:ln w="9525">
                <a:noFill/>
                <a:round/>
                <a:headEnd/>
                <a:tailEnd/>
              </a:ln>
            </p:spPr>
            <p:txBody>
              <a:bodyPr>
                <a:prstTxWarp prst="textNoShape">
                  <a:avLst/>
                </a:prstTxWarp>
              </a:bodyPr>
              <a:lstStyle/>
              <a:p>
                <a:endParaRPr lang="en-US"/>
              </a:p>
            </p:txBody>
          </p:sp>
        </p:grpSp>
        <p:sp>
          <p:nvSpPr>
            <p:cNvPr id="55336" name="Text Box 40"/>
            <p:cNvSpPr txBox="1">
              <a:spLocks noChangeArrowheads="1"/>
            </p:cNvSpPr>
            <p:nvPr/>
          </p:nvSpPr>
          <p:spPr bwMode="auto">
            <a:xfrm rot="-216738">
              <a:off x="4051" y="2462"/>
              <a:ext cx="52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dirty="0">
                  <a:solidFill>
                    <a:srgbClr val="800000"/>
                  </a:solidFill>
                  <a:latin typeface="Arial" charset="0"/>
                </a:rPr>
                <a:t>New</a:t>
              </a:r>
            </a:p>
            <a:p>
              <a:pPr algn="ctr" eaLnBrk="1" hangingPunct="1"/>
              <a:r>
                <a:rPr lang="en-US" sz="1200" b="1" dirty="0">
                  <a:solidFill>
                    <a:srgbClr val="800000"/>
                  </a:solidFill>
                  <a:latin typeface="Arial" charset="0"/>
                </a:rPr>
                <a:t>Source 5</a:t>
              </a:r>
            </a:p>
          </p:txBody>
        </p:sp>
      </p:grpSp>
      <p:sp>
        <p:nvSpPr>
          <p:cNvPr id="55337" name="Rectangle 41"/>
          <p:cNvSpPr>
            <a:spLocks noChangeArrowheads="1"/>
          </p:cNvSpPr>
          <p:nvPr/>
        </p:nvSpPr>
        <p:spPr bwMode="auto">
          <a:xfrm>
            <a:off x="5715000" y="3962400"/>
            <a:ext cx="3429000" cy="338554"/>
          </a:xfrm>
          <a:prstGeom prst="rect">
            <a:avLst/>
          </a:prstGeom>
          <a:noFill/>
          <a:ln w="9525">
            <a:noFill/>
            <a:miter lim="800000"/>
            <a:headEnd/>
            <a:tailEnd/>
          </a:ln>
          <a:effectLst/>
        </p:spPr>
        <p:txBody>
          <a:bodyPr wrap="square">
            <a:prstTxWarp prst="textNoShape">
              <a:avLst/>
            </a:prstTxWarp>
            <a:spAutoFit/>
          </a:bodyPr>
          <a:lstStyle/>
          <a:p>
            <a:r>
              <a:rPr lang="en-US" sz="1600" dirty="0">
                <a:latin typeface="Arial" charset="0"/>
              </a:rPr>
              <a:t>source5( $zip1,$dist1,zip2,dist2)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P spid="55300" grpId="0" animBg="1"/>
      <p:bldP spid="55302" grpId="0" animBg="1"/>
    </p:bld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 name="Date Placeholder 4"/>
          <p:cNvSpPr>
            <a:spLocks noGrp="1"/>
          </p:cNvSpPr>
          <p:nvPr>
            <p:ph type="dt" sz="half" idx="4294967295"/>
          </p:nvPr>
        </p:nvSpPr>
        <p:spPr>
          <a:xfrm>
            <a:off x="457200" y="6245225"/>
            <a:ext cx="2133600" cy="476250"/>
          </a:xfrm>
          <a:prstGeom prst="rect">
            <a:avLst/>
          </a:prstGeom>
        </p:spPr>
        <p:txBody>
          <a:bodyPr/>
          <a:lstStyle/>
          <a:p>
            <a:fld id="{0702E5C2-3DEF-2D47-9CD0-8B4B344449E9}" type="datetime1">
              <a:rPr lang="en-US" smtClean="0"/>
              <a:pPr/>
              <a:t>6/2/09</a:t>
            </a:fld>
            <a:endParaRPr lang="en-US"/>
          </a:p>
        </p:txBody>
      </p:sp>
      <p:sp>
        <p:nvSpPr>
          <p:cNvPr id="125954" name="Rectangle 2"/>
          <p:cNvSpPr>
            <a:spLocks noGrp="1" noChangeArrowheads="1"/>
          </p:cNvSpPr>
          <p:nvPr>
            <p:ph type="title"/>
          </p:nvPr>
        </p:nvSpPr>
        <p:spPr>
          <a:xfrm>
            <a:off x="0" y="0"/>
            <a:ext cx="7391400" cy="1008063"/>
          </a:xfrm>
        </p:spPr>
        <p:txBody>
          <a:bodyPr/>
          <a:lstStyle/>
          <a:p>
            <a:r>
              <a:rPr lang="en-US" sz="2800" dirty="0" smtClean="0"/>
              <a:t>Invoke and Compare the Definition</a:t>
            </a:r>
            <a:endParaRPr lang="en-US" sz="2800" dirty="0"/>
          </a:p>
        </p:txBody>
      </p:sp>
      <p:sp>
        <p:nvSpPr>
          <p:cNvPr id="125955" name="Rectangle 3"/>
          <p:cNvSpPr>
            <a:spLocks noGrp="1" noChangeArrowheads="1"/>
          </p:cNvSpPr>
          <p:nvPr>
            <p:ph type="body" sz="half" idx="1"/>
          </p:nvPr>
        </p:nvSpPr>
        <p:spPr>
          <a:xfrm>
            <a:off x="179388" y="1600200"/>
            <a:ext cx="3744912" cy="2549525"/>
          </a:xfrm>
          <a:noFill/>
          <a:ln/>
        </p:spPr>
        <p:txBody>
          <a:bodyPr/>
          <a:lstStyle/>
          <a:p>
            <a:pPr>
              <a:lnSpc>
                <a:spcPct val="90000"/>
              </a:lnSpc>
            </a:pPr>
            <a:r>
              <a:rPr lang="en-US" sz="2400" dirty="0"/>
              <a:t>Step 1: classify input &amp; output semantic types</a:t>
            </a:r>
          </a:p>
          <a:p>
            <a:pPr>
              <a:lnSpc>
                <a:spcPct val="90000"/>
              </a:lnSpc>
            </a:pPr>
            <a:r>
              <a:rPr lang="en-US" sz="2400" dirty="0"/>
              <a:t>Step 2: generate plausible definitions</a:t>
            </a:r>
          </a:p>
          <a:p>
            <a:r>
              <a:rPr lang="en-US" sz="2400" dirty="0"/>
              <a:t>Step 3: invoke service &amp; compare output</a:t>
            </a:r>
          </a:p>
          <a:p>
            <a:endParaRPr lang="en-US" sz="2000" dirty="0"/>
          </a:p>
        </p:txBody>
      </p:sp>
      <p:sp>
        <p:nvSpPr>
          <p:cNvPr id="126057" name="Rectangle 105"/>
          <p:cNvSpPr>
            <a:spLocks noChangeArrowheads="1"/>
          </p:cNvSpPr>
          <p:nvPr/>
        </p:nvSpPr>
        <p:spPr bwMode="auto">
          <a:xfrm>
            <a:off x="3924300" y="1631950"/>
            <a:ext cx="5219700" cy="1474788"/>
          </a:xfrm>
          <a:prstGeom prst="rect">
            <a:avLst/>
          </a:prstGeom>
          <a:solidFill>
            <a:schemeClr val="bg1"/>
          </a:solidFill>
          <a:ln w="9525">
            <a:solidFill>
              <a:schemeClr val="tx1"/>
            </a:solidFill>
            <a:miter lim="800000"/>
            <a:headEnd/>
            <a:tailEnd/>
          </a:ln>
          <a:effectLst/>
        </p:spPr>
        <p:txBody>
          <a:bodyPr wrap="square">
            <a:prstTxWarp prst="textNoShape">
              <a:avLst/>
            </a:prstTxWarp>
            <a:spAutoFit/>
          </a:bodyPr>
          <a:lstStyle/>
          <a:p>
            <a:r>
              <a:rPr lang="en-US">
                <a:latin typeface="Arial" charset="0"/>
              </a:rPr>
              <a:t>source4($zip1, $zip2, dist):-</a:t>
            </a:r>
          </a:p>
          <a:p>
            <a:r>
              <a:rPr lang="en-US">
                <a:latin typeface="Arial" charset="0"/>
              </a:rPr>
              <a:t>    source1(zip1, lat1, long1), </a:t>
            </a:r>
          </a:p>
          <a:p>
            <a:r>
              <a:rPr lang="en-US">
                <a:latin typeface="Arial" charset="0"/>
              </a:rPr>
              <a:t>    source1(zip2, lat2, long2),</a:t>
            </a:r>
          </a:p>
          <a:p>
            <a:r>
              <a:rPr lang="en-US">
                <a:latin typeface="Arial" charset="0"/>
              </a:rPr>
              <a:t>    source2(lat1, long1, lat2, long2, dist2),</a:t>
            </a:r>
          </a:p>
          <a:p>
            <a:r>
              <a:rPr lang="en-US">
                <a:latin typeface="Arial" charset="0"/>
              </a:rPr>
              <a:t>    source3(dist2, dist).</a:t>
            </a:r>
          </a:p>
        </p:txBody>
      </p:sp>
      <p:sp>
        <p:nvSpPr>
          <p:cNvPr id="126058" name="Rectangle 106"/>
          <p:cNvSpPr>
            <a:spLocks noChangeArrowheads="1"/>
          </p:cNvSpPr>
          <p:nvPr/>
        </p:nvSpPr>
        <p:spPr bwMode="auto">
          <a:xfrm>
            <a:off x="3924300" y="3106738"/>
            <a:ext cx="5219700" cy="1477328"/>
          </a:xfrm>
          <a:prstGeom prst="rect">
            <a:avLst/>
          </a:prstGeom>
          <a:solidFill>
            <a:schemeClr val="folHlink"/>
          </a:solidFill>
          <a:ln w="9525">
            <a:solidFill>
              <a:schemeClr val="tx1"/>
            </a:solidFill>
            <a:miter lim="800000"/>
            <a:headEnd/>
            <a:tailEnd/>
          </a:ln>
          <a:effectLst/>
        </p:spPr>
        <p:txBody>
          <a:bodyPr wrap="square">
            <a:prstTxWarp prst="textNoShape">
              <a:avLst/>
            </a:prstTxWarp>
            <a:spAutoFit/>
          </a:bodyPr>
          <a:lstStyle/>
          <a:p>
            <a:r>
              <a:rPr lang="en-US" dirty="0">
                <a:solidFill>
                  <a:schemeClr val="bg1"/>
                </a:solidFill>
                <a:latin typeface="Arial" charset="0"/>
              </a:rPr>
              <a:t>source4($zip1, $zip2, dist):-</a:t>
            </a:r>
          </a:p>
          <a:p>
            <a:r>
              <a:rPr lang="en-US" dirty="0">
                <a:solidFill>
                  <a:schemeClr val="bg1"/>
                </a:solidFill>
                <a:latin typeface="Arial" charset="0"/>
              </a:rPr>
              <a:t>  </a:t>
            </a:r>
            <a:r>
              <a:rPr lang="en-US" dirty="0" smtClean="0">
                <a:solidFill>
                  <a:schemeClr val="bg1"/>
                </a:solidFill>
                <a:latin typeface="Arial" charset="0"/>
              </a:rPr>
              <a:t> centroid</a:t>
            </a:r>
            <a:r>
              <a:rPr lang="en-US" dirty="0">
                <a:solidFill>
                  <a:schemeClr val="bg1"/>
                </a:solidFill>
                <a:latin typeface="Arial" charset="0"/>
              </a:rPr>
              <a:t>(zip1, lat1, long1), </a:t>
            </a:r>
          </a:p>
          <a:p>
            <a:r>
              <a:rPr lang="en-US" dirty="0">
                <a:solidFill>
                  <a:schemeClr val="bg1"/>
                </a:solidFill>
                <a:latin typeface="Arial" charset="0"/>
              </a:rPr>
              <a:t>  </a:t>
            </a:r>
            <a:r>
              <a:rPr lang="en-US" dirty="0" smtClean="0">
                <a:solidFill>
                  <a:schemeClr val="bg1"/>
                </a:solidFill>
                <a:latin typeface="Arial" charset="0"/>
              </a:rPr>
              <a:t> centroid</a:t>
            </a:r>
            <a:r>
              <a:rPr lang="en-US" dirty="0">
                <a:solidFill>
                  <a:schemeClr val="bg1"/>
                </a:solidFill>
                <a:latin typeface="Arial" charset="0"/>
              </a:rPr>
              <a:t>(zip2, lat2, long2),</a:t>
            </a:r>
          </a:p>
          <a:p>
            <a:r>
              <a:rPr lang="en-US" dirty="0">
                <a:solidFill>
                  <a:schemeClr val="bg1"/>
                </a:solidFill>
                <a:latin typeface="Arial" charset="0"/>
              </a:rPr>
              <a:t> </a:t>
            </a:r>
            <a:r>
              <a:rPr lang="en-US" dirty="0" smtClean="0">
                <a:solidFill>
                  <a:schemeClr val="bg1"/>
                </a:solidFill>
                <a:latin typeface="Arial" charset="0"/>
              </a:rPr>
              <a:t>  greatCircleDist</a:t>
            </a:r>
            <a:r>
              <a:rPr lang="en-US" dirty="0">
                <a:solidFill>
                  <a:schemeClr val="bg1"/>
                </a:solidFill>
                <a:latin typeface="Arial" charset="0"/>
              </a:rPr>
              <a:t>(lat1, long1, lat2, long2</a:t>
            </a:r>
            <a:r>
              <a:rPr lang="en-US" dirty="0" smtClean="0">
                <a:solidFill>
                  <a:schemeClr val="bg1"/>
                </a:solidFill>
                <a:latin typeface="Arial" charset="0"/>
              </a:rPr>
              <a:t>,dist2</a:t>
            </a:r>
            <a:r>
              <a:rPr lang="en-US" dirty="0">
                <a:solidFill>
                  <a:schemeClr val="bg1"/>
                </a:solidFill>
                <a:latin typeface="Arial" charset="0"/>
              </a:rPr>
              <a:t>),</a:t>
            </a:r>
          </a:p>
          <a:p>
            <a:r>
              <a:rPr lang="en-US" dirty="0">
                <a:solidFill>
                  <a:schemeClr val="bg1"/>
                </a:solidFill>
                <a:latin typeface="Arial" charset="0"/>
              </a:rPr>
              <a:t>  </a:t>
            </a:r>
            <a:r>
              <a:rPr lang="en-US" dirty="0" smtClean="0">
                <a:solidFill>
                  <a:schemeClr val="bg1"/>
                </a:solidFill>
                <a:latin typeface="Arial" charset="0"/>
              </a:rPr>
              <a:t> convertKm2Mi</a:t>
            </a:r>
            <a:r>
              <a:rPr lang="en-US" dirty="0">
                <a:solidFill>
                  <a:schemeClr val="bg1"/>
                </a:solidFill>
                <a:latin typeface="Arial" charset="0"/>
              </a:rPr>
              <a:t>(dist1, dist2).</a:t>
            </a:r>
          </a:p>
        </p:txBody>
      </p:sp>
      <p:graphicFrame>
        <p:nvGraphicFramePr>
          <p:cNvPr id="126059" name="Group 107"/>
          <p:cNvGraphicFramePr>
            <a:graphicFrameLocks noGrp="1"/>
          </p:cNvGraphicFramePr>
          <p:nvPr/>
        </p:nvGraphicFramePr>
        <p:xfrm>
          <a:off x="468313" y="4659313"/>
          <a:ext cx="3816350" cy="1572577"/>
        </p:xfrm>
        <a:graphic>
          <a:graphicData uri="http://schemas.openxmlformats.org/drawingml/2006/table">
            <a:tbl>
              <a:tblPr/>
              <a:tblGrid>
                <a:gridCol w="720725"/>
                <a:gridCol w="792162"/>
                <a:gridCol w="1008063"/>
                <a:gridCol w="1295400"/>
              </a:tblGrid>
              <a:tr h="325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1" i="0" u="none" strike="noStrike" cap="none" normalizeH="0" baseline="0">
                          <a:ln>
                            <a:noFill/>
                          </a:ln>
                          <a:solidFill>
                            <a:schemeClr val="tx1"/>
                          </a:solidFill>
                          <a:effectLst>
                            <a:outerShdw blurRad="38100" dist="38100" dir="2700000" algn="tl">
                              <a:srgbClr val="000000"/>
                            </a:outerShdw>
                          </a:effectLst>
                          <a:latin typeface="Arial" charset="0"/>
                        </a:rPr>
                        <a:t>$zip1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1" i="0" u="none" strike="noStrike" cap="none" normalizeH="0" baseline="0">
                          <a:ln>
                            <a:noFill/>
                          </a:ln>
                          <a:solidFill>
                            <a:schemeClr val="tx1"/>
                          </a:solidFill>
                          <a:effectLst>
                            <a:outerShdw blurRad="38100" dist="38100" dir="2700000" algn="tl">
                              <a:srgbClr val="000000"/>
                            </a:outerShdw>
                          </a:effectLst>
                          <a:latin typeface="Arial" charset="0"/>
                        </a:rPr>
                        <a:t>$zip2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1" i="0" u="none" strike="noStrike" cap="none" normalizeH="0" baseline="0">
                          <a:ln>
                            <a:noFill/>
                          </a:ln>
                          <a:solidFill>
                            <a:schemeClr val="tx1"/>
                          </a:solidFill>
                          <a:effectLst>
                            <a:outerShdw blurRad="38100" dist="38100" dir="2700000" algn="tl">
                              <a:srgbClr val="000000"/>
                            </a:outerShdw>
                          </a:effectLst>
                          <a:latin typeface="Arial" charset="0"/>
                        </a:rPr>
                        <a:t>dist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1" i="1" u="none" strike="noStrike" cap="none" normalizeH="0" baseline="0">
                          <a:ln>
                            <a:noFill/>
                          </a:ln>
                          <a:solidFill>
                            <a:schemeClr val="tx1"/>
                          </a:solidFill>
                          <a:effectLst>
                            <a:outerShdw blurRad="38100" dist="38100" dir="2700000" algn="tl">
                              <a:srgbClr val="000000"/>
                            </a:outerShdw>
                          </a:effectLst>
                          <a:latin typeface="Arial" charset="0"/>
                        </a:rPr>
                        <a:t>(actual)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1" i="0" u="none" strike="noStrike" cap="none" normalizeH="0" baseline="0">
                          <a:ln>
                            <a:noFill/>
                          </a:ln>
                          <a:solidFill>
                            <a:schemeClr val="tx1"/>
                          </a:solidFill>
                          <a:effectLst>
                            <a:outerShdw blurRad="38100" dist="38100" dir="2700000" algn="tl">
                              <a:srgbClr val="000000"/>
                            </a:outerShdw>
                          </a:effectLst>
                          <a:latin typeface="Arial" charset="0"/>
                        </a:rPr>
                        <a:t>dist </a:t>
                      </a:r>
                      <a:r>
                        <a:rPr kumimoji="0" lang="en-US" sz="1500" b="1" i="1" u="none" strike="noStrike" cap="none" normalizeH="0" baseline="0">
                          <a:ln>
                            <a:noFill/>
                          </a:ln>
                          <a:solidFill>
                            <a:schemeClr val="tx1"/>
                          </a:solidFill>
                          <a:effectLst>
                            <a:outerShdw blurRad="38100" dist="38100" dir="2700000" algn="tl">
                              <a:srgbClr val="000000"/>
                            </a:outerShdw>
                          </a:effectLst>
                          <a:latin typeface="Arial" charset="0"/>
                        </a:rPr>
                        <a:t>(predicted)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80210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90266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842.37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843.65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60601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pt-BR" sz="1500" b="0" i="0" u="none" strike="noStrike" cap="none" normalizeH="0" baseline="0">
                          <a:ln>
                            <a:noFill/>
                          </a:ln>
                          <a:solidFill>
                            <a:schemeClr val="tx1"/>
                          </a:solidFill>
                          <a:effectLst/>
                          <a:latin typeface="Tahoma" charset="0"/>
                        </a:rPr>
                        <a:t>15201</a:t>
                      </a:r>
                      <a:endParaRPr kumimoji="0" lang="en-US" sz="15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410.31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410.83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10005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pt-BR" sz="1500" b="0" i="0" u="none" strike="noStrike" cap="none" normalizeH="0" baseline="0">
                          <a:ln>
                            <a:noFill/>
                          </a:ln>
                          <a:solidFill>
                            <a:schemeClr val="tx1"/>
                          </a:solidFill>
                          <a:effectLst/>
                          <a:latin typeface="Tahoma" charset="0"/>
                        </a:rPr>
                        <a:t>35555</a:t>
                      </a:r>
                      <a:endParaRPr kumimoji="0" lang="en-US" sz="15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a:ln>
                            <a:noFill/>
                          </a:ln>
                          <a:solidFill>
                            <a:schemeClr val="tx1"/>
                          </a:solidFill>
                          <a:effectLst/>
                          <a:latin typeface="Tahoma" charset="0"/>
                        </a:rPr>
                        <a:t>899.50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charset="2"/>
                        <a:buNone/>
                        <a:tabLst/>
                      </a:pPr>
                      <a:r>
                        <a:rPr kumimoji="0" lang="en-US" sz="1500" b="0" i="0" u="none" strike="noStrike" cap="none" normalizeH="0" baseline="0" dirty="0">
                          <a:ln>
                            <a:noFill/>
                          </a:ln>
                          <a:solidFill>
                            <a:schemeClr val="tx1"/>
                          </a:solidFill>
                          <a:effectLst/>
                          <a:latin typeface="Tahoma" charset="0"/>
                        </a:rPr>
                        <a:t>899.21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2" name="Group 134"/>
          <p:cNvGrpSpPr>
            <a:grpSpLocks/>
          </p:cNvGrpSpPr>
          <p:nvPr/>
        </p:nvGrpSpPr>
        <p:grpSpPr bwMode="auto">
          <a:xfrm>
            <a:off x="2557463" y="3933825"/>
            <a:ext cx="1016000" cy="711200"/>
            <a:chOff x="1632" y="2192"/>
            <a:chExt cx="640" cy="448"/>
          </a:xfrm>
        </p:grpSpPr>
        <p:grpSp>
          <p:nvGrpSpPr>
            <p:cNvPr id="3" name="Group 135"/>
            <p:cNvGrpSpPr>
              <a:grpSpLocks/>
            </p:cNvGrpSpPr>
            <p:nvPr/>
          </p:nvGrpSpPr>
          <p:grpSpPr bwMode="auto">
            <a:xfrm rot="10800000">
              <a:off x="1632" y="2400"/>
              <a:ext cx="624" cy="240"/>
              <a:chOff x="1296" y="3552"/>
              <a:chExt cx="624" cy="240"/>
            </a:xfrm>
          </p:grpSpPr>
          <p:sp>
            <p:nvSpPr>
              <p:cNvPr id="126088" name="Line 136"/>
              <p:cNvSpPr>
                <a:spLocks noChangeShapeType="1"/>
              </p:cNvSpPr>
              <p:nvPr/>
            </p:nvSpPr>
            <p:spPr bwMode="auto">
              <a:xfrm flipH="1" flipV="1">
                <a:off x="1920" y="3552"/>
                <a:ext cx="0" cy="240"/>
              </a:xfrm>
              <a:prstGeom prst="line">
                <a:avLst/>
              </a:prstGeom>
              <a:noFill/>
              <a:ln w="38100">
                <a:solidFill>
                  <a:srgbClr val="800000"/>
                </a:solidFill>
                <a:round/>
                <a:headEnd/>
                <a:tailEnd type="triangle" w="med" len="med"/>
              </a:ln>
              <a:effectLst/>
            </p:spPr>
            <p:txBody>
              <a:bodyPr>
                <a:prstTxWarp prst="textNoShape">
                  <a:avLst/>
                </a:prstTxWarp>
              </a:bodyPr>
              <a:lstStyle/>
              <a:p>
                <a:endParaRPr lang="en-US"/>
              </a:p>
            </p:txBody>
          </p:sp>
          <p:sp>
            <p:nvSpPr>
              <p:cNvPr id="126089" name="Line 137"/>
              <p:cNvSpPr>
                <a:spLocks noChangeShapeType="1"/>
              </p:cNvSpPr>
              <p:nvPr/>
            </p:nvSpPr>
            <p:spPr bwMode="auto">
              <a:xfrm flipH="1" flipV="1">
                <a:off x="1296" y="3552"/>
                <a:ext cx="0" cy="240"/>
              </a:xfrm>
              <a:prstGeom prst="line">
                <a:avLst/>
              </a:prstGeom>
              <a:noFill/>
              <a:ln w="38100">
                <a:solidFill>
                  <a:srgbClr val="800000"/>
                </a:solidFill>
                <a:round/>
                <a:headEnd/>
                <a:tailEnd type="triangle" w="med" len="med"/>
              </a:ln>
              <a:effectLst/>
            </p:spPr>
            <p:txBody>
              <a:bodyPr>
                <a:prstTxWarp prst="textNoShape">
                  <a:avLst/>
                </a:prstTxWarp>
              </a:bodyPr>
              <a:lstStyle/>
              <a:p>
                <a:endParaRPr lang="en-US"/>
              </a:p>
            </p:txBody>
          </p:sp>
          <p:sp>
            <p:nvSpPr>
              <p:cNvPr id="126090" name="Line 138"/>
              <p:cNvSpPr>
                <a:spLocks noChangeShapeType="1"/>
              </p:cNvSpPr>
              <p:nvPr/>
            </p:nvSpPr>
            <p:spPr bwMode="auto">
              <a:xfrm>
                <a:off x="1296" y="3792"/>
                <a:ext cx="624" cy="0"/>
              </a:xfrm>
              <a:prstGeom prst="line">
                <a:avLst/>
              </a:prstGeom>
              <a:noFill/>
              <a:ln w="38100">
                <a:solidFill>
                  <a:srgbClr val="800000"/>
                </a:solidFill>
                <a:round/>
                <a:headEnd/>
                <a:tailEnd/>
              </a:ln>
              <a:effectLst/>
            </p:spPr>
            <p:txBody>
              <a:bodyPr>
                <a:prstTxWarp prst="textNoShape">
                  <a:avLst/>
                </a:prstTxWarp>
              </a:bodyPr>
              <a:lstStyle/>
              <a:p>
                <a:endParaRPr lang="en-US"/>
              </a:p>
            </p:txBody>
          </p:sp>
        </p:grpSp>
        <p:sp>
          <p:nvSpPr>
            <p:cNvPr id="126091" name="Text Box 139"/>
            <p:cNvSpPr txBox="1">
              <a:spLocks noChangeArrowheads="1"/>
            </p:cNvSpPr>
            <p:nvPr/>
          </p:nvSpPr>
          <p:spPr bwMode="auto">
            <a:xfrm>
              <a:off x="1680" y="2192"/>
              <a:ext cx="592" cy="252"/>
            </a:xfrm>
            <a:prstGeom prst="rect">
              <a:avLst/>
            </a:prstGeom>
            <a:noFill/>
            <a:ln w="9525">
              <a:noFill/>
              <a:miter lim="800000"/>
              <a:headEnd/>
              <a:tailEnd/>
            </a:ln>
            <a:effectLst/>
          </p:spPr>
          <p:txBody>
            <a:bodyPr wrap="none">
              <a:prstTxWarp prst="textNoShape">
                <a:avLst/>
              </a:prstTxWarp>
              <a:spAutoFit/>
            </a:bodyPr>
            <a:lstStyle/>
            <a:p>
              <a:pPr eaLnBrk="1" hangingPunct="1"/>
              <a:r>
                <a:rPr lang="en-US" sz="2000" dirty="0">
                  <a:solidFill>
                    <a:srgbClr val="800000"/>
                  </a:solidFill>
                  <a:latin typeface="Arial" charset="0"/>
                </a:rPr>
                <a:t>match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6059"/>
                                        </p:tgtEl>
                                        <p:attrNameLst>
                                          <p:attrName>style.visibility</p:attrName>
                                        </p:attrNameLst>
                                      </p:cBhvr>
                                      <p:to>
                                        <p:strVal val="visible"/>
                                      </p:to>
                                    </p:set>
                                    <p:anim calcmode="lin" valueType="num">
                                      <p:cBhvr additive="base">
                                        <p:cTn id="11" dur="500" fill="hold"/>
                                        <p:tgtEl>
                                          <p:spTgt spid="126059"/>
                                        </p:tgtEl>
                                        <p:attrNameLst>
                                          <p:attrName>ppt_x</p:attrName>
                                        </p:attrNameLst>
                                      </p:cBhvr>
                                      <p:tavLst>
                                        <p:tav tm="0">
                                          <p:val>
                                            <p:strVal val="#ppt_x"/>
                                          </p:val>
                                        </p:tav>
                                        <p:tav tm="100000">
                                          <p:val>
                                            <p:strVal val="#ppt_x"/>
                                          </p:val>
                                        </p:tav>
                                      </p:tavLst>
                                    </p:anim>
                                    <p:anim calcmode="lin" valueType="num">
                                      <p:cBhvr additive="base">
                                        <p:cTn id="12" dur="500" fill="hold"/>
                                        <p:tgtEl>
                                          <p:spTgt spid="12605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Date Placeholder 3"/>
          <p:cNvSpPr>
            <a:spLocks noGrp="1"/>
          </p:cNvSpPr>
          <p:nvPr>
            <p:ph type="dt" sz="half" idx="4294967295"/>
          </p:nvPr>
        </p:nvSpPr>
        <p:spPr>
          <a:xfrm>
            <a:off x="457200" y="6245225"/>
            <a:ext cx="2133600" cy="476250"/>
          </a:xfrm>
          <a:prstGeom prst="rect">
            <a:avLst/>
          </a:prstGeom>
        </p:spPr>
        <p:txBody>
          <a:bodyPr/>
          <a:lstStyle/>
          <a:p>
            <a:fld id="{536ABE1E-8679-6140-A512-011FF17414BE}" type="datetime1">
              <a:rPr lang="en-US" smtClean="0"/>
              <a:pPr/>
              <a:t>6/2/09</a:t>
            </a:fld>
            <a:endParaRPr lang="en-US"/>
          </a:p>
        </p:txBody>
      </p:sp>
      <p:sp>
        <p:nvSpPr>
          <p:cNvPr id="89090" name="Rectangle 2"/>
          <p:cNvSpPr>
            <a:spLocks noGrp="1" noChangeArrowheads="1"/>
          </p:cNvSpPr>
          <p:nvPr>
            <p:ph type="title"/>
          </p:nvPr>
        </p:nvSpPr>
        <p:spPr/>
        <p:txBody>
          <a:bodyPr/>
          <a:lstStyle/>
          <a:p>
            <a:r>
              <a:rPr lang="en-US"/>
              <a:t>Approximating Equality</a:t>
            </a:r>
          </a:p>
        </p:txBody>
      </p:sp>
      <p:sp>
        <p:nvSpPr>
          <p:cNvPr id="89091" name="Rectangle 3"/>
          <p:cNvSpPr>
            <a:spLocks noGrp="1" noChangeArrowheads="1"/>
          </p:cNvSpPr>
          <p:nvPr>
            <p:ph type="body" idx="1"/>
          </p:nvPr>
        </p:nvSpPr>
        <p:spPr>
          <a:xfrm>
            <a:off x="1320800" y="1563688"/>
            <a:ext cx="7594600" cy="4608512"/>
          </a:xfrm>
        </p:spPr>
        <p:txBody>
          <a:bodyPr/>
          <a:lstStyle/>
          <a:p>
            <a:pPr>
              <a:lnSpc>
                <a:spcPct val="80000"/>
              </a:lnSpc>
              <a:buFont typeface="Wingdings" charset="2"/>
              <a:buNone/>
            </a:pPr>
            <a:r>
              <a:rPr lang="en-US" sz="2800" dirty="0"/>
              <a:t>Allow flexibility in values from different sources</a:t>
            </a:r>
          </a:p>
          <a:p>
            <a:pPr>
              <a:lnSpc>
                <a:spcPct val="80000"/>
              </a:lnSpc>
              <a:buFont typeface="Wingdings" charset="2"/>
              <a:buNone/>
            </a:pPr>
            <a:endParaRPr lang="en-US" sz="1000" dirty="0"/>
          </a:p>
          <a:p>
            <a:pPr>
              <a:lnSpc>
                <a:spcPct val="80000"/>
              </a:lnSpc>
            </a:pPr>
            <a:r>
              <a:rPr lang="en-US" sz="2800" dirty="0"/>
              <a:t>Numeric Types like </a:t>
            </a:r>
            <a:r>
              <a:rPr lang="en-US" sz="2800" i="1" dirty="0"/>
              <a:t>distance</a:t>
            </a:r>
          </a:p>
          <a:p>
            <a:pPr>
              <a:lnSpc>
                <a:spcPct val="80000"/>
              </a:lnSpc>
            </a:pPr>
            <a:endParaRPr lang="en-US" sz="2800" dirty="0"/>
          </a:p>
          <a:p>
            <a:pPr lvl="1">
              <a:lnSpc>
                <a:spcPct val="80000"/>
              </a:lnSpc>
              <a:buFont typeface="Wingdings" charset="2"/>
              <a:buNone/>
            </a:pPr>
            <a:r>
              <a:rPr lang="en-US" sz="2400" dirty="0"/>
              <a:t>Error Bounds (</a:t>
            </a:r>
            <a:r>
              <a:rPr lang="en-US" sz="2400" dirty="0" err="1"/>
              <a:t>eg</a:t>
            </a:r>
            <a:r>
              <a:rPr lang="en-US" sz="2400" dirty="0"/>
              <a:t>. +/- 1%)</a:t>
            </a:r>
          </a:p>
          <a:p>
            <a:pPr lvl="1">
              <a:lnSpc>
                <a:spcPct val="80000"/>
              </a:lnSpc>
              <a:buFont typeface="Wingdings" charset="2"/>
              <a:buNone/>
            </a:pPr>
            <a:endParaRPr lang="en-US" sz="900" dirty="0"/>
          </a:p>
          <a:p>
            <a:pPr>
              <a:lnSpc>
                <a:spcPct val="80000"/>
              </a:lnSpc>
            </a:pPr>
            <a:r>
              <a:rPr lang="en-US" sz="2800" dirty="0"/>
              <a:t>Nominal Types like </a:t>
            </a:r>
            <a:r>
              <a:rPr lang="en-US" sz="2800" i="1" dirty="0"/>
              <a:t>company</a:t>
            </a:r>
          </a:p>
          <a:p>
            <a:pPr>
              <a:lnSpc>
                <a:spcPct val="80000"/>
              </a:lnSpc>
            </a:pPr>
            <a:endParaRPr lang="en-US" sz="2800" dirty="0"/>
          </a:p>
          <a:p>
            <a:pPr lvl="1">
              <a:lnSpc>
                <a:spcPct val="80000"/>
              </a:lnSpc>
              <a:buFont typeface="Wingdings" charset="2"/>
              <a:buNone/>
            </a:pPr>
            <a:r>
              <a:rPr lang="en-US" sz="2400" dirty="0"/>
              <a:t>String Distance </a:t>
            </a:r>
            <a:r>
              <a:rPr lang="en-US" sz="2400" dirty="0" smtClean="0"/>
              <a:t>Metrics</a:t>
            </a:r>
          </a:p>
          <a:p>
            <a:pPr lvl="1">
              <a:lnSpc>
                <a:spcPct val="80000"/>
              </a:lnSpc>
              <a:buFont typeface="Wingdings" charset="2"/>
              <a:buNone/>
            </a:pPr>
            <a:r>
              <a:rPr lang="en-US" sz="2400" dirty="0" smtClean="0"/>
              <a:t> </a:t>
            </a:r>
            <a:r>
              <a:rPr lang="en-US" sz="2400" dirty="0"/>
              <a:t>(e.g. </a:t>
            </a:r>
            <a:r>
              <a:rPr lang="en-US" sz="2400" dirty="0" err="1"/>
              <a:t>JaroWinkler</a:t>
            </a:r>
            <a:r>
              <a:rPr lang="en-US" sz="2400" dirty="0"/>
              <a:t> Score &gt; 0.9)</a:t>
            </a:r>
          </a:p>
          <a:p>
            <a:pPr lvl="1">
              <a:lnSpc>
                <a:spcPct val="80000"/>
              </a:lnSpc>
            </a:pPr>
            <a:endParaRPr lang="en-US" sz="900" dirty="0"/>
          </a:p>
          <a:p>
            <a:pPr>
              <a:lnSpc>
                <a:spcPct val="80000"/>
              </a:lnSpc>
            </a:pPr>
            <a:r>
              <a:rPr lang="en-US" sz="2800" dirty="0"/>
              <a:t>Complex Types like </a:t>
            </a:r>
            <a:r>
              <a:rPr lang="en-US" sz="2800" i="1" dirty="0"/>
              <a:t>date</a:t>
            </a:r>
          </a:p>
          <a:p>
            <a:pPr>
              <a:lnSpc>
                <a:spcPct val="80000"/>
              </a:lnSpc>
            </a:pPr>
            <a:endParaRPr lang="en-US" sz="2800" dirty="0"/>
          </a:p>
          <a:p>
            <a:pPr lvl="1">
              <a:lnSpc>
                <a:spcPct val="80000"/>
              </a:lnSpc>
              <a:buFont typeface="Wingdings" charset="2"/>
              <a:buNone/>
            </a:pPr>
            <a:r>
              <a:rPr lang="en-US" sz="2400" dirty="0"/>
              <a:t>Hand-written equality checking procedures.</a:t>
            </a:r>
          </a:p>
        </p:txBody>
      </p:sp>
      <p:sp>
        <p:nvSpPr>
          <p:cNvPr id="89099" name="Text Box 11"/>
          <p:cNvSpPr txBox="1">
            <a:spLocks noChangeArrowheads="1"/>
          </p:cNvSpPr>
          <p:nvPr/>
        </p:nvSpPr>
        <p:spPr bwMode="auto">
          <a:xfrm>
            <a:off x="1835150" y="2574925"/>
            <a:ext cx="2592388" cy="422275"/>
          </a:xfrm>
          <a:prstGeom prst="rect">
            <a:avLst/>
          </a:prstGeom>
          <a:solidFill>
            <a:srgbClr val="009900"/>
          </a:solidFill>
          <a:ln w="9525">
            <a:solidFill>
              <a:schemeClr val="tx2"/>
            </a:solidFill>
            <a:miter lim="800000"/>
            <a:headEnd/>
            <a:tailEnd/>
          </a:ln>
          <a:effectLst/>
        </p:spPr>
        <p:txBody>
          <a:bodyPr>
            <a:prstTxWarp prst="textNoShape">
              <a:avLst/>
            </a:prstTxWarp>
            <a:spAutoFit/>
          </a:bodyPr>
          <a:lstStyle/>
          <a:p>
            <a:pPr>
              <a:lnSpc>
                <a:spcPct val="105000"/>
              </a:lnSpc>
            </a:pPr>
            <a:r>
              <a:rPr lang="en-US" sz="2000">
                <a:latin typeface="Arial" charset="0"/>
              </a:rPr>
              <a:t>10.6 km </a:t>
            </a:r>
            <a:r>
              <a:rPr lang="en-US" sz="2000">
                <a:latin typeface="Arial" charset="0"/>
                <a:ea typeface="Arial" charset="0"/>
                <a:cs typeface="Arial" charset="0"/>
              </a:rPr>
              <a:t>≈ 10.54 km</a:t>
            </a:r>
          </a:p>
        </p:txBody>
      </p:sp>
      <p:sp>
        <p:nvSpPr>
          <p:cNvPr id="89100" name="Text Box 12"/>
          <p:cNvSpPr txBox="1">
            <a:spLocks noChangeArrowheads="1"/>
          </p:cNvSpPr>
          <p:nvPr/>
        </p:nvSpPr>
        <p:spPr bwMode="auto">
          <a:xfrm>
            <a:off x="1828800" y="3886200"/>
            <a:ext cx="4724400" cy="412934"/>
          </a:xfrm>
          <a:prstGeom prst="rect">
            <a:avLst/>
          </a:prstGeom>
          <a:solidFill>
            <a:srgbClr val="009900"/>
          </a:solidFill>
          <a:ln w="9525">
            <a:solidFill>
              <a:schemeClr val="tx2"/>
            </a:solidFill>
            <a:miter lim="800000"/>
            <a:headEnd/>
            <a:tailEnd/>
          </a:ln>
          <a:effectLst/>
        </p:spPr>
        <p:txBody>
          <a:bodyPr wrap="square">
            <a:prstTxWarp prst="textNoShape">
              <a:avLst/>
            </a:prstTxWarp>
            <a:spAutoFit/>
          </a:bodyPr>
          <a:lstStyle/>
          <a:p>
            <a:pPr>
              <a:lnSpc>
                <a:spcPct val="105000"/>
              </a:lnSpc>
            </a:pPr>
            <a:r>
              <a:rPr lang="en-US" sz="2000">
                <a:latin typeface="Arial" charset="0"/>
              </a:rPr>
              <a:t>Google Inc. </a:t>
            </a:r>
            <a:r>
              <a:rPr lang="en-US" sz="2000">
                <a:latin typeface="Arial" charset="0"/>
                <a:ea typeface="Arial" charset="0"/>
                <a:cs typeface="Arial" charset="0"/>
              </a:rPr>
              <a:t>≈ Google Incorporated</a:t>
            </a:r>
          </a:p>
        </p:txBody>
      </p:sp>
      <p:sp>
        <p:nvSpPr>
          <p:cNvPr id="89101" name="Text Box 13"/>
          <p:cNvSpPr txBox="1">
            <a:spLocks noChangeArrowheads="1"/>
          </p:cNvSpPr>
          <p:nvPr/>
        </p:nvSpPr>
        <p:spPr bwMode="auto">
          <a:xfrm>
            <a:off x="1835150" y="5638800"/>
            <a:ext cx="3673475" cy="422275"/>
          </a:xfrm>
          <a:prstGeom prst="rect">
            <a:avLst/>
          </a:prstGeom>
          <a:solidFill>
            <a:srgbClr val="009900"/>
          </a:solidFill>
          <a:ln w="9525">
            <a:solidFill>
              <a:schemeClr val="tx2"/>
            </a:solidFill>
            <a:miter lim="800000"/>
            <a:headEnd/>
            <a:tailEnd/>
          </a:ln>
          <a:effectLst/>
        </p:spPr>
        <p:txBody>
          <a:bodyPr>
            <a:prstTxWarp prst="textNoShape">
              <a:avLst/>
            </a:prstTxWarp>
            <a:spAutoFit/>
          </a:bodyPr>
          <a:lstStyle/>
          <a:p>
            <a:pPr>
              <a:lnSpc>
                <a:spcPct val="105000"/>
              </a:lnSpc>
            </a:pPr>
            <a:r>
              <a:rPr lang="en-US" sz="2000" dirty="0">
                <a:latin typeface="Arial" charset="0"/>
              </a:rPr>
              <a:t>Mon, 31. July 2006 </a:t>
            </a:r>
            <a:r>
              <a:rPr lang="en-US" sz="2000" dirty="0">
                <a:latin typeface="Arial" charset="0"/>
                <a:ea typeface="Arial" charset="0"/>
                <a:cs typeface="Arial" charset="0"/>
              </a:rPr>
              <a:t>≈ 7/31/06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0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091">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1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9091">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091">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p:bldP spid="89100" grpId="0" animBg="1"/>
      <p:bldP spid="89101" grpId="0" animBg="1"/>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t>Example of a Learned Source Model for Weather Domain</a:t>
            </a:r>
          </a:p>
        </p:txBody>
      </p:sp>
      <p:sp>
        <p:nvSpPr>
          <p:cNvPr id="43011" name="Content Placeholder 5"/>
          <p:cNvSpPr>
            <a:spLocks noGrp="1"/>
          </p:cNvSpPr>
          <p:nvPr>
            <p:ph idx="1"/>
          </p:nvPr>
        </p:nvSpPr>
        <p:spPr>
          <a:xfrm>
            <a:off x="381001" y="1639888"/>
            <a:ext cx="8458200" cy="4379912"/>
          </a:xfrm>
        </p:spPr>
        <p:txBody>
          <a:bodyPr/>
          <a:lstStyle/>
          <a:p>
            <a:r>
              <a:rPr lang="en-US" dirty="0" smtClean="0"/>
              <a:t>Given a set of known sources and their  descriptions</a:t>
            </a:r>
          </a:p>
          <a:p>
            <a:pPr lvl="1"/>
            <a:r>
              <a:rPr lang="en-US" dirty="0" smtClean="0"/>
              <a:t>wunderground($Z,CS,T,F0,S0,Hu0,WS0,WD0,P0,V0) :- </a:t>
            </a:r>
            <a:br>
              <a:rPr lang="en-US" dirty="0" smtClean="0"/>
            </a:br>
            <a:r>
              <a:rPr lang="en-US" dirty="0" smtClean="0"/>
              <a:t>   weather(0,Z,CS,D,T,F0,_,_,S0,Hu0,P0,WS0,WD0,V0)</a:t>
            </a:r>
          </a:p>
          <a:p>
            <a:pPr lvl="1"/>
            <a:r>
              <a:rPr lang="en-US" dirty="0" smtClean="0"/>
              <a:t>convertC2F(C,F) :- centigrade2farenheit(C,F)</a:t>
            </a:r>
          </a:p>
          <a:p>
            <a:r>
              <a:rPr lang="en-US" dirty="0" smtClean="0"/>
              <a:t>Learn a description of a new source in terms of the known sources</a:t>
            </a:r>
          </a:p>
          <a:p>
            <a:pPr lvl="1"/>
            <a:r>
              <a:rPr lang="en-US" dirty="0" smtClean="0"/>
              <a:t>unisys($Z,CS,T,F0,C0,S0,Hu0,WS0,WD0,P0,V0) :-          			wunderground(Z,CS,T,F0,S0,Hu0,WS0,WD0,P0,V0),</a:t>
            </a:r>
            <a:br>
              <a:rPr lang="en-US" dirty="0" smtClean="0"/>
            </a:br>
            <a:r>
              <a:rPr lang="en-US" dirty="0" smtClean="0"/>
              <a:t>  convertC2F(C0,F0)</a:t>
            </a:r>
          </a:p>
          <a:p>
            <a:pPr lvl="1">
              <a:buFont typeface="Wingdings" charset="2"/>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Approach</a:t>
            </a:r>
            <a:endParaRPr lang="en-US" sz="3200" dirty="0"/>
          </a:p>
        </p:txBody>
      </p:sp>
      <p:sp>
        <p:nvSpPr>
          <p:cNvPr id="3" name="Content Placeholder 2"/>
          <p:cNvSpPr>
            <a:spLocks noGrp="1"/>
          </p:cNvSpPr>
          <p:nvPr>
            <p:ph idx="1"/>
          </p:nvPr>
        </p:nvSpPr>
        <p:spPr/>
        <p:txBody>
          <a:bodyPr/>
          <a:lstStyle/>
          <a:p>
            <a:pPr eaLnBrk="1" hangingPunct="1"/>
            <a:r>
              <a:rPr lang="en-US" sz="2800" dirty="0" smtClean="0"/>
              <a:t>Start with an some initial knowledge of a domain</a:t>
            </a:r>
          </a:p>
          <a:p>
            <a:pPr lvl="1" eaLnBrk="1" hangingPunct="1"/>
            <a:r>
              <a:rPr lang="en-US" sz="2400" dirty="0" smtClean="0"/>
              <a:t>Sources and semantic descriptions of those sources</a:t>
            </a:r>
          </a:p>
          <a:p>
            <a:pPr eaLnBrk="1" hangingPunct="1"/>
            <a:r>
              <a:rPr lang="en-US" sz="2800" dirty="0" smtClean="0"/>
              <a:t>Automatically </a:t>
            </a:r>
          </a:p>
          <a:p>
            <a:pPr lvl="1" eaLnBrk="1" hangingPunct="1"/>
            <a:r>
              <a:rPr lang="en-US" sz="2400" dirty="0" smtClean="0"/>
              <a:t>Discover related sources</a:t>
            </a:r>
          </a:p>
          <a:p>
            <a:pPr lvl="1" eaLnBrk="1" hangingPunct="1"/>
            <a:r>
              <a:rPr lang="en-US" sz="2400" dirty="0" smtClean="0"/>
              <a:t>Determine how to invoke the sources</a:t>
            </a:r>
          </a:p>
          <a:p>
            <a:pPr lvl="1" eaLnBrk="1" hangingPunct="1"/>
            <a:r>
              <a:rPr lang="en-US" sz="2400" dirty="0" smtClean="0"/>
              <a:t>Learn the syntactic structure of the sources</a:t>
            </a:r>
          </a:p>
          <a:p>
            <a:pPr lvl="1" eaLnBrk="1" hangingPunct="1"/>
            <a:r>
              <a:rPr lang="en-US" sz="2400" dirty="0" smtClean="0"/>
              <a:t>Identify the semantic types of the data</a:t>
            </a:r>
          </a:p>
          <a:p>
            <a:pPr lvl="1" eaLnBrk="1" hangingPunct="1"/>
            <a:r>
              <a:rPr lang="en-US" sz="2400" dirty="0" smtClean="0"/>
              <a:t>Build semantic models of the source</a:t>
            </a:r>
          </a:p>
          <a:p>
            <a:pPr lvl="1" eaLnBrk="1" hangingPunct="1"/>
            <a:r>
              <a:rPr lang="en-US" sz="2400" dirty="0" smtClean="0"/>
              <a:t>Validate the correctness of the results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Evaluate the Candidate Definition</a:t>
            </a:r>
          </a:p>
        </p:txBody>
      </p:sp>
      <p:sp>
        <p:nvSpPr>
          <p:cNvPr id="44035" name="Content Placeholder 2"/>
          <p:cNvSpPr>
            <a:spLocks noGrp="1"/>
          </p:cNvSpPr>
          <p:nvPr>
            <p:ph idx="1"/>
          </p:nvPr>
        </p:nvSpPr>
        <p:spPr/>
        <p:txBody>
          <a:bodyPr/>
          <a:lstStyle/>
          <a:p>
            <a:r>
              <a:rPr lang="en-US" smtClean="0"/>
              <a:t>Invoke the source and the definition on the sample inputs and compare the results</a:t>
            </a:r>
          </a:p>
        </p:txBody>
      </p:sp>
      <p:sp>
        <p:nvSpPr>
          <p:cNvPr id="4" name="Text Placeholder 7"/>
          <p:cNvSpPr txBox="1">
            <a:spLocks/>
          </p:cNvSpPr>
          <p:nvPr/>
        </p:nvSpPr>
        <p:spPr bwMode="auto">
          <a:xfrm>
            <a:off x="304800" y="1600200"/>
            <a:ext cx="4040188" cy="639763"/>
          </a:xfrm>
          <a:prstGeom prst="rect">
            <a:avLst/>
          </a:prstGeom>
          <a:noFill/>
          <a:ln w="9525">
            <a:noFill/>
            <a:miter lim="800000"/>
            <a:headEnd/>
            <a:tailEnd/>
          </a:ln>
        </p:spPr>
        <p:txBody>
          <a:bodyPr anchor="b">
            <a:prstTxWarp prst="textNoShape">
              <a:avLst/>
            </a:prstTxWarp>
          </a:bodyPr>
          <a:lstStyle/>
          <a:p>
            <a:pPr defTabSz="457200" eaLnBrk="1" hangingPunct="1">
              <a:spcBef>
                <a:spcPct val="20000"/>
              </a:spcBef>
              <a:buClr>
                <a:srgbClr val="990000"/>
              </a:buClr>
            </a:pPr>
            <a:r>
              <a:rPr lang="en-US" sz="1800" b="1">
                <a:latin typeface="Verdana" charset="0"/>
              </a:rPr>
              <a:t>Seed (wunderground.com)	</a:t>
            </a:r>
          </a:p>
        </p:txBody>
      </p:sp>
      <p:pic>
        <p:nvPicPr>
          <p:cNvPr id="44037" name="Content Placeholder 11" descr="Picture 25.png"/>
          <p:cNvPicPr>
            <a:picLocks noChangeAspect="1"/>
          </p:cNvPicPr>
          <p:nvPr/>
        </p:nvPicPr>
        <p:blipFill>
          <a:blip r:embed="rId2"/>
          <a:srcRect l="11316" t="27409" r="56621"/>
          <a:stretch>
            <a:fillRect/>
          </a:stretch>
        </p:blipFill>
        <p:spPr bwMode="auto">
          <a:xfrm>
            <a:off x="304800" y="2286000"/>
            <a:ext cx="3244850" cy="4581525"/>
          </a:xfrm>
          <a:prstGeom prst="rect">
            <a:avLst/>
          </a:prstGeom>
          <a:noFill/>
          <a:ln w="9525">
            <a:noFill/>
            <a:miter lim="800000"/>
            <a:headEnd/>
            <a:tailEnd/>
          </a:ln>
        </p:spPr>
      </p:pic>
      <p:sp>
        <p:nvSpPr>
          <p:cNvPr id="6" name="Text Placeholder 9"/>
          <p:cNvSpPr txBox="1">
            <a:spLocks/>
          </p:cNvSpPr>
          <p:nvPr/>
        </p:nvSpPr>
        <p:spPr bwMode="auto">
          <a:xfrm>
            <a:off x="4645025" y="2220913"/>
            <a:ext cx="4041775" cy="639762"/>
          </a:xfrm>
          <a:prstGeom prst="rect">
            <a:avLst/>
          </a:prstGeom>
          <a:noFill/>
          <a:ln w="9525">
            <a:noFill/>
            <a:miter lim="800000"/>
            <a:headEnd/>
            <a:tailEnd/>
          </a:ln>
        </p:spPr>
        <p:txBody>
          <a:bodyPr anchor="b">
            <a:prstTxWarp prst="textNoShape">
              <a:avLst/>
            </a:prstTxWarp>
          </a:bodyPr>
          <a:lstStyle/>
          <a:p>
            <a:pPr defTabSz="457200" eaLnBrk="1" hangingPunct="1">
              <a:spcBef>
                <a:spcPct val="20000"/>
              </a:spcBef>
              <a:buClr>
                <a:srgbClr val="990000"/>
              </a:buClr>
            </a:pPr>
            <a:r>
              <a:rPr lang="en-US" sz="1800" b="1">
                <a:latin typeface="Verdana" charset="0"/>
              </a:rPr>
              <a:t>Target (unisys.com)</a:t>
            </a:r>
          </a:p>
        </p:txBody>
      </p:sp>
      <p:pic>
        <p:nvPicPr>
          <p:cNvPr id="44039" name="Content Placeholder 12" descr="Picture 26.png"/>
          <p:cNvPicPr>
            <a:picLocks noChangeAspect="1"/>
          </p:cNvPicPr>
          <p:nvPr/>
        </p:nvPicPr>
        <p:blipFill>
          <a:blip r:embed="rId3"/>
          <a:srcRect l="23363" t="16312" r="3838" b="60545"/>
          <a:stretch>
            <a:fillRect/>
          </a:stretch>
        </p:blipFill>
        <p:spPr bwMode="auto">
          <a:xfrm>
            <a:off x="4114800" y="2895600"/>
            <a:ext cx="4876800" cy="2398713"/>
          </a:xfrm>
          <a:prstGeom prst="rect">
            <a:avLst/>
          </a:prstGeom>
          <a:noFill/>
          <a:ln w="9525">
            <a:noFill/>
            <a:miter lim="800000"/>
            <a:headEnd/>
            <a:tailEnd/>
          </a:ln>
        </p:spPr>
      </p:pic>
      <p:sp>
        <p:nvSpPr>
          <p:cNvPr id="8" name="Oval 7"/>
          <p:cNvSpPr/>
          <p:nvPr/>
        </p:nvSpPr>
        <p:spPr>
          <a:xfrm>
            <a:off x="914400" y="3657600"/>
            <a:ext cx="609600" cy="228600"/>
          </a:xfrm>
          <a:prstGeom prst="ellipse">
            <a:avLst/>
          </a:prstGeom>
          <a:no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sp>
        <p:nvSpPr>
          <p:cNvPr id="9" name="Oval 8"/>
          <p:cNvSpPr/>
          <p:nvPr/>
        </p:nvSpPr>
        <p:spPr>
          <a:xfrm>
            <a:off x="5410200" y="3581400"/>
            <a:ext cx="609600" cy="228600"/>
          </a:xfrm>
          <a:prstGeom prst="ellipse">
            <a:avLst/>
          </a:prstGeom>
          <a:no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cxnSp>
        <p:nvCxnSpPr>
          <p:cNvPr id="10" name="Straight Connector 9"/>
          <p:cNvCxnSpPr>
            <a:stCxn id="8" idx="6"/>
            <a:endCxn id="9" idx="2"/>
          </p:cNvCxnSpPr>
          <p:nvPr/>
        </p:nvCxnSpPr>
        <p:spPr>
          <a:xfrm flipV="1">
            <a:off x="1538288" y="3695700"/>
            <a:ext cx="3857625" cy="76200"/>
          </a:xfrm>
          <a:prstGeom prst="line">
            <a:avLst/>
          </a:prstGeom>
          <a:ln w="28575" cap="flat" cmpd="sng" algn="ctr">
            <a:solidFill>
              <a:srgbClr val="8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838200" y="4191000"/>
            <a:ext cx="609600" cy="228600"/>
          </a:xfrm>
          <a:prstGeom prst="ellipse">
            <a:avLst/>
          </a:prstGeom>
          <a:no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sp>
        <p:nvSpPr>
          <p:cNvPr id="12" name="Oval 11"/>
          <p:cNvSpPr/>
          <p:nvPr/>
        </p:nvSpPr>
        <p:spPr>
          <a:xfrm>
            <a:off x="5562600" y="3886200"/>
            <a:ext cx="609600" cy="228600"/>
          </a:xfrm>
          <a:prstGeom prst="ellipse">
            <a:avLst/>
          </a:prstGeom>
          <a:no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cxnSp>
        <p:nvCxnSpPr>
          <p:cNvPr id="13" name="Straight Connector 12"/>
          <p:cNvCxnSpPr>
            <a:stCxn id="11" idx="6"/>
            <a:endCxn id="12" idx="2"/>
          </p:cNvCxnSpPr>
          <p:nvPr/>
        </p:nvCxnSpPr>
        <p:spPr>
          <a:xfrm flipV="1">
            <a:off x="1462088" y="4000500"/>
            <a:ext cx="4086225" cy="304800"/>
          </a:xfrm>
          <a:prstGeom prst="line">
            <a:avLst/>
          </a:prstGeom>
          <a:ln w="28575" cap="flat" cmpd="sng" algn="ctr">
            <a:solidFill>
              <a:srgbClr val="8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914400" y="5562600"/>
            <a:ext cx="609600" cy="228600"/>
          </a:xfrm>
          <a:prstGeom prst="ellipse">
            <a:avLst/>
          </a:prstGeom>
          <a:no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sp>
        <p:nvSpPr>
          <p:cNvPr id="15" name="Oval 14"/>
          <p:cNvSpPr/>
          <p:nvPr/>
        </p:nvSpPr>
        <p:spPr>
          <a:xfrm>
            <a:off x="5511800" y="4572000"/>
            <a:ext cx="609600" cy="228600"/>
          </a:xfrm>
          <a:prstGeom prst="ellipse">
            <a:avLst/>
          </a:prstGeom>
          <a:no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cxnSp>
        <p:nvCxnSpPr>
          <p:cNvPr id="16" name="Straight Connector 15"/>
          <p:cNvCxnSpPr>
            <a:stCxn id="14" idx="6"/>
            <a:endCxn id="15" idx="2"/>
          </p:cNvCxnSpPr>
          <p:nvPr/>
        </p:nvCxnSpPr>
        <p:spPr>
          <a:xfrm flipV="1">
            <a:off x="1538288" y="4686300"/>
            <a:ext cx="3959225" cy="990600"/>
          </a:xfrm>
          <a:prstGeom prst="line">
            <a:avLst/>
          </a:prstGeom>
          <a:ln w="28575" cap="flat" cmpd="sng" algn="ctr">
            <a:solidFill>
              <a:srgbClr val="8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1066800" y="3810000"/>
            <a:ext cx="1066800" cy="228600"/>
          </a:xfrm>
          <a:prstGeom prst="ellipse">
            <a:avLst/>
          </a:prstGeom>
          <a:no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sp>
        <p:nvSpPr>
          <p:cNvPr id="18" name="Oval 17"/>
          <p:cNvSpPr/>
          <p:nvPr/>
        </p:nvSpPr>
        <p:spPr>
          <a:xfrm>
            <a:off x="5511800" y="4724400"/>
            <a:ext cx="812800" cy="228600"/>
          </a:xfrm>
          <a:prstGeom prst="ellipse">
            <a:avLst/>
          </a:prstGeom>
          <a:no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p>
        </p:txBody>
      </p:sp>
      <p:cxnSp>
        <p:nvCxnSpPr>
          <p:cNvPr id="19" name="Straight Connector 18"/>
          <p:cNvCxnSpPr>
            <a:stCxn id="17" idx="6"/>
            <a:endCxn id="18" idx="2"/>
          </p:cNvCxnSpPr>
          <p:nvPr/>
        </p:nvCxnSpPr>
        <p:spPr>
          <a:xfrm>
            <a:off x="2147888" y="3924300"/>
            <a:ext cx="3349625" cy="914400"/>
          </a:xfrm>
          <a:prstGeom prst="line">
            <a:avLst/>
          </a:prstGeom>
          <a:ln w="28575" cap="flat" cmpd="sng" algn="ctr">
            <a:solidFill>
              <a:srgbClr val="8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the End-to-End Integration</a:t>
            </a:r>
            <a:endParaRPr lang="en-US" dirty="0"/>
          </a:p>
        </p:txBody>
      </p:sp>
      <p:sp>
        <p:nvSpPr>
          <p:cNvPr id="3" name="Content Placeholder 2"/>
          <p:cNvSpPr>
            <a:spLocks noGrp="1"/>
          </p:cNvSpPr>
          <p:nvPr>
            <p:ph idx="1"/>
          </p:nvPr>
        </p:nvSpPr>
        <p:spPr/>
        <p:txBody>
          <a:bodyPr/>
          <a:lstStyle/>
          <a:p>
            <a:r>
              <a:rPr lang="en-US" dirty="0" smtClean="0"/>
              <a:t>Source invocation</a:t>
            </a:r>
          </a:p>
          <a:p>
            <a:pPr lvl="1"/>
            <a:r>
              <a:rPr lang="en-US" dirty="0" smtClean="0"/>
              <a:t>Sources had to be invoked simultaneously to compare the results</a:t>
            </a:r>
          </a:p>
          <a:p>
            <a:r>
              <a:rPr lang="en-US" dirty="0" smtClean="0"/>
              <a:t>Source extraction</a:t>
            </a:r>
          </a:p>
          <a:p>
            <a:pPr lvl="1"/>
            <a:r>
              <a:rPr lang="en-US" dirty="0" smtClean="0"/>
              <a:t>Tokenization of numbers had to be accurate</a:t>
            </a:r>
          </a:p>
          <a:p>
            <a:pPr lvl="2"/>
            <a:r>
              <a:rPr lang="en-US" dirty="0" smtClean="0"/>
              <a:t>-38.253432 vs. “38”, “2534322”</a:t>
            </a:r>
          </a:p>
          <a:p>
            <a:r>
              <a:rPr lang="en-US" dirty="0" smtClean="0"/>
              <a:t>Semantic typing</a:t>
            </a:r>
          </a:p>
          <a:p>
            <a:pPr lvl="1"/>
            <a:r>
              <a:rPr lang="en-US" dirty="0" smtClean="0"/>
              <a:t>Unit information had to be preserved</a:t>
            </a:r>
          </a:p>
          <a:p>
            <a:pPr lvl="2"/>
            <a:r>
              <a:rPr lang="en-US" dirty="0" smtClean="0"/>
              <a:t>Difficult to determine whether 10 is a temperature or </a:t>
            </a:r>
            <a:r>
              <a:rPr lang="en-US" dirty="0" err="1" smtClean="0"/>
              <a:t>windspeed</a:t>
            </a:r>
            <a:r>
              <a:rPr lang="en-US" dirty="0" smtClean="0"/>
              <a:t> without the unit</a:t>
            </a:r>
          </a:p>
          <a:p>
            <a:r>
              <a:rPr lang="en-US" dirty="0" smtClean="0"/>
              <a:t>Source modeling</a:t>
            </a:r>
          </a:p>
          <a:p>
            <a:pPr lvl="1"/>
            <a:r>
              <a:rPr lang="en-US" dirty="0" smtClean="0"/>
              <a:t>Synonyms had to be represented as data sources</a:t>
            </a:r>
          </a:p>
          <a:p>
            <a:pPr lvl="2"/>
            <a:r>
              <a:rPr lang="en-US" dirty="0" smtClean="0"/>
              <a:t>Need to know the mapping between airline names and codes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Outline</a:t>
            </a:r>
            <a:endParaRPr lang="en-US" sz="3200" dirty="0"/>
          </a:p>
        </p:txBody>
      </p:sp>
      <p:sp>
        <p:nvSpPr>
          <p:cNvPr id="3" name="Content Placeholder 2"/>
          <p:cNvSpPr>
            <a:spLocks noGrp="1"/>
          </p:cNvSpPr>
          <p:nvPr>
            <p:ph idx="1"/>
          </p:nvPr>
        </p:nvSpPr>
        <p:spPr>
          <a:xfrm>
            <a:off x="228600" y="1143000"/>
            <a:ext cx="8686800" cy="4800600"/>
          </a:xfrm>
        </p:spPr>
        <p:txBody>
          <a:bodyPr/>
          <a:lstStyle/>
          <a:p>
            <a:pPr>
              <a:buClr>
                <a:schemeClr val="bg2"/>
              </a:buClr>
            </a:pPr>
            <a:r>
              <a:rPr lang="en-US" sz="3200" dirty="0" smtClean="0">
                <a:solidFill>
                  <a:schemeClr val="bg2"/>
                </a:solidFill>
              </a:rPr>
              <a:t>Integrated Approach</a:t>
            </a:r>
          </a:p>
          <a:p>
            <a:pPr lvl="1">
              <a:buClr>
                <a:schemeClr val="bg2"/>
              </a:buClr>
            </a:pPr>
            <a:r>
              <a:rPr lang="en-US" sz="2800" dirty="0" smtClean="0">
                <a:solidFill>
                  <a:schemeClr val="bg2"/>
                </a:solidFill>
              </a:rPr>
              <a:t>Discovering related sources</a:t>
            </a:r>
          </a:p>
          <a:p>
            <a:pPr lvl="1">
              <a:buClr>
                <a:schemeClr val="bg2"/>
              </a:buClr>
            </a:pPr>
            <a:r>
              <a:rPr lang="en-US" sz="2800" dirty="0" smtClean="0">
                <a:solidFill>
                  <a:schemeClr val="bg2"/>
                </a:solidFill>
              </a:rPr>
              <a:t>Constructing syntactic models of the sources</a:t>
            </a:r>
          </a:p>
          <a:p>
            <a:pPr lvl="1">
              <a:buClr>
                <a:schemeClr val="bg2"/>
              </a:buClr>
            </a:pPr>
            <a:r>
              <a:rPr lang="en-US" sz="2800" dirty="0" smtClean="0">
                <a:solidFill>
                  <a:schemeClr val="bg2"/>
                </a:solidFill>
              </a:rPr>
              <a:t>Determining the semantic types of the data</a:t>
            </a:r>
          </a:p>
          <a:p>
            <a:pPr lvl="1">
              <a:buClr>
                <a:schemeClr val="bg2"/>
              </a:buClr>
            </a:pPr>
            <a:r>
              <a:rPr lang="en-US" sz="2800" dirty="0" smtClean="0">
                <a:solidFill>
                  <a:schemeClr val="bg2"/>
                </a:solidFill>
              </a:rPr>
              <a:t>Building semantic models of the sources</a:t>
            </a:r>
          </a:p>
          <a:p>
            <a:r>
              <a:rPr lang="en-US" sz="3200" dirty="0" smtClean="0"/>
              <a:t>Experimental Results</a:t>
            </a:r>
          </a:p>
          <a:p>
            <a:r>
              <a:rPr lang="en-US" sz="3200" dirty="0" smtClean="0"/>
              <a:t>Related Work</a:t>
            </a:r>
          </a:p>
          <a:p>
            <a:r>
              <a:rPr lang="en-US" sz="3200" dirty="0" smtClean="0"/>
              <a:t>Discussion</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Experimental Evaluation</a:t>
            </a:r>
          </a:p>
        </p:txBody>
      </p:sp>
      <p:sp>
        <p:nvSpPr>
          <p:cNvPr id="45059" name="Vertical Text Placeholder 4"/>
          <p:cNvSpPr>
            <a:spLocks noGrp="1"/>
          </p:cNvSpPr>
          <p:nvPr>
            <p:ph idx="1"/>
          </p:nvPr>
        </p:nvSpPr>
        <p:spPr/>
        <p:txBody>
          <a:bodyPr/>
          <a:lstStyle/>
          <a:p>
            <a:r>
              <a:rPr lang="en-US" smtClean="0"/>
              <a:t>Experiments in 3 domains</a:t>
            </a:r>
          </a:p>
          <a:p>
            <a:pPr lvl="1"/>
            <a:r>
              <a:rPr lang="en-US" smtClean="0"/>
              <a:t>Geospatial</a:t>
            </a:r>
          </a:p>
          <a:p>
            <a:pPr lvl="2"/>
            <a:r>
              <a:rPr lang="en-US" smtClean="0"/>
              <a:t>Geocoder that maps street addresses into lat/long coordinates</a:t>
            </a:r>
          </a:p>
          <a:p>
            <a:pPr lvl="1"/>
            <a:r>
              <a:rPr lang="en-US" smtClean="0"/>
              <a:t>Weather</a:t>
            </a:r>
          </a:p>
          <a:p>
            <a:pPr lvl="2"/>
            <a:r>
              <a:rPr lang="en-US" smtClean="0"/>
              <a:t>Produces current and forecasted weather</a:t>
            </a:r>
          </a:p>
          <a:p>
            <a:pPr lvl="1"/>
            <a:r>
              <a:rPr lang="en-US" smtClean="0"/>
              <a:t>Flight Status</a:t>
            </a:r>
          </a:p>
          <a:p>
            <a:pPr lvl="2"/>
            <a:r>
              <a:rPr lang="en-US" smtClean="0"/>
              <a:t>Current status for a given airline and flight</a:t>
            </a:r>
          </a:p>
          <a:p>
            <a:r>
              <a:rPr lang="en-US" smtClean="0"/>
              <a:t>Evaluation:</a:t>
            </a:r>
          </a:p>
          <a:p>
            <a:pPr lvl="1"/>
            <a:r>
              <a:rPr lang="en-US" smtClean="0"/>
              <a:t>1) Can we correctly learn a model for those sources that perform the same task</a:t>
            </a:r>
          </a:p>
          <a:p>
            <a:pPr lvl="1"/>
            <a:r>
              <a:rPr lang="en-US" smtClean="0"/>
              <a:t>2) What is the precision and recall of the attributes in the model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en-US"/>
              <a:t>Experiments: Source Discovery</a:t>
            </a:r>
          </a:p>
        </p:txBody>
      </p:sp>
      <p:sp>
        <p:nvSpPr>
          <p:cNvPr id="49157" name="Rectangle 5"/>
          <p:cNvSpPr>
            <a:spLocks noGrp="1" noChangeArrowheads="1"/>
          </p:cNvSpPr>
          <p:nvPr>
            <p:ph type="body" idx="1"/>
          </p:nvPr>
        </p:nvSpPr>
        <p:spPr/>
        <p:txBody>
          <a:bodyPr/>
          <a:lstStyle/>
          <a:p>
            <a:pPr>
              <a:lnSpc>
                <a:spcPct val="90000"/>
              </a:lnSpc>
            </a:pPr>
            <a:r>
              <a:rPr lang="en-US" sz="2000" dirty="0"/>
              <a:t>DEIMOS crawls social bookmarking site </a:t>
            </a:r>
            <a:r>
              <a:rPr lang="en-US" sz="2000" dirty="0" err="1"/>
              <a:t>del.icio.us</a:t>
            </a:r>
            <a:r>
              <a:rPr lang="en-US" sz="2000" dirty="0"/>
              <a:t> to discover sources similar to domain seeds:</a:t>
            </a:r>
          </a:p>
          <a:p>
            <a:pPr lvl="1">
              <a:lnSpc>
                <a:spcPct val="90000"/>
              </a:lnSpc>
            </a:pPr>
            <a:r>
              <a:rPr lang="en-US" sz="1800" dirty="0"/>
              <a:t>Geospatial: </a:t>
            </a:r>
            <a:r>
              <a:rPr lang="en-US" sz="1800" dirty="0" err="1"/>
              <a:t>geocoder.us</a:t>
            </a:r>
            <a:r>
              <a:rPr lang="en-US" sz="1800" dirty="0"/>
              <a:t> </a:t>
            </a:r>
          </a:p>
          <a:p>
            <a:pPr lvl="1">
              <a:lnSpc>
                <a:spcPct val="90000"/>
              </a:lnSpc>
            </a:pPr>
            <a:r>
              <a:rPr lang="en-US" sz="1800" dirty="0"/>
              <a:t>Weather: </a:t>
            </a:r>
            <a:r>
              <a:rPr lang="en-US" sz="1800" dirty="0" err="1"/>
              <a:t>wunderground.</a:t>
            </a:r>
            <a:r>
              <a:rPr lang="en-US" sz="1800" dirty="0" err="1" smtClean="0"/>
              <a:t>com</a:t>
            </a:r>
            <a:endParaRPr lang="en-US" sz="1800" dirty="0" smtClean="0"/>
          </a:p>
          <a:p>
            <a:pPr lvl="1">
              <a:lnSpc>
                <a:spcPct val="90000"/>
              </a:lnSpc>
            </a:pPr>
            <a:r>
              <a:rPr lang="en-US" sz="1800" dirty="0" smtClean="0"/>
              <a:t>Flight status: </a:t>
            </a:r>
            <a:r>
              <a:rPr lang="en-US" sz="1800" dirty="0" err="1" smtClean="0"/>
              <a:t>Flytecomm.com</a:t>
            </a:r>
            <a:r>
              <a:rPr lang="en-US" sz="1800" dirty="0" smtClean="0"/>
              <a:t> </a:t>
            </a:r>
            <a:endParaRPr lang="en-US" sz="1800" dirty="0"/>
          </a:p>
          <a:p>
            <a:pPr>
              <a:lnSpc>
                <a:spcPct val="90000"/>
              </a:lnSpc>
            </a:pPr>
            <a:r>
              <a:rPr lang="en-US" sz="2000" dirty="0"/>
              <a:t>For each seed:</a:t>
            </a:r>
          </a:p>
          <a:p>
            <a:pPr lvl="1">
              <a:lnSpc>
                <a:spcPct val="90000"/>
              </a:lnSpc>
            </a:pPr>
            <a:r>
              <a:rPr lang="en-US" sz="1800" dirty="0"/>
              <a:t>retrieve the 20 most popular tags users applied to this </a:t>
            </a:r>
            <a:r>
              <a:rPr lang="en-US" sz="1800" dirty="0" smtClean="0"/>
              <a:t>source</a:t>
            </a:r>
          </a:p>
          <a:p>
            <a:pPr lvl="1">
              <a:lnSpc>
                <a:spcPct val="90000"/>
              </a:lnSpc>
            </a:pPr>
            <a:r>
              <a:rPr lang="en-US" sz="1800" dirty="0"/>
              <a:t>retrieve other sources that users have annotated with that tags</a:t>
            </a:r>
            <a:endParaRPr lang="en-US" sz="1800" dirty="0" smtClean="0"/>
          </a:p>
          <a:p>
            <a:pPr>
              <a:lnSpc>
                <a:spcPct val="90000"/>
              </a:lnSpc>
              <a:buFont typeface="Wingdings" charset="2"/>
              <a:buChar char="Ø"/>
            </a:pPr>
            <a:r>
              <a:rPr lang="en-US" sz="2000" dirty="0" smtClean="0"/>
              <a:t>Compute </a:t>
            </a:r>
            <a:r>
              <a:rPr lang="en-US" sz="2000" dirty="0"/>
              <a:t>similarity of resources to seed using model </a:t>
            </a:r>
            <a:endParaRPr lang="en-US" sz="2000" dirty="0" smtClean="0"/>
          </a:p>
          <a:p>
            <a:pPr>
              <a:lnSpc>
                <a:spcPct val="90000"/>
              </a:lnSpc>
            </a:pPr>
            <a:r>
              <a:rPr lang="en-US" sz="2200" dirty="0" smtClean="0"/>
              <a:t>Manually </a:t>
            </a:r>
            <a:r>
              <a:rPr lang="en-US" sz="2200" dirty="0"/>
              <a:t>checked top-ranked 100 resources produced by model</a:t>
            </a:r>
            <a:endParaRPr lang="en-US" sz="2200" dirty="0" smtClean="0"/>
          </a:p>
          <a:p>
            <a:pPr lvl="1">
              <a:lnSpc>
                <a:spcPct val="90000"/>
              </a:lnSpc>
            </a:pPr>
            <a:r>
              <a:rPr lang="en-US" sz="1800" dirty="0" smtClean="0"/>
              <a:t>Same </a:t>
            </a:r>
            <a:r>
              <a:rPr lang="en-US" sz="1800" dirty="0"/>
              <a:t>functionality if same inputs and outputs as seed</a:t>
            </a:r>
          </a:p>
          <a:p>
            <a:pPr lvl="1">
              <a:lnSpc>
                <a:spcPct val="90000"/>
              </a:lnSpc>
            </a:pPr>
            <a:r>
              <a:rPr lang="en-US" sz="1800" dirty="0"/>
              <a:t>Among the 100 highest ranked URLs:</a:t>
            </a:r>
            <a:endParaRPr lang="en-US" sz="1800" dirty="0" smtClean="0"/>
          </a:p>
          <a:p>
            <a:pPr lvl="2">
              <a:lnSpc>
                <a:spcPct val="90000"/>
              </a:lnSpc>
            </a:pPr>
            <a:r>
              <a:rPr lang="en-US" sz="1800" dirty="0" smtClean="0"/>
              <a:t>16 </a:t>
            </a:r>
            <a:r>
              <a:rPr lang="en-US" sz="1800" dirty="0"/>
              <a:t>relevant geospatial sources</a:t>
            </a:r>
            <a:endParaRPr lang="en-US" sz="1800" dirty="0" smtClean="0"/>
          </a:p>
          <a:p>
            <a:pPr lvl="2">
              <a:lnSpc>
                <a:spcPct val="90000"/>
              </a:lnSpc>
            </a:pPr>
            <a:r>
              <a:rPr lang="en-US" sz="1800" dirty="0" smtClean="0"/>
              <a:t>61 </a:t>
            </a:r>
            <a:r>
              <a:rPr lang="en-US" sz="1800" dirty="0"/>
              <a:t>relevant weather </a:t>
            </a:r>
            <a:r>
              <a:rPr lang="en-US" sz="1800" dirty="0" smtClean="0"/>
              <a:t>sources</a:t>
            </a:r>
          </a:p>
          <a:p>
            <a:pPr lvl="2">
              <a:lnSpc>
                <a:spcPct val="90000"/>
              </a:lnSpc>
            </a:pPr>
            <a:r>
              <a:rPr lang="en-US" sz="1800" dirty="0" smtClean="0"/>
              <a:t>14 relevant flight status sources </a:t>
            </a:r>
            <a:endParaRPr 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sz="2000" dirty="0"/>
              <a:t>Experiments:</a:t>
            </a:r>
            <a:r>
              <a:rPr lang="en-US" sz="2000" dirty="0" smtClean="0"/>
              <a:t>  Source Invocation &amp; Extraction, Semantic Typing, and Source Modeling</a:t>
            </a:r>
            <a:endParaRPr lang="en-US" sz="2000" dirty="0"/>
          </a:p>
        </p:txBody>
      </p:sp>
      <p:sp>
        <p:nvSpPr>
          <p:cNvPr id="50181" name="Rectangle 5"/>
          <p:cNvSpPr>
            <a:spLocks noGrp="1" noChangeArrowheads="1"/>
          </p:cNvSpPr>
          <p:nvPr>
            <p:ph type="body" idx="1"/>
          </p:nvPr>
        </p:nvSpPr>
        <p:spPr>
          <a:xfrm>
            <a:off x="228600" y="914400"/>
            <a:ext cx="8915400" cy="5410200"/>
          </a:xfrm>
        </p:spPr>
        <p:txBody>
          <a:bodyPr/>
          <a:lstStyle/>
          <a:p>
            <a:pPr marL="381000" indent="-381000"/>
            <a:r>
              <a:rPr lang="en-US" b="1" dirty="0" smtClean="0"/>
              <a:t>Invocation &amp; Extraction</a:t>
            </a:r>
          </a:p>
          <a:p>
            <a:pPr marL="781050" lvl="1" indent="-381000"/>
            <a:r>
              <a:rPr lang="en-US" dirty="0" smtClean="0"/>
              <a:t>Recognize </a:t>
            </a:r>
            <a:r>
              <a:rPr lang="en-US" dirty="0"/>
              <a:t>form input parameters and calling </a:t>
            </a:r>
            <a:r>
              <a:rPr lang="en-US" dirty="0" smtClean="0"/>
              <a:t>method</a:t>
            </a:r>
          </a:p>
          <a:p>
            <a:pPr marL="781050" lvl="1" indent="-381000"/>
            <a:r>
              <a:rPr lang="en-US" sz="2000" dirty="0" smtClean="0"/>
              <a:t>Learn extraction template </a:t>
            </a:r>
            <a:r>
              <a:rPr lang="en-US" sz="2000" dirty="0"/>
              <a:t>for</a:t>
            </a:r>
            <a:r>
              <a:rPr lang="en-US" sz="2000" dirty="0" smtClean="0"/>
              <a:t> </a:t>
            </a:r>
            <a:r>
              <a:rPr lang="en-US" dirty="0" smtClean="0"/>
              <a:t>result page</a:t>
            </a:r>
          </a:p>
          <a:p>
            <a:pPr marL="781050" lvl="1" indent="-381000"/>
            <a:r>
              <a:rPr lang="en-US" sz="2000" dirty="0" smtClean="0"/>
              <a:t>Success: Determines how to invoke a form and builds a template for the result page </a:t>
            </a:r>
          </a:p>
          <a:p>
            <a:pPr marL="381000" indent="-381000"/>
            <a:r>
              <a:rPr lang="en-US" b="1" dirty="0" smtClean="0"/>
              <a:t>Semantic Typing</a:t>
            </a:r>
          </a:p>
          <a:p>
            <a:pPr marL="781050" lvl="1" indent="-381000"/>
            <a:r>
              <a:rPr lang="en-US" dirty="0" smtClean="0"/>
              <a:t>Automatically </a:t>
            </a:r>
            <a:r>
              <a:rPr lang="en-US" dirty="0"/>
              <a:t>assign semantic types to extracted </a:t>
            </a:r>
            <a:r>
              <a:rPr lang="en-US" dirty="0" smtClean="0"/>
              <a:t>data</a:t>
            </a:r>
          </a:p>
          <a:p>
            <a:pPr marL="781050" lvl="1" indent="-381000"/>
            <a:r>
              <a:rPr lang="en-US" sz="2000" dirty="0" smtClean="0"/>
              <a:t>Success: </a:t>
            </a:r>
            <a:r>
              <a:rPr lang="en-US" dirty="0"/>
              <a:t>I</a:t>
            </a:r>
            <a:r>
              <a:rPr lang="en-US" sz="2000" dirty="0" smtClean="0"/>
              <a:t>f </a:t>
            </a:r>
            <a:r>
              <a:rPr lang="en-US" sz="2000" dirty="0"/>
              <a:t>extractor produces output table </a:t>
            </a:r>
            <a:r>
              <a:rPr lang="en-US" sz="2000" i="1" dirty="0"/>
              <a:t>and</a:t>
            </a:r>
            <a:r>
              <a:rPr lang="en-US" sz="2000" dirty="0"/>
              <a:t> </a:t>
            </a:r>
            <a:r>
              <a:rPr lang="en-US" sz="2000" dirty="0" smtClean="0"/>
              <a:t> at least one output column not part of the input can </a:t>
            </a:r>
            <a:r>
              <a:rPr lang="en-US" sz="2000" dirty="0"/>
              <a:t>be </a:t>
            </a:r>
            <a:r>
              <a:rPr lang="en-US" sz="2000" dirty="0" smtClean="0"/>
              <a:t>typed</a:t>
            </a:r>
          </a:p>
          <a:p>
            <a:pPr marL="381000" indent="-381000"/>
            <a:r>
              <a:rPr lang="en-US" b="1" dirty="0" smtClean="0"/>
              <a:t>Semantic Modeling</a:t>
            </a:r>
            <a:endParaRPr lang="en-US" dirty="0" smtClean="0"/>
          </a:p>
          <a:p>
            <a:pPr marL="781050" lvl="1" indent="-381000"/>
            <a:r>
              <a:rPr lang="en-US" dirty="0" smtClean="0"/>
              <a:t>Learn </a:t>
            </a:r>
            <a:r>
              <a:rPr lang="en-US" dirty="0" err="1" smtClean="0"/>
              <a:t>Datalog</a:t>
            </a:r>
            <a:r>
              <a:rPr lang="en-US" dirty="0" smtClean="0"/>
              <a:t> source descriptions based on background knowledge</a:t>
            </a:r>
          </a:p>
          <a:p>
            <a:pPr marL="781050" lvl="1" indent="-381000"/>
            <a:r>
              <a:rPr lang="en-US" dirty="0" smtClean="0"/>
              <a:t>Success: Learn a source description where at least one output column is not part if the input</a:t>
            </a:r>
          </a:p>
          <a:p>
            <a:pPr marL="781050" lvl="1" indent="-381000"/>
            <a:r>
              <a:rPr lang="en-US" dirty="0" smtClean="0"/>
              <a:t>Evaluate accuracy of the resulting source model</a:t>
            </a:r>
          </a:p>
          <a:p>
            <a:pPr marL="381000" indent="-381000"/>
            <a:endParaRPr lang="en-US" sz="2400" dirty="0" smtClean="0"/>
          </a:p>
          <a:p>
            <a:pPr marL="800100" lvl="1" indent="-342900"/>
            <a:endParaRPr lang="en-US" sz="1800" dirty="0" smtClean="0"/>
          </a:p>
          <a:p>
            <a:pPr marL="381000" indent="-381000"/>
            <a:endParaRPr 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3" name="Title 4"/>
          <p:cNvSpPr>
            <a:spLocks noGrp="1"/>
          </p:cNvSpPr>
          <p:nvPr>
            <p:ph type="title"/>
          </p:nvPr>
        </p:nvSpPr>
        <p:spPr/>
        <p:txBody>
          <a:bodyPr/>
          <a:lstStyle/>
          <a:p>
            <a:r>
              <a:rPr lang="en-US" smtClean="0"/>
              <a:t>Candidate Sources after Each Step</a:t>
            </a:r>
          </a:p>
        </p:txBody>
      </p:sp>
      <p:graphicFrame>
        <p:nvGraphicFramePr>
          <p:cNvPr id="4" name="Object 2"/>
          <p:cNvGraphicFramePr>
            <a:graphicFrameLocks noChangeAspect="1"/>
          </p:cNvGraphicFramePr>
          <p:nvPr/>
        </p:nvGraphicFramePr>
        <p:xfrm>
          <a:off x="130175" y="1447800"/>
          <a:ext cx="8578850" cy="4830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Confusion Matrix</a:t>
            </a:r>
          </a:p>
        </p:txBody>
      </p:sp>
      <p:pic>
        <p:nvPicPr>
          <p:cNvPr id="47107" name="Picture 3" descr="matrix.tiff"/>
          <p:cNvPicPr>
            <a:picLocks noChangeAspect="1"/>
          </p:cNvPicPr>
          <p:nvPr/>
        </p:nvPicPr>
        <p:blipFill>
          <a:blip r:embed="rId2"/>
          <a:srcRect/>
          <a:stretch>
            <a:fillRect/>
          </a:stretch>
        </p:blipFill>
        <p:spPr bwMode="auto">
          <a:xfrm>
            <a:off x="0" y="1371600"/>
            <a:ext cx="9067800" cy="4025900"/>
          </a:xfrm>
          <a:prstGeom prst="rect">
            <a:avLst/>
          </a:prstGeom>
          <a:noFill/>
          <a:ln w="9525">
            <a:noFill/>
            <a:miter lim="800000"/>
            <a:headEnd/>
            <a:tailEnd/>
          </a:ln>
        </p:spPr>
      </p:pic>
      <p:sp>
        <p:nvSpPr>
          <p:cNvPr id="4" name="TextBox 3"/>
          <p:cNvSpPr txBox="1"/>
          <p:nvPr/>
        </p:nvSpPr>
        <p:spPr>
          <a:xfrm>
            <a:off x="1447800" y="5715000"/>
            <a:ext cx="2326278" cy="646331"/>
          </a:xfrm>
          <a:prstGeom prst="rect">
            <a:avLst/>
          </a:prstGeom>
          <a:noFill/>
        </p:spPr>
        <p:txBody>
          <a:bodyPr wrap="none" rtlCol="0">
            <a:spAutoFit/>
          </a:bodyPr>
          <a:lstStyle/>
          <a:p>
            <a:r>
              <a:rPr lang="en-US" dirty="0" smtClean="0"/>
              <a:t>PT=Predicted True</a:t>
            </a:r>
          </a:p>
          <a:p>
            <a:r>
              <a:rPr lang="en-US" dirty="0" smtClean="0"/>
              <a:t>PF=Predicted False</a:t>
            </a:r>
            <a:endParaRPr lang="en-US" dirty="0"/>
          </a:p>
        </p:txBody>
      </p:sp>
      <p:sp>
        <p:nvSpPr>
          <p:cNvPr id="5" name="TextBox 4"/>
          <p:cNvSpPr txBox="1"/>
          <p:nvPr/>
        </p:nvSpPr>
        <p:spPr>
          <a:xfrm>
            <a:off x="4379322" y="5754469"/>
            <a:ext cx="1992853" cy="646331"/>
          </a:xfrm>
          <a:prstGeom prst="rect">
            <a:avLst/>
          </a:prstGeom>
          <a:noFill/>
        </p:spPr>
        <p:txBody>
          <a:bodyPr wrap="none" rtlCol="0">
            <a:spAutoFit/>
          </a:bodyPr>
          <a:lstStyle/>
          <a:p>
            <a:r>
              <a:rPr lang="en-US" dirty="0" smtClean="0"/>
              <a:t>AT=Actual True</a:t>
            </a:r>
          </a:p>
          <a:p>
            <a:r>
              <a:rPr lang="en-US" dirty="0" smtClean="0"/>
              <a:t>AF=Actual False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Evaluation of the Models</a:t>
            </a:r>
          </a:p>
        </p:txBody>
      </p:sp>
      <p:pic>
        <p:nvPicPr>
          <p:cNvPr id="48131" name="Picture 3" descr="pr.tiff"/>
          <p:cNvPicPr>
            <a:picLocks noChangeAspect="1"/>
          </p:cNvPicPr>
          <p:nvPr/>
        </p:nvPicPr>
        <p:blipFill>
          <a:blip r:embed="rId3"/>
          <a:srcRect/>
          <a:stretch>
            <a:fillRect/>
          </a:stretch>
        </p:blipFill>
        <p:spPr bwMode="auto">
          <a:xfrm>
            <a:off x="381000" y="2286000"/>
            <a:ext cx="8483600" cy="2286000"/>
          </a:xfrm>
          <a:prstGeom prst="rect">
            <a:avLst/>
          </a:prstGeom>
          <a:noFill/>
          <a:ln w="9525">
            <a:noFill/>
            <a:miter lim="800000"/>
            <a:headEnd/>
            <a:tailEnd/>
          </a:ln>
        </p:spPr>
      </p:pic>
      <p:sp>
        <p:nvSpPr>
          <p:cNvPr id="6" name="Rectangle 5"/>
          <p:cNvSpPr/>
          <p:nvPr/>
        </p:nvSpPr>
        <p:spPr bwMode="auto">
          <a:xfrm>
            <a:off x="3276600" y="3962400"/>
            <a:ext cx="533400" cy="3048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a:t>35</a:t>
            </a:r>
          </a:p>
        </p:txBody>
      </p:sp>
      <p:sp>
        <p:nvSpPr>
          <p:cNvPr id="7" name="Rectangle 6"/>
          <p:cNvSpPr/>
          <p:nvPr/>
        </p:nvSpPr>
        <p:spPr bwMode="auto">
          <a:xfrm>
            <a:off x="5029200" y="3962400"/>
            <a:ext cx="533400" cy="3048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a:t>69</a:t>
            </a:r>
          </a:p>
        </p:txBody>
      </p:sp>
      <p:sp>
        <p:nvSpPr>
          <p:cNvPr id="8" name="Rectangle 7"/>
          <p:cNvSpPr/>
          <p:nvPr/>
        </p:nvSpPr>
        <p:spPr bwMode="auto">
          <a:xfrm>
            <a:off x="7162800" y="3962400"/>
            <a:ext cx="533400" cy="3048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a:t>46</a:t>
            </a:r>
          </a:p>
        </p:txBody>
      </p:sp>
      <p:sp>
        <p:nvSpPr>
          <p:cNvPr id="9" name="Rectangle 8"/>
          <p:cNvSpPr/>
          <p:nvPr/>
        </p:nvSpPr>
        <p:spPr bwMode="auto">
          <a:xfrm>
            <a:off x="3276600" y="2971800"/>
            <a:ext cx="533400" cy="3810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smtClean="0"/>
              <a:t>86</a:t>
            </a:r>
            <a:endParaRPr lang="en-US" dirty="0"/>
          </a:p>
        </p:txBody>
      </p:sp>
      <p:sp>
        <p:nvSpPr>
          <p:cNvPr id="10" name="Rectangle 9"/>
          <p:cNvSpPr/>
          <p:nvPr/>
        </p:nvSpPr>
        <p:spPr bwMode="auto">
          <a:xfrm>
            <a:off x="3276600" y="3429000"/>
            <a:ext cx="533400" cy="4572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smtClean="0"/>
              <a:t>29</a:t>
            </a:r>
            <a:endParaRPr lang="en-US" dirty="0"/>
          </a:p>
        </p:txBody>
      </p:sp>
      <p:sp>
        <p:nvSpPr>
          <p:cNvPr id="12" name="Rectangle 11"/>
          <p:cNvSpPr/>
          <p:nvPr/>
        </p:nvSpPr>
        <p:spPr bwMode="auto">
          <a:xfrm>
            <a:off x="5029200" y="3429000"/>
            <a:ext cx="533400" cy="4572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smtClean="0"/>
              <a:t>64</a:t>
            </a:r>
            <a:endParaRPr lang="en-US" dirty="0"/>
          </a:p>
        </p:txBody>
      </p:sp>
      <p:sp>
        <p:nvSpPr>
          <p:cNvPr id="13" name="Rectangle 12"/>
          <p:cNvSpPr/>
          <p:nvPr/>
        </p:nvSpPr>
        <p:spPr bwMode="auto">
          <a:xfrm>
            <a:off x="4953000" y="2971800"/>
            <a:ext cx="685800" cy="3810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smtClean="0"/>
              <a:t>100</a:t>
            </a:r>
            <a:endParaRPr lang="en-US" dirty="0"/>
          </a:p>
        </p:txBody>
      </p:sp>
      <p:sp>
        <p:nvSpPr>
          <p:cNvPr id="14" name="Rectangle 13"/>
          <p:cNvSpPr/>
          <p:nvPr/>
        </p:nvSpPr>
        <p:spPr bwMode="auto">
          <a:xfrm>
            <a:off x="7162800" y="2971800"/>
            <a:ext cx="533400" cy="3810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smtClean="0"/>
              <a:t>92</a:t>
            </a:r>
            <a:endParaRPr lang="en-US" dirty="0"/>
          </a:p>
        </p:txBody>
      </p:sp>
      <p:sp>
        <p:nvSpPr>
          <p:cNvPr id="15" name="Rectangle 14"/>
          <p:cNvSpPr/>
          <p:nvPr/>
        </p:nvSpPr>
        <p:spPr bwMode="auto">
          <a:xfrm>
            <a:off x="7162800" y="3429000"/>
            <a:ext cx="533400" cy="457200"/>
          </a:xfrm>
          <a:prstGeom prst="rect">
            <a:avLst/>
          </a:prstGeom>
          <a:solidFill>
            <a:schemeClr val="accent3"/>
          </a:solidFill>
          <a:ln w="9525" cap="flat" cmpd="sng" algn="ctr">
            <a:noFill/>
            <a:prstDash val="solid"/>
            <a:round/>
            <a:headEnd type="none" w="med" len="med"/>
            <a:tailEnd type="none" w="med" len="med"/>
          </a:ln>
          <a:effectLst/>
        </p:spPr>
        <p:txBody>
          <a:bodyPr>
            <a:prstTxWarp prst="textNoShape">
              <a:avLst/>
            </a:prstTxWarp>
          </a:bodyPr>
          <a:lstStyle/>
          <a:p>
            <a:r>
              <a:rPr lang="en-US" dirty="0" smtClean="0"/>
              <a:t>39</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Outline</a:t>
            </a:r>
            <a:endParaRPr lang="en-US" sz="3200" dirty="0"/>
          </a:p>
        </p:txBody>
      </p:sp>
      <p:sp>
        <p:nvSpPr>
          <p:cNvPr id="3" name="Content Placeholder 2"/>
          <p:cNvSpPr>
            <a:spLocks noGrp="1"/>
          </p:cNvSpPr>
          <p:nvPr>
            <p:ph idx="1"/>
          </p:nvPr>
        </p:nvSpPr>
        <p:spPr>
          <a:xfrm>
            <a:off x="228600" y="1143000"/>
            <a:ext cx="8686800" cy="4800600"/>
          </a:xfrm>
        </p:spPr>
        <p:txBody>
          <a:bodyPr/>
          <a:lstStyle/>
          <a:p>
            <a:pPr>
              <a:buClr>
                <a:schemeClr val="bg2"/>
              </a:buClr>
            </a:pPr>
            <a:r>
              <a:rPr lang="en-US" sz="3200" dirty="0" smtClean="0">
                <a:solidFill>
                  <a:srgbClr val="969696"/>
                </a:solidFill>
              </a:rPr>
              <a:t>Integrated Approach</a:t>
            </a:r>
          </a:p>
          <a:p>
            <a:pPr lvl="1">
              <a:buClr>
                <a:schemeClr val="bg2"/>
              </a:buClr>
            </a:pPr>
            <a:r>
              <a:rPr lang="en-US" sz="2800" dirty="0" smtClean="0">
                <a:solidFill>
                  <a:srgbClr val="969696"/>
                </a:solidFill>
              </a:rPr>
              <a:t>Discovering related sources</a:t>
            </a:r>
          </a:p>
          <a:p>
            <a:pPr lvl="1">
              <a:buClr>
                <a:schemeClr val="bg2"/>
              </a:buClr>
            </a:pPr>
            <a:r>
              <a:rPr lang="en-US" sz="2800" dirty="0" smtClean="0">
                <a:solidFill>
                  <a:srgbClr val="969696"/>
                </a:solidFill>
              </a:rPr>
              <a:t>Constructing syntactic models of the sources</a:t>
            </a:r>
          </a:p>
          <a:p>
            <a:pPr lvl="1">
              <a:buClr>
                <a:schemeClr val="bg2"/>
              </a:buClr>
            </a:pPr>
            <a:r>
              <a:rPr lang="en-US" sz="2800" dirty="0" smtClean="0">
                <a:solidFill>
                  <a:srgbClr val="969696"/>
                </a:solidFill>
              </a:rPr>
              <a:t>Determining the semantic types of the data</a:t>
            </a:r>
          </a:p>
          <a:p>
            <a:pPr lvl="1">
              <a:buClr>
                <a:schemeClr val="bg2"/>
              </a:buClr>
            </a:pPr>
            <a:r>
              <a:rPr lang="en-US" sz="2800" dirty="0" smtClean="0">
                <a:solidFill>
                  <a:srgbClr val="969696"/>
                </a:solidFill>
              </a:rPr>
              <a:t>Building semantic models of the sources</a:t>
            </a:r>
          </a:p>
          <a:p>
            <a:pPr>
              <a:buClr>
                <a:schemeClr val="bg2"/>
              </a:buClr>
            </a:pPr>
            <a:r>
              <a:rPr lang="en-US" sz="3200" dirty="0" smtClean="0">
                <a:solidFill>
                  <a:srgbClr val="969696"/>
                </a:solidFill>
              </a:rPr>
              <a:t>Experimental Results</a:t>
            </a:r>
          </a:p>
          <a:p>
            <a:r>
              <a:rPr lang="en-US" sz="3200" dirty="0" smtClean="0"/>
              <a:t>Related Work</a:t>
            </a:r>
          </a:p>
          <a:p>
            <a:r>
              <a:rPr lang="en-US" sz="3200" dirty="0" smtClean="0"/>
              <a:t>Discussion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Outline</a:t>
            </a:r>
            <a:endParaRPr lang="en-US" sz="3200" dirty="0"/>
          </a:p>
        </p:txBody>
      </p:sp>
      <p:sp>
        <p:nvSpPr>
          <p:cNvPr id="3" name="Content Placeholder 2"/>
          <p:cNvSpPr>
            <a:spLocks noGrp="1"/>
          </p:cNvSpPr>
          <p:nvPr>
            <p:ph idx="1"/>
          </p:nvPr>
        </p:nvSpPr>
        <p:spPr>
          <a:xfrm>
            <a:off x="228600" y="1143000"/>
            <a:ext cx="8686800" cy="4800600"/>
          </a:xfrm>
        </p:spPr>
        <p:txBody>
          <a:bodyPr/>
          <a:lstStyle/>
          <a:p>
            <a:r>
              <a:rPr lang="en-US" sz="3200" dirty="0" smtClean="0"/>
              <a:t>Integrated Approach</a:t>
            </a:r>
          </a:p>
          <a:p>
            <a:pPr lvl="1"/>
            <a:r>
              <a:rPr lang="en-US" sz="2800" dirty="0" smtClean="0"/>
              <a:t>Discovering related sources</a:t>
            </a:r>
          </a:p>
          <a:p>
            <a:pPr lvl="1"/>
            <a:r>
              <a:rPr lang="en-US" sz="2800" dirty="0" smtClean="0"/>
              <a:t>Constructing syntactic models of the sources</a:t>
            </a:r>
          </a:p>
          <a:p>
            <a:pPr lvl="1"/>
            <a:r>
              <a:rPr lang="en-US" sz="2800" dirty="0" smtClean="0"/>
              <a:t>Determining the semantic types of the data</a:t>
            </a:r>
          </a:p>
          <a:p>
            <a:pPr lvl="1"/>
            <a:r>
              <a:rPr lang="en-US" sz="2800" dirty="0" smtClean="0"/>
              <a:t>Building semantic models of the sources</a:t>
            </a:r>
          </a:p>
          <a:p>
            <a:r>
              <a:rPr lang="en-US" sz="3200" dirty="0" smtClean="0"/>
              <a:t>Experimental Results</a:t>
            </a:r>
          </a:p>
          <a:p>
            <a:r>
              <a:rPr lang="en-US" sz="3200" dirty="0" smtClean="0"/>
              <a:t>Related Work</a:t>
            </a:r>
          </a:p>
          <a:p>
            <a:r>
              <a:rPr lang="en-US" sz="3200" dirty="0" smtClean="0"/>
              <a:t>Discussion</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smtClean="0"/>
              <a:t>Related Work </a:t>
            </a:r>
            <a:endParaRPr lang="en-US" dirty="0"/>
          </a:p>
        </p:txBody>
      </p:sp>
      <p:sp>
        <p:nvSpPr>
          <p:cNvPr id="50180" name="Rectangle 3"/>
          <p:cNvSpPr>
            <a:spLocks noGrp="1" noChangeArrowheads="1"/>
          </p:cNvSpPr>
          <p:nvPr>
            <p:ph type="body" idx="1"/>
          </p:nvPr>
        </p:nvSpPr>
        <p:spPr/>
        <p:txBody>
          <a:bodyPr/>
          <a:lstStyle/>
          <a:p>
            <a:r>
              <a:rPr lang="en-US" smtClean="0"/>
              <a:t>ILA &amp; Category Translation (Perkowitz &amp; Etzioni 1995)</a:t>
            </a:r>
          </a:p>
          <a:p>
            <a:pPr lvl="1"/>
            <a:r>
              <a:rPr lang="en-US" smtClean="0"/>
              <a:t>Learn functions describing operations on internet</a:t>
            </a:r>
          </a:p>
          <a:p>
            <a:pPr lvl="1"/>
            <a:r>
              <a:rPr lang="en-US" smtClean="0"/>
              <a:t>Known static sources with no binding constraints</a:t>
            </a:r>
          </a:p>
          <a:p>
            <a:pPr lvl="1"/>
            <a:r>
              <a:rPr lang="en-US" smtClean="0"/>
              <a:t>Assumes single input and single tuple as output</a:t>
            </a:r>
          </a:p>
          <a:p>
            <a:r>
              <a:rPr lang="en-US" smtClean="0"/>
              <a:t>iMAP (Dhamanka et. al. 2004)</a:t>
            </a:r>
          </a:p>
          <a:p>
            <a:pPr lvl="1"/>
            <a:r>
              <a:rPr lang="en-US" smtClean="0"/>
              <a:t>Discovers complex (many-to-1) mappings between DB  schemas</a:t>
            </a:r>
          </a:p>
          <a:p>
            <a:pPr lvl="1"/>
            <a:r>
              <a:rPr lang="en-US" smtClean="0"/>
              <a:t>Used specialized searchers to find mappings</a:t>
            </a:r>
          </a:p>
          <a:p>
            <a:r>
              <a:rPr lang="en-US" smtClean="0"/>
              <a:t>Metadata-based classification of data types used by Web services and HTML forms (Hess &amp; Kushmerick, 2003)</a:t>
            </a:r>
          </a:p>
          <a:p>
            <a:pPr lvl="1"/>
            <a:r>
              <a:rPr lang="en-US" smtClean="0"/>
              <a:t>Naïve Bayes classifier</a:t>
            </a:r>
          </a:p>
          <a:p>
            <a:pPr lvl="1"/>
            <a:r>
              <a:rPr lang="en-US" smtClean="0"/>
              <a:t>Only classified the source type, no model</a:t>
            </a:r>
          </a:p>
          <a:p>
            <a:r>
              <a:rPr lang="en-US" smtClean="0"/>
              <a:t>Woogle: Metadata-based clustering of data and operations used by Web services (Dong et al, 2004)</a:t>
            </a:r>
          </a:p>
          <a:p>
            <a:pPr lvl="1"/>
            <a:r>
              <a:rPr lang="en-US" smtClean="0"/>
              <a:t>Groups similar types together: Zipcode, City, State</a:t>
            </a:r>
          </a:p>
          <a:p>
            <a:pPr lvl="1"/>
            <a:r>
              <a:rPr lang="en-US" smtClean="0"/>
              <a:t>Also supported only classification of sources</a:t>
            </a:r>
          </a:p>
          <a:p>
            <a:pPr lvl="1"/>
            <a:endParaRPr lang="en-US" smtClean="0"/>
          </a:p>
          <a:p>
            <a:endParaRPr lang="en-US" smtClean="0"/>
          </a:p>
          <a:p>
            <a:endParaRPr lang="en-US" dirty="0"/>
          </a:p>
        </p:txBody>
      </p:sp>
      <p:sp>
        <p:nvSpPr>
          <p:cNvPr id="5" name="Date Placeholder 3"/>
          <p:cNvSpPr>
            <a:spLocks noGrp="1"/>
          </p:cNvSpPr>
          <p:nvPr>
            <p:ph type="dt" sz="quarter" idx="4294967295"/>
          </p:nvPr>
        </p:nvSpPr>
        <p:spPr>
          <a:xfrm>
            <a:off x="0" y="6245225"/>
            <a:ext cx="2133600" cy="476250"/>
          </a:xfrm>
          <a:prstGeom prst="rect">
            <a:avLst/>
          </a:prstGeom>
        </p:spPr>
        <p:txBody>
          <a:bodyPr/>
          <a:lstStyle/>
          <a:p>
            <a:pPr>
              <a:defRPr/>
            </a:pPr>
            <a:fld id="{CD5206D2-DC11-F549-85CA-9F2FA5C32BFB}" type="datetime1">
              <a:rPr lang="en-US" smtClean="0"/>
              <a:pPr>
                <a:defRPr/>
              </a:pPr>
              <a:t>6/2/09</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Related Work (cont.)</a:t>
            </a:r>
            <a:endParaRPr lang="en-US" dirty="0"/>
          </a:p>
        </p:txBody>
      </p:sp>
      <p:sp>
        <p:nvSpPr>
          <p:cNvPr id="3" name="Content Placeholder 2"/>
          <p:cNvSpPr>
            <a:spLocks noGrp="1"/>
          </p:cNvSpPr>
          <p:nvPr>
            <p:ph idx="1"/>
          </p:nvPr>
        </p:nvSpPr>
        <p:spPr/>
        <p:txBody>
          <a:bodyPr/>
          <a:lstStyle/>
          <a:p>
            <a:r>
              <a:rPr lang="en-US" dirty="0" smtClean="0"/>
              <a:t>Mining Semantic Descriptions of Bioinformatics Web Resources [</a:t>
            </a:r>
            <a:r>
              <a:rPr lang="en-US" dirty="0" err="1" smtClean="0"/>
              <a:t>Afzal</a:t>
            </a:r>
            <a:r>
              <a:rPr lang="en-US" dirty="0" smtClean="0"/>
              <a:t> et al., in EWSC 2009]</a:t>
            </a:r>
          </a:p>
          <a:p>
            <a:pPr lvl="1"/>
            <a:r>
              <a:rPr lang="en-US" dirty="0" smtClean="0"/>
              <a:t>Extracts the semantic descriptions of web services from the natural languages text about the services</a:t>
            </a:r>
          </a:p>
          <a:p>
            <a:pPr lvl="1"/>
            <a:r>
              <a:rPr lang="en-US" dirty="0" smtClean="0"/>
              <a:t>Useful for people to discover new sources, but the descriptions don’t provide the level of description needed for reasoning and composition</a:t>
            </a:r>
          </a:p>
          <a:p>
            <a:r>
              <a:rPr lang="en-US" dirty="0" smtClean="0"/>
              <a:t>Automatic Annotation of Web Services [</a:t>
            </a:r>
            <a:r>
              <a:rPr lang="en-US" dirty="0" err="1" smtClean="0"/>
              <a:t>Belhajjame</a:t>
            </a:r>
            <a:r>
              <a:rPr lang="en-US" dirty="0" smtClean="0"/>
              <a:t> et al., 2006]</a:t>
            </a:r>
          </a:p>
          <a:p>
            <a:pPr lvl="1"/>
            <a:r>
              <a:rPr lang="en-US" dirty="0" smtClean="0"/>
              <a:t>Automatic annotation of web service parameters</a:t>
            </a:r>
          </a:p>
          <a:p>
            <a:pPr lvl="1"/>
            <a:r>
              <a:rPr lang="en-US" dirty="0" smtClean="0"/>
              <a:t>Addresses the part of the problem related to semantic typing</a:t>
            </a:r>
          </a:p>
          <a:p>
            <a:r>
              <a:rPr lang="en-US" dirty="0" smtClean="0"/>
              <a:t>…and much related work on </a:t>
            </a:r>
            <a:r>
              <a:rPr lang="en-US" dirty="0" err="1" smtClean="0"/>
              <a:t>subproblems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Outline</a:t>
            </a:r>
            <a:endParaRPr lang="en-US" sz="3200" dirty="0"/>
          </a:p>
        </p:txBody>
      </p:sp>
      <p:sp>
        <p:nvSpPr>
          <p:cNvPr id="3" name="Content Placeholder 2"/>
          <p:cNvSpPr>
            <a:spLocks noGrp="1"/>
          </p:cNvSpPr>
          <p:nvPr>
            <p:ph idx="1"/>
          </p:nvPr>
        </p:nvSpPr>
        <p:spPr>
          <a:xfrm>
            <a:off x="228600" y="1143000"/>
            <a:ext cx="8686800" cy="4800600"/>
          </a:xfrm>
        </p:spPr>
        <p:txBody>
          <a:bodyPr/>
          <a:lstStyle/>
          <a:p>
            <a:pPr>
              <a:buClr>
                <a:schemeClr val="bg2"/>
              </a:buClr>
            </a:pPr>
            <a:r>
              <a:rPr lang="en-US" sz="3200" dirty="0" smtClean="0">
                <a:solidFill>
                  <a:srgbClr val="969696"/>
                </a:solidFill>
              </a:rPr>
              <a:t>Integrated Approach</a:t>
            </a:r>
          </a:p>
          <a:p>
            <a:pPr lvl="1">
              <a:buClr>
                <a:schemeClr val="bg2"/>
              </a:buClr>
            </a:pPr>
            <a:r>
              <a:rPr lang="en-US" sz="2800" dirty="0" smtClean="0">
                <a:solidFill>
                  <a:srgbClr val="969696"/>
                </a:solidFill>
              </a:rPr>
              <a:t>Discovering related sources</a:t>
            </a:r>
          </a:p>
          <a:p>
            <a:pPr lvl="1">
              <a:buClr>
                <a:schemeClr val="bg2"/>
              </a:buClr>
            </a:pPr>
            <a:r>
              <a:rPr lang="en-US" sz="2800" dirty="0" smtClean="0">
                <a:solidFill>
                  <a:srgbClr val="969696"/>
                </a:solidFill>
              </a:rPr>
              <a:t>Constructing syntactic models of the sources</a:t>
            </a:r>
          </a:p>
          <a:p>
            <a:pPr lvl="1">
              <a:buClr>
                <a:schemeClr val="bg2"/>
              </a:buClr>
            </a:pPr>
            <a:r>
              <a:rPr lang="en-US" sz="2800" dirty="0" smtClean="0">
                <a:solidFill>
                  <a:srgbClr val="969696"/>
                </a:solidFill>
              </a:rPr>
              <a:t>Determining the semantic types of the data</a:t>
            </a:r>
          </a:p>
          <a:p>
            <a:pPr lvl="1">
              <a:buClr>
                <a:schemeClr val="bg2"/>
              </a:buClr>
            </a:pPr>
            <a:r>
              <a:rPr lang="en-US" sz="2800" dirty="0" smtClean="0">
                <a:solidFill>
                  <a:srgbClr val="969696"/>
                </a:solidFill>
              </a:rPr>
              <a:t>Building semantic models of the sources</a:t>
            </a:r>
          </a:p>
          <a:p>
            <a:pPr>
              <a:buClr>
                <a:schemeClr val="bg2"/>
              </a:buClr>
            </a:pPr>
            <a:r>
              <a:rPr lang="en-US" sz="3200" dirty="0" smtClean="0">
                <a:solidFill>
                  <a:srgbClr val="969696"/>
                </a:solidFill>
              </a:rPr>
              <a:t>Experimental Results</a:t>
            </a:r>
          </a:p>
          <a:p>
            <a:pPr>
              <a:buClr>
                <a:schemeClr val="bg2"/>
              </a:buClr>
            </a:pPr>
            <a:r>
              <a:rPr lang="en-US" sz="3200" dirty="0" smtClean="0">
                <a:solidFill>
                  <a:srgbClr val="969696"/>
                </a:solidFill>
              </a:rPr>
              <a:t>Related Work</a:t>
            </a:r>
          </a:p>
          <a:p>
            <a:r>
              <a:rPr lang="en-US" sz="3200" dirty="0" smtClean="0"/>
              <a:t>Discussion</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8" name="Date Placeholder 3"/>
          <p:cNvSpPr>
            <a:spLocks noGrp="1"/>
          </p:cNvSpPr>
          <p:nvPr>
            <p:ph type="dt" sz="half" idx="4294967295"/>
          </p:nvPr>
        </p:nvSpPr>
        <p:spPr>
          <a:xfrm>
            <a:off x="457200" y="6245225"/>
            <a:ext cx="2133600" cy="476250"/>
          </a:xfrm>
          <a:prstGeom prst="rect">
            <a:avLst/>
          </a:prstGeom>
        </p:spPr>
        <p:txBody>
          <a:bodyPr/>
          <a:lstStyle/>
          <a:p>
            <a:fld id="{2DAF9B15-D111-8F42-B868-BB66C525D466}" type="datetime1">
              <a:rPr lang="en-US" smtClean="0"/>
              <a:pPr/>
              <a:t>6/2/09</a:t>
            </a:fld>
            <a:endParaRPr lang="en-US"/>
          </a:p>
        </p:txBody>
      </p:sp>
      <p:sp>
        <p:nvSpPr>
          <p:cNvPr id="184322" name="Rectangle 2"/>
          <p:cNvSpPr>
            <a:spLocks noGrp="1" noChangeArrowheads="1"/>
          </p:cNvSpPr>
          <p:nvPr>
            <p:ph type="title"/>
          </p:nvPr>
        </p:nvSpPr>
        <p:spPr>
          <a:xfrm>
            <a:off x="457200" y="1"/>
            <a:ext cx="8229600" cy="762000"/>
          </a:xfrm>
        </p:spPr>
        <p:txBody>
          <a:bodyPr/>
          <a:lstStyle/>
          <a:p>
            <a:r>
              <a:rPr lang="en-US" dirty="0" smtClean="0"/>
              <a:t>Coverage</a:t>
            </a:r>
            <a:endParaRPr lang="en-US" dirty="0"/>
          </a:p>
        </p:txBody>
      </p:sp>
      <p:sp>
        <p:nvSpPr>
          <p:cNvPr id="184323" name="Rectangle 3"/>
          <p:cNvSpPr>
            <a:spLocks noGrp="1" noChangeArrowheads="1"/>
          </p:cNvSpPr>
          <p:nvPr>
            <p:ph type="body" idx="1"/>
          </p:nvPr>
        </p:nvSpPr>
        <p:spPr>
          <a:xfrm>
            <a:off x="684213" y="1628775"/>
            <a:ext cx="7848600" cy="4608513"/>
          </a:xfrm>
        </p:spPr>
        <p:txBody>
          <a:bodyPr/>
          <a:lstStyle/>
          <a:p>
            <a:pPr>
              <a:lnSpc>
                <a:spcPct val="90000"/>
              </a:lnSpc>
            </a:pPr>
            <a:r>
              <a:rPr lang="en-US" sz="2400" dirty="0"/>
              <a:t>Assumption: overlap between new &amp; known sources</a:t>
            </a:r>
          </a:p>
          <a:p>
            <a:pPr>
              <a:lnSpc>
                <a:spcPct val="90000"/>
              </a:lnSpc>
            </a:pPr>
            <a:r>
              <a:rPr lang="en-US" sz="2400" dirty="0"/>
              <a:t>Nonetheless, the technique is widely applicable:</a:t>
            </a:r>
          </a:p>
          <a:p>
            <a:pPr lvl="1">
              <a:lnSpc>
                <a:spcPct val="90000"/>
              </a:lnSpc>
            </a:pPr>
            <a:endParaRPr lang="en-US" sz="2000" dirty="0"/>
          </a:p>
          <a:p>
            <a:pPr lvl="1">
              <a:lnSpc>
                <a:spcPct val="90000"/>
              </a:lnSpc>
            </a:pPr>
            <a:r>
              <a:rPr lang="en-US" sz="2000" dirty="0"/>
              <a:t>Redundancy</a:t>
            </a:r>
          </a:p>
          <a:p>
            <a:pPr lvl="1">
              <a:lnSpc>
                <a:spcPct val="90000"/>
              </a:lnSpc>
            </a:pPr>
            <a:endParaRPr lang="en-US" sz="2000" dirty="0"/>
          </a:p>
          <a:p>
            <a:pPr lvl="1">
              <a:lnSpc>
                <a:spcPct val="90000"/>
              </a:lnSpc>
            </a:pPr>
            <a:r>
              <a:rPr lang="en-US" sz="2000" dirty="0"/>
              <a:t>Scope or Completeness</a:t>
            </a:r>
          </a:p>
          <a:p>
            <a:pPr lvl="1">
              <a:lnSpc>
                <a:spcPct val="90000"/>
              </a:lnSpc>
            </a:pPr>
            <a:endParaRPr lang="en-US" sz="2000" dirty="0"/>
          </a:p>
          <a:p>
            <a:pPr lvl="1">
              <a:lnSpc>
                <a:spcPct val="90000"/>
              </a:lnSpc>
            </a:pPr>
            <a:r>
              <a:rPr lang="en-US" sz="2000" dirty="0"/>
              <a:t>Binding Constraints</a:t>
            </a:r>
          </a:p>
          <a:p>
            <a:pPr lvl="1">
              <a:lnSpc>
                <a:spcPct val="90000"/>
              </a:lnSpc>
            </a:pPr>
            <a:endParaRPr lang="en-US" sz="2000" dirty="0"/>
          </a:p>
          <a:p>
            <a:pPr lvl="1">
              <a:lnSpc>
                <a:spcPct val="90000"/>
              </a:lnSpc>
            </a:pPr>
            <a:r>
              <a:rPr lang="en-US" sz="2000" dirty="0"/>
              <a:t>Composed Functionality</a:t>
            </a:r>
          </a:p>
          <a:p>
            <a:pPr lvl="1">
              <a:lnSpc>
                <a:spcPct val="90000"/>
              </a:lnSpc>
            </a:pPr>
            <a:endParaRPr lang="en-US" sz="2000" dirty="0"/>
          </a:p>
          <a:p>
            <a:pPr lvl="1">
              <a:lnSpc>
                <a:spcPct val="90000"/>
              </a:lnSpc>
            </a:pPr>
            <a:r>
              <a:rPr lang="en-US" sz="2000" dirty="0"/>
              <a:t>Access Time</a:t>
            </a:r>
          </a:p>
        </p:txBody>
      </p:sp>
      <p:grpSp>
        <p:nvGrpSpPr>
          <p:cNvPr id="2" name="Group 5"/>
          <p:cNvGrpSpPr>
            <a:grpSpLocks/>
          </p:cNvGrpSpPr>
          <p:nvPr/>
        </p:nvGrpSpPr>
        <p:grpSpPr bwMode="auto">
          <a:xfrm>
            <a:off x="5940425" y="2597150"/>
            <a:ext cx="1039813" cy="1047750"/>
            <a:chOff x="4141" y="1661"/>
            <a:chExt cx="655" cy="660"/>
          </a:xfrm>
        </p:grpSpPr>
        <p:grpSp>
          <p:nvGrpSpPr>
            <p:cNvPr id="3" name="Group 6"/>
            <p:cNvGrpSpPr>
              <a:grpSpLocks/>
            </p:cNvGrpSpPr>
            <p:nvPr/>
          </p:nvGrpSpPr>
          <p:grpSpPr bwMode="auto">
            <a:xfrm>
              <a:off x="4141" y="1661"/>
              <a:ext cx="655" cy="660"/>
              <a:chOff x="249" y="1616"/>
              <a:chExt cx="992" cy="1184"/>
            </a:xfrm>
          </p:grpSpPr>
          <p:sp>
            <p:nvSpPr>
              <p:cNvPr id="184327" name="Freeform 7"/>
              <p:cNvSpPr>
                <a:spLocks/>
              </p:cNvSpPr>
              <p:nvPr/>
            </p:nvSpPr>
            <p:spPr bwMode="auto">
              <a:xfrm>
                <a:off x="279" y="1628"/>
                <a:ext cx="962" cy="805"/>
              </a:xfrm>
              <a:custGeom>
                <a:avLst/>
                <a:gdLst/>
                <a:ahLst/>
                <a:cxnLst>
                  <a:cxn ang="0">
                    <a:pos x="0" y="51"/>
                  </a:cxn>
                  <a:cxn ang="0">
                    <a:pos x="26" y="599"/>
                  </a:cxn>
                  <a:cxn ang="0">
                    <a:pos x="95" y="1608"/>
                  </a:cxn>
                  <a:cxn ang="0">
                    <a:pos x="632" y="1557"/>
                  </a:cxn>
                  <a:cxn ang="0">
                    <a:pos x="1923" y="1451"/>
                  </a:cxn>
                  <a:cxn ang="0">
                    <a:pos x="1904" y="799"/>
                  </a:cxn>
                  <a:cxn ang="0">
                    <a:pos x="1896" y="0"/>
                  </a:cxn>
                  <a:cxn ang="0">
                    <a:pos x="1172" y="9"/>
                  </a:cxn>
                  <a:cxn ang="0">
                    <a:pos x="0" y="51"/>
                  </a:cxn>
                  <a:cxn ang="0">
                    <a:pos x="0" y="51"/>
                  </a:cxn>
                </a:cxnLst>
                <a:rect l="0" t="0" r="r" b="b"/>
                <a:pathLst>
                  <a:path w="1923" h="1608">
                    <a:moveTo>
                      <a:pt x="0" y="51"/>
                    </a:moveTo>
                    <a:lnTo>
                      <a:pt x="26" y="599"/>
                    </a:lnTo>
                    <a:lnTo>
                      <a:pt x="95" y="1608"/>
                    </a:lnTo>
                    <a:lnTo>
                      <a:pt x="632" y="1557"/>
                    </a:lnTo>
                    <a:lnTo>
                      <a:pt x="1923" y="1451"/>
                    </a:lnTo>
                    <a:lnTo>
                      <a:pt x="1904" y="799"/>
                    </a:lnTo>
                    <a:lnTo>
                      <a:pt x="1896" y="0"/>
                    </a:lnTo>
                    <a:lnTo>
                      <a:pt x="1172" y="9"/>
                    </a:lnTo>
                    <a:lnTo>
                      <a:pt x="0" y="51"/>
                    </a:lnTo>
                    <a:lnTo>
                      <a:pt x="0" y="51"/>
                    </a:lnTo>
                    <a:close/>
                  </a:path>
                </a:pathLst>
              </a:custGeom>
              <a:solidFill>
                <a:srgbClr val="B8B8D9"/>
              </a:solidFill>
              <a:ln w="9525">
                <a:noFill/>
                <a:round/>
                <a:headEnd/>
                <a:tailEnd/>
              </a:ln>
            </p:spPr>
            <p:txBody>
              <a:bodyPr>
                <a:prstTxWarp prst="textNoShape">
                  <a:avLst/>
                </a:prstTxWarp>
              </a:bodyPr>
              <a:lstStyle/>
              <a:p>
                <a:endParaRPr lang="en-US"/>
              </a:p>
            </p:txBody>
          </p:sp>
          <p:sp>
            <p:nvSpPr>
              <p:cNvPr id="184328" name="Freeform 8"/>
              <p:cNvSpPr>
                <a:spLocks/>
              </p:cNvSpPr>
              <p:nvPr/>
            </p:nvSpPr>
            <p:spPr bwMode="auto">
              <a:xfrm>
                <a:off x="682" y="2383"/>
                <a:ext cx="98" cy="400"/>
              </a:xfrm>
              <a:custGeom>
                <a:avLst/>
                <a:gdLst/>
                <a:ahLst/>
                <a:cxnLst>
                  <a:cxn ang="0">
                    <a:pos x="0" y="19"/>
                  </a:cxn>
                  <a:cxn ang="0">
                    <a:pos x="148" y="0"/>
                  </a:cxn>
                  <a:cxn ang="0">
                    <a:pos x="195" y="800"/>
                  </a:cxn>
                  <a:cxn ang="0">
                    <a:pos x="100" y="751"/>
                  </a:cxn>
                  <a:cxn ang="0">
                    <a:pos x="0" y="19"/>
                  </a:cxn>
                  <a:cxn ang="0">
                    <a:pos x="0" y="19"/>
                  </a:cxn>
                </a:cxnLst>
                <a:rect l="0" t="0" r="r" b="b"/>
                <a:pathLst>
                  <a:path w="195" h="800">
                    <a:moveTo>
                      <a:pt x="0" y="19"/>
                    </a:moveTo>
                    <a:lnTo>
                      <a:pt x="148" y="0"/>
                    </a:lnTo>
                    <a:lnTo>
                      <a:pt x="195" y="800"/>
                    </a:lnTo>
                    <a:lnTo>
                      <a:pt x="100" y="751"/>
                    </a:lnTo>
                    <a:lnTo>
                      <a:pt x="0" y="19"/>
                    </a:lnTo>
                    <a:lnTo>
                      <a:pt x="0" y="19"/>
                    </a:lnTo>
                    <a:close/>
                  </a:path>
                </a:pathLst>
              </a:custGeom>
              <a:solidFill>
                <a:srgbClr val="BF6633"/>
              </a:solidFill>
              <a:ln w="9525">
                <a:noFill/>
                <a:round/>
                <a:headEnd/>
                <a:tailEnd/>
              </a:ln>
            </p:spPr>
            <p:txBody>
              <a:bodyPr>
                <a:prstTxWarp prst="textNoShape">
                  <a:avLst/>
                </a:prstTxWarp>
              </a:bodyPr>
              <a:lstStyle/>
              <a:p>
                <a:endParaRPr lang="en-US"/>
              </a:p>
            </p:txBody>
          </p:sp>
          <p:sp>
            <p:nvSpPr>
              <p:cNvPr id="184329" name="Freeform 9"/>
              <p:cNvSpPr>
                <a:spLocks/>
              </p:cNvSpPr>
              <p:nvPr/>
            </p:nvSpPr>
            <p:spPr bwMode="auto">
              <a:xfrm>
                <a:off x="751" y="2375"/>
                <a:ext cx="100" cy="412"/>
              </a:xfrm>
              <a:custGeom>
                <a:avLst/>
                <a:gdLst/>
                <a:ahLst/>
                <a:cxnLst>
                  <a:cxn ang="0">
                    <a:pos x="0" y="11"/>
                  </a:cxn>
                  <a:cxn ang="0">
                    <a:pos x="55" y="823"/>
                  </a:cxn>
                  <a:cxn ang="0">
                    <a:pos x="192" y="812"/>
                  </a:cxn>
                  <a:cxn ang="0">
                    <a:pos x="199" y="0"/>
                  </a:cxn>
                  <a:cxn ang="0">
                    <a:pos x="0" y="11"/>
                  </a:cxn>
                  <a:cxn ang="0">
                    <a:pos x="0" y="11"/>
                  </a:cxn>
                </a:cxnLst>
                <a:rect l="0" t="0" r="r" b="b"/>
                <a:pathLst>
                  <a:path w="199" h="823">
                    <a:moveTo>
                      <a:pt x="0" y="11"/>
                    </a:moveTo>
                    <a:lnTo>
                      <a:pt x="55" y="823"/>
                    </a:lnTo>
                    <a:lnTo>
                      <a:pt x="192" y="812"/>
                    </a:lnTo>
                    <a:lnTo>
                      <a:pt x="199" y="0"/>
                    </a:lnTo>
                    <a:lnTo>
                      <a:pt x="0" y="11"/>
                    </a:lnTo>
                    <a:lnTo>
                      <a:pt x="0" y="11"/>
                    </a:lnTo>
                    <a:close/>
                  </a:path>
                </a:pathLst>
              </a:custGeom>
              <a:solidFill>
                <a:srgbClr val="CC804D"/>
              </a:solidFill>
              <a:ln w="9525">
                <a:noFill/>
                <a:round/>
                <a:headEnd/>
                <a:tailEnd/>
              </a:ln>
            </p:spPr>
            <p:txBody>
              <a:bodyPr>
                <a:prstTxWarp prst="textNoShape">
                  <a:avLst/>
                </a:prstTxWarp>
              </a:bodyPr>
              <a:lstStyle/>
              <a:p>
                <a:endParaRPr lang="en-US"/>
              </a:p>
            </p:txBody>
          </p:sp>
          <p:sp>
            <p:nvSpPr>
              <p:cNvPr id="184330" name="Freeform 10"/>
              <p:cNvSpPr>
                <a:spLocks/>
              </p:cNvSpPr>
              <p:nvPr/>
            </p:nvSpPr>
            <p:spPr bwMode="auto">
              <a:xfrm>
                <a:off x="728" y="1616"/>
                <a:ext cx="508" cy="779"/>
              </a:xfrm>
              <a:custGeom>
                <a:avLst/>
                <a:gdLst/>
                <a:ahLst/>
                <a:cxnLst>
                  <a:cxn ang="0">
                    <a:pos x="0" y="52"/>
                  </a:cxn>
                  <a:cxn ang="0">
                    <a:pos x="935" y="44"/>
                  </a:cxn>
                  <a:cxn ang="0">
                    <a:pos x="975" y="1434"/>
                  </a:cxn>
                  <a:cxn ang="0">
                    <a:pos x="68" y="1508"/>
                  </a:cxn>
                  <a:cxn ang="0">
                    <a:pos x="74" y="1560"/>
                  </a:cxn>
                  <a:cxn ang="0">
                    <a:pos x="1017" y="1484"/>
                  </a:cxn>
                  <a:cxn ang="0">
                    <a:pos x="981" y="0"/>
                  </a:cxn>
                  <a:cxn ang="0">
                    <a:pos x="9" y="12"/>
                  </a:cxn>
                  <a:cxn ang="0">
                    <a:pos x="0" y="52"/>
                  </a:cxn>
                  <a:cxn ang="0">
                    <a:pos x="0" y="52"/>
                  </a:cxn>
                </a:cxnLst>
                <a:rect l="0" t="0" r="r" b="b"/>
                <a:pathLst>
                  <a:path w="1017" h="1560">
                    <a:moveTo>
                      <a:pt x="0" y="52"/>
                    </a:moveTo>
                    <a:lnTo>
                      <a:pt x="935" y="44"/>
                    </a:lnTo>
                    <a:lnTo>
                      <a:pt x="975" y="1434"/>
                    </a:lnTo>
                    <a:lnTo>
                      <a:pt x="68" y="1508"/>
                    </a:lnTo>
                    <a:lnTo>
                      <a:pt x="74" y="1560"/>
                    </a:lnTo>
                    <a:lnTo>
                      <a:pt x="1017" y="1484"/>
                    </a:lnTo>
                    <a:lnTo>
                      <a:pt x="981" y="0"/>
                    </a:lnTo>
                    <a:lnTo>
                      <a:pt x="9" y="12"/>
                    </a:lnTo>
                    <a:lnTo>
                      <a:pt x="0" y="52"/>
                    </a:lnTo>
                    <a:lnTo>
                      <a:pt x="0" y="52"/>
                    </a:lnTo>
                    <a:close/>
                  </a:path>
                </a:pathLst>
              </a:custGeom>
              <a:solidFill>
                <a:srgbClr val="000000"/>
              </a:solidFill>
              <a:ln w="9525">
                <a:noFill/>
                <a:round/>
                <a:headEnd/>
                <a:tailEnd/>
              </a:ln>
            </p:spPr>
            <p:txBody>
              <a:bodyPr>
                <a:prstTxWarp prst="textNoShape">
                  <a:avLst/>
                </a:prstTxWarp>
              </a:bodyPr>
              <a:lstStyle/>
              <a:p>
                <a:endParaRPr lang="en-US"/>
              </a:p>
            </p:txBody>
          </p:sp>
          <p:sp>
            <p:nvSpPr>
              <p:cNvPr id="184331" name="Freeform 11"/>
              <p:cNvSpPr>
                <a:spLocks/>
              </p:cNvSpPr>
              <p:nvPr/>
            </p:nvSpPr>
            <p:spPr bwMode="auto">
              <a:xfrm>
                <a:off x="249" y="1621"/>
                <a:ext cx="545" cy="822"/>
              </a:xfrm>
              <a:custGeom>
                <a:avLst/>
                <a:gdLst/>
                <a:ahLst/>
                <a:cxnLst>
                  <a:cxn ang="0">
                    <a:pos x="101" y="1643"/>
                  </a:cxn>
                  <a:cxn ang="0">
                    <a:pos x="141" y="1589"/>
                  </a:cxn>
                  <a:cxn ang="0">
                    <a:pos x="141" y="1580"/>
                  </a:cxn>
                  <a:cxn ang="0">
                    <a:pos x="139" y="1557"/>
                  </a:cxn>
                  <a:cxn ang="0">
                    <a:pos x="135" y="1521"/>
                  </a:cxn>
                  <a:cxn ang="0">
                    <a:pos x="133" y="1473"/>
                  </a:cxn>
                  <a:cxn ang="0">
                    <a:pos x="127" y="1414"/>
                  </a:cxn>
                  <a:cxn ang="0">
                    <a:pos x="124" y="1346"/>
                  </a:cxn>
                  <a:cxn ang="0">
                    <a:pos x="118" y="1270"/>
                  </a:cxn>
                  <a:cxn ang="0">
                    <a:pos x="112" y="1188"/>
                  </a:cxn>
                  <a:cxn ang="0">
                    <a:pos x="105" y="1099"/>
                  </a:cxn>
                  <a:cxn ang="0">
                    <a:pos x="99" y="1006"/>
                  </a:cxn>
                  <a:cxn ang="0">
                    <a:pos x="93" y="911"/>
                  </a:cxn>
                  <a:cxn ang="0">
                    <a:pos x="86" y="814"/>
                  </a:cxn>
                  <a:cxn ang="0">
                    <a:pos x="80" y="715"/>
                  </a:cxn>
                  <a:cxn ang="0">
                    <a:pos x="74" y="618"/>
                  </a:cxn>
                  <a:cxn ang="0">
                    <a:pos x="68" y="525"/>
                  </a:cxn>
                  <a:cxn ang="0">
                    <a:pos x="65" y="435"/>
                  </a:cxn>
                  <a:cxn ang="0">
                    <a:pos x="59" y="350"/>
                  </a:cxn>
                  <a:cxn ang="0">
                    <a:pos x="55" y="270"/>
                  </a:cxn>
                  <a:cxn ang="0">
                    <a:pos x="51" y="198"/>
                  </a:cxn>
                  <a:cxn ang="0">
                    <a:pos x="49" y="137"/>
                  </a:cxn>
                  <a:cxn ang="0">
                    <a:pos x="49" y="84"/>
                  </a:cxn>
                  <a:cxn ang="0">
                    <a:pos x="57" y="70"/>
                  </a:cxn>
                  <a:cxn ang="0">
                    <a:pos x="72" y="68"/>
                  </a:cxn>
                  <a:cxn ang="0">
                    <a:pos x="93" y="66"/>
                  </a:cxn>
                  <a:cxn ang="0">
                    <a:pos x="124" y="64"/>
                  </a:cxn>
                  <a:cxn ang="0">
                    <a:pos x="160" y="63"/>
                  </a:cxn>
                  <a:cxn ang="0">
                    <a:pos x="200" y="61"/>
                  </a:cxn>
                  <a:cxn ang="0">
                    <a:pos x="247" y="59"/>
                  </a:cxn>
                  <a:cxn ang="0">
                    <a:pos x="297" y="55"/>
                  </a:cxn>
                  <a:cxn ang="0">
                    <a:pos x="352" y="53"/>
                  </a:cxn>
                  <a:cxn ang="0">
                    <a:pos x="407" y="49"/>
                  </a:cxn>
                  <a:cxn ang="0">
                    <a:pos x="466" y="47"/>
                  </a:cxn>
                  <a:cxn ang="0">
                    <a:pos x="525" y="44"/>
                  </a:cxn>
                  <a:cxn ang="0">
                    <a:pos x="585" y="44"/>
                  </a:cxn>
                  <a:cxn ang="0">
                    <a:pos x="646" y="40"/>
                  </a:cxn>
                  <a:cxn ang="0">
                    <a:pos x="707" y="38"/>
                  </a:cxn>
                  <a:cxn ang="0">
                    <a:pos x="766" y="38"/>
                  </a:cxn>
                  <a:cxn ang="0">
                    <a:pos x="823" y="36"/>
                  </a:cxn>
                  <a:cxn ang="0">
                    <a:pos x="878" y="36"/>
                  </a:cxn>
                  <a:cxn ang="0">
                    <a:pos x="929" y="36"/>
                  </a:cxn>
                  <a:cxn ang="0">
                    <a:pos x="977" y="36"/>
                  </a:cxn>
                  <a:cxn ang="0">
                    <a:pos x="1021" y="38"/>
                  </a:cxn>
                </a:cxnLst>
                <a:rect l="0" t="0" r="r" b="b"/>
                <a:pathLst>
                  <a:path w="1091" h="1643">
                    <a:moveTo>
                      <a:pt x="1021" y="0"/>
                    </a:moveTo>
                    <a:lnTo>
                      <a:pt x="0" y="9"/>
                    </a:lnTo>
                    <a:lnTo>
                      <a:pt x="101" y="1643"/>
                    </a:lnTo>
                    <a:lnTo>
                      <a:pt x="1091" y="1544"/>
                    </a:lnTo>
                    <a:lnTo>
                      <a:pt x="1087" y="1487"/>
                    </a:lnTo>
                    <a:lnTo>
                      <a:pt x="141" y="1589"/>
                    </a:lnTo>
                    <a:lnTo>
                      <a:pt x="141" y="1587"/>
                    </a:lnTo>
                    <a:lnTo>
                      <a:pt x="141" y="1586"/>
                    </a:lnTo>
                    <a:lnTo>
                      <a:pt x="141" y="1580"/>
                    </a:lnTo>
                    <a:lnTo>
                      <a:pt x="141" y="1574"/>
                    </a:lnTo>
                    <a:lnTo>
                      <a:pt x="139" y="1567"/>
                    </a:lnTo>
                    <a:lnTo>
                      <a:pt x="139" y="1557"/>
                    </a:lnTo>
                    <a:lnTo>
                      <a:pt x="137" y="1548"/>
                    </a:lnTo>
                    <a:lnTo>
                      <a:pt x="137" y="1536"/>
                    </a:lnTo>
                    <a:lnTo>
                      <a:pt x="135" y="1521"/>
                    </a:lnTo>
                    <a:lnTo>
                      <a:pt x="135" y="1508"/>
                    </a:lnTo>
                    <a:lnTo>
                      <a:pt x="133" y="1491"/>
                    </a:lnTo>
                    <a:lnTo>
                      <a:pt x="133" y="1473"/>
                    </a:lnTo>
                    <a:lnTo>
                      <a:pt x="131" y="1454"/>
                    </a:lnTo>
                    <a:lnTo>
                      <a:pt x="129" y="1435"/>
                    </a:lnTo>
                    <a:lnTo>
                      <a:pt x="127" y="1414"/>
                    </a:lnTo>
                    <a:lnTo>
                      <a:pt x="127" y="1394"/>
                    </a:lnTo>
                    <a:lnTo>
                      <a:pt x="125" y="1371"/>
                    </a:lnTo>
                    <a:lnTo>
                      <a:pt x="124" y="1346"/>
                    </a:lnTo>
                    <a:lnTo>
                      <a:pt x="122" y="1321"/>
                    </a:lnTo>
                    <a:lnTo>
                      <a:pt x="120" y="1297"/>
                    </a:lnTo>
                    <a:lnTo>
                      <a:pt x="118" y="1270"/>
                    </a:lnTo>
                    <a:lnTo>
                      <a:pt x="116" y="1243"/>
                    </a:lnTo>
                    <a:lnTo>
                      <a:pt x="114" y="1215"/>
                    </a:lnTo>
                    <a:lnTo>
                      <a:pt x="112" y="1188"/>
                    </a:lnTo>
                    <a:lnTo>
                      <a:pt x="110" y="1158"/>
                    </a:lnTo>
                    <a:lnTo>
                      <a:pt x="108" y="1129"/>
                    </a:lnTo>
                    <a:lnTo>
                      <a:pt x="105" y="1099"/>
                    </a:lnTo>
                    <a:lnTo>
                      <a:pt x="105" y="1068"/>
                    </a:lnTo>
                    <a:lnTo>
                      <a:pt x="101" y="1036"/>
                    </a:lnTo>
                    <a:lnTo>
                      <a:pt x="99" y="1006"/>
                    </a:lnTo>
                    <a:lnTo>
                      <a:pt x="97" y="973"/>
                    </a:lnTo>
                    <a:lnTo>
                      <a:pt x="95" y="943"/>
                    </a:lnTo>
                    <a:lnTo>
                      <a:pt x="93" y="911"/>
                    </a:lnTo>
                    <a:lnTo>
                      <a:pt x="91" y="878"/>
                    </a:lnTo>
                    <a:lnTo>
                      <a:pt x="89" y="844"/>
                    </a:lnTo>
                    <a:lnTo>
                      <a:pt x="86" y="814"/>
                    </a:lnTo>
                    <a:lnTo>
                      <a:pt x="84" y="779"/>
                    </a:lnTo>
                    <a:lnTo>
                      <a:pt x="82" y="747"/>
                    </a:lnTo>
                    <a:lnTo>
                      <a:pt x="80" y="715"/>
                    </a:lnTo>
                    <a:lnTo>
                      <a:pt x="78" y="682"/>
                    </a:lnTo>
                    <a:lnTo>
                      <a:pt x="76" y="650"/>
                    </a:lnTo>
                    <a:lnTo>
                      <a:pt x="74" y="618"/>
                    </a:lnTo>
                    <a:lnTo>
                      <a:pt x="72" y="587"/>
                    </a:lnTo>
                    <a:lnTo>
                      <a:pt x="70" y="555"/>
                    </a:lnTo>
                    <a:lnTo>
                      <a:pt x="68" y="525"/>
                    </a:lnTo>
                    <a:lnTo>
                      <a:pt x="67" y="494"/>
                    </a:lnTo>
                    <a:lnTo>
                      <a:pt x="65" y="464"/>
                    </a:lnTo>
                    <a:lnTo>
                      <a:pt x="65" y="435"/>
                    </a:lnTo>
                    <a:lnTo>
                      <a:pt x="61" y="405"/>
                    </a:lnTo>
                    <a:lnTo>
                      <a:pt x="61" y="376"/>
                    </a:lnTo>
                    <a:lnTo>
                      <a:pt x="59" y="350"/>
                    </a:lnTo>
                    <a:lnTo>
                      <a:pt x="57" y="321"/>
                    </a:lnTo>
                    <a:lnTo>
                      <a:pt x="55" y="295"/>
                    </a:lnTo>
                    <a:lnTo>
                      <a:pt x="55" y="270"/>
                    </a:lnTo>
                    <a:lnTo>
                      <a:pt x="53" y="245"/>
                    </a:lnTo>
                    <a:lnTo>
                      <a:pt x="53" y="222"/>
                    </a:lnTo>
                    <a:lnTo>
                      <a:pt x="51" y="198"/>
                    </a:lnTo>
                    <a:lnTo>
                      <a:pt x="51" y="177"/>
                    </a:lnTo>
                    <a:lnTo>
                      <a:pt x="49" y="156"/>
                    </a:lnTo>
                    <a:lnTo>
                      <a:pt x="49" y="137"/>
                    </a:lnTo>
                    <a:lnTo>
                      <a:pt x="49" y="118"/>
                    </a:lnTo>
                    <a:lnTo>
                      <a:pt x="49" y="101"/>
                    </a:lnTo>
                    <a:lnTo>
                      <a:pt x="49" y="84"/>
                    </a:lnTo>
                    <a:lnTo>
                      <a:pt x="49" y="70"/>
                    </a:lnTo>
                    <a:lnTo>
                      <a:pt x="51" y="70"/>
                    </a:lnTo>
                    <a:lnTo>
                      <a:pt x="57" y="70"/>
                    </a:lnTo>
                    <a:lnTo>
                      <a:pt x="61" y="68"/>
                    </a:lnTo>
                    <a:lnTo>
                      <a:pt x="65" y="68"/>
                    </a:lnTo>
                    <a:lnTo>
                      <a:pt x="72" y="68"/>
                    </a:lnTo>
                    <a:lnTo>
                      <a:pt x="78" y="68"/>
                    </a:lnTo>
                    <a:lnTo>
                      <a:pt x="86" y="66"/>
                    </a:lnTo>
                    <a:lnTo>
                      <a:pt x="93" y="66"/>
                    </a:lnTo>
                    <a:lnTo>
                      <a:pt x="103" y="66"/>
                    </a:lnTo>
                    <a:lnTo>
                      <a:pt x="114" y="66"/>
                    </a:lnTo>
                    <a:lnTo>
                      <a:pt x="124" y="64"/>
                    </a:lnTo>
                    <a:lnTo>
                      <a:pt x="135" y="64"/>
                    </a:lnTo>
                    <a:lnTo>
                      <a:pt x="146" y="63"/>
                    </a:lnTo>
                    <a:lnTo>
                      <a:pt x="160" y="63"/>
                    </a:lnTo>
                    <a:lnTo>
                      <a:pt x="173" y="63"/>
                    </a:lnTo>
                    <a:lnTo>
                      <a:pt x="186" y="61"/>
                    </a:lnTo>
                    <a:lnTo>
                      <a:pt x="200" y="61"/>
                    </a:lnTo>
                    <a:lnTo>
                      <a:pt x="215" y="59"/>
                    </a:lnTo>
                    <a:lnTo>
                      <a:pt x="230" y="59"/>
                    </a:lnTo>
                    <a:lnTo>
                      <a:pt x="247" y="59"/>
                    </a:lnTo>
                    <a:lnTo>
                      <a:pt x="262" y="57"/>
                    </a:lnTo>
                    <a:lnTo>
                      <a:pt x="279" y="57"/>
                    </a:lnTo>
                    <a:lnTo>
                      <a:pt x="297" y="55"/>
                    </a:lnTo>
                    <a:lnTo>
                      <a:pt x="314" y="55"/>
                    </a:lnTo>
                    <a:lnTo>
                      <a:pt x="333" y="53"/>
                    </a:lnTo>
                    <a:lnTo>
                      <a:pt x="352" y="53"/>
                    </a:lnTo>
                    <a:lnTo>
                      <a:pt x="369" y="51"/>
                    </a:lnTo>
                    <a:lnTo>
                      <a:pt x="388" y="51"/>
                    </a:lnTo>
                    <a:lnTo>
                      <a:pt x="407" y="49"/>
                    </a:lnTo>
                    <a:lnTo>
                      <a:pt x="428" y="49"/>
                    </a:lnTo>
                    <a:lnTo>
                      <a:pt x="447" y="47"/>
                    </a:lnTo>
                    <a:lnTo>
                      <a:pt x="466" y="47"/>
                    </a:lnTo>
                    <a:lnTo>
                      <a:pt x="485" y="47"/>
                    </a:lnTo>
                    <a:lnTo>
                      <a:pt x="506" y="45"/>
                    </a:lnTo>
                    <a:lnTo>
                      <a:pt x="525" y="44"/>
                    </a:lnTo>
                    <a:lnTo>
                      <a:pt x="545" y="44"/>
                    </a:lnTo>
                    <a:lnTo>
                      <a:pt x="566" y="44"/>
                    </a:lnTo>
                    <a:lnTo>
                      <a:pt x="585" y="44"/>
                    </a:lnTo>
                    <a:lnTo>
                      <a:pt x="606" y="42"/>
                    </a:lnTo>
                    <a:lnTo>
                      <a:pt x="625" y="42"/>
                    </a:lnTo>
                    <a:lnTo>
                      <a:pt x="646" y="40"/>
                    </a:lnTo>
                    <a:lnTo>
                      <a:pt x="667" y="40"/>
                    </a:lnTo>
                    <a:lnTo>
                      <a:pt x="686" y="40"/>
                    </a:lnTo>
                    <a:lnTo>
                      <a:pt x="707" y="38"/>
                    </a:lnTo>
                    <a:lnTo>
                      <a:pt x="726" y="38"/>
                    </a:lnTo>
                    <a:lnTo>
                      <a:pt x="747" y="38"/>
                    </a:lnTo>
                    <a:lnTo>
                      <a:pt x="766" y="38"/>
                    </a:lnTo>
                    <a:lnTo>
                      <a:pt x="785" y="38"/>
                    </a:lnTo>
                    <a:lnTo>
                      <a:pt x="804" y="36"/>
                    </a:lnTo>
                    <a:lnTo>
                      <a:pt x="823" y="36"/>
                    </a:lnTo>
                    <a:lnTo>
                      <a:pt x="842" y="36"/>
                    </a:lnTo>
                    <a:lnTo>
                      <a:pt x="859" y="36"/>
                    </a:lnTo>
                    <a:lnTo>
                      <a:pt x="878" y="36"/>
                    </a:lnTo>
                    <a:lnTo>
                      <a:pt x="895" y="36"/>
                    </a:lnTo>
                    <a:lnTo>
                      <a:pt x="912" y="36"/>
                    </a:lnTo>
                    <a:lnTo>
                      <a:pt x="929" y="36"/>
                    </a:lnTo>
                    <a:lnTo>
                      <a:pt x="945" y="36"/>
                    </a:lnTo>
                    <a:lnTo>
                      <a:pt x="962" y="36"/>
                    </a:lnTo>
                    <a:lnTo>
                      <a:pt x="977" y="36"/>
                    </a:lnTo>
                    <a:lnTo>
                      <a:pt x="992" y="38"/>
                    </a:lnTo>
                    <a:lnTo>
                      <a:pt x="1005" y="38"/>
                    </a:lnTo>
                    <a:lnTo>
                      <a:pt x="1021" y="38"/>
                    </a:lnTo>
                    <a:lnTo>
                      <a:pt x="1021" y="0"/>
                    </a:lnTo>
                    <a:lnTo>
                      <a:pt x="1021" y="0"/>
                    </a:lnTo>
                    <a:close/>
                  </a:path>
                </a:pathLst>
              </a:custGeom>
              <a:solidFill>
                <a:srgbClr val="000000"/>
              </a:solidFill>
              <a:ln w="9525">
                <a:noFill/>
                <a:round/>
                <a:headEnd/>
                <a:tailEnd/>
              </a:ln>
            </p:spPr>
            <p:txBody>
              <a:bodyPr>
                <a:prstTxWarp prst="textNoShape">
                  <a:avLst/>
                </a:prstTxWarp>
              </a:bodyPr>
              <a:lstStyle/>
              <a:p>
                <a:endParaRPr lang="en-US"/>
              </a:p>
            </p:txBody>
          </p:sp>
          <p:sp>
            <p:nvSpPr>
              <p:cNvPr id="184332" name="Freeform 12"/>
              <p:cNvSpPr>
                <a:spLocks/>
              </p:cNvSpPr>
              <p:nvPr/>
            </p:nvSpPr>
            <p:spPr bwMode="auto">
              <a:xfrm>
                <a:off x="679" y="2377"/>
                <a:ext cx="179" cy="423"/>
              </a:xfrm>
              <a:custGeom>
                <a:avLst/>
                <a:gdLst/>
                <a:ahLst/>
                <a:cxnLst>
                  <a:cxn ang="0">
                    <a:pos x="219" y="801"/>
                  </a:cxn>
                  <a:cxn ang="0">
                    <a:pos x="186" y="791"/>
                  </a:cxn>
                  <a:cxn ang="0">
                    <a:pos x="127" y="746"/>
                  </a:cxn>
                  <a:cxn ang="0">
                    <a:pos x="126" y="734"/>
                  </a:cxn>
                  <a:cxn ang="0">
                    <a:pos x="124" y="719"/>
                  </a:cxn>
                  <a:cxn ang="0">
                    <a:pos x="122" y="696"/>
                  </a:cxn>
                  <a:cxn ang="0">
                    <a:pos x="120" y="674"/>
                  </a:cxn>
                  <a:cxn ang="0">
                    <a:pos x="116" y="643"/>
                  </a:cxn>
                  <a:cxn ang="0">
                    <a:pos x="114" y="611"/>
                  </a:cxn>
                  <a:cxn ang="0">
                    <a:pos x="110" y="575"/>
                  </a:cxn>
                  <a:cxn ang="0">
                    <a:pos x="107" y="537"/>
                  </a:cxn>
                  <a:cxn ang="0">
                    <a:pos x="103" y="495"/>
                  </a:cxn>
                  <a:cxn ang="0">
                    <a:pos x="97" y="453"/>
                  </a:cxn>
                  <a:cxn ang="0">
                    <a:pos x="93" y="407"/>
                  </a:cxn>
                  <a:cxn ang="0">
                    <a:pos x="88" y="362"/>
                  </a:cxn>
                  <a:cxn ang="0">
                    <a:pos x="82" y="314"/>
                  </a:cxn>
                  <a:cxn ang="0">
                    <a:pos x="76" y="269"/>
                  </a:cxn>
                  <a:cxn ang="0">
                    <a:pos x="72" y="221"/>
                  </a:cxn>
                  <a:cxn ang="0">
                    <a:pos x="65" y="175"/>
                  </a:cxn>
                  <a:cxn ang="0">
                    <a:pos x="59" y="130"/>
                  </a:cxn>
                  <a:cxn ang="0">
                    <a:pos x="53" y="86"/>
                  </a:cxn>
                  <a:cxn ang="0">
                    <a:pos x="48" y="44"/>
                  </a:cxn>
                  <a:cxn ang="0">
                    <a:pos x="42" y="4"/>
                  </a:cxn>
                  <a:cxn ang="0">
                    <a:pos x="0" y="6"/>
                  </a:cxn>
                  <a:cxn ang="0">
                    <a:pos x="2" y="19"/>
                  </a:cxn>
                  <a:cxn ang="0">
                    <a:pos x="4" y="40"/>
                  </a:cxn>
                  <a:cxn ang="0">
                    <a:pos x="6" y="65"/>
                  </a:cxn>
                  <a:cxn ang="0">
                    <a:pos x="12" y="97"/>
                  </a:cxn>
                  <a:cxn ang="0">
                    <a:pos x="15" y="132"/>
                  </a:cxn>
                  <a:cxn ang="0">
                    <a:pos x="21" y="172"/>
                  </a:cxn>
                  <a:cxn ang="0">
                    <a:pos x="25" y="213"/>
                  </a:cxn>
                  <a:cxn ang="0">
                    <a:pos x="32" y="261"/>
                  </a:cxn>
                  <a:cxn ang="0">
                    <a:pos x="38" y="307"/>
                  </a:cxn>
                  <a:cxn ang="0">
                    <a:pos x="44" y="356"/>
                  </a:cxn>
                  <a:cxn ang="0">
                    <a:pos x="51" y="405"/>
                  </a:cxn>
                  <a:cxn ang="0">
                    <a:pos x="57" y="455"/>
                  </a:cxn>
                  <a:cxn ang="0">
                    <a:pos x="65" y="502"/>
                  </a:cxn>
                  <a:cxn ang="0">
                    <a:pos x="70" y="550"/>
                  </a:cxn>
                  <a:cxn ang="0">
                    <a:pos x="76" y="596"/>
                  </a:cxn>
                  <a:cxn ang="0">
                    <a:pos x="82" y="637"/>
                  </a:cxn>
                  <a:cxn ang="0">
                    <a:pos x="89" y="677"/>
                  </a:cxn>
                  <a:cxn ang="0">
                    <a:pos x="95" y="712"/>
                  </a:cxn>
                  <a:cxn ang="0">
                    <a:pos x="99" y="742"/>
                  </a:cxn>
                  <a:cxn ang="0">
                    <a:pos x="105" y="769"/>
                  </a:cxn>
                  <a:cxn ang="0">
                    <a:pos x="359" y="21"/>
                  </a:cxn>
                </a:cxnLst>
                <a:rect l="0" t="0" r="r" b="b"/>
                <a:pathLst>
                  <a:path w="359" h="847">
                    <a:moveTo>
                      <a:pt x="319" y="21"/>
                    </a:moveTo>
                    <a:lnTo>
                      <a:pt x="308" y="795"/>
                    </a:lnTo>
                    <a:lnTo>
                      <a:pt x="219" y="801"/>
                    </a:lnTo>
                    <a:lnTo>
                      <a:pt x="188" y="8"/>
                    </a:lnTo>
                    <a:lnTo>
                      <a:pt x="127" y="4"/>
                    </a:lnTo>
                    <a:lnTo>
                      <a:pt x="186" y="791"/>
                    </a:lnTo>
                    <a:lnTo>
                      <a:pt x="127" y="751"/>
                    </a:lnTo>
                    <a:lnTo>
                      <a:pt x="127" y="750"/>
                    </a:lnTo>
                    <a:lnTo>
                      <a:pt x="127" y="746"/>
                    </a:lnTo>
                    <a:lnTo>
                      <a:pt x="127" y="742"/>
                    </a:lnTo>
                    <a:lnTo>
                      <a:pt x="127" y="738"/>
                    </a:lnTo>
                    <a:lnTo>
                      <a:pt x="126" y="734"/>
                    </a:lnTo>
                    <a:lnTo>
                      <a:pt x="126" y="731"/>
                    </a:lnTo>
                    <a:lnTo>
                      <a:pt x="126" y="725"/>
                    </a:lnTo>
                    <a:lnTo>
                      <a:pt x="124" y="719"/>
                    </a:lnTo>
                    <a:lnTo>
                      <a:pt x="124" y="712"/>
                    </a:lnTo>
                    <a:lnTo>
                      <a:pt x="124" y="706"/>
                    </a:lnTo>
                    <a:lnTo>
                      <a:pt x="122" y="696"/>
                    </a:lnTo>
                    <a:lnTo>
                      <a:pt x="122" y="689"/>
                    </a:lnTo>
                    <a:lnTo>
                      <a:pt x="120" y="681"/>
                    </a:lnTo>
                    <a:lnTo>
                      <a:pt x="120" y="674"/>
                    </a:lnTo>
                    <a:lnTo>
                      <a:pt x="120" y="664"/>
                    </a:lnTo>
                    <a:lnTo>
                      <a:pt x="118" y="653"/>
                    </a:lnTo>
                    <a:lnTo>
                      <a:pt x="116" y="643"/>
                    </a:lnTo>
                    <a:lnTo>
                      <a:pt x="116" y="634"/>
                    </a:lnTo>
                    <a:lnTo>
                      <a:pt x="114" y="622"/>
                    </a:lnTo>
                    <a:lnTo>
                      <a:pt x="114" y="611"/>
                    </a:lnTo>
                    <a:lnTo>
                      <a:pt x="112" y="599"/>
                    </a:lnTo>
                    <a:lnTo>
                      <a:pt x="112" y="588"/>
                    </a:lnTo>
                    <a:lnTo>
                      <a:pt x="110" y="575"/>
                    </a:lnTo>
                    <a:lnTo>
                      <a:pt x="108" y="561"/>
                    </a:lnTo>
                    <a:lnTo>
                      <a:pt x="108" y="550"/>
                    </a:lnTo>
                    <a:lnTo>
                      <a:pt x="107" y="537"/>
                    </a:lnTo>
                    <a:lnTo>
                      <a:pt x="105" y="523"/>
                    </a:lnTo>
                    <a:lnTo>
                      <a:pt x="105" y="508"/>
                    </a:lnTo>
                    <a:lnTo>
                      <a:pt x="103" y="495"/>
                    </a:lnTo>
                    <a:lnTo>
                      <a:pt x="101" y="481"/>
                    </a:lnTo>
                    <a:lnTo>
                      <a:pt x="99" y="466"/>
                    </a:lnTo>
                    <a:lnTo>
                      <a:pt x="97" y="453"/>
                    </a:lnTo>
                    <a:lnTo>
                      <a:pt x="97" y="438"/>
                    </a:lnTo>
                    <a:lnTo>
                      <a:pt x="95" y="423"/>
                    </a:lnTo>
                    <a:lnTo>
                      <a:pt x="93" y="407"/>
                    </a:lnTo>
                    <a:lnTo>
                      <a:pt x="91" y="392"/>
                    </a:lnTo>
                    <a:lnTo>
                      <a:pt x="89" y="377"/>
                    </a:lnTo>
                    <a:lnTo>
                      <a:pt x="88" y="362"/>
                    </a:lnTo>
                    <a:lnTo>
                      <a:pt x="86" y="346"/>
                    </a:lnTo>
                    <a:lnTo>
                      <a:pt x="84" y="329"/>
                    </a:lnTo>
                    <a:lnTo>
                      <a:pt x="82" y="314"/>
                    </a:lnTo>
                    <a:lnTo>
                      <a:pt x="80" y="299"/>
                    </a:lnTo>
                    <a:lnTo>
                      <a:pt x="78" y="284"/>
                    </a:lnTo>
                    <a:lnTo>
                      <a:pt x="76" y="269"/>
                    </a:lnTo>
                    <a:lnTo>
                      <a:pt x="76" y="253"/>
                    </a:lnTo>
                    <a:lnTo>
                      <a:pt x="74" y="238"/>
                    </a:lnTo>
                    <a:lnTo>
                      <a:pt x="72" y="221"/>
                    </a:lnTo>
                    <a:lnTo>
                      <a:pt x="69" y="206"/>
                    </a:lnTo>
                    <a:lnTo>
                      <a:pt x="67" y="191"/>
                    </a:lnTo>
                    <a:lnTo>
                      <a:pt x="65" y="175"/>
                    </a:lnTo>
                    <a:lnTo>
                      <a:pt x="63" y="160"/>
                    </a:lnTo>
                    <a:lnTo>
                      <a:pt x="61" y="145"/>
                    </a:lnTo>
                    <a:lnTo>
                      <a:pt x="59" y="130"/>
                    </a:lnTo>
                    <a:lnTo>
                      <a:pt x="57" y="116"/>
                    </a:lnTo>
                    <a:lnTo>
                      <a:pt x="55" y="101"/>
                    </a:lnTo>
                    <a:lnTo>
                      <a:pt x="53" y="86"/>
                    </a:lnTo>
                    <a:lnTo>
                      <a:pt x="50" y="71"/>
                    </a:lnTo>
                    <a:lnTo>
                      <a:pt x="50" y="57"/>
                    </a:lnTo>
                    <a:lnTo>
                      <a:pt x="48" y="44"/>
                    </a:lnTo>
                    <a:lnTo>
                      <a:pt x="46" y="31"/>
                    </a:lnTo>
                    <a:lnTo>
                      <a:pt x="42" y="18"/>
                    </a:lnTo>
                    <a:lnTo>
                      <a:pt x="42" y="4"/>
                    </a:lnTo>
                    <a:lnTo>
                      <a:pt x="0" y="0"/>
                    </a:lnTo>
                    <a:lnTo>
                      <a:pt x="0" y="2"/>
                    </a:lnTo>
                    <a:lnTo>
                      <a:pt x="0" y="6"/>
                    </a:lnTo>
                    <a:lnTo>
                      <a:pt x="0" y="10"/>
                    </a:lnTo>
                    <a:lnTo>
                      <a:pt x="0" y="14"/>
                    </a:lnTo>
                    <a:lnTo>
                      <a:pt x="2" y="19"/>
                    </a:lnTo>
                    <a:lnTo>
                      <a:pt x="4" y="25"/>
                    </a:lnTo>
                    <a:lnTo>
                      <a:pt x="4" y="33"/>
                    </a:lnTo>
                    <a:lnTo>
                      <a:pt x="4" y="40"/>
                    </a:lnTo>
                    <a:lnTo>
                      <a:pt x="4" y="48"/>
                    </a:lnTo>
                    <a:lnTo>
                      <a:pt x="6" y="57"/>
                    </a:lnTo>
                    <a:lnTo>
                      <a:pt x="6" y="65"/>
                    </a:lnTo>
                    <a:lnTo>
                      <a:pt x="8" y="76"/>
                    </a:lnTo>
                    <a:lnTo>
                      <a:pt x="10" y="86"/>
                    </a:lnTo>
                    <a:lnTo>
                      <a:pt x="12" y="97"/>
                    </a:lnTo>
                    <a:lnTo>
                      <a:pt x="12" y="109"/>
                    </a:lnTo>
                    <a:lnTo>
                      <a:pt x="13" y="120"/>
                    </a:lnTo>
                    <a:lnTo>
                      <a:pt x="15" y="132"/>
                    </a:lnTo>
                    <a:lnTo>
                      <a:pt x="17" y="145"/>
                    </a:lnTo>
                    <a:lnTo>
                      <a:pt x="19" y="158"/>
                    </a:lnTo>
                    <a:lnTo>
                      <a:pt x="21" y="172"/>
                    </a:lnTo>
                    <a:lnTo>
                      <a:pt x="21" y="185"/>
                    </a:lnTo>
                    <a:lnTo>
                      <a:pt x="25" y="200"/>
                    </a:lnTo>
                    <a:lnTo>
                      <a:pt x="25" y="213"/>
                    </a:lnTo>
                    <a:lnTo>
                      <a:pt x="29" y="229"/>
                    </a:lnTo>
                    <a:lnTo>
                      <a:pt x="29" y="244"/>
                    </a:lnTo>
                    <a:lnTo>
                      <a:pt x="32" y="261"/>
                    </a:lnTo>
                    <a:lnTo>
                      <a:pt x="34" y="276"/>
                    </a:lnTo>
                    <a:lnTo>
                      <a:pt x="36" y="291"/>
                    </a:lnTo>
                    <a:lnTo>
                      <a:pt x="38" y="307"/>
                    </a:lnTo>
                    <a:lnTo>
                      <a:pt x="40" y="324"/>
                    </a:lnTo>
                    <a:lnTo>
                      <a:pt x="42" y="341"/>
                    </a:lnTo>
                    <a:lnTo>
                      <a:pt x="44" y="356"/>
                    </a:lnTo>
                    <a:lnTo>
                      <a:pt x="48" y="373"/>
                    </a:lnTo>
                    <a:lnTo>
                      <a:pt x="50" y="388"/>
                    </a:lnTo>
                    <a:lnTo>
                      <a:pt x="51" y="405"/>
                    </a:lnTo>
                    <a:lnTo>
                      <a:pt x="53" y="421"/>
                    </a:lnTo>
                    <a:lnTo>
                      <a:pt x="55" y="438"/>
                    </a:lnTo>
                    <a:lnTo>
                      <a:pt x="57" y="455"/>
                    </a:lnTo>
                    <a:lnTo>
                      <a:pt x="59" y="470"/>
                    </a:lnTo>
                    <a:lnTo>
                      <a:pt x="61" y="487"/>
                    </a:lnTo>
                    <a:lnTo>
                      <a:pt x="65" y="502"/>
                    </a:lnTo>
                    <a:lnTo>
                      <a:pt x="67" y="520"/>
                    </a:lnTo>
                    <a:lnTo>
                      <a:pt x="69" y="535"/>
                    </a:lnTo>
                    <a:lnTo>
                      <a:pt x="70" y="550"/>
                    </a:lnTo>
                    <a:lnTo>
                      <a:pt x="72" y="565"/>
                    </a:lnTo>
                    <a:lnTo>
                      <a:pt x="76" y="580"/>
                    </a:lnTo>
                    <a:lnTo>
                      <a:pt x="76" y="596"/>
                    </a:lnTo>
                    <a:lnTo>
                      <a:pt x="80" y="609"/>
                    </a:lnTo>
                    <a:lnTo>
                      <a:pt x="80" y="622"/>
                    </a:lnTo>
                    <a:lnTo>
                      <a:pt x="82" y="637"/>
                    </a:lnTo>
                    <a:lnTo>
                      <a:pt x="84" y="651"/>
                    </a:lnTo>
                    <a:lnTo>
                      <a:pt x="88" y="664"/>
                    </a:lnTo>
                    <a:lnTo>
                      <a:pt x="89" y="677"/>
                    </a:lnTo>
                    <a:lnTo>
                      <a:pt x="91" y="689"/>
                    </a:lnTo>
                    <a:lnTo>
                      <a:pt x="93" y="700"/>
                    </a:lnTo>
                    <a:lnTo>
                      <a:pt x="95" y="712"/>
                    </a:lnTo>
                    <a:lnTo>
                      <a:pt x="95" y="723"/>
                    </a:lnTo>
                    <a:lnTo>
                      <a:pt x="97" y="732"/>
                    </a:lnTo>
                    <a:lnTo>
                      <a:pt x="99" y="742"/>
                    </a:lnTo>
                    <a:lnTo>
                      <a:pt x="101" y="751"/>
                    </a:lnTo>
                    <a:lnTo>
                      <a:pt x="103" y="759"/>
                    </a:lnTo>
                    <a:lnTo>
                      <a:pt x="105" y="769"/>
                    </a:lnTo>
                    <a:lnTo>
                      <a:pt x="194" y="847"/>
                    </a:lnTo>
                    <a:lnTo>
                      <a:pt x="352" y="835"/>
                    </a:lnTo>
                    <a:lnTo>
                      <a:pt x="359" y="21"/>
                    </a:lnTo>
                    <a:lnTo>
                      <a:pt x="319" y="21"/>
                    </a:lnTo>
                    <a:lnTo>
                      <a:pt x="319" y="21"/>
                    </a:lnTo>
                    <a:close/>
                  </a:path>
                </a:pathLst>
              </a:custGeom>
              <a:solidFill>
                <a:srgbClr val="000000"/>
              </a:solidFill>
              <a:ln w="9525">
                <a:noFill/>
                <a:round/>
                <a:headEnd/>
                <a:tailEnd/>
              </a:ln>
            </p:spPr>
            <p:txBody>
              <a:bodyPr>
                <a:prstTxWarp prst="textNoShape">
                  <a:avLst/>
                </a:prstTxWarp>
              </a:bodyPr>
              <a:lstStyle/>
              <a:p>
                <a:endParaRPr lang="en-US"/>
              </a:p>
            </p:txBody>
          </p:sp>
          <p:sp>
            <p:nvSpPr>
              <p:cNvPr id="184333" name="Freeform 13"/>
              <p:cNvSpPr>
                <a:spLocks/>
              </p:cNvSpPr>
              <p:nvPr/>
            </p:nvSpPr>
            <p:spPr bwMode="auto">
              <a:xfrm>
                <a:off x="781" y="2407"/>
                <a:ext cx="46" cy="358"/>
              </a:xfrm>
              <a:custGeom>
                <a:avLst/>
                <a:gdLst/>
                <a:ahLst/>
                <a:cxnLst>
                  <a:cxn ang="0">
                    <a:pos x="0" y="0"/>
                  </a:cxn>
                  <a:cxn ang="0">
                    <a:pos x="33" y="713"/>
                  </a:cxn>
                  <a:cxn ang="0">
                    <a:pos x="92" y="717"/>
                  </a:cxn>
                  <a:cxn ang="0">
                    <a:pos x="0" y="0"/>
                  </a:cxn>
                  <a:cxn ang="0">
                    <a:pos x="0" y="0"/>
                  </a:cxn>
                </a:cxnLst>
                <a:rect l="0" t="0" r="r" b="b"/>
                <a:pathLst>
                  <a:path w="92" h="717">
                    <a:moveTo>
                      <a:pt x="0" y="0"/>
                    </a:moveTo>
                    <a:lnTo>
                      <a:pt x="33" y="713"/>
                    </a:lnTo>
                    <a:lnTo>
                      <a:pt x="92" y="717"/>
                    </a:lnTo>
                    <a:lnTo>
                      <a:pt x="0" y="0"/>
                    </a:lnTo>
                    <a:lnTo>
                      <a:pt x="0" y="0"/>
                    </a:lnTo>
                    <a:close/>
                  </a:path>
                </a:pathLst>
              </a:custGeom>
              <a:solidFill>
                <a:srgbClr val="BF6633"/>
              </a:solidFill>
              <a:ln w="9525">
                <a:noFill/>
                <a:round/>
                <a:headEnd/>
                <a:tailEnd/>
              </a:ln>
            </p:spPr>
            <p:txBody>
              <a:bodyPr>
                <a:prstTxWarp prst="textNoShape">
                  <a:avLst/>
                </a:prstTxWarp>
              </a:bodyPr>
              <a:lstStyle/>
              <a:p>
                <a:endParaRPr lang="en-US"/>
              </a:p>
            </p:txBody>
          </p:sp>
          <p:sp>
            <p:nvSpPr>
              <p:cNvPr id="184334" name="Freeform 14"/>
              <p:cNvSpPr>
                <a:spLocks/>
              </p:cNvSpPr>
              <p:nvPr/>
            </p:nvSpPr>
            <p:spPr bwMode="auto">
              <a:xfrm>
                <a:off x="794" y="2401"/>
                <a:ext cx="33" cy="236"/>
              </a:xfrm>
              <a:custGeom>
                <a:avLst/>
                <a:gdLst/>
                <a:ahLst/>
                <a:cxnLst>
                  <a:cxn ang="0">
                    <a:pos x="0" y="11"/>
                  </a:cxn>
                  <a:cxn ang="0">
                    <a:pos x="48" y="472"/>
                  </a:cxn>
                  <a:cxn ang="0">
                    <a:pos x="67" y="0"/>
                  </a:cxn>
                  <a:cxn ang="0">
                    <a:pos x="0" y="11"/>
                  </a:cxn>
                  <a:cxn ang="0">
                    <a:pos x="0" y="11"/>
                  </a:cxn>
                </a:cxnLst>
                <a:rect l="0" t="0" r="r" b="b"/>
                <a:pathLst>
                  <a:path w="67" h="472">
                    <a:moveTo>
                      <a:pt x="0" y="11"/>
                    </a:moveTo>
                    <a:lnTo>
                      <a:pt x="48" y="472"/>
                    </a:lnTo>
                    <a:lnTo>
                      <a:pt x="67" y="0"/>
                    </a:lnTo>
                    <a:lnTo>
                      <a:pt x="0" y="11"/>
                    </a:lnTo>
                    <a:lnTo>
                      <a:pt x="0" y="11"/>
                    </a:lnTo>
                    <a:close/>
                  </a:path>
                </a:pathLst>
              </a:custGeom>
              <a:solidFill>
                <a:srgbClr val="D99966"/>
              </a:solidFill>
              <a:ln w="9525">
                <a:noFill/>
                <a:round/>
                <a:headEnd/>
                <a:tailEnd/>
              </a:ln>
            </p:spPr>
            <p:txBody>
              <a:bodyPr>
                <a:prstTxWarp prst="textNoShape">
                  <a:avLst/>
                </a:prstTxWarp>
              </a:bodyPr>
              <a:lstStyle/>
              <a:p>
                <a:endParaRPr lang="en-US"/>
              </a:p>
            </p:txBody>
          </p:sp>
          <p:sp>
            <p:nvSpPr>
              <p:cNvPr id="184335" name="Freeform 15"/>
              <p:cNvSpPr>
                <a:spLocks/>
              </p:cNvSpPr>
              <p:nvPr/>
            </p:nvSpPr>
            <p:spPr bwMode="auto">
              <a:xfrm>
                <a:off x="804" y="2410"/>
                <a:ext cx="12" cy="91"/>
              </a:xfrm>
              <a:custGeom>
                <a:avLst/>
                <a:gdLst/>
                <a:ahLst/>
                <a:cxnLst>
                  <a:cxn ang="0">
                    <a:pos x="0" y="13"/>
                  </a:cxn>
                  <a:cxn ang="0">
                    <a:pos x="15" y="181"/>
                  </a:cxn>
                  <a:cxn ang="0">
                    <a:pos x="25" y="0"/>
                  </a:cxn>
                  <a:cxn ang="0">
                    <a:pos x="0" y="13"/>
                  </a:cxn>
                  <a:cxn ang="0">
                    <a:pos x="0" y="13"/>
                  </a:cxn>
                </a:cxnLst>
                <a:rect l="0" t="0" r="r" b="b"/>
                <a:pathLst>
                  <a:path w="25" h="181">
                    <a:moveTo>
                      <a:pt x="0" y="13"/>
                    </a:moveTo>
                    <a:lnTo>
                      <a:pt x="15" y="181"/>
                    </a:lnTo>
                    <a:lnTo>
                      <a:pt x="25" y="0"/>
                    </a:lnTo>
                    <a:lnTo>
                      <a:pt x="0" y="13"/>
                    </a:lnTo>
                    <a:lnTo>
                      <a:pt x="0" y="13"/>
                    </a:lnTo>
                    <a:close/>
                  </a:path>
                </a:pathLst>
              </a:custGeom>
              <a:solidFill>
                <a:srgbClr val="E6B380"/>
              </a:solidFill>
              <a:ln w="9525">
                <a:noFill/>
                <a:round/>
                <a:headEnd/>
                <a:tailEnd/>
              </a:ln>
            </p:spPr>
            <p:txBody>
              <a:bodyPr>
                <a:prstTxWarp prst="textNoShape">
                  <a:avLst/>
                </a:prstTxWarp>
              </a:bodyPr>
              <a:lstStyle/>
              <a:p>
                <a:endParaRPr lang="en-US"/>
              </a:p>
            </p:txBody>
          </p:sp>
          <p:sp>
            <p:nvSpPr>
              <p:cNvPr id="184336" name="Freeform 16"/>
              <p:cNvSpPr>
                <a:spLocks/>
              </p:cNvSpPr>
              <p:nvPr/>
            </p:nvSpPr>
            <p:spPr bwMode="auto">
              <a:xfrm>
                <a:off x="799" y="2639"/>
                <a:ext cx="16" cy="115"/>
              </a:xfrm>
              <a:custGeom>
                <a:avLst/>
                <a:gdLst/>
                <a:ahLst/>
                <a:cxnLst>
                  <a:cxn ang="0">
                    <a:pos x="16" y="230"/>
                  </a:cxn>
                  <a:cxn ang="0">
                    <a:pos x="0" y="0"/>
                  </a:cxn>
                  <a:cxn ang="0">
                    <a:pos x="33" y="230"/>
                  </a:cxn>
                  <a:cxn ang="0">
                    <a:pos x="16" y="230"/>
                  </a:cxn>
                  <a:cxn ang="0">
                    <a:pos x="16" y="230"/>
                  </a:cxn>
                </a:cxnLst>
                <a:rect l="0" t="0" r="r" b="b"/>
                <a:pathLst>
                  <a:path w="33" h="230">
                    <a:moveTo>
                      <a:pt x="16" y="230"/>
                    </a:moveTo>
                    <a:lnTo>
                      <a:pt x="0" y="0"/>
                    </a:lnTo>
                    <a:lnTo>
                      <a:pt x="33" y="230"/>
                    </a:lnTo>
                    <a:lnTo>
                      <a:pt x="16" y="230"/>
                    </a:lnTo>
                    <a:lnTo>
                      <a:pt x="16" y="230"/>
                    </a:lnTo>
                    <a:close/>
                  </a:path>
                </a:pathLst>
              </a:custGeom>
              <a:solidFill>
                <a:srgbClr val="B34D1A"/>
              </a:solidFill>
              <a:ln w="9525">
                <a:noFill/>
                <a:round/>
                <a:headEnd/>
                <a:tailEnd/>
              </a:ln>
            </p:spPr>
            <p:txBody>
              <a:bodyPr>
                <a:prstTxWarp prst="textNoShape">
                  <a:avLst/>
                </a:prstTxWarp>
              </a:bodyPr>
              <a:lstStyle/>
              <a:p>
                <a:endParaRPr lang="en-US"/>
              </a:p>
            </p:txBody>
          </p:sp>
          <p:sp>
            <p:nvSpPr>
              <p:cNvPr id="184337" name="Freeform 17"/>
              <p:cNvSpPr>
                <a:spLocks/>
              </p:cNvSpPr>
              <p:nvPr/>
            </p:nvSpPr>
            <p:spPr bwMode="auto">
              <a:xfrm>
                <a:off x="729" y="2414"/>
                <a:ext cx="31" cy="331"/>
              </a:xfrm>
              <a:custGeom>
                <a:avLst/>
                <a:gdLst/>
                <a:ahLst/>
                <a:cxnLst>
                  <a:cxn ang="0">
                    <a:pos x="9" y="0"/>
                  </a:cxn>
                  <a:cxn ang="0">
                    <a:pos x="63" y="661"/>
                  </a:cxn>
                  <a:cxn ang="0">
                    <a:pos x="32" y="650"/>
                  </a:cxn>
                  <a:cxn ang="0">
                    <a:pos x="0" y="245"/>
                  </a:cxn>
                  <a:cxn ang="0">
                    <a:pos x="9" y="0"/>
                  </a:cxn>
                  <a:cxn ang="0">
                    <a:pos x="9" y="0"/>
                  </a:cxn>
                </a:cxnLst>
                <a:rect l="0" t="0" r="r" b="b"/>
                <a:pathLst>
                  <a:path w="63" h="661">
                    <a:moveTo>
                      <a:pt x="9" y="0"/>
                    </a:moveTo>
                    <a:lnTo>
                      <a:pt x="63" y="661"/>
                    </a:lnTo>
                    <a:lnTo>
                      <a:pt x="32" y="650"/>
                    </a:lnTo>
                    <a:lnTo>
                      <a:pt x="0" y="245"/>
                    </a:lnTo>
                    <a:lnTo>
                      <a:pt x="9" y="0"/>
                    </a:lnTo>
                    <a:lnTo>
                      <a:pt x="9" y="0"/>
                    </a:lnTo>
                    <a:close/>
                  </a:path>
                </a:pathLst>
              </a:custGeom>
              <a:solidFill>
                <a:srgbClr val="B34D1A"/>
              </a:solidFill>
              <a:ln w="9525">
                <a:noFill/>
                <a:round/>
                <a:headEnd/>
                <a:tailEnd/>
              </a:ln>
            </p:spPr>
            <p:txBody>
              <a:bodyPr>
                <a:prstTxWarp prst="textNoShape">
                  <a:avLst/>
                </a:prstTxWarp>
              </a:bodyPr>
              <a:lstStyle/>
              <a:p>
                <a:endParaRPr lang="en-US"/>
              </a:p>
            </p:txBody>
          </p:sp>
          <p:sp>
            <p:nvSpPr>
              <p:cNvPr id="184338" name="Freeform 18"/>
              <p:cNvSpPr>
                <a:spLocks/>
              </p:cNvSpPr>
              <p:nvPr/>
            </p:nvSpPr>
            <p:spPr bwMode="auto">
              <a:xfrm>
                <a:off x="715" y="2410"/>
                <a:ext cx="12" cy="70"/>
              </a:xfrm>
              <a:custGeom>
                <a:avLst/>
                <a:gdLst/>
                <a:ahLst/>
                <a:cxnLst>
                  <a:cxn ang="0">
                    <a:pos x="0" y="13"/>
                  </a:cxn>
                  <a:cxn ang="0">
                    <a:pos x="8" y="139"/>
                  </a:cxn>
                  <a:cxn ang="0">
                    <a:pos x="25" y="0"/>
                  </a:cxn>
                  <a:cxn ang="0">
                    <a:pos x="0" y="13"/>
                  </a:cxn>
                  <a:cxn ang="0">
                    <a:pos x="0" y="13"/>
                  </a:cxn>
                </a:cxnLst>
                <a:rect l="0" t="0" r="r" b="b"/>
                <a:pathLst>
                  <a:path w="25" h="139">
                    <a:moveTo>
                      <a:pt x="0" y="13"/>
                    </a:moveTo>
                    <a:lnTo>
                      <a:pt x="8" y="139"/>
                    </a:lnTo>
                    <a:lnTo>
                      <a:pt x="25" y="0"/>
                    </a:lnTo>
                    <a:lnTo>
                      <a:pt x="0" y="13"/>
                    </a:lnTo>
                    <a:lnTo>
                      <a:pt x="0" y="13"/>
                    </a:lnTo>
                    <a:close/>
                  </a:path>
                </a:pathLst>
              </a:custGeom>
              <a:solidFill>
                <a:srgbClr val="CC804D"/>
              </a:solidFill>
              <a:ln w="9525">
                <a:noFill/>
                <a:round/>
                <a:headEnd/>
                <a:tailEnd/>
              </a:ln>
            </p:spPr>
            <p:txBody>
              <a:bodyPr>
                <a:prstTxWarp prst="textNoShape">
                  <a:avLst/>
                </a:prstTxWarp>
              </a:bodyPr>
              <a:lstStyle/>
              <a:p>
                <a:endParaRPr lang="en-US"/>
              </a:p>
            </p:txBody>
          </p:sp>
        </p:grpSp>
        <p:sp>
          <p:nvSpPr>
            <p:cNvPr id="184339" name="Text Box 19"/>
            <p:cNvSpPr txBox="1">
              <a:spLocks noChangeArrowheads="1"/>
            </p:cNvSpPr>
            <p:nvPr/>
          </p:nvSpPr>
          <p:spPr bwMode="auto">
            <a:xfrm rot="-264482">
              <a:off x="4163" y="1661"/>
              <a:ext cx="623" cy="403"/>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80808"/>
                  </a:solidFill>
                  <a:latin typeface="Arial" charset="0"/>
                </a:rPr>
                <a:t>Bloomberg</a:t>
              </a:r>
            </a:p>
            <a:p>
              <a:pPr algn="ctr" eaLnBrk="1" hangingPunct="1"/>
              <a:r>
                <a:rPr lang="en-US" sz="1200" b="1">
                  <a:solidFill>
                    <a:srgbClr val="080808"/>
                  </a:solidFill>
                  <a:latin typeface="Arial" charset="0"/>
                </a:rPr>
                <a:t>Currency </a:t>
              </a:r>
            </a:p>
            <a:p>
              <a:pPr algn="ctr" eaLnBrk="1" hangingPunct="1"/>
              <a:r>
                <a:rPr lang="en-US" sz="1200" b="1">
                  <a:solidFill>
                    <a:srgbClr val="080808"/>
                  </a:solidFill>
                  <a:latin typeface="Arial" charset="0"/>
                </a:rPr>
                <a:t>Rates</a:t>
              </a:r>
            </a:p>
          </p:txBody>
        </p:sp>
      </p:grpSp>
      <p:grpSp>
        <p:nvGrpSpPr>
          <p:cNvPr id="4" name="Group 20"/>
          <p:cNvGrpSpPr>
            <a:grpSpLocks/>
          </p:cNvGrpSpPr>
          <p:nvPr/>
        </p:nvGrpSpPr>
        <p:grpSpPr bwMode="auto">
          <a:xfrm>
            <a:off x="5940425" y="3276600"/>
            <a:ext cx="1039813" cy="1047750"/>
            <a:chOff x="2336" y="1888"/>
            <a:chExt cx="655" cy="660"/>
          </a:xfrm>
        </p:grpSpPr>
        <p:grpSp>
          <p:nvGrpSpPr>
            <p:cNvPr id="5" name="Group 21"/>
            <p:cNvGrpSpPr>
              <a:grpSpLocks/>
            </p:cNvGrpSpPr>
            <p:nvPr/>
          </p:nvGrpSpPr>
          <p:grpSpPr bwMode="auto">
            <a:xfrm>
              <a:off x="2336" y="1888"/>
              <a:ext cx="655" cy="660"/>
              <a:chOff x="249" y="1616"/>
              <a:chExt cx="992" cy="1184"/>
            </a:xfrm>
          </p:grpSpPr>
          <p:sp>
            <p:nvSpPr>
              <p:cNvPr id="184342" name="Freeform 22"/>
              <p:cNvSpPr>
                <a:spLocks/>
              </p:cNvSpPr>
              <p:nvPr/>
            </p:nvSpPr>
            <p:spPr bwMode="auto">
              <a:xfrm>
                <a:off x="279" y="1628"/>
                <a:ext cx="962" cy="805"/>
              </a:xfrm>
              <a:custGeom>
                <a:avLst/>
                <a:gdLst/>
                <a:ahLst/>
                <a:cxnLst>
                  <a:cxn ang="0">
                    <a:pos x="0" y="51"/>
                  </a:cxn>
                  <a:cxn ang="0">
                    <a:pos x="26" y="599"/>
                  </a:cxn>
                  <a:cxn ang="0">
                    <a:pos x="95" y="1608"/>
                  </a:cxn>
                  <a:cxn ang="0">
                    <a:pos x="632" y="1557"/>
                  </a:cxn>
                  <a:cxn ang="0">
                    <a:pos x="1923" y="1451"/>
                  </a:cxn>
                  <a:cxn ang="0">
                    <a:pos x="1904" y="799"/>
                  </a:cxn>
                  <a:cxn ang="0">
                    <a:pos x="1896" y="0"/>
                  </a:cxn>
                  <a:cxn ang="0">
                    <a:pos x="1172" y="9"/>
                  </a:cxn>
                  <a:cxn ang="0">
                    <a:pos x="0" y="51"/>
                  </a:cxn>
                  <a:cxn ang="0">
                    <a:pos x="0" y="51"/>
                  </a:cxn>
                </a:cxnLst>
                <a:rect l="0" t="0" r="r" b="b"/>
                <a:pathLst>
                  <a:path w="1923" h="1608">
                    <a:moveTo>
                      <a:pt x="0" y="51"/>
                    </a:moveTo>
                    <a:lnTo>
                      <a:pt x="26" y="599"/>
                    </a:lnTo>
                    <a:lnTo>
                      <a:pt x="95" y="1608"/>
                    </a:lnTo>
                    <a:lnTo>
                      <a:pt x="632" y="1557"/>
                    </a:lnTo>
                    <a:lnTo>
                      <a:pt x="1923" y="1451"/>
                    </a:lnTo>
                    <a:lnTo>
                      <a:pt x="1904" y="799"/>
                    </a:lnTo>
                    <a:lnTo>
                      <a:pt x="1896" y="0"/>
                    </a:lnTo>
                    <a:lnTo>
                      <a:pt x="1172" y="9"/>
                    </a:lnTo>
                    <a:lnTo>
                      <a:pt x="0" y="51"/>
                    </a:lnTo>
                    <a:lnTo>
                      <a:pt x="0" y="51"/>
                    </a:lnTo>
                    <a:close/>
                  </a:path>
                </a:pathLst>
              </a:custGeom>
              <a:solidFill>
                <a:srgbClr val="B8B8D9"/>
              </a:solidFill>
              <a:ln w="9525">
                <a:noFill/>
                <a:round/>
                <a:headEnd/>
                <a:tailEnd/>
              </a:ln>
            </p:spPr>
            <p:txBody>
              <a:bodyPr>
                <a:prstTxWarp prst="textNoShape">
                  <a:avLst/>
                </a:prstTxWarp>
              </a:bodyPr>
              <a:lstStyle/>
              <a:p>
                <a:endParaRPr lang="en-US"/>
              </a:p>
            </p:txBody>
          </p:sp>
          <p:sp>
            <p:nvSpPr>
              <p:cNvPr id="184343" name="Freeform 23"/>
              <p:cNvSpPr>
                <a:spLocks/>
              </p:cNvSpPr>
              <p:nvPr/>
            </p:nvSpPr>
            <p:spPr bwMode="auto">
              <a:xfrm>
                <a:off x="682" y="2383"/>
                <a:ext cx="98" cy="400"/>
              </a:xfrm>
              <a:custGeom>
                <a:avLst/>
                <a:gdLst/>
                <a:ahLst/>
                <a:cxnLst>
                  <a:cxn ang="0">
                    <a:pos x="0" y="19"/>
                  </a:cxn>
                  <a:cxn ang="0">
                    <a:pos x="148" y="0"/>
                  </a:cxn>
                  <a:cxn ang="0">
                    <a:pos x="195" y="800"/>
                  </a:cxn>
                  <a:cxn ang="0">
                    <a:pos x="100" y="751"/>
                  </a:cxn>
                  <a:cxn ang="0">
                    <a:pos x="0" y="19"/>
                  </a:cxn>
                  <a:cxn ang="0">
                    <a:pos x="0" y="19"/>
                  </a:cxn>
                </a:cxnLst>
                <a:rect l="0" t="0" r="r" b="b"/>
                <a:pathLst>
                  <a:path w="195" h="800">
                    <a:moveTo>
                      <a:pt x="0" y="19"/>
                    </a:moveTo>
                    <a:lnTo>
                      <a:pt x="148" y="0"/>
                    </a:lnTo>
                    <a:lnTo>
                      <a:pt x="195" y="800"/>
                    </a:lnTo>
                    <a:lnTo>
                      <a:pt x="100" y="751"/>
                    </a:lnTo>
                    <a:lnTo>
                      <a:pt x="0" y="19"/>
                    </a:lnTo>
                    <a:lnTo>
                      <a:pt x="0" y="19"/>
                    </a:lnTo>
                    <a:close/>
                  </a:path>
                </a:pathLst>
              </a:custGeom>
              <a:solidFill>
                <a:srgbClr val="BF6633"/>
              </a:solidFill>
              <a:ln w="9525">
                <a:noFill/>
                <a:round/>
                <a:headEnd/>
                <a:tailEnd/>
              </a:ln>
            </p:spPr>
            <p:txBody>
              <a:bodyPr>
                <a:prstTxWarp prst="textNoShape">
                  <a:avLst/>
                </a:prstTxWarp>
              </a:bodyPr>
              <a:lstStyle/>
              <a:p>
                <a:endParaRPr lang="en-US"/>
              </a:p>
            </p:txBody>
          </p:sp>
          <p:sp>
            <p:nvSpPr>
              <p:cNvPr id="184344" name="Freeform 24"/>
              <p:cNvSpPr>
                <a:spLocks/>
              </p:cNvSpPr>
              <p:nvPr/>
            </p:nvSpPr>
            <p:spPr bwMode="auto">
              <a:xfrm>
                <a:off x="751" y="2375"/>
                <a:ext cx="100" cy="412"/>
              </a:xfrm>
              <a:custGeom>
                <a:avLst/>
                <a:gdLst/>
                <a:ahLst/>
                <a:cxnLst>
                  <a:cxn ang="0">
                    <a:pos x="0" y="11"/>
                  </a:cxn>
                  <a:cxn ang="0">
                    <a:pos x="55" y="823"/>
                  </a:cxn>
                  <a:cxn ang="0">
                    <a:pos x="192" y="812"/>
                  </a:cxn>
                  <a:cxn ang="0">
                    <a:pos x="199" y="0"/>
                  </a:cxn>
                  <a:cxn ang="0">
                    <a:pos x="0" y="11"/>
                  </a:cxn>
                  <a:cxn ang="0">
                    <a:pos x="0" y="11"/>
                  </a:cxn>
                </a:cxnLst>
                <a:rect l="0" t="0" r="r" b="b"/>
                <a:pathLst>
                  <a:path w="199" h="823">
                    <a:moveTo>
                      <a:pt x="0" y="11"/>
                    </a:moveTo>
                    <a:lnTo>
                      <a:pt x="55" y="823"/>
                    </a:lnTo>
                    <a:lnTo>
                      <a:pt x="192" y="812"/>
                    </a:lnTo>
                    <a:lnTo>
                      <a:pt x="199" y="0"/>
                    </a:lnTo>
                    <a:lnTo>
                      <a:pt x="0" y="11"/>
                    </a:lnTo>
                    <a:lnTo>
                      <a:pt x="0" y="11"/>
                    </a:lnTo>
                    <a:close/>
                  </a:path>
                </a:pathLst>
              </a:custGeom>
              <a:solidFill>
                <a:srgbClr val="CC804D"/>
              </a:solidFill>
              <a:ln w="9525">
                <a:noFill/>
                <a:round/>
                <a:headEnd/>
                <a:tailEnd/>
              </a:ln>
            </p:spPr>
            <p:txBody>
              <a:bodyPr>
                <a:prstTxWarp prst="textNoShape">
                  <a:avLst/>
                </a:prstTxWarp>
              </a:bodyPr>
              <a:lstStyle/>
              <a:p>
                <a:endParaRPr lang="en-US"/>
              </a:p>
            </p:txBody>
          </p:sp>
          <p:sp>
            <p:nvSpPr>
              <p:cNvPr id="184345" name="Freeform 25"/>
              <p:cNvSpPr>
                <a:spLocks/>
              </p:cNvSpPr>
              <p:nvPr/>
            </p:nvSpPr>
            <p:spPr bwMode="auto">
              <a:xfrm>
                <a:off x="728" y="1616"/>
                <a:ext cx="508" cy="779"/>
              </a:xfrm>
              <a:custGeom>
                <a:avLst/>
                <a:gdLst/>
                <a:ahLst/>
                <a:cxnLst>
                  <a:cxn ang="0">
                    <a:pos x="0" y="52"/>
                  </a:cxn>
                  <a:cxn ang="0">
                    <a:pos x="935" y="44"/>
                  </a:cxn>
                  <a:cxn ang="0">
                    <a:pos x="975" y="1434"/>
                  </a:cxn>
                  <a:cxn ang="0">
                    <a:pos x="68" y="1508"/>
                  </a:cxn>
                  <a:cxn ang="0">
                    <a:pos x="74" y="1560"/>
                  </a:cxn>
                  <a:cxn ang="0">
                    <a:pos x="1017" y="1484"/>
                  </a:cxn>
                  <a:cxn ang="0">
                    <a:pos x="981" y="0"/>
                  </a:cxn>
                  <a:cxn ang="0">
                    <a:pos x="9" y="12"/>
                  </a:cxn>
                  <a:cxn ang="0">
                    <a:pos x="0" y="52"/>
                  </a:cxn>
                  <a:cxn ang="0">
                    <a:pos x="0" y="52"/>
                  </a:cxn>
                </a:cxnLst>
                <a:rect l="0" t="0" r="r" b="b"/>
                <a:pathLst>
                  <a:path w="1017" h="1560">
                    <a:moveTo>
                      <a:pt x="0" y="52"/>
                    </a:moveTo>
                    <a:lnTo>
                      <a:pt x="935" y="44"/>
                    </a:lnTo>
                    <a:lnTo>
                      <a:pt x="975" y="1434"/>
                    </a:lnTo>
                    <a:lnTo>
                      <a:pt x="68" y="1508"/>
                    </a:lnTo>
                    <a:lnTo>
                      <a:pt x="74" y="1560"/>
                    </a:lnTo>
                    <a:lnTo>
                      <a:pt x="1017" y="1484"/>
                    </a:lnTo>
                    <a:lnTo>
                      <a:pt x="981" y="0"/>
                    </a:lnTo>
                    <a:lnTo>
                      <a:pt x="9" y="12"/>
                    </a:lnTo>
                    <a:lnTo>
                      <a:pt x="0" y="52"/>
                    </a:lnTo>
                    <a:lnTo>
                      <a:pt x="0" y="52"/>
                    </a:lnTo>
                    <a:close/>
                  </a:path>
                </a:pathLst>
              </a:custGeom>
              <a:solidFill>
                <a:srgbClr val="000000"/>
              </a:solidFill>
              <a:ln w="9525">
                <a:noFill/>
                <a:round/>
                <a:headEnd/>
                <a:tailEnd/>
              </a:ln>
            </p:spPr>
            <p:txBody>
              <a:bodyPr>
                <a:prstTxWarp prst="textNoShape">
                  <a:avLst/>
                </a:prstTxWarp>
              </a:bodyPr>
              <a:lstStyle/>
              <a:p>
                <a:endParaRPr lang="en-US"/>
              </a:p>
            </p:txBody>
          </p:sp>
          <p:sp>
            <p:nvSpPr>
              <p:cNvPr id="184346" name="Freeform 26"/>
              <p:cNvSpPr>
                <a:spLocks/>
              </p:cNvSpPr>
              <p:nvPr/>
            </p:nvSpPr>
            <p:spPr bwMode="auto">
              <a:xfrm>
                <a:off x="249" y="1621"/>
                <a:ext cx="545" cy="822"/>
              </a:xfrm>
              <a:custGeom>
                <a:avLst/>
                <a:gdLst/>
                <a:ahLst/>
                <a:cxnLst>
                  <a:cxn ang="0">
                    <a:pos x="101" y="1643"/>
                  </a:cxn>
                  <a:cxn ang="0">
                    <a:pos x="141" y="1589"/>
                  </a:cxn>
                  <a:cxn ang="0">
                    <a:pos x="141" y="1580"/>
                  </a:cxn>
                  <a:cxn ang="0">
                    <a:pos x="139" y="1557"/>
                  </a:cxn>
                  <a:cxn ang="0">
                    <a:pos x="135" y="1521"/>
                  </a:cxn>
                  <a:cxn ang="0">
                    <a:pos x="133" y="1473"/>
                  </a:cxn>
                  <a:cxn ang="0">
                    <a:pos x="127" y="1414"/>
                  </a:cxn>
                  <a:cxn ang="0">
                    <a:pos x="124" y="1346"/>
                  </a:cxn>
                  <a:cxn ang="0">
                    <a:pos x="118" y="1270"/>
                  </a:cxn>
                  <a:cxn ang="0">
                    <a:pos x="112" y="1188"/>
                  </a:cxn>
                  <a:cxn ang="0">
                    <a:pos x="105" y="1099"/>
                  </a:cxn>
                  <a:cxn ang="0">
                    <a:pos x="99" y="1006"/>
                  </a:cxn>
                  <a:cxn ang="0">
                    <a:pos x="93" y="911"/>
                  </a:cxn>
                  <a:cxn ang="0">
                    <a:pos x="86" y="814"/>
                  </a:cxn>
                  <a:cxn ang="0">
                    <a:pos x="80" y="715"/>
                  </a:cxn>
                  <a:cxn ang="0">
                    <a:pos x="74" y="618"/>
                  </a:cxn>
                  <a:cxn ang="0">
                    <a:pos x="68" y="525"/>
                  </a:cxn>
                  <a:cxn ang="0">
                    <a:pos x="65" y="435"/>
                  </a:cxn>
                  <a:cxn ang="0">
                    <a:pos x="59" y="350"/>
                  </a:cxn>
                  <a:cxn ang="0">
                    <a:pos x="55" y="270"/>
                  </a:cxn>
                  <a:cxn ang="0">
                    <a:pos x="51" y="198"/>
                  </a:cxn>
                  <a:cxn ang="0">
                    <a:pos x="49" y="137"/>
                  </a:cxn>
                  <a:cxn ang="0">
                    <a:pos x="49" y="84"/>
                  </a:cxn>
                  <a:cxn ang="0">
                    <a:pos x="57" y="70"/>
                  </a:cxn>
                  <a:cxn ang="0">
                    <a:pos x="72" y="68"/>
                  </a:cxn>
                  <a:cxn ang="0">
                    <a:pos x="93" y="66"/>
                  </a:cxn>
                  <a:cxn ang="0">
                    <a:pos x="124" y="64"/>
                  </a:cxn>
                  <a:cxn ang="0">
                    <a:pos x="160" y="63"/>
                  </a:cxn>
                  <a:cxn ang="0">
                    <a:pos x="200" y="61"/>
                  </a:cxn>
                  <a:cxn ang="0">
                    <a:pos x="247" y="59"/>
                  </a:cxn>
                  <a:cxn ang="0">
                    <a:pos x="297" y="55"/>
                  </a:cxn>
                  <a:cxn ang="0">
                    <a:pos x="352" y="53"/>
                  </a:cxn>
                  <a:cxn ang="0">
                    <a:pos x="407" y="49"/>
                  </a:cxn>
                  <a:cxn ang="0">
                    <a:pos x="466" y="47"/>
                  </a:cxn>
                  <a:cxn ang="0">
                    <a:pos x="525" y="44"/>
                  </a:cxn>
                  <a:cxn ang="0">
                    <a:pos x="585" y="44"/>
                  </a:cxn>
                  <a:cxn ang="0">
                    <a:pos x="646" y="40"/>
                  </a:cxn>
                  <a:cxn ang="0">
                    <a:pos x="707" y="38"/>
                  </a:cxn>
                  <a:cxn ang="0">
                    <a:pos x="766" y="38"/>
                  </a:cxn>
                  <a:cxn ang="0">
                    <a:pos x="823" y="36"/>
                  </a:cxn>
                  <a:cxn ang="0">
                    <a:pos x="878" y="36"/>
                  </a:cxn>
                  <a:cxn ang="0">
                    <a:pos x="929" y="36"/>
                  </a:cxn>
                  <a:cxn ang="0">
                    <a:pos x="977" y="36"/>
                  </a:cxn>
                  <a:cxn ang="0">
                    <a:pos x="1021" y="38"/>
                  </a:cxn>
                </a:cxnLst>
                <a:rect l="0" t="0" r="r" b="b"/>
                <a:pathLst>
                  <a:path w="1091" h="1643">
                    <a:moveTo>
                      <a:pt x="1021" y="0"/>
                    </a:moveTo>
                    <a:lnTo>
                      <a:pt x="0" y="9"/>
                    </a:lnTo>
                    <a:lnTo>
                      <a:pt x="101" y="1643"/>
                    </a:lnTo>
                    <a:lnTo>
                      <a:pt x="1091" y="1544"/>
                    </a:lnTo>
                    <a:lnTo>
                      <a:pt x="1087" y="1487"/>
                    </a:lnTo>
                    <a:lnTo>
                      <a:pt x="141" y="1589"/>
                    </a:lnTo>
                    <a:lnTo>
                      <a:pt x="141" y="1587"/>
                    </a:lnTo>
                    <a:lnTo>
                      <a:pt x="141" y="1586"/>
                    </a:lnTo>
                    <a:lnTo>
                      <a:pt x="141" y="1580"/>
                    </a:lnTo>
                    <a:lnTo>
                      <a:pt x="141" y="1574"/>
                    </a:lnTo>
                    <a:lnTo>
                      <a:pt x="139" y="1567"/>
                    </a:lnTo>
                    <a:lnTo>
                      <a:pt x="139" y="1557"/>
                    </a:lnTo>
                    <a:lnTo>
                      <a:pt x="137" y="1548"/>
                    </a:lnTo>
                    <a:lnTo>
                      <a:pt x="137" y="1536"/>
                    </a:lnTo>
                    <a:lnTo>
                      <a:pt x="135" y="1521"/>
                    </a:lnTo>
                    <a:lnTo>
                      <a:pt x="135" y="1508"/>
                    </a:lnTo>
                    <a:lnTo>
                      <a:pt x="133" y="1491"/>
                    </a:lnTo>
                    <a:lnTo>
                      <a:pt x="133" y="1473"/>
                    </a:lnTo>
                    <a:lnTo>
                      <a:pt x="131" y="1454"/>
                    </a:lnTo>
                    <a:lnTo>
                      <a:pt x="129" y="1435"/>
                    </a:lnTo>
                    <a:lnTo>
                      <a:pt x="127" y="1414"/>
                    </a:lnTo>
                    <a:lnTo>
                      <a:pt x="127" y="1394"/>
                    </a:lnTo>
                    <a:lnTo>
                      <a:pt x="125" y="1371"/>
                    </a:lnTo>
                    <a:lnTo>
                      <a:pt x="124" y="1346"/>
                    </a:lnTo>
                    <a:lnTo>
                      <a:pt x="122" y="1321"/>
                    </a:lnTo>
                    <a:lnTo>
                      <a:pt x="120" y="1297"/>
                    </a:lnTo>
                    <a:lnTo>
                      <a:pt x="118" y="1270"/>
                    </a:lnTo>
                    <a:lnTo>
                      <a:pt x="116" y="1243"/>
                    </a:lnTo>
                    <a:lnTo>
                      <a:pt x="114" y="1215"/>
                    </a:lnTo>
                    <a:lnTo>
                      <a:pt x="112" y="1188"/>
                    </a:lnTo>
                    <a:lnTo>
                      <a:pt x="110" y="1158"/>
                    </a:lnTo>
                    <a:lnTo>
                      <a:pt x="108" y="1129"/>
                    </a:lnTo>
                    <a:lnTo>
                      <a:pt x="105" y="1099"/>
                    </a:lnTo>
                    <a:lnTo>
                      <a:pt x="105" y="1068"/>
                    </a:lnTo>
                    <a:lnTo>
                      <a:pt x="101" y="1036"/>
                    </a:lnTo>
                    <a:lnTo>
                      <a:pt x="99" y="1006"/>
                    </a:lnTo>
                    <a:lnTo>
                      <a:pt x="97" y="973"/>
                    </a:lnTo>
                    <a:lnTo>
                      <a:pt x="95" y="943"/>
                    </a:lnTo>
                    <a:lnTo>
                      <a:pt x="93" y="911"/>
                    </a:lnTo>
                    <a:lnTo>
                      <a:pt x="91" y="878"/>
                    </a:lnTo>
                    <a:lnTo>
                      <a:pt x="89" y="844"/>
                    </a:lnTo>
                    <a:lnTo>
                      <a:pt x="86" y="814"/>
                    </a:lnTo>
                    <a:lnTo>
                      <a:pt x="84" y="779"/>
                    </a:lnTo>
                    <a:lnTo>
                      <a:pt x="82" y="747"/>
                    </a:lnTo>
                    <a:lnTo>
                      <a:pt x="80" y="715"/>
                    </a:lnTo>
                    <a:lnTo>
                      <a:pt x="78" y="682"/>
                    </a:lnTo>
                    <a:lnTo>
                      <a:pt x="76" y="650"/>
                    </a:lnTo>
                    <a:lnTo>
                      <a:pt x="74" y="618"/>
                    </a:lnTo>
                    <a:lnTo>
                      <a:pt x="72" y="587"/>
                    </a:lnTo>
                    <a:lnTo>
                      <a:pt x="70" y="555"/>
                    </a:lnTo>
                    <a:lnTo>
                      <a:pt x="68" y="525"/>
                    </a:lnTo>
                    <a:lnTo>
                      <a:pt x="67" y="494"/>
                    </a:lnTo>
                    <a:lnTo>
                      <a:pt x="65" y="464"/>
                    </a:lnTo>
                    <a:lnTo>
                      <a:pt x="65" y="435"/>
                    </a:lnTo>
                    <a:lnTo>
                      <a:pt x="61" y="405"/>
                    </a:lnTo>
                    <a:lnTo>
                      <a:pt x="61" y="376"/>
                    </a:lnTo>
                    <a:lnTo>
                      <a:pt x="59" y="350"/>
                    </a:lnTo>
                    <a:lnTo>
                      <a:pt x="57" y="321"/>
                    </a:lnTo>
                    <a:lnTo>
                      <a:pt x="55" y="295"/>
                    </a:lnTo>
                    <a:lnTo>
                      <a:pt x="55" y="270"/>
                    </a:lnTo>
                    <a:lnTo>
                      <a:pt x="53" y="245"/>
                    </a:lnTo>
                    <a:lnTo>
                      <a:pt x="53" y="222"/>
                    </a:lnTo>
                    <a:lnTo>
                      <a:pt x="51" y="198"/>
                    </a:lnTo>
                    <a:lnTo>
                      <a:pt x="51" y="177"/>
                    </a:lnTo>
                    <a:lnTo>
                      <a:pt x="49" y="156"/>
                    </a:lnTo>
                    <a:lnTo>
                      <a:pt x="49" y="137"/>
                    </a:lnTo>
                    <a:lnTo>
                      <a:pt x="49" y="118"/>
                    </a:lnTo>
                    <a:lnTo>
                      <a:pt x="49" y="101"/>
                    </a:lnTo>
                    <a:lnTo>
                      <a:pt x="49" y="84"/>
                    </a:lnTo>
                    <a:lnTo>
                      <a:pt x="49" y="70"/>
                    </a:lnTo>
                    <a:lnTo>
                      <a:pt x="51" y="70"/>
                    </a:lnTo>
                    <a:lnTo>
                      <a:pt x="57" y="70"/>
                    </a:lnTo>
                    <a:lnTo>
                      <a:pt x="61" y="68"/>
                    </a:lnTo>
                    <a:lnTo>
                      <a:pt x="65" y="68"/>
                    </a:lnTo>
                    <a:lnTo>
                      <a:pt x="72" y="68"/>
                    </a:lnTo>
                    <a:lnTo>
                      <a:pt x="78" y="68"/>
                    </a:lnTo>
                    <a:lnTo>
                      <a:pt x="86" y="66"/>
                    </a:lnTo>
                    <a:lnTo>
                      <a:pt x="93" y="66"/>
                    </a:lnTo>
                    <a:lnTo>
                      <a:pt x="103" y="66"/>
                    </a:lnTo>
                    <a:lnTo>
                      <a:pt x="114" y="66"/>
                    </a:lnTo>
                    <a:lnTo>
                      <a:pt x="124" y="64"/>
                    </a:lnTo>
                    <a:lnTo>
                      <a:pt x="135" y="64"/>
                    </a:lnTo>
                    <a:lnTo>
                      <a:pt x="146" y="63"/>
                    </a:lnTo>
                    <a:lnTo>
                      <a:pt x="160" y="63"/>
                    </a:lnTo>
                    <a:lnTo>
                      <a:pt x="173" y="63"/>
                    </a:lnTo>
                    <a:lnTo>
                      <a:pt x="186" y="61"/>
                    </a:lnTo>
                    <a:lnTo>
                      <a:pt x="200" y="61"/>
                    </a:lnTo>
                    <a:lnTo>
                      <a:pt x="215" y="59"/>
                    </a:lnTo>
                    <a:lnTo>
                      <a:pt x="230" y="59"/>
                    </a:lnTo>
                    <a:lnTo>
                      <a:pt x="247" y="59"/>
                    </a:lnTo>
                    <a:lnTo>
                      <a:pt x="262" y="57"/>
                    </a:lnTo>
                    <a:lnTo>
                      <a:pt x="279" y="57"/>
                    </a:lnTo>
                    <a:lnTo>
                      <a:pt x="297" y="55"/>
                    </a:lnTo>
                    <a:lnTo>
                      <a:pt x="314" y="55"/>
                    </a:lnTo>
                    <a:lnTo>
                      <a:pt x="333" y="53"/>
                    </a:lnTo>
                    <a:lnTo>
                      <a:pt x="352" y="53"/>
                    </a:lnTo>
                    <a:lnTo>
                      <a:pt x="369" y="51"/>
                    </a:lnTo>
                    <a:lnTo>
                      <a:pt x="388" y="51"/>
                    </a:lnTo>
                    <a:lnTo>
                      <a:pt x="407" y="49"/>
                    </a:lnTo>
                    <a:lnTo>
                      <a:pt x="428" y="49"/>
                    </a:lnTo>
                    <a:lnTo>
                      <a:pt x="447" y="47"/>
                    </a:lnTo>
                    <a:lnTo>
                      <a:pt x="466" y="47"/>
                    </a:lnTo>
                    <a:lnTo>
                      <a:pt x="485" y="47"/>
                    </a:lnTo>
                    <a:lnTo>
                      <a:pt x="506" y="45"/>
                    </a:lnTo>
                    <a:lnTo>
                      <a:pt x="525" y="44"/>
                    </a:lnTo>
                    <a:lnTo>
                      <a:pt x="545" y="44"/>
                    </a:lnTo>
                    <a:lnTo>
                      <a:pt x="566" y="44"/>
                    </a:lnTo>
                    <a:lnTo>
                      <a:pt x="585" y="44"/>
                    </a:lnTo>
                    <a:lnTo>
                      <a:pt x="606" y="42"/>
                    </a:lnTo>
                    <a:lnTo>
                      <a:pt x="625" y="42"/>
                    </a:lnTo>
                    <a:lnTo>
                      <a:pt x="646" y="40"/>
                    </a:lnTo>
                    <a:lnTo>
                      <a:pt x="667" y="40"/>
                    </a:lnTo>
                    <a:lnTo>
                      <a:pt x="686" y="40"/>
                    </a:lnTo>
                    <a:lnTo>
                      <a:pt x="707" y="38"/>
                    </a:lnTo>
                    <a:lnTo>
                      <a:pt x="726" y="38"/>
                    </a:lnTo>
                    <a:lnTo>
                      <a:pt x="747" y="38"/>
                    </a:lnTo>
                    <a:lnTo>
                      <a:pt x="766" y="38"/>
                    </a:lnTo>
                    <a:lnTo>
                      <a:pt x="785" y="38"/>
                    </a:lnTo>
                    <a:lnTo>
                      <a:pt x="804" y="36"/>
                    </a:lnTo>
                    <a:lnTo>
                      <a:pt x="823" y="36"/>
                    </a:lnTo>
                    <a:lnTo>
                      <a:pt x="842" y="36"/>
                    </a:lnTo>
                    <a:lnTo>
                      <a:pt x="859" y="36"/>
                    </a:lnTo>
                    <a:lnTo>
                      <a:pt x="878" y="36"/>
                    </a:lnTo>
                    <a:lnTo>
                      <a:pt x="895" y="36"/>
                    </a:lnTo>
                    <a:lnTo>
                      <a:pt x="912" y="36"/>
                    </a:lnTo>
                    <a:lnTo>
                      <a:pt x="929" y="36"/>
                    </a:lnTo>
                    <a:lnTo>
                      <a:pt x="945" y="36"/>
                    </a:lnTo>
                    <a:lnTo>
                      <a:pt x="962" y="36"/>
                    </a:lnTo>
                    <a:lnTo>
                      <a:pt x="977" y="36"/>
                    </a:lnTo>
                    <a:lnTo>
                      <a:pt x="992" y="38"/>
                    </a:lnTo>
                    <a:lnTo>
                      <a:pt x="1005" y="38"/>
                    </a:lnTo>
                    <a:lnTo>
                      <a:pt x="1021" y="38"/>
                    </a:lnTo>
                    <a:lnTo>
                      <a:pt x="1021" y="0"/>
                    </a:lnTo>
                    <a:lnTo>
                      <a:pt x="1021" y="0"/>
                    </a:lnTo>
                    <a:close/>
                  </a:path>
                </a:pathLst>
              </a:custGeom>
              <a:solidFill>
                <a:srgbClr val="000000"/>
              </a:solidFill>
              <a:ln w="9525">
                <a:noFill/>
                <a:round/>
                <a:headEnd/>
                <a:tailEnd/>
              </a:ln>
            </p:spPr>
            <p:txBody>
              <a:bodyPr>
                <a:prstTxWarp prst="textNoShape">
                  <a:avLst/>
                </a:prstTxWarp>
              </a:bodyPr>
              <a:lstStyle/>
              <a:p>
                <a:endParaRPr lang="en-US"/>
              </a:p>
            </p:txBody>
          </p:sp>
          <p:sp>
            <p:nvSpPr>
              <p:cNvPr id="184347" name="Freeform 27"/>
              <p:cNvSpPr>
                <a:spLocks/>
              </p:cNvSpPr>
              <p:nvPr/>
            </p:nvSpPr>
            <p:spPr bwMode="auto">
              <a:xfrm>
                <a:off x="679" y="2377"/>
                <a:ext cx="179" cy="423"/>
              </a:xfrm>
              <a:custGeom>
                <a:avLst/>
                <a:gdLst/>
                <a:ahLst/>
                <a:cxnLst>
                  <a:cxn ang="0">
                    <a:pos x="219" y="801"/>
                  </a:cxn>
                  <a:cxn ang="0">
                    <a:pos x="186" y="791"/>
                  </a:cxn>
                  <a:cxn ang="0">
                    <a:pos x="127" y="746"/>
                  </a:cxn>
                  <a:cxn ang="0">
                    <a:pos x="126" y="734"/>
                  </a:cxn>
                  <a:cxn ang="0">
                    <a:pos x="124" y="719"/>
                  </a:cxn>
                  <a:cxn ang="0">
                    <a:pos x="122" y="696"/>
                  </a:cxn>
                  <a:cxn ang="0">
                    <a:pos x="120" y="674"/>
                  </a:cxn>
                  <a:cxn ang="0">
                    <a:pos x="116" y="643"/>
                  </a:cxn>
                  <a:cxn ang="0">
                    <a:pos x="114" y="611"/>
                  </a:cxn>
                  <a:cxn ang="0">
                    <a:pos x="110" y="575"/>
                  </a:cxn>
                  <a:cxn ang="0">
                    <a:pos x="107" y="537"/>
                  </a:cxn>
                  <a:cxn ang="0">
                    <a:pos x="103" y="495"/>
                  </a:cxn>
                  <a:cxn ang="0">
                    <a:pos x="97" y="453"/>
                  </a:cxn>
                  <a:cxn ang="0">
                    <a:pos x="93" y="407"/>
                  </a:cxn>
                  <a:cxn ang="0">
                    <a:pos x="88" y="362"/>
                  </a:cxn>
                  <a:cxn ang="0">
                    <a:pos x="82" y="314"/>
                  </a:cxn>
                  <a:cxn ang="0">
                    <a:pos x="76" y="269"/>
                  </a:cxn>
                  <a:cxn ang="0">
                    <a:pos x="72" y="221"/>
                  </a:cxn>
                  <a:cxn ang="0">
                    <a:pos x="65" y="175"/>
                  </a:cxn>
                  <a:cxn ang="0">
                    <a:pos x="59" y="130"/>
                  </a:cxn>
                  <a:cxn ang="0">
                    <a:pos x="53" y="86"/>
                  </a:cxn>
                  <a:cxn ang="0">
                    <a:pos x="48" y="44"/>
                  </a:cxn>
                  <a:cxn ang="0">
                    <a:pos x="42" y="4"/>
                  </a:cxn>
                  <a:cxn ang="0">
                    <a:pos x="0" y="6"/>
                  </a:cxn>
                  <a:cxn ang="0">
                    <a:pos x="2" y="19"/>
                  </a:cxn>
                  <a:cxn ang="0">
                    <a:pos x="4" y="40"/>
                  </a:cxn>
                  <a:cxn ang="0">
                    <a:pos x="6" y="65"/>
                  </a:cxn>
                  <a:cxn ang="0">
                    <a:pos x="12" y="97"/>
                  </a:cxn>
                  <a:cxn ang="0">
                    <a:pos x="15" y="132"/>
                  </a:cxn>
                  <a:cxn ang="0">
                    <a:pos x="21" y="172"/>
                  </a:cxn>
                  <a:cxn ang="0">
                    <a:pos x="25" y="213"/>
                  </a:cxn>
                  <a:cxn ang="0">
                    <a:pos x="32" y="261"/>
                  </a:cxn>
                  <a:cxn ang="0">
                    <a:pos x="38" y="307"/>
                  </a:cxn>
                  <a:cxn ang="0">
                    <a:pos x="44" y="356"/>
                  </a:cxn>
                  <a:cxn ang="0">
                    <a:pos x="51" y="405"/>
                  </a:cxn>
                  <a:cxn ang="0">
                    <a:pos x="57" y="455"/>
                  </a:cxn>
                  <a:cxn ang="0">
                    <a:pos x="65" y="502"/>
                  </a:cxn>
                  <a:cxn ang="0">
                    <a:pos x="70" y="550"/>
                  </a:cxn>
                  <a:cxn ang="0">
                    <a:pos x="76" y="596"/>
                  </a:cxn>
                  <a:cxn ang="0">
                    <a:pos x="82" y="637"/>
                  </a:cxn>
                  <a:cxn ang="0">
                    <a:pos x="89" y="677"/>
                  </a:cxn>
                  <a:cxn ang="0">
                    <a:pos x="95" y="712"/>
                  </a:cxn>
                  <a:cxn ang="0">
                    <a:pos x="99" y="742"/>
                  </a:cxn>
                  <a:cxn ang="0">
                    <a:pos x="105" y="769"/>
                  </a:cxn>
                  <a:cxn ang="0">
                    <a:pos x="359" y="21"/>
                  </a:cxn>
                </a:cxnLst>
                <a:rect l="0" t="0" r="r" b="b"/>
                <a:pathLst>
                  <a:path w="359" h="847">
                    <a:moveTo>
                      <a:pt x="319" y="21"/>
                    </a:moveTo>
                    <a:lnTo>
                      <a:pt x="308" y="795"/>
                    </a:lnTo>
                    <a:lnTo>
                      <a:pt x="219" y="801"/>
                    </a:lnTo>
                    <a:lnTo>
                      <a:pt x="188" y="8"/>
                    </a:lnTo>
                    <a:lnTo>
                      <a:pt x="127" y="4"/>
                    </a:lnTo>
                    <a:lnTo>
                      <a:pt x="186" y="791"/>
                    </a:lnTo>
                    <a:lnTo>
                      <a:pt x="127" y="751"/>
                    </a:lnTo>
                    <a:lnTo>
                      <a:pt x="127" y="750"/>
                    </a:lnTo>
                    <a:lnTo>
                      <a:pt x="127" y="746"/>
                    </a:lnTo>
                    <a:lnTo>
                      <a:pt x="127" y="742"/>
                    </a:lnTo>
                    <a:lnTo>
                      <a:pt x="127" y="738"/>
                    </a:lnTo>
                    <a:lnTo>
                      <a:pt x="126" y="734"/>
                    </a:lnTo>
                    <a:lnTo>
                      <a:pt x="126" y="731"/>
                    </a:lnTo>
                    <a:lnTo>
                      <a:pt x="126" y="725"/>
                    </a:lnTo>
                    <a:lnTo>
                      <a:pt x="124" y="719"/>
                    </a:lnTo>
                    <a:lnTo>
                      <a:pt x="124" y="712"/>
                    </a:lnTo>
                    <a:lnTo>
                      <a:pt x="124" y="706"/>
                    </a:lnTo>
                    <a:lnTo>
                      <a:pt x="122" y="696"/>
                    </a:lnTo>
                    <a:lnTo>
                      <a:pt x="122" y="689"/>
                    </a:lnTo>
                    <a:lnTo>
                      <a:pt x="120" y="681"/>
                    </a:lnTo>
                    <a:lnTo>
                      <a:pt x="120" y="674"/>
                    </a:lnTo>
                    <a:lnTo>
                      <a:pt x="120" y="664"/>
                    </a:lnTo>
                    <a:lnTo>
                      <a:pt x="118" y="653"/>
                    </a:lnTo>
                    <a:lnTo>
                      <a:pt x="116" y="643"/>
                    </a:lnTo>
                    <a:lnTo>
                      <a:pt x="116" y="634"/>
                    </a:lnTo>
                    <a:lnTo>
                      <a:pt x="114" y="622"/>
                    </a:lnTo>
                    <a:lnTo>
                      <a:pt x="114" y="611"/>
                    </a:lnTo>
                    <a:lnTo>
                      <a:pt x="112" y="599"/>
                    </a:lnTo>
                    <a:lnTo>
                      <a:pt x="112" y="588"/>
                    </a:lnTo>
                    <a:lnTo>
                      <a:pt x="110" y="575"/>
                    </a:lnTo>
                    <a:lnTo>
                      <a:pt x="108" y="561"/>
                    </a:lnTo>
                    <a:lnTo>
                      <a:pt x="108" y="550"/>
                    </a:lnTo>
                    <a:lnTo>
                      <a:pt x="107" y="537"/>
                    </a:lnTo>
                    <a:lnTo>
                      <a:pt x="105" y="523"/>
                    </a:lnTo>
                    <a:lnTo>
                      <a:pt x="105" y="508"/>
                    </a:lnTo>
                    <a:lnTo>
                      <a:pt x="103" y="495"/>
                    </a:lnTo>
                    <a:lnTo>
                      <a:pt x="101" y="481"/>
                    </a:lnTo>
                    <a:lnTo>
                      <a:pt x="99" y="466"/>
                    </a:lnTo>
                    <a:lnTo>
                      <a:pt x="97" y="453"/>
                    </a:lnTo>
                    <a:lnTo>
                      <a:pt x="97" y="438"/>
                    </a:lnTo>
                    <a:lnTo>
                      <a:pt x="95" y="423"/>
                    </a:lnTo>
                    <a:lnTo>
                      <a:pt x="93" y="407"/>
                    </a:lnTo>
                    <a:lnTo>
                      <a:pt x="91" y="392"/>
                    </a:lnTo>
                    <a:lnTo>
                      <a:pt x="89" y="377"/>
                    </a:lnTo>
                    <a:lnTo>
                      <a:pt x="88" y="362"/>
                    </a:lnTo>
                    <a:lnTo>
                      <a:pt x="86" y="346"/>
                    </a:lnTo>
                    <a:lnTo>
                      <a:pt x="84" y="329"/>
                    </a:lnTo>
                    <a:lnTo>
                      <a:pt x="82" y="314"/>
                    </a:lnTo>
                    <a:lnTo>
                      <a:pt x="80" y="299"/>
                    </a:lnTo>
                    <a:lnTo>
                      <a:pt x="78" y="284"/>
                    </a:lnTo>
                    <a:lnTo>
                      <a:pt x="76" y="269"/>
                    </a:lnTo>
                    <a:lnTo>
                      <a:pt x="76" y="253"/>
                    </a:lnTo>
                    <a:lnTo>
                      <a:pt x="74" y="238"/>
                    </a:lnTo>
                    <a:lnTo>
                      <a:pt x="72" y="221"/>
                    </a:lnTo>
                    <a:lnTo>
                      <a:pt x="69" y="206"/>
                    </a:lnTo>
                    <a:lnTo>
                      <a:pt x="67" y="191"/>
                    </a:lnTo>
                    <a:lnTo>
                      <a:pt x="65" y="175"/>
                    </a:lnTo>
                    <a:lnTo>
                      <a:pt x="63" y="160"/>
                    </a:lnTo>
                    <a:lnTo>
                      <a:pt x="61" y="145"/>
                    </a:lnTo>
                    <a:lnTo>
                      <a:pt x="59" y="130"/>
                    </a:lnTo>
                    <a:lnTo>
                      <a:pt x="57" y="116"/>
                    </a:lnTo>
                    <a:lnTo>
                      <a:pt x="55" y="101"/>
                    </a:lnTo>
                    <a:lnTo>
                      <a:pt x="53" y="86"/>
                    </a:lnTo>
                    <a:lnTo>
                      <a:pt x="50" y="71"/>
                    </a:lnTo>
                    <a:lnTo>
                      <a:pt x="50" y="57"/>
                    </a:lnTo>
                    <a:lnTo>
                      <a:pt x="48" y="44"/>
                    </a:lnTo>
                    <a:lnTo>
                      <a:pt x="46" y="31"/>
                    </a:lnTo>
                    <a:lnTo>
                      <a:pt x="42" y="18"/>
                    </a:lnTo>
                    <a:lnTo>
                      <a:pt x="42" y="4"/>
                    </a:lnTo>
                    <a:lnTo>
                      <a:pt x="0" y="0"/>
                    </a:lnTo>
                    <a:lnTo>
                      <a:pt x="0" y="2"/>
                    </a:lnTo>
                    <a:lnTo>
                      <a:pt x="0" y="6"/>
                    </a:lnTo>
                    <a:lnTo>
                      <a:pt x="0" y="10"/>
                    </a:lnTo>
                    <a:lnTo>
                      <a:pt x="0" y="14"/>
                    </a:lnTo>
                    <a:lnTo>
                      <a:pt x="2" y="19"/>
                    </a:lnTo>
                    <a:lnTo>
                      <a:pt x="4" y="25"/>
                    </a:lnTo>
                    <a:lnTo>
                      <a:pt x="4" y="33"/>
                    </a:lnTo>
                    <a:lnTo>
                      <a:pt x="4" y="40"/>
                    </a:lnTo>
                    <a:lnTo>
                      <a:pt x="4" y="48"/>
                    </a:lnTo>
                    <a:lnTo>
                      <a:pt x="6" y="57"/>
                    </a:lnTo>
                    <a:lnTo>
                      <a:pt x="6" y="65"/>
                    </a:lnTo>
                    <a:lnTo>
                      <a:pt x="8" y="76"/>
                    </a:lnTo>
                    <a:lnTo>
                      <a:pt x="10" y="86"/>
                    </a:lnTo>
                    <a:lnTo>
                      <a:pt x="12" y="97"/>
                    </a:lnTo>
                    <a:lnTo>
                      <a:pt x="12" y="109"/>
                    </a:lnTo>
                    <a:lnTo>
                      <a:pt x="13" y="120"/>
                    </a:lnTo>
                    <a:lnTo>
                      <a:pt x="15" y="132"/>
                    </a:lnTo>
                    <a:lnTo>
                      <a:pt x="17" y="145"/>
                    </a:lnTo>
                    <a:lnTo>
                      <a:pt x="19" y="158"/>
                    </a:lnTo>
                    <a:lnTo>
                      <a:pt x="21" y="172"/>
                    </a:lnTo>
                    <a:lnTo>
                      <a:pt x="21" y="185"/>
                    </a:lnTo>
                    <a:lnTo>
                      <a:pt x="25" y="200"/>
                    </a:lnTo>
                    <a:lnTo>
                      <a:pt x="25" y="213"/>
                    </a:lnTo>
                    <a:lnTo>
                      <a:pt x="29" y="229"/>
                    </a:lnTo>
                    <a:lnTo>
                      <a:pt x="29" y="244"/>
                    </a:lnTo>
                    <a:lnTo>
                      <a:pt x="32" y="261"/>
                    </a:lnTo>
                    <a:lnTo>
                      <a:pt x="34" y="276"/>
                    </a:lnTo>
                    <a:lnTo>
                      <a:pt x="36" y="291"/>
                    </a:lnTo>
                    <a:lnTo>
                      <a:pt x="38" y="307"/>
                    </a:lnTo>
                    <a:lnTo>
                      <a:pt x="40" y="324"/>
                    </a:lnTo>
                    <a:lnTo>
                      <a:pt x="42" y="341"/>
                    </a:lnTo>
                    <a:lnTo>
                      <a:pt x="44" y="356"/>
                    </a:lnTo>
                    <a:lnTo>
                      <a:pt x="48" y="373"/>
                    </a:lnTo>
                    <a:lnTo>
                      <a:pt x="50" y="388"/>
                    </a:lnTo>
                    <a:lnTo>
                      <a:pt x="51" y="405"/>
                    </a:lnTo>
                    <a:lnTo>
                      <a:pt x="53" y="421"/>
                    </a:lnTo>
                    <a:lnTo>
                      <a:pt x="55" y="438"/>
                    </a:lnTo>
                    <a:lnTo>
                      <a:pt x="57" y="455"/>
                    </a:lnTo>
                    <a:lnTo>
                      <a:pt x="59" y="470"/>
                    </a:lnTo>
                    <a:lnTo>
                      <a:pt x="61" y="487"/>
                    </a:lnTo>
                    <a:lnTo>
                      <a:pt x="65" y="502"/>
                    </a:lnTo>
                    <a:lnTo>
                      <a:pt x="67" y="520"/>
                    </a:lnTo>
                    <a:lnTo>
                      <a:pt x="69" y="535"/>
                    </a:lnTo>
                    <a:lnTo>
                      <a:pt x="70" y="550"/>
                    </a:lnTo>
                    <a:lnTo>
                      <a:pt x="72" y="565"/>
                    </a:lnTo>
                    <a:lnTo>
                      <a:pt x="76" y="580"/>
                    </a:lnTo>
                    <a:lnTo>
                      <a:pt x="76" y="596"/>
                    </a:lnTo>
                    <a:lnTo>
                      <a:pt x="80" y="609"/>
                    </a:lnTo>
                    <a:lnTo>
                      <a:pt x="80" y="622"/>
                    </a:lnTo>
                    <a:lnTo>
                      <a:pt x="82" y="637"/>
                    </a:lnTo>
                    <a:lnTo>
                      <a:pt x="84" y="651"/>
                    </a:lnTo>
                    <a:lnTo>
                      <a:pt x="88" y="664"/>
                    </a:lnTo>
                    <a:lnTo>
                      <a:pt x="89" y="677"/>
                    </a:lnTo>
                    <a:lnTo>
                      <a:pt x="91" y="689"/>
                    </a:lnTo>
                    <a:lnTo>
                      <a:pt x="93" y="700"/>
                    </a:lnTo>
                    <a:lnTo>
                      <a:pt x="95" y="712"/>
                    </a:lnTo>
                    <a:lnTo>
                      <a:pt x="95" y="723"/>
                    </a:lnTo>
                    <a:lnTo>
                      <a:pt x="97" y="732"/>
                    </a:lnTo>
                    <a:lnTo>
                      <a:pt x="99" y="742"/>
                    </a:lnTo>
                    <a:lnTo>
                      <a:pt x="101" y="751"/>
                    </a:lnTo>
                    <a:lnTo>
                      <a:pt x="103" y="759"/>
                    </a:lnTo>
                    <a:lnTo>
                      <a:pt x="105" y="769"/>
                    </a:lnTo>
                    <a:lnTo>
                      <a:pt x="194" y="847"/>
                    </a:lnTo>
                    <a:lnTo>
                      <a:pt x="352" y="835"/>
                    </a:lnTo>
                    <a:lnTo>
                      <a:pt x="359" y="21"/>
                    </a:lnTo>
                    <a:lnTo>
                      <a:pt x="319" y="21"/>
                    </a:lnTo>
                    <a:lnTo>
                      <a:pt x="319" y="21"/>
                    </a:lnTo>
                    <a:close/>
                  </a:path>
                </a:pathLst>
              </a:custGeom>
              <a:solidFill>
                <a:srgbClr val="000000"/>
              </a:solidFill>
              <a:ln w="9525">
                <a:noFill/>
                <a:round/>
                <a:headEnd/>
                <a:tailEnd/>
              </a:ln>
            </p:spPr>
            <p:txBody>
              <a:bodyPr>
                <a:prstTxWarp prst="textNoShape">
                  <a:avLst/>
                </a:prstTxWarp>
              </a:bodyPr>
              <a:lstStyle/>
              <a:p>
                <a:endParaRPr lang="en-US"/>
              </a:p>
            </p:txBody>
          </p:sp>
          <p:sp>
            <p:nvSpPr>
              <p:cNvPr id="184348" name="Freeform 28"/>
              <p:cNvSpPr>
                <a:spLocks/>
              </p:cNvSpPr>
              <p:nvPr/>
            </p:nvSpPr>
            <p:spPr bwMode="auto">
              <a:xfrm>
                <a:off x="781" y="2407"/>
                <a:ext cx="46" cy="358"/>
              </a:xfrm>
              <a:custGeom>
                <a:avLst/>
                <a:gdLst/>
                <a:ahLst/>
                <a:cxnLst>
                  <a:cxn ang="0">
                    <a:pos x="0" y="0"/>
                  </a:cxn>
                  <a:cxn ang="0">
                    <a:pos x="33" y="713"/>
                  </a:cxn>
                  <a:cxn ang="0">
                    <a:pos x="92" y="717"/>
                  </a:cxn>
                  <a:cxn ang="0">
                    <a:pos x="0" y="0"/>
                  </a:cxn>
                  <a:cxn ang="0">
                    <a:pos x="0" y="0"/>
                  </a:cxn>
                </a:cxnLst>
                <a:rect l="0" t="0" r="r" b="b"/>
                <a:pathLst>
                  <a:path w="92" h="717">
                    <a:moveTo>
                      <a:pt x="0" y="0"/>
                    </a:moveTo>
                    <a:lnTo>
                      <a:pt x="33" y="713"/>
                    </a:lnTo>
                    <a:lnTo>
                      <a:pt x="92" y="717"/>
                    </a:lnTo>
                    <a:lnTo>
                      <a:pt x="0" y="0"/>
                    </a:lnTo>
                    <a:lnTo>
                      <a:pt x="0" y="0"/>
                    </a:lnTo>
                    <a:close/>
                  </a:path>
                </a:pathLst>
              </a:custGeom>
              <a:solidFill>
                <a:srgbClr val="BF6633"/>
              </a:solidFill>
              <a:ln w="9525">
                <a:noFill/>
                <a:round/>
                <a:headEnd/>
                <a:tailEnd/>
              </a:ln>
            </p:spPr>
            <p:txBody>
              <a:bodyPr>
                <a:prstTxWarp prst="textNoShape">
                  <a:avLst/>
                </a:prstTxWarp>
              </a:bodyPr>
              <a:lstStyle/>
              <a:p>
                <a:endParaRPr lang="en-US"/>
              </a:p>
            </p:txBody>
          </p:sp>
          <p:sp>
            <p:nvSpPr>
              <p:cNvPr id="184349" name="Freeform 29"/>
              <p:cNvSpPr>
                <a:spLocks/>
              </p:cNvSpPr>
              <p:nvPr/>
            </p:nvSpPr>
            <p:spPr bwMode="auto">
              <a:xfrm>
                <a:off x="794" y="2401"/>
                <a:ext cx="33" cy="236"/>
              </a:xfrm>
              <a:custGeom>
                <a:avLst/>
                <a:gdLst/>
                <a:ahLst/>
                <a:cxnLst>
                  <a:cxn ang="0">
                    <a:pos x="0" y="11"/>
                  </a:cxn>
                  <a:cxn ang="0">
                    <a:pos x="48" y="472"/>
                  </a:cxn>
                  <a:cxn ang="0">
                    <a:pos x="67" y="0"/>
                  </a:cxn>
                  <a:cxn ang="0">
                    <a:pos x="0" y="11"/>
                  </a:cxn>
                  <a:cxn ang="0">
                    <a:pos x="0" y="11"/>
                  </a:cxn>
                </a:cxnLst>
                <a:rect l="0" t="0" r="r" b="b"/>
                <a:pathLst>
                  <a:path w="67" h="472">
                    <a:moveTo>
                      <a:pt x="0" y="11"/>
                    </a:moveTo>
                    <a:lnTo>
                      <a:pt x="48" y="472"/>
                    </a:lnTo>
                    <a:lnTo>
                      <a:pt x="67" y="0"/>
                    </a:lnTo>
                    <a:lnTo>
                      <a:pt x="0" y="11"/>
                    </a:lnTo>
                    <a:lnTo>
                      <a:pt x="0" y="11"/>
                    </a:lnTo>
                    <a:close/>
                  </a:path>
                </a:pathLst>
              </a:custGeom>
              <a:solidFill>
                <a:srgbClr val="D99966"/>
              </a:solidFill>
              <a:ln w="9525">
                <a:noFill/>
                <a:round/>
                <a:headEnd/>
                <a:tailEnd/>
              </a:ln>
            </p:spPr>
            <p:txBody>
              <a:bodyPr>
                <a:prstTxWarp prst="textNoShape">
                  <a:avLst/>
                </a:prstTxWarp>
              </a:bodyPr>
              <a:lstStyle/>
              <a:p>
                <a:endParaRPr lang="en-US"/>
              </a:p>
            </p:txBody>
          </p:sp>
          <p:sp>
            <p:nvSpPr>
              <p:cNvPr id="184350" name="Freeform 30"/>
              <p:cNvSpPr>
                <a:spLocks/>
              </p:cNvSpPr>
              <p:nvPr/>
            </p:nvSpPr>
            <p:spPr bwMode="auto">
              <a:xfrm>
                <a:off x="804" y="2410"/>
                <a:ext cx="12" cy="91"/>
              </a:xfrm>
              <a:custGeom>
                <a:avLst/>
                <a:gdLst/>
                <a:ahLst/>
                <a:cxnLst>
                  <a:cxn ang="0">
                    <a:pos x="0" y="13"/>
                  </a:cxn>
                  <a:cxn ang="0">
                    <a:pos x="15" y="181"/>
                  </a:cxn>
                  <a:cxn ang="0">
                    <a:pos x="25" y="0"/>
                  </a:cxn>
                  <a:cxn ang="0">
                    <a:pos x="0" y="13"/>
                  </a:cxn>
                  <a:cxn ang="0">
                    <a:pos x="0" y="13"/>
                  </a:cxn>
                </a:cxnLst>
                <a:rect l="0" t="0" r="r" b="b"/>
                <a:pathLst>
                  <a:path w="25" h="181">
                    <a:moveTo>
                      <a:pt x="0" y="13"/>
                    </a:moveTo>
                    <a:lnTo>
                      <a:pt x="15" y="181"/>
                    </a:lnTo>
                    <a:lnTo>
                      <a:pt x="25" y="0"/>
                    </a:lnTo>
                    <a:lnTo>
                      <a:pt x="0" y="13"/>
                    </a:lnTo>
                    <a:lnTo>
                      <a:pt x="0" y="13"/>
                    </a:lnTo>
                    <a:close/>
                  </a:path>
                </a:pathLst>
              </a:custGeom>
              <a:solidFill>
                <a:srgbClr val="E6B380"/>
              </a:solidFill>
              <a:ln w="9525">
                <a:noFill/>
                <a:round/>
                <a:headEnd/>
                <a:tailEnd/>
              </a:ln>
            </p:spPr>
            <p:txBody>
              <a:bodyPr>
                <a:prstTxWarp prst="textNoShape">
                  <a:avLst/>
                </a:prstTxWarp>
              </a:bodyPr>
              <a:lstStyle/>
              <a:p>
                <a:endParaRPr lang="en-US"/>
              </a:p>
            </p:txBody>
          </p:sp>
          <p:sp>
            <p:nvSpPr>
              <p:cNvPr id="184351" name="Freeform 31"/>
              <p:cNvSpPr>
                <a:spLocks/>
              </p:cNvSpPr>
              <p:nvPr/>
            </p:nvSpPr>
            <p:spPr bwMode="auto">
              <a:xfrm>
                <a:off x="799" y="2639"/>
                <a:ext cx="16" cy="115"/>
              </a:xfrm>
              <a:custGeom>
                <a:avLst/>
                <a:gdLst/>
                <a:ahLst/>
                <a:cxnLst>
                  <a:cxn ang="0">
                    <a:pos x="16" y="230"/>
                  </a:cxn>
                  <a:cxn ang="0">
                    <a:pos x="0" y="0"/>
                  </a:cxn>
                  <a:cxn ang="0">
                    <a:pos x="33" y="230"/>
                  </a:cxn>
                  <a:cxn ang="0">
                    <a:pos x="16" y="230"/>
                  </a:cxn>
                  <a:cxn ang="0">
                    <a:pos x="16" y="230"/>
                  </a:cxn>
                </a:cxnLst>
                <a:rect l="0" t="0" r="r" b="b"/>
                <a:pathLst>
                  <a:path w="33" h="230">
                    <a:moveTo>
                      <a:pt x="16" y="230"/>
                    </a:moveTo>
                    <a:lnTo>
                      <a:pt x="0" y="0"/>
                    </a:lnTo>
                    <a:lnTo>
                      <a:pt x="33" y="230"/>
                    </a:lnTo>
                    <a:lnTo>
                      <a:pt x="16" y="230"/>
                    </a:lnTo>
                    <a:lnTo>
                      <a:pt x="16" y="230"/>
                    </a:lnTo>
                    <a:close/>
                  </a:path>
                </a:pathLst>
              </a:custGeom>
              <a:solidFill>
                <a:srgbClr val="B34D1A"/>
              </a:solidFill>
              <a:ln w="9525">
                <a:noFill/>
                <a:round/>
                <a:headEnd/>
                <a:tailEnd/>
              </a:ln>
            </p:spPr>
            <p:txBody>
              <a:bodyPr>
                <a:prstTxWarp prst="textNoShape">
                  <a:avLst/>
                </a:prstTxWarp>
              </a:bodyPr>
              <a:lstStyle/>
              <a:p>
                <a:endParaRPr lang="en-US"/>
              </a:p>
            </p:txBody>
          </p:sp>
          <p:sp>
            <p:nvSpPr>
              <p:cNvPr id="184352" name="Freeform 32"/>
              <p:cNvSpPr>
                <a:spLocks/>
              </p:cNvSpPr>
              <p:nvPr/>
            </p:nvSpPr>
            <p:spPr bwMode="auto">
              <a:xfrm>
                <a:off x="729" y="2414"/>
                <a:ext cx="31" cy="331"/>
              </a:xfrm>
              <a:custGeom>
                <a:avLst/>
                <a:gdLst/>
                <a:ahLst/>
                <a:cxnLst>
                  <a:cxn ang="0">
                    <a:pos x="9" y="0"/>
                  </a:cxn>
                  <a:cxn ang="0">
                    <a:pos x="63" y="661"/>
                  </a:cxn>
                  <a:cxn ang="0">
                    <a:pos x="32" y="650"/>
                  </a:cxn>
                  <a:cxn ang="0">
                    <a:pos x="0" y="245"/>
                  </a:cxn>
                  <a:cxn ang="0">
                    <a:pos x="9" y="0"/>
                  </a:cxn>
                  <a:cxn ang="0">
                    <a:pos x="9" y="0"/>
                  </a:cxn>
                </a:cxnLst>
                <a:rect l="0" t="0" r="r" b="b"/>
                <a:pathLst>
                  <a:path w="63" h="661">
                    <a:moveTo>
                      <a:pt x="9" y="0"/>
                    </a:moveTo>
                    <a:lnTo>
                      <a:pt x="63" y="661"/>
                    </a:lnTo>
                    <a:lnTo>
                      <a:pt x="32" y="650"/>
                    </a:lnTo>
                    <a:lnTo>
                      <a:pt x="0" y="245"/>
                    </a:lnTo>
                    <a:lnTo>
                      <a:pt x="9" y="0"/>
                    </a:lnTo>
                    <a:lnTo>
                      <a:pt x="9" y="0"/>
                    </a:lnTo>
                    <a:close/>
                  </a:path>
                </a:pathLst>
              </a:custGeom>
              <a:solidFill>
                <a:srgbClr val="B34D1A"/>
              </a:solidFill>
              <a:ln w="9525">
                <a:noFill/>
                <a:round/>
                <a:headEnd/>
                <a:tailEnd/>
              </a:ln>
            </p:spPr>
            <p:txBody>
              <a:bodyPr>
                <a:prstTxWarp prst="textNoShape">
                  <a:avLst/>
                </a:prstTxWarp>
              </a:bodyPr>
              <a:lstStyle/>
              <a:p>
                <a:endParaRPr lang="en-US"/>
              </a:p>
            </p:txBody>
          </p:sp>
          <p:sp>
            <p:nvSpPr>
              <p:cNvPr id="184353" name="Freeform 33"/>
              <p:cNvSpPr>
                <a:spLocks/>
              </p:cNvSpPr>
              <p:nvPr/>
            </p:nvSpPr>
            <p:spPr bwMode="auto">
              <a:xfrm>
                <a:off x="715" y="2410"/>
                <a:ext cx="12" cy="70"/>
              </a:xfrm>
              <a:custGeom>
                <a:avLst/>
                <a:gdLst/>
                <a:ahLst/>
                <a:cxnLst>
                  <a:cxn ang="0">
                    <a:pos x="0" y="13"/>
                  </a:cxn>
                  <a:cxn ang="0">
                    <a:pos x="8" y="139"/>
                  </a:cxn>
                  <a:cxn ang="0">
                    <a:pos x="25" y="0"/>
                  </a:cxn>
                  <a:cxn ang="0">
                    <a:pos x="0" y="13"/>
                  </a:cxn>
                  <a:cxn ang="0">
                    <a:pos x="0" y="13"/>
                  </a:cxn>
                </a:cxnLst>
                <a:rect l="0" t="0" r="r" b="b"/>
                <a:pathLst>
                  <a:path w="25" h="139">
                    <a:moveTo>
                      <a:pt x="0" y="13"/>
                    </a:moveTo>
                    <a:lnTo>
                      <a:pt x="8" y="139"/>
                    </a:lnTo>
                    <a:lnTo>
                      <a:pt x="25" y="0"/>
                    </a:lnTo>
                    <a:lnTo>
                      <a:pt x="0" y="13"/>
                    </a:lnTo>
                    <a:lnTo>
                      <a:pt x="0" y="13"/>
                    </a:lnTo>
                    <a:close/>
                  </a:path>
                </a:pathLst>
              </a:custGeom>
              <a:solidFill>
                <a:srgbClr val="CC804D"/>
              </a:solidFill>
              <a:ln w="9525">
                <a:noFill/>
                <a:round/>
                <a:headEnd/>
                <a:tailEnd/>
              </a:ln>
            </p:spPr>
            <p:txBody>
              <a:bodyPr>
                <a:prstTxWarp prst="textNoShape">
                  <a:avLst/>
                </a:prstTxWarp>
              </a:bodyPr>
              <a:lstStyle/>
              <a:p>
                <a:endParaRPr lang="en-US"/>
              </a:p>
            </p:txBody>
          </p:sp>
        </p:grpSp>
        <p:sp>
          <p:nvSpPr>
            <p:cNvPr id="184354" name="Text Box 34"/>
            <p:cNvSpPr txBox="1">
              <a:spLocks noChangeArrowheads="1"/>
            </p:cNvSpPr>
            <p:nvPr/>
          </p:nvSpPr>
          <p:spPr bwMode="auto">
            <a:xfrm rot="-264482">
              <a:off x="2340" y="1963"/>
              <a:ext cx="638"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80808"/>
                  </a:solidFill>
                  <a:latin typeface="Arial" charset="0"/>
                </a:rPr>
                <a:t>Worldwide</a:t>
              </a:r>
            </a:p>
            <a:p>
              <a:pPr algn="ctr" eaLnBrk="1" hangingPunct="1"/>
              <a:r>
                <a:rPr lang="en-US" sz="1200" b="1">
                  <a:solidFill>
                    <a:srgbClr val="080808"/>
                  </a:solidFill>
                  <a:latin typeface="Arial" charset="0"/>
                </a:rPr>
                <a:t>Hotel Deals</a:t>
              </a:r>
            </a:p>
          </p:txBody>
        </p:sp>
      </p:grpSp>
      <p:grpSp>
        <p:nvGrpSpPr>
          <p:cNvPr id="6" name="Group 35"/>
          <p:cNvGrpSpPr>
            <a:grpSpLocks/>
          </p:cNvGrpSpPr>
          <p:nvPr/>
        </p:nvGrpSpPr>
        <p:grpSpPr bwMode="auto">
          <a:xfrm>
            <a:off x="5940425" y="3965575"/>
            <a:ext cx="1039813" cy="1047750"/>
            <a:chOff x="2336" y="1888"/>
            <a:chExt cx="655" cy="660"/>
          </a:xfrm>
        </p:grpSpPr>
        <p:grpSp>
          <p:nvGrpSpPr>
            <p:cNvPr id="7" name="Group 36"/>
            <p:cNvGrpSpPr>
              <a:grpSpLocks/>
            </p:cNvGrpSpPr>
            <p:nvPr/>
          </p:nvGrpSpPr>
          <p:grpSpPr bwMode="auto">
            <a:xfrm>
              <a:off x="2336" y="1888"/>
              <a:ext cx="655" cy="660"/>
              <a:chOff x="249" y="1616"/>
              <a:chExt cx="992" cy="1184"/>
            </a:xfrm>
          </p:grpSpPr>
          <p:sp>
            <p:nvSpPr>
              <p:cNvPr id="184357" name="Freeform 37"/>
              <p:cNvSpPr>
                <a:spLocks/>
              </p:cNvSpPr>
              <p:nvPr/>
            </p:nvSpPr>
            <p:spPr bwMode="auto">
              <a:xfrm>
                <a:off x="279" y="1628"/>
                <a:ext cx="962" cy="805"/>
              </a:xfrm>
              <a:custGeom>
                <a:avLst/>
                <a:gdLst/>
                <a:ahLst/>
                <a:cxnLst>
                  <a:cxn ang="0">
                    <a:pos x="0" y="51"/>
                  </a:cxn>
                  <a:cxn ang="0">
                    <a:pos x="26" y="599"/>
                  </a:cxn>
                  <a:cxn ang="0">
                    <a:pos x="95" y="1608"/>
                  </a:cxn>
                  <a:cxn ang="0">
                    <a:pos x="632" y="1557"/>
                  </a:cxn>
                  <a:cxn ang="0">
                    <a:pos x="1923" y="1451"/>
                  </a:cxn>
                  <a:cxn ang="0">
                    <a:pos x="1904" y="799"/>
                  </a:cxn>
                  <a:cxn ang="0">
                    <a:pos x="1896" y="0"/>
                  </a:cxn>
                  <a:cxn ang="0">
                    <a:pos x="1172" y="9"/>
                  </a:cxn>
                  <a:cxn ang="0">
                    <a:pos x="0" y="51"/>
                  </a:cxn>
                  <a:cxn ang="0">
                    <a:pos x="0" y="51"/>
                  </a:cxn>
                </a:cxnLst>
                <a:rect l="0" t="0" r="r" b="b"/>
                <a:pathLst>
                  <a:path w="1923" h="1608">
                    <a:moveTo>
                      <a:pt x="0" y="51"/>
                    </a:moveTo>
                    <a:lnTo>
                      <a:pt x="26" y="599"/>
                    </a:lnTo>
                    <a:lnTo>
                      <a:pt x="95" y="1608"/>
                    </a:lnTo>
                    <a:lnTo>
                      <a:pt x="632" y="1557"/>
                    </a:lnTo>
                    <a:lnTo>
                      <a:pt x="1923" y="1451"/>
                    </a:lnTo>
                    <a:lnTo>
                      <a:pt x="1904" y="799"/>
                    </a:lnTo>
                    <a:lnTo>
                      <a:pt x="1896" y="0"/>
                    </a:lnTo>
                    <a:lnTo>
                      <a:pt x="1172" y="9"/>
                    </a:lnTo>
                    <a:lnTo>
                      <a:pt x="0" y="51"/>
                    </a:lnTo>
                    <a:lnTo>
                      <a:pt x="0" y="51"/>
                    </a:lnTo>
                    <a:close/>
                  </a:path>
                </a:pathLst>
              </a:custGeom>
              <a:solidFill>
                <a:srgbClr val="B8B8D9"/>
              </a:solidFill>
              <a:ln w="9525">
                <a:noFill/>
                <a:round/>
                <a:headEnd/>
                <a:tailEnd/>
              </a:ln>
            </p:spPr>
            <p:txBody>
              <a:bodyPr>
                <a:prstTxWarp prst="textNoShape">
                  <a:avLst/>
                </a:prstTxWarp>
              </a:bodyPr>
              <a:lstStyle/>
              <a:p>
                <a:endParaRPr lang="en-US"/>
              </a:p>
            </p:txBody>
          </p:sp>
          <p:sp>
            <p:nvSpPr>
              <p:cNvPr id="184358" name="Freeform 38"/>
              <p:cNvSpPr>
                <a:spLocks/>
              </p:cNvSpPr>
              <p:nvPr/>
            </p:nvSpPr>
            <p:spPr bwMode="auto">
              <a:xfrm>
                <a:off x="682" y="2383"/>
                <a:ext cx="98" cy="400"/>
              </a:xfrm>
              <a:custGeom>
                <a:avLst/>
                <a:gdLst/>
                <a:ahLst/>
                <a:cxnLst>
                  <a:cxn ang="0">
                    <a:pos x="0" y="19"/>
                  </a:cxn>
                  <a:cxn ang="0">
                    <a:pos x="148" y="0"/>
                  </a:cxn>
                  <a:cxn ang="0">
                    <a:pos x="195" y="800"/>
                  </a:cxn>
                  <a:cxn ang="0">
                    <a:pos x="100" y="751"/>
                  </a:cxn>
                  <a:cxn ang="0">
                    <a:pos x="0" y="19"/>
                  </a:cxn>
                  <a:cxn ang="0">
                    <a:pos x="0" y="19"/>
                  </a:cxn>
                </a:cxnLst>
                <a:rect l="0" t="0" r="r" b="b"/>
                <a:pathLst>
                  <a:path w="195" h="800">
                    <a:moveTo>
                      <a:pt x="0" y="19"/>
                    </a:moveTo>
                    <a:lnTo>
                      <a:pt x="148" y="0"/>
                    </a:lnTo>
                    <a:lnTo>
                      <a:pt x="195" y="800"/>
                    </a:lnTo>
                    <a:lnTo>
                      <a:pt x="100" y="751"/>
                    </a:lnTo>
                    <a:lnTo>
                      <a:pt x="0" y="19"/>
                    </a:lnTo>
                    <a:lnTo>
                      <a:pt x="0" y="19"/>
                    </a:lnTo>
                    <a:close/>
                  </a:path>
                </a:pathLst>
              </a:custGeom>
              <a:solidFill>
                <a:srgbClr val="BF6633"/>
              </a:solidFill>
              <a:ln w="9525">
                <a:noFill/>
                <a:round/>
                <a:headEnd/>
                <a:tailEnd/>
              </a:ln>
            </p:spPr>
            <p:txBody>
              <a:bodyPr>
                <a:prstTxWarp prst="textNoShape">
                  <a:avLst/>
                </a:prstTxWarp>
              </a:bodyPr>
              <a:lstStyle/>
              <a:p>
                <a:endParaRPr lang="en-US"/>
              </a:p>
            </p:txBody>
          </p:sp>
          <p:sp>
            <p:nvSpPr>
              <p:cNvPr id="184359" name="Freeform 39"/>
              <p:cNvSpPr>
                <a:spLocks/>
              </p:cNvSpPr>
              <p:nvPr/>
            </p:nvSpPr>
            <p:spPr bwMode="auto">
              <a:xfrm>
                <a:off x="751" y="2375"/>
                <a:ext cx="100" cy="412"/>
              </a:xfrm>
              <a:custGeom>
                <a:avLst/>
                <a:gdLst/>
                <a:ahLst/>
                <a:cxnLst>
                  <a:cxn ang="0">
                    <a:pos x="0" y="11"/>
                  </a:cxn>
                  <a:cxn ang="0">
                    <a:pos x="55" y="823"/>
                  </a:cxn>
                  <a:cxn ang="0">
                    <a:pos x="192" y="812"/>
                  </a:cxn>
                  <a:cxn ang="0">
                    <a:pos x="199" y="0"/>
                  </a:cxn>
                  <a:cxn ang="0">
                    <a:pos x="0" y="11"/>
                  </a:cxn>
                  <a:cxn ang="0">
                    <a:pos x="0" y="11"/>
                  </a:cxn>
                </a:cxnLst>
                <a:rect l="0" t="0" r="r" b="b"/>
                <a:pathLst>
                  <a:path w="199" h="823">
                    <a:moveTo>
                      <a:pt x="0" y="11"/>
                    </a:moveTo>
                    <a:lnTo>
                      <a:pt x="55" y="823"/>
                    </a:lnTo>
                    <a:lnTo>
                      <a:pt x="192" y="812"/>
                    </a:lnTo>
                    <a:lnTo>
                      <a:pt x="199" y="0"/>
                    </a:lnTo>
                    <a:lnTo>
                      <a:pt x="0" y="11"/>
                    </a:lnTo>
                    <a:lnTo>
                      <a:pt x="0" y="11"/>
                    </a:lnTo>
                    <a:close/>
                  </a:path>
                </a:pathLst>
              </a:custGeom>
              <a:solidFill>
                <a:srgbClr val="CC804D"/>
              </a:solidFill>
              <a:ln w="9525">
                <a:noFill/>
                <a:round/>
                <a:headEnd/>
                <a:tailEnd/>
              </a:ln>
            </p:spPr>
            <p:txBody>
              <a:bodyPr>
                <a:prstTxWarp prst="textNoShape">
                  <a:avLst/>
                </a:prstTxWarp>
              </a:bodyPr>
              <a:lstStyle/>
              <a:p>
                <a:endParaRPr lang="en-US"/>
              </a:p>
            </p:txBody>
          </p:sp>
          <p:sp>
            <p:nvSpPr>
              <p:cNvPr id="184360" name="Freeform 40"/>
              <p:cNvSpPr>
                <a:spLocks/>
              </p:cNvSpPr>
              <p:nvPr/>
            </p:nvSpPr>
            <p:spPr bwMode="auto">
              <a:xfrm>
                <a:off x="728" y="1616"/>
                <a:ext cx="508" cy="779"/>
              </a:xfrm>
              <a:custGeom>
                <a:avLst/>
                <a:gdLst/>
                <a:ahLst/>
                <a:cxnLst>
                  <a:cxn ang="0">
                    <a:pos x="0" y="52"/>
                  </a:cxn>
                  <a:cxn ang="0">
                    <a:pos x="935" y="44"/>
                  </a:cxn>
                  <a:cxn ang="0">
                    <a:pos x="975" y="1434"/>
                  </a:cxn>
                  <a:cxn ang="0">
                    <a:pos x="68" y="1508"/>
                  </a:cxn>
                  <a:cxn ang="0">
                    <a:pos x="74" y="1560"/>
                  </a:cxn>
                  <a:cxn ang="0">
                    <a:pos x="1017" y="1484"/>
                  </a:cxn>
                  <a:cxn ang="0">
                    <a:pos x="981" y="0"/>
                  </a:cxn>
                  <a:cxn ang="0">
                    <a:pos x="9" y="12"/>
                  </a:cxn>
                  <a:cxn ang="0">
                    <a:pos x="0" y="52"/>
                  </a:cxn>
                  <a:cxn ang="0">
                    <a:pos x="0" y="52"/>
                  </a:cxn>
                </a:cxnLst>
                <a:rect l="0" t="0" r="r" b="b"/>
                <a:pathLst>
                  <a:path w="1017" h="1560">
                    <a:moveTo>
                      <a:pt x="0" y="52"/>
                    </a:moveTo>
                    <a:lnTo>
                      <a:pt x="935" y="44"/>
                    </a:lnTo>
                    <a:lnTo>
                      <a:pt x="975" y="1434"/>
                    </a:lnTo>
                    <a:lnTo>
                      <a:pt x="68" y="1508"/>
                    </a:lnTo>
                    <a:lnTo>
                      <a:pt x="74" y="1560"/>
                    </a:lnTo>
                    <a:lnTo>
                      <a:pt x="1017" y="1484"/>
                    </a:lnTo>
                    <a:lnTo>
                      <a:pt x="981" y="0"/>
                    </a:lnTo>
                    <a:lnTo>
                      <a:pt x="9" y="12"/>
                    </a:lnTo>
                    <a:lnTo>
                      <a:pt x="0" y="52"/>
                    </a:lnTo>
                    <a:lnTo>
                      <a:pt x="0" y="52"/>
                    </a:lnTo>
                    <a:close/>
                  </a:path>
                </a:pathLst>
              </a:custGeom>
              <a:solidFill>
                <a:srgbClr val="000000"/>
              </a:solidFill>
              <a:ln w="9525">
                <a:noFill/>
                <a:round/>
                <a:headEnd/>
                <a:tailEnd/>
              </a:ln>
            </p:spPr>
            <p:txBody>
              <a:bodyPr>
                <a:prstTxWarp prst="textNoShape">
                  <a:avLst/>
                </a:prstTxWarp>
              </a:bodyPr>
              <a:lstStyle/>
              <a:p>
                <a:endParaRPr lang="en-US"/>
              </a:p>
            </p:txBody>
          </p:sp>
          <p:sp>
            <p:nvSpPr>
              <p:cNvPr id="184361" name="Freeform 41"/>
              <p:cNvSpPr>
                <a:spLocks/>
              </p:cNvSpPr>
              <p:nvPr/>
            </p:nvSpPr>
            <p:spPr bwMode="auto">
              <a:xfrm>
                <a:off x="249" y="1621"/>
                <a:ext cx="545" cy="822"/>
              </a:xfrm>
              <a:custGeom>
                <a:avLst/>
                <a:gdLst/>
                <a:ahLst/>
                <a:cxnLst>
                  <a:cxn ang="0">
                    <a:pos x="101" y="1643"/>
                  </a:cxn>
                  <a:cxn ang="0">
                    <a:pos x="141" y="1589"/>
                  </a:cxn>
                  <a:cxn ang="0">
                    <a:pos x="141" y="1580"/>
                  </a:cxn>
                  <a:cxn ang="0">
                    <a:pos x="139" y="1557"/>
                  </a:cxn>
                  <a:cxn ang="0">
                    <a:pos x="135" y="1521"/>
                  </a:cxn>
                  <a:cxn ang="0">
                    <a:pos x="133" y="1473"/>
                  </a:cxn>
                  <a:cxn ang="0">
                    <a:pos x="127" y="1414"/>
                  </a:cxn>
                  <a:cxn ang="0">
                    <a:pos x="124" y="1346"/>
                  </a:cxn>
                  <a:cxn ang="0">
                    <a:pos x="118" y="1270"/>
                  </a:cxn>
                  <a:cxn ang="0">
                    <a:pos x="112" y="1188"/>
                  </a:cxn>
                  <a:cxn ang="0">
                    <a:pos x="105" y="1099"/>
                  </a:cxn>
                  <a:cxn ang="0">
                    <a:pos x="99" y="1006"/>
                  </a:cxn>
                  <a:cxn ang="0">
                    <a:pos x="93" y="911"/>
                  </a:cxn>
                  <a:cxn ang="0">
                    <a:pos x="86" y="814"/>
                  </a:cxn>
                  <a:cxn ang="0">
                    <a:pos x="80" y="715"/>
                  </a:cxn>
                  <a:cxn ang="0">
                    <a:pos x="74" y="618"/>
                  </a:cxn>
                  <a:cxn ang="0">
                    <a:pos x="68" y="525"/>
                  </a:cxn>
                  <a:cxn ang="0">
                    <a:pos x="65" y="435"/>
                  </a:cxn>
                  <a:cxn ang="0">
                    <a:pos x="59" y="350"/>
                  </a:cxn>
                  <a:cxn ang="0">
                    <a:pos x="55" y="270"/>
                  </a:cxn>
                  <a:cxn ang="0">
                    <a:pos x="51" y="198"/>
                  </a:cxn>
                  <a:cxn ang="0">
                    <a:pos x="49" y="137"/>
                  </a:cxn>
                  <a:cxn ang="0">
                    <a:pos x="49" y="84"/>
                  </a:cxn>
                  <a:cxn ang="0">
                    <a:pos x="57" y="70"/>
                  </a:cxn>
                  <a:cxn ang="0">
                    <a:pos x="72" y="68"/>
                  </a:cxn>
                  <a:cxn ang="0">
                    <a:pos x="93" y="66"/>
                  </a:cxn>
                  <a:cxn ang="0">
                    <a:pos x="124" y="64"/>
                  </a:cxn>
                  <a:cxn ang="0">
                    <a:pos x="160" y="63"/>
                  </a:cxn>
                  <a:cxn ang="0">
                    <a:pos x="200" y="61"/>
                  </a:cxn>
                  <a:cxn ang="0">
                    <a:pos x="247" y="59"/>
                  </a:cxn>
                  <a:cxn ang="0">
                    <a:pos x="297" y="55"/>
                  </a:cxn>
                  <a:cxn ang="0">
                    <a:pos x="352" y="53"/>
                  </a:cxn>
                  <a:cxn ang="0">
                    <a:pos x="407" y="49"/>
                  </a:cxn>
                  <a:cxn ang="0">
                    <a:pos x="466" y="47"/>
                  </a:cxn>
                  <a:cxn ang="0">
                    <a:pos x="525" y="44"/>
                  </a:cxn>
                  <a:cxn ang="0">
                    <a:pos x="585" y="44"/>
                  </a:cxn>
                  <a:cxn ang="0">
                    <a:pos x="646" y="40"/>
                  </a:cxn>
                  <a:cxn ang="0">
                    <a:pos x="707" y="38"/>
                  </a:cxn>
                  <a:cxn ang="0">
                    <a:pos x="766" y="38"/>
                  </a:cxn>
                  <a:cxn ang="0">
                    <a:pos x="823" y="36"/>
                  </a:cxn>
                  <a:cxn ang="0">
                    <a:pos x="878" y="36"/>
                  </a:cxn>
                  <a:cxn ang="0">
                    <a:pos x="929" y="36"/>
                  </a:cxn>
                  <a:cxn ang="0">
                    <a:pos x="977" y="36"/>
                  </a:cxn>
                  <a:cxn ang="0">
                    <a:pos x="1021" y="38"/>
                  </a:cxn>
                </a:cxnLst>
                <a:rect l="0" t="0" r="r" b="b"/>
                <a:pathLst>
                  <a:path w="1091" h="1643">
                    <a:moveTo>
                      <a:pt x="1021" y="0"/>
                    </a:moveTo>
                    <a:lnTo>
                      <a:pt x="0" y="9"/>
                    </a:lnTo>
                    <a:lnTo>
                      <a:pt x="101" y="1643"/>
                    </a:lnTo>
                    <a:lnTo>
                      <a:pt x="1091" y="1544"/>
                    </a:lnTo>
                    <a:lnTo>
                      <a:pt x="1087" y="1487"/>
                    </a:lnTo>
                    <a:lnTo>
                      <a:pt x="141" y="1589"/>
                    </a:lnTo>
                    <a:lnTo>
                      <a:pt x="141" y="1587"/>
                    </a:lnTo>
                    <a:lnTo>
                      <a:pt x="141" y="1586"/>
                    </a:lnTo>
                    <a:lnTo>
                      <a:pt x="141" y="1580"/>
                    </a:lnTo>
                    <a:lnTo>
                      <a:pt x="141" y="1574"/>
                    </a:lnTo>
                    <a:lnTo>
                      <a:pt x="139" y="1567"/>
                    </a:lnTo>
                    <a:lnTo>
                      <a:pt x="139" y="1557"/>
                    </a:lnTo>
                    <a:lnTo>
                      <a:pt x="137" y="1548"/>
                    </a:lnTo>
                    <a:lnTo>
                      <a:pt x="137" y="1536"/>
                    </a:lnTo>
                    <a:lnTo>
                      <a:pt x="135" y="1521"/>
                    </a:lnTo>
                    <a:lnTo>
                      <a:pt x="135" y="1508"/>
                    </a:lnTo>
                    <a:lnTo>
                      <a:pt x="133" y="1491"/>
                    </a:lnTo>
                    <a:lnTo>
                      <a:pt x="133" y="1473"/>
                    </a:lnTo>
                    <a:lnTo>
                      <a:pt x="131" y="1454"/>
                    </a:lnTo>
                    <a:lnTo>
                      <a:pt x="129" y="1435"/>
                    </a:lnTo>
                    <a:lnTo>
                      <a:pt x="127" y="1414"/>
                    </a:lnTo>
                    <a:lnTo>
                      <a:pt x="127" y="1394"/>
                    </a:lnTo>
                    <a:lnTo>
                      <a:pt x="125" y="1371"/>
                    </a:lnTo>
                    <a:lnTo>
                      <a:pt x="124" y="1346"/>
                    </a:lnTo>
                    <a:lnTo>
                      <a:pt x="122" y="1321"/>
                    </a:lnTo>
                    <a:lnTo>
                      <a:pt x="120" y="1297"/>
                    </a:lnTo>
                    <a:lnTo>
                      <a:pt x="118" y="1270"/>
                    </a:lnTo>
                    <a:lnTo>
                      <a:pt x="116" y="1243"/>
                    </a:lnTo>
                    <a:lnTo>
                      <a:pt x="114" y="1215"/>
                    </a:lnTo>
                    <a:lnTo>
                      <a:pt x="112" y="1188"/>
                    </a:lnTo>
                    <a:lnTo>
                      <a:pt x="110" y="1158"/>
                    </a:lnTo>
                    <a:lnTo>
                      <a:pt x="108" y="1129"/>
                    </a:lnTo>
                    <a:lnTo>
                      <a:pt x="105" y="1099"/>
                    </a:lnTo>
                    <a:lnTo>
                      <a:pt x="105" y="1068"/>
                    </a:lnTo>
                    <a:lnTo>
                      <a:pt x="101" y="1036"/>
                    </a:lnTo>
                    <a:lnTo>
                      <a:pt x="99" y="1006"/>
                    </a:lnTo>
                    <a:lnTo>
                      <a:pt x="97" y="973"/>
                    </a:lnTo>
                    <a:lnTo>
                      <a:pt x="95" y="943"/>
                    </a:lnTo>
                    <a:lnTo>
                      <a:pt x="93" y="911"/>
                    </a:lnTo>
                    <a:lnTo>
                      <a:pt x="91" y="878"/>
                    </a:lnTo>
                    <a:lnTo>
                      <a:pt x="89" y="844"/>
                    </a:lnTo>
                    <a:lnTo>
                      <a:pt x="86" y="814"/>
                    </a:lnTo>
                    <a:lnTo>
                      <a:pt x="84" y="779"/>
                    </a:lnTo>
                    <a:lnTo>
                      <a:pt x="82" y="747"/>
                    </a:lnTo>
                    <a:lnTo>
                      <a:pt x="80" y="715"/>
                    </a:lnTo>
                    <a:lnTo>
                      <a:pt x="78" y="682"/>
                    </a:lnTo>
                    <a:lnTo>
                      <a:pt x="76" y="650"/>
                    </a:lnTo>
                    <a:lnTo>
                      <a:pt x="74" y="618"/>
                    </a:lnTo>
                    <a:lnTo>
                      <a:pt x="72" y="587"/>
                    </a:lnTo>
                    <a:lnTo>
                      <a:pt x="70" y="555"/>
                    </a:lnTo>
                    <a:lnTo>
                      <a:pt x="68" y="525"/>
                    </a:lnTo>
                    <a:lnTo>
                      <a:pt x="67" y="494"/>
                    </a:lnTo>
                    <a:lnTo>
                      <a:pt x="65" y="464"/>
                    </a:lnTo>
                    <a:lnTo>
                      <a:pt x="65" y="435"/>
                    </a:lnTo>
                    <a:lnTo>
                      <a:pt x="61" y="405"/>
                    </a:lnTo>
                    <a:lnTo>
                      <a:pt x="61" y="376"/>
                    </a:lnTo>
                    <a:lnTo>
                      <a:pt x="59" y="350"/>
                    </a:lnTo>
                    <a:lnTo>
                      <a:pt x="57" y="321"/>
                    </a:lnTo>
                    <a:lnTo>
                      <a:pt x="55" y="295"/>
                    </a:lnTo>
                    <a:lnTo>
                      <a:pt x="55" y="270"/>
                    </a:lnTo>
                    <a:lnTo>
                      <a:pt x="53" y="245"/>
                    </a:lnTo>
                    <a:lnTo>
                      <a:pt x="53" y="222"/>
                    </a:lnTo>
                    <a:lnTo>
                      <a:pt x="51" y="198"/>
                    </a:lnTo>
                    <a:lnTo>
                      <a:pt x="51" y="177"/>
                    </a:lnTo>
                    <a:lnTo>
                      <a:pt x="49" y="156"/>
                    </a:lnTo>
                    <a:lnTo>
                      <a:pt x="49" y="137"/>
                    </a:lnTo>
                    <a:lnTo>
                      <a:pt x="49" y="118"/>
                    </a:lnTo>
                    <a:lnTo>
                      <a:pt x="49" y="101"/>
                    </a:lnTo>
                    <a:lnTo>
                      <a:pt x="49" y="84"/>
                    </a:lnTo>
                    <a:lnTo>
                      <a:pt x="49" y="70"/>
                    </a:lnTo>
                    <a:lnTo>
                      <a:pt x="51" y="70"/>
                    </a:lnTo>
                    <a:lnTo>
                      <a:pt x="57" y="70"/>
                    </a:lnTo>
                    <a:lnTo>
                      <a:pt x="61" y="68"/>
                    </a:lnTo>
                    <a:lnTo>
                      <a:pt x="65" y="68"/>
                    </a:lnTo>
                    <a:lnTo>
                      <a:pt x="72" y="68"/>
                    </a:lnTo>
                    <a:lnTo>
                      <a:pt x="78" y="68"/>
                    </a:lnTo>
                    <a:lnTo>
                      <a:pt x="86" y="66"/>
                    </a:lnTo>
                    <a:lnTo>
                      <a:pt x="93" y="66"/>
                    </a:lnTo>
                    <a:lnTo>
                      <a:pt x="103" y="66"/>
                    </a:lnTo>
                    <a:lnTo>
                      <a:pt x="114" y="66"/>
                    </a:lnTo>
                    <a:lnTo>
                      <a:pt x="124" y="64"/>
                    </a:lnTo>
                    <a:lnTo>
                      <a:pt x="135" y="64"/>
                    </a:lnTo>
                    <a:lnTo>
                      <a:pt x="146" y="63"/>
                    </a:lnTo>
                    <a:lnTo>
                      <a:pt x="160" y="63"/>
                    </a:lnTo>
                    <a:lnTo>
                      <a:pt x="173" y="63"/>
                    </a:lnTo>
                    <a:lnTo>
                      <a:pt x="186" y="61"/>
                    </a:lnTo>
                    <a:lnTo>
                      <a:pt x="200" y="61"/>
                    </a:lnTo>
                    <a:lnTo>
                      <a:pt x="215" y="59"/>
                    </a:lnTo>
                    <a:lnTo>
                      <a:pt x="230" y="59"/>
                    </a:lnTo>
                    <a:lnTo>
                      <a:pt x="247" y="59"/>
                    </a:lnTo>
                    <a:lnTo>
                      <a:pt x="262" y="57"/>
                    </a:lnTo>
                    <a:lnTo>
                      <a:pt x="279" y="57"/>
                    </a:lnTo>
                    <a:lnTo>
                      <a:pt x="297" y="55"/>
                    </a:lnTo>
                    <a:lnTo>
                      <a:pt x="314" y="55"/>
                    </a:lnTo>
                    <a:lnTo>
                      <a:pt x="333" y="53"/>
                    </a:lnTo>
                    <a:lnTo>
                      <a:pt x="352" y="53"/>
                    </a:lnTo>
                    <a:lnTo>
                      <a:pt x="369" y="51"/>
                    </a:lnTo>
                    <a:lnTo>
                      <a:pt x="388" y="51"/>
                    </a:lnTo>
                    <a:lnTo>
                      <a:pt x="407" y="49"/>
                    </a:lnTo>
                    <a:lnTo>
                      <a:pt x="428" y="49"/>
                    </a:lnTo>
                    <a:lnTo>
                      <a:pt x="447" y="47"/>
                    </a:lnTo>
                    <a:lnTo>
                      <a:pt x="466" y="47"/>
                    </a:lnTo>
                    <a:lnTo>
                      <a:pt x="485" y="47"/>
                    </a:lnTo>
                    <a:lnTo>
                      <a:pt x="506" y="45"/>
                    </a:lnTo>
                    <a:lnTo>
                      <a:pt x="525" y="44"/>
                    </a:lnTo>
                    <a:lnTo>
                      <a:pt x="545" y="44"/>
                    </a:lnTo>
                    <a:lnTo>
                      <a:pt x="566" y="44"/>
                    </a:lnTo>
                    <a:lnTo>
                      <a:pt x="585" y="44"/>
                    </a:lnTo>
                    <a:lnTo>
                      <a:pt x="606" y="42"/>
                    </a:lnTo>
                    <a:lnTo>
                      <a:pt x="625" y="42"/>
                    </a:lnTo>
                    <a:lnTo>
                      <a:pt x="646" y="40"/>
                    </a:lnTo>
                    <a:lnTo>
                      <a:pt x="667" y="40"/>
                    </a:lnTo>
                    <a:lnTo>
                      <a:pt x="686" y="40"/>
                    </a:lnTo>
                    <a:lnTo>
                      <a:pt x="707" y="38"/>
                    </a:lnTo>
                    <a:lnTo>
                      <a:pt x="726" y="38"/>
                    </a:lnTo>
                    <a:lnTo>
                      <a:pt x="747" y="38"/>
                    </a:lnTo>
                    <a:lnTo>
                      <a:pt x="766" y="38"/>
                    </a:lnTo>
                    <a:lnTo>
                      <a:pt x="785" y="38"/>
                    </a:lnTo>
                    <a:lnTo>
                      <a:pt x="804" y="36"/>
                    </a:lnTo>
                    <a:lnTo>
                      <a:pt x="823" y="36"/>
                    </a:lnTo>
                    <a:lnTo>
                      <a:pt x="842" y="36"/>
                    </a:lnTo>
                    <a:lnTo>
                      <a:pt x="859" y="36"/>
                    </a:lnTo>
                    <a:lnTo>
                      <a:pt x="878" y="36"/>
                    </a:lnTo>
                    <a:lnTo>
                      <a:pt x="895" y="36"/>
                    </a:lnTo>
                    <a:lnTo>
                      <a:pt x="912" y="36"/>
                    </a:lnTo>
                    <a:lnTo>
                      <a:pt x="929" y="36"/>
                    </a:lnTo>
                    <a:lnTo>
                      <a:pt x="945" y="36"/>
                    </a:lnTo>
                    <a:lnTo>
                      <a:pt x="962" y="36"/>
                    </a:lnTo>
                    <a:lnTo>
                      <a:pt x="977" y="36"/>
                    </a:lnTo>
                    <a:lnTo>
                      <a:pt x="992" y="38"/>
                    </a:lnTo>
                    <a:lnTo>
                      <a:pt x="1005" y="38"/>
                    </a:lnTo>
                    <a:lnTo>
                      <a:pt x="1021" y="38"/>
                    </a:lnTo>
                    <a:lnTo>
                      <a:pt x="1021" y="0"/>
                    </a:lnTo>
                    <a:lnTo>
                      <a:pt x="1021" y="0"/>
                    </a:lnTo>
                    <a:close/>
                  </a:path>
                </a:pathLst>
              </a:custGeom>
              <a:solidFill>
                <a:srgbClr val="000000"/>
              </a:solidFill>
              <a:ln w="9525">
                <a:noFill/>
                <a:round/>
                <a:headEnd/>
                <a:tailEnd/>
              </a:ln>
            </p:spPr>
            <p:txBody>
              <a:bodyPr>
                <a:prstTxWarp prst="textNoShape">
                  <a:avLst/>
                </a:prstTxWarp>
              </a:bodyPr>
              <a:lstStyle/>
              <a:p>
                <a:endParaRPr lang="en-US"/>
              </a:p>
            </p:txBody>
          </p:sp>
          <p:sp>
            <p:nvSpPr>
              <p:cNvPr id="184362" name="Freeform 42"/>
              <p:cNvSpPr>
                <a:spLocks/>
              </p:cNvSpPr>
              <p:nvPr/>
            </p:nvSpPr>
            <p:spPr bwMode="auto">
              <a:xfrm>
                <a:off x="679" y="2377"/>
                <a:ext cx="179" cy="423"/>
              </a:xfrm>
              <a:custGeom>
                <a:avLst/>
                <a:gdLst/>
                <a:ahLst/>
                <a:cxnLst>
                  <a:cxn ang="0">
                    <a:pos x="219" y="801"/>
                  </a:cxn>
                  <a:cxn ang="0">
                    <a:pos x="186" y="791"/>
                  </a:cxn>
                  <a:cxn ang="0">
                    <a:pos x="127" y="746"/>
                  </a:cxn>
                  <a:cxn ang="0">
                    <a:pos x="126" y="734"/>
                  </a:cxn>
                  <a:cxn ang="0">
                    <a:pos x="124" y="719"/>
                  </a:cxn>
                  <a:cxn ang="0">
                    <a:pos x="122" y="696"/>
                  </a:cxn>
                  <a:cxn ang="0">
                    <a:pos x="120" y="674"/>
                  </a:cxn>
                  <a:cxn ang="0">
                    <a:pos x="116" y="643"/>
                  </a:cxn>
                  <a:cxn ang="0">
                    <a:pos x="114" y="611"/>
                  </a:cxn>
                  <a:cxn ang="0">
                    <a:pos x="110" y="575"/>
                  </a:cxn>
                  <a:cxn ang="0">
                    <a:pos x="107" y="537"/>
                  </a:cxn>
                  <a:cxn ang="0">
                    <a:pos x="103" y="495"/>
                  </a:cxn>
                  <a:cxn ang="0">
                    <a:pos x="97" y="453"/>
                  </a:cxn>
                  <a:cxn ang="0">
                    <a:pos x="93" y="407"/>
                  </a:cxn>
                  <a:cxn ang="0">
                    <a:pos x="88" y="362"/>
                  </a:cxn>
                  <a:cxn ang="0">
                    <a:pos x="82" y="314"/>
                  </a:cxn>
                  <a:cxn ang="0">
                    <a:pos x="76" y="269"/>
                  </a:cxn>
                  <a:cxn ang="0">
                    <a:pos x="72" y="221"/>
                  </a:cxn>
                  <a:cxn ang="0">
                    <a:pos x="65" y="175"/>
                  </a:cxn>
                  <a:cxn ang="0">
                    <a:pos x="59" y="130"/>
                  </a:cxn>
                  <a:cxn ang="0">
                    <a:pos x="53" y="86"/>
                  </a:cxn>
                  <a:cxn ang="0">
                    <a:pos x="48" y="44"/>
                  </a:cxn>
                  <a:cxn ang="0">
                    <a:pos x="42" y="4"/>
                  </a:cxn>
                  <a:cxn ang="0">
                    <a:pos x="0" y="6"/>
                  </a:cxn>
                  <a:cxn ang="0">
                    <a:pos x="2" y="19"/>
                  </a:cxn>
                  <a:cxn ang="0">
                    <a:pos x="4" y="40"/>
                  </a:cxn>
                  <a:cxn ang="0">
                    <a:pos x="6" y="65"/>
                  </a:cxn>
                  <a:cxn ang="0">
                    <a:pos x="12" y="97"/>
                  </a:cxn>
                  <a:cxn ang="0">
                    <a:pos x="15" y="132"/>
                  </a:cxn>
                  <a:cxn ang="0">
                    <a:pos x="21" y="172"/>
                  </a:cxn>
                  <a:cxn ang="0">
                    <a:pos x="25" y="213"/>
                  </a:cxn>
                  <a:cxn ang="0">
                    <a:pos x="32" y="261"/>
                  </a:cxn>
                  <a:cxn ang="0">
                    <a:pos x="38" y="307"/>
                  </a:cxn>
                  <a:cxn ang="0">
                    <a:pos x="44" y="356"/>
                  </a:cxn>
                  <a:cxn ang="0">
                    <a:pos x="51" y="405"/>
                  </a:cxn>
                  <a:cxn ang="0">
                    <a:pos x="57" y="455"/>
                  </a:cxn>
                  <a:cxn ang="0">
                    <a:pos x="65" y="502"/>
                  </a:cxn>
                  <a:cxn ang="0">
                    <a:pos x="70" y="550"/>
                  </a:cxn>
                  <a:cxn ang="0">
                    <a:pos x="76" y="596"/>
                  </a:cxn>
                  <a:cxn ang="0">
                    <a:pos x="82" y="637"/>
                  </a:cxn>
                  <a:cxn ang="0">
                    <a:pos x="89" y="677"/>
                  </a:cxn>
                  <a:cxn ang="0">
                    <a:pos x="95" y="712"/>
                  </a:cxn>
                  <a:cxn ang="0">
                    <a:pos x="99" y="742"/>
                  </a:cxn>
                  <a:cxn ang="0">
                    <a:pos x="105" y="769"/>
                  </a:cxn>
                  <a:cxn ang="0">
                    <a:pos x="359" y="21"/>
                  </a:cxn>
                </a:cxnLst>
                <a:rect l="0" t="0" r="r" b="b"/>
                <a:pathLst>
                  <a:path w="359" h="847">
                    <a:moveTo>
                      <a:pt x="319" y="21"/>
                    </a:moveTo>
                    <a:lnTo>
                      <a:pt x="308" y="795"/>
                    </a:lnTo>
                    <a:lnTo>
                      <a:pt x="219" y="801"/>
                    </a:lnTo>
                    <a:lnTo>
                      <a:pt x="188" y="8"/>
                    </a:lnTo>
                    <a:lnTo>
                      <a:pt x="127" y="4"/>
                    </a:lnTo>
                    <a:lnTo>
                      <a:pt x="186" y="791"/>
                    </a:lnTo>
                    <a:lnTo>
                      <a:pt x="127" y="751"/>
                    </a:lnTo>
                    <a:lnTo>
                      <a:pt x="127" y="750"/>
                    </a:lnTo>
                    <a:lnTo>
                      <a:pt x="127" y="746"/>
                    </a:lnTo>
                    <a:lnTo>
                      <a:pt x="127" y="742"/>
                    </a:lnTo>
                    <a:lnTo>
                      <a:pt x="127" y="738"/>
                    </a:lnTo>
                    <a:lnTo>
                      <a:pt x="126" y="734"/>
                    </a:lnTo>
                    <a:lnTo>
                      <a:pt x="126" y="731"/>
                    </a:lnTo>
                    <a:lnTo>
                      <a:pt x="126" y="725"/>
                    </a:lnTo>
                    <a:lnTo>
                      <a:pt x="124" y="719"/>
                    </a:lnTo>
                    <a:lnTo>
                      <a:pt x="124" y="712"/>
                    </a:lnTo>
                    <a:lnTo>
                      <a:pt x="124" y="706"/>
                    </a:lnTo>
                    <a:lnTo>
                      <a:pt x="122" y="696"/>
                    </a:lnTo>
                    <a:lnTo>
                      <a:pt x="122" y="689"/>
                    </a:lnTo>
                    <a:lnTo>
                      <a:pt x="120" y="681"/>
                    </a:lnTo>
                    <a:lnTo>
                      <a:pt x="120" y="674"/>
                    </a:lnTo>
                    <a:lnTo>
                      <a:pt x="120" y="664"/>
                    </a:lnTo>
                    <a:lnTo>
                      <a:pt x="118" y="653"/>
                    </a:lnTo>
                    <a:lnTo>
                      <a:pt x="116" y="643"/>
                    </a:lnTo>
                    <a:lnTo>
                      <a:pt x="116" y="634"/>
                    </a:lnTo>
                    <a:lnTo>
                      <a:pt x="114" y="622"/>
                    </a:lnTo>
                    <a:lnTo>
                      <a:pt x="114" y="611"/>
                    </a:lnTo>
                    <a:lnTo>
                      <a:pt x="112" y="599"/>
                    </a:lnTo>
                    <a:lnTo>
                      <a:pt x="112" y="588"/>
                    </a:lnTo>
                    <a:lnTo>
                      <a:pt x="110" y="575"/>
                    </a:lnTo>
                    <a:lnTo>
                      <a:pt x="108" y="561"/>
                    </a:lnTo>
                    <a:lnTo>
                      <a:pt x="108" y="550"/>
                    </a:lnTo>
                    <a:lnTo>
                      <a:pt x="107" y="537"/>
                    </a:lnTo>
                    <a:lnTo>
                      <a:pt x="105" y="523"/>
                    </a:lnTo>
                    <a:lnTo>
                      <a:pt x="105" y="508"/>
                    </a:lnTo>
                    <a:lnTo>
                      <a:pt x="103" y="495"/>
                    </a:lnTo>
                    <a:lnTo>
                      <a:pt x="101" y="481"/>
                    </a:lnTo>
                    <a:lnTo>
                      <a:pt x="99" y="466"/>
                    </a:lnTo>
                    <a:lnTo>
                      <a:pt x="97" y="453"/>
                    </a:lnTo>
                    <a:lnTo>
                      <a:pt x="97" y="438"/>
                    </a:lnTo>
                    <a:lnTo>
                      <a:pt x="95" y="423"/>
                    </a:lnTo>
                    <a:lnTo>
                      <a:pt x="93" y="407"/>
                    </a:lnTo>
                    <a:lnTo>
                      <a:pt x="91" y="392"/>
                    </a:lnTo>
                    <a:lnTo>
                      <a:pt x="89" y="377"/>
                    </a:lnTo>
                    <a:lnTo>
                      <a:pt x="88" y="362"/>
                    </a:lnTo>
                    <a:lnTo>
                      <a:pt x="86" y="346"/>
                    </a:lnTo>
                    <a:lnTo>
                      <a:pt x="84" y="329"/>
                    </a:lnTo>
                    <a:lnTo>
                      <a:pt x="82" y="314"/>
                    </a:lnTo>
                    <a:lnTo>
                      <a:pt x="80" y="299"/>
                    </a:lnTo>
                    <a:lnTo>
                      <a:pt x="78" y="284"/>
                    </a:lnTo>
                    <a:lnTo>
                      <a:pt x="76" y="269"/>
                    </a:lnTo>
                    <a:lnTo>
                      <a:pt x="76" y="253"/>
                    </a:lnTo>
                    <a:lnTo>
                      <a:pt x="74" y="238"/>
                    </a:lnTo>
                    <a:lnTo>
                      <a:pt x="72" y="221"/>
                    </a:lnTo>
                    <a:lnTo>
                      <a:pt x="69" y="206"/>
                    </a:lnTo>
                    <a:lnTo>
                      <a:pt x="67" y="191"/>
                    </a:lnTo>
                    <a:lnTo>
                      <a:pt x="65" y="175"/>
                    </a:lnTo>
                    <a:lnTo>
                      <a:pt x="63" y="160"/>
                    </a:lnTo>
                    <a:lnTo>
                      <a:pt x="61" y="145"/>
                    </a:lnTo>
                    <a:lnTo>
                      <a:pt x="59" y="130"/>
                    </a:lnTo>
                    <a:lnTo>
                      <a:pt x="57" y="116"/>
                    </a:lnTo>
                    <a:lnTo>
                      <a:pt x="55" y="101"/>
                    </a:lnTo>
                    <a:lnTo>
                      <a:pt x="53" y="86"/>
                    </a:lnTo>
                    <a:lnTo>
                      <a:pt x="50" y="71"/>
                    </a:lnTo>
                    <a:lnTo>
                      <a:pt x="50" y="57"/>
                    </a:lnTo>
                    <a:lnTo>
                      <a:pt x="48" y="44"/>
                    </a:lnTo>
                    <a:lnTo>
                      <a:pt x="46" y="31"/>
                    </a:lnTo>
                    <a:lnTo>
                      <a:pt x="42" y="18"/>
                    </a:lnTo>
                    <a:lnTo>
                      <a:pt x="42" y="4"/>
                    </a:lnTo>
                    <a:lnTo>
                      <a:pt x="0" y="0"/>
                    </a:lnTo>
                    <a:lnTo>
                      <a:pt x="0" y="2"/>
                    </a:lnTo>
                    <a:lnTo>
                      <a:pt x="0" y="6"/>
                    </a:lnTo>
                    <a:lnTo>
                      <a:pt x="0" y="10"/>
                    </a:lnTo>
                    <a:lnTo>
                      <a:pt x="0" y="14"/>
                    </a:lnTo>
                    <a:lnTo>
                      <a:pt x="2" y="19"/>
                    </a:lnTo>
                    <a:lnTo>
                      <a:pt x="4" y="25"/>
                    </a:lnTo>
                    <a:lnTo>
                      <a:pt x="4" y="33"/>
                    </a:lnTo>
                    <a:lnTo>
                      <a:pt x="4" y="40"/>
                    </a:lnTo>
                    <a:lnTo>
                      <a:pt x="4" y="48"/>
                    </a:lnTo>
                    <a:lnTo>
                      <a:pt x="6" y="57"/>
                    </a:lnTo>
                    <a:lnTo>
                      <a:pt x="6" y="65"/>
                    </a:lnTo>
                    <a:lnTo>
                      <a:pt x="8" y="76"/>
                    </a:lnTo>
                    <a:lnTo>
                      <a:pt x="10" y="86"/>
                    </a:lnTo>
                    <a:lnTo>
                      <a:pt x="12" y="97"/>
                    </a:lnTo>
                    <a:lnTo>
                      <a:pt x="12" y="109"/>
                    </a:lnTo>
                    <a:lnTo>
                      <a:pt x="13" y="120"/>
                    </a:lnTo>
                    <a:lnTo>
                      <a:pt x="15" y="132"/>
                    </a:lnTo>
                    <a:lnTo>
                      <a:pt x="17" y="145"/>
                    </a:lnTo>
                    <a:lnTo>
                      <a:pt x="19" y="158"/>
                    </a:lnTo>
                    <a:lnTo>
                      <a:pt x="21" y="172"/>
                    </a:lnTo>
                    <a:lnTo>
                      <a:pt x="21" y="185"/>
                    </a:lnTo>
                    <a:lnTo>
                      <a:pt x="25" y="200"/>
                    </a:lnTo>
                    <a:lnTo>
                      <a:pt x="25" y="213"/>
                    </a:lnTo>
                    <a:lnTo>
                      <a:pt x="29" y="229"/>
                    </a:lnTo>
                    <a:lnTo>
                      <a:pt x="29" y="244"/>
                    </a:lnTo>
                    <a:lnTo>
                      <a:pt x="32" y="261"/>
                    </a:lnTo>
                    <a:lnTo>
                      <a:pt x="34" y="276"/>
                    </a:lnTo>
                    <a:lnTo>
                      <a:pt x="36" y="291"/>
                    </a:lnTo>
                    <a:lnTo>
                      <a:pt x="38" y="307"/>
                    </a:lnTo>
                    <a:lnTo>
                      <a:pt x="40" y="324"/>
                    </a:lnTo>
                    <a:lnTo>
                      <a:pt x="42" y="341"/>
                    </a:lnTo>
                    <a:lnTo>
                      <a:pt x="44" y="356"/>
                    </a:lnTo>
                    <a:lnTo>
                      <a:pt x="48" y="373"/>
                    </a:lnTo>
                    <a:lnTo>
                      <a:pt x="50" y="388"/>
                    </a:lnTo>
                    <a:lnTo>
                      <a:pt x="51" y="405"/>
                    </a:lnTo>
                    <a:lnTo>
                      <a:pt x="53" y="421"/>
                    </a:lnTo>
                    <a:lnTo>
                      <a:pt x="55" y="438"/>
                    </a:lnTo>
                    <a:lnTo>
                      <a:pt x="57" y="455"/>
                    </a:lnTo>
                    <a:lnTo>
                      <a:pt x="59" y="470"/>
                    </a:lnTo>
                    <a:lnTo>
                      <a:pt x="61" y="487"/>
                    </a:lnTo>
                    <a:lnTo>
                      <a:pt x="65" y="502"/>
                    </a:lnTo>
                    <a:lnTo>
                      <a:pt x="67" y="520"/>
                    </a:lnTo>
                    <a:lnTo>
                      <a:pt x="69" y="535"/>
                    </a:lnTo>
                    <a:lnTo>
                      <a:pt x="70" y="550"/>
                    </a:lnTo>
                    <a:lnTo>
                      <a:pt x="72" y="565"/>
                    </a:lnTo>
                    <a:lnTo>
                      <a:pt x="76" y="580"/>
                    </a:lnTo>
                    <a:lnTo>
                      <a:pt x="76" y="596"/>
                    </a:lnTo>
                    <a:lnTo>
                      <a:pt x="80" y="609"/>
                    </a:lnTo>
                    <a:lnTo>
                      <a:pt x="80" y="622"/>
                    </a:lnTo>
                    <a:lnTo>
                      <a:pt x="82" y="637"/>
                    </a:lnTo>
                    <a:lnTo>
                      <a:pt x="84" y="651"/>
                    </a:lnTo>
                    <a:lnTo>
                      <a:pt x="88" y="664"/>
                    </a:lnTo>
                    <a:lnTo>
                      <a:pt x="89" y="677"/>
                    </a:lnTo>
                    <a:lnTo>
                      <a:pt x="91" y="689"/>
                    </a:lnTo>
                    <a:lnTo>
                      <a:pt x="93" y="700"/>
                    </a:lnTo>
                    <a:lnTo>
                      <a:pt x="95" y="712"/>
                    </a:lnTo>
                    <a:lnTo>
                      <a:pt x="95" y="723"/>
                    </a:lnTo>
                    <a:lnTo>
                      <a:pt x="97" y="732"/>
                    </a:lnTo>
                    <a:lnTo>
                      <a:pt x="99" y="742"/>
                    </a:lnTo>
                    <a:lnTo>
                      <a:pt x="101" y="751"/>
                    </a:lnTo>
                    <a:lnTo>
                      <a:pt x="103" y="759"/>
                    </a:lnTo>
                    <a:lnTo>
                      <a:pt x="105" y="769"/>
                    </a:lnTo>
                    <a:lnTo>
                      <a:pt x="194" y="847"/>
                    </a:lnTo>
                    <a:lnTo>
                      <a:pt x="352" y="835"/>
                    </a:lnTo>
                    <a:lnTo>
                      <a:pt x="359" y="21"/>
                    </a:lnTo>
                    <a:lnTo>
                      <a:pt x="319" y="21"/>
                    </a:lnTo>
                    <a:lnTo>
                      <a:pt x="319" y="21"/>
                    </a:lnTo>
                    <a:close/>
                  </a:path>
                </a:pathLst>
              </a:custGeom>
              <a:solidFill>
                <a:srgbClr val="000000"/>
              </a:solidFill>
              <a:ln w="9525">
                <a:noFill/>
                <a:round/>
                <a:headEnd/>
                <a:tailEnd/>
              </a:ln>
            </p:spPr>
            <p:txBody>
              <a:bodyPr>
                <a:prstTxWarp prst="textNoShape">
                  <a:avLst/>
                </a:prstTxWarp>
              </a:bodyPr>
              <a:lstStyle/>
              <a:p>
                <a:endParaRPr lang="en-US"/>
              </a:p>
            </p:txBody>
          </p:sp>
          <p:sp>
            <p:nvSpPr>
              <p:cNvPr id="184363" name="Freeform 43"/>
              <p:cNvSpPr>
                <a:spLocks/>
              </p:cNvSpPr>
              <p:nvPr/>
            </p:nvSpPr>
            <p:spPr bwMode="auto">
              <a:xfrm>
                <a:off x="781" y="2407"/>
                <a:ext cx="46" cy="358"/>
              </a:xfrm>
              <a:custGeom>
                <a:avLst/>
                <a:gdLst/>
                <a:ahLst/>
                <a:cxnLst>
                  <a:cxn ang="0">
                    <a:pos x="0" y="0"/>
                  </a:cxn>
                  <a:cxn ang="0">
                    <a:pos x="33" y="713"/>
                  </a:cxn>
                  <a:cxn ang="0">
                    <a:pos x="92" y="717"/>
                  </a:cxn>
                  <a:cxn ang="0">
                    <a:pos x="0" y="0"/>
                  </a:cxn>
                  <a:cxn ang="0">
                    <a:pos x="0" y="0"/>
                  </a:cxn>
                </a:cxnLst>
                <a:rect l="0" t="0" r="r" b="b"/>
                <a:pathLst>
                  <a:path w="92" h="717">
                    <a:moveTo>
                      <a:pt x="0" y="0"/>
                    </a:moveTo>
                    <a:lnTo>
                      <a:pt x="33" y="713"/>
                    </a:lnTo>
                    <a:lnTo>
                      <a:pt x="92" y="717"/>
                    </a:lnTo>
                    <a:lnTo>
                      <a:pt x="0" y="0"/>
                    </a:lnTo>
                    <a:lnTo>
                      <a:pt x="0" y="0"/>
                    </a:lnTo>
                    <a:close/>
                  </a:path>
                </a:pathLst>
              </a:custGeom>
              <a:solidFill>
                <a:srgbClr val="BF6633"/>
              </a:solidFill>
              <a:ln w="9525">
                <a:noFill/>
                <a:round/>
                <a:headEnd/>
                <a:tailEnd/>
              </a:ln>
            </p:spPr>
            <p:txBody>
              <a:bodyPr>
                <a:prstTxWarp prst="textNoShape">
                  <a:avLst/>
                </a:prstTxWarp>
              </a:bodyPr>
              <a:lstStyle/>
              <a:p>
                <a:endParaRPr lang="en-US"/>
              </a:p>
            </p:txBody>
          </p:sp>
          <p:sp>
            <p:nvSpPr>
              <p:cNvPr id="184364" name="Freeform 44"/>
              <p:cNvSpPr>
                <a:spLocks/>
              </p:cNvSpPr>
              <p:nvPr/>
            </p:nvSpPr>
            <p:spPr bwMode="auto">
              <a:xfrm>
                <a:off x="794" y="2401"/>
                <a:ext cx="33" cy="236"/>
              </a:xfrm>
              <a:custGeom>
                <a:avLst/>
                <a:gdLst/>
                <a:ahLst/>
                <a:cxnLst>
                  <a:cxn ang="0">
                    <a:pos x="0" y="11"/>
                  </a:cxn>
                  <a:cxn ang="0">
                    <a:pos x="48" y="472"/>
                  </a:cxn>
                  <a:cxn ang="0">
                    <a:pos x="67" y="0"/>
                  </a:cxn>
                  <a:cxn ang="0">
                    <a:pos x="0" y="11"/>
                  </a:cxn>
                  <a:cxn ang="0">
                    <a:pos x="0" y="11"/>
                  </a:cxn>
                </a:cxnLst>
                <a:rect l="0" t="0" r="r" b="b"/>
                <a:pathLst>
                  <a:path w="67" h="472">
                    <a:moveTo>
                      <a:pt x="0" y="11"/>
                    </a:moveTo>
                    <a:lnTo>
                      <a:pt x="48" y="472"/>
                    </a:lnTo>
                    <a:lnTo>
                      <a:pt x="67" y="0"/>
                    </a:lnTo>
                    <a:lnTo>
                      <a:pt x="0" y="11"/>
                    </a:lnTo>
                    <a:lnTo>
                      <a:pt x="0" y="11"/>
                    </a:lnTo>
                    <a:close/>
                  </a:path>
                </a:pathLst>
              </a:custGeom>
              <a:solidFill>
                <a:srgbClr val="D99966"/>
              </a:solidFill>
              <a:ln w="9525">
                <a:noFill/>
                <a:round/>
                <a:headEnd/>
                <a:tailEnd/>
              </a:ln>
            </p:spPr>
            <p:txBody>
              <a:bodyPr>
                <a:prstTxWarp prst="textNoShape">
                  <a:avLst/>
                </a:prstTxWarp>
              </a:bodyPr>
              <a:lstStyle/>
              <a:p>
                <a:endParaRPr lang="en-US"/>
              </a:p>
            </p:txBody>
          </p:sp>
          <p:sp>
            <p:nvSpPr>
              <p:cNvPr id="184365" name="Freeform 45"/>
              <p:cNvSpPr>
                <a:spLocks/>
              </p:cNvSpPr>
              <p:nvPr/>
            </p:nvSpPr>
            <p:spPr bwMode="auto">
              <a:xfrm>
                <a:off x="804" y="2410"/>
                <a:ext cx="12" cy="91"/>
              </a:xfrm>
              <a:custGeom>
                <a:avLst/>
                <a:gdLst/>
                <a:ahLst/>
                <a:cxnLst>
                  <a:cxn ang="0">
                    <a:pos x="0" y="13"/>
                  </a:cxn>
                  <a:cxn ang="0">
                    <a:pos x="15" y="181"/>
                  </a:cxn>
                  <a:cxn ang="0">
                    <a:pos x="25" y="0"/>
                  </a:cxn>
                  <a:cxn ang="0">
                    <a:pos x="0" y="13"/>
                  </a:cxn>
                  <a:cxn ang="0">
                    <a:pos x="0" y="13"/>
                  </a:cxn>
                </a:cxnLst>
                <a:rect l="0" t="0" r="r" b="b"/>
                <a:pathLst>
                  <a:path w="25" h="181">
                    <a:moveTo>
                      <a:pt x="0" y="13"/>
                    </a:moveTo>
                    <a:lnTo>
                      <a:pt x="15" y="181"/>
                    </a:lnTo>
                    <a:lnTo>
                      <a:pt x="25" y="0"/>
                    </a:lnTo>
                    <a:lnTo>
                      <a:pt x="0" y="13"/>
                    </a:lnTo>
                    <a:lnTo>
                      <a:pt x="0" y="13"/>
                    </a:lnTo>
                    <a:close/>
                  </a:path>
                </a:pathLst>
              </a:custGeom>
              <a:solidFill>
                <a:srgbClr val="E6B380"/>
              </a:solidFill>
              <a:ln w="9525">
                <a:noFill/>
                <a:round/>
                <a:headEnd/>
                <a:tailEnd/>
              </a:ln>
            </p:spPr>
            <p:txBody>
              <a:bodyPr>
                <a:prstTxWarp prst="textNoShape">
                  <a:avLst/>
                </a:prstTxWarp>
              </a:bodyPr>
              <a:lstStyle/>
              <a:p>
                <a:endParaRPr lang="en-US"/>
              </a:p>
            </p:txBody>
          </p:sp>
          <p:sp>
            <p:nvSpPr>
              <p:cNvPr id="184366" name="Freeform 46"/>
              <p:cNvSpPr>
                <a:spLocks/>
              </p:cNvSpPr>
              <p:nvPr/>
            </p:nvSpPr>
            <p:spPr bwMode="auto">
              <a:xfrm>
                <a:off x="799" y="2639"/>
                <a:ext cx="16" cy="115"/>
              </a:xfrm>
              <a:custGeom>
                <a:avLst/>
                <a:gdLst/>
                <a:ahLst/>
                <a:cxnLst>
                  <a:cxn ang="0">
                    <a:pos x="16" y="230"/>
                  </a:cxn>
                  <a:cxn ang="0">
                    <a:pos x="0" y="0"/>
                  </a:cxn>
                  <a:cxn ang="0">
                    <a:pos x="33" y="230"/>
                  </a:cxn>
                  <a:cxn ang="0">
                    <a:pos x="16" y="230"/>
                  </a:cxn>
                  <a:cxn ang="0">
                    <a:pos x="16" y="230"/>
                  </a:cxn>
                </a:cxnLst>
                <a:rect l="0" t="0" r="r" b="b"/>
                <a:pathLst>
                  <a:path w="33" h="230">
                    <a:moveTo>
                      <a:pt x="16" y="230"/>
                    </a:moveTo>
                    <a:lnTo>
                      <a:pt x="0" y="0"/>
                    </a:lnTo>
                    <a:lnTo>
                      <a:pt x="33" y="230"/>
                    </a:lnTo>
                    <a:lnTo>
                      <a:pt x="16" y="230"/>
                    </a:lnTo>
                    <a:lnTo>
                      <a:pt x="16" y="230"/>
                    </a:lnTo>
                    <a:close/>
                  </a:path>
                </a:pathLst>
              </a:custGeom>
              <a:solidFill>
                <a:srgbClr val="B34D1A"/>
              </a:solidFill>
              <a:ln w="9525">
                <a:noFill/>
                <a:round/>
                <a:headEnd/>
                <a:tailEnd/>
              </a:ln>
            </p:spPr>
            <p:txBody>
              <a:bodyPr>
                <a:prstTxWarp prst="textNoShape">
                  <a:avLst/>
                </a:prstTxWarp>
              </a:bodyPr>
              <a:lstStyle/>
              <a:p>
                <a:endParaRPr lang="en-US"/>
              </a:p>
            </p:txBody>
          </p:sp>
          <p:sp>
            <p:nvSpPr>
              <p:cNvPr id="184367" name="Freeform 47"/>
              <p:cNvSpPr>
                <a:spLocks/>
              </p:cNvSpPr>
              <p:nvPr/>
            </p:nvSpPr>
            <p:spPr bwMode="auto">
              <a:xfrm>
                <a:off x="729" y="2414"/>
                <a:ext cx="31" cy="331"/>
              </a:xfrm>
              <a:custGeom>
                <a:avLst/>
                <a:gdLst/>
                <a:ahLst/>
                <a:cxnLst>
                  <a:cxn ang="0">
                    <a:pos x="9" y="0"/>
                  </a:cxn>
                  <a:cxn ang="0">
                    <a:pos x="63" y="661"/>
                  </a:cxn>
                  <a:cxn ang="0">
                    <a:pos x="32" y="650"/>
                  </a:cxn>
                  <a:cxn ang="0">
                    <a:pos x="0" y="245"/>
                  </a:cxn>
                  <a:cxn ang="0">
                    <a:pos x="9" y="0"/>
                  </a:cxn>
                  <a:cxn ang="0">
                    <a:pos x="9" y="0"/>
                  </a:cxn>
                </a:cxnLst>
                <a:rect l="0" t="0" r="r" b="b"/>
                <a:pathLst>
                  <a:path w="63" h="661">
                    <a:moveTo>
                      <a:pt x="9" y="0"/>
                    </a:moveTo>
                    <a:lnTo>
                      <a:pt x="63" y="661"/>
                    </a:lnTo>
                    <a:lnTo>
                      <a:pt x="32" y="650"/>
                    </a:lnTo>
                    <a:lnTo>
                      <a:pt x="0" y="245"/>
                    </a:lnTo>
                    <a:lnTo>
                      <a:pt x="9" y="0"/>
                    </a:lnTo>
                    <a:lnTo>
                      <a:pt x="9" y="0"/>
                    </a:lnTo>
                    <a:close/>
                  </a:path>
                </a:pathLst>
              </a:custGeom>
              <a:solidFill>
                <a:srgbClr val="B34D1A"/>
              </a:solidFill>
              <a:ln w="9525">
                <a:noFill/>
                <a:round/>
                <a:headEnd/>
                <a:tailEnd/>
              </a:ln>
            </p:spPr>
            <p:txBody>
              <a:bodyPr>
                <a:prstTxWarp prst="textNoShape">
                  <a:avLst/>
                </a:prstTxWarp>
              </a:bodyPr>
              <a:lstStyle/>
              <a:p>
                <a:endParaRPr lang="en-US"/>
              </a:p>
            </p:txBody>
          </p:sp>
          <p:sp>
            <p:nvSpPr>
              <p:cNvPr id="184368" name="Freeform 48"/>
              <p:cNvSpPr>
                <a:spLocks/>
              </p:cNvSpPr>
              <p:nvPr/>
            </p:nvSpPr>
            <p:spPr bwMode="auto">
              <a:xfrm>
                <a:off x="715" y="2410"/>
                <a:ext cx="12" cy="70"/>
              </a:xfrm>
              <a:custGeom>
                <a:avLst/>
                <a:gdLst/>
                <a:ahLst/>
                <a:cxnLst>
                  <a:cxn ang="0">
                    <a:pos x="0" y="13"/>
                  </a:cxn>
                  <a:cxn ang="0">
                    <a:pos x="8" y="139"/>
                  </a:cxn>
                  <a:cxn ang="0">
                    <a:pos x="25" y="0"/>
                  </a:cxn>
                  <a:cxn ang="0">
                    <a:pos x="0" y="13"/>
                  </a:cxn>
                  <a:cxn ang="0">
                    <a:pos x="0" y="13"/>
                  </a:cxn>
                </a:cxnLst>
                <a:rect l="0" t="0" r="r" b="b"/>
                <a:pathLst>
                  <a:path w="25" h="139">
                    <a:moveTo>
                      <a:pt x="0" y="13"/>
                    </a:moveTo>
                    <a:lnTo>
                      <a:pt x="8" y="139"/>
                    </a:lnTo>
                    <a:lnTo>
                      <a:pt x="25" y="0"/>
                    </a:lnTo>
                    <a:lnTo>
                      <a:pt x="0" y="13"/>
                    </a:lnTo>
                    <a:lnTo>
                      <a:pt x="0" y="13"/>
                    </a:lnTo>
                    <a:close/>
                  </a:path>
                </a:pathLst>
              </a:custGeom>
              <a:solidFill>
                <a:srgbClr val="CC804D"/>
              </a:solidFill>
              <a:ln w="9525">
                <a:noFill/>
                <a:round/>
                <a:headEnd/>
                <a:tailEnd/>
              </a:ln>
            </p:spPr>
            <p:txBody>
              <a:bodyPr>
                <a:prstTxWarp prst="textNoShape">
                  <a:avLst/>
                </a:prstTxWarp>
              </a:bodyPr>
              <a:lstStyle/>
              <a:p>
                <a:endParaRPr lang="en-US"/>
              </a:p>
            </p:txBody>
          </p:sp>
        </p:grpSp>
        <p:sp>
          <p:nvSpPr>
            <p:cNvPr id="184369" name="Text Box 49"/>
            <p:cNvSpPr txBox="1">
              <a:spLocks noChangeArrowheads="1"/>
            </p:cNvSpPr>
            <p:nvPr/>
          </p:nvSpPr>
          <p:spPr bwMode="auto">
            <a:xfrm rot="-264482">
              <a:off x="2395" y="1963"/>
              <a:ext cx="553"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80808"/>
                  </a:solidFill>
                  <a:latin typeface="Arial" charset="0"/>
                </a:rPr>
                <a:t>5* Hotels </a:t>
              </a:r>
            </a:p>
            <a:p>
              <a:pPr algn="ctr" eaLnBrk="1" hangingPunct="1"/>
              <a:r>
                <a:rPr lang="en-US" sz="1200" b="1">
                  <a:solidFill>
                    <a:srgbClr val="080808"/>
                  </a:solidFill>
                  <a:latin typeface="Arial" charset="0"/>
                </a:rPr>
                <a:t>By State</a:t>
              </a:r>
            </a:p>
          </p:txBody>
        </p:sp>
      </p:grpSp>
      <p:grpSp>
        <p:nvGrpSpPr>
          <p:cNvPr id="8" name="Group 50"/>
          <p:cNvGrpSpPr>
            <a:grpSpLocks/>
          </p:cNvGrpSpPr>
          <p:nvPr/>
        </p:nvGrpSpPr>
        <p:grpSpPr bwMode="auto">
          <a:xfrm>
            <a:off x="6772275" y="4684713"/>
            <a:ext cx="1039813" cy="1047750"/>
            <a:chOff x="4414" y="2951"/>
            <a:chExt cx="655" cy="660"/>
          </a:xfrm>
        </p:grpSpPr>
        <p:grpSp>
          <p:nvGrpSpPr>
            <p:cNvPr id="9" name="Group 51"/>
            <p:cNvGrpSpPr>
              <a:grpSpLocks/>
            </p:cNvGrpSpPr>
            <p:nvPr/>
          </p:nvGrpSpPr>
          <p:grpSpPr bwMode="auto">
            <a:xfrm>
              <a:off x="4414" y="2951"/>
              <a:ext cx="655" cy="660"/>
              <a:chOff x="249" y="1616"/>
              <a:chExt cx="992" cy="1184"/>
            </a:xfrm>
          </p:grpSpPr>
          <p:sp>
            <p:nvSpPr>
              <p:cNvPr id="184372" name="Freeform 52"/>
              <p:cNvSpPr>
                <a:spLocks/>
              </p:cNvSpPr>
              <p:nvPr/>
            </p:nvSpPr>
            <p:spPr bwMode="auto">
              <a:xfrm>
                <a:off x="279" y="1628"/>
                <a:ext cx="962" cy="805"/>
              </a:xfrm>
              <a:custGeom>
                <a:avLst/>
                <a:gdLst/>
                <a:ahLst/>
                <a:cxnLst>
                  <a:cxn ang="0">
                    <a:pos x="0" y="51"/>
                  </a:cxn>
                  <a:cxn ang="0">
                    <a:pos x="26" y="599"/>
                  </a:cxn>
                  <a:cxn ang="0">
                    <a:pos x="95" y="1608"/>
                  </a:cxn>
                  <a:cxn ang="0">
                    <a:pos x="632" y="1557"/>
                  </a:cxn>
                  <a:cxn ang="0">
                    <a:pos x="1923" y="1451"/>
                  </a:cxn>
                  <a:cxn ang="0">
                    <a:pos x="1904" y="799"/>
                  </a:cxn>
                  <a:cxn ang="0">
                    <a:pos x="1896" y="0"/>
                  </a:cxn>
                  <a:cxn ang="0">
                    <a:pos x="1172" y="9"/>
                  </a:cxn>
                  <a:cxn ang="0">
                    <a:pos x="0" y="51"/>
                  </a:cxn>
                  <a:cxn ang="0">
                    <a:pos x="0" y="51"/>
                  </a:cxn>
                </a:cxnLst>
                <a:rect l="0" t="0" r="r" b="b"/>
                <a:pathLst>
                  <a:path w="1923" h="1608">
                    <a:moveTo>
                      <a:pt x="0" y="51"/>
                    </a:moveTo>
                    <a:lnTo>
                      <a:pt x="26" y="599"/>
                    </a:lnTo>
                    <a:lnTo>
                      <a:pt x="95" y="1608"/>
                    </a:lnTo>
                    <a:lnTo>
                      <a:pt x="632" y="1557"/>
                    </a:lnTo>
                    <a:lnTo>
                      <a:pt x="1923" y="1451"/>
                    </a:lnTo>
                    <a:lnTo>
                      <a:pt x="1904" y="799"/>
                    </a:lnTo>
                    <a:lnTo>
                      <a:pt x="1896" y="0"/>
                    </a:lnTo>
                    <a:lnTo>
                      <a:pt x="1172" y="9"/>
                    </a:lnTo>
                    <a:lnTo>
                      <a:pt x="0" y="51"/>
                    </a:lnTo>
                    <a:lnTo>
                      <a:pt x="0" y="51"/>
                    </a:lnTo>
                    <a:close/>
                  </a:path>
                </a:pathLst>
              </a:custGeom>
              <a:solidFill>
                <a:srgbClr val="B8B8D9"/>
              </a:solidFill>
              <a:ln w="9525">
                <a:noFill/>
                <a:round/>
                <a:headEnd/>
                <a:tailEnd/>
              </a:ln>
            </p:spPr>
            <p:txBody>
              <a:bodyPr>
                <a:prstTxWarp prst="textNoShape">
                  <a:avLst/>
                </a:prstTxWarp>
              </a:bodyPr>
              <a:lstStyle/>
              <a:p>
                <a:endParaRPr lang="en-US"/>
              </a:p>
            </p:txBody>
          </p:sp>
          <p:sp>
            <p:nvSpPr>
              <p:cNvPr id="184373" name="Freeform 53"/>
              <p:cNvSpPr>
                <a:spLocks/>
              </p:cNvSpPr>
              <p:nvPr/>
            </p:nvSpPr>
            <p:spPr bwMode="auto">
              <a:xfrm>
                <a:off x="682" y="2383"/>
                <a:ext cx="98" cy="400"/>
              </a:xfrm>
              <a:custGeom>
                <a:avLst/>
                <a:gdLst/>
                <a:ahLst/>
                <a:cxnLst>
                  <a:cxn ang="0">
                    <a:pos x="0" y="19"/>
                  </a:cxn>
                  <a:cxn ang="0">
                    <a:pos x="148" y="0"/>
                  </a:cxn>
                  <a:cxn ang="0">
                    <a:pos x="195" y="800"/>
                  </a:cxn>
                  <a:cxn ang="0">
                    <a:pos x="100" y="751"/>
                  </a:cxn>
                  <a:cxn ang="0">
                    <a:pos x="0" y="19"/>
                  </a:cxn>
                  <a:cxn ang="0">
                    <a:pos x="0" y="19"/>
                  </a:cxn>
                </a:cxnLst>
                <a:rect l="0" t="0" r="r" b="b"/>
                <a:pathLst>
                  <a:path w="195" h="800">
                    <a:moveTo>
                      <a:pt x="0" y="19"/>
                    </a:moveTo>
                    <a:lnTo>
                      <a:pt x="148" y="0"/>
                    </a:lnTo>
                    <a:lnTo>
                      <a:pt x="195" y="800"/>
                    </a:lnTo>
                    <a:lnTo>
                      <a:pt x="100" y="751"/>
                    </a:lnTo>
                    <a:lnTo>
                      <a:pt x="0" y="19"/>
                    </a:lnTo>
                    <a:lnTo>
                      <a:pt x="0" y="19"/>
                    </a:lnTo>
                    <a:close/>
                  </a:path>
                </a:pathLst>
              </a:custGeom>
              <a:solidFill>
                <a:srgbClr val="BF6633"/>
              </a:solidFill>
              <a:ln w="9525">
                <a:noFill/>
                <a:round/>
                <a:headEnd/>
                <a:tailEnd/>
              </a:ln>
            </p:spPr>
            <p:txBody>
              <a:bodyPr>
                <a:prstTxWarp prst="textNoShape">
                  <a:avLst/>
                </a:prstTxWarp>
              </a:bodyPr>
              <a:lstStyle/>
              <a:p>
                <a:endParaRPr lang="en-US"/>
              </a:p>
            </p:txBody>
          </p:sp>
          <p:sp>
            <p:nvSpPr>
              <p:cNvPr id="184374" name="Freeform 54"/>
              <p:cNvSpPr>
                <a:spLocks/>
              </p:cNvSpPr>
              <p:nvPr/>
            </p:nvSpPr>
            <p:spPr bwMode="auto">
              <a:xfrm>
                <a:off x="751" y="2375"/>
                <a:ext cx="100" cy="412"/>
              </a:xfrm>
              <a:custGeom>
                <a:avLst/>
                <a:gdLst/>
                <a:ahLst/>
                <a:cxnLst>
                  <a:cxn ang="0">
                    <a:pos x="0" y="11"/>
                  </a:cxn>
                  <a:cxn ang="0">
                    <a:pos x="55" y="823"/>
                  </a:cxn>
                  <a:cxn ang="0">
                    <a:pos x="192" y="812"/>
                  </a:cxn>
                  <a:cxn ang="0">
                    <a:pos x="199" y="0"/>
                  </a:cxn>
                  <a:cxn ang="0">
                    <a:pos x="0" y="11"/>
                  </a:cxn>
                  <a:cxn ang="0">
                    <a:pos x="0" y="11"/>
                  </a:cxn>
                </a:cxnLst>
                <a:rect l="0" t="0" r="r" b="b"/>
                <a:pathLst>
                  <a:path w="199" h="823">
                    <a:moveTo>
                      <a:pt x="0" y="11"/>
                    </a:moveTo>
                    <a:lnTo>
                      <a:pt x="55" y="823"/>
                    </a:lnTo>
                    <a:lnTo>
                      <a:pt x="192" y="812"/>
                    </a:lnTo>
                    <a:lnTo>
                      <a:pt x="199" y="0"/>
                    </a:lnTo>
                    <a:lnTo>
                      <a:pt x="0" y="11"/>
                    </a:lnTo>
                    <a:lnTo>
                      <a:pt x="0" y="11"/>
                    </a:lnTo>
                    <a:close/>
                  </a:path>
                </a:pathLst>
              </a:custGeom>
              <a:solidFill>
                <a:srgbClr val="CC804D"/>
              </a:solidFill>
              <a:ln w="9525">
                <a:noFill/>
                <a:round/>
                <a:headEnd/>
                <a:tailEnd/>
              </a:ln>
            </p:spPr>
            <p:txBody>
              <a:bodyPr>
                <a:prstTxWarp prst="textNoShape">
                  <a:avLst/>
                </a:prstTxWarp>
              </a:bodyPr>
              <a:lstStyle/>
              <a:p>
                <a:endParaRPr lang="en-US"/>
              </a:p>
            </p:txBody>
          </p:sp>
          <p:sp>
            <p:nvSpPr>
              <p:cNvPr id="184375" name="Freeform 55"/>
              <p:cNvSpPr>
                <a:spLocks/>
              </p:cNvSpPr>
              <p:nvPr/>
            </p:nvSpPr>
            <p:spPr bwMode="auto">
              <a:xfrm>
                <a:off x="728" y="1616"/>
                <a:ext cx="508" cy="779"/>
              </a:xfrm>
              <a:custGeom>
                <a:avLst/>
                <a:gdLst/>
                <a:ahLst/>
                <a:cxnLst>
                  <a:cxn ang="0">
                    <a:pos x="0" y="52"/>
                  </a:cxn>
                  <a:cxn ang="0">
                    <a:pos x="935" y="44"/>
                  </a:cxn>
                  <a:cxn ang="0">
                    <a:pos x="975" y="1434"/>
                  </a:cxn>
                  <a:cxn ang="0">
                    <a:pos x="68" y="1508"/>
                  </a:cxn>
                  <a:cxn ang="0">
                    <a:pos x="74" y="1560"/>
                  </a:cxn>
                  <a:cxn ang="0">
                    <a:pos x="1017" y="1484"/>
                  </a:cxn>
                  <a:cxn ang="0">
                    <a:pos x="981" y="0"/>
                  </a:cxn>
                  <a:cxn ang="0">
                    <a:pos x="9" y="12"/>
                  </a:cxn>
                  <a:cxn ang="0">
                    <a:pos x="0" y="52"/>
                  </a:cxn>
                  <a:cxn ang="0">
                    <a:pos x="0" y="52"/>
                  </a:cxn>
                </a:cxnLst>
                <a:rect l="0" t="0" r="r" b="b"/>
                <a:pathLst>
                  <a:path w="1017" h="1560">
                    <a:moveTo>
                      <a:pt x="0" y="52"/>
                    </a:moveTo>
                    <a:lnTo>
                      <a:pt x="935" y="44"/>
                    </a:lnTo>
                    <a:lnTo>
                      <a:pt x="975" y="1434"/>
                    </a:lnTo>
                    <a:lnTo>
                      <a:pt x="68" y="1508"/>
                    </a:lnTo>
                    <a:lnTo>
                      <a:pt x="74" y="1560"/>
                    </a:lnTo>
                    <a:lnTo>
                      <a:pt x="1017" y="1484"/>
                    </a:lnTo>
                    <a:lnTo>
                      <a:pt x="981" y="0"/>
                    </a:lnTo>
                    <a:lnTo>
                      <a:pt x="9" y="12"/>
                    </a:lnTo>
                    <a:lnTo>
                      <a:pt x="0" y="52"/>
                    </a:lnTo>
                    <a:lnTo>
                      <a:pt x="0" y="52"/>
                    </a:lnTo>
                    <a:close/>
                  </a:path>
                </a:pathLst>
              </a:custGeom>
              <a:solidFill>
                <a:srgbClr val="000000"/>
              </a:solidFill>
              <a:ln w="9525">
                <a:noFill/>
                <a:round/>
                <a:headEnd/>
                <a:tailEnd/>
              </a:ln>
            </p:spPr>
            <p:txBody>
              <a:bodyPr>
                <a:prstTxWarp prst="textNoShape">
                  <a:avLst/>
                </a:prstTxWarp>
              </a:bodyPr>
              <a:lstStyle/>
              <a:p>
                <a:endParaRPr lang="en-US"/>
              </a:p>
            </p:txBody>
          </p:sp>
          <p:sp>
            <p:nvSpPr>
              <p:cNvPr id="184376" name="Freeform 56"/>
              <p:cNvSpPr>
                <a:spLocks/>
              </p:cNvSpPr>
              <p:nvPr/>
            </p:nvSpPr>
            <p:spPr bwMode="auto">
              <a:xfrm>
                <a:off x="249" y="1621"/>
                <a:ext cx="545" cy="822"/>
              </a:xfrm>
              <a:custGeom>
                <a:avLst/>
                <a:gdLst/>
                <a:ahLst/>
                <a:cxnLst>
                  <a:cxn ang="0">
                    <a:pos x="101" y="1643"/>
                  </a:cxn>
                  <a:cxn ang="0">
                    <a:pos x="141" y="1589"/>
                  </a:cxn>
                  <a:cxn ang="0">
                    <a:pos x="141" y="1580"/>
                  </a:cxn>
                  <a:cxn ang="0">
                    <a:pos x="139" y="1557"/>
                  </a:cxn>
                  <a:cxn ang="0">
                    <a:pos x="135" y="1521"/>
                  </a:cxn>
                  <a:cxn ang="0">
                    <a:pos x="133" y="1473"/>
                  </a:cxn>
                  <a:cxn ang="0">
                    <a:pos x="127" y="1414"/>
                  </a:cxn>
                  <a:cxn ang="0">
                    <a:pos x="124" y="1346"/>
                  </a:cxn>
                  <a:cxn ang="0">
                    <a:pos x="118" y="1270"/>
                  </a:cxn>
                  <a:cxn ang="0">
                    <a:pos x="112" y="1188"/>
                  </a:cxn>
                  <a:cxn ang="0">
                    <a:pos x="105" y="1099"/>
                  </a:cxn>
                  <a:cxn ang="0">
                    <a:pos x="99" y="1006"/>
                  </a:cxn>
                  <a:cxn ang="0">
                    <a:pos x="93" y="911"/>
                  </a:cxn>
                  <a:cxn ang="0">
                    <a:pos x="86" y="814"/>
                  </a:cxn>
                  <a:cxn ang="0">
                    <a:pos x="80" y="715"/>
                  </a:cxn>
                  <a:cxn ang="0">
                    <a:pos x="74" y="618"/>
                  </a:cxn>
                  <a:cxn ang="0">
                    <a:pos x="68" y="525"/>
                  </a:cxn>
                  <a:cxn ang="0">
                    <a:pos x="65" y="435"/>
                  </a:cxn>
                  <a:cxn ang="0">
                    <a:pos x="59" y="350"/>
                  </a:cxn>
                  <a:cxn ang="0">
                    <a:pos x="55" y="270"/>
                  </a:cxn>
                  <a:cxn ang="0">
                    <a:pos x="51" y="198"/>
                  </a:cxn>
                  <a:cxn ang="0">
                    <a:pos x="49" y="137"/>
                  </a:cxn>
                  <a:cxn ang="0">
                    <a:pos x="49" y="84"/>
                  </a:cxn>
                  <a:cxn ang="0">
                    <a:pos x="57" y="70"/>
                  </a:cxn>
                  <a:cxn ang="0">
                    <a:pos x="72" y="68"/>
                  </a:cxn>
                  <a:cxn ang="0">
                    <a:pos x="93" y="66"/>
                  </a:cxn>
                  <a:cxn ang="0">
                    <a:pos x="124" y="64"/>
                  </a:cxn>
                  <a:cxn ang="0">
                    <a:pos x="160" y="63"/>
                  </a:cxn>
                  <a:cxn ang="0">
                    <a:pos x="200" y="61"/>
                  </a:cxn>
                  <a:cxn ang="0">
                    <a:pos x="247" y="59"/>
                  </a:cxn>
                  <a:cxn ang="0">
                    <a:pos x="297" y="55"/>
                  </a:cxn>
                  <a:cxn ang="0">
                    <a:pos x="352" y="53"/>
                  </a:cxn>
                  <a:cxn ang="0">
                    <a:pos x="407" y="49"/>
                  </a:cxn>
                  <a:cxn ang="0">
                    <a:pos x="466" y="47"/>
                  </a:cxn>
                  <a:cxn ang="0">
                    <a:pos x="525" y="44"/>
                  </a:cxn>
                  <a:cxn ang="0">
                    <a:pos x="585" y="44"/>
                  </a:cxn>
                  <a:cxn ang="0">
                    <a:pos x="646" y="40"/>
                  </a:cxn>
                  <a:cxn ang="0">
                    <a:pos x="707" y="38"/>
                  </a:cxn>
                  <a:cxn ang="0">
                    <a:pos x="766" y="38"/>
                  </a:cxn>
                  <a:cxn ang="0">
                    <a:pos x="823" y="36"/>
                  </a:cxn>
                  <a:cxn ang="0">
                    <a:pos x="878" y="36"/>
                  </a:cxn>
                  <a:cxn ang="0">
                    <a:pos x="929" y="36"/>
                  </a:cxn>
                  <a:cxn ang="0">
                    <a:pos x="977" y="36"/>
                  </a:cxn>
                  <a:cxn ang="0">
                    <a:pos x="1021" y="38"/>
                  </a:cxn>
                </a:cxnLst>
                <a:rect l="0" t="0" r="r" b="b"/>
                <a:pathLst>
                  <a:path w="1091" h="1643">
                    <a:moveTo>
                      <a:pt x="1021" y="0"/>
                    </a:moveTo>
                    <a:lnTo>
                      <a:pt x="0" y="9"/>
                    </a:lnTo>
                    <a:lnTo>
                      <a:pt x="101" y="1643"/>
                    </a:lnTo>
                    <a:lnTo>
                      <a:pt x="1091" y="1544"/>
                    </a:lnTo>
                    <a:lnTo>
                      <a:pt x="1087" y="1487"/>
                    </a:lnTo>
                    <a:lnTo>
                      <a:pt x="141" y="1589"/>
                    </a:lnTo>
                    <a:lnTo>
                      <a:pt x="141" y="1587"/>
                    </a:lnTo>
                    <a:lnTo>
                      <a:pt x="141" y="1586"/>
                    </a:lnTo>
                    <a:lnTo>
                      <a:pt x="141" y="1580"/>
                    </a:lnTo>
                    <a:lnTo>
                      <a:pt x="141" y="1574"/>
                    </a:lnTo>
                    <a:lnTo>
                      <a:pt x="139" y="1567"/>
                    </a:lnTo>
                    <a:lnTo>
                      <a:pt x="139" y="1557"/>
                    </a:lnTo>
                    <a:lnTo>
                      <a:pt x="137" y="1548"/>
                    </a:lnTo>
                    <a:lnTo>
                      <a:pt x="137" y="1536"/>
                    </a:lnTo>
                    <a:lnTo>
                      <a:pt x="135" y="1521"/>
                    </a:lnTo>
                    <a:lnTo>
                      <a:pt x="135" y="1508"/>
                    </a:lnTo>
                    <a:lnTo>
                      <a:pt x="133" y="1491"/>
                    </a:lnTo>
                    <a:lnTo>
                      <a:pt x="133" y="1473"/>
                    </a:lnTo>
                    <a:lnTo>
                      <a:pt x="131" y="1454"/>
                    </a:lnTo>
                    <a:lnTo>
                      <a:pt x="129" y="1435"/>
                    </a:lnTo>
                    <a:lnTo>
                      <a:pt x="127" y="1414"/>
                    </a:lnTo>
                    <a:lnTo>
                      <a:pt x="127" y="1394"/>
                    </a:lnTo>
                    <a:lnTo>
                      <a:pt x="125" y="1371"/>
                    </a:lnTo>
                    <a:lnTo>
                      <a:pt x="124" y="1346"/>
                    </a:lnTo>
                    <a:lnTo>
                      <a:pt x="122" y="1321"/>
                    </a:lnTo>
                    <a:lnTo>
                      <a:pt x="120" y="1297"/>
                    </a:lnTo>
                    <a:lnTo>
                      <a:pt x="118" y="1270"/>
                    </a:lnTo>
                    <a:lnTo>
                      <a:pt x="116" y="1243"/>
                    </a:lnTo>
                    <a:lnTo>
                      <a:pt x="114" y="1215"/>
                    </a:lnTo>
                    <a:lnTo>
                      <a:pt x="112" y="1188"/>
                    </a:lnTo>
                    <a:lnTo>
                      <a:pt x="110" y="1158"/>
                    </a:lnTo>
                    <a:lnTo>
                      <a:pt x="108" y="1129"/>
                    </a:lnTo>
                    <a:lnTo>
                      <a:pt x="105" y="1099"/>
                    </a:lnTo>
                    <a:lnTo>
                      <a:pt x="105" y="1068"/>
                    </a:lnTo>
                    <a:lnTo>
                      <a:pt x="101" y="1036"/>
                    </a:lnTo>
                    <a:lnTo>
                      <a:pt x="99" y="1006"/>
                    </a:lnTo>
                    <a:lnTo>
                      <a:pt x="97" y="973"/>
                    </a:lnTo>
                    <a:lnTo>
                      <a:pt x="95" y="943"/>
                    </a:lnTo>
                    <a:lnTo>
                      <a:pt x="93" y="911"/>
                    </a:lnTo>
                    <a:lnTo>
                      <a:pt x="91" y="878"/>
                    </a:lnTo>
                    <a:lnTo>
                      <a:pt x="89" y="844"/>
                    </a:lnTo>
                    <a:lnTo>
                      <a:pt x="86" y="814"/>
                    </a:lnTo>
                    <a:lnTo>
                      <a:pt x="84" y="779"/>
                    </a:lnTo>
                    <a:lnTo>
                      <a:pt x="82" y="747"/>
                    </a:lnTo>
                    <a:lnTo>
                      <a:pt x="80" y="715"/>
                    </a:lnTo>
                    <a:lnTo>
                      <a:pt x="78" y="682"/>
                    </a:lnTo>
                    <a:lnTo>
                      <a:pt x="76" y="650"/>
                    </a:lnTo>
                    <a:lnTo>
                      <a:pt x="74" y="618"/>
                    </a:lnTo>
                    <a:lnTo>
                      <a:pt x="72" y="587"/>
                    </a:lnTo>
                    <a:lnTo>
                      <a:pt x="70" y="555"/>
                    </a:lnTo>
                    <a:lnTo>
                      <a:pt x="68" y="525"/>
                    </a:lnTo>
                    <a:lnTo>
                      <a:pt x="67" y="494"/>
                    </a:lnTo>
                    <a:lnTo>
                      <a:pt x="65" y="464"/>
                    </a:lnTo>
                    <a:lnTo>
                      <a:pt x="65" y="435"/>
                    </a:lnTo>
                    <a:lnTo>
                      <a:pt x="61" y="405"/>
                    </a:lnTo>
                    <a:lnTo>
                      <a:pt x="61" y="376"/>
                    </a:lnTo>
                    <a:lnTo>
                      <a:pt x="59" y="350"/>
                    </a:lnTo>
                    <a:lnTo>
                      <a:pt x="57" y="321"/>
                    </a:lnTo>
                    <a:lnTo>
                      <a:pt x="55" y="295"/>
                    </a:lnTo>
                    <a:lnTo>
                      <a:pt x="55" y="270"/>
                    </a:lnTo>
                    <a:lnTo>
                      <a:pt x="53" y="245"/>
                    </a:lnTo>
                    <a:lnTo>
                      <a:pt x="53" y="222"/>
                    </a:lnTo>
                    <a:lnTo>
                      <a:pt x="51" y="198"/>
                    </a:lnTo>
                    <a:lnTo>
                      <a:pt x="51" y="177"/>
                    </a:lnTo>
                    <a:lnTo>
                      <a:pt x="49" y="156"/>
                    </a:lnTo>
                    <a:lnTo>
                      <a:pt x="49" y="137"/>
                    </a:lnTo>
                    <a:lnTo>
                      <a:pt x="49" y="118"/>
                    </a:lnTo>
                    <a:lnTo>
                      <a:pt x="49" y="101"/>
                    </a:lnTo>
                    <a:lnTo>
                      <a:pt x="49" y="84"/>
                    </a:lnTo>
                    <a:lnTo>
                      <a:pt x="49" y="70"/>
                    </a:lnTo>
                    <a:lnTo>
                      <a:pt x="51" y="70"/>
                    </a:lnTo>
                    <a:lnTo>
                      <a:pt x="57" y="70"/>
                    </a:lnTo>
                    <a:lnTo>
                      <a:pt x="61" y="68"/>
                    </a:lnTo>
                    <a:lnTo>
                      <a:pt x="65" y="68"/>
                    </a:lnTo>
                    <a:lnTo>
                      <a:pt x="72" y="68"/>
                    </a:lnTo>
                    <a:lnTo>
                      <a:pt x="78" y="68"/>
                    </a:lnTo>
                    <a:lnTo>
                      <a:pt x="86" y="66"/>
                    </a:lnTo>
                    <a:lnTo>
                      <a:pt x="93" y="66"/>
                    </a:lnTo>
                    <a:lnTo>
                      <a:pt x="103" y="66"/>
                    </a:lnTo>
                    <a:lnTo>
                      <a:pt x="114" y="66"/>
                    </a:lnTo>
                    <a:lnTo>
                      <a:pt x="124" y="64"/>
                    </a:lnTo>
                    <a:lnTo>
                      <a:pt x="135" y="64"/>
                    </a:lnTo>
                    <a:lnTo>
                      <a:pt x="146" y="63"/>
                    </a:lnTo>
                    <a:lnTo>
                      <a:pt x="160" y="63"/>
                    </a:lnTo>
                    <a:lnTo>
                      <a:pt x="173" y="63"/>
                    </a:lnTo>
                    <a:lnTo>
                      <a:pt x="186" y="61"/>
                    </a:lnTo>
                    <a:lnTo>
                      <a:pt x="200" y="61"/>
                    </a:lnTo>
                    <a:lnTo>
                      <a:pt x="215" y="59"/>
                    </a:lnTo>
                    <a:lnTo>
                      <a:pt x="230" y="59"/>
                    </a:lnTo>
                    <a:lnTo>
                      <a:pt x="247" y="59"/>
                    </a:lnTo>
                    <a:lnTo>
                      <a:pt x="262" y="57"/>
                    </a:lnTo>
                    <a:lnTo>
                      <a:pt x="279" y="57"/>
                    </a:lnTo>
                    <a:lnTo>
                      <a:pt x="297" y="55"/>
                    </a:lnTo>
                    <a:lnTo>
                      <a:pt x="314" y="55"/>
                    </a:lnTo>
                    <a:lnTo>
                      <a:pt x="333" y="53"/>
                    </a:lnTo>
                    <a:lnTo>
                      <a:pt x="352" y="53"/>
                    </a:lnTo>
                    <a:lnTo>
                      <a:pt x="369" y="51"/>
                    </a:lnTo>
                    <a:lnTo>
                      <a:pt x="388" y="51"/>
                    </a:lnTo>
                    <a:lnTo>
                      <a:pt x="407" y="49"/>
                    </a:lnTo>
                    <a:lnTo>
                      <a:pt x="428" y="49"/>
                    </a:lnTo>
                    <a:lnTo>
                      <a:pt x="447" y="47"/>
                    </a:lnTo>
                    <a:lnTo>
                      <a:pt x="466" y="47"/>
                    </a:lnTo>
                    <a:lnTo>
                      <a:pt x="485" y="47"/>
                    </a:lnTo>
                    <a:lnTo>
                      <a:pt x="506" y="45"/>
                    </a:lnTo>
                    <a:lnTo>
                      <a:pt x="525" y="44"/>
                    </a:lnTo>
                    <a:lnTo>
                      <a:pt x="545" y="44"/>
                    </a:lnTo>
                    <a:lnTo>
                      <a:pt x="566" y="44"/>
                    </a:lnTo>
                    <a:lnTo>
                      <a:pt x="585" y="44"/>
                    </a:lnTo>
                    <a:lnTo>
                      <a:pt x="606" y="42"/>
                    </a:lnTo>
                    <a:lnTo>
                      <a:pt x="625" y="42"/>
                    </a:lnTo>
                    <a:lnTo>
                      <a:pt x="646" y="40"/>
                    </a:lnTo>
                    <a:lnTo>
                      <a:pt x="667" y="40"/>
                    </a:lnTo>
                    <a:lnTo>
                      <a:pt x="686" y="40"/>
                    </a:lnTo>
                    <a:lnTo>
                      <a:pt x="707" y="38"/>
                    </a:lnTo>
                    <a:lnTo>
                      <a:pt x="726" y="38"/>
                    </a:lnTo>
                    <a:lnTo>
                      <a:pt x="747" y="38"/>
                    </a:lnTo>
                    <a:lnTo>
                      <a:pt x="766" y="38"/>
                    </a:lnTo>
                    <a:lnTo>
                      <a:pt x="785" y="38"/>
                    </a:lnTo>
                    <a:lnTo>
                      <a:pt x="804" y="36"/>
                    </a:lnTo>
                    <a:lnTo>
                      <a:pt x="823" y="36"/>
                    </a:lnTo>
                    <a:lnTo>
                      <a:pt x="842" y="36"/>
                    </a:lnTo>
                    <a:lnTo>
                      <a:pt x="859" y="36"/>
                    </a:lnTo>
                    <a:lnTo>
                      <a:pt x="878" y="36"/>
                    </a:lnTo>
                    <a:lnTo>
                      <a:pt x="895" y="36"/>
                    </a:lnTo>
                    <a:lnTo>
                      <a:pt x="912" y="36"/>
                    </a:lnTo>
                    <a:lnTo>
                      <a:pt x="929" y="36"/>
                    </a:lnTo>
                    <a:lnTo>
                      <a:pt x="945" y="36"/>
                    </a:lnTo>
                    <a:lnTo>
                      <a:pt x="962" y="36"/>
                    </a:lnTo>
                    <a:lnTo>
                      <a:pt x="977" y="36"/>
                    </a:lnTo>
                    <a:lnTo>
                      <a:pt x="992" y="38"/>
                    </a:lnTo>
                    <a:lnTo>
                      <a:pt x="1005" y="38"/>
                    </a:lnTo>
                    <a:lnTo>
                      <a:pt x="1021" y="38"/>
                    </a:lnTo>
                    <a:lnTo>
                      <a:pt x="1021" y="0"/>
                    </a:lnTo>
                    <a:lnTo>
                      <a:pt x="1021" y="0"/>
                    </a:lnTo>
                    <a:close/>
                  </a:path>
                </a:pathLst>
              </a:custGeom>
              <a:solidFill>
                <a:srgbClr val="000000"/>
              </a:solidFill>
              <a:ln w="9525">
                <a:noFill/>
                <a:round/>
                <a:headEnd/>
                <a:tailEnd/>
              </a:ln>
            </p:spPr>
            <p:txBody>
              <a:bodyPr>
                <a:prstTxWarp prst="textNoShape">
                  <a:avLst/>
                </a:prstTxWarp>
              </a:bodyPr>
              <a:lstStyle/>
              <a:p>
                <a:endParaRPr lang="en-US"/>
              </a:p>
            </p:txBody>
          </p:sp>
          <p:sp>
            <p:nvSpPr>
              <p:cNvPr id="184377" name="Freeform 57"/>
              <p:cNvSpPr>
                <a:spLocks/>
              </p:cNvSpPr>
              <p:nvPr/>
            </p:nvSpPr>
            <p:spPr bwMode="auto">
              <a:xfrm>
                <a:off x="679" y="2377"/>
                <a:ext cx="179" cy="423"/>
              </a:xfrm>
              <a:custGeom>
                <a:avLst/>
                <a:gdLst/>
                <a:ahLst/>
                <a:cxnLst>
                  <a:cxn ang="0">
                    <a:pos x="219" y="801"/>
                  </a:cxn>
                  <a:cxn ang="0">
                    <a:pos x="186" y="791"/>
                  </a:cxn>
                  <a:cxn ang="0">
                    <a:pos x="127" y="746"/>
                  </a:cxn>
                  <a:cxn ang="0">
                    <a:pos x="126" y="734"/>
                  </a:cxn>
                  <a:cxn ang="0">
                    <a:pos x="124" y="719"/>
                  </a:cxn>
                  <a:cxn ang="0">
                    <a:pos x="122" y="696"/>
                  </a:cxn>
                  <a:cxn ang="0">
                    <a:pos x="120" y="674"/>
                  </a:cxn>
                  <a:cxn ang="0">
                    <a:pos x="116" y="643"/>
                  </a:cxn>
                  <a:cxn ang="0">
                    <a:pos x="114" y="611"/>
                  </a:cxn>
                  <a:cxn ang="0">
                    <a:pos x="110" y="575"/>
                  </a:cxn>
                  <a:cxn ang="0">
                    <a:pos x="107" y="537"/>
                  </a:cxn>
                  <a:cxn ang="0">
                    <a:pos x="103" y="495"/>
                  </a:cxn>
                  <a:cxn ang="0">
                    <a:pos x="97" y="453"/>
                  </a:cxn>
                  <a:cxn ang="0">
                    <a:pos x="93" y="407"/>
                  </a:cxn>
                  <a:cxn ang="0">
                    <a:pos x="88" y="362"/>
                  </a:cxn>
                  <a:cxn ang="0">
                    <a:pos x="82" y="314"/>
                  </a:cxn>
                  <a:cxn ang="0">
                    <a:pos x="76" y="269"/>
                  </a:cxn>
                  <a:cxn ang="0">
                    <a:pos x="72" y="221"/>
                  </a:cxn>
                  <a:cxn ang="0">
                    <a:pos x="65" y="175"/>
                  </a:cxn>
                  <a:cxn ang="0">
                    <a:pos x="59" y="130"/>
                  </a:cxn>
                  <a:cxn ang="0">
                    <a:pos x="53" y="86"/>
                  </a:cxn>
                  <a:cxn ang="0">
                    <a:pos x="48" y="44"/>
                  </a:cxn>
                  <a:cxn ang="0">
                    <a:pos x="42" y="4"/>
                  </a:cxn>
                  <a:cxn ang="0">
                    <a:pos x="0" y="6"/>
                  </a:cxn>
                  <a:cxn ang="0">
                    <a:pos x="2" y="19"/>
                  </a:cxn>
                  <a:cxn ang="0">
                    <a:pos x="4" y="40"/>
                  </a:cxn>
                  <a:cxn ang="0">
                    <a:pos x="6" y="65"/>
                  </a:cxn>
                  <a:cxn ang="0">
                    <a:pos x="12" y="97"/>
                  </a:cxn>
                  <a:cxn ang="0">
                    <a:pos x="15" y="132"/>
                  </a:cxn>
                  <a:cxn ang="0">
                    <a:pos x="21" y="172"/>
                  </a:cxn>
                  <a:cxn ang="0">
                    <a:pos x="25" y="213"/>
                  </a:cxn>
                  <a:cxn ang="0">
                    <a:pos x="32" y="261"/>
                  </a:cxn>
                  <a:cxn ang="0">
                    <a:pos x="38" y="307"/>
                  </a:cxn>
                  <a:cxn ang="0">
                    <a:pos x="44" y="356"/>
                  </a:cxn>
                  <a:cxn ang="0">
                    <a:pos x="51" y="405"/>
                  </a:cxn>
                  <a:cxn ang="0">
                    <a:pos x="57" y="455"/>
                  </a:cxn>
                  <a:cxn ang="0">
                    <a:pos x="65" y="502"/>
                  </a:cxn>
                  <a:cxn ang="0">
                    <a:pos x="70" y="550"/>
                  </a:cxn>
                  <a:cxn ang="0">
                    <a:pos x="76" y="596"/>
                  </a:cxn>
                  <a:cxn ang="0">
                    <a:pos x="82" y="637"/>
                  </a:cxn>
                  <a:cxn ang="0">
                    <a:pos x="89" y="677"/>
                  </a:cxn>
                  <a:cxn ang="0">
                    <a:pos x="95" y="712"/>
                  </a:cxn>
                  <a:cxn ang="0">
                    <a:pos x="99" y="742"/>
                  </a:cxn>
                  <a:cxn ang="0">
                    <a:pos x="105" y="769"/>
                  </a:cxn>
                  <a:cxn ang="0">
                    <a:pos x="359" y="21"/>
                  </a:cxn>
                </a:cxnLst>
                <a:rect l="0" t="0" r="r" b="b"/>
                <a:pathLst>
                  <a:path w="359" h="847">
                    <a:moveTo>
                      <a:pt x="319" y="21"/>
                    </a:moveTo>
                    <a:lnTo>
                      <a:pt x="308" y="795"/>
                    </a:lnTo>
                    <a:lnTo>
                      <a:pt x="219" y="801"/>
                    </a:lnTo>
                    <a:lnTo>
                      <a:pt x="188" y="8"/>
                    </a:lnTo>
                    <a:lnTo>
                      <a:pt x="127" y="4"/>
                    </a:lnTo>
                    <a:lnTo>
                      <a:pt x="186" y="791"/>
                    </a:lnTo>
                    <a:lnTo>
                      <a:pt x="127" y="751"/>
                    </a:lnTo>
                    <a:lnTo>
                      <a:pt x="127" y="750"/>
                    </a:lnTo>
                    <a:lnTo>
                      <a:pt x="127" y="746"/>
                    </a:lnTo>
                    <a:lnTo>
                      <a:pt x="127" y="742"/>
                    </a:lnTo>
                    <a:lnTo>
                      <a:pt x="127" y="738"/>
                    </a:lnTo>
                    <a:lnTo>
                      <a:pt x="126" y="734"/>
                    </a:lnTo>
                    <a:lnTo>
                      <a:pt x="126" y="731"/>
                    </a:lnTo>
                    <a:lnTo>
                      <a:pt x="126" y="725"/>
                    </a:lnTo>
                    <a:lnTo>
                      <a:pt x="124" y="719"/>
                    </a:lnTo>
                    <a:lnTo>
                      <a:pt x="124" y="712"/>
                    </a:lnTo>
                    <a:lnTo>
                      <a:pt x="124" y="706"/>
                    </a:lnTo>
                    <a:lnTo>
                      <a:pt x="122" y="696"/>
                    </a:lnTo>
                    <a:lnTo>
                      <a:pt x="122" y="689"/>
                    </a:lnTo>
                    <a:lnTo>
                      <a:pt x="120" y="681"/>
                    </a:lnTo>
                    <a:lnTo>
                      <a:pt x="120" y="674"/>
                    </a:lnTo>
                    <a:lnTo>
                      <a:pt x="120" y="664"/>
                    </a:lnTo>
                    <a:lnTo>
                      <a:pt x="118" y="653"/>
                    </a:lnTo>
                    <a:lnTo>
                      <a:pt x="116" y="643"/>
                    </a:lnTo>
                    <a:lnTo>
                      <a:pt x="116" y="634"/>
                    </a:lnTo>
                    <a:lnTo>
                      <a:pt x="114" y="622"/>
                    </a:lnTo>
                    <a:lnTo>
                      <a:pt x="114" y="611"/>
                    </a:lnTo>
                    <a:lnTo>
                      <a:pt x="112" y="599"/>
                    </a:lnTo>
                    <a:lnTo>
                      <a:pt x="112" y="588"/>
                    </a:lnTo>
                    <a:lnTo>
                      <a:pt x="110" y="575"/>
                    </a:lnTo>
                    <a:lnTo>
                      <a:pt x="108" y="561"/>
                    </a:lnTo>
                    <a:lnTo>
                      <a:pt x="108" y="550"/>
                    </a:lnTo>
                    <a:lnTo>
                      <a:pt x="107" y="537"/>
                    </a:lnTo>
                    <a:lnTo>
                      <a:pt x="105" y="523"/>
                    </a:lnTo>
                    <a:lnTo>
                      <a:pt x="105" y="508"/>
                    </a:lnTo>
                    <a:lnTo>
                      <a:pt x="103" y="495"/>
                    </a:lnTo>
                    <a:lnTo>
                      <a:pt x="101" y="481"/>
                    </a:lnTo>
                    <a:lnTo>
                      <a:pt x="99" y="466"/>
                    </a:lnTo>
                    <a:lnTo>
                      <a:pt x="97" y="453"/>
                    </a:lnTo>
                    <a:lnTo>
                      <a:pt x="97" y="438"/>
                    </a:lnTo>
                    <a:lnTo>
                      <a:pt x="95" y="423"/>
                    </a:lnTo>
                    <a:lnTo>
                      <a:pt x="93" y="407"/>
                    </a:lnTo>
                    <a:lnTo>
                      <a:pt x="91" y="392"/>
                    </a:lnTo>
                    <a:lnTo>
                      <a:pt x="89" y="377"/>
                    </a:lnTo>
                    <a:lnTo>
                      <a:pt x="88" y="362"/>
                    </a:lnTo>
                    <a:lnTo>
                      <a:pt x="86" y="346"/>
                    </a:lnTo>
                    <a:lnTo>
                      <a:pt x="84" y="329"/>
                    </a:lnTo>
                    <a:lnTo>
                      <a:pt x="82" y="314"/>
                    </a:lnTo>
                    <a:lnTo>
                      <a:pt x="80" y="299"/>
                    </a:lnTo>
                    <a:lnTo>
                      <a:pt x="78" y="284"/>
                    </a:lnTo>
                    <a:lnTo>
                      <a:pt x="76" y="269"/>
                    </a:lnTo>
                    <a:lnTo>
                      <a:pt x="76" y="253"/>
                    </a:lnTo>
                    <a:lnTo>
                      <a:pt x="74" y="238"/>
                    </a:lnTo>
                    <a:lnTo>
                      <a:pt x="72" y="221"/>
                    </a:lnTo>
                    <a:lnTo>
                      <a:pt x="69" y="206"/>
                    </a:lnTo>
                    <a:lnTo>
                      <a:pt x="67" y="191"/>
                    </a:lnTo>
                    <a:lnTo>
                      <a:pt x="65" y="175"/>
                    </a:lnTo>
                    <a:lnTo>
                      <a:pt x="63" y="160"/>
                    </a:lnTo>
                    <a:lnTo>
                      <a:pt x="61" y="145"/>
                    </a:lnTo>
                    <a:lnTo>
                      <a:pt x="59" y="130"/>
                    </a:lnTo>
                    <a:lnTo>
                      <a:pt x="57" y="116"/>
                    </a:lnTo>
                    <a:lnTo>
                      <a:pt x="55" y="101"/>
                    </a:lnTo>
                    <a:lnTo>
                      <a:pt x="53" y="86"/>
                    </a:lnTo>
                    <a:lnTo>
                      <a:pt x="50" y="71"/>
                    </a:lnTo>
                    <a:lnTo>
                      <a:pt x="50" y="57"/>
                    </a:lnTo>
                    <a:lnTo>
                      <a:pt x="48" y="44"/>
                    </a:lnTo>
                    <a:lnTo>
                      <a:pt x="46" y="31"/>
                    </a:lnTo>
                    <a:lnTo>
                      <a:pt x="42" y="18"/>
                    </a:lnTo>
                    <a:lnTo>
                      <a:pt x="42" y="4"/>
                    </a:lnTo>
                    <a:lnTo>
                      <a:pt x="0" y="0"/>
                    </a:lnTo>
                    <a:lnTo>
                      <a:pt x="0" y="2"/>
                    </a:lnTo>
                    <a:lnTo>
                      <a:pt x="0" y="6"/>
                    </a:lnTo>
                    <a:lnTo>
                      <a:pt x="0" y="10"/>
                    </a:lnTo>
                    <a:lnTo>
                      <a:pt x="0" y="14"/>
                    </a:lnTo>
                    <a:lnTo>
                      <a:pt x="2" y="19"/>
                    </a:lnTo>
                    <a:lnTo>
                      <a:pt x="4" y="25"/>
                    </a:lnTo>
                    <a:lnTo>
                      <a:pt x="4" y="33"/>
                    </a:lnTo>
                    <a:lnTo>
                      <a:pt x="4" y="40"/>
                    </a:lnTo>
                    <a:lnTo>
                      <a:pt x="4" y="48"/>
                    </a:lnTo>
                    <a:lnTo>
                      <a:pt x="6" y="57"/>
                    </a:lnTo>
                    <a:lnTo>
                      <a:pt x="6" y="65"/>
                    </a:lnTo>
                    <a:lnTo>
                      <a:pt x="8" y="76"/>
                    </a:lnTo>
                    <a:lnTo>
                      <a:pt x="10" y="86"/>
                    </a:lnTo>
                    <a:lnTo>
                      <a:pt x="12" y="97"/>
                    </a:lnTo>
                    <a:lnTo>
                      <a:pt x="12" y="109"/>
                    </a:lnTo>
                    <a:lnTo>
                      <a:pt x="13" y="120"/>
                    </a:lnTo>
                    <a:lnTo>
                      <a:pt x="15" y="132"/>
                    </a:lnTo>
                    <a:lnTo>
                      <a:pt x="17" y="145"/>
                    </a:lnTo>
                    <a:lnTo>
                      <a:pt x="19" y="158"/>
                    </a:lnTo>
                    <a:lnTo>
                      <a:pt x="21" y="172"/>
                    </a:lnTo>
                    <a:lnTo>
                      <a:pt x="21" y="185"/>
                    </a:lnTo>
                    <a:lnTo>
                      <a:pt x="25" y="200"/>
                    </a:lnTo>
                    <a:lnTo>
                      <a:pt x="25" y="213"/>
                    </a:lnTo>
                    <a:lnTo>
                      <a:pt x="29" y="229"/>
                    </a:lnTo>
                    <a:lnTo>
                      <a:pt x="29" y="244"/>
                    </a:lnTo>
                    <a:lnTo>
                      <a:pt x="32" y="261"/>
                    </a:lnTo>
                    <a:lnTo>
                      <a:pt x="34" y="276"/>
                    </a:lnTo>
                    <a:lnTo>
                      <a:pt x="36" y="291"/>
                    </a:lnTo>
                    <a:lnTo>
                      <a:pt x="38" y="307"/>
                    </a:lnTo>
                    <a:lnTo>
                      <a:pt x="40" y="324"/>
                    </a:lnTo>
                    <a:lnTo>
                      <a:pt x="42" y="341"/>
                    </a:lnTo>
                    <a:lnTo>
                      <a:pt x="44" y="356"/>
                    </a:lnTo>
                    <a:lnTo>
                      <a:pt x="48" y="373"/>
                    </a:lnTo>
                    <a:lnTo>
                      <a:pt x="50" y="388"/>
                    </a:lnTo>
                    <a:lnTo>
                      <a:pt x="51" y="405"/>
                    </a:lnTo>
                    <a:lnTo>
                      <a:pt x="53" y="421"/>
                    </a:lnTo>
                    <a:lnTo>
                      <a:pt x="55" y="438"/>
                    </a:lnTo>
                    <a:lnTo>
                      <a:pt x="57" y="455"/>
                    </a:lnTo>
                    <a:lnTo>
                      <a:pt x="59" y="470"/>
                    </a:lnTo>
                    <a:lnTo>
                      <a:pt x="61" y="487"/>
                    </a:lnTo>
                    <a:lnTo>
                      <a:pt x="65" y="502"/>
                    </a:lnTo>
                    <a:lnTo>
                      <a:pt x="67" y="520"/>
                    </a:lnTo>
                    <a:lnTo>
                      <a:pt x="69" y="535"/>
                    </a:lnTo>
                    <a:lnTo>
                      <a:pt x="70" y="550"/>
                    </a:lnTo>
                    <a:lnTo>
                      <a:pt x="72" y="565"/>
                    </a:lnTo>
                    <a:lnTo>
                      <a:pt x="76" y="580"/>
                    </a:lnTo>
                    <a:lnTo>
                      <a:pt x="76" y="596"/>
                    </a:lnTo>
                    <a:lnTo>
                      <a:pt x="80" y="609"/>
                    </a:lnTo>
                    <a:lnTo>
                      <a:pt x="80" y="622"/>
                    </a:lnTo>
                    <a:lnTo>
                      <a:pt x="82" y="637"/>
                    </a:lnTo>
                    <a:lnTo>
                      <a:pt x="84" y="651"/>
                    </a:lnTo>
                    <a:lnTo>
                      <a:pt x="88" y="664"/>
                    </a:lnTo>
                    <a:lnTo>
                      <a:pt x="89" y="677"/>
                    </a:lnTo>
                    <a:lnTo>
                      <a:pt x="91" y="689"/>
                    </a:lnTo>
                    <a:lnTo>
                      <a:pt x="93" y="700"/>
                    </a:lnTo>
                    <a:lnTo>
                      <a:pt x="95" y="712"/>
                    </a:lnTo>
                    <a:lnTo>
                      <a:pt x="95" y="723"/>
                    </a:lnTo>
                    <a:lnTo>
                      <a:pt x="97" y="732"/>
                    </a:lnTo>
                    <a:lnTo>
                      <a:pt x="99" y="742"/>
                    </a:lnTo>
                    <a:lnTo>
                      <a:pt x="101" y="751"/>
                    </a:lnTo>
                    <a:lnTo>
                      <a:pt x="103" y="759"/>
                    </a:lnTo>
                    <a:lnTo>
                      <a:pt x="105" y="769"/>
                    </a:lnTo>
                    <a:lnTo>
                      <a:pt x="194" y="847"/>
                    </a:lnTo>
                    <a:lnTo>
                      <a:pt x="352" y="835"/>
                    </a:lnTo>
                    <a:lnTo>
                      <a:pt x="359" y="21"/>
                    </a:lnTo>
                    <a:lnTo>
                      <a:pt x="319" y="21"/>
                    </a:lnTo>
                    <a:lnTo>
                      <a:pt x="319" y="21"/>
                    </a:lnTo>
                    <a:close/>
                  </a:path>
                </a:pathLst>
              </a:custGeom>
              <a:solidFill>
                <a:srgbClr val="000000"/>
              </a:solidFill>
              <a:ln w="9525">
                <a:noFill/>
                <a:round/>
                <a:headEnd/>
                <a:tailEnd/>
              </a:ln>
            </p:spPr>
            <p:txBody>
              <a:bodyPr>
                <a:prstTxWarp prst="textNoShape">
                  <a:avLst/>
                </a:prstTxWarp>
              </a:bodyPr>
              <a:lstStyle/>
              <a:p>
                <a:endParaRPr lang="en-US"/>
              </a:p>
            </p:txBody>
          </p:sp>
          <p:sp>
            <p:nvSpPr>
              <p:cNvPr id="184378" name="Freeform 58"/>
              <p:cNvSpPr>
                <a:spLocks/>
              </p:cNvSpPr>
              <p:nvPr/>
            </p:nvSpPr>
            <p:spPr bwMode="auto">
              <a:xfrm>
                <a:off x="781" y="2407"/>
                <a:ext cx="46" cy="358"/>
              </a:xfrm>
              <a:custGeom>
                <a:avLst/>
                <a:gdLst/>
                <a:ahLst/>
                <a:cxnLst>
                  <a:cxn ang="0">
                    <a:pos x="0" y="0"/>
                  </a:cxn>
                  <a:cxn ang="0">
                    <a:pos x="33" y="713"/>
                  </a:cxn>
                  <a:cxn ang="0">
                    <a:pos x="92" y="717"/>
                  </a:cxn>
                  <a:cxn ang="0">
                    <a:pos x="0" y="0"/>
                  </a:cxn>
                  <a:cxn ang="0">
                    <a:pos x="0" y="0"/>
                  </a:cxn>
                </a:cxnLst>
                <a:rect l="0" t="0" r="r" b="b"/>
                <a:pathLst>
                  <a:path w="92" h="717">
                    <a:moveTo>
                      <a:pt x="0" y="0"/>
                    </a:moveTo>
                    <a:lnTo>
                      <a:pt x="33" y="713"/>
                    </a:lnTo>
                    <a:lnTo>
                      <a:pt x="92" y="717"/>
                    </a:lnTo>
                    <a:lnTo>
                      <a:pt x="0" y="0"/>
                    </a:lnTo>
                    <a:lnTo>
                      <a:pt x="0" y="0"/>
                    </a:lnTo>
                    <a:close/>
                  </a:path>
                </a:pathLst>
              </a:custGeom>
              <a:solidFill>
                <a:srgbClr val="BF6633"/>
              </a:solidFill>
              <a:ln w="9525">
                <a:noFill/>
                <a:round/>
                <a:headEnd/>
                <a:tailEnd/>
              </a:ln>
            </p:spPr>
            <p:txBody>
              <a:bodyPr>
                <a:prstTxWarp prst="textNoShape">
                  <a:avLst/>
                </a:prstTxWarp>
              </a:bodyPr>
              <a:lstStyle/>
              <a:p>
                <a:endParaRPr lang="en-US"/>
              </a:p>
            </p:txBody>
          </p:sp>
          <p:sp>
            <p:nvSpPr>
              <p:cNvPr id="184379" name="Freeform 59"/>
              <p:cNvSpPr>
                <a:spLocks/>
              </p:cNvSpPr>
              <p:nvPr/>
            </p:nvSpPr>
            <p:spPr bwMode="auto">
              <a:xfrm>
                <a:off x="794" y="2401"/>
                <a:ext cx="33" cy="236"/>
              </a:xfrm>
              <a:custGeom>
                <a:avLst/>
                <a:gdLst/>
                <a:ahLst/>
                <a:cxnLst>
                  <a:cxn ang="0">
                    <a:pos x="0" y="11"/>
                  </a:cxn>
                  <a:cxn ang="0">
                    <a:pos x="48" y="472"/>
                  </a:cxn>
                  <a:cxn ang="0">
                    <a:pos x="67" y="0"/>
                  </a:cxn>
                  <a:cxn ang="0">
                    <a:pos x="0" y="11"/>
                  </a:cxn>
                  <a:cxn ang="0">
                    <a:pos x="0" y="11"/>
                  </a:cxn>
                </a:cxnLst>
                <a:rect l="0" t="0" r="r" b="b"/>
                <a:pathLst>
                  <a:path w="67" h="472">
                    <a:moveTo>
                      <a:pt x="0" y="11"/>
                    </a:moveTo>
                    <a:lnTo>
                      <a:pt x="48" y="472"/>
                    </a:lnTo>
                    <a:lnTo>
                      <a:pt x="67" y="0"/>
                    </a:lnTo>
                    <a:lnTo>
                      <a:pt x="0" y="11"/>
                    </a:lnTo>
                    <a:lnTo>
                      <a:pt x="0" y="11"/>
                    </a:lnTo>
                    <a:close/>
                  </a:path>
                </a:pathLst>
              </a:custGeom>
              <a:solidFill>
                <a:srgbClr val="D99966"/>
              </a:solidFill>
              <a:ln w="9525">
                <a:noFill/>
                <a:round/>
                <a:headEnd/>
                <a:tailEnd/>
              </a:ln>
            </p:spPr>
            <p:txBody>
              <a:bodyPr>
                <a:prstTxWarp prst="textNoShape">
                  <a:avLst/>
                </a:prstTxWarp>
              </a:bodyPr>
              <a:lstStyle/>
              <a:p>
                <a:endParaRPr lang="en-US"/>
              </a:p>
            </p:txBody>
          </p:sp>
          <p:sp>
            <p:nvSpPr>
              <p:cNvPr id="184380" name="Freeform 60"/>
              <p:cNvSpPr>
                <a:spLocks/>
              </p:cNvSpPr>
              <p:nvPr/>
            </p:nvSpPr>
            <p:spPr bwMode="auto">
              <a:xfrm>
                <a:off x="804" y="2410"/>
                <a:ext cx="12" cy="91"/>
              </a:xfrm>
              <a:custGeom>
                <a:avLst/>
                <a:gdLst/>
                <a:ahLst/>
                <a:cxnLst>
                  <a:cxn ang="0">
                    <a:pos x="0" y="13"/>
                  </a:cxn>
                  <a:cxn ang="0">
                    <a:pos x="15" y="181"/>
                  </a:cxn>
                  <a:cxn ang="0">
                    <a:pos x="25" y="0"/>
                  </a:cxn>
                  <a:cxn ang="0">
                    <a:pos x="0" y="13"/>
                  </a:cxn>
                  <a:cxn ang="0">
                    <a:pos x="0" y="13"/>
                  </a:cxn>
                </a:cxnLst>
                <a:rect l="0" t="0" r="r" b="b"/>
                <a:pathLst>
                  <a:path w="25" h="181">
                    <a:moveTo>
                      <a:pt x="0" y="13"/>
                    </a:moveTo>
                    <a:lnTo>
                      <a:pt x="15" y="181"/>
                    </a:lnTo>
                    <a:lnTo>
                      <a:pt x="25" y="0"/>
                    </a:lnTo>
                    <a:lnTo>
                      <a:pt x="0" y="13"/>
                    </a:lnTo>
                    <a:lnTo>
                      <a:pt x="0" y="13"/>
                    </a:lnTo>
                    <a:close/>
                  </a:path>
                </a:pathLst>
              </a:custGeom>
              <a:solidFill>
                <a:srgbClr val="E6B380"/>
              </a:solidFill>
              <a:ln w="9525">
                <a:noFill/>
                <a:round/>
                <a:headEnd/>
                <a:tailEnd/>
              </a:ln>
            </p:spPr>
            <p:txBody>
              <a:bodyPr>
                <a:prstTxWarp prst="textNoShape">
                  <a:avLst/>
                </a:prstTxWarp>
              </a:bodyPr>
              <a:lstStyle/>
              <a:p>
                <a:endParaRPr lang="en-US"/>
              </a:p>
            </p:txBody>
          </p:sp>
          <p:sp>
            <p:nvSpPr>
              <p:cNvPr id="184381" name="Freeform 61"/>
              <p:cNvSpPr>
                <a:spLocks/>
              </p:cNvSpPr>
              <p:nvPr/>
            </p:nvSpPr>
            <p:spPr bwMode="auto">
              <a:xfrm>
                <a:off x="799" y="2639"/>
                <a:ext cx="16" cy="115"/>
              </a:xfrm>
              <a:custGeom>
                <a:avLst/>
                <a:gdLst/>
                <a:ahLst/>
                <a:cxnLst>
                  <a:cxn ang="0">
                    <a:pos x="16" y="230"/>
                  </a:cxn>
                  <a:cxn ang="0">
                    <a:pos x="0" y="0"/>
                  </a:cxn>
                  <a:cxn ang="0">
                    <a:pos x="33" y="230"/>
                  </a:cxn>
                  <a:cxn ang="0">
                    <a:pos x="16" y="230"/>
                  </a:cxn>
                  <a:cxn ang="0">
                    <a:pos x="16" y="230"/>
                  </a:cxn>
                </a:cxnLst>
                <a:rect l="0" t="0" r="r" b="b"/>
                <a:pathLst>
                  <a:path w="33" h="230">
                    <a:moveTo>
                      <a:pt x="16" y="230"/>
                    </a:moveTo>
                    <a:lnTo>
                      <a:pt x="0" y="0"/>
                    </a:lnTo>
                    <a:lnTo>
                      <a:pt x="33" y="230"/>
                    </a:lnTo>
                    <a:lnTo>
                      <a:pt x="16" y="230"/>
                    </a:lnTo>
                    <a:lnTo>
                      <a:pt x="16" y="230"/>
                    </a:lnTo>
                    <a:close/>
                  </a:path>
                </a:pathLst>
              </a:custGeom>
              <a:solidFill>
                <a:srgbClr val="B34D1A"/>
              </a:solidFill>
              <a:ln w="9525">
                <a:noFill/>
                <a:round/>
                <a:headEnd/>
                <a:tailEnd/>
              </a:ln>
            </p:spPr>
            <p:txBody>
              <a:bodyPr>
                <a:prstTxWarp prst="textNoShape">
                  <a:avLst/>
                </a:prstTxWarp>
              </a:bodyPr>
              <a:lstStyle/>
              <a:p>
                <a:endParaRPr lang="en-US"/>
              </a:p>
            </p:txBody>
          </p:sp>
          <p:sp>
            <p:nvSpPr>
              <p:cNvPr id="184382" name="Freeform 62"/>
              <p:cNvSpPr>
                <a:spLocks/>
              </p:cNvSpPr>
              <p:nvPr/>
            </p:nvSpPr>
            <p:spPr bwMode="auto">
              <a:xfrm>
                <a:off x="729" y="2414"/>
                <a:ext cx="31" cy="331"/>
              </a:xfrm>
              <a:custGeom>
                <a:avLst/>
                <a:gdLst/>
                <a:ahLst/>
                <a:cxnLst>
                  <a:cxn ang="0">
                    <a:pos x="9" y="0"/>
                  </a:cxn>
                  <a:cxn ang="0">
                    <a:pos x="63" y="661"/>
                  </a:cxn>
                  <a:cxn ang="0">
                    <a:pos x="32" y="650"/>
                  </a:cxn>
                  <a:cxn ang="0">
                    <a:pos x="0" y="245"/>
                  </a:cxn>
                  <a:cxn ang="0">
                    <a:pos x="9" y="0"/>
                  </a:cxn>
                  <a:cxn ang="0">
                    <a:pos x="9" y="0"/>
                  </a:cxn>
                </a:cxnLst>
                <a:rect l="0" t="0" r="r" b="b"/>
                <a:pathLst>
                  <a:path w="63" h="661">
                    <a:moveTo>
                      <a:pt x="9" y="0"/>
                    </a:moveTo>
                    <a:lnTo>
                      <a:pt x="63" y="661"/>
                    </a:lnTo>
                    <a:lnTo>
                      <a:pt x="32" y="650"/>
                    </a:lnTo>
                    <a:lnTo>
                      <a:pt x="0" y="245"/>
                    </a:lnTo>
                    <a:lnTo>
                      <a:pt x="9" y="0"/>
                    </a:lnTo>
                    <a:lnTo>
                      <a:pt x="9" y="0"/>
                    </a:lnTo>
                    <a:close/>
                  </a:path>
                </a:pathLst>
              </a:custGeom>
              <a:solidFill>
                <a:srgbClr val="B34D1A"/>
              </a:solidFill>
              <a:ln w="9525">
                <a:noFill/>
                <a:round/>
                <a:headEnd/>
                <a:tailEnd/>
              </a:ln>
            </p:spPr>
            <p:txBody>
              <a:bodyPr>
                <a:prstTxWarp prst="textNoShape">
                  <a:avLst/>
                </a:prstTxWarp>
              </a:bodyPr>
              <a:lstStyle/>
              <a:p>
                <a:endParaRPr lang="en-US"/>
              </a:p>
            </p:txBody>
          </p:sp>
          <p:sp>
            <p:nvSpPr>
              <p:cNvPr id="184383" name="Freeform 63"/>
              <p:cNvSpPr>
                <a:spLocks/>
              </p:cNvSpPr>
              <p:nvPr/>
            </p:nvSpPr>
            <p:spPr bwMode="auto">
              <a:xfrm>
                <a:off x="715" y="2410"/>
                <a:ext cx="12" cy="70"/>
              </a:xfrm>
              <a:custGeom>
                <a:avLst/>
                <a:gdLst/>
                <a:ahLst/>
                <a:cxnLst>
                  <a:cxn ang="0">
                    <a:pos x="0" y="13"/>
                  </a:cxn>
                  <a:cxn ang="0">
                    <a:pos x="8" y="139"/>
                  </a:cxn>
                  <a:cxn ang="0">
                    <a:pos x="25" y="0"/>
                  </a:cxn>
                  <a:cxn ang="0">
                    <a:pos x="0" y="13"/>
                  </a:cxn>
                  <a:cxn ang="0">
                    <a:pos x="0" y="13"/>
                  </a:cxn>
                </a:cxnLst>
                <a:rect l="0" t="0" r="r" b="b"/>
                <a:pathLst>
                  <a:path w="25" h="139">
                    <a:moveTo>
                      <a:pt x="0" y="13"/>
                    </a:moveTo>
                    <a:lnTo>
                      <a:pt x="8" y="139"/>
                    </a:lnTo>
                    <a:lnTo>
                      <a:pt x="25" y="0"/>
                    </a:lnTo>
                    <a:lnTo>
                      <a:pt x="0" y="13"/>
                    </a:lnTo>
                    <a:lnTo>
                      <a:pt x="0" y="13"/>
                    </a:lnTo>
                    <a:close/>
                  </a:path>
                </a:pathLst>
              </a:custGeom>
              <a:solidFill>
                <a:srgbClr val="CC804D"/>
              </a:solidFill>
              <a:ln w="9525">
                <a:noFill/>
                <a:round/>
                <a:headEnd/>
                <a:tailEnd/>
              </a:ln>
            </p:spPr>
            <p:txBody>
              <a:bodyPr>
                <a:prstTxWarp prst="textNoShape">
                  <a:avLst/>
                </a:prstTxWarp>
              </a:bodyPr>
              <a:lstStyle/>
              <a:p>
                <a:endParaRPr lang="en-US"/>
              </a:p>
            </p:txBody>
          </p:sp>
        </p:grpSp>
        <p:sp>
          <p:nvSpPr>
            <p:cNvPr id="184384" name="Text Box 64"/>
            <p:cNvSpPr txBox="1">
              <a:spLocks noChangeArrowheads="1"/>
            </p:cNvSpPr>
            <p:nvPr/>
          </p:nvSpPr>
          <p:spPr bwMode="auto">
            <a:xfrm rot="-264482">
              <a:off x="4484" y="2976"/>
              <a:ext cx="538" cy="403"/>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80808"/>
                  </a:solidFill>
                  <a:latin typeface="Arial" charset="0"/>
                </a:rPr>
                <a:t>Distance</a:t>
              </a:r>
            </a:p>
            <a:p>
              <a:pPr algn="ctr" eaLnBrk="1" hangingPunct="1"/>
              <a:r>
                <a:rPr lang="en-US" sz="1200" b="1">
                  <a:solidFill>
                    <a:srgbClr val="080808"/>
                  </a:solidFill>
                  <a:latin typeface="Arial" charset="0"/>
                </a:rPr>
                <a:t>Between </a:t>
              </a:r>
            </a:p>
            <a:p>
              <a:pPr algn="ctr" eaLnBrk="1" hangingPunct="1"/>
              <a:r>
                <a:rPr lang="en-US" sz="1200" b="1">
                  <a:solidFill>
                    <a:srgbClr val="080808"/>
                  </a:solidFill>
                  <a:latin typeface="Arial" charset="0"/>
                </a:rPr>
                <a:t>Zipcodes</a:t>
              </a:r>
            </a:p>
          </p:txBody>
        </p:sp>
      </p:grpSp>
      <p:grpSp>
        <p:nvGrpSpPr>
          <p:cNvPr id="10" name="Group 65"/>
          <p:cNvGrpSpPr>
            <a:grpSpLocks/>
          </p:cNvGrpSpPr>
          <p:nvPr/>
        </p:nvGrpSpPr>
        <p:grpSpPr bwMode="auto">
          <a:xfrm>
            <a:off x="4500563" y="5118100"/>
            <a:ext cx="1162050" cy="1171575"/>
            <a:chOff x="2018" y="1059"/>
            <a:chExt cx="732" cy="738"/>
          </a:xfrm>
        </p:grpSpPr>
        <p:grpSp>
          <p:nvGrpSpPr>
            <p:cNvPr id="11" name="Group 66"/>
            <p:cNvGrpSpPr>
              <a:grpSpLocks/>
            </p:cNvGrpSpPr>
            <p:nvPr/>
          </p:nvGrpSpPr>
          <p:grpSpPr bwMode="auto">
            <a:xfrm>
              <a:off x="2018" y="1059"/>
              <a:ext cx="732" cy="738"/>
              <a:chOff x="1791" y="2750"/>
              <a:chExt cx="1139" cy="1058"/>
            </a:xfrm>
          </p:grpSpPr>
          <p:sp>
            <p:nvSpPr>
              <p:cNvPr id="184387" name="AutoShape 67"/>
              <p:cNvSpPr>
                <a:spLocks noChangeAspect="1" noChangeArrowheads="1" noTextEdit="1"/>
              </p:cNvSpPr>
              <p:nvPr/>
            </p:nvSpPr>
            <p:spPr bwMode="auto">
              <a:xfrm>
                <a:off x="1791" y="2750"/>
                <a:ext cx="1139" cy="1058"/>
              </a:xfrm>
              <a:prstGeom prst="rect">
                <a:avLst/>
              </a:prstGeom>
              <a:noFill/>
              <a:ln w="9525">
                <a:noFill/>
                <a:miter lim="800000"/>
                <a:headEnd/>
                <a:tailEnd/>
              </a:ln>
            </p:spPr>
            <p:txBody>
              <a:bodyPr>
                <a:prstTxWarp prst="textNoShape">
                  <a:avLst/>
                </a:prstTxWarp>
              </a:bodyPr>
              <a:lstStyle/>
              <a:p>
                <a:endParaRPr lang="en-US"/>
              </a:p>
            </p:txBody>
          </p:sp>
          <p:sp>
            <p:nvSpPr>
              <p:cNvPr id="184388" name="Freeform 68"/>
              <p:cNvSpPr>
                <a:spLocks/>
              </p:cNvSpPr>
              <p:nvPr/>
            </p:nvSpPr>
            <p:spPr bwMode="auto">
              <a:xfrm>
                <a:off x="1827" y="2794"/>
                <a:ext cx="981" cy="431"/>
              </a:xfrm>
              <a:custGeom>
                <a:avLst/>
                <a:gdLst/>
                <a:ahLst/>
                <a:cxnLst>
                  <a:cxn ang="0">
                    <a:pos x="0" y="860"/>
                  </a:cxn>
                  <a:cxn ang="0">
                    <a:pos x="807" y="0"/>
                  </a:cxn>
                  <a:cxn ang="0">
                    <a:pos x="1961" y="595"/>
                  </a:cxn>
                  <a:cxn ang="0">
                    <a:pos x="1920" y="603"/>
                  </a:cxn>
                  <a:cxn ang="0">
                    <a:pos x="812" y="32"/>
                  </a:cxn>
                  <a:cxn ang="0">
                    <a:pos x="40" y="852"/>
                  </a:cxn>
                  <a:cxn ang="0">
                    <a:pos x="0" y="860"/>
                  </a:cxn>
                </a:cxnLst>
                <a:rect l="0" t="0" r="r" b="b"/>
                <a:pathLst>
                  <a:path w="1961" h="860">
                    <a:moveTo>
                      <a:pt x="0" y="860"/>
                    </a:moveTo>
                    <a:lnTo>
                      <a:pt x="807" y="0"/>
                    </a:lnTo>
                    <a:lnTo>
                      <a:pt x="1961" y="595"/>
                    </a:lnTo>
                    <a:lnTo>
                      <a:pt x="1920" y="603"/>
                    </a:lnTo>
                    <a:lnTo>
                      <a:pt x="812" y="32"/>
                    </a:lnTo>
                    <a:lnTo>
                      <a:pt x="40" y="852"/>
                    </a:lnTo>
                    <a:lnTo>
                      <a:pt x="0" y="860"/>
                    </a:lnTo>
                    <a:close/>
                  </a:path>
                </a:pathLst>
              </a:custGeom>
              <a:solidFill>
                <a:srgbClr val="8C8C8C"/>
              </a:solidFill>
              <a:ln w="9525">
                <a:noFill/>
                <a:round/>
                <a:headEnd/>
                <a:tailEnd/>
              </a:ln>
            </p:spPr>
            <p:txBody>
              <a:bodyPr>
                <a:prstTxWarp prst="textNoShape">
                  <a:avLst/>
                </a:prstTxWarp>
              </a:bodyPr>
              <a:lstStyle/>
              <a:p>
                <a:endParaRPr lang="en-US"/>
              </a:p>
            </p:txBody>
          </p:sp>
          <p:sp>
            <p:nvSpPr>
              <p:cNvPr id="184389" name="Freeform 69"/>
              <p:cNvSpPr>
                <a:spLocks/>
              </p:cNvSpPr>
              <p:nvPr/>
            </p:nvSpPr>
            <p:spPr bwMode="auto">
              <a:xfrm>
                <a:off x="1791" y="3081"/>
                <a:ext cx="1126" cy="727"/>
              </a:xfrm>
              <a:custGeom>
                <a:avLst/>
                <a:gdLst/>
                <a:ahLst/>
                <a:cxnLst>
                  <a:cxn ang="0">
                    <a:pos x="2253" y="1173"/>
                  </a:cxn>
                  <a:cxn ang="0">
                    <a:pos x="2096" y="0"/>
                  </a:cxn>
                  <a:cxn ang="0">
                    <a:pos x="0" y="281"/>
                  </a:cxn>
                  <a:cxn ang="0">
                    <a:pos x="157" y="1454"/>
                  </a:cxn>
                  <a:cxn ang="0">
                    <a:pos x="2253" y="1173"/>
                  </a:cxn>
                </a:cxnLst>
                <a:rect l="0" t="0" r="r" b="b"/>
                <a:pathLst>
                  <a:path w="2253" h="1454">
                    <a:moveTo>
                      <a:pt x="2253" y="1173"/>
                    </a:moveTo>
                    <a:lnTo>
                      <a:pt x="2096" y="0"/>
                    </a:lnTo>
                    <a:lnTo>
                      <a:pt x="0" y="281"/>
                    </a:lnTo>
                    <a:lnTo>
                      <a:pt x="157" y="1454"/>
                    </a:lnTo>
                    <a:lnTo>
                      <a:pt x="2253" y="1173"/>
                    </a:lnTo>
                    <a:close/>
                  </a:path>
                </a:pathLst>
              </a:custGeom>
              <a:solidFill>
                <a:srgbClr val="8C8C8C"/>
              </a:solidFill>
              <a:ln w="9525">
                <a:noFill/>
                <a:round/>
                <a:headEnd/>
                <a:tailEnd/>
              </a:ln>
            </p:spPr>
            <p:txBody>
              <a:bodyPr>
                <a:prstTxWarp prst="textNoShape">
                  <a:avLst/>
                </a:prstTxWarp>
              </a:bodyPr>
              <a:lstStyle/>
              <a:p>
                <a:endParaRPr lang="en-US"/>
              </a:p>
            </p:txBody>
          </p:sp>
          <p:sp>
            <p:nvSpPr>
              <p:cNvPr id="184390" name="Freeform 70"/>
              <p:cNvSpPr>
                <a:spLocks/>
              </p:cNvSpPr>
              <p:nvPr/>
            </p:nvSpPr>
            <p:spPr bwMode="auto">
              <a:xfrm>
                <a:off x="2191" y="2778"/>
                <a:ext cx="93" cy="94"/>
              </a:xfrm>
              <a:custGeom>
                <a:avLst/>
                <a:gdLst/>
                <a:ahLst/>
                <a:cxnLst>
                  <a:cxn ang="0">
                    <a:pos x="93" y="187"/>
                  </a:cxn>
                  <a:cxn ang="0">
                    <a:pos x="111" y="185"/>
                  </a:cxn>
                  <a:cxn ang="0">
                    <a:pos x="129" y="180"/>
                  </a:cxn>
                  <a:cxn ang="0">
                    <a:pos x="145" y="171"/>
                  </a:cxn>
                  <a:cxn ang="0">
                    <a:pos x="159" y="159"/>
                  </a:cxn>
                  <a:cxn ang="0">
                    <a:pos x="169" y="146"/>
                  </a:cxn>
                  <a:cxn ang="0">
                    <a:pos x="178" y="131"/>
                  </a:cxn>
                  <a:cxn ang="0">
                    <a:pos x="183" y="112"/>
                  </a:cxn>
                  <a:cxn ang="0">
                    <a:pos x="185" y="94"/>
                  </a:cxn>
                  <a:cxn ang="0">
                    <a:pos x="183" y="75"/>
                  </a:cxn>
                  <a:cxn ang="0">
                    <a:pos x="178" y="57"/>
                  </a:cxn>
                  <a:cxn ang="0">
                    <a:pos x="169" y="42"/>
                  </a:cxn>
                  <a:cxn ang="0">
                    <a:pos x="159" y="28"/>
                  </a:cxn>
                  <a:cxn ang="0">
                    <a:pos x="145" y="17"/>
                  </a:cxn>
                  <a:cxn ang="0">
                    <a:pos x="129" y="7"/>
                  </a:cxn>
                  <a:cxn ang="0">
                    <a:pos x="111" y="3"/>
                  </a:cxn>
                  <a:cxn ang="0">
                    <a:pos x="93" y="0"/>
                  </a:cxn>
                  <a:cxn ang="0">
                    <a:pos x="75" y="3"/>
                  </a:cxn>
                  <a:cxn ang="0">
                    <a:pos x="56" y="7"/>
                  </a:cxn>
                  <a:cxn ang="0">
                    <a:pos x="41" y="17"/>
                  </a:cxn>
                  <a:cxn ang="0">
                    <a:pos x="27" y="28"/>
                  </a:cxn>
                  <a:cxn ang="0">
                    <a:pos x="16" y="42"/>
                  </a:cxn>
                  <a:cxn ang="0">
                    <a:pos x="7" y="57"/>
                  </a:cxn>
                  <a:cxn ang="0">
                    <a:pos x="2" y="75"/>
                  </a:cxn>
                  <a:cxn ang="0">
                    <a:pos x="0" y="94"/>
                  </a:cxn>
                  <a:cxn ang="0">
                    <a:pos x="2" y="112"/>
                  </a:cxn>
                  <a:cxn ang="0">
                    <a:pos x="7" y="131"/>
                  </a:cxn>
                  <a:cxn ang="0">
                    <a:pos x="16" y="146"/>
                  </a:cxn>
                  <a:cxn ang="0">
                    <a:pos x="27" y="159"/>
                  </a:cxn>
                  <a:cxn ang="0">
                    <a:pos x="41" y="171"/>
                  </a:cxn>
                  <a:cxn ang="0">
                    <a:pos x="56" y="180"/>
                  </a:cxn>
                  <a:cxn ang="0">
                    <a:pos x="75" y="185"/>
                  </a:cxn>
                  <a:cxn ang="0">
                    <a:pos x="93" y="187"/>
                  </a:cxn>
                </a:cxnLst>
                <a:rect l="0" t="0" r="r" b="b"/>
                <a:pathLst>
                  <a:path w="185" h="187">
                    <a:moveTo>
                      <a:pt x="93" y="187"/>
                    </a:moveTo>
                    <a:lnTo>
                      <a:pt x="111" y="185"/>
                    </a:lnTo>
                    <a:lnTo>
                      <a:pt x="129" y="180"/>
                    </a:lnTo>
                    <a:lnTo>
                      <a:pt x="145" y="171"/>
                    </a:lnTo>
                    <a:lnTo>
                      <a:pt x="159" y="159"/>
                    </a:lnTo>
                    <a:lnTo>
                      <a:pt x="169" y="146"/>
                    </a:lnTo>
                    <a:lnTo>
                      <a:pt x="178" y="131"/>
                    </a:lnTo>
                    <a:lnTo>
                      <a:pt x="183" y="112"/>
                    </a:lnTo>
                    <a:lnTo>
                      <a:pt x="185" y="94"/>
                    </a:lnTo>
                    <a:lnTo>
                      <a:pt x="183" y="75"/>
                    </a:lnTo>
                    <a:lnTo>
                      <a:pt x="178" y="57"/>
                    </a:lnTo>
                    <a:lnTo>
                      <a:pt x="169" y="42"/>
                    </a:lnTo>
                    <a:lnTo>
                      <a:pt x="159" y="28"/>
                    </a:lnTo>
                    <a:lnTo>
                      <a:pt x="145" y="17"/>
                    </a:lnTo>
                    <a:lnTo>
                      <a:pt x="129" y="7"/>
                    </a:lnTo>
                    <a:lnTo>
                      <a:pt x="111" y="3"/>
                    </a:lnTo>
                    <a:lnTo>
                      <a:pt x="93" y="0"/>
                    </a:lnTo>
                    <a:lnTo>
                      <a:pt x="75" y="3"/>
                    </a:lnTo>
                    <a:lnTo>
                      <a:pt x="56" y="7"/>
                    </a:lnTo>
                    <a:lnTo>
                      <a:pt x="41" y="17"/>
                    </a:lnTo>
                    <a:lnTo>
                      <a:pt x="27" y="28"/>
                    </a:lnTo>
                    <a:lnTo>
                      <a:pt x="16" y="42"/>
                    </a:lnTo>
                    <a:lnTo>
                      <a:pt x="7" y="57"/>
                    </a:lnTo>
                    <a:lnTo>
                      <a:pt x="2" y="75"/>
                    </a:lnTo>
                    <a:lnTo>
                      <a:pt x="0" y="94"/>
                    </a:lnTo>
                    <a:lnTo>
                      <a:pt x="2" y="112"/>
                    </a:lnTo>
                    <a:lnTo>
                      <a:pt x="7" y="131"/>
                    </a:lnTo>
                    <a:lnTo>
                      <a:pt x="16" y="146"/>
                    </a:lnTo>
                    <a:lnTo>
                      <a:pt x="27" y="159"/>
                    </a:lnTo>
                    <a:lnTo>
                      <a:pt x="41" y="171"/>
                    </a:lnTo>
                    <a:lnTo>
                      <a:pt x="56" y="180"/>
                    </a:lnTo>
                    <a:lnTo>
                      <a:pt x="75" y="185"/>
                    </a:lnTo>
                    <a:lnTo>
                      <a:pt x="93" y="187"/>
                    </a:lnTo>
                    <a:close/>
                  </a:path>
                </a:pathLst>
              </a:custGeom>
              <a:solidFill>
                <a:srgbClr val="8C8C8C"/>
              </a:solidFill>
              <a:ln w="9525">
                <a:noFill/>
                <a:round/>
                <a:headEnd/>
                <a:tailEnd/>
              </a:ln>
            </p:spPr>
            <p:txBody>
              <a:bodyPr>
                <a:prstTxWarp prst="textNoShape">
                  <a:avLst/>
                </a:prstTxWarp>
              </a:bodyPr>
              <a:lstStyle/>
              <a:p>
                <a:endParaRPr lang="en-US"/>
              </a:p>
            </p:txBody>
          </p:sp>
          <p:sp>
            <p:nvSpPr>
              <p:cNvPr id="184391" name="Freeform 71"/>
              <p:cNvSpPr>
                <a:spLocks/>
              </p:cNvSpPr>
              <p:nvPr/>
            </p:nvSpPr>
            <p:spPr bwMode="auto">
              <a:xfrm>
                <a:off x="1839" y="2766"/>
                <a:ext cx="982" cy="430"/>
              </a:xfrm>
              <a:custGeom>
                <a:avLst/>
                <a:gdLst/>
                <a:ahLst/>
                <a:cxnLst>
                  <a:cxn ang="0">
                    <a:pos x="0" y="862"/>
                  </a:cxn>
                  <a:cxn ang="0">
                    <a:pos x="808" y="0"/>
                  </a:cxn>
                  <a:cxn ang="0">
                    <a:pos x="1962" y="596"/>
                  </a:cxn>
                  <a:cxn ang="0">
                    <a:pos x="1921" y="605"/>
                  </a:cxn>
                  <a:cxn ang="0">
                    <a:pos x="812" y="34"/>
                  </a:cxn>
                  <a:cxn ang="0">
                    <a:pos x="40" y="854"/>
                  </a:cxn>
                  <a:cxn ang="0">
                    <a:pos x="0" y="862"/>
                  </a:cxn>
                </a:cxnLst>
                <a:rect l="0" t="0" r="r" b="b"/>
                <a:pathLst>
                  <a:path w="1962" h="862">
                    <a:moveTo>
                      <a:pt x="0" y="862"/>
                    </a:moveTo>
                    <a:lnTo>
                      <a:pt x="808" y="0"/>
                    </a:lnTo>
                    <a:lnTo>
                      <a:pt x="1962" y="596"/>
                    </a:lnTo>
                    <a:lnTo>
                      <a:pt x="1921" y="605"/>
                    </a:lnTo>
                    <a:lnTo>
                      <a:pt x="812" y="34"/>
                    </a:lnTo>
                    <a:lnTo>
                      <a:pt x="40" y="854"/>
                    </a:lnTo>
                    <a:lnTo>
                      <a:pt x="0" y="862"/>
                    </a:lnTo>
                    <a:close/>
                  </a:path>
                </a:pathLst>
              </a:custGeom>
              <a:solidFill>
                <a:srgbClr val="E2B575"/>
              </a:solidFill>
              <a:ln w="9525">
                <a:noFill/>
                <a:round/>
                <a:headEnd/>
                <a:tailEnd/>
              </a:ln>
            </p:spPr>
            <p:txBody>
              <a:bodyPr>
                <a:prstTxWarp prst="textNoShape">
                  <a:avLst/>
                </a:prstTxWarp>
              </a:bodyPr>
              <a:lstStyle/>
              <a:p>
                <a:endParaRPr lang="en-US"/>
              </a:p>
            </p:txBody>
          </p:sp>
          <p:sp>
            <p:nvSpPr>
              <p:cNvPr id="184392" name="Freeform 72"/>
              <p:cNvSpPr>
                <a:spLocks/>
              </p:cNvSpPr>
              <p:nvPr/>
            </p:nvSpPr>
            <p:spPr bwMode="auto">
              <a:xfrm>
                <a:off x="1803" y="3053"/>
                <a:ext cx="1127" cy="727"/>
              </a:xfrm>
              <a:custGeom>
                <a:avLst/>
                <a:gdLst/>
                <a:ahLst/>
                <a:cxnLst>
                  <a:cxn ang="0">
                    <a:pos x="2254" y="1172"/>
                  </a:cxn>
                  <a:cxn ang="0">
                    <a:pos x="2096" y="0"/>
                  </a:cxn>
                  <a:cxn ang="0">
                    <a:pos x="0" y="281"/>
                  </a:cxn>
                  <a:cxn ang="0">
                    <a:pos x="158" y="1454"/>
                  </a:cxn>
                  <a:cxn ang="0">
                    <a:pos x="2254" y="1172"/>
                  </a:cxn>
                </a:cxnLst>
                <a:rect l="0" t="0" r="r" b="b"/>
                <a:pathLst>
                  <a:path w="2254" h="1454">
                    <a:moveTo>
                      <a:pt x="2254" y="1172"/>
                    </a:moveTo>
                    <a:lnTo>
                      <a:pt x="2096" y="0"/>
                    </a:lnTo>
                    <a:lnTo>
                      <a:pt x="0" y="281"/>
                    </a:lnTo>
                    <a:lnTo>
                      <a:pt x="158" y="1454"/>
                    </a:lnTo>
                    <a:lnTo>
                      <a:pt x="2254" y="1172"/>
                    </a:lnTo>
                    <a:close/>
                  </a:path>
                </a:pathLst>
              </a:custGeom>
              <a:solidFill>
                <a:srgbClr val="0038EF"/>
              </a:solidFill>
              <a:ln w="9525">
                <a:noFill/>
                <a:round/>
                <a:headEnd/>
                <a:tailEnd/>
              </a:ln>
            </p:spPr>
            <p:txBody>
              <a:bodyPr>
                <a:prstTxWarp prst="textNoShape">
                  <a:avLst/>
                </a:prstTxWarp>
              </a:bodyPr>
              <a:lstStyle/>
              <a:p>
                <a:endParaRPr lang="en-US"/>
              </a:p>
            </p:txBody>
          </p:sp>
          <p:sp>
            <p:nvSpPr>
              <p:cNvPr id="184393" name="Freeform 73"/>
              <p:cNvSpPr>
                <a:spLocks/>
              </p:cNvSpPr>
              <p:nvPr/>
            </p:nvSpPr>
            <p:spPr bwMode="auto">
              <a:xfrm>
                <a:off x="1823" y="3069"/>
                <a:ext cx="1086" cy="692"/>
              </a:xfrm>
              <a:custGeom>
                <a:avLst/>
                <a:gdLst/>
                <a:ahLst/>
                <a:cxnLst>
                  <a:cxn ang="0">
                    <a:pos x="2172" y="1112"/>
                  </a:cxn>
                  <a:cxn ang="0">
                    <a:pos x="2023" y="0"/>
                  </a:cxn>
                  <a:cxn ang="0">
                    <a:pos x="0" y="272"/>
                  </a:cxn>
                  <a:cxn ang="0">
                    <a:pos x="149" y="1384"/>
                  </a:cxn>
                  <a:cxn ang="0">
                    <a:pos x="2172" y="1112"/>
                  </a:cxn>
                </a:cxnLst>
                <a:rect l="0" t="0" r="r" b="b"/>
                <a:pathLst>
                  <a:path w="2172" h="1384">
                    <a:moveTo>
                      <a:pt x="2172" y="1112"/>
                    </a:moveTo>
                    <a:lnTo>
                      <a:pt x="2023" y="0"/>
                    </a:lnTo>
                    <a:lnTo>
                      <a:pt x="0" y="272"/>
                    </a:lnTo>
                    <a:lnTo>
                      <a:pt x="149" y="1384"/>
                    </a:lnTo>
                    <a:lnTo>
                      <a:pt x="2172" y="1112"/>
                    </a:lnTo>
                    <a:close/>
                  </a:path>
                </a:pathLst>
              </a:custGeom>
              <a:solidFill>
                <a:srgbClr val="4F9EFF"/>
              </a:solidFill>
              <a:ln w="9525">
                <a:noFill/>
                <a:round/>
                <a:headEnd/>
                <a:tailEnd/>
              </a:ln>
            </p:spPr>
            <p:txBody>
              <a:bodyPr>
                <a:prstTxWarp prst="textNoShape">
                  <a:avLst/>
                </a:prstTxWarp>
              </a:bodyPr>
              <a:lstStyle/>
              <a:p>
                <a:endParaRPr lang="en-US"/>
              </a:p>
            </p:txBody>
          </p:sp>
          <p:sp>
            <p:nvSpPr>
              <p:cNvPr id="184394" name="Freeform 74"/>
              <p:cNvSpPr>
                <a:spLocks/>
              </p:cNvSpPr>
              <p:nvPr/>
            </p:nvSpPr>
            <p:spPr bwMode="auto">
              <a:xfrm>
                <a:off x="1871" y="3116"/>
                <a:ext cx="990" cy="596"/>
              </a:xfrm>
              <a:custGeom>
                <a:avLst/>
                <a:gdLst/>
                <a:ahLst/>
                <a:cxnLst>
                  <a:cxn ang="0">
                    <a:pos x="1981" y="943"/>
                  </a:cxn>
                  <a:cxn ang="0">
                    <a:pos x="1854" y="0"/>
                  </a:cxn>
                  <a:cxn ang="0">
                    <a:pos x="0" y="248"/>
                  </a:cxn>
                  <a:cxn ang="0">
                    <a:pos x="126" y="1192"/>
                  </a:cxn>
                  <a:cxn ang="0">
                    <a:pos x="1981" y="943"/>
                  </a:cxn>
                </a:cxnLst>
                <a:rect l="0" t="0" r="r" b="b"/>
                <a:pathLst>
                  <a:path w="1981" h="1192">
                    <a:moveTo>
                      <a:pt x="1981" y="943"/>
                    </a:moveTo>
                    <a:lnTo>
                      <a:pt x="1854" y="0"/>
                    </a:lnTo>
                    <a:lnTo>
                      <a:pt x="0" y="248"/>
                    </a:lnTo>
                    <a:lnTo>
                      <a:pt x="126" y="1192"/>
                    </a:lnTo>
                    <a:lnTo>
                      <a:pt x="1981" y="943"/>
                    </a:lnTo>
                    <a:close/>
                  </a:path>
                </a:pathLst>
              </a:custGeom>
              <a:solidFill>
                <a:srgbClr val="F9FCFF"/>
              </a:solidFill>
              <a:ln w="9525">
                <a:noFill/>
                <a:round/>
                <a:headEnd/>
                <a:tailEnd/>
              </a:ln>
            </p:spPr>
            <p:txBody>
              <a:bodyPr>
                <a:prstTxWarp prst="textNoShape">
                  <a:avLst/>
                </a:prstTxWarp>
              </a:bodyPr>
              <a:lstStyle/>
              <a:p>
                <a:endParaRPr lang="en-US"/>
              </a:p>
            </p:txBody>
          </p:sp>
          <p:sp>
            <p:nvSpPr>
              <p:cNvPr id="184395" name="Freeform 75"/>
              <p:cNvSpPr>
                <a:spLocks/>
              </p:cNvSpPr>
              <p:nvPr/>
            </p:nvSpPr>
            <p:spPr bwMode="auto">
              <a:xfrm>
                <a:off x="1841" y="3208"/>
                <a:ext cx="85" cy="87"/>
              </a:xfrm>
              <a:custGeom>
                <a:avLst/>
                <a:gdLst/>
                <a:ahLst/>
                <a:cxnLst>
                  <a:cxn ang="0">
                    <a:pos x="0" y="19"/>
                  </a:cxn>
                  <a:cxn ang="0">
                    <a:pos x="20" y="165"/>
                  </a:cxn>
                  <a:cxn ang="0">
                    <a:pos x="27" y="167"/>
                  </a:cxn>
                  <a:cxn ang="0">
                    <a:pos x="32" y="169"/>
                  </a:cxn>
                  <a:cxn ang="0">
                    <a:pos x="39" y="172"/>
                  </a:cxn>
                  <a:cxn ang="0">
                    <a:pos x="46" y="173"/>
                  </a:cxn>
                  <a:cxn ang="0">
                    <a:pos x="53" y="174"/>
                  </a:cxn>
                  <a:cxn ang="0">
                    <a:pos x="60" y="174"/>
                  </a:cxn>
                  <a:cxn ang="0">
                    <a:pos x="68" y="174"/>
                  </a:cxn>
                  <a:cxn ang="0">
                    <a:pos x="75" y="173"/>
                  </a:cxn>
                  <a:cxn ang="0">
                    <a:pos x="97" y="168"/>
                  </a:cxn>
                  <a:cxn ang="0">
                    <a:pos x="116" y="159"/>
                  </a:cxn>
                  <a:cxn ang="0">
                    <a:pos x="134" y="146"/>
                  </a:cxn>
                  <a:cxn ang="0">
                    <a:pos x="149" y="130"/>
                  </a:cxn>
                  <a:cxn ang="0">
                    <a:pos x="159" y="113"/>
                  </a:cxn>
                  <a:cxn ang="0">
                    <a:pos x="167" y="93"/>
                  </a:cxn>
                  <a:cxn ang="0">
                    <a:pos x="171" y="71"/>
                  </a:cxn>
                  <a:cxn ang="0">
                    <a:pos x="169" y="49"/>
                  </a:cxn>
                  <a:cxn ang="0">
                    <a:pos x="167" y="36"/>
                  </a:cxn>
                  <a:cxn ang="0">
                    <a:pos x="163" y="23"/>
                  </a:cxn>
                  <a:cxn ang="0">
                    <a:pos x="157" y="11"/>
                  </a:cxn>
                  <a:cxn ang="0">
                    <a:pos x="150" y="0"/>
                  </a:cxn>
                  <a:cxn ang="0">
                    <a:pos x="0" y="19"/>
                  </a:cxn>
                </a:cxnLst>
                <a:rect l="0" t="0" r="r" b="b"/>
                <a:pathLst>
                  <a:path w="171" h="174">
                    <a:moveTo>
                      <a:pt x="0" y="19"/>
                    </a:moveTo>
                    <a:lnTo>
                      <a:pt x="20" y="165"/>
                    </a:lnTo>
                    <a:lnTo>
                      <a:pt x="27" y="167"/>
                    </a:lnTo>
                    <a:lnTo>
                      <a:pt x="32" y="169"/>
                    </a:lnTo>
                    <a:lnTo>
                      <a:pt x="39" y="172"/>
                    </a:lnTo>
                    <a:lnTo>
                      <a:pt x="46" y="173"/>
                    </a:lnTo>
                    <a:lnTo>
                      <a:pt x="53" y="174"/>
                    </a:lnTo>
                    <a:lnTo>
                      <a:pt x="60" y="174"/>
                    </a:lnTo>
                    <a:lnTo>
                      <a:pt x="68" y="174"/>
                    </a:lnTo>
                    <a:lnTo>
                      <a:pt x="75" y="173"/>
                    </a:lnTo>
                    <a:lnTo>
                      <a:pt x="97" y="168"/>
                    </a:lnTo>
                    <a:lnTo>
                      <a:pt x="116" y="159"/>
                    </a:lnTo>
                    <a:lnTo>
                      <a:pt x="134" y="146"/>
                    </a:lnTo>
                    <a:lnTo>
                      <a:pt x="149" y="130"/>
                    </a:lnTo>
                    <a:lnTo>
                      <a:pt x="159" y="113"/>
                    </a:lnTo>
                    <a:lnTo>
                      <a:pt x="167" y="93"/>
                    </a:lnTo>
                    <a:lnTo>
                      <a:pt x="171" y="71"/>
                    </a:lnTo>
                    <a:lnTo>
                      <a:pt x="169" y="49"/>
                    </a:lnTo>
                    <a:lnTo>
                      <a:pt x="167" y="36"/>
                    </a:lnTo>
                    <a:lnTo>
                      <a:pt x="163" y="23"/>
                    </a:lnTo>
                    <a:lnTo>
                      <a:pt x="157" y="11"/>
                    </a:lnTo>
                    <a:lnTo>
                      <a:pt x="150" y="0"/>
                    </a:lnTo>
                    <a:lnTo>
                      <a:pt x="0" y="19"/>
                    </a:lnTo>
                    <a:close/>
                  </a:path>
                </a:pathLst>
              </a:custGeom>
              <a:solidFill>
                <a:srgbClr val="4F9EFF"/>
              </a:solidFill>
              <a:ln w="9525">
                <a:noFill/>
                <a:round/>
                <a:headEnd/>
                <a:tailEnd/>
              </a:ln>
            </p:spPr>
            <p:txBody>
              <a:bodyPr>
                <a:prstTxWarp prst="textNoShape">
                  <a:avLst/>
                </a:prstTxWarp>
              </a:bodyPr>
              <a:lstStyle/>
              <a:p>
                <a:endParaRPr lang="en-US"/>
              </a:p>
            </p:txBody>
          </p:sp>
          <p:sp>
            <p:nvSpPr>
              <p:cNvPr id="184396" name="Freeform 76"/>
              <p:cNvSpPr>
                <a:spLocks/>
              </p:cNvSpPr>
              <p:nvPr/>
            </p:nvSpPr>
            <p:spPr bwMode="auto">
              <a:xfrm>
                <a:off x="2744" y="3089"/>
                <a:ext cx="88" cy="85"/>
              </a:xfrm>
              <a:custGeom>
                <a:avLst/>
                <a:gdLst/>
                <a:ahLst/>
                <a:cxnLst>
                  <a:cxn ang="0">
                    <a:pos x="157" y="0"/>
                  </a:cxn>
                  <a:cxn ang="0">
                    <a:pos x="176" y="146"/>
                  </a:cxn>
                  <a:cxn ang="0">
                    <a:pos x="170" y="150"/>
                  </a:cxn>
                  <a:cxn ang="0">
                    <a:pos x="165" y="154"/>
                  </a:cxn>
                  <a:cxn ang="0">
                    <a:pos x="159" y="157"/>
                  </a:cxn>
                  <a:cxn ang="0">
                    <a:pos x="152" y="161"/>
                  </a:cxn>
                  <a:cxn ang="0">
                    <a:pos x="145" y="163"/>
                  </a:cxn>
                  <a:cxn ang="0">
                    <a:pos x="138" y="165"/>
                  </a:cxn>
                  <a:cxn ang="0">
                    <a:pos x="131" y="167"/>
                  </a:cxn>
                  <a:cxn ang="0">
                    <a:pos x="124" y="169"/>
                  </a:cxn>
                  <a:cxn ang="0">
                    <a:pos x="102" y="170"/>
                  </a:cxn>
                  <a:cxn ang="0">
                    <a:pos x="80" y="165"/>
                  </a:cxn>
                  <a:cxn ang="0">
                    <a:pos x="61" y="158"/>
                  </a:cxn>
                  <a:cxn ang="0">
                    <a:pos x="44" y="147"/>
                  </a:cxn>
                  <a:cxn ang="0">
                    <a:pos x="27" y="133"/>
                  </a:cxn>
                  <a:cxn ang="0">
                    <a:pos x="15" y="116"/>
                  </a:cxn>
                  <a:cxn ang="0">
                    <a:pos x="6" y="96"/>
                  </a:cxn>
                  <a:cxn ang="0">
                    <a:pos x="1" y="74"/>
                  </a:cxn>
                  <a:cxn ang="0">
                    <a:pos x="0" y="60"/>
                  </a:cxn>
                  <a:cxn ang="0">
                    <a:pos x="1" y="47"/>
                  </a:cxn>
                  <a:cxn ang="0">
                    <a:pos x="3" y="34"/>
                  </a:cxn>
                  <a:cxn ang="0">
                    <a:pos x="7" y="21"/>
                  </a:cxn>
                  <a:cxn ang="0">
                    <a:pos x="157" y="0"/>
                  </a:cxn>
                </a:cxnLst>
                <a:rect l="0" t="0" r="r" b="b"/>
                <a:pathLst>
                  <a:path w="176" h="170">
                    <a:moveTo>
                      <a:pt x="157" y="0"/>
                    </a:moveTo>
                    <a:lnTo>
                      <a:pt x="176" y="146"/>
                    </a:lnTo>
                    <a:lnTo>
                      <a:pt x="170" y="150"/>
                    </a:lnTo>
                    <a:lnTo>
                      <a:pt x="165" y="154"/>
                    </a:lnTo>
                    <a:lnTo>
                      <a:pt x="159" y="157"/>
                    </a:lnTo>
                    <a:lnTo>
                      <a:pt x="152" y="161"/>
                    </a:lnTo>
                    <a:lnTo>
                      <a:pt x="145" y="163"/>
                    </a:lnTo>
                    <a:lnTo>
                      <a:pt x="138" y="165"/>
                    </a:lnTo>
                    <a:lnTo>
                      <a:pt x="131" y="167"/>
                    </a:lnTo>
                    <a:lnTo>
                      <a:pt x="124" y="169"/>
                    </a:lnTo>
                    <a:lnTo>
                      <a:pt x="102" y="170"/>
                    </a:lnTo>
                    <a:lnTo>
                      <a:pt x="80" y="165"/>
                    </a:lnTo>
                    <a:lnTo>
                      <a:pt x="61" y="158"/>
                    </a:lnTo>
                    <a:lnTo>
                      <a:pt x="44" y="147"/>
                    </a:lnTo>
                    <a:lnTo>
                      <a:pt x="27" y="133"/>
                    </a:lnTo>
                    <a:lnTo>
                      <a:pt x="15" y="116"/>
                    </a:lnTo>
                    <a:lnTo>
                      <a:pt x="6" y="96"/>
                    </a:lnTo>
                    <a:lnTo>
                      <a:pt x="1" y="74"/>
                    </a:lnTo>
                    <a:lnTo>
                      <a:pt x="0" y="60"/>
                    </a:lnTo>
                    <a:lnTo>
                      <a:pt x="1" y="47"/>
                    </a:lnTo>
                    <a:lnTo>
                      <a:pt x="3" y="34"/>
                    </a:lnTo>
                    <a:lnTo>
                      <a:pt x="7" y="21"/>
                    </a:lnTo>
                    <a:lnTo>
                      <a:pt x="157" y="0"/>
                    </a:lnTo>
                    <a:close/>
                  </a:path>
                </a:pathLst>
              </a:custGeom>
              <a:solidFill>
                <a:srgbClr val="4F9EFF"/>
              </a:solidFill>
              <a:ln w="9525">
                <a:noFill/>
                <a:round/>
                <a:headEnd/>
                <a:tailEnd/>
              </a:ln>
            </p:spPr>
            <p:txBody>
              <a:bodyPr>
                <a:prstTxWarp prst="textNoShape">
                  <a:avLst/>
                </a:prstTxWarp>
              </a:bodyPr>
              <a:lstStyle/>
              <a:p>
                <a:endParaRPr lang="en-US"/>
              </a:p>
            </p:txBody>
          </p:sp>
          <p:sp>
            <p:nvSpPr>
              <p:cNvPr id="184397" name="Freeform 77"/>
              <p:cNvSpPr>
                <a:spLocks/>
              </p:cNvSpPr>
              <p:nvPr/>
            </p:nvSpPr>
            <p:spPr bwMode="auto">
              <a:xfrm>
                <a:off x="2807" y="3531"/>
                <a:ext cx="84" cy="89"/>
              </a:xfrm>
              <a:custGeom>
                <a:avLst/>
                <a:gdLst/>
                <a:ahLst/>
                <a:cxnLst>
                  <a:cxn ang="0">
                    <a:pos x="168" y="158"/>
                  </a:cxn>
                  <a:cxn ang="0">
                    <a:pos x="23" y="177"/>
                  </a:cxn>
                  <a:cxn ang="0">
                    <a:pos x="15" y="166"/>
                  </a:cxn>
                  <a:cxn ang="0">
                    <a:pos x="9" y="153"/>
                  </a:cxn>
                  <a:cxn ang="0">
                    <a:pos x="3" y="139"/>
                  </a:cxn>
                  <a:cxn ang="0">
                    <a:pos x="1" y="124"/>
                  </a:cxn>
                  <a:cxn ang="0">
                    <a:pos x="0" y="102"/>
                  </a:cxn>
                  <a:cxn ang="0">
                    <a:pos x="3" y="81"/>
                  </a:cxn>
                  <a:cxn ang="0">
                    <a:pos x="11" y="61"/>
                  </a:cxn>
                  <a:cxn ang="0">
                    <a:pos x="21" y="44"/>
                  </a:cxn>
                  <a:cxn ang="0">
                    <a:pos x="36" y="28"/>
                  </a:cxn>
                  <a:cxn ang="0">
                    <a:pos x="53" y="15"/>
                  </a:cxn>
                  <a:cxn ang="0">
                    <a:pos x="72" y="6"/>
                  </a:cxn>
                  <a:cxn ang="0">
                    <a:pos x="94" y="1"/>
                  </a:cxn>
                  <a:cxn ang="0">
                    <a:pos x="101" y="0"/>
                  </a:cxn>
                  <a:cxn ang="0">
                    <a:pos x="108" y="0"/>
                  </a:cxn>
                  <a:cxn ang="0">
                    <a:pos x="115" y="0"/>
                  </a:cxn>
                  <a:cxn ang="0">
                    <a:pos x="122" y="1"/>
                  </a:cxn>
                  <a:cxn ang="0">
                    <a:pos x="129" y="2"/>
                  </a:cxn>
                  <a:cxn ang="0">
                    <a:pos x="136" y="3"/>
                  </a:cxn>
                  <a:cxn ang="0">
                    <a:pos x="141" y="6"/>
                  </a:cxn>
                  <a:cxn ang="0">
                    <a:pos x="148" y="8"/>
                  </a:cxn>
                  <a:cxn ang="0">
                    <a:pos x="168" y="158"/>
                  </a:cxn>
                </a:cxnLst>
                <a:rect l="0" t="0" r="r" b="b"/>
                <a:pathLst>
                  <a:path w="168" h="177">
                    <a:moveTo>
                      <a:pt x="168" y="158"/>
                    </a:moveTo>
                    <a:lnTo>
                      <a:pt x="23" y="177"/>
                    </a:lnTo>
                    <a:lnTo>
                      <a:pt x="15" y="166"/>
                    </a:lnTo>
                    <a:lnTo>
                      <a:pt x="9" y="153"/>
                    </a:lnTo>
                    <a:lnTo>
                      <a:pt x="3" y="139"/>
                    </a:lnTo>
                    <a:lnTo>
                      <a:pt x="1" y="124"/>
                    </a:lnTo>
                    <a:lnTo>
                      <a:pt x="0" y="102"/>
                    </a:lnTo>
                    <a:lnTo>
                      <a:pt x="3" y="81"/>
                    </a:lnTo>
                    <a:lnTo>
                      <a:pt x="11" y="61"/>
                    </a:lnTo>
                    <a:lnTo>
                      <a:pt x="21" y="44"/>
                    </a:lnTo>
                    <a:lnTo>
                      <a:pt x="36" y="28"/>
                    </a:lnTo>
                    <a:lnTo>
                      <a:pt x="53" y="15"/>
                    </a:lnTo>
                    <a:lnTo>
                      <a:pt x="72" y="6"/>
                    </a:lnTo>
                    <a:lnTo>
                      <a:pt x="94" y="1"/>
                    </a:lnTo>
                    <a:lnTo>
                      <a:pt x="101" y="0"/>
                    </a:lnTo>
                    <a:lnTo>
                      <a:pt x="108" y="0"/>
                    </a:lnTo>
                    <a:lnTo>
                      <a:pt x="115" y="0"/>
                    </a:lnTo>
                    <a:lnTo>
                      <a:pt x="122" y="1"/>
                    </a:lnTo>
                    <a:lnTo>
                      <a:pt x="129" y="2"/>
                    </a:lnTo>
                    <a:lnTo>
                      <a:pt x="136" y="3"/>
                    </a:lnTo>
                    <a:lnTo>
                      <a:pt x="141" y="6"/>
                    </a:lnTo>
                    <a:lnTo>
                      <a:pt x="148" y="8"/>
                    </a:lnTo>
                    <a:lnTo>
                      <a:pt x="168" y="158"/>
                    </a:lnTo>
                    <a:close/>
                  </a:path>
                </a:pathLst>
              </a:custGeom>
              <a:solidFill>
                <a:srgbClr val="4F9EFF"/>
              </a:solidFill>
              <a:ln w="9525">
                <a:noFill/>
                <a:round/>
                <a:headEnd/>
                <a:tailEnd/>
              </a:ln>
            </p:spPr>
            <p:txBody>
              <a:bodyPr>
                <a:prstTxWarp prst="textNoShape">
                  <a:avLst/>
                </a:prstTxWarp>
              </a:bodyPr>
              <a:lstStyle/>
              <a:p>
                <a:endParaRPr lang="en-US"/>
              </a:p>
            </p:txBody>
          </p:sp>
          <p:sp>
            <p:nvSpPr>
              <p:cNvPr id="184398" name="Freeform 78"/>
              <p:cNvSpPr>
                <a:spLocks/>
              </p:cNvSpPr>
              <p:nvPr/>
            </p:nvSpPr>
            <p:spPr bwMode="auto">
              <a:xfrm>
                <a:off x="1904" y="3656"/>
                <a:ext cx="88" cy="84"/>
              </a:xfrm>
              <a:custGeom>
                <a:avLst/>
                <a:gdLst/>
                <a:ahLst/>
                <a:cxnLst>
                  <a:cxn ang="0">
                    <a:pos x="19" y="168"/>
                  </a:cxn>
                  <a:cxn ang="0">
                    <a:pos x="0" y="22"/>
                  </a:cxn>
                  <a:cxn ang="0">
                    <a:pos x="6" y="17"/>
                  </a:cxn>
                  <a:cxn ang="0">
                    <a:pos x="11" y="14"/>
                  </a:cxn>
                  <a:cxn ang="0">
                    <a:pos x="17" y="10"/>
                  </a:cxn>
                  <a:cxn ang="0">
                    <a:pos x="24" y="8"/>
                  </a:cxn>
                  <a:cxn ang="0">
                    <a:pos x="31" y="6"/>
                  </a:cxn>
                  <a:cxn ang="0">
                    <a:pos x="38" y="3"/>
                  </a:cxn>
                  <a:cxn ang="0">
                    <a:pos x="45" y="2"/>
                  </a:cxn>
                  <a:cxn ang="0">
                    <a:pos x="52" y="1"/>
                  </a:cxn>
                  <a:cxn ang="0">
                    <a:pos x="74" y="0"/>
                  </a:cxn>
                  <a:cxn ang="0">
                    <a:pos x="95" y="3"/>
                  </a:cxn>
                  <a:cxn ang="0">
                    <a:pos x="115" y="11"/>
                  </a:cxn>
                  <a:cxn ang="0">
                    <a:pos x="132" y="22"/>
                  </a:cxn>
                  <a:cxn ang="0">
                    <a:pos x="148" y="37"/>
                  </a:cxn>
                  <a:cxn ang="0">
                    <a:pos x="161" y="54"/>
                  </a:cxn>
                  <a:cxn ang="0">
                    <a:pos x="170" y="74"/>
                  </a:cxn>
                  <a:cxn ang="0">
                    <a:pos x="175" y="96"/>
                  </a:cxn>
                  <a:cxn ang="0">
                    <a:pos x="176" y="109"/>
                  </a:cxn>
                  <a:cxn ang="0">
                    <a:pos x="176" y="123"/>
                  </a:cxn>
                  <a:cxn ang="0">
                    <a:pos x="174" y="136"/>
                  </a:cxn>
                  <a:cxn ang="0">
                    <a:pos x="170" y="148"/>
                  </a:cxn>
                  <a:cxn ang="0">
                    <a:pos x="19" y="168"/>
                  </a:cxn>
                </a:cxnLst>
                <a:rect l="0" t="0" r="r" b="b"/>
                <a:pathLst>
                  <a:path w="176" h="168">
                    <a:moveTo>
                      <a:pt x="19" y="168"/>
                    </a:moveTo>
                    <a:lnTo>
                      <a:pt x="0" y="22"/>
                    </a:lnTo>
                    <a:lnTo>
                      <a:pt x="6" y="17"/>
                    </a:lnTo>
                    <a:lnTo>
                      <a:pt x="11" y="14"/>
                    </a:lnTo>
                    <a:lnTo>
                      <a:pt x="17" y="10"/>
                    </a:lnTo>
                    <a:lnTo>
                      <a:pt x="24" y="8"/>
                    </a:lnTo>
                    <a:lnTo>
                      <a:pt x="31" y="6"/>
                    </a:lnTo>
                    <a:lnTo>
                      <a:pt x="38" y="3"/>
                    </a:lnTo>
                    <a:lnTo>
                      <a:pt x="45" y="2"/>
                    </a:lnTo>
                    <a:lnTo>
                      <a:pt x="52" y="1"/>
                    </a:lnTo>
                    <a:lnTo>
                      <a:pt x="74" y="0"/>
                    </a:lnTo>
                    <a:lnTo>
                      <a:pt x="95" y="3"/>
                    </a:lnTo>
                    <a:lnTo>
                      <a:pt x="115" y="11"/>
                    </a:lnTo>
                    <a:lnTo>
                      <a:pt x="132" y="22"/>
                    </a:lnTo>
                    <a:lnTo>
                      <a:pt x="148" y="37"/>
                    </a:lnTo>
                    <a:lnTo>
                      <a:pt x="161" y="54"/>
                    </a:lnTo>
                    <a:lnTo>
                      <a:pt x="170" y="74"/>
                    </a:lnTo>
                    <a:lnTo>
                      <a:pt x="175" y="96"/>
                    </a:lnTo>
                    <a:lnTo>
                      <a:pt x="176" y="109"/>
                    </a:lnTo>
                    <a:lnTo>
                      <a:pt x="176" y="123"/>
                    </a:lnTo>
                    <a:lnTo>
                      <a:pt x="174" y="136"/>
                    </a:lnTo>
                    <a:lnTo>
                      <a:pt x="170" y="148"/>
                    </a:lnTo>
                    <a:lnTo>
                      <a:pt x="19" y="168"/>
                    </a:lnTo>
                    <a:close/>
                  </a:path>
                </a:pathLst>
              </a:custGeom>
              <a:solidFill>
                <a:srgbClr val="4F9EFF"/>
              </a:solidFill>
              <a:ln w="9525">
                <a:noFill/>
                <a:round/>
                <a:headEnd/>
                <a:tailEnd/>
              </a:ln>
            </p:spPr>
            <p:txBody>
              <a:bodyPr>
                <a:prstTxWarp prst="textNoShape">
                  <a:avLst/>
                </a:prstTxWarp>
              </a:bodyPr>
              <a:lstStyle/>
              <a:p>
                <a:endParaRPr lang="en-US"/>
              </a:p>
            </p:txBody>
          </p:sp>
          <p:sp>
            <p:nvSpPr>
              <p:cNvPr id="184399" name="Freeform 79"/>
              <p:cNvSpPr>
                <a:spLocks/>
              </p:cNvSpPr>
              <p:nvPr/>
            </p:nvSpPr>
            <p:spPr bwMode="auto">
              <a:xfrm>
                <a:off x="1873" y="3201"/>
                <a:ext cx="48" cy="45"/>
              </a:xfrm>
              <a:custGeom>
                <a:avLst/>
                <a:gdLst/>
                <a:ahLst/>
                <a:cxnLst>
                  <a:cxn ang="0">
                    <a:pos x="94" y="64"/>
                  </a:cxn>
                  <a:cxn ang="0">
                    <a:pos x="92" y="68"/>
                  </a:cxn>
                  <a:cxn ang="0">
                    <a:pos x="83" y="78"/>
                  </a:cxn>
                  <a:cxn ang="0">
                    <a:pos x="64" y="89"/>
                  </a:cxn>
                  <a:cxn ang="0">
                    <a:pos x="46" y="91"/>
                  </a:cxn>
                  <a:cxn ang="0">
                    <a:pos x="27" y="86"/>
                  </a:cxn>
                  <a:cxn ang="0">
                    <a:pos x="8" y="69"/>
                  </a:cxn>
                  <a:cxn ang="0">
                    <a:pos x="0" y="36"/>
                  </a:cxn>
                  <a:cxn ang="0">
                    <a:pos x="17" y="8"/>
                  </a:cxn>
                  <a:cxn ang="0">
                    <a:pos x="34" y="0"/>
                  </a:cxn>
                  <a:cxn ang="0">
                    <a:pos x="50" y="2"/>
                  </a:cxn>
                  <a:cxn ang="0">
                    <a:pos x="61" y="6"/>
                  </a:cxn>
                  <a:cxn ang="0">
                    <a:pos x="69" y="14"/>
                  </a:cxn>
                  <a:cxn ang="0">
                    <a:pos x="76" y="38"/>
                  </a:cxn>
                  <a:cxn ang="0">
                    <a:pos x="60" y="62"/>
                  </a:cxn>
                  <a:cxn ang="0">
                    <a:pos x="44" y="62"/>
                  </a:cxn>
                  <a:cxn ang="0">
                    <a:pos x="34" y="55"/>
                  </a:cxn>
                  <a:cxn ang="0">
                    <a:pos x="32" y="45"/>
                  </a:cxn>
                  <a:cxn ang="0">
                    <a:pos x="38" y="37"/>
                  </a:cxn>
                  <a:cxn ang="0">
                    <a:pos x="46" y="36"/>
                  </a:cxn>
                  <a:cxn ang="0">
                    <a:pos x="52" y="41"/>
                  </a:cxn>
                  <a:cxn ang="0">
                    <a:pos x="53" y="47"/>
                  </a:cxn>
                  <a:cxn ang="0">
                    <a:pos x="55" y="49"/>
                  </a:cxn>
                  <a:cxn ang="0">
                    <a:pos x="61" y="46"/>
                  </a:cxn>
                  <a:cxn ang="0">
                    <a:pos x="65" y="38"/>
                  </a:cxn>
                  <a:cxn ang="0">
                    <a:pos x="64" y="23"/>
                  </a:cxn>
                  <a:cxn ang="0">
                    <a:pos x="50" y="13"/>
                  </a:cxn>
                  <a:cxn ang="0">
                    <a:pos x="39" y="10"/>
                  </a:cxn>
                  <a:cxn ang="0">
                    <a:pos x="29" y="14"/>
                  </a:cxn>
                  <a:cxn ang="0">
                    <a:pos x="21" y="21"/>
                  </a:cxn>
                  <a:cxn ang="0">
                    <a:pos x="14" y="33"/>
                  </a:cxn>
                  <a:cxn ang="0">
                    <a:pos x="16" y="59"/>
                  </a:cxn>
                  <a:cxn ang="0">
                    <a:pos x="38" y="77"/>
                  </a:cxn>
                  <a:cxn ang="0">
                    <a:pos x="57" y="79"/>
                  </a:cxn>
                  <a:cxn ang="0">
                    <a:pos x="75" y="74"/>
                  </a:cxn>
                  <a:cxn ang="0">
                    <a:pos x="87" y="66"/>
                  </a:cxn>
                  <a:cxn ang="0">
                    <a:pos x="94" y="63"/>
                  </a:cxn>
                </a:cxnLst>
                <a:rect l="0" t="0" r="r" b="b"/>
                <a:pathLst>
                  <a:path w="94" h="91">
                    <a:moveTo>
                      <a:pt x="94" y="63"/>
                    </a:moveTo>
                    <a:lnTo>
                      <a:pt x="94" y="64"/>
                    </a:lnTo>
                    <a:lnTo>
                      <a:pt x="93" y="67"/>
                    </a:lnTo>
                    <a:lnTo>
                      <a:pt x="92" y="68"/>
                    </a:lnTo>
                    <a:lnTo>
                      <a:pt x="91" y="70"/>
                    </a:lnTo>
                    <a:lnTo>
                      <a:pt x="83" y="78"/>
                    </a:lnTo>
                    <a:lnTo>
                      <a:pt x="74" y="85"/>
                    </a:lnTo>
                    <a:lnTo>
                      <a:pt x="64" y="89"/>
                    </a:lnTo>
                    <a:lnTo>
                      <a:pt x="55" y="91"/>
                    </a:lnTo>
                    <a:lnTo>
                      <a:pt x="46" y="91"/>
                    </a:lnTo>
                    <a:lnTo>
                      <a:pt x="37" y="90"/>
                    </a:lnTo>
                    <a:lnTo>
                      <a:pt x="27" y="86"/>
                    </a:lnTo>
                    <a:lnTo>
                      <a:pt x="19" y="81"/>
                    </a:lnTo>
                    <a:lnTo>
                      <a:pt x="8" y="69"/>
                    </a:lnTo>
                    <a:lnTo>
                      <a:pt x="1" y="53"/>
                    </a:lnTo>
                    <a:lnTo>
                      <a:pt x="0" y="36"/>
                    </a:lnTo>
                    <a:lnTo>
                      <a:pt x="9" y="16"/>
                    </a:lnTo>
                    <a:lnTo>
                      <a:pt x="17" y="8"/>
                    </a:lnTo>
                    <a:lnTo>
                      <a:pt x="26" y="2"/>
                    </a:lnTo>
                    <a:lnTo>
                      <a:pt x="34" y="0"/>
                    </a:lnTo>
                    <a:lnTo>
                      <a:pt x="44" y="0"/>
                    </a:lnTo>
                    <a:lnTo>
                      <a:pt x="50" y="2"/>
                    </a:lnTo>
                    <a:lnTo>
                      <a:pt x="56" y="3"/>
                    </a:lnTo>
                    <a:lnTo>
                      <a:pt x="61" y="6"/>
                    </a:lnTo>
                    <a:lnTo>
                      <a:pt x="63" y="8"/>
                    </a:lnTo>
                    <a:lnTo>
                      <a:pt x="69" y="14"/>
                    </a:lnTo>
                    <a:lnTo>
                      <a:pt x="75" y="24"/>
                    </a:lnTo>
                    <a:lnTo>
                      <a:pt x="76" y="38"/>
                    </a:lnTo>
                    <a:lnTo>
                      <a:pt x="70" y="53"/>
                    </a:lnTo>
                    <a:lnTo>
                      <a:pt x="60" y="62"/>
                    </a:lnTo>
                    <a:lnTo>
                      <a:pt x="50" y="63"/>
                    </a:lnTo>
                    <a:lnTo>
                      <a:pt x="44" y="62"/>
                    </a:lnTo>
                    <a:lnTo>
                      <a:pt x="39" y="60"/>
                    </a:lnTo>
                    <a:lnTo>
                      <a:pt x="34" y="55"/>
                    </a:lnTo>
                    <a:lnTo>
                      <a:pt x="32" y="51"/>
                    </a:lnTo>
                    <a:lnTo>
                      <a:pt x="32" y="45"/>
                    </a:lnTo>
                    <a:lnTo>
                      <a:pt x="34" y="40"/>
                    </a:lnTo>
                    <a:lnTo>
                      <a:pt x="38" y="37"/>
                    </a:lnTo>
                    <a:lnTo>
                      <a:pt x="42" y="36"/>
                    </a:lnTo>
                    <a:lnTo>
                      <a:pt x="46" y="36"/>
                    </a:lnTo>
                    <a:lnTo>
                      <a:pt x="49" y="38"/>
                    </a:lnTo>
                    <a:lnTo>
                      <a:pt x="52" y="41"/>
                    </a:lnTo>
                    <a:lnTo>
                      <a:pt x="53" y="44"/>
                    </a:lnTo>
                    <a:lnTo>
                      <a:pt x="53" y="47"/>
                    </a:lnTo>
                    <a:lnTo>
                      <a:pt x="53" y="49"/>
                    </a:lnTo>
                    <a:lnTo>
                      <a:pt x="55" y="49"/>
                    </a:lnTo>
                    <a:lnTo>
                      <a:pt x="59" y="48"/>
                    </a:lnTo>
                    <a:lnTo>
                      <a:pt x="61" y="46"/>
                    </a:lnTo>
                    <a:lnTo>
                      <a:pt x="63" y="44"/>
                    </a:lnTo>
                    <a:lnTo>
                      <a:pt x="65" y="38"/>
                    </a:lnTo>
                    <a:lnTo>
                      <a:pt x="67" y="31"/>
                    </a:lnTo>
                    <a:lnTo>
                      <a:pt x="64" y="23"/>
                    </a:lnTo>
                    <a:lnTo>
                      <a:pt x="57" y="16"/>
                    </a:lnTo>
                    <a:lnTo>
                      <a:pt x="50" y="13"/>
                    </a:lnTo>
                    <a:lnTo>
                      <a:pt x="45" y="10"/>
                    </a:lnTo>
                    <a:lnTo>
                      <a:pt x="39" y="10"/>
                    </a:lnTo>
                    <a:lnTo>
                      <a:pt x="33" y="11"/>
                    </a:lnTo>
                    <a:lnTo>
                      <a:pt x="29" y="14"/>
                    </a:lnTo>
                    <a:lnTo>
                      <a:pt x="24" y="17"/>
                    </a:lnTo>
                    <a:lnTo>
                      <a:pt x="21" y="21"/>
                    </a:lnTo>
                    <a:lnTo>
                      <a:pt x="18" y="23"/>
                    </a:lnTo>
                    <a:lnTo>
                      <a:pt x="14" y="33"/>
                    </a:lnTo>
                    <a:lnTo>
                      <a:pt x="11" y="45"/>
                    </a:lnTo>
                    <a:lnTo>
                      <a:pt x="16" y="59"/>
                    </a:lnTo>
                    <a:lnTo>
                      <a:pt x="27" y="71"/>
                    </a:lnTo>
                    <a:lnTo>
                      <a:pt x="38" y="77"/>
                    </a:lnTo>
                    <a:lnTo>
                      <a:pt x="48" y="81"/>
                    </a:lnTo>
                    <a:lnTo>
                      <a:pt x="57" y="79"/>
                    </a:lnTo>
                    <a:lnTo>
                      <a:pt x="67" y="77"/>
                    </a:lnTo>
                    <a:lnTo>
                      <a:pt x="75" y="74"/>
                    </a:lnTo>
                    <a:lnTo>
                      <a:pt x="82" y="69"/>
                    </a:lnTo>
                    <a:lnTo>
                      <a:pt x="87" y="66"/>
                    </a:lnTo>
                    <a:lnTo>
                      <a:pt x="92" y="62"/>
                    </a:lnTo>
                    <a:lnTo>
                      <a:pt x="94" y="63"/>
                    </a:lnTo>
                    <a:close/>
                  </a:path>
                </a:pathLst>
              </a:custGeom>
              <a:solidFill>
                <a:srgbClr val="D1EFFF"/>
              </a:solidFill>
              <a:ln w="9525">
                <a:noFill/>
                <a:round/>
                <a:headEnd/>
                <a:tailEnd/>
              </a:ln>
            </p:spPr>
            <p:txBody>
              <a:bodyPr>
                <a:prstTxWarp prst="textNoShape">
                  <a:avLst/>
                </a:prstTxWarp>
              </a:bodyPr>
              <a:lstStyle/>
              <a:p>
                <a:endParaRPr lang="en-US"/>
              </a:p>
            </p:txBody>
          </p:sp>
          <p:sp>
            <p:nvSpPr>
              <p:cNvPr id="184400" name="Freeform 80"/>
              <p:cNvSpPr>
                <a:spLocks/>
              </p:cNvSpPr>
              <p:nvPr/>
            </p:nvSpPr>
            <p:spPr bwMode="auto">
              <a:xfrm>
                <a:off x="1841" y="3210"/>
                <a:ext cx="55" cy="51"/>
              </a:xfrm>
              <a:custGeom>
                <a:avLst/>
                <a:gdLst/>
                <a:ahLst/>
                <a:cxnLst>
                  <a:cxn ang="0">
                    <a:pos x="85" y="73"/>
                  </a:cxn>
                  <a:cxn ang="0">
                    <a:pos x="99" y="81"/>
                  </a:cxn>
                  <a:cxn ang="0">
                    <a:pos x="106" y="87"/>
                  </a:cxn>
                  <a:cxn ang="0">
                    <a:pos x="110" y="97"/>
                  </a:cxn>
                  <a:cxn ang="0">
                    <a:pos x="106" y="101"/>
                  </a:cxn>
                  <a:cxn ang="0">
                    <a:pos x="96" y="99"/>
                  </a:cxn>
                  <a:cxn ang="0">
                    <a:pos x="89" y="96"/>
                  </a:cxn>
                  <a:cxn ang="0">
                    <a:pos x="77" y="84"/>
                  </a:cxn>
                  <a:cxn ang="0">
                    <a:pos x="69" y="78"/>
                  </a:cxn>
                  <a:cxn ang="0">
                    <a:pos x="48" y="67"/>
                  </a:cxn>
                  <a:cxn ang="0">
                    <a:pos x="28" y="66"/>
                  </a:cxn>
                  <a:cxn ang="0">
                    <a:pos x="10" y="71"/>
                  </a:cxn>
                  <a:cxn ang="0">
                    <a:pos x="0" y="76"/>
                  </a:cxn>
                  <a:cxn ang="0">
                    <a:pos x="1" y="65"/>
                  </a:cxn>
                  <a:cxn ang="0">
                    <a:pos x="1" y="54"/>
                  </a:cxn>
                  <a:cxn ang="0">
                    <a:pos x="10" y="53"/>
                  </a:cxn>
                  <a:cxn ang="0">
                    <a:pos x="20" y="52"/>
                  </a:cxn>
                  <a:cxn ang="0">
                    <a:pos x="28" y="53"/>
                  </a:cxn>
                  <a:cxn ang="0">
                    <a:pos x="37" y="54"/>
                  </a:cxn>
                  <a:cxn ang="0">
                    <a:pos x="32" y="50"/>
                  </a:cxn>
                  <a:cxn ang="0">
                    <a:pos x="17" y="43"/>
                  </a:cxn>
                  <a:cxn ang="0">
                    <a:pos x="2" y="40"/>
                  </a:cxn>
                  <a:cxn ang="0">
                    <a:pos x="2" y="29"/>
                  </a:cxn>
                  <a:cxn ang="0">
                    <a:pos x="2" y="19"/>
                  </a:cxn>
                  <a:cxn ang="0">
                    <a:pos x="13" y="16"/>
                  </a:cxn>
                  <a:cxn ang="0">
                    <a:pos x="23" y="13"/>
                  </a:cxn>
                  <a:cxn ang="0">
                    <a:pos x="30" y="27"/>
                  </a:cxn>
                  <a:cxn ang="0">
                    <a:pos x="40" y="38"/>
                  </a:cxn>
                  <a:cxn ang="0">
                    <a:pos x="46" y="42"/>
                  </a:cxn>
                  <a:cxn ang="0">
                    <a:pos x="40" y="26"/>
                  </a:cxn>
                  <a:cxn ang="0">
                    <a:pos x="37" y="7"/>
                  </a:cxn>
                  <a:cxn ang="0">
                    <a:pos x="47" y="5"/>
                  </a:cxn>
                  <a:cxn ang="0">
                    <a:pos x="57" y="0"/>
                  </a:cxn>
                  <a:cxn ang="0">
                    <a:pos x="55" y="30"/>
                  </a:cxn>
                  <a:cxn ang="0">
                    <a:pos x="78" y="68"/>
                  </a:cxn>
                </a:cxnLst>
                <a:rect l="0" t="0" r="r" b="b"/>
                <a:pathLst>
                  <a:path w="112" h="102">
                    <a:moveTo>
                      <a:pt x="82" y="71"/>
                    </a:moveTo>
                    <a:lnTo>
                      <a:pt x="85" y="73"/>
                    </a:lnTo>
                    <a:lnTo>
                      <a:pt x="92" y="78"/>
                    </a:lnTo>
                    <a:lnTo>
                      <a:pt x="99" y="81"/>
                    </a:lnTo>
                    <a:lnTo>
                      <a:pt x="104" y="82"/>
                    </a:lnTo>
                    <a:lnTo>
                      <a:pt x="106" y="87"/>
                    </a:lnTo>
                    <a:lnTo>
                      <a:pt x="107" y="93"/>
                    </a:lnTo>
                    <a:lnTo>
                      <a:pt x="110" y="97"/>
                    </a:lnTo>
                    <a:lnTo>
                      <a:pt x="112" y="102"/>
                    </a:lnTo>
                    <a:lnTo>
                      <a:pt x="106" y="101"/>
                    </a:lnTo>
                    <a:lnTo>
                      <a:pt x="101" y="99"/>
                    </a:lnTo>
                    <a:lnTo>
                      <a:pt x="96" y="99"/>
                    </a:lnTo>
                    <a:lnTo>
                      <a:pt x="91" y="99"/>
                    </a:lnTo>
                    <a:lnTo>
                      <a:pt x="89" y="96"/>
                    </a:lnTo>
                    <a:lnTo>
                      <a:pt x="83" y="90"/>
                    </a:lnTo>
                    <a:lnTo>
                      <a:pt x="77" y="84"/>
                    </a:lnTo>
                    <a:lnTo>
                      <a:pt x="74" y="81"/>
                    </a:lnTo>
                    <a:lnTo>
                      <a:pt x="69" y="78"/>
                    </a:lnTo>
                    <a:lnTo>
                      <a:pt x="59" y="71"/>
                    </a:lnTo>
                    <a:lnTo>
                      <a:pt x="48" y="67"/>
                    </a:lnTo>
                    <a:lnTo>
                      <a:pt x="38" y="66"/>
                    </a:lnTo>
                    <a:lnTo>
                      <a:pt x="28" y="66"/>
                    </a:lnTo>
                    <a:lnTo>
                      <a:pt x="19" y="68"/>
                    </a:lnTo>
                    <a:lnTo>
                      <a:pt x="10" y="71"/>
                    </a:lnTo>
                    <a:lnTo>
                      <a:pt x="5" y="74"/>
                    </a:lnTo>
                    <a:lnTo>
                      <a:pt x="0" y="76"/>
                    </a:lnTo>
                    <a:lnTo>
                      <a:pt x="1" y="71"/>
                    </a:lnTo>
                    <a:lnTo>
                      <a:pt x="1" y="65"/>
                    </a:lnTo>
                    <a:lnTo>
                      <a:pt x="1" y="59"/>
                    </a:lnTo>
                    <a:lnTo>
                      <a:pt x="1" y="54"/>
                    </a:lnTo>
                    <a:lnTo>
                      <a:pt x="6" y="53"/>
                    </a:lnTo>
                    <a:lnTo>
                      <a:pt x="10" y="53"/>
                    </a:lnTo>
                    <a:lnTo>
                      <a:pt x="15" y="52"/>
                    </a:lnTo>
                    <a:lnTo>
                      <a:pt x="20" y="52"/>
                    </a:lnTo>
                    <a:lnTo>
                      <a:pt x="24" y="53"/>
                    </a:lnTo>
                    <a:lnTo>
                      <a:pt x="28" y="53"/>
                    </a:lnTo>
                    <a:lnTo>
                      <a:pt x="32" y="54"/>
                    </a:lnTo>
                    <a:lnTo>
                      <a:pt x="37" y="54"/>
                    </a:lnTo>
                    <a:lnTo>
                      <a:pt x="37" y="54"/>
                    </a:lnTo>
                    <a:lnTo>
                      <a:pt x="32" y="50"/>
                    </a:lnTo>
                    <a:lnTo>
                      <a:pt x="25" y="45"/>
                    </a:lnTo>
                    <a:lnTo>
                      <a:pt x="17" y="43"/>
                    </a:lnTo>
                    <a:lnTo>
                      <a:pt x="9" y="41"/>
                    </a:lnTo>
                    <a:lnTo>
                      <a:pt x="2" y="40"/>
                    </a:lnTo>
                    <a:lnTo>
                      <a:pt x="2" y="35"/>
                    </a:lnTo>
                    <a:lnTo>
                      <a:pt x="2" y="29"/>
                    </a:lnTo>
                    <a:lnTo>
                      <a:pt x="2" y="23"/>
                    </a:lnTo>
                    <a:lnTo>
                      <a:pt x="2" y="19"/>
                    </a:lnTo>
                    <a:lnTo>
                      <a:pt x="7" y="18"/>
                    </a:lnTo>
                    <a:lnTo>
                      <a:pt x="13" y="16"/>
                    </a:lnTo>
                    <a:lnTo>
                      <a:pt x="19" y="14"/>
                    </a:lnTo>
                    <a:lnTo>
                      <a:pt x="23" y="13"/>
                    </a:lnTo>
                    <a:lnTo>
                      <a:pt x="25" y="20"/>
                    </a:lnTo>
                    <a:lnTo>
                      <a:pt x="30" y="27"/>
                    </a:lnTo>
                    <a:lnTo>
                      <a:pt x="35" y="34"/>
                    </a:lnTo>
                    <a:lnTo>
                      <a:pt x="40" y="38"/>
                    </a:lnTo>
                    <a:lnTo>
                      <a:pt x="46" y="43"/>
                    </a:lnTo>
                    <a:lnTo>
                      <a:pt x="46" y="42"/>
                    </a:lnTo>
                    <a:lnTo>
                      <a:pt x="43" y="35"/>
                    </a:lnTo>
                    <a:lnTo>
                      <a:pt x="40" y="26"/>
                    </a:lnTo>
                    <a:lnTo>
                      <a:pt x="38" y="18"/>
                    </a:lnTo>
                    <a:lnTo>
                      <a:pt x="37" y="7"/>
                    </a:lnTo>
                    <a:lnTo>
                      <a:pt x="42" y="6"/>
                    </a:lnTo>
                    <a:lnTo>
                      <a:pt x="47" y="5"/>
                    </a:lnTo>
                    <a:lnTo>
                      <a:pt x="52" y="3"/>
                    </a:lnTo>
                    <a:lnTo>
                      <a:pt x="57" y="0"/>
                    </a:lnTo>
                    <a:lnTo>
                      <a:pt x="54" y="13"/>
                    </a:lnTo>
                    <a:lnTo>
                      <a:pt x="55" y="30"/>
                    </a:lnTo>
                    <a:lnTo>
                      <a:pt x="62" y="50"/>
                    </a:lnTo>
                    <a:lnTo>
                      <a:pt x="78" y="68"/>
                    </a:lnTo>
                    <a:lnTo>
                      <a:pt x="82" y="71"/>
                    </a:lnTo>
                    <a:close/>
                  </a:path>
                </a:pathLst>
              </a:custGeom>
              <a:solidFill>
                <a:srgbClr val="0038EF"/>
              </a:solidFill>
              <a:ln w="9525">
                <a:noFill/>
                <a:round/>
                <a:headEnd/>
                <a:tailEnd/>
              </a:ln>
            </p:spPr>
            <p:txBody>
              <a:bodyPr>
                <a:prstTxWarp prst="textNoShape">
                  <a:avLst/>
                </a:prstTxWarp>
              </a:bodyPr>
              <a:lstStyle/>
              <a:p>
                <a:endParaRPr lang="en-US"/>
              </a:p>
            </p:txBody>
          </p:sp>
          <p:sp>
            <p:nvSpPr>
              <p:cNvPr id="184401" name="Freeform 81"/>
              <p:cNvSpPr>
                <a:spLocks/>
              </p:cNvSpPr>
              <p:nvPr/>
            </p:nvSpPr>
            <p:spPr bwMode="auto">
              <a:xfrm>
                <a:off x="1837" y="3248"/>
                <a:ext cx="46" cy="44"/>
              </a:xfrm>
              <a:custGeom>
                <a:avLst/>
                <a:gdLst/>
                <a:ahLst/>
                <a:cxnLst>
                  <a:cxn ang="0">
                    <a:pos x="80" y="74"/>
                  </a:cxn>
                  <a:cxn ang="0">
                    <a:pos x="81" y="38"/>
                  </a:cxn>
                  <a:cxn ang="0">
                    <a:pos x="59" y="15"/>
                  </a:cxn>
                  <a:cxn ang="0">
                    <a:pos x="45" y="12"/>
                  </a:cxn>
                  <a:cxn ang="0">
                    <a:pos x="32" y="14"/>
                  </a:cxn>
                  <a:cxn ang="0">
                    <a:pos x="22" y="21"/>
                  </a:cxn>
                  <a:cxn ang="0">
                    <a:pos x="14" y="33"/>
                  </a:cxn>
                  <a:cxn ang="0">
                    <a:pos x="13" y="53"/>
                  </a:cxn>
                  <a:cxn ang="0">
                    <a:pos x="30" y="69"/>
                  </a:cxn>
                  <a:cxn ang="0">
                    <a:pos x="44" y="67"/>
                  </a:cxn>
                  <a:cxn ang="0">
                    <a:pos x="50" y="60"/>
                  </a:cxn>
                  <a:cxn ang="0">
                    <a:pos x="53" y="53"/>
                  </a:cxn>
                  <a:cxn ang="0">
                    <a:pos x="51" y="52"/>
                  </a:cxn>
                  <a:cxn ang="0">
                    <a:pos x="44" y="52"/>
                  </a:cxn>
                  <a:cxn ang="0">
                    <a:pos x="38" y="48"/>
                  </a:cxn>
                  <a:cxn ang="0">
                    <a:pos x="37" y="40"/>
                  </a:cxn>
                  <a:cxn ang="0">
                    <a:pos x="43" y="33"/>
                  </a:cxn>
                  <a:cxn ang="0">
                    <a:pos x="53" y="31"/>
                  </a:cxn>
                  <a:cxn ang="0">
                    <a:pos x="62" y="40"/>
                  </a:cxn>
                  <a:cxn ang="0">
                    <a:pos x="66" y="56"/>
                  </a:cxn>
                  <a:cxn ang="0">
                    <a:pos x="54" y="74"/>
                  </a:cxn>
                  <a:cxn ang="0">
                    <a:pos x="41" y="80"/>
                  </a:cxn>
                  <a:cxn ang="0">
                    <a:pos x="28" y="79"/>
                  </a:cxn>
                  <a:cxn ang="0">
                    <a:pos x="19" y="75"/>
                  </a:cxn>
                  <a:cxn ang="0">
                    <a:pos x="9" y="67"/>
                  </a:cxn>
                  <a:cxn ang="0">
                    <a:pos x="0" y="38"/>
                  </a:cxn>
                  <a:cxn ang="0">
                    <a:pos x="16" y="11"/>
                  </a:cxn>
                  <a:cxn ang="0">
                    <a:pos x="34" y="2"/>
                  </a:cxn>
                  <a:cxn ang="0">
                    <a:pos x="51" y="2"/>
                  </a:cxn>
                  <a:cxn ang="0">
                    <a:pos x="67" y="7"/>
                  </a:cxn>
                  <a:cxn ang="0">
                    <a:pos x="87" y="26"/>
                  </a:cxn>
                  <a:cxn ang="0">
                    <a:pos x="91" y="63"/>
                  </a:cxn>
                  <a:cxn ang="0">
                    <a:pos x="81" y="84"/>
                  </a:cxn>
                  <a:cxn ang="0">
                    <a:pos x="77" y="87"/>
                  </a:cxn>
                  <a:cxn ang="0">
                    <a:pos x="74" y="86"/>
                  </a:cxn>
                </a:cxnLst>
                <a:rect l="0" t="0" r="r" b="b"/>
                <a:pathLst>
                  <a:path w="92" h="88">
                    <a:moveTo>
                      <a:pt x="74" y="86"/>
                    </a:moveTo>
                    <a:lnTo>
                      <a:pt x="80" y="74"/>
                    </a:lnTo>
                    <a:lnTo>
                      <a:pt x="83" y="57"/>
                    </a:lnTo>
                    <a:lnTo>
                      <a:pt x="81" y="38"/>
                    </a:lnTo>
                    <a:lnTo>
                      <a:pt x="67" y="20"/>
                    </a:lnTo>
                    <a:lnTo>
                      <a:pt x="59" y="15"/>
                    </a:lnTo>
                    <a:lnTo>
                      <a:pt x="52" y="12"/>
                    </a:lnTo>
                    <a:lnTo>
                      <a:pt x="45" y="12"/>
                    </a:lnTo>
                    <a:lnTo>
                      <a:pt x="38" y="12"/>
                    </a:lnTo>
                    <a:lnTo>
                      <a:pt x="32" y="14"/>
                    </a:lnTo>
                    <a:lnTo>
                      <a:pt x="27" y="18"/>
                    </a:lnTo>
                    <a:lnTo>
                      <a:pt x="22" y="21"/>
                    </a:lnTo>
                    <a:lnTo>
                      <a:pt x="19" y="26"/>
                    </a:lnTo>
                    <a:lnTo>
                      <a:pt x="14" y="33"/>
                    </a:lnTo>
                    <a:lnTo>
                      <a:pt x="12" y="43"/>
                    </a:lnTo>
                    <a:lnTo>
                      <a:pt x="13" y="53"/>
                    </a:lnTo>
                    <a:lnTo>
                      <a:pt x="21" y="65"/>
                    </a:lnTo>
                    <a:lnTo>
                      <a:pt x="30" y="69"/>
                    </a:lnTo>
                    <a:lnTo>
                      <a:pt x="38" y="69"/>
                    </a:lnTo>
                    <a:lnTo>
                      <a:pt x="44" y="67"/>
                    </a:lnTo>
                    <a:lnTo>
                      <a:pt x="49" y="63"/>
                    </a:lnTo>
                    <a:lnTo>
                      <a:pt x="50" y="60"/>
                    </a:lnTo>
                    <a:lnTo>
                      <a:pt x="52" y="57"/>
                    </a:lnTo>
                    <a:lnTo>
                      <a:pt x="53" y="53"/>
                    </a:lnTo>
                    <a:lnTo>
                      <a:pt x="53" y="51"/>
                    </a:lnTo>
                    <a:lnTo>
                      <a:pt x="51" y="52"/>
                    </a:lnTo>
                    <a:lnTo>
                      <a:pt x="47" y="52"/>
                    </a:lnTo>
                    <a:lnTo>
                      <a:pt x="44" y="52"/>
                    </a:lnTo>
                    <a:lnTo>
                      <a:pt x="41" y="51"/>
                    </a:lnTo>
                    <a:lnTo>
                      <a:pt x="38" y="48"/>
                    </a:lnTo>
                    <a:lnTo>
                      <a:pt x="37" y="44"/>
                    </a:lnTo>
                    <a:lnTo>
                      <a:pt x="37" y="40"/>
                    </a:lnTo>
                    <a:lnTo>
                      <a:pt x="39" y="35"/>
                    </a:lnTo>
                    <a:lnTo>
                      <a:pt x="43" y="33"/>
                    </a:lnTo>
                    <a:lnTo>
                      <a:pt x="47" y="31"/>
                    </a:lnTo>
                    <a:lnTo>
                      <a:pt x="53" y="31"/>
                    </a:lnTo>
                    <a:lnTo>
                      <a:pt x="58" y="35"/>
                    </a:lnTo>
                    <a:lnTo>
                      <a:pt x="62" y="40"/>
                    </a:lnTo>
                    <a:lnTo>
                      <a:pt x="66" y="45"/>
                    </a:lnTo>
                    <a:lnTo>
                      <a:pt x="66" y="56"/>
                    </a:lnTo>
                    <a:lnTo>
                      <a:pt x="60" y="67"/>
                    </a:lnTo>
                    <a:lnTo>
                      <a:pt x="54" y="74"/>
                    </a:lnTo>
                    <a:lnTo>
                      <a:pt x="47" y="78"/>
                    </a:lnTo>
                    <a:lnTo>
                      <a:pt x="41" y="80"/>
                    </a:lnTo>
                    <a:lnTo>
                      <a:pt x="35" y="80"/>
                    </a:lnTo>
                    <a:lnTo>
                      <a:pt x="28" y="79"/>
                    </a:lnTo>
                    <a:lnTo>
                      <a:pt x="23" y="76"/>
                    </a:lnTo>
                    <a:lnTo>
                      <a:pt x="19" y="75"/>
                    </a:lnTo>
                    <a:lnTo>
                      <a:pt x="15" y="73"/>
                    </a:lnTo>
                    <a:lnTo>
                      <a:pt x="9" y="67"/>
                    </a:lnTo>
                    <a:lnTo>
                      <a:pt x="2" y="55"/>
                    </a:lnTo>
                    <a:lnTo>
                      <a:pt x="0" y="38"/>
                    </a:lnTo>
                    <a:lnTo>
                      <a:pt x="8" y="19"/>
                    </a:lnTo>
                    <a:lnTo>
                      <a:pt x="16" y="11"/>
                    </a:lnTo>
                    <a:lnTo>
                      <a:pt x="24" y="5"/>
                    </a:lnTo>
                    <a:lnTo>
                      <a:pt x="34" y="2"/>
                    </a:lnTo>
                    <a:lnTo>
                      <a:pt x="43" y="0"/>
                    </a:lnTo>
                    <a:lnTo>
                      <a:pt x="51" y="2"/>
                    </a:lnTo>
                    <a:lnTo>
                      <a:pt x="59" y="4"/>
                    </a:lnTo>
                    <a:lnTo>
                      <a:pt x="67" y="7"/>
                    </a:lnTo>
                    <a:lnTo>
                      <a:pt x="74" y="12"/>
                    </a:lnTo>
                    <a:lnTo>
                      <a:pt x="87" y="26"/>
                    </a:lnTo>
                    <a:lnTo>
                      <a:pt x="92" y="43"/>
                    </a:lnTo>
                    <a:lnTo>
                      <a:pt x="91" y="63"/>
                    </a:lnTo>
                    <a:lnTo>
                      <a:pt x="82" y="82"/>
                    </a:lnTo>
                    <a:lnTo>
                      <a:pt x="81" y="84"/>
                    </a:lnTo>
                    <a:lnTo>
                      <a:pt x="80" y="86"/>
                    </a:lnTo>
                    <a:lnTo>
                      <a:pt x="77" y="87"/>
                    </a:lnTo>
                    <a:lnTo>
                      <a:pt x="76" y="88"/>
                    </a:lnTo>
                    <a:lnTo>
                      <a:pt x="74" y="86"/>
                    </a:lnTo>
                    <a:close/>
                  </a:path>
                </a:pathLst>
              </a:custGeom>
              <a:solidFill>
                <a:srgbClr val="D1EFFF"/>
              </a:solidFill>
              <a:ln w="9525">
                <a:noFill/>
                <a:round/>
                <a:headEnd/>
                <a:tailEnd/>
              </a:ln>
            </p:spPr>
            <p:txBody>
              <a:bodyPr>
                <a:prstTxWarp prst="textNoShape">
                  <a:avLst/>
                </a:prstTxWarp>
              </a:bodyPr>
              <a:lstStyle/>
              <a:p>
                <a:endParaRPr lang="en-US"/>
              </a:p>
            </p:txBody>
          </p:sp>
          <p:sp>
            <p:nvSpPr>
              <p:cNvPr id="184402" name="Freeform 82"/>
              <p:cNvSpPr>
                <a:spLocks/>
              </p:cNvSpPr>
              <p:nvPr/>
            </p:nvSpPr>
            <p:spPr bwMode="auto">
              <a:xfrm>
                <a:off x="1896" y="3659"/>
                <a:ext cx="46" cy="48"/>
              </a:xfrm>
              <a:custGeom>
                <a:avLst/>
                <a:gdLst/>
                <a:ahLst/>
                <a:cxnLst>
                  <a:cxn ang="0">
                    <a:pos x="64" y="0"/>
                  </a:cxn>
                  <a:cxn ang="0">
                    <a:pos x="68" y="2"/>
                  </a:cxn>
                  <a:cxn ang="0">
                    <a:pos x="84" y="19"/>
                  </a:cxn>
                  <a:cxn ang="0">
                    <a:pos x="89" y="56"/>
                  </a:cxn>
                  <a:cxn ang="0">
                    <a:pos x="75" y="79"/>
                  </a:cxn>
                  <a:cxn ang="0">
                    <a:pos x="61" y="90"/>
                  </a:cxn>
                  <a:cxn ang="0">
                    <a:pos x="44" y="94"/>
                  </a:cxn>
                  <a:cxn ang="0">
                    <a:pos x="25" y="91"/>
                  </a:cxn>
                  <a:cxn ang="0">
                    <a:pos x="2" y="68"/>
                  </a:cxn>
                  <a:cxn ang="0">
                    <a:pos x="3" y="38"/>
                  </a:cxn>
                  <a:cxn ang="0">
                    <a:pos x="9" y="27"/>
                  </a:cxn>
                  <a:cxn ang="0">
                    <a:pos x="18" y="22"/>
                  </a:cxn>
                  <a:cxn ang="0">
                    <a:pos x="31" y="17"/>
                  </a:cxn>
                  <a:cxn ang="0">
                    <a:pos x="45" y="19"/>
                  </a:cxn>
                  <a:cxn ang="0">
                    <a:pos x="61" y="33"/>
                  </a:cxn>
                  <a:cxn ang="0">
                    <a:pos x="62" y="50"/>
                  </a:cxn>
                  <a:cxn ang="0">
                    <a:pos x="55" y="60"/>
                  </a:cxn>
                  <a:cxn ang="0">
                    <a:pos x="45" y="62"/>
                  </a:cxn>
                  <a:cxn ang="0">
                    <a:pos x="37" y="56"/>
                  </a:cxn>
                  <a:cxn ang="0">
                    <a:pos x="36" y="48"/>
                  </a:cxn>
                  <a:cxn ang="0">
                    <a:pos x="41" y="41"/>
                  </a:cxn>
                  <a:cxn ang="0">
                    <a:pos x="47" y="41"/>
                  </a:cxn>
                  <a:cxn ang="0">
                    <a:pos x="49" y="38"/>
                  </a:cxn>
                  <a:cxn ang="0">
                    <a:pos x="46" y="33"/>
                  </a:cxn>
                  <a:cxn ang="0">
                    <a:pos x="38" y="29"/>
                  </a:cxn>
                  <a:cxn ang="0">
                    <a:pos x="23" y="30"/>
                  </a:cxn>
                  <a:cxn ang="0">
                    <a:pos x="10" y="48"/>
                  </a:cxn>
                  <a:cxn ang="0">
                    <a:pos x="17" y="69"/>
                  </a:cxn>
                  <a:cxn ang="0">
                    <a:pos x="28" y="78"/>
                  </a:cxn>
                  <a:cxn ang="0">
                    <a:pos x="39" y="82"/>
                  </a:cxn>
                  <a:cxn ang="0">
                    <a:pos x="52" y="80"/>
                  </a:cxn>
                  <a:cxn ang="0">
                    <a:pos x="64" y="74"/>
                  </a:cxn>
                  <a:cxn ang="0">
                    <a:pos x="79" y="46"/>
                  </a:cxn>
                  <a:cxn ang="0">
                    <a:pos x="69" y="12"/>
                  </a:cxn>
                  <a:cxn ang="0">
                    <a:pos x="63" y="0"/>
                  </a:cxn>
                </a:cxnLst>
                <a:rect l="0" t="0" r="r" b="b"/>
                <a:pathLst>
                  <a:path w="91" h="94">
                    <a:moveTo>
                      <a:pt x="63" y="0"/>
                    </a:moveTo>
                    <a:lnTo>
                      <a:pt x="64" y="0"/>
                    </a:lnTo>
                    <a:lnTo>
                      <a:pt x="67" y="1"/>
                    </a:lnTo>
                    <a:lnTo>
                      <a:pt x="68" y="2"/>
                    </a:lnTo>
                    <a:lnTo>
                      <a:pt x="69" y="3"/>
                    </a:lnTo>
                    <a:lnTo>
                      <a:pt x="84" y="19"/>
                    </a:lnTo>
                    <a:lnTo>
                      <a:pt x="91" y="38"/>
                    </a:lnTo>
                    <a:lnTo>
                      <a:pt x="89" y="56"/>
                    </a:lnTo>
                    <a:lnTo>
                      <a:pt x="81" y="74"/>
                    </a:lnTo>
                    <a:lnTo>
                      <a:pt x="75" y="79"/>
                    </a:lnTo>
                    <a:lnTo>
                      <a:pt x="69" y="85"/>
                    </a:lnTo>
                    <a:lnTo>
                      <a:pt x="61" y="90"/>
                    </a:lnTo>
                    <a:lnTo>
                      <a:pt x="53" y="93"/>
                    </a:lnTo>
                    <a:lnTo>
                      <a:pt x="44" y="94"/>
                    </a:lnTo>
                    <a:lnTo>
                      <a:pt x="34" y="94"/>
                    </a:lnTo>
                    <a:lnTo>
                      <a:pt x="25" y="91"/>
                    </a:lnTo>
                    <a:lnTo>
                      <a:pt x="16" y="85"/>
                    </a:lnTo>
                    <a:lnTo>
                      <a:pt x="2" y="68"/>
                    </a:lnTo>
                    <a:lnTo>
                      <a:pt x="0" y="50"/>
                    </a:lnTo>
                    <a:lnTo>
                      <a:pt x="3" y="38"/>
                    </a:lnTo>
                    <a:lnTo>
                      <a:pt x="7" y="31"/>
                    </a:lnTo>
                    <a:lnTo>
                      <a:pt x="9" y="27"/>
                    </a:lnTo>
                    <a:lnTo>
                      <a:pt x="14" y="25"/>
                    </a:lnTo>
                    <a:lnTo>
                      <a:pt x="18" y="22"/>
                    </a:lnTo>
                    <a:lnTo>
                      <a:pt x="24" y="18"/>
                    </a:lnTo>
                    <a:lnTo>
                      <a:pt x="31" y="17"/>
                    </a:lnTo>
                    <a:lnTo>
                      <a:pt x="37" y="17"/>
                    </a:lnTo>
                    <a:lnTo>
                      <a:pt x="45" y="19"/>
                    </a:lnTo>
                    <a:lnTo>
                      <a:pt x="52" y="24"/>
                    </a:lnTo>
                    <a:lnTo>
                      <a:pt x="61" y="33"/>
                    </a:lnTo>
                    <a:lnTo>
                      <a:pt x="63" y="42"/>
                    </a:lnTo>
                    <a:lnTo>
                      <a:pt x="62" y="50"/>
                    </a:lnTo>
                    <a:lnTo>
                      <a:pt x="60" y="55"/>
                    </a:lnTo>
                    <a:lnTo>
                      <a:pt x="55" y="60"/>
                    </a:lnTo>
                    <a:lnTo>
                      <a:pt x="51" y="62"/>
                    </a:lnTo>
                    <a:lnTo>
                      <a:pt x="45" y="62"/>
                    </a:lnTo>
                    <a:lnTo>
                      <a:pt x="40" y="60"/>
                    </a:lnTo>
                    <a:lnTo>
                      <a:pt x="37" y="56"/>
                    </a:lnTo>
                    <a:lnTo>
                      <a:pt x="36" y="52"/>
                    </a:lnTo>
                    <a:lnTo>
                      <a:pt x="36" y="48"/>
                    </a:lnTo>
                    <a:lnTo>
                      <a:pt x="38" y="44"/>
                    </a:lnTo>
                    <a:lnTo>
                      <a:pt x="41" y="41"/>
                    </a:lnTo>
                    <a:lnTo>
                      <a:pt x="44" y="41"/>
                    </a:lnTo>
                    <a:lnTo>
                      <a:pt x="47" y="41"/>
                    </a:lnTo>
                    <a:lnTo>
                      <a:pt x="49" y="41"/>
                    </a:lnTo>
                    <a:lnTo>
                      <a:pt x="49" y="38"/>
                    </a:lnTo>
                    <a:lnTo>
                      <a:pt x="47" y="36"/>
                    </a:lnTo>
                    <a:lnTo>
                      <a:pt x="46" y="33"/>
                    </a:lnTo>
                    <a:lnTo>
                      <a:pt x="44" y="31"/>
                    </a:lnTo>
                    <a:lnTo>
                      <a:pt x="38" y="29"/>
                    </a:lnTo>
                    <a:lnTo>
                      <a:pt x="31" y="27"/>
                    </a:lnTo>
                    <a:lnTo>
                      <a:pt x="23" y="30"/>
                    </a:lnTo>
                    <a:lnTo>
                      <a:pt x="16" y="36"/>
                    </a:lnTo>
                    <a:lnTo>
                      <a:pt x="10" y="48"/>
                    </a:lnTo>
                    <a:lnTo>
                      <a:pt x="11" y="60"/>
                    </a:lnTo>
                    <a:lnTo>
                      <a:pt x="17" y="69"/>
                    </a:lnTo>
                    <a:lnTo>
                      <a:pt x="23" y="75"/>
                    </a:lnTo>
                    <a:lnTo>
                      <a:pt x="28" y="78"/>
                    </a:lnTo>
                    <a:lnTo>
                      <a:pt x="33" y="80"/>
                    </a:lnTo>
                    <a:lnTo>
                      <a:pt x="39" y="82"/>
                    </a:lnTo>
                    <a:lnTo>
                      <a:pt x="45" y="82"/>
                    </a:lnTo>
                    <a:lnTo>
                      <a:pt x="52" y="80"/>
                    </a:lnTo>
                    <a:lnTo>
                      <a:pt x="57" y="78"/>
                    </a:lnTo>
                    <a:lnTo>
                      <a:pt x="64" y="74"/>
                    </a:lnTo>
                    <a:lnTo>
                      <a:pt x="70" y="67"/>
                    </a:lnTo>
                    <a:lnTo>
                      <a:pt x="79" y="46"/>
                    </a:lnTo>
                    <a:lnTo>
                      <a:pt x="77" y="27"/>
                    </a:lnTo>
                    <a:lnTo>
                      <a:pt x="69" y="12"/>
                    </a:lnTo>
                    <a:lnTo>
                      <a:pt x="61" y="2"/>
                    </a:lnTo>
                    <a:lnTo>
                      <a:pt x="63" y="0"/>
                    </a:lnTo>
                    <a:close/>
                  </a:path>
                </a:pathLst>
              </a:custGeom>
              <a:solidFill>
                <a:srgbClr val="D1EFFF"/>
              </a:solidFill>
              <a:ln w="9525">
                <a:noFill/>
                <a:round/>
                <a:headEnd/>
                <a:tailEnd/>
              </a:ln>
            </p:spPr>
            <p:txBody>
              <a:bodyPr>
                <a:prstTxWarp prst="textNoShape">
                  <a:avLst/>
                </a:prstTxWarp>
              </a:bodyPr>
              <a:lstStyle/>
              <a:p>
                <a:endParaRPr lang="en-US"/>
              </a:p>
            </p:txBody>
          </p:sp>
          <p:sp>
            <p:nvSpPr>
              <p:cNvPr id="184403" name="Freeform 83"/>
              <p:cNvSpPr>
                <a:spLocks/>
              </p:cNvSpPr>
              <p:nvPr/>
            </p:nvSpPr>
            <p:spPr bwMode="auto">
              <a:xfrm>
                <a:off x="1906" y="3684"/>
                <a:ext cx="50" cy="55"/>
              </a:xfrm>
              <a:custGeom>
                <a:avLst/>
                <a:gdLst/>
                <a:ahLst/>
                <a:cxnLst>
                  <a:cxn ang="0">
                    <a:pos x="73" y="27"/>
                  </a:cxn>
                  <a:cxn ang="0">
                    <a:pos x="80" y="13"/>
                  </a:cxn>
                  <a:cxn ang="0">
                    <a:pos x="87" y="6"/>
                  </a:cxn>
                  <a:cxn ang="0">
                    <a:pos x="97" y="2"/>
                  </a:cxn>
                  <a:cxn ang="0">
                    <a:pos x="101" y="5"/>
                  </a:cxn>
                  <a:cxn ang="0">
                    <a:pos x="99" y="15"/>
                  </a:cxn>
                  <a:cxn ang="0">
                    <a:pos x="96" y="23"/>
                  </a:cxn>
                  <a:cxn ang="0">
                    <a:pos x="84" y="34"/>
                  </a:cxn>
                  <a:cxn ang="0">
                    <a:pos x="77" y="42"/>
                  </a:cxn>
                  <a:cxn ang="0">
                    <a:pos x="67" y="83"/>
                  </a:cxn>
                  <a:cxn ang="0">
                    <a:pos x="76" y="112"/>
                  </a:cxn>
                  <a:cxn ang="0">
                    <a:pos x="65" y="111"/>
                  </a:cxn>
                  <a:cxn ang="0">
                    <a:pos x="53" y="111"/>
                  </a:cxn>
                  <a:cxn ang="0">
                    <a:pos x="52" y="92"/>
                  </a:cxn>
                  <a:cxn ang="0">
                    <a:pos x="54" y="75"/>
                  </a:cxn>
                  <a:cxn ang="0">
                    <a:pos x="50" y="80"/>
                  </a:cxn>
                  <a:cxn ang="0">
                    <a:pos x="43" y="93"/>
                  </a:cxn>
                  <a:cxn ang="0">
                    <a:pos x="39" y="110"/>
                  </a:cxn>
                  <a:cxn ang="0">
                    <a:pos x="29" y="110"/>
                  </a:cxn>
                  <a:cxn ang="0">
                    <a:pos x="19" y="110"/>
                  </a:cxn>
                  <a:cxn ang="0">
                    <a:pos x="16" y="98"/>
                  </a:cxn>
                  <a:cxn ang="0">
                    <a:pos x="13" y="89"/>
                  </a:cxn>
                  <a:cxn ang="0">
                    <a:pos x="27" y="82"/>
                  </a:cxn>
                  <a:cxn ang="0">
                    <a:pos x="38" y="72"/>
                  </a:cxn>
                  <a:cxn ang="0">
                    <a:pos x="42" y="65"/>
                  </a:cxn>
                  <a:cxn ang="0">
                    <a:pos x="35" y="69"/>
                  </a:cxn>
                  <a:cxn ang="0">
                    <a:pos x="27" y="72"/>
                  </a:cxn>
                  <a:cxn ang="0">
                    <a:pos x="18" y="74"/>
                  </a:cxn>
                  <a:cxn ang="0">
                    <a:pos x="7" y="75"/>
                  </a:cxn>
                  <a:cxn ang="0">
                    <a:pos x="5" y="65"/>
                  </a:cxn>
                  <a:cxn ang="0">
                    <a:pos x="0" y="54"/>
                  </a:cxn>
                  <a:cxn ang="0">
                    <a:pos x="13" y="57"/>
                  </a:cxn>
                  <a:cxn ang="0">
                    <a:pos x="30" y="55"/>
                  </a:cxn>
                  <a:cxn ang="0">
                    <a:pos x="49" y="50"/>
                  </a:cxn>
                  <a:cxn ang="0">
                    <a:pos x="67" y="34"/>
                  </a:cxn>
                </a:cxnLst>
                <a:rect l="0" t="0" r="r" b="b"/>
                <a:pathLst>
                  <a:path w="102" h="112">
                    <a:moveTo>
                      <a:pt x="71" y="30"/>
                    </a:moveTo>
                    <a:lnTo>
                      <a:pt x="73" y="27"/>
                    </a:lnTo>
                    <a:lnTo>
                      <a:pt x="76" y="20"/>
                    </a:lnTo>
                    <a:lnTo>
                      <a:pt x="80" y="13"/>
                    </a:lnTo>
                    <a:lnTo>
                      <a:pt x="82" y="7"/>
                    </a:lnTo>
                    <a:lnTo>
                      <a:pt x="87" y="6"/>
                    </a:lnTo>
                    <a:lnTo>
                      <a:pt x="91" y="5"/>
                    </a:lnTo>
                    <a:lnTo>
                      <a:pt x="97" y="2"/>
                    </a:lnTo>
                    <a:lnTo>
                      <a:pt x="102" y="0"/>
                    </a:lnTo>
                    <a:lnTo>
                      <a:pt x="101" y="5"/>
                    </a:lnTo>
                    <a:lnTo>
                      <a:pt x="99" y="11"/>
                    </a:lnTo>
                    <a:lnTo>
                      <a:pt x="99" y="15"/>
                    </a:lnTo>
                    <a:lnTo>
                      <a:pt x="99" y="21"/>
                    </a:lnTo>
                    <a:lnTo>
                      <a:pt x="96" y="23"/>
                    </a:lnTo>
                    <a:lnTo>
                      <a:pt x="90" y="29"/>
                    </a:lnTo>
                    <a:lnTo>
                      <a:pt x="84" y="34"/>
                    </a:lnTo>
                    <a:lnTo>
                      <a:pt x="81" y="37"/>
                    </a:lnTo>
                    <a:lnTo>
                      <a:pt x="77" y="42"/>
                    </a:lnTo>
                    <a:lnTo>
                      <a:pt x="67" y="64"/>
                    </a:lnTo>
                    <a:lnTo>
                      <a:pt x="67" y="83"/>
                    </a:lnTo>
                    <a:lnTo>
                      <a:pt x="71" y="100"/>
                    </a:lnTo>
                    <a:lnTo>
                      <a:pt x="76" y="112"/>
                    </a:lnTo>
                    <a:lnTo>
                      <a:pt x="71" y="111"/>
                    </a:lnTo>
                    <a:lnTo>
                      <a:pt x="65" y="111"/>
                    </a:lnTo>
                    <a:lnTo>
                      <a:pt x="59" y="111"/>
                    </a:lnTo>
                    <a:lnTo>
                      <a:pt x="53" y="111"/>
                    </a:lnTo>
                    <a:lnTo>
                      <a:pt x="52" y="102"/>
                    </a:lnTo>
                    <a:lnTo>
                      <a:pt x="52" y="92"/>
                    </a:lnTo>
                    <a:lnTo>
                      <a:pt x="53" y="83"/>
                    </a:lnTo>
                    <a:lnTo>
                      <a:pt x="54" y="75"/>
                    </a:lnTo>
                    <a:lnTo>
                      <a:pt x="53" y="74"/>
                    </a:lnTo>
                    <a:lnTo>
                      <a:pt x="50" y="80"/>
                    </a:lnTo>
                    <a:lnTo>
                      <a:pt x="45" y="85"/>
                    </a:lnTo>
                    <a:lnTo>
                      <a:pt x="43" y="93"/>
                    </a:lnTo>
                    <a:lnTo>
                      <a:pt x="41" y="102"/>
                    </a:lnTo>
                    <a:lnTo>
                      <a:pt x="39" y="110"/>
                    </a:lnTo>
                    <a:lnTo>
                      <a:pt x="35" y="110"/>
                    </a:lnTo>
                    <a:lnTo>
                      <a:pt x="29" y="110"/>
                    </a:lnTo>
                    <a:lnTo>
                      <a:pt x="23" y="110"/>
                    </a:lnTo>
                    <a:lnTo>
                      <a:pt x="19" y="110"/>
                    </a:lnTo>
                    <a:lnTo>
                      <a:pt x="18" y="104"/>
                    </a:lnTo>
                    <a:lnTo>
                      <a:pt x="16" y="98"/>
                    </a:lnTo>
                    <a:lnTo>
                      <a:pt x="14" y="93"/>
                    </a:lnTo>
                    <a:lnTo>
                      <a:pt x="13" y="89"/>
                    </a:lnTo>
                    <a:lnTo>
                      <a:pt x="20" y="87"/>
                    </a:lnTo>
                    <a:lnTo>
                      <a:pt x="27" y="82"/>
                    </a:lnTo>
                    <a:lnTo>
                      <a:pt x="34" y="77"/>
                    </a:lnTo>
                    <a:lnTo>
                      <a:pt x="38" y="72"/>
                    </a:lnTo>
                    <a:lnTo>
                      <a:pt x="43" y="66"/>
                    </a:lnTo>
                    <a:lnTo>
                      <a:pt x="42" y="65"/>
                    </a:lnTo>
                    <a:lnTo>
                      <a:pt x="38" y="67"/>
                    </a:lnTo>
                    <a:lnTo>
                      <a:pt x="35" y="69"/>
                    </a:lnTo>
                    <a:lnTo>
                      <a:pt x="30" y="70"/>
                    </a:lnTo>
                    <a:lnTo>
                      <a:pt x="27" y="72"/>
                    </a:lnTo>
                    <a:lnTo>
                      <a:pt x="22" y="73"/>
                    </a:lnTo>
                    <a:lnTo>
                      <a:pt x="18" y="74"/>
                    </a:lnTo>
                    <a:lnTo>
                      <a:pt x="12" y="75"/>
                    </a:lnTo>
                    <a:lnTo>
                      <a:pt x="7" y="75"/>
                    </a:lnTo>
                    <a:lnTo>
                      <a:pt x="6" y="70"/>
                    </a:lnTo>
                    <a:lnTo>
                      <a:pt x="5" y="65"/>
                    </a:lnTo>
                    <a:lnTo>
                      <a:pt x="3" y="60"/>
                    </a:lnTo>
                    <a:lnTo>
                      <a:pt x="0" y="54"/>
                    </a:lnTo>
                    <a:lnTo>
                      <a:pt x="6" y="55"/>
                    </a:lnTo>
                    <a:lnTo>
                      <a:pt x="13" y="57"/>
                    </a:lnTo>
                    <a:lnTo>
                      <a:pt x="21" y="57"/>
                    </a:lnTo>
                    <a:lnTo>
                      <a:pt x="30" y="55"/>
                    </a:lnTo>
                    <a:lnTo>
                      <a:pt x="39" y="53"/>
                    </a:lnTo>
                    <a:lnTo>
                      <a:pt x="49" y="50"/>
                    </a:lnTo>
                    <a:lnTo>
                      <a:pt x="58" y="43"/>
                    </a:lnTo>
                    <a:lnTo>
                      <a:pt x="67" y="34"/>
                    </a:lnTo>
                    <a:lnTo>
                      <a:pt x="71" y="30"/>
                    </a:lnTo>
                    <a:close/>
                  </a:path>
                </a:pathLst>
              </a:custGeom>
              <a:solidFill>
                <a:srgbClr val="0038EF"/>
              </a:solidFill>
              <a:ln w="9525">
                <a:noFill/>
                <a:round/>
                <a:headEnd/>
                <a:tailEnd/>
              </a:ln>
            </p:spPr>
            <p:txBody>
              <a:bodyPr>
                <a:prstTxWarp prst="textNoShape">
                  <a:avLst/>
                </a:prstTxWarp>
              </a:bodyPr>
              <a:lstStyle/>
              <a:p>
                <a:endParaRPr lang="en-US"/>
              </a:p>
            </p:txBody>
          </p:sp>
          <p:sp>
            <p:nvSpPr>
              <p:cNvPr id="184404" name="Freeform 84"/>
              <p:cNvSpPr>
                <a:spLocks/>
              </p:cNvSpPr>
              <p:nvPr/>
            </p:nvSpPr>
            <p:spPr bwMode="auto">
              <a:xfrm>
                <a:off x="1944" y="3696"/>
                <a:ext cx="43" cy="47"/>
              </a:xfrm>
              <a:custGeom>
                <a:avLst/>
                <a:gdLst/>
                <a:ahLst/>
                <a:cxnLst>
                  <a:cxn ang="0">
                    <a:pos x="80" y="16"/>
                  </a:cxn>
                  <a:cxn ang="0">
                    <a:pos x="66" y="11"/>
                  </a:cxn>
                  <a:cxn ang="0">
                    <a:pos x="48" y="10"/>
                  </a:cxn>
                  <a:cxn ang="0">
                    <a:pos x="28" y="17"/>
                  </a:cxn>
                  <a:cxn ang="0">
                    <a:pos x="12" y="41"/>
                  </a:cxn>
                  <a:cxn ang="0">
                    <a:pos x="18" y="66"/>
                  </a:cxn>
                  <a:cxn ang="0">
                    <a:pos x="28" y="77"/>
                  </a:cxn>
                  <a:cxn ang="0">
                    <a:pos x="37" y="81"/>
                  </a:cxn>
                  <a:cxn ang="0">
                    <a:pos x="48" y="82"/>
                  </a:cxn>
                  <a:cxn ang="0">
                    <a:pos x="59" y="78"/>
                  </a:cxn>
                  <a:cxn ang="0">
                    <a:pos x="69" y="63"/>
                  </a:cxn>
                  <a:cxn ang="0">
                    <a:pos x="67" y="49"/>
                  </a:cxn>
                  <a:cxn ang="0">
                    <a:pos x="60" y="43"/>
                  </a:cxn>
                  <a:cxn ang="0">
                    <a:pos x="53" y="40"/>
                  </a:cxn>
                  <a:cxn ang="0">
                    <a:pos x="51" y="42"/>
                  </a:cxn>
                  <a:cxn ang="0">
                    <a:pos x="52" y="48"/>
                  </a:cxn>
                  <a:cxn ang="0">
                    <a:pos x="48" y="55"/>
                  </a:cxn>
                  <a:cxn ang="0">
                    <a:pos x="40" y="56"/>
                  </a:cxn>
                  <a:cxn ang="0">
                    <a:pos x="31" y="49"/>
                  </a:cxn>
                  <a:cxn ang="0">
                    <a:pos x="31" y="40"/>
                  </a:cxn>
                  <a:cxn ang="0">
                    <a:pos x="38" y="31"/>
                  </a:cxn>
                  <a:cxn ang="0">
                    <a:pos x="56" y="27"/>
                  </a:cxn>
                  <a:cxn ang="0">
                    <a:pos x="78" y="46"/>
                  </a:cxn>
                  <a:cxn ang="0">
                    <a:pos x="76" y="70"/>
                  </a:cxn>
                  <a:cxn ang="0">
                    <a:pos x="69" y="80"/>
                  </a:cxn>
                  <a:cxn ang="0">
                    <a:pos x="61" y="87"/>
                  </a:cxn>
                  <a:cxn ang="0">
                    <a:pos x="46" y="93"/>
                  </a:cxn>
                  <a:cxn ang="0">
                    <a:pos x="28" y="89"/>
                  </a:cxn>
                  <a:cxn ang="0">
                    <a:pos x="4" y="67"/>
                  </a:cxn>
                  <a:cxn ang="0">
                    <a:pos x="4" y="33"/>
                  </a:cxn>
                  <a:cxn ang="0">
                    <a:pos x="18" y="12"/>
                  </a:cxn>
                  <a:cxn ang="0">
                    <a:pos x="34" y="2"/>
                  </a:cxn>
                  <a:cxn ang="0">
                    <a:pos x="52" y="0"/>
                  </a:cxn>
                  <a:cxn ang="0">
                    <a:pos x="73" y="5"/>
                  </a:cxn>
                  <a:cxn ang="0">
                    <a:pos x="83" y="12"/>
                  </a:cxn>
                  <a:cxn ang="0">
                    <a:pos x="87" y="15"/>
                  </a:cxn>
                  <a:cxn ang="0">
                    <a:pos x="86" y="18"/>
                  </a:cxn>
                </a:cxnLst>
                <a:rect l="0" t="0" r="r" b="b"/>
                <a:pathLst>
                  <a:path w="87" h="93">
                    <a:moveTo>
                      <a:pt x="86" y="18"/>
                    </a:moveTo>
                    <a:lnTo>
                      <a:pt x="80" y="16"/>
                    </a:lnTo>
                    <a:lnTo>
                      <a:pt x="74" y="13"/>
                    </a:lnTo>
                    <a:lnTo>
                      <a:pt x="66" y="11"/>
                    </a:lnTo>
                    <a:lnTo>
                      <a:pt x="57" y="10"/>
                    </a:lnTo>
                    <a:lnTo>
                      <a:pt x="48" y="10"/>
                    </a:lnTo>
                    <a:lnTo>
                      <a:pt x="38" y="12"/>
                    </a:lnTo>
                    <a:lnTo>
                      <a:pt x="28" y="17"/>
                    </a:lnTo>
                    <a:lnTo>
                      <a:pt x="20" y="26"/>
                    </a:lnTo>
                    <a:lnTo>
                      <a:pt x="12" y="41"/>
                    </a:lnTo>
                    <a:lnTo>
                      <a:pt x="12" y="55"/>
                    </a:lnTo>
                    <a:lnTo>
                      <a:pt x="18" y="66"/>
                    </a:lnTo>
                    <a:lnTo>
                      <a:pt x="25" y="74"/>
                    </a:lnTo>
                    <a:lnTo>
                      <a:pt x="28" y="77"/>
                    </a:lnTo>
                    <a:lnTo>
                      <a:pt x="33" y="79"/>
                    </a:lnTo>
                    <a:lnTo>
                      <a:pt x="37" y="81"/>
                    </a:lnTo>
                    <a:lnTo>
                      <a:pt x="43" y="81"/>
                    </a:lnTo>
                    <a:lnTo>
                      <a:pt x="48" y="82"/>
                    </a:lnTo>
                    <a:lnTo>
                      <a:pt x="53" y="80"/>
                    </a:lnTo>
                    <a:lnTo>
                      <a:pt x="59" y="78"/>
                    </a:lnTo>
                    <a:lnTo>
                      <a:pt x="65" y="72"/>
                    </a:lnTo>
                    <a:lnTo>
                      <a:pt x="69" y="63"/>
                    </a:lnTo>
                    <a:lnTo>
                      <a:pt x="69" y="55"/>
                    </a:lnTo>
                    <a:lnTo>
                      <a:pt x="67" y="49"/>
                    </a:lnTo>
                    <a:lnTo>
                      <a:pt x="63" y="44"/>
                    </a:lnTo>
                    <a:lnTo>
                      <a:pt x="60" y="43"/>
                    </a:lnTo>
                    <a:lnTo>
                      <a:pt x="57" y="41"/>
                    </a:lnTo>
                    <a:lnTo>
                      <a:pt x="53" y="40"/>
                    </a:lnTo>
                    <a:lnTo>
                      <a:pt x="50" y="40"/>
                    </a:lnTo>
                    <a:lnTo>
                      <a:pt x="51" y="42"/>
                    </a:lnTo>
                    <a:lnTo>
                      <a:pt x="52" y="46"/>
                    </a:lnTo>
                    <a:lnTo>
                      <a:pt x="52" y="48"/>
                    </a:lnTo>
                    <a:lnTo>
                      <a:pt x="51" y="51"/>
                    </a:lnTo>
                    <a:lnTo>
                      <a:pt x="48" y="55"/>
                    </a:lnTo>
                    <a:lnTo>
                      <a:pt x="44" y="56"/>
                    </a:lnTo>
                    <a:lnTo>
                      <a:pt x="40" y="56"/>
                    </a:lnTo>
                    <a:lnTo>
                      <a:pt x="35" y="54"/>
                    </a:lnTo>
                    <a:lnTo>
                      <a:pt x="31" y="49"/>
                    </a:lnTo>
                    <a:lnTo>
                      <a:pt x="30" y="44"/>
                    </a:lnTo>
                    <a:lnTo>
                      <a:pt x="31" y="40"/>
                    </a:lnTo>
                    <a:lnTo>
                      <a:pt x="35" y="34"/>
                    </a:lnTo>
                    <a:lnTo>
                      <a:pt x="38" y="31"/>
                    </a:lnTo>
                    <a:lnTo>
                      <a:pt x="45" y="27"/>
                    </a:lnTo>
                    <a:lnTo>
                      <a:pt x="56" y="27"/>
                    </a:lnTo>
                    <a:lnTo>
                      <a:pt x="67" y="33"/>
                    </a:lnTo>
                    <a:lnTo>
                      <a:pt x="78" y="46"/>
                    </a:lnTo>
                    <a:lnTo>
                      <a:pt x="79" y="58"/>
                    </a:lnTo>
                    <a:lnTo>
                      <a:pt x="76" y="70"/>
                    </a:lnTo>
                    <a:lnTo>
                      <a:pt x="72" y="78"/>
                    </a:lnTo>
                    <a:lnTo>
                      <a:pt x="69" y="80"/>
                    </a:lnTo>
                    <a:lnTo>
                      <a:pt x="66" y="84"/>
                    </a:lnTo>
                    <a:lnTo>
                      <a:pt x="61" y="87"/>
                    </a:lnTo>
                    <a:lnTo>
                      <a:pt x="55" y="91"/>
                    </a:lnTo>
                    <a:lnTo>
                      <a:pt x="46" y="93"/>
                    </a:lnTo>
                    <a:lnTo>
                      <a:pt x="38" y="93"/>
                    </a:lnTo>
                    <a:lnTo>
                      <a:pt x="28" y="89"/>
                    </a:lnTo>
                    <a:lnTo>
                      <a:pt x="18" y="84"/>
                    </a:lnTo>
                    <a:lnTo>
                      <a:pt x="4" y="67"/>
                    </a:lnTo>
                    <a:lnTo>
                      <a:pt x="0" y="50"/>
                    </a:lnTo>
                    <a:lnTo>
                      <a:pt x="4" y="33"/>
                    </a:lnTo>
                    <a:lnTo>
                      <a:pt x="12" y="19"/>
                    </a:lnTo>
                    <a:lnTo>
                      <a:pt x="18" y="12"/>
                    </a:lnTo>
                    <a:lnTo>
                      <a:pt x="26" y="6"/>
                    </a:lnTo>
                    <a:lnTo>
                      <a:pt x="34" y="2"/>
                    </a:lnTo>
                    <a:lnTo>
                      <a:pt x="43" y="0"/>
                    </a:lnTo>
                    <a:lnTo>
                      <a:pt x="52" y="0"/>
                    </a:lnTo>
                    <a:lnTo>
                      <a:pt x="63" y="1"/>
                    </a:lnTo>
                    <a:lnTo>
                      <a:pt x="73" y="5"/>
                    </a:lnTo>
                    <a:lnTo>
                      <a:pt x="82" y="11"/>
                    </a:lnTo>
                    <a:lnTo>
                      <a:pt x="83" y="12"/>
                    </a:lnTo>
                    <a:lnTo>
                      <a:pt x="84" y="13"/>
                    </a:lnTo>
                    <a:lnTo>
                      <a:pt x="87" y="15"/>
                    </a:lnTo>
                    <a:lnTo>
                      <a:pt x="87" y="16"/>
                    </a:lnTo>
                    <a:lnTo>
                      <a:pt x="86" y="18"/>
                    </a:lnTo>
                    <a:close/>
                  </a:path>
                </a:pathLst>
              </a:custGeom>
              <a:solidFill>
                <a:srgbClr val="D1EFFF"/>
              </a:solidFill>
              <a:ln w="9525">
                <a:noFill/>
                <a:round/>
                <a:headEnd/>
                <a:tailEnd/>
              </a:ln>
            </p:spPr>
            <p:txBody>
              <a:bodyPr>
                <a:prstTxWarp prst="textNoShape">
                  <a:avLst/>
                </a:prstTxWarp>
              </a:bodyPr>
              <a:lstStyle/>
              <a:p>
                <a:endParaRPr lang="en-US"/>
              </a:p>
            </p:txBody>
          </p:sp>
          <p:sp>
            <p:nvSpPr>
              <p:cNvPr id="184405" name="Freeform 85"/>
              <p:cNvSpPr>
                <a:spLocks/>
              </p:cNvSpPr>
              <p:nvPr/>
            </p:nvSpPr>
            <p:spPr bwMode="auto">
              <a:xfrm>
                <a:off x="2848" y="3536"/>
                <a:ext cx="47" cy="43"/>
              </a:xfrm>
              <a:custGeom>
                <a:avLst/>
                <a:gdLst/>
                <a:ahLst/>
                <a:cxnLst>
                  <a:cxn ang="0">
                    <a:pos x="14" y="13"/>
                  </a:cxn>
                  <a:cxn ang="0">
                    <a:pos x="13" y="49"/>
                  </a:cxn>
                  <a:cxn ang="0">
                    <a:pos x="35" y="71"/>
                  </a:cxn>
                  <a:cxn ang="0">
                    <a:pos x="50" y="75"/>
                  </a:cxn>
                  <a:cxn ang="0">
                    <a:pos x="63" y="73"/>
                  </a:cxn>
                  <a:cxn ang="0">
                    <a:pos x="72" y="66"/>
                  </a:cxn>
                  <a:cxn ang="0">
                    <a:pos x="80" y="54"/>
                  </a:cxn>
                  <a:cxn ang="0">
                    <a:pos x="81" y="34"/>
                  </a:cxn>
                  <a:cxn ang="0">
                    <a:pos x="64" y="18"/>
                  </a:cxn>
                  <a:cxn ang="0">
                    <a:pos x="49" y="20"/>
                  </a:cxn>
                  <a:cxn ang="0">
                    <a:pos x="43" y="27"/>
                  </a:cxn>
                  <a:cxn ang="0">
                    <a:pos x="41" y="34"/>
                  </a:cxn>
                  <a:cxn ang="0">
                    <a:pos x="43" y="35"/>
                  </a:cxn>
                  <a:cxn ang="0">
                    <a:pos x="49" y="35"/>
                  </a:cxn>
                  <a:cxn ang="0">
                    <a:pos x="56" y="39"/>
                  </a:cxn>
                  <a:cxn ang="0">
                    <a:pos x="57" y="48"/>
                  </a:cxn>
                  <a:cxn ang="0">
                    <a:pos x="50" y="54"/>
                  </a:cxn>
                  <a:cxn ang="0">
                    <a:pos x="40" y="56"/>
                  </a:cxn>
                  <a:cxn ang="0">
                    <a:pos x="30" y="49"/>
                  </a:cxn>
                  <a:cxn ang="0">
                    <a:pos x="28" y="31"/>
                  </a:cxn>
                  <a:cxn ang="0">
                    <a:pos x="40" y="14"/>
                  </a:cxn>
                  <a:cxn ang="0">
                    <a:pos x="52" y="8"/>
                  </a:cxn>
                  <a:cxn ang="0">
                    <a:pos x="65" y="10"/>
                  </a:cxn>
                  <a:cxn ang="0">
                    <a:pos x="75" y="13"/>
                  </a:cxn>
                  <a:cxn ang="0">
                    <a:pos x="84" y="21"/>
                  </a:cxn>
                  <a:cxn ang="0">
                    <a:pos x="94" y="49"/>
                  </a:cxn>
                  <a:cxn ang="0">
                    <a:pos x="76" y="77"/>
                  </a:cxn>
                  <a:cxn ang="0">
                    <a:pos x="60" y="86"/>
                  </a:cxn>
                  <a:cxn ang="0">
                    <a:pos x="42" y="87"/>
                  </a:cxn>
                  <a:cxn ang="0">
                    <a:pos x="27" y="81"/>
                  </a:cxn>
                  <a:cxn ang="0">
                    <a:pos x="7" y="61"/>
                  </a:cxn>
                  <a:cxn ang="0">
                    <a:pos x="2" y="25"/>
                  </a:cxn>
                  <a:cxn ang="0">
                    <a:pos x="13" y="4"/>
                  </a:cxn>
                  <a:cxn ang="0">
                    <a:pos x="15" y="0"/>
                  </a:cxn>
                  <a:cxn ang="0">
                    <a:pos x="19" y="1"/>
                  </a:cxn>
                </a:cxnLst>
                <a:rect l="0" t="0" r="r" b="b"/>
                <a:pathLst>
                  <a:path w="94" h="87">
                    <a:moveTo>
                      <a:pt x="19" y="1"/>
                    </a:moveTo>
                    <a:lnTo>
                      <a:pt x="14" y="13"/>
                    </a:lnTo>
                    <a:lnTo>
                      <a:pt x="11" y="30"/>
                    </a:lnTo>
                    <a:lnTo>
                      <a:pt x="13" y="49"/>
                    </a:lnTo>
                    <a:lnTo>
                      <a:pt x="27" y="66"/>
                    </a:lnTo>
                    <a:lnTo>
                      <a:pt x="35" y="71"/>
                    </a:lnTo>
                    <a:lnTo>
                      <a:pt x="43" y="74"/>
                    </a:lnTo>
                    <a:lnTo>
                      <a:pt x="50" y="75"/>
                    </a:lnTo>
                    <a:lnTo>
                      <a:pt x="57" y="74"/>
                    </a:lnTo>
                    <a:lnTo>
                      <a:pt x="63" y="73"/>
                    </a:lnTo>
                    <a:lnTo>
                      <a:pt x="67" y="69"/>
                    </a:lnTo>
                    <a:lnTo>
                      <a:pt x="72" y="66"/>
                    </a:lnTo>
                    <a:lnTo>
                      <a:pt x="75" y="63"/>
                    </a:lnTo>
                    <a:lnTo>
                      <a:pt x="80" y="54"/>
                    </a:lnTo>
                    <a:lnTo>
                      <a:pt x="82" y="44"/>
                    </a:lnTo>
                    <a:lnTo>
                      <a:pt x="81" y="34"/>
                    </a:lnTo>
                    <a:lnTo>
                      <a:pt x="72" y="22"/>
                    </a:lnTo>
                    <a:lnTo>
                      <a:pt x="64" y="18"/>
                    </a:lnTo>
                    <a:lnTo>
                      <a:pt x="56" y="18"/>
                    </a:lnTo>
                    <a:lnTo>
                      <a:pt x="49" y="20"/>
                    </a:lnTo>
                    <a:lnTo>
                      <a:pt x="44" y="25"/>
                    </a:lnTo>
                    <a:lnTo>
                      <a:pt x="43" y="27"/>
                    </a:lnTo>
                    <a:lnTo>
                      <a:pt x="42" y="30"/>
                    </a:lnTo>
                    <a:lnTo>
                      <a:pt x="41" y="34"/>
                    </a:lnTo>
                    <a:lnTo>
                      <a:pt x="42" y="36"/>
                    </a:lnTo>
                    <a:lnTo>
                      <a:pt x="43" y="35"/>
                    </a:lnTo>
                    <a:lnTo>
                      <a:pt x="46" y="34"/>
                    </a:lnTo>
                    <a:lnTo>
                      <a:pt x="49" y="35"/>
                    </a:lnTo>
                    <a:lnTo>
                      <a:pt x="52" y="36"/>
                    </a:lnTo>
                    <a:lnTo>
                      <a:pt x="56" y="39"/>
                    </a:lnTo>
                    <a:lnTo>
                      <a:pt x="57" y="43"/>
                    </a:lnTo>
                    <a:lnTo>
                      <a:pt x="57" y="48"/>
                    </a:lnTo>
                    <a:lnTo>
                      <a:pt x="55" y="51"/>
                    </a:lnTo>
                    <a:lnTo>
                      <a:pt x="50" y="54"/>
                    </a:lnTo>
                    <a:lnTo>
                      <a:pt x="45" y="57"/>
                    </a:lnTo>
                    <a:lnTo>
                      <a:pt x="40" y="56"/>
                    </a:lnTo>
                    <a:lnTo>
                      <a:pt x="34" y="52"/>
                    </a:lnTo>
                    <a:lnTo>
                      <a:pt x="30" y="49"/>
                    </a:lnTo>
                    <a:lnTo>
                      <a:pt x="28" y="42"/>
                    </a:lnTo>
                    <a:lnTo>
                      <a:pt x="28" y="31"/>
                    </a:lnTo>
                    <a:lnTo>
                      <a:pt x="34" y="20"/>
                    </a:lnTo>
                    <a:lnTo>
                      <a:pt x="40" y="14"/>
                    </a:lnTo>
                    <a:lnTo>
                      <a:pt x="46" y="10"/>
                    </a:lnTo>
                    <a:lnTo>
                      <a:pt x="52" y="8"/>
                    </a:lnTo>
                    <a:lnTo>
                      <a:pt x="59" y="8"/>
                    </a:lnTo>
                    <a:lnTo>
                      <a:pt x="65" y="10"/>
                    </a:lnTo>
                    <a:lnTo>
                      <a:pt x="71" y="11"/>
                    </a:lnTo>
                    <a:lnTo>
                      <a:pt x="75" y="13"/>
                    </a:lnTo>
                    <a:lnTo>
                      <a:pt x="79" y="15"/>
                    </a:lnTo>
                    <a:lnTo>
                      <a:pt x="84" y="21"/>
                    </a:lnTo>
                    <a:lnTo>
                      <a:pt x="91" y="33"/>
                    </a:lnTo>
                    <a:lnTo>
                      <a:pt x="94" y="49"/>
                    </a:lnTo>
                    <a:lnTo>
                      <a:pt x="84" y="69"/>
                    </a:lnTo>
                    <a:lnTo>
                      <a:pt x="76" y="77"/>
                    </a:lnTo>
                    <a:lnTo>
                      <a:pt x="68" y="83"/>
                    </a:lnTo>
                    <a:lnTo>
                      <a:pt x="60" y="86"/>
                    </a:lnTo>
                    <a:lnTo>
                      <a:pt x="51" y="87"/>
                    </a:lnTo>
                    <a:lnTo>
                      <a:pt x="42" y="87"/>
                    </a:lnTo>
                    <a:lnTo>
                      <a:pt x="34" y="84"/>
                    </a:lnTo>
                    <a:lnTo>
                      <a:pt x="27" y="81"/>
                    </a:lnTo>
                    <a:lnTo>
                      <a:pt x="20" y="76"/>
                    </a:lnTo>
                    <a:lnTo>
                      <a:pt x="7" y="61"/>
                    </a:lnTo>
                    <a:lnTo>
                      <a:pt x="0" y="44"/>
                    </a:lnTo>
                    <a:lnTo>
                      <a:pt x="2" y="25"/>
                    </a:lnTo>
                    <a:lnTo>
                      <a:pt x="12" y="5"/>
                    </a:lnTo>
                    <a:lnTo>
                      <a:pt x="13" y="4"/>
                    </a:lnTo>
                    <a:lnTo>
                      <a:pt x="14" y="3"/>
                    </a:lnTo>
                    <a:lnTo>
                      <a:pt x="15" y="0"/>
                    </a:lnTo>
                    <a:lnTo>
                      <a:pt x="17" y="0"/>
                    </a:lnTo>
                    <a:lnTo>
                      <a:pt x="19" y="1"/>
                    </a:lnTo>
                    <a:close/>
                  </a:path>
                </a:pathLst>
              </a:custGeom>
              <a:solidFill>
                <a:srgbClr val="D1EFFF"/>
              </a:solidFill>
              <a:ln w="9525">
                <a:noFill/>
                <a:round/>
                <a:headEnd/>
                <a:tailEnd/>
              </a:ln>
            </p:spPr>
            <p:txBody>
              <a:bodyPr>
                <a:prstTxWarp prst="textNoShape">
                  <a:avLst/>
                </a:prstTxWarp>
              </a:bodyPr>
              <a:lstStyle/>
              <a:p>
                <a:endParaRPr lang="en-US"/>
              </a:p>
            </p:txBody>
          </p:sp>
          <p:sp>
            <p:nvSpPr>
              <p:cNvPr id="184406" name="Freeform 86"/>
              <p:cNvSpPr>
                <a:spLocks/>
              </p:cNvSpPr>
              <p:nvPr/>
            </p:nvSpPr>
            <p:spPr bwMode="auto">
              <a:xfrm>
                <a:off x="2836" y="3567"/>
                <a:ext cx="55" cy="50"/>
              </a:xfrm>
              <a:custGeom>
                <a:avLst/>
                <a:gdLst/>
                <a:ahLst/>
                <a:cxnLst>
                  <a:cxn ang="0">
                    <a:pos x="52" y="30"/>
                  </a:cxn>
                  <a:cxn ang="0">
                    <a:pos x="74" y="36"/>
                  </a:cxn>
                  <a:cxn ang="0">
                    <a:pos x="93" y="34"/>
                  </a:cxn>
                  <a:cxn ang="0">
                    <a:pos x="107" y="29"/>
                  </a:cxn>
                  <a:cxn ang="0">
                    <a:pos x="111" y="33"/>
                  </a:cxn>
                  <a:cxn ang="0">
                    <a:pos x="111" y="43"/>
                  </a:cxn>
                  <a:cxn ang="0">
                    <a:pos x="106" y="49"/>
                  </a:cxn>
                  <a:cxn ang="0">
                    <a:pos x="97" y="50"/>
                  </a:cxn>
                  <a:cxn ang="0">
                    <a:pos x="88" y="50"/>
                  </a:cxn>
                  <a:cxn ang="0">
                    <a:pos x="78" y="49"/>
                  </a:cxn>
                  <a:cxn ang="0">
                    <a:pos x="74" y="49"/>
                  </a:cxn>
                  <a:cxn ang="0">
                    <a:pos x="85" y="57"/>
                  </a:cxn>
                  <a:cxn ang="0">
                    <a:pos x="101" y="61"/>
                  </a:cxn>
                  <a:cxn ang="0">
                    <a:pos x="109" y="67"/>
                  </a:cxn>
                  <a:cxn ang="0">
                    <a:pos x="108" y="79"/>
                  </a:cxn>
                  <a:cxn ang="0">
                    <a:pos x="104" y="84"/>
                  </a:cxn>
                  <a:cxn ang="0">
                    <a:pos x="93" y="88"/>
                  </a:cxn>
                  <a:cxn ang="0">
                    <a:pos x="86" y="82"/>
                  </a:cxn>
                  <a:cxn ang="0">
                    <a:pos x="77" y="68"/>
                  </a:cxn>
                  <a:cxn ang="0">
                    <a:pos x="66" y="59"/>
                  </a:cxn>
                  <a:cxn ang="0">
                    <a:pos x="69" y="68"/>
                  </a:cxn>
                  <a:cxn ang="0">
                    <a:pos x="74" y="84"/>
                  </a:cxn>
                  <a:cxn ang="0">
                    <a:pos x="70" y="96"/>
                  </a:cxn>
                  <a:cxn ang="0">
                    <a:pos x="60" y="99"/>
                  </a:cxn>
                  <a:cxn ang="0">
                    <a:pos x="56" y="89"/>
                  </a:cxn>
                  <a:cxn ang="0">
                    <a:pos x="51" y="52"/>
                  </a:cxn>
                  <a:cxn ang="0">
                    <a:pos x="30" y="31"/>
                  </a:cxn>
                  <a:cxn ang="0">
                    <a:pos x="18" y="25"/>
                  </a:cxn>
                  <a:cxn ang="0">
                    <a:pos x="7" y="20"/>
                  </a:cxn>
                  <a:cxn ang="0">
                    <a:pos x="5" y="10"/>
                  </a:cxn>
                  <a:cxn ang="0">
                    <a:pos x="0" y="0"/>
                  </a:cxn>
                  <a:cxn ang="0">
                    <a:pos x="10" y="3"/>
                  </a:cxn>
                  <a:cxn ang="0">
                    <a:pos x="21" y="3"/>
                  </a:cxn>
                  <a:cxn ang="0">
                    <a:pos x="30" y="12"/>
                  </a:cxn>
                  <a:cxn ang="0">
                    <a:pos x="38" y="21"/>
                  </a:cxn>
                </a:cxnLst>
                <a:rect l="0" t="0" r="r" b="b"/>
                <a:pathLst>
                  <a:path w="112" h="102">
                    <a:moveTo>
                      <a:pt x="42" y="23"/>
                    </a:moveTo>
                    <a:lnTo>
                      <a:pt x="52" y="30"/>
                    </a:lnTo>
                    <a:lnTo>
                      <a:pt x="63" y="34"/>
                    </a:lnTo>
                    <a:lnTo>
                      <a:pt x="74" y="36"/>
                    </a:lnTo>
                    <a:lnTo>
                      <a:pt x="84" y="35"/>
                    </a:lnTo>
                    <a:lnTo>
                      <a:pt x="93" y="34"/>
                    </a:lnTo>
                    <a:lnTo>
                      <a:pt x="101" y="31"/>
                    </a:lnTo>
                    <a:lnTo>
                      <a:pt x="107" y="29"/>
                    </a:lnTo>
                    <a:lnTo>
                      <a:pt x="112" y="27"/>
                    </a:lnTo>
                    <a:lnTo>
                      <a:pt x="111" y="33"/>
                    </a:lnTo>
                    <a:lnTo>
                      <a:pt x="111" y="37"/>
                    </a:lnTo>
                    <a:lnTo>
                      <a:pt x="111" y="43"/>
                    </a:lnTo>
                    <a:lnTo>
                      <a:pt x="111" y="48"/>
                    </a:lnTo>
                    <a:lnTo>
                      <a:pt x="106" y="49"/>
                    </a:lnTo>
                    <a:lnTo>
                      <a:pt x="101" y="50"/>
                    </a:lnTo>
                    <a:lnTo>
                      <a:pt x="97" y="50"/>
                    </a:lnTo>
                    <a:lnTo>
                      <a:pt x="92" y="50"/>
                    </a:lnTo>
                    <a:lnTo>
                      <a:pt x="88" y="50"/>
                    </a:lnTo>
                    <a:lnTo>
                      <a:pt x="83" y="49"/>
                    </a:lnTo>
                    <a:lnTo>
                      <a:pt x="78" y="49"/>
                    </a:lnTo>
                    <a:lnTo>
                      <a:pt x="75" y="48"/>
                    </a:lnTo>
                    <a:lnTo>
                      <a:pt x="74" y="49"/>
                    </a:lnTo>
                    <a:lnTo>
                      <a:pt x="80" y="52"/>
                    </a:lnTo>
                    <a:lnTo>
                      <a:pt x="85" y="57"/>
                    </a:lnTo>
                    <a:lnTo>
                      <a:pt x="93" y="59"/>
                    </a:lnTo>
                    <a:lnTo>
                      <a:pt x="101" y="61"/>
                    </a:lnTo>
                    <a:lnTo>
                      <a:pt x="109" y="63"/>
                    </a:lnTo>
                    <a:lnTo>
                      <a:pt x="109" y="67"/>
                    </a:lnTo>
                    <a:lnTo>
                      <a:pt x="108" y="73"/>
                    </a:lnTo>
                    <a:lnTo>
                      <a:pt x="108" y="79"/>
                    </a:lnTo>
                    <a:lnTo>
                      <a:pt x="109" y="84"/>
                    </a:lnTo>
                    <a:lnTo>
                      <a:pt x="104" y="84"/>
                    </a:lnTo>
                    <a:lnTo>
                      <a:pt x="98" y="87"/>
                    </a:lnTo>
                    <a:lnTo>
                      <a:pt x="93" y="88"/>
                    </a:lnTo>
                    <a:lnTo>
                      <a:pt x="89" y="89"/>
                    </a:lnTo>
                    <a:lnTo>
                      <a:pt x="86" y="82"/>
                    </a:lnTo>
                    <a:lnTo>
                      <a:pt x="82" y="75"/>
                    </a:lnTo>
                    <a:lnTo>
                      <a:pt x="77" y="68"/>
                    </a:lnTo>
                    <a:lnTo>
                      <a:pt x="71" y="64"/>
                    </a:lnTo>
                    <a:lnTo>
                      <a:pt x="66" y="59"/>
                    </a:lnTo>
                    <a:lnTo>
                      <a:pt x="65" y="60"/>
                    </a:lnTo>
                    <a:lnTo>
                      <a:pt x="69" y="68"/>
                    </a:lnTo>
                    <a:lnTo>
                      <a:pt x="71" y="76"/>
                    </a:lnTo>
                    <a:lnTo>
                      <a:pt x="74" y="84"/>
                    </a:lnTo>
                    <a:lnTo>
                      <a:pt x="75" y="94"/>
                    </a:lnTo>
                    <a:lnTo>
                      <a:pt x="70" y="96"/>
                    </a:lnTo>
                    <a:lnTo>
                      <a:pt x="65" y="97"/>
                    </a:lnTo>
                    <a:lnTo>
                      <a:pt x="60" y="99"/>
                    </a:lnTo>
                    <a:lnTo>
                      <a:pt x="54" y="102"/>
                    </a:lnTo>
                    <a:lnTo>
                      <a:pt x="56" y="89"/>
                    </a:lnTo>
                    <a:lnTo>
                      <a:pt x="56" y="72"/>
                    </a:lnTo>
                    <a:lnTo>
                      <a:pt x="51" y="52"/>
                    </a:lnTo>
                    <a:lnTo>
                      <a:pt x="35" y="35"/>
                    </a:lnTo>
                    <a:lnTo>
                      <a:pt x="30" y="31"/>
                    </a:lnTo>
                    <a:lnTo>
                      <a:pt x="25" y="28"/>
                    </a:lnTo>
                    <a:lnTo>
                      <a:pt x="18" y="25"/>
                    </a:lnTo>
                    <a:lnTo>
                      <a:pt x="12" y="21"/>
                    </a:lnTo>
                    <a:lnTo>
                      <a:pt x="7" y="20"/>
                    </a:lnTo>
                    <a:lnTo>
                      <a:pt x="6" y="15"/>
                    </a:lnTo>
                    <a:lnTo>
                      <a:pt x="5" y="10"/>
                    </a:lnTo>
                    <a:lnTo>
                      <a:pt x="2" y="5"/>
                    </a:lnTo>
                    <a:lnTo>
                      <a:pt x="0" y="0"/>
                    </a:lnTo>
                    <a:lnTo>
                      <a:pt x="6" y="2"/>
                    </a:lnTo>
                    <a:lnTo>
                      <a:pt x="10" y="3"/>
                    </a:lnTo>
                    <a:lnTo>
                      <a:pt x="16" y="3"/>
                    </a:lnTo>
                    <a:lnTo>
                      <a:pt x="21" y="3"/>
                    </a:lnTo>
                    <a:lnTo>
                      <a:pt x="24" y="6"/>
                    </a:lnTo>
                    <a:lnTo>
                      <a:pt x="30" y="12"/>
                    </a:lnTo>
                    <a:lnTo>
                      <a:pt x="35" y="18"/>
                    </a:lnTo>
                    <a:lnTo>
                      <a:pt x="38" y="21"/>
                    </a:lnTo>
                    <a:lnTo>
                      <a:pt x="42" y="23"/>
                    </a:lnTo>
                    <a:close/>
                  </a:path>
                </a:pathLst>
              </a:custGeom>
              <a:solidFill>
                <a:srgbClr val="0038EF"/>
              </a:solidFill>
              <a:ln w="9525">
                <a:noFill/>
                <a:round/>
                <a:headEnd/>
                <a:tailEnd/>
              </a:ln>
            </p:spPr>
            <p:txBody>
              <a:bodyPr>
                <a:prstTxWarp prst="textNoShape">
                  <a:avLst/>
                </a:prstTxWarp>
              </a:bodyPr>
              <a:lstStyle/>
              <a:p>
                <a:endParaRPr lang="en-US"/>
              </a:p>
            </p:txBody>
          </p:sp>
          <p:sp>
            <p:nvSpPr>
              <p:cNvPr id="184407" name="Freeform 87"/>
              <p:cNvSpPr>
                <a:spLocks/>
              </p:cNvSpPr>
              <p:nvPr/>
            </p:nvSpPr>
            <p:spPr bwMode="auto">
              <a:xfrm>
                <a:off x="2811" y="3581"/>
                <a:ext cx="48" cy="46"/>
              </a:xfrm>
              <a:custGeom>
                <a:avLst/>
                <a:gdLst/>
                <a:ahLst/>
                <a:cxnLst>
                  <a:cxn ang="0">
                    <a:pos x="0" y="27"/>
                  </a:cxn>
                  <a:cxn ang="0">
                    <a:pos x="2" y="23"/>
                  </a:cxn>
                  <a:cxn ang="0">
                    <a:pos x="11" y="13"/>
                  </a:cxn>
                  <a:cxn ang="0">
                    <a:pos x="28" y="2"/>
                  </a:cxn>
                  <a:cxn ang="0">
                    <a:pos x="47" y="0"/>
                  </a:cxn>
                  <a:cxn ang="0">
                    <a:pos x="65" y="6"/>
                  </a:cxn>
                  <a:cxn ang="0">
                    <a:pos x="85" y="22"/>
                  </a:cxn>
                  <a:cxn ang="0">
                    <a:pos x="94" y="57"/>
                  </a:cxn>
                  <a:cxn ang="0">
                    <a:pos x="77" y="84"/>
                  </a:cxn>
                  <a:cxn ang="0">
                    <a:pos x="60" y="91"/>
                  </a:cxn>
                  <a:cxn ang="0">
                    <a:pos x="43" y="90"/>
                  </a:cxn>
                  <a:cxn ang="0">
                    <a:pos x="33" y="85"/>
                  </a:cxn>
                  <a:cxn ang="0">
                    <a:pos x="25" y="77"/>
                  </a:cxn>
                  <a:cxn ang="0">
                    <a:pos x="17" y="54"/>
                  </a:cxn>
                  <a:cxn ang="0">
                    <a:pos x="33" y="30"/>
                  </a:cxn>
                  <a:cxn ang="0">
                    <a:pos x="50" y="30"/>
                  </a:cxn>
                  <a:cxn ang="0">
                    <a:pos x="60" y="36"/>
                  </a:cxn>
                  <a:cxn ang="0">
                    <a:pos x="62" y="46"/>
                  </a:cxn>
                  <a:cxn ang="0">
                    <a:pos x="56" y="54"/>
                  </a:cxn>
                  <a:cxn ang="0">
                    <a:pos x="48" y="55"/>
                  </a:cxn>
                  <a:cxn ang="0">
                    <a:pos x="41" y="50"/>
                  </a:cxn>
                  <a:cxn ang="0">
                    <a:pos x="41" y="44"/>
                  </a:cxn>
                  <a:cxn ang="0">
                    <a:pos x="39" y="43"/>
                  </a:cxn>
                  <a:cxn ang="0">
                    <a:pos x="33" y="46"/>
                  </a:cxn>
                  <a:cxn ang="0">
                    <a:pos x="28" y="54"/>
                  </a:cxn>
                  <a:cxn ang="0">
                    <a:pos x="30" y="69"/>
                  </a:cxn>
                  <a:cxn ang="0">
                    <a:pos x="43" y="80"/>
                  </a:cxn>
                  <a:cxn ang="0">
                    <a:pos x="55" y="81"/>
                  </a:cxn>
                  <a:cxn ang="0">
                    <a:pos x="65" y="77"/>
                  </a:cxn>
                  <a:cxn ang="0">
                    <a:pos x="72" y="70"/>
                  </a:cxn>
                  <a:cxn ang="0">
                    <a:pos x="80" y="58"/>
                  </a:cxn>
                  <a:cxn ang="0">
                    <a:pos x="78" y="32"/>
                  </a:cxn>
                  <a:cxn ang="0">
                    <a:pos x="56" y="14"/>
                  </a:cxn>
                  <a:cxn ang="0">
                    <a:pos x="37" y="12"/>
                  </a:cxn>
                  <a:cxn ang="0">
                    <a:pos x="19" y="17"/>
                  </a:cxn>
                  <a:cxn ang="0">
                    <a:pos x="7" y="27"/>
                  </a:cxn>
                  <a:cxn ang="0">
                    <a:pos x="0" y="28"/>
                  </a:cxn>
                </a:cxnLst>
                <a:rect l="0" t="0" r="r" b="b"/>
                <a:pathLst>
                  <a:path w="94" h="91">
                    <a:moveTo>
                      <a:pt x="0" y="28"/>
                    </a:moveTo>
                    <a:lnTo>
                      <a:pt x="0" y="27"/>
                    </a:lnTo>
                    <a:lnTo>
                      <a:pt x="1" y="24"/>
                    </a:lnTo>
                    <a:lnTo>
                      <a:pt x="2" y="23"/>
                    </a:lnTo>
                    <a:lnTo>
                      <a:pt x="3" y="22"/>
                    </a:lnTo>
                    <a:lnTo>
                      <a:pt x="11" y="13"/>
                    </a:lnTo>
                    <a:lnTo>
                      <a:pt x="19" y="7"/>
                    </a:lnTo>
                    <a:lnTo>
                      <a:pt x="28" y="2"/>
                    </a:lnTo>
                    <a:lnTo>
                      <a:pt x="38" y="0"/>
                    </a:lnTo>
                    <a:lnTo>
                      <a:pt x="47" y="0"/>
                    </a:lnTo>
                    <a:lnTo>
                      <a:pt x="56" y="2"/>
                    </a:lnTo>
                    <a:lnTo>
                      <a:pt x="65" y="6"/>
                    </a:lnTo>
                    <a:lnTo>
                      <a:pt x="73" y="11"/>
                    </a:lnTo>
                    <a:lnTo>
                      <a:pt x="85" y="22"/>
                    </a:lnTo>
                    <a:lnTo>
                      <a:pt x="93" y="38"/>
                    </a:lnTo>
                    <a:lnTo>
                      <a:pt x="94" y="57"/>
                    </a:lnTo>
                    <a:lnTo>
                      <a:pt x="85" y="75"/>
                    </a:lnTo>
                    <a:lnTo>
                      <a:pt x="77" y="84"/>
                    </a:lnTo>
                    <a:lnTo>
                      <a:pt x="68" y="89"/>
                    </a:lnTo>
                    <a:lnTo>
                      <a:pt x="60" y="91"/>
                    </a:lnTo>
                    <a:lnTo>
                      <a:pt x="51" y="91"/>
                    </a:lnTo>
                    <a:lnTo>
                      <a:pt x="43" y="90"/>
                    </a:lnTo>
                    <a:lnTo>
                      <a:pt x="38" y="88"/>
                    </a:lnTo>
                    <a:lnTo>
                      <a:pt x="33" y="85"/>
                    </a:lnTo>
                    <a:lnTo>
                      <a:pt x="31" y="84"/>
                    </a:lnTo>
                    <a:lnTo>
                      <a:pt x="25" y="77"/>
                    </a:lnTo>
                    <a:lnTo>
                      <a:pt x="19" y="67"/>
                    </a:lnTo>
                    <a:lnTo>
                      <a:pt x="17" y="54"/>
                    </a:lnTo>
                    <a:lnTo>
                      <a:pt x="24" y="39"/>
                    </a:lnTo>
                    <a:lnTo>
                      <a:pt x="33" y="30"/>
                    </a:lnTo>
                    <a:lnTo>
                      <a:pt x="43" y="28"/>
                    </a:lnTo>
                    <a:lnTo>
                      <a:pt x="50" y="30"/>
                    </a:lnTo>
                    <a:lnTo>
                      <a:pt x="55" y="32"/>
                    </a:lnTo>
                    <a:lnTo>
                      <a:pt x="60" y="36"/>
                    </a:lnTo>
                    <a:lnTo>
                      <a:pt x="62" y="42"/>
                    </a:lnTo>
                    <a:lnTo>
                      <a:pt x="62" y="46"/>
                    </a:lnTo>
                    <a:lnTo>
                      <a:pt x="60" y="51"/>
                    </a:lnTo>
                    <a:lnTo>
                      <a:pt x="56" y="54"/>
                    </a:lnTo>
                    <a:lnTo>
                      <a:pt x="51" y="55"/>
                    </a:lnTo>
                    <a:lnTo>
                      <a:pt x="48" y="55"/>
                    </a:lnTo>
                    <a:lnTo>
                      <a:pt x="43" y="53"/>
                    </a:lnTo>
                    <a:lnTo>
                      <a:pt x="41" y="50"/>
                    </a:lnTo>
                    <a:lnTo>
                      <a:pt x="41" y="47"/>
                    </a:lnTo>
                    <a:lnTo>
                      <a:pt x="41" y="44"/>
                    </a:lnTo>
                    <a:lnTo>
                      <a:pt x="41" y="42"/>
                    </a:lnTo>
                    <a:lnTo>
                      <a:pt x="39" y="43"/>
                    </a:lnTo>
                    <a:lnTo>
                      <a:pt x="37" y="44"/>
                    </a:lnTo>
                    <a:lnTo>
                      <a:pt x="33" y="46"/>
                    </a:lnTo>
                    <a:lnTo>
                      <a:pt x="31" y="49"/>
                    </a:lnTo>
                    <a:lnTo>
                      <a:pt x="28" y="54"/>
                    </a:lnTo>
                    <a:lnTo>
                      <a:pt x="27" y="61"/>
                    </a:lnTo>
                    <a:lnTo>
                      <a:pt x="30" y="69"/>
                    </a:lnTo>
                    <a:lnTo>
                      <a:pt x="37" y="76"/>
                    </a:lnTo>
                    <a:lnTo>
                      <a:pt x="43" y="80"/>
                    </a:lnTo>
                    <a:lnTo>
                      <a:pt x="49" y="81"/>
                    </a:lnTo>
                    <a:lnTo>
                      <a:pt x="55" y="81"/>
                    </a:lnTo>
                    <a:lnTo>
                      <a:pt x="61" y="80"/>
                    </a:lnTo>
                    <a:lnTo>
                      <a:pt x="65" y="77"/>
                    </a:lnTo>
                    <a:lnTo>
                      <a:pt x="69" y="74"/>
                    </a:lnTo>
                    <a:lnTo>
                      <a:pt x="72" y="70"/>
                    </a:lnTo>
                    <a:lnTo>
                      <a:pt x="75" y="68"/>
                    </a:lnTo>
                    <a:lnTo>
                      <a:pt x="80" y="58"/>
                    </a:lnTo>
                    <a:lnTo>
                      <a:pt x="83" y="45"/>
                    </a:lnTo>
                    <a:lnTo>
                      <a:pt x="78" y="32"/>
                    </a:lnTo>
                    <a:lnTo>
                      <a:pt x="66" y="20"/>
                    </a:lnTo>
                    <a:lnTo>
                      <a:pt x="56" y="14"/>
                    </a:lnTo>
                    <a:lnTo>
                      <a:pt x="46" y="11"/>
                    </a:lnTo>
                    <a:lnTo>
                      <a:pt x="37" y="12"/>
                    </a:lnTo>
                    <a:lnTo>
                      <a:pt x="27" y="14"/>
                    </a:lnTo>
                    <a:lnTo>
                      <a:pt x="19" y="17"/>
                    </a:lnTo>
                    <a:lnTo>
                      <a:pt x="12" y="22"/>
                    </a:lnTo>
                    <a:lnTo>
                      <a:pt x="7" y="27"/>
                    </a:lnTo>
                    <a:lnTo>
                      <a:pt x="2" y="30"/>
                    </a:lnTo>
                    <a:lnTo>
                      <a:pt x="0" y="28"/>
                    </a:lnTo>
                    <a:close/>
                  </a:path>
                </a:pathLst>
              </a:custGeom>
              <a:solidFill>
                <a:srgbClr val="D1EFFF"/>
              </a:solidFill>
              <a:ln w="9525">
                <a:noFill/>
                <a:round/>
                <a:headEnd/>
                <a:tailEnd/>
              </a:ln>
            </p:spPr>
            <p:txBody>
              <a:bodyPr>
                <a:prstTxWarp prst="textNoShape">
                  <a:avLst/>
                </a:prstTxWarp>
              </a:bodyPr>
              <a:lstStyle/>
              <a:p>
                <a:endParaRPr lang="en-US"/>
              </a:p>
            </p:txBody>
          </p:sp>
          <p:sp>
            <p:nvSpPr>
              <p:cNvPr id="184408" name="Freeform 88"/>
              <p:cNvSpPr>
                <a:spLocks/>
              </p:cNvSpPr>
              <p:nvPr/>
            </p:nvSpPr>
            <p:spPr bwMode="auto">
              <a:xfrm>
                <a:off x="2747" y="3084"/>
                <a:ext cx="44" cy="47"/>
              </a:xfrm>
              <a:custGeom>
                <a:avLst/>
                <a:gdLst/>
                <a:ahLst/>
                <a:cxnLst>
                  <a:cxn ang="0">
                    <a:pos x="6" y="77"/>
                  </a:cxn>
                  <a:cxn ang="0">
                    <a:pos x="21" y="82"/>
                  </a:cxn>
                  <a:cxn ang="0">
                    <a:pos x="40" y="83"/>
                  </a:cxn>
                  <a:cxn ang="0">
                    <a:pos x="58" y="76"/>
                  </a:cxn>
                  <a:cxn ang="0">
                    <a:pos x="74" y="52"/>
                  </a:cxn>
                  <a:cxn ang="0">
                    <a:pos x="70" y="27"/>
                  </a:cxn>
                  <a:cxn ang="0">
                    <a:pos x="58" y="16"/>
                  </a:cxn>
                  <a:cxn ang="0">
                    <a:pos x="50" y="13"/>
                  </a:cxn>
                  <a:cxn ang="0">
                    <a:pos x="39" y="12"/>
                  </a:cxn>
                  <a:cxn ang="0">
                    <a:pos x="28" y="16"/>
                  </a:cxn>
                  <a:cxn ang="0">
                    <a:pos x="18" y="30"/>
                  </a:cxn>
                  <a:cxn ang="0">
                    <a:pos x="20" y="45"/>
                  </a:cxn>
                  <a:cxn ang="0">
                    <a:pos x="27" y="51"/>
                  </a:cxn>
                  <a:cxn ang="0">
                    <a:pos x="33" y="53"/>
                  </a:cxn>
                  <a:cxn ang="0">
                    <a:pos x="35" y="51"/>
                  </a:cxn>
                  <a:cxn ang="0">
                    <a:pos x="35" y="45"/>
                  </a:cxn>
                  <a:cxn ang="0">
                    <a:pos x="40" y="38"/>
                  </a:cxn>
                  <a:cxn ang="0">
                    <a:pos x="47" y="37"/>
                  </a:cxn>
                  <a:cxn ang="0">
                    <a:pos x="55" y="44"/>
                  </a:cxn>
                  <a:cxn ang="0">
                    <a:pos x="55" y="54"/>
                  </a:cxn>
                  <a:cxn ang="0">
                    <a:pos x="48" y="63"/>
                  </a:cxn>
                  <a:cxn ang="0">
                    <a:pos x="32" y="66"/>
                  </a:cxn>
                  <a:cxn ang="0">
                    <a:pos x="10" y="47"/>
                  </a:cxn>
                  <a:cxn ang="0">
                    <a:pos x="11" y="23"/>
                  </a:cxn>
                  <a:cxn ang="0">
                    <a:pos x="17" y="13"/>
                  </a:cxn>
                  <a:cxn ang="0">
                    <a:pos x="26" y="6"/>
                  </a:cxn>
                  <a:cxn ang="0">
                    <a:pos x="40" y="0"/>
                  </a:cxn>
                  <a:cxn ang="0">
                    <a:pos x="58" y="4"/>
                  </a:cxn>
                  <a:cxn ang="0">
                    <a:pos x="83" y="25"/>
                  </a:cxn>
                  <a:cxn ang="0">
                    <a:pos x="84" y="60"/>
                  </a:cxn>
                  <a:cxn ang="0">
                    <a:pos x="70" y="81"/>
                  </a:cxn>
                  <a:cxn ang="0">
                    <a:pos x="54" y="91"/>
                  </a:cxn>
                  <a:cxn ang="0">
                    <a:pos x="34" y="93"/>
                  </a:cxn>
                  <a:cxn ang="0">
                    <a:pos x="15" y="89"/>
                  </a:cxn>
                  <a:cxn ang="0">
                    <a:pos x="3" y="81"/>
                  </a:cxn>
                  <a:cxn ang="0">
                    <a:pos x="0" y="78"/>
                  </a:cxn>
                  <a:cxn ang="0">
                    <a:pos x="2" y="75"/>
                  </a:cxn>
                </a:cxnLst>
                <a:rect l="0" t="0" r="r" b="b"/>
                <a:pathLst>
                  <a:path w="87" h="93">
                    <a:moveTo>
                      <a:pt x="2" y="75"/>
                    </a:moveTo>
                    <a:lnTo>
                      <a:pt x="6" y="77"/>
                    </a:lnTo>
                    <a:lnTo>
                      <a:pt x="13" y="80"/>
                    </a:lnTo>
                    <a:lnTo>
                      <a:pt x="21" y="82"/>
                    </a:lnTo>
                    <a:lnTo>
                      <a:pt x="31" y="83"/>
                    </a:lnTo>
                    <a:lnTo>
                      <a:pt x="40" y="83"/>
                    </a:lnTo>
                    <a:lnTo>
                      <a:pt x="49" y="81"/>
                    </a:lnTo>
                    <a:lnTo>
                      <a:pt x="58" y="76"/>
                    </a:lnTo>
                    <a:lnTo>
                      <a:pt x="66" y="67"/>
                    </a:lnTo>
                    <a:lnTo>
                      <a:pt x="74" y="52"/>
                    </a:lnTo>
                    <a:lnTo>
                      <a:pt x="74" y="38"/>
                    </a:lnTo>
                    <a:lnTo>
                      <a:pt x="70" y="27"/>
                    </a:lnTo>
                    <a:lnTo>
                      <a:pt x="62" y="19"/>
                    </a:lnTo>
                    <a:lnTo>
                      <a:pt x="58" y="16"/>
                    </a:lnTo>
                    <a:lnTo>
                      <a:pt x="55" y="15"/>
                    </a:lnTo>
                    <a:lnTo>
                      <a:pt x="50" y="13"/>
                    </a:lnTo>
                    <a:lnTo>
                      <a:pt x="45" y="12"/>
                    </a:lnTo>
                    <a:lnTo>
                      <a:pt x="39" y="12"/>
                    </a:lnTo>
                    <a:lnTo>
                      <a:pt x="34" y="13"/>
                    </a:lnTo>
                    <a:lnTo>
                      <a:pt x="28" y="16"/>
                    </a:lnTo>
                    <a:lnTo>
                      <a:pt x="23" y="22"/>
                    </a:lnTo>
                    <a:lnTo>
                      <a:pt x="18" y="30"/>
                    </a:lnTo>
                    <a:lnTo>
                      <a:pt x="18" y="38"/>
                    </a:lnTo>
                    <a:lnTo>
                      <a:pt x="20" y="45"/>
                    </a:lnTo>
                    <a:lnTo>
                      <a:pt x="25" y="50"/>
                    </a:lnTo>
                    <a:lnTo>
                      <a:pt x="27" y="51"/>
                    </a:lnTo>
                    <a:lnTo>
                      <a:pt x="30" y="53"/>
                    </a:lnTo>
                    <a:lnTo>
                      <a:pt x="33" y="53"/>
                    </a:lnTo>
                    <a:lnTo>
                      <a:pt x="36" y="53"/>
                    </a:lnTo>
                    <a:lnTo>
                      <a:pt x="35" y="51"/>
                    </a:lnTo>
                    <a:lnTo>
                      <a:pt x="35" y="47"/>
                    </a:lnTo>
                    <a:lnTo>
                      <a:pt x="35" y="45"/>
                    </a:lnTo>
                    <a:lnTo>
                      <a:pt x="36" y="42"/>
                    </a:lnTo>
                    <a:lnTo>
                      <a:pt x="40" y="38"/>
                    </a:lnTo>
                    <a:lnTo>
                      <a:pt x="43" y="37"/>
                    </a:lnTo>
                    <a:lnTo>
                      <a:pt x="47" y="37"/>
                    </a:lnTo>
                    <a:lnTo>
                      <a:pt x="51" y="39"/>
                    </a:lnTo>
                    <a:lnTo>
                      <a:pt x="55" y="44"/>
                    </a:lnTo>
                    <a:lnTo>
                      <a:pt x="56" y="48"/>
                    </a:lnTo>
                    <a:lnTo>
                      <a:pt x="55" y="54"/>
                    </a:lnTo>
                    <a:lnTo>
                      <a:pt x="51" y="60"/>
                    </a:lnTo>
                    <a:lnTo>
                      <a:pt x="48" y="63"/>
                    </a:lnTo>
                    <a:lnTo>
                      <a:pt x="41" y="66"/>
                    </a:lnTo>
                    <a:lnTo>
                      <a:pt x="32" y="66"/>
                    </a:lnTo>
                    <a:lnTo>
                      <a:pt x="20" y="60"/>
                    </a:lnTo>
                    <a:lnTo>
                      <a:pt x="10" y="47"/>
                    </a:lnTo>
                    <a:lnTo>
                      <a:pt x="8" y="35"/>
                    </a:lnTo>
                    <a:lnTo>
                      <a:pt x="11" y="23"/>
                    </a:lnTo>
                    <a:lnTo>
                      <a:pt x="15" y="15"/>
                    </a:lnTo>
                    <a:lnTo>
                      <a:pt x="17" y="13"/>
                    </a:lnTo>
                    <a:lnTo>
                      <a:pt x="20" y="9"/>
                    </a:lnTo>
                    <a:lnTo>
                      <a:pt x="26" y="6"/>
                    </a:lnTo>
                    <a:lnTo>
                      <a:pt x="33" y="2"/>
                    </a:lnTo>
                    <a:lnTo>
                      <a:pt x="40" y="0"/>
                    </a:lnTo>
                    <a:lnTo>
                      <a:pt x="49" y="0"/>
                    </a:lnTo>
                    <a:lnTo>
                      <a:pt x="58" y="4"/>
                    </a:lnTo>
                    <a:lnTo>
                      <a:pt x="69" y="9"/>
                    </a:lnTo>
                    <a:lnTo>
                      <a:pt x="83" y="25"/>
                    </a:lnTo>
                    <a:lnTo>
                      <a:pt x="87" y="43"/>
                    </a:lnTo>
                    <a:lnTo>
                      <a:pt x="84" y="60"/>
                    </a:lnTo>
                    <a:lnTo>
                      <a:pt x="76" y="74"/>
                    </a:lnTo>
                    <a:lnTo>
                      <a:pt x="70" y="81"/>
                    </a:lnTo>
                    <a:lnTo>
                      <a:pt x="62" y="86"/>
                    </a:lnTo>
                    <a:lnTo>
                      <a:pt x="54" y="91"/>
                    </a:lnTo>
                    <a:lnTo>
                      <a:pt x="45" y="93"/>
                    </a:lnTo>
                    <a:lnTo>
                      <a:pt x="34" y="93"/>
                    </a:lnTo>
                    <a:lnTo>
                      <a:pt x="25" y="92"/>
                    </a:lnTo>
                    <a:lnTo>
                      <a:pt x="15" y="89"/>
                    </a:lnTo>
                    <a:lnTo>
                      <a:pt x="4" y="82"/>
                    </a:lnTo>
                    <a:lnTo>
                      <a:pt x="3" y="81"/>
                    </a:lnTo>
                    <a:lnTo>
                      <a:pt x="2" y="80"/>
                    </a:lnTo>
                    <a:lnTo>
                      <a:pt x="0" y="78"/>
                    </a:lnTo>
                    <a:lnTo>
                      <a:pt x="0" y="77"/>
                    </a:lnTo>
                    <a:lnTo>
                      <a:pt x="2" y="75"/>
                    </a:lnTo>
                    <a:close/>
                  </a:path>
                </a:pathLst>
              </a:custGeom>
              <a:solidFill>
                <a:srgbClr val="D1EFFF"/>
              </a:solidFill>
              <a:ln w="9525">
                <a:noFill/>
                <a:round/>
                <a:headEnd/>
                <a:tailEnd/>
              </a:ln>
            </p:spPr>
            <p:txBody>
              <a:bodyPr>
                <a:prstTxWarp prst="textNoShape">
                  <a:avLst/>
                </a:prstTxWarp>
              </a:bodyPr>
              <a:lstStyle/>
              <a:p>
                <a:endParaRPr lang="en-US"/>
              </a:p>
            </p:txBody>
          </p:sp>
          <p:sp>
            <p:nvSpPr>
              <p:cNvPr id="184409" name="Freeform 89"/>
              <p:cNvSpPr>
                <a:spLocks/>
              </p:cNvSpPr>
              <p:nvPr/>
            </p:nvSpPr>
            <p:spPr bwMode="auto">
              <a:xfrm>
                <a:off x="2778" y="3088"/>
                <a:ext cx="50" cy="55"/>
              </a:xfrm>
              <a:custGeom>
                <a:avLst/>
                <a:gdLst/>
                <a:ahLst/>
                <a:cxnLst>
                  <a:cxn ang="0">
                    <a:pos x="33" y="48"/>
                  </a:cxn>
                  <a:cxn ang="0">
                    <a:pos x="31" y="10"/>
                  </a:cxn>
                  <a:cxn ang="0">
                    <a:pos x="31" y="1"/>
                  </a:cxn>
                  <a:cxn ang="0">
                    <a:pos x="42" y="2"/>
                  </a:cxn>
                  <a:cxn ang="0">
                    <a:pos x="48" y="10"/>
                  </a:cxn>
                  <a:cxn ang="0">
                    <a:pos x="48" y="29"/>
                  </a:cxn>
                  <a:cxn ang="0">
                    <a:pos x="47" y="38"/>
                  </a:cxn>
                  <a:cxn ang="0">
                    <a:pos x="56" y="26"/>
                  </a:cxn>
                  <a:cxn ang="0">
                    <a:pos x="61" y="10"/>
                  </a:cxn>
                  <a:cxn ang="0">
                    <a:pos x="67" y="2"/>
                  </a:cxn>
                  <a:cxn ang="0">
                    <a:pos x="78" y="3"/>
                  </a:cxn>
                  <a:cxn ang="0">
                    <a:pos x="84" y="8"/>
                  </a:cxn>
                  <a:cxn ang="0">
                    <a:pos x="87" y="18"/>
                  </a:cxn>
                  <a:cxn ang="0">
                    <a:pos x="82" y="26"/>
                  </a:cxn>
                  <a:cxn ang="0">
                    <a:pos x="68" y="36"/>
                  </a:cxn>
                  <a:cxn ang="0">
                    <a:pos x="59" y="46"/>
                  </a:cxn>
                  <a:cxn ang="0">
                    <a:pos x="62" y="45"/>
                  </a:cxn>
                  <a:cxn ang="0">
                    <a:pos x="71" y="41"/>
                  </a:cxn>
                  <a:cxn ang="0">
                    <a:pos x="79" y="39"/>
                  </a:cxn>
                  <a:cxn ang="0">
                    <a:pos x="89" y="37"/>
                  </a:cxn>
                  <a:cxn ang="0">
                    <a:pos x="94" y="41"/>
                  </a:cxn>
                  <a:cxn ang="0">
                    <a:pos x="98" y="53"/>
                  </a:cxn>
                  <a:cxn ang="0">
                    <a:pos x="95" y="58"/>
                  </a:cxn>
                  <a:cxn ang="0">
                    <a:pos x="80" y="55"/>
                  </a:cxn>
                  <a:cxn ang="0">
                    <a:pos x="61" y="58"/>
                  </a:cxn>
                  <a:cxn ang="0">
                    <a:pos x="42" y="68"/>
                  </a:cxn>
                  <a:cxn ang="0">
                    <a:pos x="30" y="82"/>
                  </a:cxn>
                  <a:cxn ang="0">
                    <a:pos x="24" y="93"/>
                  </a:cxn>
                  <a:cxn ang="0">
                    <a:pos x="18" y="105"/>
                  </a:cxn>
                  <a:cxn ang="0">
                    <a:pos x="9" y="107"/>
                  </a:cxn>
                  <a:cxn ang="0">
                    <a:pos x="0" y="112"/>
                  </a:cxn>
                  <a:cxn ang="0">
                    <a:pos x="1" y="101"/>
                  </a:cxn>
                  <a:cxn ang="0">
                    <a:pos x="1" y="91"/>
                  </a:cxn>
                  <a:cxn ang="0">
                    <a:pos x="11" y="83"/>
                  </a:cxn>
                  <a:cxn ang="0">
                    <a:pos x="19" y="74"/>
                  </a:cxn>
                </a:cxnLst>
                <a:rect l="0" t="0" r="r" b="b"/>
                <a:pathLst>
                  <a:path w="100" h="112">
                    <a:moveTo>
                      <a:pt x="23" y="70"/>
                    </a:moveTo>
                    <a:lnTo>
                      <a:pt x="33" y="48"/>
                    </a:lnTo>
                    <a:lnTo>
                      <a:pt x="34" y="28"/>
                    </a:lnTo>
                    <a:lnTo>
                      <a:pt x="31" y="10"/>
                    </a:lnTo>
                    <a:lnTo>
                      <a:pt x="25" y="0"/>
                    </a:lnTo>
                    <a:lnTo>
                      <a:pt x="31" y="1"/>
                    </a:lnTo>
                    <a:lnTo>
                      <a:pt x="37" y="2"/>
                    </a:lnTo>
                    <a:lnTo>
                      <a:pt x="42" y="2"/>
                    </a:lnTo>
                    <a:lnTo>
                      <a:pt x="47" y="1"/>
                    </a:lnTo>
                    <a:lnTo>
                      <a:pt x="48" y="10"/>
                    </a:lnTo>
                    <a:lnTo>
                      <a:pt x="49" y="20"/>
                    </a:lnTo>
                    <a:lnTo>
                      <a:pt x="48" y="29"/>
                    </a:lnTo>
                    <a:lnTo>
                      <a:pt x="47" y="37"/>
                    </a:lnTo>
                    <a:lnTo>
                      <a:pt x="47" y="38"/>
                    </a:lnTo>
                    <a:lnTo>
                      <a:pt x="52" y="32"/>
                    </a:lnTo>
                    <a:lnTo>
                      <a:pt x="56" y="26"/>
                    </a:lnTo>
                    <a:lnTo>
                      <a:pt x="59" y="18"/>
                    </a:lnTo>
                    <a:lnTo>
                      <a:pt x="61" y="10"/>
                    </a:lnTo>
                    <a:lnTo>
                      <a:pt x="62" y="2"/>
                    </a:lnTo>
                    <a:lnTo>
                      <a:pt x="67" y="2"/>
                    </a:lnTo>
                    <a:lnTo>
                      <a:pt x="72" y="3"/>
                    </a:lnTo>
                    <a:lnTo>
                      <a:pt x="78" y="3"/>
                    </a:lnTo>
                    <a:lnTo>
                      <a:pt x="83" y="2"/>
                    </a:lnTo>
                    <a:lnTo>
                      <a:pt x="84" y="8"/>
                    </a:lnTo>
                    <a:lnTo>
                      <a:pt x="85" y="14"/>
                    </a:lnTo>
                    <a:lnTo>
                      <a:pt x="87" y="18"/>
                    </a:lnTo>
                    <a:lnTo>
                      <a:pt x="89" y="23"/>
                    </a:lnTo>
                    <a:lnTo>
                      <a:pt x="82" y="26"/>
                    </a:lnTo>
                    <a:lnTo>
                      <a:pt x="74" y="30"/>
                    </a:lnTo>
                    <a:lnTo>
                      <a:pt x="68" y="36"/>
                    </a:lnTo>
                    <a:lnTo>
                      <a:pt x="62" y="40"/>
                    </a:lnTo>
                    <a:lnTo>
                      <a:pt x="59" y="46"/>
                    </a:lnTo>
                    <a:lnTo>
                      <a:pt x="59" y="47"/>
                    </a:lnTo>
                    <a:lnTo>
                      <a:pt x="62" y="45"/>
                    </a:lnTo>
                    <a:lnTo>
                      <a:pt x="67" y="44"/>
                    </a:lnTo>
                    <a:lnTo>
                      <a:pt x="71" y="41"/>
                    </a:lnTo>
                    <a:lnTo>
                      <a:pt x="75" y="40"/>
                    </a:lnTo>
                    <a:lnTo>
                      <a:pt x="79" y="39"/>
                    </a:lnTo>
                    <a:lnTo>
                      <a:pt x="84" y="38"/>
                    </a:lnTo>
                    <a:lnTo>
                      <a:pt x="89" y="37"/>
                    </a:lnTo>
                    <a:lnTo>
                      <a:pt x="93" y="37"/>
                    </a:lnTo>
                    <a:lnTo>
                      <a:pt x="94" y="41"/>
                    </a:lnTo>
                    <a:lnTo>
                      <a:pt x="95" y="47"/>
                    </a:lnTo>
                    <a:lnTo>
                      <a:pt x="98" y="53"/>
                    </a:lnTo>
                    <a:lnTo>
                      <a:pt x="100" y="59"/>
                    </a:lnTo>
                    <a:lnTo>
                      <a:pt x="95" y="58"/>
                    </a:lnTo>
                    <a:lnTo>
                      <a:pt x="89" y="56"/>
                    </a:lnTo>
                    <a:lnTo>
                      <a:pt x="80" y="55"/>
                    </a:lnTo>
                    <a:lnTo>
                      <a:pt x="71" y="55"/>
                    </a:lnTo>
                    <a:lnTo>
                      <a:pt x="61" y="58"/>
                    </a:lnTo>
                    <a:lnTo>
                      <a:pt x="52" y="62"/>
                    </a:lnTo>
                    <a:lnTo>
                      <a:pt x="42" y="68"/>
                    </a:lnTo>
                    <a:lnTo>
                      <a:pt x="33" y="77"/>
                    </a:lnTo>
                    <a:lnTo>
                      <a:pt x="30" y="82"/>
                    </a:lnTo>
                    <a:lnTo>
                      <a:pt x="27" y="86"/>
                    </a:lnTo>
                    <a:lnTo>
                      <a:pt x="24" y="93"/>
                    </a:lnTo>
                    <a:lnTo>
                      <a:pt x="21" y="100"/>
                    </a:lnTo>
                    <a:lnTo>
                      <a:pt x="18" y="105"/>
                    </a:lnTo>
                    <a:lnTo>
                      <a:pt x="14" y="106"/>
                    </a:lnTo>
                    <a:lnTo>
                      <a:pt x="9" y="107"/>
                    </a:lnTo>
                    <a:lnTo>
                      <a:pt x="4" y="109"/>
                    </a:lnTo>
                    <a:lnTo>
                      <a:pt x="0" y="112"/>
                    </a:lnTo>
                    <a:lnTo>
                      <a:pt x="1" y="106"/>
                    </a:lnTo>
                    <a:lnTo>
                      <a:pt x="1" y="101"/>
                    </a:lnTo>
                    <a:lnTo>
                      <a:pt x="1" y="96"/>
                    </a:lnTo>
                    <a:lnTo>
                      <a:pt x="1" y="91"/>
                    </a:lnTo>
                    <a:lnTo>
                      <a:pt x="6" y="89"/>
                    </a:lnTo>
                    <a:lnTo>
                      <a:pt x="11" y="83"/>
                    </a:lnTo>
                    <a:lnTo>
                      <a:pt x="17" y="77"/>
                    </a:lnTo>
                    <a:lnTo>
                      <a:pt x="19" y="74"/>
                    </a:lnTo>
                    <a:lnTo>
                      <a:pt x="23" y="70"/>
                    </a:lnTo>
                    <a:close/>
                  </a:path>
                </a:pathLst>
              </a:custGeom>
              <a:solidFill>
                <a:srgbClr val="0038EF"/>
              </a:solidFill>
              <a:ln w="9525">
                <a:noFill/>
                <a:round/>
                <a:headEnd/>
                <a:tailEnd/>
              </a:ln>
            </p:spPr>
            <p:txBody>
              <a:bodyPr>
                <a:prstTxWarp prst="textNoShape">
                  <a:avLst/>
                </a:prstTxWarp>
              </a:bodyPr>
              <a:lstStyle/>
              <a:p>
                <a:endParaRPr lang="en-US"/>
              </a:p>
            </p:txBody>
          </p:sp>
          <p:sp>
            <p:nvSpPr>
              <p:cNvPr id="184410" name="Freeform 90"/>
              <p:cNvSpPr>
                <a:spLocks/>
              </p:cNvSpPr>
              <p:nvPr/>
            </p:nvSpPr>
            <p:spPr bwMode="auto">
              <a:xfrm>
                <a:off x="2792" y="3120"/>
                <a:ext cx="46" cy="48"/>
              </a:xfrm>
              <a:custGeom>
                <a:avLst/>
                <a:gdLst/>
                <a:ahLst/>
                <a:cxnLst>
                  <a:cxn ang="0">
                    <a:pos x="26" y="94"/>
                  </a:cxn>
                  <a:cxn ang="0">
                    <a:pos x="23" y="92"/>
                  </a:cxn>
                  <a:cxn ang="0">
                    <a:pos x="5" y="75"/>
                  </a:cxn>
                  <a:cxn ang="0">
                    <a:pos x="1" y="38"/>
                  </a:cxn>
                  <a:cxn ang="0">
                    <a:pos x="16" y="15"/>
                  </a:cxn>
                  <a:cxn ang="0">
                    <a:pos x="28" y="4"/>
                  </a:cxn>
                  <a:cxn ang="0">
                    <a:pos x="46" y="0"/>
                  </a:cxn>
                  <a:cxn ang="0">
                    <a:pos x="64" y="4"/>
                  </a:cxn>
                  <a:cxn ang="0">
                    <a:pos x="88" y="26"/>
                  </a:cxn>
                  <a:cxn ang="0">
                    <a:pos x="87" y="56"/>
                  </a:cxn>
                  <a:cxn ang="0">
                    <a:pos x="80" y="68"/>
                  </a:cxn>
                  <a:cxn ang="0">
                    <a:pos x="72" y="73"/>
                  </a:cxn>
                  <a:cxn ang="0">
                    <a:pos x="60" y="77"/>
                  </a:cxn>
                  <a:cxn ang="0">
                    <a:pos x="46" y="75"/>
                  </a:cxn>
                  <a:cxn ang="0">
                    <a:pos x="28" y="61"/>
                  </a:cxn>
                  <a:cxn ang="0">
                    <a:pos x="28" y="43"/>
                  </a:cxn>
                  <a:cxn ang="0">
                    <a:pos x="35" y="34"/>
                  </a:cxn>
                  <a:cxn ang="0">
                    <a:pos x="45" y="32"/>
                  </a:cxn>
                  <a:cxn ang="0">
                    <a:pos x="53" y="38"/>
                  </a:cxn>
                  <a:cxn ang="0">
                    <a:pos x="55" y="47"/>
                  </a:cxn>
                  <a:cxn ang="0">
                    <a:pos x="49" y="53"/>
                  </a:cxn>
                  <a:cxn ang="0">
                    <a:pos x="43" y="54"/>
                  </a:cxn>
                  <a:cxn ang="0">
                    <a:pos x="41" y="55"/>
                  </a:cxn>
                  <a:cxn ang="0">
                    <a:pos x="46" y="61"/>
                  </a:cxn>
                  <a:cxn ang="0">
                    <a:pos x="54" y="65"/>
                  </a:cxn>
                  <a:cxn ang="0">
                    <a:pos x="68" y="64"/>
                  </a:cxn>
                  <a:cxn ang="0">
                    <a:pos x="80" y="45"/>
                  </a:cxn>
                  <a:cxn ang="0">
                    <a:pos x="73" y="25"/>
                  </a:cxn>
                  <a:cxn ang="0">
                    <a:pos x="63" y="17"/>
                  </a:cxn>
                  <a:cxn ang="0">
                    <a:pos x="51" y="12"/>
                  </a:cxn>
                  <a:cxn ang="0">
                    <a:pos x="39" y="13"/>
                  </a:cxn>
                  <a:cxn ang="0">
                    <a:pos x="25" y="20"/>
                  </a:cxn>
                  <a:cxn ang="0">
                    <a:pos x="10" y="48"/>
                  </a:cxn>
                  <a:cxn ang="0">
                    <a:pos x="22" y="81"/>
                  </a:cxn>
                  <a:cxn ang="0">
                    <a:pos x="27" y="94"/>
                  </a:cxn>
                </a:cxnLst>
                <a:rect l="0" t="0" r="r" b="b"/>
                <a:pathLst>
                  <a:path w="91" h="94">
                    <a:moveTo>
                      <a:pt x="27" y="94"/>
                    </a:moveTo>
                    <a:lnTo>
                      <a:pt x="26" y="94"/>
                    </a:lnTo>
                    <a:lnTo>
                      <a:pt x="24" y="93"/>
                    </a:lnTo>
                    <a:lnTo>
                      <a:pt x="23" y="92"/>
                    </a:lnTo>
                    <a:lnTo>
                      <a:pt x="20" y="91"/>
                    </a:lnTo>
                    <a:lnTo>
                      <a:pt x="5" y="75"/>
                    </a:lnTo>
                    <a:lnTo>
                      <a:pt x="0" y="56"/>
                    </a:lnTo>
                    <a:lnTo>
                      <a:pt x="1" y="38"/>
                    </a:lnTo>
                    <a:lnTo>
                      <a:pt x="10" y="20"/>
                    </a:lnTo>
                    <a:lnTo>
                      <a:pt x="16" y="15"/>
                    </a:lnTo>
                    <a:lnTo>
                      <a:pt x="22" y="9"/>
                    </a:lnTo>
                    <a:lnTo>
                      <a:pt x="28" y="4"/>
                    </a:lnTo>
                    <a:lnTo>
                      <a:pt x="38" y="1"/>
                    </a:lnTo>
                    <a:lnTo>
                      <a:pt x="46" y="0"/>
                    </a:lnTo>
                    <a:lnTo>
                      <a:pt x="55" y="1"/>
                    </a:lnTo>
                    <a:lnTo>
                      <a:pt x="64" y="4"/>
                    </a:lnTo>
                    <a:lnTo>
                      <a:pt x="75" y="10"/>
                    </a:lnTo>
                    <a:lnTo>
                      <a:pt x="88" y="26"/>
                    </a:lnTo>
                    <a:lnTo>
                      <a:pt x="91" y="43"/>
                    </a:lnTo>
                    <a:lnTo>
                      <a:pt x="87" y="56"/>
                    </a:lnTo>
                    <a:lnTo>
                      <a:pt x="83" y="64"/>
                    </a:lnTo>
                    <a:lnTo>
                      <a:pt x="80" y="68"/>
                    </a:lnTo>
                    <a:lnTo>
                      <a:pt x="77" y="70"/>
                    </a:lnTo>
                    <a:lnTo>
                      <a:pt x="72" y="73"/>
                    </a:lnTo>
                    <a:lnTo>
                      <a:pt x="66" y="76"/>
                    </a:lnTo>
                    <a:lnTo>
                      <a:pt x="60" y="77"/>
                    </a:lnTo>
                    <a:lnTo>
                      <a:pt x="53" y="77"/>
                    </a:lnTo>
                    <a:lnTo>
                      <a:pt x="46" y="75"/>
                    </a:lnTo>
                    <a:lnTo>
                      <a:pt x="38" y="70"/>
                    </a:lnTo>
                    <a:lnTo>
                      <a:pt x="28" y="61"/>
                    </a:lnTo>
                    <a:lnTo>
                      <a:pt x="26" y="50"/>
                    </a:lnTo>
                    <a:lnTo>
                      <a:pt x="28" y="43"/>
                    </a:lnTo>
                    <a:lnTo>
                      <a:pt x="31" y="39"/>
                    </a:lnTo>
                    <a:lnTo>
                      <a:pt x="35" y="34"/>
                    </a:lnTo>
                    <a:lnTo>
                      <a:pt x="40" y="32"/>
                    </a:lnTo>
                    <a:lnTo>
                      <a:pt x="45" y="32"/>
                    </a:lnTo>
                    <a:lnTo>
                      <a:pt x="49" y="34"/>
                    </a:lnTo>
                    <a:lnTo>
                      <a:pt x="53" y="38"/>
                    </a:lnTo>
                    <a:lnTo>
                      <a:pt x="55" y="42"/>
                    </a:lnTo>
                    <a:lnTo>
                      <a:pt x="55" y="47"/>
                    </a:lnTo>
                    <a:lnTo>
                      <a:pt x="53" y="50"/>
                    </a:lnTo>
                    <a:lnTo>
                      <a:pt x="49" y="53"/>
                    </a:lnTo>
                    <a:lnTo>
                      <a:pt x="47" y="53"/>
                    </a:lnTo>
                    <a:lnTo>
                      <a:pt x="43" y="54"/>
                    </a:lnTo>
                    <a:lnTo>
                      <a:pt x="40" y="53"/>
                    </a:lnTo>
                    <a:lnTo>
                      <a:pt x="41" y="55"/>
                    </a:lnTo>
                    <a:lnTo>
                      <a:pt x="43" y="58"/>
                    </a:lnTo>
                    <a:lnTo>
                      <a:pt x="46" y="61"/>
                    </a:lnTo>
                    <a:lnTo>
                      <a:pt x="48" y="63"/>
                    </a:lnTo>
                    <a:lnTo>
                      <a:pt x="54" y="65"/>
                    </a:lnTo>
                    <a:lnTo>
                      <a:pt x="60" y="66"/>
                    </a:lnTo>
                    <a:lnTo>
                      <a:pt x="68" y="64"/>
                    </a:lnTo>
                    <a:lnTo>
                      <a:pt x="75" y="57"/>
                    </a:lnTo>
                    <a:lnTo>
                      <a:pt x="80" y="45"/>
                    </a:lnTo>
                    <a:lnTo>
                      <a:pt x="79" y="34"/>
                    </a:lnTo>
                    <a:lnTo>
                      <a:pt x="73" y="25"/>
                    </a:lnTo>
                    <a:lnTo>
                      <a:pt x="68" y="19"/>
                    </a:lnTo>
                    <a:lnTo>
                      <a:pt x="63" y="17"/>
                    </a:lnTo>
                    <a:lnTo>
                      <a:pt x="57" y="13"/>
                    </a:lnTo>
                    <a:lnTo>
                      <a:pt x="51" y="12"/>
                    </a:lnTo>
                    <a:lnTo>
                      <a:pt x="45" y="12"/>
                    </a:lnTo>
                    <a:lnTo>
                      <a:pt x="39" y="13"/>
                    </a:lnTo>
                    <a:lnTo>
                      <a:pt x="32" y="16"/>
                    </a:lnTo>
                    <a:lnTo>
                      <a:pt x="25" y="20"/>
                    </a:lnTo>
                    <a:lnTo>
                      <a:pt x="18" y="27"/>
                    </a:lnTo>
                    <a:lnTo>
                      <a:pt x="10" y="48"/>
                    </a:lnTo>
                    <a:lnTo>
                      <a:pt x="13" y="66"/>
                    </a:lnTo>
                    <a:lnTo>
                      <a:pt x="22" y="81"/>
                    </a:lnTo>
                    <a:lnTo>
                      <a:pt x="28" y="92"/>
                    </a:lnTo>
                    <a:lnTo>
                      <a:pt x="27" y="94"/>
                    </a:lnTo>
                    <a:close/>
                  </a:path>
                </a:pathLst>
              </a:custGeom>
              <a:solidFill>
                <a:srgbClr val="D1EFFF"/>
              </a:solidFill>
              <a:ln w="9525">
                <a:noFill/>
                <a:round/>
                <a:headEnd/>
                <a:tailEnd/>
              </a:ln>
            </p:spPr>
            <p:txBody>
              <a:bodyPr>
                <a:prstTxWarp prst="textNoShape">
                  <a:avLst/>
                </a:prstTxWarp>
              </a:bodyPr>
              <a:lstStyle/>
              <a:p>
                <a:endParaRPr lang="en-US"/>
              </a:p>
            </p:txBody>
          </p:sp>
          <p:sp>
            <p:nvSpPr>
              <p:cNvPr id="184411" name="Freeform 91"/>
              <p:cNvSpPr>
                <a:spLocks/>
              </p:cNvSpPr>
              <p:nvPr/>
            </p:nvSpPr>
            <p:spPr bwMode="auto">
              <a:xfrm>
                <a:off x="2203" y="2750"/>
                <a:ext cx="93" cy="93"/>
              </a:xfrm>
              <a:custGeom>
                <a:avLst/>
                <a:gdLst/>
                <a:ahLst/>
                <a:cxnLst>
                  <a:cxn ang="0">
                    <a:pos x="93" y="185"/>
                  </a:cxn>
                  <a:cxn ang="0">
                    <a:pos x="112" y="183"/>
                  </a:cxn>
                  <a:cxn ang="0">
                    <a:pos x="129" y="179"/>
                  </a:cxn>
                  <a:cxn ang="0">
                    <a:pos x="145" y="169"/>
                  </a:cxn>
                  <a:cxn ang="0">
                    <a:pos x="159" y="158"/>
                  </a:cxn>
                  <a:cxn ang="0">
                    <a:pos x="170" y="144"/>
                  </a:cxn>
                  <a:cxn ang="0">
                    <a:pos x="180" y="129"/>
                  </a:cxn>
                  <a:cxn ang="0">
                    <a:pos x="184" y="111"/>
                  </a:cxn>
                  <a:cxn ang="0">
                    <a:pos x="187" y="92"/>
                  </a:cxn>
                  <a:cxn ang="0">
                    <a:pos x="184" y="74"/>
                  </a:cxn>
                  <a:cxn ang="0">
                    <a:pos x="180" y="56"/>
                  </a:cxn>
                  <a:cxn ang="0">
                    <a:pos x="170" y="40"/>
                  </a:cxn>
                  <a:cxn ang="0">
                    <a:pos x="159" y="26"/>
                  </a:cxn>
                  <a:cxn ang="0">
                    <a:pos x="145" y="16"/>
                  </a:cxn>
                  <a:cxn ang="0">
                    <a:pos x="129" y="7"/>
                  </a:cxn>
                  <a:cxn ang="0">
                    <a:pos x="112" y="2"/>
                  </a:cxn>
                  <a:cxn ang="0">
                    <a:pos x="93" y="0"/>
                  </a:cxn>
                  <a:cxn ang="0">
                    <a:pos x="75" y="2"/>
                  </a:cxn>
                  <a:cxn ang="0">
                    <a:pos x="56" y="7"/>
                  </a:cxn>
                  <a:cxn ang="0">
                    <a:pos x="41" y="16"/>
                  </a:cxn>
                  <a:cxn ang="0">
                    <a:pos x="28" y="26"/>
                  </a:cxn>
                  <a:cxn ang="0">
                    <a:pos x="16" y="40"/>
                  </a:cxn>
                  <a:cxn ang="0">
                    <a:pos x="7" y="56"/>
                  </a:cxn>
                  <a:cxn ang="0">
                    <a:pos x="2" y="74"/>
                  </a:cxn>
                  <a:cxn ang="0">
                    <a:pos x="0" y="92"/>
                  </a:cxn>
                  <a:cxn ang="0">
                    <a:pos x="2" y="111"/>
                  </a:cxn>
                  <a:cxn ang="0">
                    <a:pos x="7" y="129"/>
                  </a:cxn>
                  <a:cxn ang="0">
                    <a:pos x="16" y="144"/>
                  </a:cxn>
                  <a:cxn ang="0">
                    <a:pos x="28" y="158"/>
                  </a:cxn>
                  <a:cxn ang="0">
                    <a:pos x="41" y="169"/>
                  </a:cxn>
                  <a:cxn ang="0">
                    <a:pos x="56" y="179"/>
                  </a:cxn>
                  <a:cxn ang="0">
                    <a:pos x="75" y="183"/>
                  </a:cxn>
                  <a:cxn ang="0">
                    <a:pos x="93" y="185"/>
                  </a:cxn>
                </a:cxnLst>
                <a:rect l="0" t="0" r="r" b="b"/>
                <a:pathLst>
                  <a:path w="187" h="185">
                    <a:moveTo>
                      <a:pt x="93" y="185"/>
                    </a:moveTo>
                    <a:lnTo>
                      <a:pt x="112" y="183"/>
                    </a:lnTo>
                    <a:lnTo>
                      <a:pt x="129" y="179"/>
                    </a:lnTo>
                    <a:lnTo>
                      <a:pt x="145" y="169"/>
                    </a:lnTo>
                    <a:lnTo>
                      <a:pt x="159" y="158"/>
                    </a:lnTo>
                    <a:lnTo>
                      <a:pt x="170" y="144"/>
                    </a:lnTo>
                    <a:lnTo>
                      <a:pt x="180" y="129"/>
                    </a:lnTo>
                    <a:lnTo>
                      <a:pt x="184" y="111"/>
                    </a:lnTo>
                    <a:lnTo>
                      <a:pt x="187" y="92"/>
                    </a:lnTo>
                    <a:lnTo>
                      <a:pt x="184" y="74"/>
                    </a:lnTo>
                    <a:lnTo>
                      <a:pt x="180" y="56"/>
                    </a:lnTo>
                    <a:lnTo>
                      <a:pt x="170" y="40"/>
                    </a:lnTo>
                    <a:lnTo>
                      <a:pt x="159" y="26"/>
                    </a:lnTo>
                    <a:lnTo>
                      <a:pt x="145" y="16"/>
                    </a:lnTo>
                    <a:lnTo>
                      <a:pt x="129" y="7"/>
                    </a:lnTo>
                    <a:lnTo>
                      <a:pt x="112" y="2"/>
                    </a:lnTo>
                    <a:lnTo>
                      <a:pt x="93" y="0"/>
                    </a:lnTo>
                    <a:lnTo>
                      <a:pt x="75" y="2"/>
                    </a:lnTo>
                    <a:lnTo>
                      <a:pt x="56" y="7"/>
                    </a:lnTo>
                    <a:lnTo>
                      <a:pt x="41" y="16"/>
                    </a:lnTo>
                    <a:lnTo>
                      <a:pt x="28" y="26"/>
                    </a:lnTo>
                    <a:lnTo>
                      <a:pt x="16" y="40"/>
                    </a:lnTo>
                    <a:lnTo>
                      <a:pt x="7" y="56"/>
                    </a:lnTo>
                    <a:lnTo>
                      <a:pt x="2" y="74"/>
                    </a:lnTo>
                    <a:lnTo>
                      <a:pt x="0" y="92"/>
                    </a:lnTo>
                    <a:lnTo>
                      <a:pt x="2" y="111"/>
                    </a:lnTo>
                    <a:lnTo>
                      <a:pt x="7" y="129"/>
                    </a:lnTo>
                    <a:lnTo>
                      <a:pt x="16" y="144"/>
                    </a:lnTo>
                    <a:lnTo>
                      <a:pt x="28" y="158"/>
                    </a:lnTo>
                    <a:lnTo>
                      <a:pt x="41" y="169"/>
                    </a:lnTo>
                    <a:lnTo>
                      <a:pt x="56" y="179"/>
                    </a:lnTo>
                    <a:lnTo>
                      <a:pt x="75" y="183"/>
                    </a:lnTo>
                    <a:lnTo>
                      <a:pt x="93" y="185"/>
                    </a:lnTo>
                    <a:close/>
                  </a:path>
                </a:pathLst>
              </a:custGeom>
              <a:solidFill>
                <a:srgbClr val="D17000"/>
              </a:solidFill>
              <a:ln w="9525">
                <a:noFill/>
                <a:round/>
                <a:headEnd/>
                <a:tailEnd/>
              </a:ln>
            </p:spPr>
            <p:txBody>
              <a:bodyPr>
                <a:prstTxWarp prst="textNoShape">
                  <a:avLst/>
                </a:prstTxWarp>
              </a:bodyPr>
              <a:lstStyle/>
              <a:p>
                <a:endParaRPr lang="en-US"/>
              </a:p>
            </p:txBody>
          </p:sp>
          <p:sp>
            <p:nvSpPr>
              <p:cNvPr id="184412" name="Freeform 92"/>
              <p:cNvSpPr>
                <a:spLocks/>
              </p:cNvSpPr>
              <p:nvPr/>
            </p:nvSpPr>
            <p:spPr bwMode="auto">
              <a:xfrm>
                <a:off x="2216" y="2777"/>
                <a:ext cx="27" cy="51"/>
              </a:xfrm>
              <a:custGeom>
                <a:avLst/>
                <a:gdLst/>
                <a:ahLst/>
                <a:cxnLst>
                  <a:cxn ang="0">
                    <a:pos x="11" y="0"/>
                  </a:cxn>
                  <a:cxn ang="0">
                    <a:pos x="7" y="5"/>
                  </a:cxn>
                  <a:cxn ang="0">
                    <a:pos x="3" y="17"/>
                  </a:cxn>
                  <a:cxn ang="0">
                    <a:pos x="0" y="38"/>
                  </a:cxn>
                  <a:cxn ang="0">
                    <a:pos x="7" y="69"/>
                  </a:cxn>
                  <a:cxn ang="0">
                    <a:pos x="13" y="80"/>
                  </a:cxn>
                  <a:cxn ang="0">
                    <a:pos x="20" y="88"/>
                  </a:cxn>
                  <a:cxn ang="0">
                    <a:pos x="28" y="95"/>
                  </a:cxn>
                  <a:cxn ang="0">
                    <a:pos x="37" y="99"/>
                  </a:cxn>
                  <a:cxn ang="0">
                    <a:pos x="45" y="103"/>
                  </a:cxn>
                  <a:cxn ang="0">
                    <a:pos x="51" y="103"/>
                  </a:cxn>
                  <a:cxn ang="0">
                    <a:pos x="54" y="102"/>
                  </a:cxn>
                  <a:cxn ang="0">
                    <a:pos x="54" y="98"/>
                  </a:cxn>
                  <a:cxn ang="0">
                    <a:pos x="44" y="76"/>
                  </a:cxn>
                  <a:cxn ang="0">
                    <a:pos x="35" y="57"/>
                  </a:cxn>
                  <a:cxn ang="0">
                    <a:pos x="27" y="39"/>
                  </a:cxn>
                  <a:cxn ang="0">
                    <a:pos x="21" y="25"/>
                  </a:cxn>
                  <a:cxn ang="0">
                    <a:pos x="16" y="14"/>
                  </a:cxn>
                  <a:cxn ang="0">
                    <a:pos x="13" y="7"/>
                  </a:cxn>
                  <a:cxn ang="0">
                    <a:pos x="12" y="1"/>
                  </a:cxn>
                  <a:cxn ang="0">
                    <a:pos x="11" y="0"/>
                  </a:cxn>
                </a:cxnLst>
                <a:rect l="0" t="0" r="r" b="b"/>
                <a:pathLst>
                  <a:path w="54" h="103">
                    <a:moveTo>
                      <a:pt x="11" y="0"/>
                    </a:moveTo>
                    <a:lnTo>
                      <a:pt x="7" y="5"/>
                    </a:lnTo>
                    <a:lnTo>
                      <a:pt x="3" y="17"/>
                    </a:lnTo>
                    <a:lnTo>
                      <a:pt x="0" y="38"/>
                    </a:lnTo>
                    <a:lnTo>
                      <a:pt x="7" y="69"/>
                    </a:lnTo>
                    <a:lnTo>
                      <a:pt x="13" y="80"/>
                    </a:lnTo>
                    <a:lnTo>
                      <a:pt x="20" y="88"/>
                    </a:lnTo>
                    <a:lnTo>
                      <a:pt x="28" y="95"/>
                    </a:lnTo>
                    <a:lnTo>
                      <a:pt x="37" y="99"/>
                    </a:lnTo>
                    <a:lnTo>
                      <a:pt x="45" y="103"/>
                    </a:lnTo>
                    <a:lnTo>
                      <a:pt x="51" y="103"/>
                    </a:lnTo>
                    <a:lnTo>
                      <a:pt x="54" y="102"/>
                    </a:lnTo>
                    <a:lnTo>
                      <a:pt x="54" y="98"/>
                    </a:lnTo>
                    <a:lnTo>
                      <a:pt x="44" y="76"/>
                    </a:lnTo>
                    <a:lnTo>
                      <a:pt x="35" y="57"/>
                    </a:lnTo>
                    <a:lnTo>
                      <a:pt x="27" y="39"/>
                    </a:lnTo>
                    <a:lnTo>
                      <a:pt x="21" y="25"/>
                    </a:lnTo>
                    <a:lnTo>
                      <a:pt x="16" y="14"/>
                    </a:lnTo>
                    <a:lnTo>
                      <a:pt x="13" y="7"/>
                    </a:lnTo>
                    <a:lnTo>
                      <a:pt x="12" y="1"/>
                    </a:lnTo>
                    <a:lnTo>
                      <a:pt x="11" y="0"/>
                    </a:lnTo>
                    <a:close/>
                  </a:path>
                </a:pathLst>
              </a:custGeom>
              <a:solidFill>
                <a:srgbClr val="FFFFFF"/>
              </a:solidFill>
              <a:ln w="9525">
                <a:noFill/>
                <a:round/>
                <a:headEnd/>
                <a:tailEnd/>
              </a:ln>
            </p:spPr>
            <p:txBody>
              <a:bodyPr>
                <a:prstTxWarp prst="textNoShape">
                  <a:avLst/>
                </a:prstTxWarp>
              </a:bodyPr>
              <a:lstStyle/>
              <a:p>
                <a:endParaRPr lang="en-US"/>
              </a:p>
            </p:txBody>
          </p:sp>
        </p:grpSp>
        <p:sp>
          <p:nvSpPr>
            <p:cNvPr id="184413" name="Text Box 93"/>
            <p:cNvSpPr txBox="1">
              <a:spLocks noChangeArrowheads="1"/>
            </p:cNvSpPr>
            <p:nvPr/>
          </p:nvSpPr>
          <p:spPr bwMode="auto">
            <a:xfrm rot="-502831">
              <a:off x="2038" y="1388"/>
              <a:ext cx="681"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06600"/>
                  </a:solidFill>
                  <a:latin typeface="Arial" charset="0"/>
                </a:rPr>
                <a:t>Government</a:t>
              </a:r>
            </a:p>
            <a:p>
              <a:pPr algn="ctr" eaLnBrk="1" hangingPunct="1"/>
              <a:r>
                <a:rPr lang="en-US" sz="1200" b="1">
                  <a:solidFill>
                    <a:srgbClr val="006600"/>
                  </a:solidFill>
                  <a:latin typeface="Arial" charset="0"/>
                </a:rPr>
                <a:t>Hotel List</a:t>
              </a:r>
            </a:p>
          </p:txBody>
        </p:sp>
      </p:grpSp>
      <p:grpSp>
        <p:nvGrpSpPr>
          <p:cNvPr id="12" name="Group 94"/>
          <p:cNvGrpSpPr>
            <a:grpSpLocks/>
          </p:cNvGrpSpPr>
          <p:nvPr/>
        </p:nvGrpSpPr>
        <p:grpSpPr bwMode="auto">
          <a:xfrm>
            <a:off x="4500563" y="4437063"/>
            <a:ext cx="2243137" cy="1171575"/>
            <a:chOff x="2835" y="2795"/>
            <a:chExt cx="1413" cy="738"/>
          </a:xfrm>
        </p:grpSpPr>
        <p:grpSp>
          <p:nvGrpSpPr>
            <p:cNvPr id="13" name="Group 95"/>
            <p:cNvGrpSpPr>
              <a:grpSpLocks/>
            </p:cNvGrpSpPr>
            <p:nvPr/>
          </p:nvGrpSpPr>
          <p:grpSpPr bwMode="auto">
            <a:xfrm>
              <a:off x="3516" y="2795"/>
              <a:ext cx="732" cy="738"/>
              <a:chOff x="2018" y="1059"/>
              <a:chExt cx="732" cy="738"/>
            </a:xfrm>
          </p:grpSpPr>
          <p:grpSp>
            <p:nvGrpSpPr>
              <p:cNvPr id="14" name="Group 96"/>
              <p:cNvGrpSpPr>
                <a:grpSpLocks/>
              </p:cNvGrpSpPr>
              <p:nvPr/>
            </p:nvGrpSpPr>
            <p:grpSpPr bwMode="auto">
              <a:xfrm>
                <a:off x="2018" y="1059"/>
                <a:ext cx="732" cy="738"/>
                <a:chOff x="1791" y="2750"/>
                <a:chExt cx="1139" cy="1058"/>
              </a:xfrm>
            </p:grpSpPr>
            <p:sp>
              <p:nvSpPr>
                <p:cNvPr id="184417" name="AutoShape 97"/>
                <p:cNvSpPr>
                  <a:spLocks noChangeAspect="1" noChangeArrowheads="1" noTextEdit="1"/>
                </p:cNvSpPr>
                <p:nvPr/>
              </p:nvSpPr>
              <p:spPr bwMode="auto">
                <a:xfrm>
                  <a:off x="1791" y="2750"/>
                  <a:ext cx="1139" cy="1058"/>
                </a:xfrm>
                <a:prstGeom prst="rect">
                  <a:avLst/>
                </a:prstGeom>
                <a:noFill/>
                <a:ln w="9525">
                  <a:noFill/>
                  <a:miter lim="800000"/>
                  <a:headEnd/>
                  <a:tailEnd/>
                </a:ln>
              </p:spPr>
              <p:txBody>
                <a:bodyPr>
                  <a:prstTxWarp prst="textNoShape">
                    <a:avLst/>
                  </a:prstTxWarp>
                </a:bodyPr>
                <a:lstStyle/>
                <a:p>
                  <a:endParaRPr lang="en-US"/>
                </a:p>
              </p:txBody>
            </p:sp>
            <p:sp>
              <p:nvSpPr>
                <p:cNvPr id="184418" name="Freeform 98"/>
                <p:cNvSpPr>
                  <a:spLocks/>
                </p:cNvSpPr>
                <p:nvPr/>
              </p:nvSpPr>
              <p:spPr bwMode="auto">
                <a:xfrm>
                  <a:off x="1827" y="2794"/>
                  <a:ext cx="981" cy="431"/>
                </a:xfrm>
                <a:custGeom>
                  <a:avLst/>
                  <a:gdLst/>
                  <a:ahLst/>
                  <a:cxnLst>
                    <a:cxn ang="0">
                      <a:pos x="0" y="860"/>
                    </a:cxn>
                    <a:cxn ang="0">
                      <a:pos x="807" y="0"/>
                    </a:cxn>
                    <a:cxn ang="0">
                      <a:pos x="1961" y="595"/>
                    </a:cxn>
                    <a:cxn ang="0">
                      <a:pos x="1920" y="603"/>
                    </a:cxn>
                    <a:cxn ang="0">
                      <a:pos x="812" y="32"/>
                    </a:cxn>
                    <a:cxn ang="0">
                      <a:pos x="40" y="852"/>
                    </a:cxn>
                    <a:cxn ang="0">
                      <a:pos x="0" y="860"/>
                    </a:cxn>
                  </a:cxnLst>
                  <a:rect l="0" t="0" r="r" b="b"/>
                  <a:pathLst>
                    <a:path w="1961" h="860">
                      <a:moveTo>
                        <a:pt x="0" y="860"/>
                      </a:moveTo>
                      <a:lnTo>
                        <a:pt x="807" y="0"/>
                      </a:lnTo>
                      <a:lnTo>
                        <a:pt x="1961" y="595"/>
                      </a:lnTo>
                      <a:lnTo>
                        <a:pt x="1920" y="603"/>
                      </a:lnTo>
                      <a:lnTo>
                        <a:pt x="812" y="32"/>
                      </a:lnTo>
                      <a:lnTo>
                        <a:pt x="40" y="852"/>
                      </a:lnTo>
                      <a:lnTo>
                        <a:pt x="0" y="860"/>
                      </a:lnTo>
                      <a:close/>
                    </a:path>
                  </a:pathLst>
                </a:custGeom>
                <a:solidFill>
                  <a:srgbClr val="8C8C8C"/>
                </a:solidFill>
                <a:ln w="9525">
                  <a:noFill/>
                  <a:round/>
                  <a:headEnd/>
                  <a:tailEnd/>
                </a:ln>
              </p:spPr>
              <p:txBody>
                <a:bodyPr>
                  <a:prstTxWarp prst="textNoShape">
                    <a:avLst/>
                  </a:prstTxWarp>
                </a:bodyPr>
                <a:lstStyle/>
                <a:p>
                  <a:endParaRPr lang="en-US"/>
                </a:p>
              </p:txBody>
            </p:sp>
            <p:sp>
              <p:nvSpPr>
                <p:cNvPr id="184419" name="Freeform 99"/>
                <p:cNvSpPr>
                  <a:spLocks/>
                </p:cNvSpPr>
                <p:nvPr/>
              </p:nvSpPr>
              <p:spPr bwMode="auto">
                <a:xfrm>
                  <a:off x="1791" y="3081"/>
                  <a:ext cx="1126" cy="727"/>
                </a:xfrm>
                <a:custGeom>
                  <a:avLst/>
                  <a:gdLst/>
                  <a:ahLst/>
                  <a:cxnLst>
                    <a:cxn ang="0">
                      <a:pos x="2253" y="1173"/>
                    </a:cxn>
                    <a:cxn ang="0">
                      <a:pos x="2096" y="0"/>
                    </a:cxn>
                    <a:cxn ang="0">
                      <a:pos x="0" y="281"/>
                    </a:cxn>
                    <a:cxn ang="0">
                      <a:pos x="157" y="1454"/>
                    </a:cxn>
                    <a:cxn ang="0">
                      <a:pos x="2253" y="1173"/>
                    </a:cxn>
                  </a:cxnLst>
                  <a:rect l="0" t="0" r="r" b="b"/>
                  <a:pathLst>
                    <a:path w="2253" h="1454">
                      <a:moveTo>
                        <a:pt x="2253" y="1173"/>
                      </a:moveTo>
                      <a:lnTo>
                        <a:pt x="2096" y="0"/>
                      </a:lnTo>
                      <a:lnTo>
                        <a:pt x="0" y="281"/>
                      </a:lnTo>
                      <a:lnTo>
                        <a:pt x="157" y="1454"/>
                      </a:lnTo>
                      <a:lnTo>
                        <a:pt x="2253" y="1173"/>
                      </a:lnTo>
                      <a:close/>
                    </a:path>
                  </a:pathLst>
                </a:custGeom>
                <a:solidFill>
                  <a:srgbClr val="8C8C8C"/>
                </a:solidFill>
                <a:ln w="9525">
                  <a:noFill/>
                  <a:round/>
                  <a:headEnd/>
                  <a:tailEnd/>
                </a:ln>
              </p:spPr>
              <p:txBody>
                <a:bodyPr>
                  <a:prstTxWarp prst="textNoShape">
                    <a:avLst/>
                  </a:prstTxWarp>
                </a:bodyPr>
                <a:lstStyle/>
                <a:p>
                  <a:endParaRPr lang="en-US"/>
                </a:p>
              </p:txBody>
            </p:sp>
            <p:sp>
              <p:nvSpPr>
                <p:cNvPr id="184420" name="Freeform 100"/>
                <p:cNvSpPr>
                  <a:spLocks/>
                </p:cNvSpPr>
                <p:nvPr/>
              </p:nvSpPr>
              <p:spPr bwMode="auto">
                <a:xfrm>
                  <a:off x="2191" y="2778"/>
                  <a:ext cx="93" cy="94"/>
                </a:xfrm>
                <a:custGeom>
                  <a:avLst/>
                  <a:gdLst/>
                  <a:ahLst/>
                  <a:cxnLst>
                    <a:cxn ang="0">
                      <a:pos x="93" y="187"/>
                    </a:cxn>
                    <a:cxn ang="0">
                      <a:pos x="111" y="185"/>
                    </a:cxn>
                    <a:cxn ang="0">
                      <a:pos x="129" y="180"/>
                    </a:cxn>
                    <a:cxn ang="0">
                      <a:pos x="145" y="171"/>
                    </a:cxn>
                    <a:cxn ang="0">
                      <a:pos x="159" y="159"/>
                    </a:cxn>
                    <a:cxn ang="0">
                      <a:pos x="169" y="146"/>
                    </a:cxn>
                    <a:cxn ang="0">
                      <a:pos x="178" y="131"/>
                    </a:cxn>
                    <a:cxn ang="0">
                      <a:pos x="183" y="112"/>
                    </a:cxn>
                    <a:cxn ang="0">
                      <a:pos x="185" y="94"/>
                    </a:cxn>
                    <a:cxn ang="0">
                      <a:pos x="183" y="75"/>
                    </a:cxn>
                    <a:cxn ang="0">
                      <a:pos x="178" y="57"/>
                    </a:cxn>
                    <a:cxn ang="0">
                      <a:pos x="169" y="42"/>
                    </a:cxn>
                    <a:cxn ang="0">
                      <a:pos x="159" y="28"/>
                    </a:cxn>
                    <a:cxn ang="0">
                      <a:pos x="145" y="17"/>
                    </a:cxn>
                    <a:cxn ang="0">
                      <a:pos x="129" y="7"/>
                    </a:cxn>
                    <a:cxn ang="0">
                      <a:pos x="111" y="3"/>
                    </a:cxn>
                    <a:cxn ang="0">
                      <a:pos x="93" y="0"/>
                    </a:cxn>
                    <a:cxn ang="0">
                      <a:pos x="75" y="3"/>
                    </a:cxn>
                    <a:cxn ang="0">
                      <a:pos x="56" y="7"/>
                    </a:cxn>
                    <a:cxn ang="0">
                      <a:pos x="41" y="17"/>
                    </a:cxn>
                    <a:cxn ang="0">
                      <a:pos x="27" y="28"/>
                    </a:cxn>
                    <a:cxn ang="0">
                      <a:pos x="16" y="42"/>
                    </a:cxn>
                    <a:cxn ang="0">
                      <a:pos x="7" y="57"/>
                    </a:cxn>
                    <a:cxn ang="0">
                      <a:pos x="2" y="75"/>
                    </a:cxn>
                    <a:cxn ang="0">
                      <a:pos x="0" y="94"/>
                    </a:cxn>
                    <a:cxn ang="0">
                      <a:pos x="2" y="112"/>
                    </a:cxn>
                    <a:cxn ang="0">
                      <a:pos x="7" y="131"/>
                    </a:cxn>
                    <a:cxn ang="0">
                      <a:pos x="16" y="146"/>
                    </a:cxn>
                    <a:cxn ang="0">
                      <a:pos x="27" y="159"/>
                    </a:cxn>
                    <a:cxn ang="0">
                      <a:pos x="41" y="171"/>
                    </a:cxn>
                    <a:cxn ang="0">
                      <a:pos x="56" y="180"/>
                    </a:cxn>
                    <a:cxn ang="0">
                      <a:pos x="75" y="185"/>
                    </a:cxn>
                    <a:cxn ang="0">
                      <a:pos x="93" y="187"/>
                    </a:cxn>
                  </a:cxnLst>
                  <a:rect l="0" t="0" r="r" b="b"/>
                  <a:pathLst>
                    <a:path w="185" h="187">
                      <a:moveTo>
                        <a:pt x="93" y="187"/>
                      </a:moveTo>
                      <a:lnTo>
                        <a:pt x="111" y="185"/>
                      </a:lnTo>
                      <a:lnTo>
                        <a:pt x="129" y="180"/>
                      </a:lnTo>
                      <a:lnTo>
                        <a:pt x="145" y="171"/>
                      </a:lnTo>
                      <a:lnTo>
                        <a:pt x="159" y="159"/>
                      </a:lnTo>
                      <a:lnTo>
                        <a:pt x="169" y="146"/>
                      </a:lnTo>
                      <a:lnTo>
                        <a:pt x="178" y="131"/>
                      </a:lnTo>
                      <a:lnTo>
                        <a:pt x="183" y="112"/>
                      </a:lnTo>
                      <a:lnTo>
                        <a:pt x="185" y="94"/>
                      </a:lnTo>
                      <a:lnTo>
                        <a:pt x="183" y="75"/>
                      </a:lnTo>
                      <a:lnTo>
                        <a:pt x="178" y="57"/>
                      </a:lnTo>
                      <a:lnTo>
                        <a:pt x="169" y="42"/>
                      </a:lnTo>
                      <a:lnTo>
                        <a:pt x="159" y="28"/>
                      </a:lnTo>
                      <a:lnTo>
                        <a:pt x="145" y="17"/>
                      </a:lnTo>
                      <a:lnTo>
                        <a:pt x="129" y="7"/>
                      </a:lnTo>
                      <a:lnTo>
                        <a:pt x="111" y="3"/>
                      </a:lnTo>
                      <a:lnTo>
                        <a:pt x="93" y="0"/>
                      </a:lnTo>
                      <a:lnTo>
                        <a:pt x="75" y="3"/>
                      </a:lnTo>
                      <a:lnTo>
                        <a:pt x="56" y="7"/>
                      </a:lnTo>
                      <a:lnTo>
                        <a:pt x="41" y="17"/>
                      </a:lnTo>
                      <a:lnTo>
                        <a:pt x="27" y="28"/>
                      </a:lnTo>
                      <a:lnTo>
                        <a:pt x="16" y="42"/>
                      </a:lnTo>
                      <a:lnTo>
                        <a:pt x="7" y="57"/>
                      </a:lnTo>
                      <a:lnTo>
                        <a:pt x="2" y="75"/>
                      </a:lnTo>
                      <a:lnTo>
                        <a:pt x="0" y="94"/>
                      </a:lnTo>
                      <a:lnTo>
                        <a:pt x="2" y="112"/>
                      </a:lnTo>
                      <a:lnTo>
                        <a:pt x="7" y="131"/>
                      </a:lnTo>
                      <a:lnTo>
                        <a:pt x="16" y="146"/>
                      </a:lnTo>
                      <a:lnTo>
                        <a:pt x="27" y="159"/>
                      </a:lnTo>
                      <a:lnTo>
                        <a:pt x="41" y="171"/>
                      </a:lnTo>
                      <a:lnTo>
                        <a:pt x="56" y="180"/>
                      </a:lnTo>
                      <a:lnTo>
                        <a:pt x="75" y="185"/>
                      </a:lnTo>
                      <a:lnTo>
                        <a:pt x="93" y="187"/>
                      </a:lnTo>
                      <a:close/>
                    </a:path>
                  </a:pathLst>
                </a:custGeom>
                <a:solidFill>
                  <a:srgbClr val="8C8C8C"/>
                </a:solidFill>
                <a:ln w="9525">
                  <a:noFill/>
                  <a:round/>
                  <a:headEnd/>
                  <a:tailEnd/>
                </a:ln>
              </p:spPr>
              <p:txBody>
                <a:bodyPr>
                  <a:prstTxWarp prst="textNoShape">
                    <a:avLst/>
                  </a:prstTxWarp>
                </a:bodyPr>
                <a:lstStyle/>
                <a:p>
                  <a:endParaRPr lang="en-US"/>
                </a:p>
              </p:txBody>
            </p:sp>
            <p:sp>
              <p:nvSpPr>
                <p:cNvPr id="184421" name="Freeform 101"/>
                <p:cNvSpPr>
                  <a:spLocks/>
                </p:cNvSpPr>
                <p:nvPr/>
              </p:nvSpPr>
              <p:spPr bwMode="auto">
                <a:xfrm>
                  <a:off x="1839" y="2766"/>
                  <a:ext cx="982" cy="430"/>
                </a:xfrm>
                <a:custGeom>
                  <a:avLst/>
                  <a:gdLst/>
                  <a:ahLst/>
                  <a:cxnLst>
                    <a:cxn ang="0">
                      <a:pos x="0" y="862"/>
                    </a:cxn>
                    <a:cxn ang="0">
                      <a:pos x="808" y="0"/>
                    </a:cxn>
                    <a:cxn ang="0">
                      <a:pos x="1962" y="596"/>
                    </a:cxn>
                    <a:cxn ang="0">
                      <a:pos x="1921" y="605"/>
                    </a:cxn>
                    <a:cxn ang="0">
                      <a:pos x="812" y="34"/>
                    </a:cxn>
                    <a:cxn ang="0">
                      <a:pos x="40" y="854"/>
                    </a:cxn>
                    <a:cxn ang="0">
                      <a:pos x="0" y="862"/>
                    </a:cxn>
                  </a:cxnLst>
                  <a:rect l="0" t="0" r="r" b="b"/>
                  <a:pathLst>
                    <a:path w="1962" h="862">
                      <a:moveTo>
                        <a:pt x="0" y="862"/>
                      </a:moveTo>
                      <a:lnTo>
                        <a:pt x="808" y="0"/>
                      </a:lnTo>
                      <a:lnTo>
                        <a:pt x="1962" y="596"/>
                      </a:lnTo>
                      <a:lnTo>
                        <a:pt x="1921" y="605"/>
                      </a:lnTo>
                      <a:lnTo>
                        <a:pt x="812" y="34"/>
                      </a:lnTo>
                      <a:lnTo>
                        <a:pt x="40" y="854"/>
                      </a:lnTo>
                      <a:lnTo>
                        <a:pt x="0" y="862"/>
                      </a:lnTo>
                      <a:close/>
                    </a:path>
                  </a:pathLst>
                </a:custGeom>
                <a:solidFill>
                  <a:srgbClr val="E2B575"/>
                </a:solidFill>
                <a:ln w="9525">
                  <a:noFill/>
                  <a:round/>
                  <a:headEnd/>
                  <a:tailEnd/>
                </a:ln>
              </p:spPr>
              <p:txBody>
                <a:bodyPr>
                  <a:prstTxWarp prst="textNoShape">
                    <a:avLst/>
                  </a:prstTxWarp>
                </a:bodyPr>
                <a:lstStyle/>
                <a:p>
                  <a:endParaRPr lang="en-US"/>
                </a:p>
              </p:txBody>
            </p:sp>
            <p:sp>
              <p:nvSpPr>
                <p:cNvPr id="184422" name="Freeform 102"/>
                <p:cNvSpPr>
                  <a:spLocks/>
                </p:cNvSpPr>
                <p:nvPr/>
              </p:nvSpPr>
              <p:spPr bwMode="auto">
                <a:xfrm>
                  <a:off x="1803" y="3053"/>
                  <a:ext cx="1127" cy="727"/>
                </a:xfrm>
                <a:custGeom>
                  <a:avLst/>
                  <a:gdLst/>
                  <a:ahLst/>
                  <a:cxnLst>
                    <a:cxn ang="0">
                      <a:pos x="2254" y="1172"/>
                    </a:cxn>
                    <a:cxn ang="0">
                      <a:pos x="2096" y="0"/>
                    </a:cxn>
                    <a:cxn ang="0">
                      <a:pos x="0" y="281"/>
                    </a:cxn>
                    <a:cxn ang="0">
                      <a:pos x="158" y="1454"/>
                    </a:cxn>
                    <a:cxn ang="0">
                      <a:pos x="2254" y="1172"/>
                    </a:cxn>
                  </a:cxnLst>
                  <a:rect l="0" t="0" r="r" b="b"/>
                  <a:pathLst>
                    <a:path w="2254" h="1454">
                      <a:moveTo>
                        <a:pt x="2254" y="1172"/>
                      </a:moveTo>
                      <a:lnTo>
                        <a:pt x="2096" y="0"/>
                      </a:lnTo>
                      <a:lnTo>
                        <a:pt x="0" y="281"/>
                      </a:lnTo>
                      <a:lnTo>
                        <a:pt x="158" y="1454"/>
                      </a:lnTo>
                      <a:lnTo>
                        <a:pt x="2254" y="1172"/>
                      </a:lnTo>
                      <a:close/>
                    </a:path>
                  </a:pathLst>
                </a:custGeom>
                <a:solidFill>
                  <a:srgbClr val="0038EF"/>
                </a:solidFill>
                <a:ln w="9525">
                  <a:noFill/>
                  <a:round/>
                  <a:headEnd/>
                  <a:tailEnd/>
                </a:ln>
              </p:spPr>
              <p:txBody>
                <a:bodyPr>
                  <a:prstTxWarp prst="textNoShape">
                    <a:avLst/>
                  </a:prstTxWarp>
                </a:bodyPr>
                <a:lstStyle/>
                <a:p>
                  <a:endParaRPr lang="en-US"/>
                </a:p>
              </p:txBody>
            </p:sp>
            <p:sp>
              <p:nvSpPr>
                <p:cNvPr id="184423" name="Freeform 103"/>
                <p:cNvSpPr>
                  <a:spLocks/>
                </p:cNvSpPr>
                <p:nvPr/>
              </p:nvSpPr>
              <p:spPr bwMode="auto">
                <a:xfrm>
                  <a:off x="1823" y="3069"/>
                  <a:ext cx="1086" cy="692"/>
                </a:xfrm>
                <a:custGeom>
                  <a:avLst/>
                  <a:gdLst/>
                  <a:ahLst/>
                  <a:cxnLst>
                    <a:cxn ang="0">
                      <a:pos x="2172" y="1112"/>
                    </a:cxn>
                    <a:cxn ang="0">
                      <a:pos x="2023" y="0"/>
                    </a:cxn>
                    <a:cxn ang="0">
                      <a:pos x="0" y="272"/>
                    </a:cxn>
                    <a:cxn ang="0">
                      <a:pos x="149" y="1384"/>
                    </a:cxn>
                    <a:cxn ang="0">
                      <a:pos x="2172" y="1112"/>
                    </a:cxn>
                  </a:cxnLst>
                  <a:rect l="0" t="0" r="r" b="b"/>
                  <a:pathLst>
                    <a:path w="2172" h="1384">
                      <a:moveTo>
                        <a:pt x="2172" y="1112"/>
                      </a:moveTo>
                      <a:lnTo>
                        <a:pt x="2023" y="0"/>
                      </a:lnTo>
                      <a:lnTo>
                        <a:pt x="0" y="272"/>
                      </a:lnTo>
                      <a:lnTo>
                        <a:pt x="149" y="1384"/>
                      </a:lnTo>
                      <a:lnTo>
                        <a:pt x="2172" y="1112"/>
                      </a:lnTo>
                      <a:close/>
                    </a:path>
                  </a:pathLst>
                </a:custGeom>
                <a:solidFill>
                  <a:srgbClr val="4F9EFF"/>
                </a:solidFill>
                <a:ln w="9525">
                  <a:noFill/>
                  <a:round/>
                  <a:headEnd/>
                  <a:tailEnd/>
                </a:ln>
              </p:spPr>
              <p:txBody>
                <a:bodyPr>
                  <a:prstTxWarp prst="textNoShape">
                    <a:avLst/>
                  </a:prstTxWarp>
                </a:bodyPr>
                <a:lstStyle/>
                <a:p>
                  <a:endParaRPr lang="en-US"/>
                </a:p>
              </p:txBody>
            </p:sp>
            <p:sp>
              <p:nvSpPr>
                <p:cNvPr id="184424" name="Freeform 104"/>
                <p:cNvSpPr>
                  <a:spLocks/>
                </p:cNvSpPr>
                <p:nvPr/>
              </p:nvSpPr>
              <p:spPr bwMode="auto">
                <a:xfrm>
                  <a:off x="1871" y="3116"/>
                  <a:ext cx="990" cy="596"/>
                </a:xfrm>
                <a:custGeom>
                  <a:avLst/>
                  <a:gdLst/>
                  <a:ahLst/>
                  <a:cxnLst>
                    <a:cxn ang="0">
                      <a:pos x="1981" y="943"/>
                    </a:cxn>
                    <a:cxn ang="0">
                      <a:pos x="1854" y="0"/>
                    </a:cxn>
                    <a:cxn ang="0">
                      <a:pos x="0" y="248"/>
                    </a:cxn>
                    <a:cxn ang="0">
                      <a:pos x="126" y="1192"/>
                    </a:cxn>
                    <a:cxn ang="0">
                      <a:pos x="1981" y="943"/>
                    </a:cxn>
                  </a:cxnLst>
                  <a:rect l="0" t="0" r="r" b="b"/>
                  <a:pathLst>
                    <a:path w="1981" h="1192">
                      <a:moveTo>
                        <a:pt x="1981" y="943"/>
                      </a:moveTo>
                      <a:lnTo>
                        <a:pt x="1854" y="0"/>
                      </a:lnTo>
                      <a:lnTo>
                        <a:pt x="0" y="248"/>
                      </a:lnTo>
                      <a:lnTo>
                        <a:pt x="126" y="1192"/>
                      </a:lnTo>
                      <a:lnTo>
                        <a:pt x="1981" y="943"/>
                      </a:lnTo>
                      <a:close/>
                    </a:path>
                  </a:pathLst>
                </a:custGeom>
                <a:solidFill>
                  <a:srgbClr val="F9FCFF"/>
                </a:solidFill>
                <a:ln w="9525">
                  <a:noFill/>
                  <a:round/>
                  <a:headEnd/>
                  <a:tailEnd/>
                </a:ln>
              </p:spPr>
              <p:txBody>
                <a:bodyPr>
                  <a:prstTxWarp prst="textNoShape">
                    <a:avLst/>
                  </a:prstTxWarp>
                </a:bodyPr>
                <a:lstStyle/>
                <a:p>
                  <a:endParaRPr lang="en-US"/>
                </a:p>
              </p:txBody>
            </p:sp>
            <p:sp>
              <p:nvSpPr>
                <p:cNvPr id="184425" name="Freeform 105"/>
                <p:cNvSpPr>
                  <a:spLocks/>
                </p:cNvSpPr>
                <p:nvPr/>
              </p:nvSpPr>
              <p:spPr bwMode="auto">
                <a:xfrm>
                  <a:off x="1841" y="3208"/>
                  <a:ext cx="85" cy="87"/>
                </a:xfrm>
                <a:custGeom>
                  <a:avLst/>
                  <a:gdLst/>
                  <a:ahLst/>
                  <a:cxnLst>
                    <a:cxn ang="0">
                      <a:pos x="0" y="19"/>
                    </a:cxn>
                    <a:cxn ang="0">
                      <a:pos x="20" y="165"/>
                    </a:cxn>
                    <a:cxn ang="0">
                      <a:pos x="27" y="167"/>
                    </a:cxn>
                    <a:cxn ang="0">
                      <a:pos x="32" y="169"/>
                    </a:cxn>
                    <a:cxn ang="0">
                      <a:pos x="39" y="172"/>
                    </a:cxn>
                    <a:cxn ang="0">
                      <a:pos x="46" y="173"/>
                    </a:cxn>
                    <a:cxn ang="0">
                      <a:pos x="53" y="174"/>
                    </a:cxn>
                    <a:cxn ang="0">
                      <a:pos x="60" y="174"/>
                    </a:cxn>
                    <a:cxn ang="0">
                      <a:pos x="68" y="174"/>
                    </a:cxn>
                    <a:cxn ang="0">
                      <a:pos x="75" y="173"/>
                    </a:cxn>
                    <a:cxn ang="0">
                      <a:pos x="97" y="168"/>
                    </a:cxn>
                    <a:cxn ang="0">
                      <a:pos x="116" y="159"/>
                    </a:cxn>
                    <a:cxn ang="0">
                      <a:pos x="134" y="146"/>
                    </a:cxn>
                    <a:cxn ang="0">
                      <a:pos x="149" y="130"/>
                    </a:cxn>
                    <a:cxn ang="0">
                      <a:pos x="159" y="113"/>
                    </a:cxn>
                    <a:cxn ang="0">
                      <a:pos x="167" y="93"/>
                    </a:cxn>
                    <a:cxn ang="0">
                      <a:pos x="171" y="71"/>
                    </a:cxn>
                    <a:cxn ang="0">
                      <a:pos x="169" y="49"/>
                    </a:cxn>
                    <a:cxn ang="0">
                      <a:pos x="167" y="36"/>
                    </a:cxn>
                    <a:cxn ang="0">
                      <a:pos x="163" y="23"/>
                    </a:cxn>
                    <a:cxn ang="0">
                      <a:pos x="157" y="11"/>
                    </a:cxn>
                    <a:cxn ang="0">
                      <a:pos x="150" y="0"/>
                    </a:cxn>
                    <a:cxn ang="0">
                      <a:pos x="0" y="19"/>
                    </a:cxn>
                  </a:cxnLst>
                  <a:rect l="0" t="0" r="r" b="b"/>
                  <a:pathLst>
                    <a:path w="171" h="174">
                      <a:moveTo>
                        <a:pt x="0" y="19"/>
                      </a:moveTo>
                      <a:lnTo>
                        <a:pt x="20" y="165"/>
                      </a:lnTo>
                      <a:lnTo>
                        <a:pt x="27" y="167"/>
                      </a:lnTo>
                      <a:lnTo>
                        <a:pt x="32" y="169"/>
                      </a:lnTo>
                      <a:lnTo>
                        <a:pt x="39" y="172"/>
                      </a:lnTo>
                      <a:lnTo>
                        <a:pt x="46" y="173"/>
                      </a:lnTo>
                      <a:lnTo>
                        <a:pt x="53" y="174"/>
                      </a:lnTo>
                      <a:lnTo>
                        <a:pt x="60" y="174"/>
                      </a:lnTo>
                      <a:lnTo>
                        <a:pt x="68" y="174"/>
                      </a:lnTo>
                      <a:lnTo>
                        <a:pt x="75" y="173"/>
                      </a:lnTo>
                      <a:lnTo>
                        <a:pt x="97" y="168"/>
                      </a:lnTo>
                      <a:lnTo>
                        <a:pt x="116" y="159"/>
                      </a:lnTo>
                      <a:lnTo>
                        <a:pt x="134" y="146"/>
                      </a:lnTo>
                      <a:lnTo>
                        <a:pt x="149" y="130"/>
                      </a:lnTo>
                      <a:lnTo>
                        <a:pt x="159" y="113"/>
                      </a:lnTo>
                      <a:lnTo>
                        <a:pt x="167" y="93"/>
                      </a:lnTo>
                      <a:lnTo>
                        <a:pt x="171" y="71"/>
                      </a:lnTo>
                      <a:lnTo>
                        <a:pt x="169" y="49"/>
                      </a:lnTo>
                      <a:lnTo>
                        <a:pt x="167" y="36"/>
                      </a:lnTo>
                      <a:lnTo>
                        <a:pt x="163" y="23"/>
                      </a:lnTo>
                      <a:lnTo>
                        <a:pt x="157" y="11"/>
                      </a:lnTo>
                      <a:lnTo>
                        <a:pt x="150" y="0"/>
                      </a:lnTo>
                      <a:lnTo>
                        <a:pt x="0" y="19"/>
                      </a:lnTo>
                      <a:close/>
                    </a:path>
                  </a:pathLst>
                </a:custGeom>
                <a:solidFill>
                  <a:srgbClr val="4F9EFF"/>
                </a:solidFill>
                <a:ln w="9525">
                  <a:noFill/>
                  <a:round/>
                  <a:headEnd/>
                  <a:tailEnd/>
                </a:ln>
              </p:spPr>
              <p:txBody>
                <a:bodyPr>
                  <a:prstTxWarp prst="textNoShape">
                    <a:avLst/>
                  </a:prstTxWarp>
                </a:bodyPr>
                <a:lstStyle/>
                <a:p>
                  <a:endParaRPr lang="en-US"/>
                </a:p>
              </p:txBody>
            </p:sp>
            <p:sp>
              <p:nvSpPr>
                <p:cNvPr id="184426" name="Freeform 106"/>
                <p:cNvSpPr>
                  <a:spLocks/>
                </p:cNvSpPr>
                <p:nvPr/>
              </p:nvSpPr>
              <p:spPr bwMode="auto">
                <a:xfrm>
                  <a:off x="2744" y="3089"/>
                  <a:ext cx="88" cy="85"/>
                </a:xfrm>
                <a:custGeom>
                  <a:avLst/>
                  <a:gdLst/>
                  <a:ahLst/>
                  <a:cxnLst>
                    <a:cxn ang="0">
                      <a:pos x="157" y="0"/>
                    </a:cxn>
                    <a:cxn ang="0">
                      <a:pos x="176" y="146"/>
                    </a:cxn>
                    <a:cxn ang="0">
                      <a:pos x="170" y="150"/>
                    </a:cxn>
                    <a:cxn ang="0">
                      <a:pos x="165" y="154"/>
                    </a:cxn>
                    <a:cxn ang="0">
                      <a:pos x="159" y="157"/>
                    </a:cxn>
                    <a:cxn ang="0">
                      <a:pos x="152" y="161"/>
                    </a:cxn>
                    <a:cxn ang="0">
                      <a:pos x="145" y="163"/>
                    </a:cxn>
                    <a:cxn ang="0">
                      <a:pos x="138" y="165"/>
                    </a:cxn>
                    <a:cxn ang="0">
                      <a:pos x="131" y="167"/>
                    </a:cxn>
                    <a:cxn ang="0">
                      <a:pos x="124" y="169"/>
                    </a:cxn>
                    <a:cxn ang="0">
                      <a:pos x="102" y="170"/>
                    </a:cxn>
                    <a:cxn ang="0">
                      <a:pos x="80" y="165"/>
                    </a:cxn>
                    <a:cxn ang="0">
                      <a:pos x="61" y="158"/>
                    </a:cxn>
                    <a:cxn ang="0">
                      <a:pos x="44" y="147"/>
                    </a:cxn>
                    <a:cxn ang="0">
                      <a:pos x="27" y="133"/>
                    </a:cxn>
                    <a:cxn ang="0">
                      <a:pos x="15" y="116"/>
                    </a:cxn>
                    <a:cxn ang="0">
                      <a:pos x="6" y="96"/>
                    </a:cxn>
                    <a:cxn ang="0">
                      <a:pos x="1" y="74"/>
                    </a:cxn>
                    <a:cxn ang="0">
                      <a:pos x="0" y="60"/>
                    </a:cxn>
                    <a:cxn ang="0">
                      <a:pos x="1" y="47"/>
                    </a:cxn>
                    <a:cxn ang="0">
                      <a:pos x="3" y="34"/>
                    </a:cxn>
                    <a:cxn ang="0">
                      <a:pos x="7" y="21"/>
                    </a:cxn>
                    <a:cxn ang="0">
                      <a:pos x="157" y="0"/>
                    </a:cxn>
                  </a:cxnLst>
                  <a:rect l="0" t="0" r="r" b="b"/>
                  <a:pathLst>
                    <a:path w="176" h="170">
                      <a:moveTo>
                        <a:pt x="157" y="0"/>
                      </a:moveTo>
                      <a:lnTo>
                        <a:pt x="176" y="146"/>
                      </a:lnTo>
                      <a:lnTo>
                        <a:pt x="170" y="150"/>
                      </a:lnTo>
                      <a:lnTo>
                        <a:pt x="165" y="154"/>
                      </a:lnTo>
                      <a:lnTo>
                        <a:pt x="159" y="157"/>
                      </a:lnTo>
                      <a:lnTo>
                        <a:pt x="152" y="161"/>
                      </a:lnTo>
                      <a:lnTo>
                        <a:pt x="145" y="163"/>
                      </a:lnTo>
                      <a:lnTo>
                        <a:pt x="138" y="165"/>
                      </a:lnTo>
                      <a:lnTo>
                        <a:pt x="131" y="167"/>
                      </a:lnTo>
                      <a:lnTo>
                        <a:pt x="124" y="169"/>
                      </a:lnTo>
                      <a:lnTo>
                        <a:pt x="102" y="170"/>
                      </a:lnTo>
                      <a:lnTo>
                        <a:pt x="80" y="165"/>
                      </a:lnTo>
                      <a:lnTo>
                        <a:pt x="61" y="158"/>
                      </a:lnTo>
                      <a:lnTo>
                        <a:pt x="44" y="147"/>
                      </a:lnTo>
                      <a:lnTo>
                        <a:pt x="27" y="133"/>
                      </a:lnTo>
                      <a:lnTo>
                        <a:pt x="15" y="116"/>
                      </a:lnTo>
                      <a:lnTo>
                        <a:pt x="6" y="96"/>
                      </a:lnTo>
                      <a:lnTo>
                        <a:pt x="1" y="74"/>
                      </a:lnTo>
                      <a:lnTo>
                        <a:pt x="0" y="60"/>
                      </a:lnTo>
                      <a:lnTo>
                        <a:pt x="1" y="47"/>
                      </a:lnTo>
                      <a:lnTo>
                        <a:pt x="3" y="34"/>
                      </a:lnTo>
                      <a:lnTo>
                        <a:pt x="7" y="21"/>
                      </a:lnTo>
                      <a:lnTo>
                        <a:pt x="157" y="0"/>
                      </a:lnTo>
                      <a:close/>
                    </a:path>
                  </a:pathLst>
                </a:custGeom>
                <a:solidFill>
                  <a:srgbClr val="4F9EFF"/>
                </a:solidFill>
                <a:ln w="9525">
                  <a:noFill/>
                  <a:round/>
                  <a:headEnd/>
                  <a:tailEnd/>
                </a:ln>
              </p:spPr>
              <p:txBody>
                <a:bodyPr>
                  <a:prstTxWarp prst="textNoShape">
                    <a:avLst/>
                  </a:prstTxWarp>
                </a:bodyPr>
                <a:lstStyle/>
                <a:p>
                  <a:endParaRPr lang="en-US"/>
                </a:p>
              </p:txBody>
            </p:sp>
            <p:sp>
              <p:nvSpPr>
                <p:cNvPr id="184427" name="Freeform 107"/>
                <p:cNvSpPr>
                  <a:spLocks/>
                </p:cNvSpPr>
                <p:nvPr/>
              </p:nvSpPr>
              <p:spPr bwMode="auto">
                <a:xfrm>
                  <a:off x="2807" y="3531"/>
                  <a:ext cx="84" cy="89"/>
                </a:xfrm>
                <a:custGeom>
                  <a:avLst/>
                  <a:gdLst/>
                  <a:ahLst/>
                  <a:cxnLst>
                    <a:cxn ang="0">
                      <a:pos x="168" y="158"/>
                    </a:cxn>
                    <a:cxn ang="0">
                      <a:pos x="23" y="177"/>
                    </a:cxn>
                    <a:cxn ang="0">
                      <a:pos x="15" y="166"/>
                    </a:cxn>
                    <a:cxn ang="0">
                      <a:pos x="9" y="153"/>
                    </a:cxn>
                    <a:cxn ang="0">
                      <a:pos x="3" y="139"/>
                    </a:cxn>
                    <a:cxn ang="0">
                      <a:pos x="1" y="124"/>
                    </a:cxn>
                    <a:cxn ang="0">
                      <a:pos x="0" y="102"/>
                    </a:cxn>
                    <a:cxn ang="0">
                      <a:pos x="3" y="81"/>
                    </a:cxn>
                    <a:cxn ang="0">
                      <a:pos x="11" y="61"/>
                    </a:cxn>
                    <a:cxn ang="0">
                      <a:pos x="21" y="44"/>
                    </a:cxn>
                    <a:cxn ang="0">
                      <a:pos x="36" y="28"/>
                    </a:cxn>
                    <a:cxn ang="0">
                      <a:pos x="53" y="15"/>
                    </a:cxn>
                    <a:cxn ang="0">
                      <a:pos x="72" y="6"/>
                    </a:cxn>
                    <a:cxn ang="0">
                      <a:pos x="94" y="1"/>
                    </a:cxn>
                    <a:cxn ang="0">
                      <a:pos x="101" y="0"/>
                    </a:cxn>
                    <a:cxn ang="0">
                      <a:pos x="108" y="0"/>
                    </a:cxn>
                    <a:cxn ang="0">
                      <a:pos x="115" y="0"/>
                    </a:cxn>
                    <a:cxn ang="0">
                      <a:pos x="122" y="1"/>
                    </a:cxn>
                    <a:cxn ang="0">
                      <a:pos x="129" y="2"/>
                    </a:cxn>
                    <a:cxn ang="0">
                      <a:pos x="136" y="3"/>
                    </a:cxn>
                    <a:cxn ang="0">
                      <a:pos x="141" y="6"/>
                    </a:cxn>
                    <a:cxn ang="0">
                      <a:pos x="148" y="8"/>
                    </a:cxn>
                    <a:cxn ang="0">
                      <a:pos x="168" y="158"/>
                    </a:cxn>
                  </a:cxnLst>
                  <a:rect l="0" t="0" r="r" b="b"/>
                  <a:pathLst>
                    <a:path w="168" h="177">
                      <a:moveTo>
                        <a:pt x="168" y="158"/>
                      </a:moveTo>
                      <a:lnTo>
                        <a:pt x="23" y="177"/>
                      </a:lnTo>
                      <a:lnTo>
                        <a:pt x="15" y="166"/>
                      </a:lnTo>
                      <a:lnTo>
                        <a:pt x="9" y="153"/>
                      </a:lnTo>
                      <a:lnTo>
                        <a:pt x="3" y="139"/>
                      </a:lnTo>
                      <a:lnTo>
                        <a:pt x="1" y="124"/>
                      </a:lnTo>
                      <a:lnTo>
                        <a:pt x="0" y="102"/>
                      </a:lnTo>
                      <a:lnTo>
                        <a:pt x="3" y="81"/>
                      </a:lnTo>
                      <a:lnTo>
                        <a:pt x="11" y="61"/>
                      </a:lnTo>
                      <a:lnTo>
                        <a:pt x="21" y="44"/>
                      </a:lnTo>
                      <a:lnTo>
                        <a:pt x="36" y="28"/>
                      </a:lnTo>
                      <a:lnTo>
                        <a:pt x="53" y="15"/>
                      </a:lnTo>
                      <a:lnTo>
                        <a:pt x="72" y="6"/>
                      </a:lnTo>
                      <a:lnTo>
                        <a:pt x="94" y="1"/>
                      </a:lnTo>
                      <a:lnTo>
                        <a:pt x="101" y="0"/>
                      </a:lnTo>
                      <a:lnTo>
                        <a:pt x="108" y="0"/>
                      </a:lnTo>
                      <a:lnTo>
                        <a:pt x="115" y="0"/>
                      </a:lnTo>
                      <a:lnTo>
                        <a:pt x="122" y="1"/>
                      </a:lnTo>
                      <a:lnTo>
                        <a:pt x="129" y="2"/>
                      </a:lnTo>
                      <a:lnTo>
                        <a:pt x="136" y="3"/>
                      </a:lnTo>
                      <a:lnTo>
                        <a:pt x="141" y="6"/>
                      </a:lnTo>
                      <a:lnTo>
                        <a:pt x="148" y="8"/>
                      </a:lnTo>
                      <a:lnTo>
                        <a:pt x="168" y="158"/>
                      </a:lnTo>
                      <a:close/>
                    </a:path>
                  </a:pathLst>
                </a:custGeom>
                <a:solidFill>
                  <a:srgbClr val="4F9EFF"/>
                </a:solidFill>
                <a:ln w="9525">
                  <a:noFill/>
                  <a:round/>
                  <a:headEnd/>
                  <a:tailEnd/>
                </a:ln>
              </p:spPr>
              <p:txBody>
                <a:bodyPr>
                  <a:prstTxWarp prst="textNoShape">
                    <a:avLst/>
                  </a:prstTxWarp>
                </a:bodyPr>
                <a:lstStyle/>
                <a:p>
                  <a:endParaRPr lang="en-US"/>
                </a:p>
              </p:txBody>
            </p:sp>
            <p:sp>
              <p:nvSpPr>
                <p:cNvPr id="184428" name="Freeform 108"/>
                <p:cNvSpPr>
                  <a:spLocks/>
                </p:cNvSpPr>
                <p:nvPr/>
              </p:nvSpPr>
              <p:spPr bwMode="auto">
                <a:xfrm>
                  <a:off x="1904" y="3656"/>
                  <a:ext cx="88" cy="84"/>
                </a:xfrm>
                <a:custGeom>
                  <a:avLst/>
                  <a:gdLst/>
                  <a:ahLst/>
                  <a:cxnLst>
                    <a:cxn ang="0">
                      <a:pos x="19" y="168"/>
                    </a:cxn>
                    <a:cxn ang="0">
                      <a:pos x="0" y="22"/>
                    </a:cxn>
                    <a:cxn ang="0">
                      <a:pos x="6" y="17"/>
                    </a:cxn>
                    <a:cxn ang="0">
                      <a:pos x="11" y="14"/>
                    </a:cxn>
                    <a:cxn ang="0">
                      <a:pos x="17" y="10"/>
                    </a:cxn>
                    <a:cxn ang="0">
                      <a:pos x="24" y="8"/>
                    </a:cxn>
                    <a:cxn ang="0">
                      <a:pos x="31" y="6"/>
                    </a:cxn>
                    <a:cxn ang="0">
                      <a:pos x="38" y="3"/>
                    </a:cxn>
                    <a:cxn ang="0">
                      <a:pos x="45" y="2"/>
                    </a:cxn>
                    <a:cxn ang="0">
                      <a:pos x="52" y="1"/>
                    </a:cxn>
                    <a:cxn ang="0">
                      <a:pos x="74" y="0"/>
                    </a:cxn>
                    <a:cxn ang="0">
                      <a:pos x="95" y="3"/>
                    </a:cxn>
                    <a:cxn ang="0">
                      <a:pos x="115" y="11"/>
                    </a:cxn>
                    <a:cxn ang="0">
                      <a:pos x="132" y="22"/>
                    </a:cxn>
                    <a:cxn ang="0">
                      <a:pos x="148" y="37"/>
                    </a:cxn>
                    <a:cxn ang="0">
                      <a:pos x="161" y="54"/>
                    </a:cxn>
                    <a:cxn ang="0">
                      <a:pos x="170" y="74"/>
                    </a:cxn>
                    <a:cxn ang="0">
                      <a:pos x="175" y="96"/>
                    </a:cxn>
                    <a:cxn ang="0">
                      <a:pos x="176" y="109"/>
                    </a:cxn>
                    <a:cxn ang="0">
                      <a:pos x="176" y="123"/>
                    </a:cxn>
                    <a:cxn ang="0">
                      <a:pos x="174" y="136"/>
                    </a:cxn>
                    <a:cxn ang="0">
                      <a:pos x="170" y="148"/>
                    </a:cxn>
                    <a:cxn ang="0">
                      <a:pos x="19" y="168"/>
                    </a:cxn>
                  </a:cxnLst>
                  <a:rect l="0" t="0" r="r" b="b"/>
                  <a:pathLst>
                    <a:path w="176" h="168">
                      <a:moveTo>
                        <a:pt x="19" y="168"/>
                      </a:moveTo>
                      <a:lnTo>
                        <a:pt x="0" y="22"/>
                      </a:lnTo>
                      <a:lnTo>
                        <a:pt x="6" y="17"/>
                      </a:lnTo>
                      <a:lnTo>
                        <a:pt x="11" y="14"/>
                      </a:lnTo>
                      <a:lnTo>
                        <a:pt x="17" y="10"/>
                      </a:lnTo>
                      <a:lnTo>
                        <a:pt x="24" y="8"/>
                      </a:lnTo>
                      <a:lnTo>
                        <a:pt x="31" y="6"/>
                      </a:lnTo>
                      <a:lnTo>
                        <a:pt x="38" y="3"/>
                      </a:lnTo>
                      <a:lnTo>
                        <a:pt x="45" y="2"/>
                      </a:lnTo>
                      <a:lnTo>
                        <a:pt x="52" y="1"/>
                      </a:lnTo>
                      <a:lnTo>
                        <a:pt x="74" y="0"/>
                      </a:lnTo>
                      <a:lnTo>
                        <a:pt x="95" y="3"/>
                      </a:lnTo>
                      <a:lnTo>
                        <a:pt x="115" y="11"/>
                      </a:lnTo>
                      <a:lnTo>
                        <a:pt x="132" y="22"/>
                      </a:lnTo>
                      <a:lnTo>
                        <a:pt x="148" y="37"/>
                      </a:lnTo>
                      <a:lnTo>
                        <a:pt x="161" y="54"/>
                      </a:lnTo>
                      <a:lnTo>
                        <a:pt x="170" y="74"/>
                      </a:lnTo>
                      <a:lnTo>
                        <a:pt x="175" y="96"/>
                      </a:lnTo>
                      <a:lnTo>
                        <a:pt x="176" y="109"/>
                      </a:lnTo>
                      <a:lnTo>
                        <a:pt x="176" y="123"/>
                      </a:lnTo>
                      <a:lnTo>
                        <a:pt x="174" y="136"/>
                      </a:lnTo>
                      <a:lnTo>
                        <a:pt x="170" y="148"/>
                      </a:lnTo>
                      <a:lnTo>
                        <a:pt x="19" y="168"/>
                      </a:lnTo>
                      <a:close/>
                    </a:path>
                  </a:pathLst>
                </a:custGeom>
                <a:solidFill>
                  <a:srgbClr val="4F9EFF"/>
                </a:solidFill>
                <a:ln w="9525">
                  <a:noFill/>
                  <a:round/>
                  <a:headEnd/>
                  <a:tailEnd/>
                </a:ln>
              </p:spPr>
              <p:txBody>
                <a:bodyPr>
                  <a:prstTxWarp prst="textNoShape">
                    <a:avLst/>
                  </a:prstTxWarp>
                </a:bodyPr>
                <a:lstStyle/>
                <a:p>
                  <a:endParaRPr lang="en-US"/>
                </a:p>
              </p:txBody>
            </p:sp>
            <p:sp>
              <p:nvSpPr>
                <p:cNvPr id="184429" name="Freeform 109"/>
                <p:cNvSpPr>
                  <a:spLocks/>
                </p:cNvSpPr>
                <p:nvPr/>
              </p:nvSpPr>
              <p:spPr bwMode="auto">
                <a:xfrm>
                  <a:off x="1873" y="3201"/>
                  <a:ext cx="48" cy="45"/>
                </a:xfrm>
                <a:custGeom>
                  <a:avLst/>
                  <a:gdLst/>
                  <a:ahLst/>
                  <a:cxnLst>
                    <a:cxn ang="0">
                      <a:pos x="94" y="64"/>
                    </a:cxn>
                    <a:cxn ang="0">
                      <a:pos x="92" y="68"/>
                    </a:cxn>
                    <a:cxn ang="0">
                      <a:pos x="83" y="78"/>
                    </a:cxn>
                    <a:cxn ang="0">
                      <a:pos x="64" y="89"/>
                    </a:cxn>
                    <a:cxn ang="0">
                      <a:pos x="46" y="91"/>
                    </a:cxn>
                    <a:cxn ang="0">
                      <a:pos x="27" y="86"/>
                    </a:cxn>
                    <a:cxn ang="0">
                      <a:pos x="8" y="69"/>
                    </a:cxn>
                    <a:cxn ang="0">
                      <a:pos x="0" y="36"/>
                    </a:cxn>
                    <a:cxn ang="0">
                      <a:pos x="17" y="8"/>
                    </a:cxn>
                    <a:cxn ang="0">
                      <a:pos x="34" y="0"/>
                    </a:cxn>
                    <a:cxn ang="0">
                      <a:pos x="50" y="2"/>
                    </a:cxn>
                    <a:cxn ang="0">
                      <a:pos x="61" y="6"/>
                    </a:cxn>
                    <a:cxn ang="0">
                      <a:pos x="69" y="14"/>
                    </a:cxn>
                    <a:cxn ang="0">
                      <a:pos x="76" y="38"/>
                    </a:cxn>
                    <a:cxn ang="0">
                      <a:pos x="60" y="62"/>
                    </a:cxn>
                    <a:cxn ang="0">
                      <a:pos x="44" y="62"/>
                    </a:cxn>
                    <a:cxn ang="0">
                      <a:pos x="34" y="55"/>
                    </a:cxn>
                    <a:cxn ang="0">
                      <a:pos x="32" y="45"/>
                    </a:cxn>
                    <a:cxn ang="0">
                      <a:pos x="38" y="37"/>
                    </a:cxn>
                    <a:cxn ang="0">
                      <a:pos x="46" y="36"/>
                    </a:cxn>
                    <a:cxn ang="0">
                      <a:pos x="52" y="41"/>
                    </a:cxn>
                    <a:cxn ang="0">
                      <a:pos x="53" y="47"/>
                    </a:cxn>
                    <a:cxn ang="0">
                      <a:pos x="55" y="49"/>
                    </a:cxn>
                    <a:cxn ang="0">
                      <a:pos x="61" y="46"/>
                    </a:cxn>
                    <a:cxn ang="0">
                      <a:pos x="65" y="38"/>
                    </a:cxn>
                    <a:cxn ang="0">
                      <a:pos x="64" y="23"/>
                    </a:cxn>
                    <a:cxn ang="0">
                      <a:pos x="50" y="13"/>
                    </a:cxn>
                    <a:cxn ang="0">
                      <a:pos x="39" y="10"/>
                    </a:cxn>
                    <a:cxn ang="0">
                      <a:pos x="29" y="14"/>
                    </a:cxn>
                    <a:cxn ang="0">
                      <a:pos x="21" y="21"/>
                    </a:cxn>
                    <a:cxn ang="0">
                      <a:pos x="14" y="33"/>
                    </a:cxn>
                    <a:cxn ang="0">
                      <a:pos x="16" y="59"/>
                    </a:cxn>
                    <a:cxn ang="0">
                      <a:pos x="38" y="77"/>
                    </a:cxn>
                    <a:cxn ang="0">
                      <a:pos x="57" y="79"/>
                    </a:cxn>
                    <a:cxn ang="0">
                      <a:pos x="75" y="74"/>
                    </a:cxn>
                    <a:cxn ang="0">
                      <a:pos x="87" y="66"/>
                    </a:cxn>
                    <a:cxn ang="0">
                      <a:pos x="94" y="63"/>
                    </a:cxn>
                  </a:cxnLst>
                  <a:rect l="0" t="0" r="r" b="b"/>
                  <a:pathLst>
                    <a:path w="94" h="91">
                      <a:moveTo>
                        <a:pt x="94" y="63"/>
                      </a:moveTo>
                      <a:lnTo>
                        <a:pt x="94" y="64"/>
                      </a:lnTo>
                      <a:lnTo>
                        <a:pt x="93" y="67"/>
                      </a:lnTo>
                      <a:lnTo>
                        <a:pt x="92" y="68"/>
                      </a:lnTo>
                      <a:lnTo>
                        <a:pt x="91" y="70"/>
                      </a:lnTo>
                      <a:lnTo>
                        <a:pt x="83" y="78"/>
                      </a:lnTo>
                      <a:lnTo>
                        <a:pt x="74" y="85"/>
                      </a:lnTo>
                      <a:lnTo>
                        <a:pt x="64" y="89"/>
                      </a:lnTo>
                      <a:lnTo>
                        <a:pt x="55" y="91"/>
                      </a:lnTo>
                      <a:lnTo>
                        <a:pt x="46" y="91"/>
                      </a:lnTo>
                      <a:lnTo>
                        <a:pt x="37" y="90"/>
                      </a:lnTo>
                      <a:lnTo>
                        <a:pt x="27" y="86"/>
                      </a:lnTo>
                      <a:lnTo>
                        <a:pt x="19" y="81"/>
                      </a:lnTo>
                      <a:lnTo>
                        <a:pt x="8" y="69"/>
                      </a:lnTo>
                      <a:lnTo>
                        <a:pt x="1" y="53"/>
                      </a:lnTo>
                      <a:lnTo>
                        <a:pt x="0" y="36"/>
                      </a:lnTo>
                      <a:lnTo>
                        <a:pt x="9" y="16"/>
                      </a:lnTo>
                      <a:lnTo>
                        <a:pt x="17" y="8"/>
                      </a:lnTo>
                      <a:lnTo>
                        <a:pt x="26" y="2"/>
                      </a:lnTo>
                      <a:lnTo>
                        <a:pt x="34" y="0"/>
                      </a:lnTo>
                      <a:lnTo>
                        <a:pt x="44" y="0"/>
                      </a:lnTo>
                      <a:lnTo>
                        <a:pt x="50" y="2"/>
                      </a:lnTo>
                      <a:lnTo>
                        <a:pt x="56" y="3"/>
                      </a:lnTo>
                      <a:lnTo>
                        <a:pt x="61" y="6"/>
                      </a:lnTo>
                      <a:lnTo>
                        <a:pt x="63" y="8"/>
                      </a:lnTo>
                      <a:lnTo>
                        <a:pt x="69" y="14"/>
                      </a:lnTo>
                      <a:lnTo>
                        <a:pt x="75" y="24"/>
                      </a:lnTo>
                      <a:lnTo>
                        <a:pt x="76" y="38"/>
                      </a:lnTo>
                      <a:lnTo>
                        <a:pt x="70" y="53"/>
                      </a:lnTo>
                      <a:lnTo>
                        <a:pt x="60" y="62"/>
                      </a:lnTo>
                      <a:lnTo>
                        <a:pt x="50" y="63"/>
                      </a:lnTo>
                      <a:lnTo>
                        <a:pt x="44" y="62"/>
                      </a:lnTo>
                      <a:lnTo>
                        <a:pt x="39" y="60"/>
                      </a:lnTo>
                      <a:lnTo>
                        <a:pt x="34" y="55"/>
                      </a:lnTo>
                      <a:lnTo>
                        <a:pt x="32" y="51"/>
                      </a:lnTo>
                      <a:lnTo>
                        <a:pt x="32" y="45"/>
                      </a:lnTo>
                      <a:lnTo>
                        <a:pt x="34" y="40"/>
                      </a:lnTo>
                      <a:lnTo>
                        <a:pt x="38" y="37"/>
                      </a:lnTo>
                      <a:lnTo>
                        <a:pt x="42" y="36"/>
                      </a:lnTo>
                      <a:lnTo>
                        <a:pt x="46" y="36"/>
                      </a:lnTo>
                      <a:lnTo>
                        <a:pt x="49" y="38"/>
                      </a:lnTo>
                      <a:lnTo>
                        <a:pt x="52" y="41"/>
                      </a:lnTo>
                      <a:lnTo>
                        <a:pt x="53" y="44"/>
                      </a:lnTo>
                      <a:lnTo>
                        <a:pt x="53" y="47"/>
                      </a:lnTo>
                      <a:lnTo>
                        <a:pt x="53" y="49"/>
                      </a:lnTo>
                      <a:lnTo>
                        <a:pt x="55" y="49"/>
                      </a:lnTo>
                      <a:lnTo>
                        <a:pt x="59" y="48"/>
                      </a:lnTo>
                      <a:lnTo>
                        <a:pt x="61" y="46"/>
                      </a:lnTo>
                      <a:lnTo>
                        <a:pt x="63" y="44"/>
                      </a:lnTo>
                      <a:lnTo>
                        <a:pt x="65" y="38"/>
                      </a:lnTo>
                      <a:lnTo>
                        <a:pt x="67" y="31"/>
                      </a:lnTo>
                      <a:lnTo>
                        <a:pt x="64" y="23"/>
                      </a:lnTo>
                      <a:lnTo>
                        <a:pt x="57" y="16"/>
                      </a:lnTo>
                      <a:lnTo>
                        <a:pt x="50" y="13"/>
                      </a:lnTo>
                      <a:lnTo>
                        <a:pt x="45" y="10"/>
                      </a:lnTo>
                      <a:lnTo>
                        <a:pt x="39" y="10"/>
                      </a:lnTo>
                      <a:lnTo>
                        <a:pt x="33" y="11"/>
                      </a:lnTo>
                      <a:lnTo>
                        <a:pt x="29" y="14"/>
                      </a:lnTo>
                      <a:lnTo>
                        <a:pt x="24" y="17"/>
                      </a:lnTo>
                      <a:lnTo>
                        <a:pt x="21" y="21"/>
                      </a:lnTo>
                      <a:lnTo>
                        <a:pt x="18" y="23"/>
                      </a:lnTo>
                      <a:lnTo>
                        <a:pt x="14" y="33"/>
                      </a:lnTo>
                      <a:lnTo>
                        <a:pt x="11" y="45"/>
                      </a:lnTo>
                      <a:lnTo>
                        <a:pt x="16" y="59"/>
                      </a:lnTo>
                      <a:lnTo>
                        <a:pt x="27" y="71"/>
                      </a:lnTo>
                      <a:lnTo>
                        <a:pt x="38" y="77"/>
                      </a:lnTo>
                      <a:lnTo>
                        <a:pt x="48" y="81"/>
                      </a:lnTo>
                      <a:lnTo>
                        <a:pt x="57" y="79"/>
                      </a:lnTo>
                      <a:lnTo>
                        <a:pt x="67" y="77"/>
                      </a:lnTo>
                      <a:lnTo>
                        <a:pt x="75" y="74"/>
                      </a:lnTo>
                      <a:lnTo>
                        <a:pt x="82" y="69"/>
                      </a:lnTo>
                      <a:lnTo>
                        <a:pt x="87" y="66"/>
                      </a:lnTo>
                      <a:lnTo>
                        <a:pt x="92" y="62"/>
                      </a:lnTo>
                      <a:lnTo>
                        <a:pt x="94" y="63"/>
                      </a:lnTo>
                      <a:close/>
                    </a:path>
                  </a:pathLst>
                </a:custGeom>
                <a:solidFill>
                  <a:srgbClr val="D1EFFF"/>
                </a:solidFill>
                <a:ln w="9525">
                  <a:noFill/>
                  <a:round/>
                  <a:headEnd/>
                  <a:tailEnd/>
                </a:ln>
              </p:spPr>
              <p:txBody>
                <a:bodyPr>
                  <a:prstTxWarp prst="textNoShape">
                    <a:avLst/>
                  </a:prstTxWarp>
                </a:bodyPr>
                <a:lstStyle/>
                <a:p>
                  <a:endParaRPr lang="en-US"/>
                </a:p>
              </p:txBody>
            </p:sp>
            <p:sp>
              <p:nvSpPr>
                <p:cNvPr id="184430" name="Freeform 110"/>
                <p:cNvSpPr>
                  <a:spLocks/>
                </p:cNvSpPr>
                <p:nvPr/>
              </p:nvSpPr>
              <p:spPr bwMode="auto">
                <a:xfrm>
                  <a:off x="1841" y="3210"/>
                  <a:ext cx="55" cy="51"/>
                </a:xfrm>
                <a:custGeom>
                  <a:avLst/>
                  <a:gdLst/>
                  <a:ahLst/>
                  <a:cxnLst>
                    <a:cxn ang="0">
                      <a:pos x="85" y="73"/>
                    </a:cxn>
                    <a:cxn ang="0">
                      <a:pos x="99" y="81"/>
                    </a:cxn>
                    <a:cxn ang="0">
                      <a:pos x="106" y="87"/>
                    </a:cxn>
                    <a:cxn ang="0">
                      <a:pos x="110" y="97"/>
                    </a:cxn>
                    <a:cxn ang="0">
                      <a:pos x="106" y="101"/>
                    </a:cxn>
                    <a:cxn ang="0">
                      <a:pos x="96" y="99"/>
                    </a:cxn>
                    <a:cxn ang="0">
                      <a:pos x="89" y="96"/>
                    </a:cxn>
                    <a:cxn ang="0">
                      <a:pos x="77" y="84"/>
                    </a:cxn>
                    <a:cxn ang="0">
                      <a:pos x="69" y="78"/>
                    </a:cxn>
                    <a:cxn ang="0">
                      <a:pos x="48" y="67"/>
                    </a:cxn>
                    <a:cxn ang="0">
                      <a:pos x="28" y="66"/>
                    </a:cxn>
                    <a:cxn ang="0">
                      <a:pos x="10" y="71"/>
                    </a:cxn>
                    <a:cxn ang="0">
                      <a:pos x="0" y="76"/>
                    </a:cxn>
                    <a:cxn ang="0">
                      <a:pos x="1" y="65"/>
                    </a:cxn>
                    <a:cxn ang="0">
                      <a:pos x="1" y="54"/>
                    </a:cxn>
                    <a:cxn ang="0">
                      <a:pos x="10" y="53"/>
                    </a:cxn>
                    <a:cxn ang="0">
                      <a:pos x="20" y="52"/>
                    </a:cxn>
                    <a:cxn ang="0">
                      <a:pos x="28" y="53"/>
                    </a:cxn>
                    <a:cxn ang="0">
                      <a:pos x="37" y="54"/>
                    </a:cxn>
                    <a:cxn ang="0">
                      <a:pos x="32" y="50"/>
                    </a:cxn>
                    <a:cxn ang="0">
                      <a:pos x="17" y="43"/>
                    </a:cxn>
                    <a:cxn ang="0">
                      <a:pos x="2" y="40"/>
                    </a:cxn>
                    <a:cxn ang="0">
                      <a:pos x="2" y="29"/>
                    </a:cxn>
                    <a:cxn ang="0">
                      <a:pos x="2" y="19"/>
                    </a:cxn>
                    <a:cxn ang="0">
                      <a:pos x="13" y="16"/>
                    </a:cxn>
                    <a:cxn ang="0">
                      <a:pos x="23" y="13"/>
                    </a:cxn>
                    <a:cxn ang="0">
                      <a:pos x="30" y="27"/>
                    </a:cxn>
                    <a:cxn ang="0">
                      <a:pos x="40" y="38"/>
                    </a:cxn>
                    <a:cxn ang="0">
                      <a:pos x="46" y="42"/>
                    </a:cxn>
                    <a:cxn ang="0">
                      <a:pos x="40" y="26"/>
                    </a:cxn>
                    <a:cxn ang="0">
                      <a:pos x="37" y="7"/>
                    </a:cxn>
                    <a:cxn ang="0">
                      <a:pos x="47" y="5"/>
                    </a:cxn>
                    <a:cxn ang="0">
                      <a:pos x="57" y="0"/>
                    </a:cxn>
                    <a:cxn ang="0">
                      <a:pos x="55" y="30"/>
                    </a:cxn>
                    <a:cxn ang="0">
                      <a:pos x="78" y="68"/>
                    </a:cxn>
                  </a:cxnLst>
                  <a:rect l="0" t="0" r="r" b="b"/>
                  <a:pathLst>
                    <a:path w="112" h="102">
                      <a:moveTo>
                        <a:pt x="82" y="71"/>
                      </a:moveTo>
                      <a:lnTo>
                        <a:pt x="85" y="73"/>
                      </a:lnTo>
                      <a:lnTo>
                        <a:pt x="92" y="78"/>
                      </a:lnTo>
                      <a:lnTo>
                        <a:pt x="99" y="81"/>
                      </a:lnTo>
                      <a:lnTo>
                        <a:pt x="104" y="82"/>
                      </a:lnTo>
                      <a:lnTo>
                        <a:pt x="106" y="87"/>
                      </a:lnTo>
                      <a:lnTo>
                        <a:pt x="107" y="93"/>
                      </a:lnTo>
                      <a:lnTo>
                        <a:pt x="110" y="97"/>
                      </a:lnTo>
                      <a:lnTo>
                        <a:pt x="112" y="102"/>
                      </a:lnTo>
                      <a:lnTo>
                        <a:pt x="106" y="101"/>
                      </a:lnTo>
                      <a:lnTo>
                        <a:pt x="101" y="99"/>
                      </a:lnTo>
                      <a:lnTo>
                        <a:pt x="96" y="99"/>
                      </a:lnTo>
                      <a:lnTo>
                        <a:pt x="91" y="99"/>
                      </a:lnTo>
                      <a:lnTo>
                        <a:pt x="89" y="96"/>
                      </a:lnTo>
                      <a:lnTo>
                        <a:pt x="83" y="90"/>
                      </a:lnTo>
                      <a:lnTo>
                        <a:pt x="77" y="84"/>
                      </a:lnTo>
                      <a:lnTo>
                        <a:pt x="74" y="81"/>
                      </a:lnTo>
                      <a:lnTo>
                        <a:pt x="69" y="78"/>
                      </a:lnTo>
                      <a:lnTo>
                        <a:pt x="59" y="71"/>
                      </a:lnTo>
                      <a:lnTo>
                        <a:pt x="48" y="67"/>
                      </a:lnTo>
                      <a:lnTo>
                        <a:pt x="38" y="66"/>
                      </a:lnTo>
                      <a:lnTo>
                        <a:pt x="28" y="66"/>
                      </a:lnTo>
                      <a:lnTo>
                        <a:pt x="19" y="68"/>
                      </a:lnTo>
                      <a:lnTo>
                        <a:pt x="10" y="71"/>
                      </a:lnTo>
                      <a:lnTo>
                        <a:pt x="5" y="74"/>
                      </a:lnTo>
                      <a:lnTo>
                        <a:pt x="0" y="76"/>
                      </a:lnTo>
                      <a:lnTo>
                        <a:pt x="1" y="71"/>
                      </a:lnTo>
                      <a:lnTo>
                        <a:pt x="1" y="65"/>
                      </a:lnTo>
                      <a:lnTo>
                        <a:pt x="1" y="59"/>
                      </a:lnTo>
                      <a:lnTo>
                        <a:pt x="1" y="54"/>
                      </a:lnTo>
                      <a:lnTo>
                        <a:pt x="6" y="53"/>
                      </a:lnTo>
                      <a:lnTo>
                        <a:pt x="10" y="53"/>
                      </a:lnTo>
                      <a:lnTo>
                        <a:pt x="15" y="52"/>
                      </a:lnTo>
                      <a:lnTo>
                        <a:pt x="20" y="52"/>
                      </a:lnTo>
                      <a:lnTo>
                        <a:pt x="24" y="53"/>
                      </a:lnTo>
                      <a:lnTo>
                        <a:pt x="28" y="53"/>
                      </a:lnTo>
                      <a:lnTo>
                        <a:pt x="32" y="54"/>
                      </a:lnTo>
                      <a:lnTo>
                        <a:pt x="37" y="54"/>
                      </a:lnTo>
                      <a:lnTo>
                        <a:pt x="37" y="54"/>
                      </a:lnTo>
                      <a:lnTo>
                        <a:pt x="32" y="50"/>
                      </a:lnTo>
                      <a:lnTo>
                        <a:pt x="25" y="45"/>
                      </a:lnTo>
                      <a:lnTo>
                        <a:pt x="17" y="43"/>
                      </a:lnTo>
                      <a:lnTo>
                        <a:pt x="9" y="41"/>
                      </a:lnTo>
                      <a:lnTo>
                        <a:pt x="2" y="40"/>
                      </a:lnTo>
                      <a:lnTo>
                        <a:pt x="2" y="35"/>
                      </a:lnTo>
                      <a:lnTo>
                        <a:pt x="2" y="29"/>
                      </a:lnTo>
                      <a:lnTo>
                        <a:pt x="2" y="23"/>
                      </a:lnTo>
                      <a:lnTo>
                        <a:pt x="2" y="19"/>
                      </a:lnTo>
                      <a:lnTo>
                        <a:pt x="7" y="18"/>
                      </a:lnTo>
                      <a:lnTo>
                        <a:pt x="13" y="16"/>
                      </a:lnTo>
                      <a:lnTo>
                        <a:pt x="19" y="14"/>
                      </a:lnTo>
                      <a:lnTo>
                        <a:pt x="23" y="13"/>
                      </a:lnTo>
                      <a:lnTo>
                        <a:pt x="25" y="20"/>
                      </a:lnTo>
                      <a:lnTo>
                        <a:pt x="30" y="27"/>
                      </a:lnTo>
                      <a:lnTo>
                        <a:pt x="35" y="34"/>
                      </a:lnTo>
                      <a:lnTo>
                        <a:pt x="40" y="38"/>
                      </a:lnTo>
                      <a:lnTo>
                        <a:pt x="46" y="43"/>
                      </a:lnTo>
                      <a:lnTo>
                        <a:pt x="46" y="42"/>
                      </a:lnTo>
                      <a:lnTo>
                        <a:pt x="43" y="35"/>
                      </a:lnTo>
                      <a:lnTo>
                        <a:pt x="40" y="26"/>
                      </a:lnTo>
                      <a:lnTo>
                        <a:pt x="38" y="18"/>
                      </a:lnTo>
                      <a:lnTo>
                        <a:pt x="37" y="7"/>
                      </a:lnTo>
                      <a:lnTo>
                        <a:pt x="42" y="6"/>
                      </a:lnTo>
                      <a:lnTo>
                        <a:pt x="47" y="5"/>
                      </a:lnTo>
                      <a:lnTo>
                        <a:pt x="52" y="3"/>
                      </a:lnTo>
                      <a:lnTo>
                        <a:pt x="57" y="0"/>
                      </a:lnTo>
                      <a:lnTo>
                        <a:pt x="54" y="13"/>
                      </a:lnTo>
                      <a:lnTo>
                        <a:pt x="55" y="30"/>
                      </a:lnTo>
                      <a:lnTo>
                        <a:pt x="62" y="50"/>
                      </a:lnTo>
                      <a:lnTo>
                        <a:pt x="78" y="68"/>
                      </a:lnTo>
                      <a:lnTo>
                        <a:pt x="82" y="71"/>
                      </a:lnTo>
                      <a:close/>
                    </a:path>
                  </a:pathLst>
                </a:custGeom>
                <a:solidFill>
                  <a:srgbClr val="0038EF"/>
                </a:solidFill>
                <a:ln w="9525">
                  <a:noFill/>
                  <a:round/>
                  <a:headEnd/>
                  <a:tailEnd/>
                </a:ln>
              </p:spPr>
              <p:txBody>
                <a:bodyPr>
                  <a:prstTxWarp prst="textNoShape">
                    <a:avLst/>
                  </a:prstTxWarp>
                </a:bodyPr>
                <a:lstStyle/>
                <a:p>
                  <a:endParaRPr lang="en-US"/>
                </a:p>
              </p:txBody>
            </p:sp>
            <p:sp>
              <p:nvSpPr>
                <p:cNvPr id="184431" name="Freeform 111"/>
                <p:cNvSpPr>
                  <a:spLocks/>
                </p:cNvSpPr>
                <p:nvPr/>
              </p:nvSpPr>
              <p:spPr bwMode="auto">
                <a:xfrm>
                  <a:off x="1837" y="3248"/>
                  <a:ext cx="46" cy="44"/>
                </a:xfrm>
                <a:custGeom>
                  <a:avLst/>
                  <a:gdLst/>
                  <a:ahLst/>
                  <a:cxnLst>
                    <a:cxn ang="0">
                      <a:pos x="80" y="74"/>
                    </a:cxn>
                    <a:cxn ang="0">
                      <a:pos x="81" y="38"/>
                    </a:cxn>
                    <a:cxn ang="0">
                      <a:pos x="59" y="15"/>
                    </a:cxn>
                    <a:cxn ang="0">
                      <a:pos x="45" y="12"/>
                    </a:cxn>
                    <a:cxn ang="0">
                      <a:pos x="32" y="14"/>
                    </a:cxn>
                    <a:cxn ang="0">
                      <a:pos x="22" y="21"/>
                    </a:cxn>
                    <a:cxn ang="0">
                      <a:pos x="14" y="33"/>
                    </a:cxn>
                    <a:cxn ang="0">
                      <a:pos x="13" y="53"/>
                    </a:cxn>
                    <a:cxn ang="0">
                      <a:pos x="30" y="69"/>
                    </a:cxn>
                    <a:cxn ang="0">
                      <a:pos x="44" y="67"/>
                    </a:cxn>
                    <a:cxn ang="0">
                      <a:pos x="50" y="60"/>
                    </a:cxn>
                    <a:cxn ang="0">
                      <a:pos x="53" y="53"/>
                    </a:cxn>
                    <a:cxn ang="0">
                      <a:pos x="51" y="52"/>
                    </a:cxn>
                    <a:cxn ang="0">
                      <a:pos x="44" y="52"/>
                    </a:cxn>
                    <a:cxn ang="0">
                      <a:pos x="38" y="48"/>
                    </a:cxn>
                    <a:cxn ang="0">
                      <a:pos x="37" y="40"/>
                    </a:cxn>
                    <a:cxn ang="0">
                      <a:pos x="43" y="33"/>
                    </a:cxn>
                    <a:cxn ang="0">
                      <a:pos x="53" y="31"/>
                    </a:cxn>
                    <a:cxn ang="0">
                      <a:pos x="62" y="40"/>
                    </a:cxn>
                    <a:cxn ang="0">
                      <a:pos x="66" y="56"/>
                    </a:cxn>
                    <a:cxn ang="0">
                      <a:pos x="54" y="74"/>
                    </a:cxn>
                    <a:cxn ang="0">
                      <a:pos x="41" y="80"/>
                    </a:cxn>
                    <a:cxn ang="0">
                      <a:pos x="28" y="79"/>
                    </a:cxn>
                    <a:cxn ang="0">
                      <a:pos x="19" y="75"/>
                    </a:cxn>
                    <a:cxn ang="0">
                      <a:pos x="9" y="67"/>
                    </a:cxn>
                    <a:cxn ang="0">
                      <a:pos x="0" y="38"/>
                    </a:cxn>
                    <a:cxn ang="0">
                      <a:pos x="16" y="11"/>
                    </a:cxn>
                    <a:cxn ang="0">
                      <a:pos x="34" y="2"/>
                    </a:cxn>
                    <a:cxn ang="0">
                      <a:pos x="51" y="2"/>
                    </a:cxn>
                    <a:cxn ang="0">
                      <a:pos x="67" y="7"/>
                    </a:cxn>
                    <a:cxn ang="0">
                      <a:pos x="87" y="26"/>
                    </a:cxn>
                    <a:cxn ang="0">
                      <a:pos x="91" y="63"/>
                    </a:cxn>
                    <a:cxn ang="0">
                      <a:pos x="81" y="84"/>
                    </a:cxn>
                    <a:cxn ang="0">
                      <a:pos x="77" y="87"/>
                    </a:cxn>
                    <a:cxn ang="0">
                      <a:pos x="74" y="86"/>
                    </a:cxn>
                  </a:cxnLst>
                  <a:rect l="0" t="0" r="r" b="b"/>
                  <a:pathLst>
                    <a:path w="92" h="88">
                      <a:moveTo>
                        <a:pt x="74" y="86"/>
                      </a:moveTo>
                      <a:lnTo>
                        <a:pt x="80" y="74"/>
                      </a:lnTo>
                      <a:lnTo>
                        <a:pt x="83" y="57"/>
                      </a:lnTo>
                      <a:lnTo>
                        <a:pt x="81" y="38"/>
                      </a:lnTo>
                      <a:lnTo>
                        <a:pt x="67" y="20"/>
                      </a:lnTo>
                      <a:lnTo>
                        <a:pt x="59" y="15"/>
                      </a:lnTo>
                      <a:lnTo>
                        <a:pt x="52" y="12"/>
                      </a:lnTo>
                      <a:lnTo>
                        <a:pt x="45" y="12"/>
                      </a:lnTo>
                      <a:lnTo>
                        <a:pt x="38" y="12"/>
                      </a:lnTo>
                      <a:lnTo>
                        <a:pt x="32" y="14"/>
                      </a:lnTo>
                      <a:lnTo>
                        <a:pt x="27" y="18"/>
                      </a:lnTo>
                      <a:lnTo>
                        <a:pt x="22" y="21"/>
                      </a:lnTo>
                      <a:lnTo>
                        <a:pt x="19" y="26"/>
                      </a:lnTo>
                      <a:lnTo>
                        <a:pt x="14" y="33"/>
                      </a:lnTo>
                      <a:lnTo>
                        <a:pt x="12" y="43"/>
                      </a:lnTo>
                      <a:lnTo>
                        <a:pt x="13" y="53"/>
                      </a:lnTo>
                      <a:lnTo>
                        <a:pt x="21" y="65"/>
                      </a:lnTo>
                      <a:lnTo>
                        <a:pt x="30" y="69"/>
                      </a:lnTo>
                      <a:lnTo>
                        <a:pt x="38" y="69"/>
                      </a:lnTo>
                      <a:lnTo>
                        <a:pt x="44" y="67"/>
                      </a:lnTo>
                      <a:lnTo>
                        <a:pt x="49" y="63"/>
                      </a:lnTo>
                      <a:lnTo>
                        <a:pt x="50" y="60"/>
                      </a:lnTo>
                      <a:lnTo>
                        <a:pt x="52" y="57"/>
                      </a:lnTo>
                      <a:lnTo>
                        <a:pt x="53" y="53"/>
                      </a:lnTo>
                      <a:lnTo>
                        <a:pt x="53" y="51"/>
                      </a:lnTo>
                      <a:lnTo>
                        <a:pt x="51" y="52"/>
                      </a:lnTo>
                      <a:lnTo>
                        <a:pt x="47" y="52"/>
                      </a:lnTo>
                      <a:lnTo>
                        <a:pt x="44" y="52"/>
                      </a:lnTo>
                      <a:lnTo>
                        <a:pt x="41" y="51"/>
                      </a:lnTo>
                      <a:lnTo>
                        <a:pt x="38" y="48"/>
                      </a:lnTo>
                      <a:lnTo>
                        <a:pt x="37" y="44"/>
                      </a:lnTo>
                      <a:lnTo>
                        <a:pt x="37" y="40"/>
                      </a:lnTo>
                      <a:lnTo>
                        <a:pt x="39" y="35"/>
                      </a:lnTo>
                      <a:lnTo>
                        <a:pt x="43" y="33"/>
                      </a:lnTo>
                      <a:lnTo>
                        <a:pt x="47" y="31"/>
                      </a:lnTo>
                      <a:lnTo>
                        <a:pt x="53" y="31"/>
                      </a:lnTo>
                      <a:lnTo>
                        <a:pt x="58" y="35"/>
                      </a:lnTo>
                      <a:lnTo>
                        <a:pt x="62" y="40"/>
                      </a:lnTo>
                      <a:lnTo>
                        <a:pt x="66" y="45"/>
                      </a:lnTo>
                      <a:lnTo>
                        <a:pt x="66" y="56"/>
                      </a:lnTo>
                      <a:lnTo>
                        <a:pt x="60" y="67"/>
                      </a:lnTo>
                      <a:lnTo>
                        <a:pt x="54" y="74"/>
                      </a:lnTo>
                      <a:lnTo>
                        <a:pt x="47" y="78"/>
                      </a:lnTo>
                      <a:lnTo>
                        <a:pt x="41" y="80"/>
                      </a:lnTo>
                      <a:lnTo>
                        <a:pt x="35" y="80"/>
                      </a:lnTo>
                      <a:lnTo>
                        <a:pt x="28" y="79"/>
                      </a:lnTo>
                      <a:lnTo>
                        <a:pt x="23" y="76"/>
                      </a:lnTo>
                      <a:lnTo>
                        <a:pt x="19" y="75"/>
                      </a:lnTo>
                      <a:lnTo>
                        <a:pt x="15" y="73"/>
                      </a:lnTo>
                      <a:lnTo>
                        <a:pt x="9" y="67"/>
                      </a:lnTo>
                      <a:lnTo>
                        <a:pt x="2" y="55"/>
                      </a:lnTo>
                      <a:lnTo>
                        <a:pt x="0" y="38"/>
                      </a:lnTo>
                      <a:lnTo>
                        <a:pt x="8" y="19"/>
                      </a:lnTo>
                      <a:lnTo>
                        <a:pt x="16" y="11"/>
                      </a:lnTo>
                      <a:lnTo>
                        <a:pt x="24" y="5"/>
                      </a:lnTo>
                      <a:lnTo>
                        <a:pt x="34" y="2"/>
                      </a:lnTo>
                      <a:lnTo>
                        <a:pt x="43" y="0"/>
                      </a:lnTo>
                      <a:lnTo>
                        <a:pt x="51" y="2"/>
                      </a:lnTo>
                      <a:lnTo>
                        <a:pt x="59" y="4"/>
                      </a:lnTo>
                      <a:lnTo>
                        <a:pt x="67" y="7"/>
                      </a:lnTo>
                      <a:lnTo>
                        <a:pt x="74" y="12"/>
                      </a:lnTo>
                      <a:lnTo>
                        <a:pt x="87" y="26"/>
                      </a:lnTo>
                      <a:lnTo>
                        <a:pt x="92" y="43"/>
                      </a:lnTo>
                      <a:lnTo>
                        <a:pt x="91" y="63"/>
                      </a:lnTo>
                      <a:lnTo>
                        <a:pt x="82" y="82"/>
                      </a:lnTo>
                      <a:lnTo>
                        <a:pt x="81" y="84"/>
                      </a:lnTo>
                      <a:lnTo>
                        <a:pt x="80" y="86"/>
                      </a:lnTo>
                      <a:lnTo>
                        <a:pt x="77" y="87"/>
                      </a:lnTo>
                      <a:lnTo>
                        <a:pt x="76" y="88"/>
                      </a:lnTo>
                      <a:lnTo>
                        <a:pt x="74" y="86"/>
                      </a:lnTo>
                      <a:close/>
                    </a:path>
                  </a:pathLst>
                </a:custGeom>
                <a:solidFill>
                  <a:srgbClr val="D1EFFF"/>
                </a:solidFill>
                <a:ln w="9525">
                  <a:noFill/>
                  <a:round/>
                  <a:headEnd/>
                  <a:tailEnd/>
                </a:ln>
              </p:spPr>
              <p:txBody>
                <a:bodyPr>
                  <a:prstTxWarp prst="textNoShape">
                    <a:avLst/>
                  </a:prstTxWarp>
                </a:bodyPr>
                <a:lstStyle/>
                <a:p>
                  <a:endParaRPr lang="en-US"/>
                </a:p>
              </p:txBody>
            </p:sp>
            <p:sp>
              <p:nvSpPr>
                <p:cNvPr id="184432" name="Freeform 112"/>
                <p:cNvSpPr>
                  <a:spLocks/>
                </p:cNvSpPr>
                <p:nvPr/>
              </p:nvSpPr>
              <p:spPr bwMode="auto">
                <a:xfrm>
                  <a:off x="1896" y="3659"/>
                  <a:ext cx="46" cy="48"/>
                </a:xfrm>
                <a:custGeom>
                  <a:avLst/>
                  <a:gdLst/>
                  <a:ahLst/>
                  <a:cxnLst>
                    <a:cxn ang="0">
                      <a:pos x="64" y="0"/>
                    </a:cxn>
                    <a:cxn ang="0">
                      <a:pos x="68" y="2"/>
                    </a:cxn>
                    <a:cxn ang="0">
                      <a:pos x="84" y="19"/>
                    </a:cxn>
                    <a:cxn ang="0">
                      <a:pos x="89" y="56"/>
                    </a:cxn>
                    <a:cxn ang="0">
                      <a:pos x="75" y="79"/>
                    </a:cxn>
                    <a:cxn ang="0">
                      <a:pos x="61" y="90"/>
                    </a:cxn>
                    <a:cxn ang="0">
                      <a:pos x="44" y="94"/>
                    </a:cxn>
                    <a:cxn ang="0">
                      <a:pos x="25" y="91"/>
                    </a:cxn>
                    <a:cxn ang="0">
                      <a:pos x="2" y="68"/>
                    </a:cxn>
                    <a:cxn ang="0">
                      <a:pos x="3" y="38"/>
                    </a:cxn>
                    <a:cxn ang="0">
                      <a:pos x="9" y="27"/>
                    </a:cxn>
                    <a:cxn ang="0">
                      <a:pos x="18" y="22"/>
                    </a:cxn>
                    <a:cxn ang="0">
                      <a:pos x="31" y="17"/>
                    </a:cxn>
                    <a:cxn ang="0">
                      <a:pos x="45" y="19"/>
                    </a:cxn>
                    <a:cxn ang="0">
                      <a:pos x="61" y="33"/>
                    </a:cxn>
                    <a:cxn ang="0">
                      <a:pos x="62" y="50"/>
                    </a:cxn>
                    <a:cxn ang="0">
                      <a:pos x="55" y="60"/>
                    </a:cxn>
                    <a:cxn ang="0">
                      <a:pos x="45" y="62"/>
                    </a:cxn>
                    <a:cxn ang="0">
                      <a:pos x="37" y="56"/>
                    </a:cxn>
                    <a:cxn ang="0">
                      <a:pos x="36" y="48"/>
                    </a:cxn>
                    <a:cxn ang="0">
                      <a:pos x="41" y="41"/>
                    </a:cxn>
                    <a:cxn ang="0">
                      <a:pos x="47" y="41"/>
                    </a:cxn>
                    <a:cxn ang="0">
                      <a:pos x="49" y="38"/>
                    </a:cxn>
                    <a:cxn ang="0">
                      <a:pos x="46" y="33"/>
                    </a:cxn>
                    <a:cxn ang="0">
                      <a:pos x="38" y="29"/>
                    </a:cxn>
                    <a:cxn ang="0">
                      <a:pos x="23" y="30"/>
                    </a:cxn>
                    <a:cxn ang="0">
                      <a:pos x="10" y="48"/>
                    </a:cxn>
                    <a:cxn ang="0">
                      <a:pos x="17" y="69"/>
                    </a:cxn>
                    <a:cxn ang="0">
                      <a:pos x="28" y="78"/>
                    </a:cxn>
                    <a:cxn ang="0">
                      <a:pos x="39" y="82"/>
                    </a:cxn>
                    <a:cxn ang="0">
                      <a:pos x="52" y="80"/>
                    </a:cxn>
                    <a:cxn ang="0">
                      <a:pos x="64" y="74"/>
                    </a:cxn>
                    <a:cxn ang="0">
                      <a:pos x="79" y="46"/>
                    </a:cxn>
                    <a:cxn ang="0">
                      <a:pos x="69" y="12"/>
                    </a:cxn>
                    <a:cxn ang="0">
                      <a:pos x="63" y="0"/>
                    </a:cxn>
                  </a:cxnLst>
                  <a:rect l="0" t="0" r="r" b="b"/>
                  <a:pathLst>
                    <a:path w="91" h="94">
                      <a:moveTo>
                        <a:pt x="63" y="0"/>
                      </a:moveTo>
                      <a:lnTo>
                        <a:pt x="64" y="0"/>
                      </a:lnTo>
                      <a:lnTo>
                        <a:pt x="67" y="1"/>
                      </a:lnTo>
                      <a:lnTo>
                        <a:pt x="68" y="2"/>
                      </a:lnTo>
                      <a:lnTo>
                        <a:pt x="69" y="3"/>
                      </a:lnTo>
                      <a:lnTo>
                        <a:pt x="84" y="19"/>
                      </a:lnTo>
                      <a:lnTo>
                        <a:pt x="91" y="38"/>
                      </a:lnTo>
                      <a:lnTo>
                        <a:pt x="89" y="56"/>
                      </a:lnTo>
                      <a:lnTo>
                        <a:pt x="81" y="74"/>
                      </a:lnTo>
                      <a:lnTo>
                        <a:pt x="75" y="79"/>
                      </a:lnTo>
                      <a:lnTo>
                        <a:pt x="69" y="85"/>
                      </a:lnTo>
                      <a:lnTo>
                        <a:pt x="61" y="90"/>
                      </a:lnTo>
                      <a:lnTo>
                        <a:pt x="53" y="93"/>
                      </a:lnTo>
                      <a:lnTo>
                        <a:pt x="44" y="94"/>
                      </a:lnTo>
                      <a:lnTo>
                        <a:pt x="34" y="94"/>
                      </a:lnTo>
                      <a:lnTo>
                        <a:pt x="25" y="91"/>
                      </a:lnTo>
                      <a:lnTo>
                        <a:pt x="16" y="85"/>
                      </a:lnTo>
                      <a:lnTo>
                        <a:pt x="2" y="68"/>
                      </a:lnTo>
                      <a:lnTo>
                        <a:pt x="0" y="50"/>
                      </a:lnTo>
                      <a:lnTo>
                        <a:pt x="3" y="38"/>
                      </a:lnTo>
                      <a:lnTo>
                        <a:pt x="7" y="31"/>
                      </a:lnTo>
                      <a:lnTo>
                        <a:pt x="9" y="27"/>
                      </a:lnTo>
                      <a:lnTo>
                        <a:pt x="14" y="25"/>
                      </a:lnTo>
                      <a:lnTo>
                        <a:pt x="18" y="22"/>
                      </a:lnTo>
                      <a:lnTo>
                        <a:pt x="24" y="18"/>
                      </a:lnTo>
                      <a:lnTo>
                        <a:pt x="31" y="17"/>
                      </a:lnTo>
                      <a:lnTo>
                        <a:pt x="37" y="17"/>
                      </a:lnTo>
                      <a:lnTo>
                        <a:pt x="45" y="19"/>
                      </a:lnTo>
                      <a:lnTo>
                        <a:pt x="52" y="24"/>
                      </a:lnTo>
                      <a:lnTo>
                        <a:pt x="61" y="33"/>
                      </a:lnTo>
                      <a:lnTo>
                        <a:pt x="63" y="42"/>
                      </a:lnTo>
                      <a:lnTo>
                        <a:pt x="62" y="50"/>
                      </a:lnTo>
                      <a:lnTo>
                        <a:pt x="60" y="55"/>
                      </a:lnTo>
                      <a:lnTo>
                        <a:pt x="55" y="60"/>
                      </a:lnTo>
                      <a:lnTo>
                        <a:pt x="51" y="62"/>
                      </a:lnTo>
                      <a:lnTo>
                        <a:pt x="45" y="62"/>
                      </a:lnTo>
                      <a:lnTo>
                        <a:pt x="40" y="60"/>
                      </a:lnTo>
                      <a:lnTo>
                        <a:pt x="37" y="56"/>
                      </a:lnTo>
                      <a:lnTo>
                        <a:pt x="36" y="52"/>
                      </a:lnTo>
                      <a:lnTo>
                        <a:pt x="36" y="48"/>
                      </a:lnTo>
                      <a:lnTo>
                        <a:pt x="38" y="44"/>
                      </a:lnTo>
                      <a:lnTo>
                        <a:pt x="41" y="41"/>
                      </a:lnTo>
                      <a:lnTo>
                        <a:pt x="44" y="41"/>
                      </a:lnTo>
                      <a:lnTo>
                        <a:pt x="47" y="41"/>
                      </a:lnTo>
                      <a:lnTo>
                        <a:pt x="49" y="41"/>
                      </a:lnTo>
                      <a:lnTo>
                        <a:pt x="49" y="38"/>
                      </a:lnTo>
                      <a:lnTo>
                        <a:pt x="47" y="36"/>
                      </a:lnTo>
                      <a:lnTo>
                        <a:pt x="46" y="33"/>
                      </a:lnTo>
                      <a:lnTo>
                        <a:pt x="44" y="31"/>
                      </a:lnTo>
                      <a:lnTo>
                        <a:pt x="38" y="29"/>
                      </a:lnTo>
                      <a:lnTo>
                        <a:pt x="31" y="27"/>
                      </a:lnTo>
                      <a:lnTo>
                        <a:pt x="23" y="30"/>
                      </a:lnTo>
                      <a:lnTo>
                        <a:pt x="16" y="36"/>
                      </a:lnTo>
                      <a:lnTo>
                        <a:pt x="10" y="48"/>
                      </a:lnTo>
                      <a:lnTo>
                        <a:pt x="11" y="60"/>
                      </a:lnTo>
                      <a:lnTo>
                        <a:pt x="17" y="69"/>
                      </a:lnTo>
                      <a:lnTo>
                        <a:pt x="23" y="75"/>
                      </a:lnTo>
                      <a:lnTo>
                        <a:pt x="28" y="78"/>
                      </a:lnTo>
                      <a:lnTo>
                        <a:pt x="33" y="80"/>
                      </a:lnTo>
                      <a:lnTo>
                        <a:pt x="39" y="82"/>
                      </a:lnTo>
                      <a:lnTo>
                        <a:pt x="45" y="82"/>
                      </a:lnTo>
                      <a:lnTo>
                        <a:pt x="52" y="80"/>
                      </a:lnTo>
                      <a:lnTo>
                        <a:pt x="57" y="78"/>
                      </a:lnTo>
                      <a:lnTo>
                        <a:pt x="64" y="74"/>
                      </a:lnTo>
                      <a:lnTo>
                        <a:pt x="70" y="67"/>
                      </a:lnTo>
                      <a:lnTo>
                        <a:pt x="79" y="46"/>
                      </a:lnTo>
                      <a:lnTo>
                        <a:pt x="77" y="27"/>
                      </a:lnTo>
                      <a:lnTo>
                        <a:pt x="69" y="12"/>
                      </a:lnTo>
                      <a:lnTo>
                        <a:pt x="61" y="2"/>
                      </a:lnTo>
                      <a:lnTo>
                        <a:pt x="63" y="0"/>
                      </a:lnTo>
                      <a:close/>
                    </a:path>
                  </a:pathLst>
                </a:custGeom>
                <a:solidFill>
                  <a:srgbClr val="D1EFFF"/>
                </a:solidFill>
                <a:ln w="9525">
                  <a:noFill/>
                  <a:round/>
                  <a:headEnd/>
                  <a:tailEnd/>
                </a:ln>
              </p:spPr>
              <p:txBody>
                <a:bodyPr>
                  <a:prstTxWarp prst="textNoShape">
                    <a:avLst/>
                  </a:prstTxWarp>
                </a:bodyPr>
                <a:lstStyle/>
                <a:p>
                  <a:endParaRPr lang="en-US"/>
                </a:p>
              </p:txBody>
            </p:sp>
            <p:sp>
              <p:nvSpPr>
                <p:cNvPr id="184433" name="Freeform 113"/>
                <p:cNvSpPr>
                  <a:spLocks/>
                </p:cNvSpPr>
                <p:nvPr/>
              </p:nvSpPr>
              <p:spPr bwMode="auto">
                <a:xfrm>
                  <a:off x="1906" y="3684"/>
                  <a:ext cx="50" cy="55"/>
                </a:xfrm>
                <a:custGeom>
                  <a:avLst/>
                  <a:gdLst/>
                  <a:ahLst/>
                  <a:cxnLst>
                    <a:cxn ang="0">
                      <a:pos x="73" y="27"/>
                    </a:cxn>
                    <a:cxn ang="0">
                      <a:pos x="80" y="13"/>
                    </a:cxn>
                    <a:cxn ang="0">
                      <a:pos x="87" y="6"/>
                    </a:cxn>
                    <a:cxn ang="0">
                      <a:pos x="97" y="2"/>
                    </a:cxn>
                    <a:cxn ang="0">
                      <a:pos x="101" y="5"/>
                    </a:cxn>
                    <a:cxn ang="0">
                      <a:pos x="99" y="15"/>
                    </a:cxn>
                    <a:cxn ang="0">
                      <a:pos x="96" y="23"/>
                    </a:cxn>
                    <a:cxn ang="0">
                      <a:pos x="84" y="34"/>
                    </a:cxn>
                    <a:cxn ang="0">
                      <a:pos x="77" y="42"/>
                    </a:cxn>
                    <a:cxn ang="0">
                      <a:pos x="67" y="83"/>
                    </a:cxn>
                    <a:cxn ang="0">
                      <a:pos x="76" y="112"/>
                    </a:cxn>
                    <a:cxn ang="0">
                      <a:pos x="65" y="111"/>
                    </a:cxn>
                    <a:cxn ang="0">
                      <a:pos x="53" y="111"/>
                    </a:cxn>
                    <a:cxn ang="0">
                      <a:pos x="52" y="92"/>
                    </a:cxn>
                    <a:cxn ang="0">
                      <a:pos x="54" y="75"/>
                    </a:cxn>
                    <a:cxn ang="0">
                      <a:pos x="50" y="80"/>
                    </a:cxn>
                    <a:cxn ang="0">
                      <a:pos x="43" y="93"/>
                    </a:cxn>
                    <a:cxn ang="0">
                      <a:pos x="39" y="110"/>
                    </a:cxn>
                    <a:cxn ang="0">
                      <a:pos x="29" y="110"/>
                    </a:cxn>
                    <a:cxn ang="0">
                      <a:pos x="19" y="110"/>
                    </a:cxn>
                    <a:cxn ang="0">
                      <a:pos x="16" y="98"/>
                    </a:cxn>
                    <a:cxn ang="0">
                      <a:pos x="13" y="89"/>
                    </a:cxn>
                    <a:cxn ang="0">
                      <a:pos x="27" y="82"/>
                    </a:cxn>
                    <a:cxn ang="0">
                      <a:pos x="38" y="72"/>
                    </a:cxn>
                    <a:cxn ang="0">
                      <a:pos x="42" y="65"/>
                    </a:cxn>
                    <a:cxn ang="0">
                      <a:pos x="35" y="69"/>
                    </a:cxn>
                    <a:cxn ang="0">
                      <a:pos x="27" y="72"/>
                    </a:cxn>
                    <a:cxn ang="0">
                      <a:pos x="18" y="74"/>
                    </a:cxn>
                    <a:cxn ang="0">
                      <a:pos x="7" y="75"/>
                    </a:cxn>
                    <a:cxn ang="0">
                      <a:pos x="5" y="65"/>
                    </a:cxn>
                    <a:cxn ang="0">
                      <a:pos x="0" y="54"/>
                    </a:cxn>
                    <a:cxn ang="0">
                      <a:pos x="13" y="57"/>
                    </a:cxn>
                    <a:cxn ang="0">
                      <a:pos x="30" y="55"/>
                    </a:cxn>
                    <a:cxn ang="0">
                      <a:pos x="49" y="50"/>
                    </a:cxn>
                    <a:cxn ang="0">
                      <a:pos x="67" y="34"/>
                    </a:cxn>
                  </a:cxnLst>
                  <a:rect l="0" t="0" r="r" b="b"/>
                  <a:pathLst>
                    <a:path w="102" h="112">
                      <a:moveTo>
                        <a:pt x="71" y="30"/>
                      </a:moveTo>
                      <a:lnTo>
                        <a:pt x="73" y="27"/>
                      </a:lnTo>
                      <a:lnTo>
                        <a:pt x="76" y="20"/>
                      </a:lnTo>
                      <a:lnTo>
                        <a:pt x="80" y="13"/>
                      </a:lnTo>
                      <a:lnTo>
                        <a:pt x="82" y="7"/>
                      </a:lnTo>
                      <a:lnTo>
                        <a:pt x="87" y="6"/>
                      </a:lnTo>
                      <a:lnTo>
                        <a:pt x="91" y="5"/>
                      </a:lnTo>
                      <a:lnTo>
                        <a:pt x="97" y="2"/>
                      </a:lnTo>
                      <a:lnTo>
                        <a:pt x="102" y="0"/>
                      </a:lnTo>
                      <a:lnTo>
                        <a:pt x="101" y="5"/>
                      </a:lnTo>
                      <a:lnTo>
                        <a:pt x="99" y="11"/>
                      </a:lnTo>
                      <a:lnTo>
                        <a:pt x="99" y="15"/>
                      </a:lnTo>
                      <a:lnTo>
                        <a:pt x="99" y="21"/>
                      </a:lnTo>
                      <a:lnTo>
                        <a:pt x="96" y="23"/>
                      </a:lnTo>
                      <a:lnTo>
                        <a:pt x="90" y="29"/>
                      </a:lnTo>
                      <a:lnTo>
                        <a:pt x="84" y="34"/>
                      </a:lnTo>
                      <a:lnTo>
                        <a:pt x="81" y="37"/>
                      </a:lnTo>
                      <a:lnTo>
                        <a:pt x="77" y="42"/>
                      </a:lnTo>
                      <a:lnTo>
                        <a:pt x="67" y="64"/>
                      </a:lnTo>
                      <a:lnTo>
                        <a:pt x="67" y="83"/>
                      </a:lnTo>
                      <a:lnTo>
                        <a:pt x="71" y="100"/>
                      </a:lnTo>
                      <a:lnTo>
                        <a:pt x="76" y="112"/>
                      </a:lnTo>
                      <a:lnTo>
                        <a:pt x="71" y="111"/>
                      </a:lnTo>
                      <a:lnTo>
                        <a:pt x="65" y="111"/>
                      </a:lnTo>
                      <a:lnTo>
                        <a:pt x="59" y="111"/>
                      </a:lnTo>
                      <a:lnTo>
                        <a:pt x="53" y="111"/>
                      </a:lnTo>
                      <a:lnTo>
                        <a:pt x="52" y="102"/>
                      </a:lnTo>
                      <a:lnTo>
                        <a:pt x="52" y="92"/>
                      </a:lnTo>
                      <a:lnTo>
                        <a:pt x="53" y="83"/>
                      </a:lnTo>
                      <a:lnTo>
                        <a:pt x="54" y="75"/>
                      </a:lnTo>
                      <a:lnTo>
                        <a:pt x="53" y="74"/>
                      </a:lnTo>
                      <a:lnTo>
                        <a:pt x="50" y="80"/>
                      </a:lnTo>
                      <a:lnTo>
                        <a:pt x="45" y="85"/>
                      </a:lnTo>
                      <a:lnTo>
                        <a:pt x="43" y="93"/>
                      </a:lnTo>
                      <a:lnTo>
                        <a:pt x="41" y="102"/>
                      </a:lnTo>
                      <a:lnTo>
                        <a:pt x="39" y="110"/>
                      </a:lnTo>
                      <a:lnTo>
                        <a:pt x="35" y="110"/>
                      </a:lnTo>
                      <a:lnTo>
                        <a:pt x="29" y="110"/>
                      </a:lnTo>
                      <a:lnTo>
                        <a:pt x="23" y="110"/>
                      </a:lnTo>
                      <a:lnTo>
                        <a:pt x="19" y="110"/>
                      </a:lnTo>
                      <a:lnTo>
                        <a:pt x="18" y="104"/>
                      </a:lnTo>
                      <a:lnTo>
                        <a:pt x="16" y="98"/>
                      </a:lnTo>
                      <a:lnTo>
                        <a:pt x="14" y="93"/>
                      </a:lnTo>
                      <a:lnTo>
                        <a:pt x="13" y="89"/>
                      </a:lnTo>
                      <a:lnTo>
                        <a:pt x="20" y="87"/>
                      </a:lnTo>
                      <a:lnTo>
                        <a:pt x="27" y="82"/>
                      </a:lnTo>
                      <a:lnTo>
                        <a:pt x="34" y="77"/>
                      </a:lnTo>
                      <a:lnTo>
                        <a:pt x="38" y="72"/>
                      </a:lnTo>
                      <a:lnTo>
                        <a:pt x="43" y="66"/>
                      </a:lnTo>
                      <a:lnTo>
                        <a:pt x="42" y="65"/>
                      </a:lnTo>
                      <a:lnTo>
                        <a:pt x="38" y="67"/>
                      </a:lnTo>
                      <a:lnTo>
                        <a:pt x="35" y="69"/>
                      </a:lnTo>
                      <a:lnTo>
                        <a:pt x="30" y="70"/>
                      </a:lnTo>
                      <a:lnTo>
                        <a:pt x="27" y="72"/>
                      </a:lnTo>
                      <a:lnTo>
                        <a:pt x="22" y="73"/>
                      </a:lnTo>
                      <a:lnTo>
                        <a:pt x="18" y="74"/>
                      </a:lnTo>
                      <a:lnTo>
                        <a:pt x="12" y="75"/>
                      </a:lnTo>
                      <a:lnTo>
                        <a:pt x="7" y="75"/>
                      </a:lnTo>
                      <a:lnTo>
                        <a:pt x="6" y="70"/>
                      </a:lnTo>
                      <a:lnTo>
                        <a:pt x="5" y="65"/>
                      </a:lnTo>
                      <a:lnTo>
                        <a:pt x="3" y="60"/>
                      </a:lnTo>
                      <a:lnTo>
                        <a:pt x="0" y="54"/>
                      </a:lnTo>
                      <a:lnTo>
                        <a:pt x="6" y="55"/>
                      </a:lnTo>
                      <a:lnTo>
                        <a:pt x="13" y="57"/>
                      </a:lnTo>
                      <a:lnTo>
                        <a:pt x="21" y="57"/>
                      </a:lnTo>
                      <a:lnTo>
                        <a:pt x="30" y="55"/>
                      </a:lnTo>
                      <a:lnTo>
                        <a:pt x="39" y="53"/>
                      </a:lnTo>
                      <a:lnTo>
                        <a:pt x="49" y="50"/>
                      </a:lnTo>
                      <a:lnTo>
                        <a:pt x="58" y="43"/>
                      </a:lnTo>
                      <a:lnTo>
                        <a:pt x="67" y="34"/>
                      </a:lnTo>
                      <a:lnTo>
                        <a:pt x="71" y="30"/>
                      </a:lnTo>
                      <a:close/>
                    </a:path>
                  </a:pathLst>
                </a:custGeom>
                <a:solidFill>
                  <a:srgbClr val="0038EF"/>
                </a:solidFill>
                <a:ln w="9525">
                  <a:noFill/>
                  <a:round/>
                  <a:headEnd/>
                  <a:tailEnd/>
                </a:ln>
              </p:spPr>
              <p:txBody>
                <a:bodyPr>
                  <a:prstTxWarp prst="textNoShape">
                    <a:avLst/>
                  </a:prstTxWarp>
                </a:bodyPr>
                <a:lstStyle/>
                <a:p>
                  <a:endParaRPr lang="en-US"/>
                </a:p>
              </p:txBody>
            </p:sp>
            <p:sp>
              <p:nvSpPr>
                <p:cNvPr id="184434" name="Freeform 114"/>
                <p:cNvSpPr>
                  <a:spLocks/>
                </p:cNvSpPr>
                <p:nvPr/>
              </p:nvSpPr>
              <p:spPr bwMode="auto">
                <a:xfrm>
                  <a:off x="1944" y="3696"/>
                  <a:ext cx="43" cy="47"/>
                </a:xfrm>
                <a:custGeom>
                  <a:avLst/>
                  <a:gdLst/>
                  <a:ahLst/>
                  <a:cxnLst>
                    <a:cxn ang="0">
                      <a:pos x="80" y="16"/>
                    </a:cxn>
                    <a:cxn ang="0">
                      <a:pos x="66" y="11"/>
                    </a:cxn>
                    <a:cxn ang="0">
                      <a:pos x="48" y="10"/>
                    </a:cxn>
                    <a:cxn ang="0">
                      <a:pos x="28" y="17"/>
                    </a:cxn>
                    <a:cxn ang="0">
                      <a:pos x="12" y="41"/>
                    </a:cxn>
                    <a:cxn ang="0">
                      <a:pos x="18" y="66"/>
                    </a:cxn>
                    <a:cxn ang="0">
                      <a:pos x="28" y="77"/>
                    </a:cxn>
                    <a:cxn ang="0">
                      <a:pos x="37" y="81"/>
                    </a:cxn>
                    <a:cxn ang="0">
                      <a:pos x="48" y="82"/>
                    </a:cxn>
                    <a:cxn ang="0">
                      <a:pos x="59" y="78"/>
                    </a:cxn>
                    <a:cxn ang="0">
                      <a:pos x="69" y="63"/>
                    </a:cxn>
                    <a:cxn ang="0">
                      <a:pos x="67" y="49"/>
                    </a:cxn>
                    <a:cxn ang="0">
                      <a:pos x="60" y="43"/>
                    </a:cxn>
                    <a:cxn ang="0">
                      <a:pos x="53" y="40"/>
                    </a:cxn>
                    <a:cxn ang="0">
                      <a:pos x="51" y="42"/>
                    </a:cxn>
                    <a:cxn ang="0">
                      <a:pos x="52" y="48"/>
                    </a:cxn>
                    <a:cxn ang="0">
                      <a:pos x="48" y="55"/>
                    </a:cxn>
                    <a:cxn ang="0">
                      <a:pos x="40" y="56"/>
                    </a:cxn>
                    <a:cxn ang="0">
                      <a:pos x="31" y="49"/>
                    </a:cxn>
                    <a:cxn ang="0">
                      <a:pos x="31" y="40"/>
                    </a:cxn>
                    <a:cxn ang="0">
                      <a:pos x="38" y="31"/>
                    </a:cxn>
                    <a:cxn ang="0">
                      <a:pos x="56" y="27"/>
                    </a:cxn>
                    <a:cxn ang="0">
                      <a:pos x="78" y="46"/>
                    </a:cxn>
                    <a:cxn ang="0">
                      <a:pos x="76" y="70"/>
                    </a:cxn>
                    <a:cxn ang="0">
                      <a:pos x="69" y="80"/>
                    </a:cxn>
                    <a:cxn ang="0">
                      <a:pos x="61" y="87"/>
                    </a:cxn>
                    <a:cxn ang="0">
                      <a:pos x="46" y="93"/>
                    </a:cxn>
                    <a:cxn ang="0">
                      <a:pos x="28" y="89"/>
                    </a:cxn>
                    <a:cxn ang="0">
                      <a:pos x="4" y="67"/>
                    </a:cxn>
                    <a:cxn ang="0">
                      <a:pos x="4" y="33"/>
                    </a:cxn>
                    <a:cxn ang="0">
                      <a:pos x="18" y="12"/>
                    </a:cxn>
                    <a:cxn ang="0">
                      <a:pos x="34" y="2"/>
                    </a:cxn>
                    <a:cxn ang="0">
                      <a:pos x="52" y="0"/>
                    </a:cxn>
                    <a:cxn ang="0">
                      <a:pos x="73" y="5"/>
                    </a:cxn>
                    <a:cxn ang="0">
                      <a:pos x="83" y="12"/>
                    </a:cxn>
                    <a:cxn ang="0">
                      <a:pos x="87" y="15"/>
                    </a:cxn>
                    <a:cxn ang="0">
                      <a:pos x="86" y="18"/>
                    </a:cxn>
                  </a:cxnLst>
                  <a:rect l="0" t="0" r="r" b="b"/>
                  <a:pathLst>
                    <a:path w="87" h="93">
                      <a:moveTo>
                        <a:pt x="86" y="18"/>
                      </a:moveTo>
                      <a:lnTo>
                        <a:pt x="80" y="16"/>
                      </a:lnTo>
                      <a:lnTo>
                        <a:pt x="74" y="13"/>
                      </a:lnTo>
                      <a:lnTo>
                        <a:pt x="66" y="11"/>
                      </a:lnTo>
                      <a:lnTo>
                        <a:pt x="57" y="10"/>
                      </a:lnTo>
                      <a:lnTo>
                        <a:pt x="48" y="10"/>
                      </a:lnTo>
                      <a:lnTo>
                        <a:pt x="38" y="12"/>
                      </a:lnTo>
                      <a:lnTo>
                        <a:pt x="28" y="17"/>
                      </a:lnTo>
                      <a:lnTo>
                        <a:pt x="20" y="26"/>
                      </a:lnTo>
                      <a:lnTo>
                        <a:pt x="12" y="41"/>
                      </a:lnTo>
                      <a:lnTo>
                        <a:pt x="12" y="55"/>
                      </a:lnTo>
                      <a:lnTo>
                        <a:pt x="18" y="66"/>
                      </a:lnTo>
                      <a:lnTo>
                        <a:pt x="25" y="74"/>
                      </a:lnTo>
                      <a:lnTo>
                        <a:pt x="28" y="77"/>
                      </a:lnTo>
                      <a:lnTo>
                        <a:pt x="33" y="79"/>
                      </a:lnTo>
                      <a:lnTo>
                        <a:pt x="37" y="81"/>
                      </a:lnTo>
                      <a:lnTo>
                        <a:pt x="43" y="81"/>
                      </a:lnTo>
                      <a:lnTo>
                        <a:pt x="48" y="82"/>
                      </a:lnTo>
                      <a:lnTo>
                        <a:pt x="53" y="80"/>
                      </a:lnTo>
                      <a:lnTo>
                        <a:pt x="59" y="78"/>
                      </a:lnTo>
                      <a:lnTo>
                        <a:pt x="65" y="72"/>
                      </a:lnTo>
                      <a:lnTo>
                        <a:pt x="69" y="63"/>
                      </a:lnTo>
                      <a:lnTo>
                        <a:pt x="69" y="55"/>
                      </a:lnTo>
                      <a:lnTo>
                        <a:pt x="67" y="49"/>
                      </a:lnTo>
                      <a:lnTo>
                        <a:pt x="63" y="44"/>
                      </a:lnTo>
                      <a:lnTo>
                        <a:pt x="60" y="43"/>
                      </a:lnTo>
                      <a:lnTo>
                        <a:pt x="57" y="41"/>
                      </a:lnTo>
                      <a:lnTo>
                        <a:pt x="53" y="40"/>
                      </a:lnTo>
                      <a:lnTo>
                        <a:pt x="50" y="40"/>
                      </a:lnTo>
                      <a:lnTo>
                        <a:pt x="51" y="42"/>
                      </a:lnTo>
                      <a:lnTo>
                        <a:pt x="52" y="46"/>
                      </a:lnTo>
                      <a:lnTo>
                        <a:pt x="52" y="48"/>
                      </a:lnTo>
                      <a:lnTo>
                        <a:pt x="51" y="51"/>
                      </a:lnTo>
                      <a:lnTo>
                        <a:pt x="48" y="55"/>
                      </a:lnTo>
                      <a:lnTo>
                        <a:pt x="44" y="56"/>
                      </a:lnTo>
                      <a:lnTo>
                        <a:pt x="40" y="56"/>
                      </a:lnTo>
                      <a:lnTo>
                        <a:pt x="35" y="54"/>
                      </a:lnTo>
                      <a:lnTo>
                        <a:pt x="31" y="49"/>
                      </a:lnTo>
                      <a:lnTo>
                        <a:pt x="30" y="44"/>
                      </a:lnTo>
                      <a:lnTo>
                        <a:pt x="31" y="40"/>
                      </a:lnTo>
                      <a:lnTo>
                        <a:pt x="35" y="34"/>
                      </a:lnTo>
                      <a:lnTo>
                        <a:pt x="38" y="31"/>
                      </a:lnTo>
                      <a:lnTo>
                        <a:pt x="45" y="27"/>
                      </a:lnTo>
                      <a:lnTo>
                        <a:pt x="56" y="27"/>
                      </a:lnTo>
                      <a:lnTo>
                        <a:pt x="67" y="33"/>
                      </a:lnTo>
                      <a:lnTo>
                        <a:pt x="78" y="46"/>
                      </a:lnTo>
                      <a:lnTo>
                        <a:pt x="79" y="58"/>
                      </a:lnTo>
                      <a:lnTo>
                        <a:pt x="76" y="70"/>
                      </a:lnTo>
                      <a:lnTo>
                        <a:pt x="72" y="78"/>
                      </a:lnTo>
                      <a:lnTo>
                        <a:pt x="69" y="80"/>
                      </a:lnTo>
                      <a:lnTo>
                        <a:pt x="66" y="84"/>
                      </a:lnTo>
                      <a:lnTo>
                        <a:pt x="61" y="87"/>
                      </a:lnTo>
                      <a:lnTo>
                        <a:pt x="55" y="91"/>
                      </a:lnTo>
                      <a:lnTo>
                        <a:pt x="46" y="93"/>
                      </a:lnTo>
                      <a:lnTo>
                        <a:pt x="38" y="93"/>
                      </a:lnTo>
                      <a:lnTo>
                        <a:pt x="28" y="89"/>
                      </a:lnTo>
                      <a:lnTo>
                        <a:pt x="18" y="84"/>
                      </a:lnTo>
                      <a:lnTo>
                        <a:pt x="4" y="67"/>
                      </a:lnTo>
                      <a:lnTo>
                        <a:pt x="0" y="50"/>
                      </a:lnTo>
                      <a:lnTo>
                        <a:pt x="4" y="33"/>
                      </a:lnTo>
                      <a:lnTo>
                        <a:pt x="12" y="19"/>
                      </a:lnTo>
                      <a:lnTo>
                        <a:pt x="18" y="12"/>
                      </a:lnTo>
                      <a:lnTo>
                        <a:pt x="26" y="6"/>
                      </a:lnTo>
                      <a:lnTo>
                        <a:pt x="34" y="2"/>
                      </a:lnTo>
                      <a:lnTo>
                        <a:pt x="43" y="0"/>
                      </a:lnTo>
                      <a:lnTo>
                        <a:pt x="52" y="0"/>
                      </a:lnTo>
                      <a:lnTo>
                        <a:pt x="63" y="1"/>
                      </a:lnTo>
                      <a:lnTo>
                        <a:pt x="73" y="5"/>
                      </a:lnTo>
                      <a:lnTo>
                        <a:pt x="82" y="11"/>
                      </a:lnTo>
                      <a:lnTo>
                        <a:pt x="83" y="12"/>
                      </a:lnTo>
                      <a:lnTo>
                        <a:pt x="84" y="13"/>
                      </a:lnTo>
                      <a:lnTo>
                        <a:pt x="87" y="15"/>
                      </a:lnTo>
                      <a:lnTo>
                        <a:pt x="87" y="16"/>
                      </a:lnTo>
                      <a:lnTo>
                        <a:pt x="86" y="18"/>
                      </a:lnTo>
                      <a:close/>
                    </a:path>
                  </a:pathLst>
                </a:custGeom>
                <a:solidFill>
                  <a:srgbClr val="D1EFFF"/>
                </a:solidFill>
                <a:ln w="9525">
                  <a:noFill/>
                  <a:round/>
                  <a:headEnd/>
                  <a:tailEnd/>
                </a:ln>
              </p:spPr>
              <p:txBody>
                <a:bodyPr>
                  <a:prstTxWarp prst="textNoShape">
                    <a:avLst/>
                  </a:prstTxWarp>
                </a:bodyPr>
                <a:lstStyle/>
                <a:p>
                  <a:endParaRPr lang="en-US"/>
                </a:p>
              </p:txBody>
            </p:sp>
            <p:sp>
              <p:nvSpPr>
                <p:cNvPr id="184435" name="Freeform 115"/>
                <p:cNvSpPr>
                  <a:spLocks/>
                </p:cNvSpPr>
                <p:nvPr/>
              </p:nvSpPr>
              <p:spPr bwMode="auto">
                <a:xfrm>
                  <a:off x="2848" y="3536"/>
                  <a:ext cx="47" cy="43"/>
                </a:xfrm>
                <a:custGeom>
                  <a:avLst/>
                  <a:gdLst/>
                  <a:ahLst/>
                  <a:cxnLst>
                    <a:cxn ang="0">
                      <a:pos x="14" y="13"/>
                    </a:cxn>
                    <a:cxn ang="0">
                      <a:pos x="13" y="49"/>
                    </a:cxn>
                    <a:cxn ang="0">
                      <a:pos x="35" y="71"/>
                    </a:cxn>
                    <a:cxn ang="0">
                      <a:pos x="50" y="75"/>
                    </a:cxn>
                    <a:cxn ang="0">
                      <a:pos x="63" y="73"/>
                    </a:cxn>
                    <a:cxn ang="0">
                      <a:pos x="72" y="66"/>
                    </a:cxn>
                    <a:cxn ang="0">
                      <a:pos x="80" y="54"/>
                    </a:cxn>
                    <a:cxn ang="0">
                      <a:pos x="81" y="34"/>
                    </a:cxn>
                    <a:cxn ang="0">
                      <a:pos x="64" y="18"/>
                    </a:cxn>
                    <a:cxn ang="0">
                      <a:pos x="49" y="20"/>
                    </a:cxn>
                    <a:cxn ang="0">
                      <a:pos x="43" y="27"/>
                    </a:cxn>
                    <a:cxn ang="0">
                      <a:pos x="41" y="34"/>
                    </a:cxn>
                    <a:cxn ang="0">
                      <a:pos x="43" y="35"/>
                    </a:cxn>
                    <a:cxn ang="0">
                      <a:pos x="49" y="35"/>
                    </a:cxn>
                    <a:cxn ang="0">
                      <a:pos x="56" y="39"/>
                    </a:cxn>
                    <a:cxn ang="0">
                      <a:pos x="57" y="48"/>
                    </a:cxn>
                    <a:cxn ang="0">
                      <a:pos x="50" y="54"/>
                    </a:cxn>
                    <a:cxn ang="0">
                      <a:pos x="40" y="56"/>
                    </a:cxn>
                    <a:cxn ang="0">
                      <a:pos x="30" y="49"/>
                    </a:cxn>
                    <a:cxn ang="0">
                      <a:pos x="28" y="31"/>
                    </a:cxn>
                    <a:cxn ang="0">
                      <a:pos x="40" y="14"/>
                    </a:cxn>
                    <a:cxn ang="0">
                      <a:pos x="52" y="8"/>
                    </a:cxn>
                    <a:cxn ang="0">
                      <a:pos x="65" y="10"/>
                    </a:cxn>
                    <a:cxn ang="0">
                      <a:pos x="75" y="13"/>
                    </a:cxn>
                    <a:cxn ang="0">
                      <a:pos x="84" y="21"/>
                    </a:cxn>
                    <a:cxn ang="0">
                      <a:pos x="94" y="49"/>
                    </a:cxn>
                    <a:cxn ang="0">
                      <a:pos x="76" y="77"/>
                    </a:cxn>
                    <a:cxn ang="0">
                      <a:pos x="60" y="86"/>
                    </a:cxn>
                    <a:cxn ang="0">
                      <a:pos x="42" y="87"/>
                    </a:cxn>
                    <a:cxn ang="0">
                      <a:pos x="27" y="81"/>
                    </a:cxn>
                    <a:cxn ang="0">
                      <a:pos x="7" y="61"/>
                    </a:cxn>
                    <a:cxn ang="0">
                      <a:pos x="2" y="25"/>
                    </a:cxn>
                    <a:cxn ang="0">
                      <a:pos x="13" y="4"/>
                    </a:cxn>
                    <a:cxn ang="0">
                      <a:pos x="15" y="0"/>
                    </a:cxn>
                    <a:cxn ang="0">
                      <a:pos x="19" y="1"/>
                    </a:cxn>
                  </a:cxnLst>
                  <a:rect l="0" t="0" r="r" b="b"/>
                  <a:pathLst>
                    <a:path w="94" h="87">
                      <a:moveTo>
                        <a:pt x="19" y="1"/>
                      </a:moveTo>
                      <a:lnTo>
                        <a:pt x="14" y="13"/>
                      </a:lnTo>
                      <a:lnTo>
                        <a:pt x="11" y="30"/>
                      </a:lnTo>
                      <a:lnTo>
                        <a:pt x="13" y="49"/>
                      </a:lnTo>
                      <a:lnTo>
                        <a:pt x="27" y="66"/>
                      </a:lnTo>
                      <a:lnTo>
                        <a:pt x="35" y="71"/>
                      </a:lnTo>
                      <a:lnTo>
                        <a:pt x="43" y="74"/>
                      </a:lnTo>
                      <a:lnTo>
                        <a:pt x="50" y="75"/>
                      </a:lnTo>
                      <a:lnTo>
                        <a:pt x="57" y="74"/>
                      </a:lnTo>
                      <a:lnTo>
                        <a:pt x="63" y="73"/>
                      </a:lnTo>
                      <a:lnTo>
                        <a:pt x="67" y="69"/>
                      </a:lnTo>
                      <a:lnTo>
                        <a:pt x="72" y="66"/>
                      </a:lnTo>
                      <a:lnTo>
                        <a:pt x="75" y="63"/>
                      </a:lnTo>
                      <a:lnTo>
                        <a:pt x="80" y="54"/>
                      </a:lnTo>
                      <a:lnTo>
                        <a:pt x="82" y="44"/>
                      </a:lnTo>
                      <a:lnTo>
                        <a:pt x="81" y="34"/>
                      </a:lnTo>
                      <a:lnTo>
                        <a:pt x="72" y="22"/>
                      </a:lnTo>
                      <a:lnTo>
                        <a:pt x="64" y="18"/>
                      </a:lnTo>
                      <a:lnTo>
                        <a:pt x="56" y="18"/>
                      </a:lnTo>
                      <a:lnTo>
                        <a:pt x="49" y="20"/>
                      </a:lnTo>
                      <a:lnTo>
                        <a:pt x="44" y="25"/>
                      </a:lnTo>
                      <a:lnTo>
                        <a:pt x="43" y="27"/>
                      </a:lnTo>
                      <a:lnTo>
                        <a:pt x="42" y="30"/>
                      </a:lnTo>
                      <a:lnTo>
                        <a:pt x="41" y="34"/>
                      </a:lnTo>
                      <a:lnTo>
                        <a:pt x="42" y="36"/>
                      </a:lnTo>
                      <a:lnTo>
                        <a:pt x="43" y="35"/>
                      </a:lnTo>
                      <a:lnTo>
                        <a:pt x="46" y="34"/>
                      </a:lnTo>
                      <a:lnTo>
                        <a:pt x="49" y="35"/>
                      </a:lnTo>
                      <a:lnTo>
                        <a:pt x="52" y="36"/>
                      </a:lnTo>
                      <a:lnTo>
                        <a:pt x="56" y="39"/>
                      </a:lnTo>
                      <a:lnTo>
                        <a:pt x="57" y="43"/>
                      </a:lnTo>
                      <a:lnTo>
                        <a:pt x="57" y="48"/>
                      </a:lnTo>
                      <a:lnTo>
                        <a:pt x="55" y="51"/>
                      </a:lnTo>
                      <a:lnTo>
                        <a:pt x="50" y="54"/>
                      </a:lnTo>
                      <a:lnTo>
                        <a:pt x="45" y="57"/>
                      </a:lnTo>
                      <a:lnTo>
                        <a:pt x="40" y="56"/>
                      </a:lnTo>
                      <a:lnTo>
                        <a:pt x="34" y="52"/>
                      </a:lnTo>
                      <a:lnTo>
                        <a:pt x="30" y="49"/>
                      </a:lnTo>
                      <a:lnTo>
                        <a:pt x="28" y="42"/>
                      </a:lnTo>
                      <a:lnTo>
                        <a:pt x="28" y="31"/>
                      </a:lnTo>
                      <a:lnTo>
                        <a:pt x="34" y="20"/>
                      </a:lnTo>
                      <a:lnTo>
                        <a:pt x="40" y="14"/>
                      </a:lnTo>
                      <a:lnTo>
                        <a:pt x="46" y="10"/>
                      </a:lnTo>
                      <a:lnTo>
                        <a:pt x="52" y="8"/>
                      </a:lnTo>
                      <a:lnTo>
                        <a:pt x="59" y="8"/>
                      </a:lnTo>
                      <a:lnTo>
                        <a:pt x="65" y="10"/>
                      </a:lnTo>
                      <a:lnTo>
                        <a:pt x="71" y="11"/>
                      </a:lnTo>
                      <a:lnTo>
                        <a:pt x="75" y="13"/>
                      </a:lnTo>
                      <a:lnTo>
                        <a:pt x="79" y="15"/>
                      </a:lnTo>
                      <a:lnTo>
                        <a:pt x="84" y="21"/>
                      </a:lnTo>
                      <a:lnTo>
                        <a:pt x="91" y="33"/>
                      </a:lnTo>
                      <a:lnTo>
                        <a:pt x="94" y="49"/>
                      </a:lnTo>
                      <a:lnTo>
                        <a:pt x="84" y="69"/>
                      </a:lnTo>
                      <a:lnTo>
                        <a:pt x="76" y="77"/>
                      </a:lnTo>
                      <a:lnTo>
                        <a:pt x="68" y="83"/>
                      </a:lnTo>
                      <a:lnTo>
                        <a:pt x="60" y="86"/>
                      </a:lnTo>
                      <a:lnTo>
                        <a:pt x="51" y="87"/>
                      </a:lnTo>
                      <a:lnTo>
                        <a:pt x="42" y="87"/>
                      </a:lnTo>
                      <a:lnTo>
                        <a:pt x="34" y="84"/>
                      </a:lnTo>
                      <a:lnTo>
                        <a:pt x="27" y="81"/>
                      </a:lnTo>
                      <a:lnTo>
                        <a:pt x="20" y="76"/>
                      </a:lnTo>
                      <a:lnTo>
                        <a:pt x="7" y="61"/>
                      </a:lnTo>
                      <a:lnTo>
                        <a:pt x="0" y="44"/>
                      </a:lnTo>
                      <a:lnTo>
                        <a:pt x="2" y="25"/>
                      </a:lnTo>
                      <a:lnTo>
                        <a:pt x="12" y="5"/>
                      </a:lnTo>
                      <a:lnTo>
                        <a:pt x="13" y="4"/>
                      </a:lnTo>
                      <a:lnTo>
                        <a:pt x="14" y="3"/>
                      </a:lnTo>
                      <a:lnTo>
                        <a:pt x="15" y="0"/>
                      </a:lnTo>
                      <a:lnTo>
                        <a:pt x="17" y="0"/>
                      </a:lnTo>
                      <a:lnTo>
                        <a:pt x="19" y="1"/>
                      </a:lnTo>
                      <a:close/>
                    </a:path>
                  </a:pathLst>
                </a:custGeom>
                <a:solidFill>
                  <a:srgbClr val="D1EFFF"/>
                </a:solidFill>
                <a:ln w="9525">
                  <a:noFill/>
                  <a:round/>
                  <a:headEnd/>
                  <a:tailEnd/>
                </a:ln>
              </p:spPr>
              <p:txBody>
                <a:bodyPr>
                  <a:prstTxWarp prst="textNoShape">
                    <a:avLst/>
                  </a:prstTxWarp>
                </a:bodyPr>
                <a:lstStyle/>
                <a:p>
                  <a:endParaRPr lang="en-US"/>
                </a:p>
              </p:txBody>
            </p:sp>
            <p:sp>
              <p:nvSpPr>
                <p:cNvPr id="184436" name="Freeform 116"/>
                <p:cNvSpPr>
                  <a:spLocks/>
                </p:cNvSpPr>
                <p:nvPr/>
              </p:nvSpPr>
              <p:spPr bwMode="auto">
                <a:xfrm>
                  <a:off x="2836" y="3567"/>
                  <a:ext cx="55" cy="50"/>
                </a:xfrm>
                <a:custGeom>
                  <a:avLst/>
                  <a:gdLst/>
                  <a:ahLst/>
                  <a:cxnLst>
                    <a:cxn ang="0">
                      <a:pos x="52" y="30"/>
                    </a:cxn>
                    <a:cxn ang="0">
                      <a:pos x="74" y="36"/>
                    </a:cxn>
                    <a:cxn ang="0">
                      <a:pos x="93" y="34"/>
                    </a:cxn>
                    <a:cxn ang="0">
                      <a:pos x="107" y="29"/>
                    </a:cxn>
                    <a:cxn ang="0">
                      <a:pos x="111" y="33"/>
                    </a:cxn>
                    <a:cxn ang="0">
                      <a:pos x="111" y="43"/>
                    </a:cxn>
                    <a:cxn ang="0">
                      <a:pos x="106" y="49"/>
                    </a:cxn>
                    <a:cxn ang="0">
                      <a:pos x="97" y="50"/>
                    </a:cxn>
                    <a:cxn ang="0">
                      <a:pos x="88" y="50"/>
                    </a:cxn>
                    <a:cxn ang="0">
                      <a:pos x="78" y="49"/>
                    </a:cxn>
                    <a:cxn ang="0">
                      <a:pos x="74" y="49"/>
                    </a:cxn>
                    <a:cxn ang="0">
                      <a:pos x="85" y="57"/>
                    </a:cxn>
                    <a:cxn ang="0">
                      <a:pos x="101" y="61"/>
                    </a:cxn>
                    <a:cxn ang="0">
                      <a:pos x="109" y="67"/>
                    </a:cxn>
                    <a:cxn ang="0">
                      <a:pos x="108" y="79"/>
                    </a:cxn>
                    <a:cxn ang="0">
                      <a:pos x="104" y="84"/>
                    </a:cxn>
                    <a:cxn ang="0">
                      <a:pos x="93" y="88"/>
                    </a:cxn>
                    <a:cxn ang="0">
                      <a:pos x="86" y="82"/>
                    </a:cxn>
                    <a:cxn ang="0">
                      <a:pos x="77" y="68"/>
                    </a:cxn>
                    <a:cxn ang="0">
                      <a:pos x="66" y="59"/>
                    </a:cxn>
                    <a:cxn ang="0">
                      <a:pos x="69" y="68"/>
                    </a:cxn>
                    <a:cxn ang="0">
                      <a:pos x="74" y="84"/>
                    </a:cxn>
                    <a:cxn ang="0">
                      <a:pos x="70" y="96"/>
                    </a:cxn>
                    <a:cxn ang="0">
                      <a:pos x="60" y="99"/>
                    </a:cxn>
                    <a:cxn ang="0">
                      <a:pos x="56" y="89"/>
                    </a:cxn>
                    <a:cxn ang="0">
                      <a:pos x="51" y="52"/>
                    </a:cxn>
                    <a:cxn ang="0">
                      <a:pos x="30" y="31"/>
                    </a:cxn>
                    <a:cxn ang="0">
                      <a:pos x="18" y="25"/>
                    </a:cxn>
                    <a:cxn ang="0">
                      <a:pos x="7" y="20"/>
                    </a:cxn>
                    <a:cxn ang="0">
                      <a:pos x="5" y="10"/>
                    </a:cxn>
                    <a:cxn ang="0">
                      <a:pos x="0" y="0"/>
                    </a:cxn>
                    <a:cxn ang="0">
                      <a:pos x="10" y="3"/>
                    </a:cxn>
                    <a:cxn ang="0">
                      <a:pos x="21" y="3"/>
                    </a:cxn>
                    <a:cxn ang="0">
                      <a:pos x="30" y="12"/>
                    </a:cxn>
                    <a:cxn ang="0">
                      <a:pos x="38" y="21"/>
                    </a:cxn>
                  </a:cxnLst>
                  <a:rect l="0" t="0" r="r" b="b"/>
                  <a:pathLst>
                    <a:path w="112" h="102">
                      <a:moveTo>
                        <a:pt x="42" y="23"/>
                      </a:moveTo>
                      <a:lnTo>
                        <a:pt x="52" y="30"/>
                      </a:lnTo>
                      <a:lnTo>
                        <a:pt x="63" y="34"/>
                      </a:lnTo>
                      <a:lnTo>
                        <a:pt x="74" y="36"/>
                      </a:lnTo>
                      <a:lnTo>
                        <a:pt x="84" y="35"/>
                      </a:lnTo>
                      <a:lnTo>
                        <a:pt x="93" y="34"/>
                      </a:lnTo>
                      <a:lnTo>
                        <a:pt x="101" y="31"/>
                      </a:lnTo>
                      <a:lnTo>
                        <a:pt x="107" y="29"/>
                      </a:lnTo>
                      <a:lnTo>
                        <a:pt x="112" y="27"/>
                      </a:lnTo>
                      <a:lnTo>
                        <a:pt x="111" y="33"/>
                      </a:lnTo>
                      <a:lnTo>
                        <a:pt x="111" y="37"/>
                      </a:lnTo>
                      <a:lnTo>
                        <a:pt x="111" y="43"/>
                      </a:lnTo>
                      <a:lnTo>
                        <a:pt x="111" y="48"/>
                      </a:lnTo>
                      <a:lnTo>
                        <a:pt x="106" y="49"/>
                      </a:lnTo>
                      <a:lnTo>
                        <a:pt x="101" y="50"/>
                      </a:lnTo>
                      <a:lnTo>
                        <a:pt x="97" y="50"/>
                      </a:lnTo>
                      <a:lnTo>
                        <a:pt x="92" y="50"/>
                      </a:lnTo>
                      <a:lnTo>
                        <a:pt x="88" y="50"/>
                      </a:lnTo>
                      <a:lnTo>
                        <a:pt x="83" y="49"/>
                      </a:lnTo>
                      <a:lnTo>
                        <a:pt x="78" y="49"/>
                      </a:lnTo>
                      <a:lnTo>
                        <a:pt x="75" y="48"/>
                      </a:lnTo>
                      <a:lnTo>
                        <a:pt x="74" y="49"/>
                      </a:lnTo>
                      <a:lnTo>
                        <a:pt x="80" y="52"/>
                      </a:lnTo>
                      <a:lnTo>
                        <a:pt x="85" y="57"/>
                      </a:lnTo>
                      <a:lnTo>
                        <a:pt x="93" y="59"/>
                      </a:lnTo>
                      <a:lnTo>
                        <a:pt x="101" y="61"/>
                      </a:lnTo>
                      <a:lnTo>
                        <a:pt x="109" y="63"/>
                      </a:lnTo>
                      <a:lnTo>
                        <a:pt x="109" y="67"/>
                      </a:lnTo>
                      <a:lnTo>
                        <a:pt x="108" y="73"/>
                      </a:lnTo>
                      <a:lnTo>
                        <a:pt x="108" y="79"/>
                      </a:lnTo>
                      <a:lnTo>
                        <a:pt x="109" y="84"/>
                      </a:lnTo>
                      <a:lnTo>
                        <a:pt x="104" y="84"/>
                      </a:lnTo>
                      <a:lnTo>
                        <a:pt x="98" y="87"/>
                      </a:lnTo>
                      <a:lnTo>
                        <a:pt x="93" y="88"/>
                      </a:lnTo>
                      <a:lnTo>
                        <a:pt x="89" y="89"/>
                      </a:lnTo>
                      <a:lnTo>
                        <a:pt x="86" y="82"/>
                      </a:lnTo>
                      <a:lnTo>
                        <a:pt x="82" y="75"/>
                      </a:lnTo>
                      <a:lnTo>
                        <a:pt x="77" y="68"/>
                      </a:lnTo>
                      <a:lnTo>
                        <a:pt x="71" y="64"/>
                      </a:lnTo>
                      <a:lnTo>
                        <a:pt x="66" y="59"/>
                      </a:lnTo>
                      <a:lnTo>
                        <a:pt x="65" y="60"/>
                      </a:lnTo>
                      <a:lnTo>
                        <a:pt x="69" y="68"/>
                      </a:lnTo>
                      <a:lnTo>
                        <a:pt x="71" y="76"/>
                      </a:lnTo>
                      <a:lnTo>
                        <a:pt x="74" y="84"/>
                      </a:lnTo>
                      <a:lnTo>
                        <a:pt x="75" y="94"/>
                      </a:lnTo>
                      <a:lnTo>
                        <a:pt x="70" y="96"/>
                      </a:lnTo>
                      <a:lnTo>
                        <a:pt x="65" y="97"/>
                      </a:lnTo>
                      <a:lnTo>
                        <a:pt x="60" y="99"/>
                      </a:lnTo>
                      <a:lnTo>
                        <a:pt x="54" y="102"/>
                      </a:lnTo>
                      <a:lnTo>
                        <a:pt x="56" y="89"/>
                      </a:lnTo>
                      <a:lnTo>
                        <a:pt x="56" y="72"/>
                      </a:lnTo>
                      <a:lnTo>
                        <a:pt x="51" y="52"/>
                      </a:lnTo>
                      <a:lnTo>
                        <a:pt x="35" y="35"/>
                      </a:lnTo>
                      <a:lnTo>
                        <a:pt x="30" y="31"/>
                      </a:lnTo>
                      <a:lnTo>
                        <a:pt x="25" y="28"/>
                      </a:lnTo>
                      <a:lnTo>
                        <a:pt x="18" y="25"/>
                      </a:lnTo>
                      <a:lnTo>
                        <a:pt x="12" y="21"/>
                      </a:lnTo>
                      <a:lnTo>
                        <a:pt x="7" y="20"/>
                      </a:lnTo>
                      <a:lnTo>
                        <a:pt x="6" y="15"/>
                      </a:lnTo>
                      <a:lnTo>
                        <a:pt x="5" y="10"/>
                      </a:lnTo>
                      <a:lnTo>
                        <a:pt x="2" y="5"/>
                      </a:lnTo>
                      <a:lnTo>
                        <a:pt x="0" y="0"/>
                      </a:lnTo>
                      <a:lnTo>
                        <a:pt x="6" y="2"/>
                      </a:lnTo>
                      <a:lnTo>
                        <a:pt x="10" y="3"/>
                      </a:lnTo>
                      <a:lnTo>
                        <a:pt x="16" y="3"/>
                      </a:lnTo>
                      <a:lnTo>
                        <a:pt x="21" y="3"/>
                      </a:lnTo>
                      <a:lnTo>
                        <a:pt x="24" y="6"/>
                      </a:lnTo>
                      <a:lnTo>
                        <a:pt x="30" y="12"/>
                      </a:lnTo>
                      <a:lnTo>
                        <a:pt x="35" y="18"/>
                      </a:lnTo>
                      <a:lnTo>
                        <a:pt x="38" y="21"/>
                      </a:lnTo>
                      <a:lnTo>
                        <a:pt x="42" y="23"/>
                      </a:lnTo>
                      <a:close/>
                    </a:path>
                  </a:pathLst>
                </a:custGeom>
                <a:solidFill>
                  <a:srgbClr val="0038EF"/>
                </a:solidFill>
                <a:ln w="9525">
                  <a:noFill/>
                  <a:round/>
                  <a:headEnd/>
                  <a:tailEnd/>
                </a:ln>
              </p:spPr>
              <p:txBody>
                <a:bodyPr>
                  <a:prstTxWarp prst="textNoShape">
                    <a:avLst/>
                  </a:prstTxWarp>
                </a:bodyPr>
                <a:lstStyle/>
                <a:p>
                  <a:endParaRPr lang="en-US"/>
                </a:p>
              </p:txBody>
            </p:sp>
            <p:sp>
              <p:nvSpPr>
                <p:cNvPr id="184437" name="Freeform 117"/>
                <p:cNvSpPr>
                  <a:spLocks/>
                </p:cNvSpPr>
                <p:nvPr/>
              </p:nvSpPr>
              <p:spPr bwMode="auto">
                <a:xfrm>
                  <a:off x="2811" y="3581"/>
                  <a:ext cx="48" cy="46"/>
                </a:xfrm>
                <a:custGeom>
                  <a:avLst/>
                  <a:gdLst/>
                  <a:ahLst/>
                  <a:cxnLst>
                    <a:cxn ang="0">
                      <a:pos x="0" y="27"/>
                    </a:cxn>
                    <a:cxn ang="0">
                      <a:pos x="2" y="23"/>
                    </a:cxn>
                    <a:cxn ang="0">
                      <a:pos x="11" y="13"/>
                    </a:cxn>
                    <a:cxn ang="0">
                      <a:pos x="28" y="2"/>
                    </a:cxn>
                    <a:cxn ang="0">
                      <a:pos x="47" y="0"/>
                    </a:cxn>
                    <a:cxn ang="0">
                      <a:pos x="65" y="6"/>
                    </a:cxn>
                    <a:cxn ang="0">
                      <a:pos x="85" y="22"/>
                    </a:cxn>
                    <a:cxn ang="0">
                      <a:pos x="94" y="57"/>
                    </a:cxn>
                    <a:cxn ang="0">
                      <a:pos x="77" y="84"/>
                    </a:cxn>
                    <a:cxn ang="0">
                      <a:pos x="60" y="91"/>
                    </a:cxn>
                    <a:cxn ang="0">
                      <a:pos x="43" y="90"/>
                    </a:cxn>
                    <a:cxn ang="0">
                      <a:pos x="33" y="85"/>
                    </a:cxn>
                    <a:cxn ang="0">
                      <a:pos x="25" y="77"/>
                    </a:cxn>
                    <a:cxn ang="0">
                      <a:pos x="17" y="54"/>
                    </a:cxn>
                    <a:cxn ang="0">
                      <a:pos x="33" y="30"/>
                    </a:cxn>
                    <a:cxn ang="0">
                      <a:pos x="50" y="30"/>
                    </a:cxn>
                    <a:cxn ang="0">
                      <a:pos x="60" y="36"/>
                    </a:cxn>
                    <a:cxn ang="0">
                      <a:pos x="62" y="46"/>
                    </a:cxn>
                    <a:cxn ang="0">
                      <a:pos x="56" y="54"/>
                    </a:cxn>
                    <a:cxn ang="0">
                      <a:pos x="48" y="55"/>
                    </a:cxn>
                    <a:cxn ang="0">
                      <a:pos x="41" y="50"/>
                    </a:cxn>
                    <a:cxn ang="0">
                      <a:pos x="41" y="44"/>
                    </a:cxn>
                    <a:cxn ang="0">
                      <a:pos x="39" y="43"/>
                    </a:cxn>
                    <a:cxn ang="0">
                      <a:pos x="33" y="46"/>
                    </a:cxn>
                    <a:cxn ang="0">
                      <a:pos x="28" y="54"/>
                    </a:cxn>
                    <a:cxn ang="0">
                      <a:pos x="30" y="69"/>
                    </a:cxn>
                    <a:cxn ang="0">
                      <a:pos x="43" y="80"/>
                    </a:cxn>
                    <a:cxn ang="0">
                      <a:pos x="55" y="81"/>
                    </a:cxn>
                    <a:cxn ang="0">
                      <a:pos x="65" y="77"/>
                    </a:cxn>
                    <a:cxn ang="0">
                      <a:pos x="72" y="70"/>
                    </a:cxn>
                    <a:cxn ang="0">
                      <a:pos x="80" y="58"/>
                    </a:cxn>
                    <a:cxn ang="0">
                      <a:pos x="78" y="32"/>
                    </a:cxn>
                    <a:cxn ang="0">
                      <a:pos x="56" y="14"/>
                    </a:cxn>
                    <a:cxn ang="0">
                      <a:pos x="37" y="12"/>
                    </a:cxn>
                    <a:cxn ang="0">
                      <a:pos x="19" y="17"/>
                    </a:cxn>
                    <a:cxn ang="0">
                      <a:pos x="7" y="27"/>
                    </a:cxn>
                    <a:cxn ang="0">
                      <a:pos x="0" y="28"/>
                    </a:cxn>
                  </a:cxnLst>
                  <a:rect l="0" t="0" r="r" b="b"/>
                  <a:pathLst>
                    <a:path w="94" h="91">
                      <a:moveTo>
                        <a:pt x="0" y="28"/>
                      </a:moveTo>
                      <a:lnTo>
                        <a:pt x="0" y="27"/>
                      </a:lnTo>
                      <a:lnTo>
                        <a:pt x="1" y="24"/>
                      </a:lnTo>
                      <a:lnTo>
                        <a:pt x="2" y="23"/>
                      </a:lnTo>
                      <a:lnTo>
                        <a:pt x="3" y="22"/>
                      </a:lnTo>
                      <a:lnTo>
                        <a:pt x="11" y="13"/>
                      </a:lnTo>
                      <a:lnTo>
                        <a:pt x="19" y="7"/>
                      </a:lnTo>
                      <a:lnTo>
                        <a:pt x="28" y="2"/>
                      </a:lnTo>
                      <a:lnTo>
                        <a:pt x="38" y="0"/>
                      </a:lnTo>
                      <a:lnTo>
                        <a:pt x="47" y="0"/>
                      </a:lnTo>
                      <a:lnTo>
                        <a:pt x="56" y="2"/>
                      </a:lnTo>
                      <a:lnTo>
                        <a:pt x="65" y="6"/>
                      </a:lnTo>
                      <a:lnTo>
                        <a:pt x="73" y="11"/>
                      </a:lnTo>
                      <a:lnTo>
                        <a:pt x="85" y="22"/>
                      </a:lnTo>
                      <a:lnTo>
                        <a:pt x="93" y="38"/>
                      </a:lnTo>
                      <a:lnTo>
                        <a:pt x="94" y="57"/>
                      </a:lnTo>
                      <a:lnTo>
                        <a:pt x="85" y="75"/>
                      </a:lnTo>
                      <a:lnTo>
                        <a:pt x="77" y="84"/>
                      </a:lnTo>
                      <a:lnTo>
                        <a:pt x="68" y="89"/>
                      </a:lnTo>
                      <a:lnTo>
                        <a:pt x="60" y="91"/>
                      </a:lnTo>
                      <a:lnTo>
                        <a:pt x="51" y="91"/>
                      </a:lnTo>
                      <a:lnTo>
                        <a:pt x="43" y="90"/>
                      </a:lnTo>
                      <a:lnTo>
                        <a:pt x="38" y="88"/>
                      </a:lnTo>
                      <a:lnTo>
                        <a:pt x="33" y="85"/>
                      </a:lnTo>
                      <a:lnTo>
                        <a:pt x="31" y="84"/>
                      </a:lnTo>
                      <a:lnTo>
                        <a:pt x="25" y="77"/>
                      </a:lnTo>
                      <a:lnTo>
                        <a:pt x="19" y="67"/>
                      </a:lnTo>
                      <a:lnTo>
                        <a:pt x="17" y="54"/>
                      </a:lnTo>
                      <a:lnTo>
                        <a:pt x="24" y="39"/>
                      </a:lnTo>
                      <a:lnTo>
                        <a:pt x="33" y="30"/>
                      </a:lnTo>
                      <a:lnTo>
                        <a:pt x="43" y="28"/>
                      </a:lnTo>
                      <a:lnTo>
                        <a:pt x="50" y="30"/>
                      </a:lnTo>
                      <a:lnTo>
                        <a:pt x="55" y="32"/>
                      </a:lnTo>
                      <a:lnTo>
                        <a:pt x="60" y="36"/>
                      </a:lnTo>
                      <a:lnTo>
                        <a:pt x="62" y="42"/>
                      </a:lnTo>
                      <a:lnTo>
                        <a:pt x="62" y="46"/>
                      </a:lnTo>
                      <a:lnTo>
                        <a:pt x="60" y="51"/>
                      </a:lnTo>
                      <a:lnTo>
                        <a:pt x="56" y="54"/>
                      </a:lnTo>
                      <a:lnTo>
                        <a:pt x="51" y="55"/>
                      </a:lnTo>
                      <a:lnTo>
                        <a:pt x="48" y="55"/>
                      </a:lnTo>
                      <a:lnTo>
                        <a:pt x="43" y="53"/>
                      </a:lnTo>
                      <a:lnTo>
                        <a:pt x="41" y="50"/>
                      </a:lnTo>
                      <a:lnTo>
                        <a:pt x="41" y="47"/>
                      </a:lnTo>
                      <a:lnTo>
                        <a:pt x="41" y="44"/>
                      </a:lnTo>
                      <a:lnTo>
                        <a:pt x="41" y="42"/>
                      </a:lnTo>
                      <a:lnTo>
                        <a:pt x="39" y="43"/>
                      </a:lnTo>
                      <a:lnTo>
                        <a:pt x="37" y="44"/>
                      </a:lnTo>
                      <a:lnTo>
                        <a:pt x="33" y="46"/>
                      </a:lnTo>
                      <a:lnTo>
                        <a:pt x="31" y="49"/>
                      </a:lnTo>
                      <a:lnTo>
                        <a:pt x="28" y="54"/>
                      </a:lnTo>
                      <a:lnTo>
                        <a:pt x="27" y="61"/>
                      </a:lnTo>
                      <a:lnTo>
                        <a:pt x="30" y="69"/>
                      </a:lnTo>
                      <a:lnTo>
                        <a:pt x="37" y="76"/>
                      </a:lnTo>
                      <a:lnTo>
                        <a:pt x="43" y="80"/>
                      </a:lnTo>
                      <a:lnTo>
                        <a:pt x="49" y="81"/>
                      </a:lnTo>
                      <a:lnTo>
                        <a:pt x="55" y="81"/>
                      </a:lnTo>
                      <a:lnTo>
                        <a:pt x="61" y="80"/>
                      </a:lnTo>
                      <a:lnTo>
                        <a:pt x="65" y="77"/>
                      </a:lnTo>
                      <a:lnTo>
                        <a:pt x="69" y="74"/>
                      </a:lnTo>
                      <a:lnTo>
                        <a:pt x="72" y="70"/>
                      </a:lnTo>
                      <a:lnTo>
                        <a:pt x="75" y="68"/>
                      </a:lnTo>
                      <a:lnTo>
                        <a:pt x="80" y="58"/>
                      </a:lnTo>
                      <a:lnTo>
                        <a:pt x="83" y="45"/>
                      </a:lnTo>
                      <a:lnTo>
                        <a:pt x="78" y="32"/>
                      </a:lnTo>
                      <a:lnTo>
                        <a:pt x="66" y="20"/>
                      </a:lnTo>
                      <a:lnTo>
                        <a:pt x="56" y="14"/>
                      </a:lnTo>
                      <a:lnTo>
                        <a:pt x="46" y="11"/>
                      </a:lnTo>
                      <a:lnTo>
                        <a:pt x="37" y="12"/>
                      </a:lnTo>
                      <a:lnTo>
                        <a:pt x="27" y="14"/>
                      </a:lnTo>
                      <a:lnTo>
                        <a:pt x="19" y="17"/>
                      </a:lnTo>
                      <a:lnTo>
                        <a:pt x="12" y="22"/>
                      </a:lnTo>
                      <a:lnTo>
                        <a:pt x="7" y="27"/>
                      </a:lnTo>
                      <a:lnTo>
                        <a:pt x="2" y="30"/>
                      </a:lnTo>
                      <a:lnTo>
                        <a:pt x="0" y="28"/>
                      </a:lnTo>
                      <a:close/>
                    </a:path>
                  </a:pathLst>
                </a:custGeom>
                <a:solidFill>
                  <a:srgbClr val="D1EFFF"/>
                </a:solidFill>
                <a:ln w="9525">
                  <a:noFill/>
                  <a:round/>
                  <a:headEnd/>
                  <a:tailEnd/>
                </a:ln>
              </p:spPr>
              <p:txBody>
                <a:bodyPr>
                  <a:prstTxWarp prst="textNoShape">
                    <a:avLst/>
                  </a:prstTxWarp>
                </a:bodyPr>
                <a:lstStyle/>
                <a:p>
                  <a:endParaRPr lang="en-US"/>
                </a:p>
              </p:txBody>
            </p:sp>
            <p:sp>
              <p:nvSpPr>
                <p:cNvPr id="184438" name="Freeform 118"/>
                <p:cNvSpPr>
                  <a:spLocks/>
                </p:cNvSpPr>
                <p:nvPr/>
              </p:nvSpPr>
              <p:spPr bwMode="auto">
                <a:xfrm>
                  <a:off x="2747" y="3084"/>
                  <a:ext cx="44" cy="47"/>
                </a:xfrm>
                <a:custGeom>
                  <a:avLst/>
                  <a:gdLst/>
                  <a:ahLst/>
                  <a:cxnLst>
                    <a:cxn ang="0">
                      <a:pos x="6" y="77"/>
                    </a:cxn>
                    <a:cxn ang="0">
                      <a:pos x="21" y="82"/>
                    </a:cxn>
                    <a:cxn ang="0">
                      <a:pos x="40" y="83"/>
                    </a:cxn>
                    <a:cxn ang="0">
                      <a:pos x="58" y="76"/>
                    </a:cxn>
                    <a:cxn ang="0">
                      <a:pos x="74" y="52"/>
                    </a:cxn>
                    <a:cxn ang="0">
                      <a:pos x="70" y="27"/>
                    </a:cxn>
                    <a:cxn ang="0">
                      <a:pos x="58" y="16"/>
                    </a:cxn>
                    <a:cxn ang="0">
                      <a:pos x="50" y="13"/>
                    </a:cxn>
                    <a:cxn ang="0">
                      <a:pos x="39" y="12"/>
                    </a:cxn>
                    <a:cxn ang="0">
                      <a:pos x="28" y="16"/>
                    </a:cxn>
                    <a:cxn ang="0">
                      <a:pos x="18" y="30"/>
                    </a:cxn>
                    <a:cxn ang="0">
                      <a:pos x="20" y="45"/>
                    </a:cxn>
                    <a:cxn ang="0">
                      <a:pos x="27" y="51"/>
                    </a:cxn>
                    <a:cxn ang="0">
                      <a:pos x="33" y="53"/>
                    </a:cxn>
                    <a:cxn ang="0">
                      <a:pos x="35" y="51"/>
                    </a:cxn>
                    <a:cxn ang="0">
                      <a:pos x="35" y="45"/>
                    </a:cxn>
                    <a:cxn ang="0">
                      <a:pos x="40" y="38"/>
                    </a:cxn>
                    <a:cxn ang="0">
                      <a:pos x="47" y="37"/>
                    </a:cxn>
                    <a:cxn ang="0">
                      <a:pos x="55" y="44"/>
                    </a:cxn>
                    <a:cxn ang="0">
                      <a:pos x="55" y="54"/>
                    </a:cxn>
                    <a:cxn ang="0">
                      <a:pos x="48" y="63"/>
                    </a:cxn>
                    <a:cxn ang="0">
                      <a:pos x="32" y="66"/>
                    </a:cxn>
                    <a:cxn ang="0">
                      <a:pos x="10" y="47"/>
                    </a:cxn>
                    <a:cxn ang="0">
                      <a:pos x="11" y="23"/>
                    </a:cxn>
                    <a:cxn ang="0">
                      <a:pos x="17" y="13"/>
                    </a:cxn>
                    <a:cxn ang="0">
                      <a:pos x="26" y="6"/>
                    </a:cxn>
                    <a:cxn ang="0">
                      <a:pos x="40" y="0"/>
                    </a:cxn>
                    <a:cxn ang="0">
                      <a:pos x="58" y="4"/>
                    </a:cxn>
                    <a:cxn ang="0">
                      <a:pos x="83" y="25"/>
                    </a:cxn>
                    <a:cxn ang="0">
                      <a:pos x="84" y="60"/>
                    </a:cxn>
                    <a:cxn ang="0">
                      <a:pos x="70" y="81"/>
                    </a:cxn>
                    <a:cxn ang="0">
                      <a:pos x="54" y="91"/>
                    </a:cxn>
                    <a:cxn ang="0">
                      <a:pos x="34" y="93"/>
                    </a:cxn>
                    <a:cxn ang="0">
                      <a:pos x="15" y="89"/>
                    </a:cxn>
                    <a:cxn ang="0">
                      <a:pos x="3" y="81"/>
                    </a:cxn>
                    <a:cxn ang="0">
                      <a:pos x="0" y="78"/>
                    </a:cxn>
                    <a:cxn ang="0">
                      <a:pos x="2" y="75"/>
                    </a:cxn>
                  </a:cxnLst>
                  <a:rect l="0" t="0" r="r" b="b"/>
                  <a:pathLst>
                    <a:path w="87" h="93">
                      <a:moveTo>
                        <a:pt x="2" y="75"/>
                      </a:moveTo>
                      <a:lnTo>
                        <a:pt x="6" y="77"/>
                      </a:lnTo>
                      <a:lnTo>
                        <a:pt x="13" y="80"/>
                      </a:lnTo>
                      <a:lnTo>
                        <a:pt x="21" y="82"/>
                      </a:lnTo>
                      <a:lnTo>
                        <a:pt x="31" y="83"/>
                      </a:lnTo>
                      <a:lnTo>
                        <a:pt x="40" y="83"/>
                      </a:lnTo>
                      <a:lnTo>
                        <a:pt x="49" y="81"/>
                      </a:lnTo>
                      <a:lnTo>
                        <a:pt x="58" y="76"/>
                      </a:lnTo>
                      <a:lnTo>
                        <a:pt x="66" y="67"/>
                      </a:lnTo>
                      <a:lnTo>
                        <a:pt x="74" y="52"/>
                      </a:lnTo>
                      <a:lnTo>
                        <a:pt x="74" y="38"/>
                      </a:lnTo>
                      <a:lnTo>
                        <a:pt x="70" y="27"/>
                      </a:lnTo>
                      <a:lnTo>
                        <a:pt x="62" y="19"/>
                      </a:lnTo>
                      <a:lnTo>
                        <a:pt x="58" y="16"/>
                      </a:lnTo>
                      <a:lnTo>
                        <a:pt x="55" y="15"/>
                      </a:lnTo>
                      <a:lnTo>
                        <a:pt x="50" y="13"/>
                      </a:lnTo>
                      <a:lnTo>
                        <a:pt x="45" y="12"/>
                      </a:lnTo>
                      <a:lnTo>
                        <a:pt x="39" y="12"/>
                      </a:lnTo>
                      <a:lnTo>
                        <a:pt x="34" y="13"/>
                      </a:lnTo>
                      <a:lnTo>
                        <a:pt x="28" y="16"/>
                      </a:lnTo>
                      <a:lnTo>
                        <a:pt x="23" y="22"/>
                      </a:lnTo>
                      <a:lnTo>
                        <a:pt x="18" y="30"/>
                      </a:lnTo>
                      <a:lnTo>
                        <a:pt x="18" y="38"/>
                      </a:lnTo>
                      <a:lnTo>
                        <a:pt x="20" y="45"/>
                      </a:lnTo>
                      <a:lnTo>
                        <a:pt x="25" y="50"/>
                      </a:lnTo>
                      <a:lnTo>
                        <a:pt x="27" y="51"/>
                      </a:lnTo>
                      <a:lnTo>
                        <a:pt x="30" y="53"/>
                      </a:lnTo>
                      <a:lnTo>
                        <a:pt x="33" y="53"/>
                      </a:lnTo>
                      <a:lnTo>
                        <a:pt x="36" y="53"/>
                      </a:lnTo>
                      <a:lnTo>
                        <a:pt x="35" y="51"/>
                      </a:lnTo>
                      <a:lnTo>
                        <a:pt x="35" y="47"/>
                      </a:lnTo>
                      <a:lnTo>
                        <a:pt x="35" y="45"/>
                      </a:lnTo>
                      <a:lnTo>
                        <a:pt x="36" y="42"/>
                      </a:lnTo>
                      <a:lnTo>
                        <a:pt x="40" y="38"/>
                      </a:lnTo>
                      <a:lnTo>
                        <a:pt x="43" y="37"/>
                      </a:lnTo>
                      <a:lnTo>
                        <a:pt x="47" y="37"/>
                      </a:lnTo>
                      <a:lnTo>
                        <a:pt x="51" y="39"/>
                      </a:lnTo>
                      <a:lnTo>
                        <a:pt x="55" y="44"/>
                      </a:lnTo>
                      <a:lnTo>
                        <a:pt x="56" y="48"/>
                      </a:lnTo>
                      <a:lnTo>
                        <a:pt x="55" y="54"/>
                      </a:lnTo>
                      <a:lnTo>
                        <a:pt x="51" y="60"/>
                      </a:lnTo>
                      <a:lnTo>
                        <a:pt x="48" y="63"/>
                      </a:lnTo>
                      <a:lnTo>
                        <a:pt x="41" y="66"/>
                      </a:lnTo>
                      <a:lnTo>
                        <a:pt x="32" y="66"/>
                      </a:lnTo>
                      <a:lnTo>
                        <a:pt x="20" y="60"/>
                      </a:lnTo>
                      <a:lnTo>
                        <a:pt x="10" y="47"/>
                      </a:lnTo>
                      <a:lnTo>
                        <a:pt x="8" y="35"/>
                      </a:lnTo>
                      <a:lnTo>
                        <a:pt x="11" y="23"/>
                      </a:lnTo>
                      <a:lnTo>
                        <a:pt x="15" y="15"/>
                      </a:lnTo>
                      <a:lnTo>
                        <a:pt x="17" y="13"/>
                      </a:lnTo>
                      <a:lnTo>
                        <a:pt x="20" y="9"/>
                      </a:lnTo>
                      <a:lnTo>
                        <a:pt x="26" y="6"/>
                      </a:lnTo>
                      <a:lnTo>
                        <a:pt x="33" y="2"/>
                      </a:lnTo>
                      <a:lnTo>
                        <a:pt x="40" y="0"/>
                      </a:lnTo>
                      <a:lnTo>
                        <a:pt x="49" y="0"/>
                      </a:lnTo>
                      <a:lnTo>
                        <a:pt x="58" y="4"/>
                      </a:lnTo>
                      <a:lnTo>
                        <a:pt x="69" y="9"/>
                      </a:lnTo>
                      <a:lnTo>
                        <a:pt x="83" y="25"/>
                      </a:lnTo>
                      <a:lnTo>
                        <a:pt x="87" y="43"/>
                      </a:lnTo>
                      <a:lnTo>
                        <a:pt x="84" y="60"/>
                      </a:lnTo>
                      <a:lnTo>
                        <a:pt x="76" y="74"/>
                      </a:lnTo>
                      <a:lnTo>
                        <a:pt x="70" y="81"/>
                      </a:lnTo>
                      <a:lnTo>
                        <a:pt x="62" y="86"/>
                      </a:lnTo>
                      <a:lnTo>
                        <a:pt x="54" y="91"/>
                      </a:lnTo>
                      <a:lnTo>
                        <a:pt x="45" y="93"/>
                      </a:lnTo>
                      <a:lnTo>
                        <a:pt x="34" y="93"/>
                      </a:lnTo>
                      <a:lnTo>
                        <a:pt x="25" y="92"/>
                      </a:lnTo>
                      <a:lnTo>
                        <a:pt x="15" y="89"/>
                      </a:lnTo>
                      <a:lnTo>
                        <a:pt x="4" y="82"/>
                      </a:lnTo>
                      <a:lnTo>
                        <a:pt x="3" y="81"/>
                      </a:lnTo>
                      <a:lnTo>
                        <a:pt x="2" y="80"/>
                      </a:lnTo>
                      <a:lnTo>
                        <a:pt x="0" y="78"/>
                      </a:lnTo>
                      <a:lnTo>
                        <a:pt x="0" y="77"/>
                      </a:lnTo>
                      <a:lnTo>
                        <a:pt x="2" y="75"/>
                      </a:lnTo>
                      <a:close/>
                    </a:path>
                  </a:pathLst>
                </a:custGeom>
                <a:solidFill>
                  <a:srgbClr val="D1EFFF"/>
                </a:solidFill>
                <a:ln w="9525">
                  <a:noFill/>
                  <a:round/>
                  <a:headEnd/>
                  <a:tailEnd/>
                </a:ln>
              </p:spPr>
              <p:txBody>
                <a:bodyPr>
                  <a:prstTxWarp prst="textNoShape">
                    <a:avLst/>
                  </a:prstTxWarp>
                </a:bodyPr>
                <a:lstStyle/>
                <a:p>
                  <a:endParaRPr lang="en-US"/>
                </a:p>
              </p:txBody>
            </p:sp>
            <p:sp>
              <p:nvSpPr>
                <p:cNvPr id="184439" name="Freeform 119"/>
                <p:cNvSpPr>
                  <a:spLocks/>
                </p:cNvSpPr>
                <p:nvPr/>
              </p:nvSpPr>
              <p:spPr bwMode="auto">
                <a:xfrm>
                  <a:off x="2778" y="3088"/>
                  <a:ext cx="50" cy="55"/>
                </a:xfrm>
                <a:custGeom>
                  <a:avLst/>
                  <a:gdLst/>
                  <a:ahLst/>
                  <a:cxnLst>
                    <a:cxn ang="0">
                      <a:pos x="33" y="48"/>
                    </a:cxn>
                    <a:cxn ang="0">
                      <a:pos x="31" y="10"/>
                    </a:cxn>
                    <a:cxn ang="0">
                      <a:pos x="31" y="1"/>
                    </a:cxn>
                    <a:cxn ang="0">
                      <a:pos x="42" y="2"/>
                    </a:cxn>
                    <a:cxn ang="0">
                      <a:pos x="48" y="10"/>
                    </a:cxn>
                    <a:cxn ang="0">
                      <a:pos x="48" y="29"/>
                    </a:cxn>
                    <a:cxn ang="0">
                      <a:pos x="47" y="38"/>
                    </a:cxn>
                    <a:cxn ang="0">
                      <a:pos x="56" y="26"/>
                    </a:cxn>
                    <a:cxn ang="0">
                      <a:pos x="61" y="10"/>
                    </a:cxn>
                    <a:cxn ang="0">
                      <a:pos x="67" y="2"/>
                    </a:cxn>
                    <a:cxn ang="0">
                      <a:pos x="78" y="3"/>
                    </a:cxn>
                    <a:cxn ang="0">
                      <a:pos x="84" y="8"/>
                    </a:cxn>
                    <a:cxn ang="0">
                      <a:pos x="87" y="18"/>
                    </a:cxn>
                    <a:cxn ang="0">
                      <a:pos x="82" y="26"/>
                    </a:cxn>
                    <a:cxn ang="0">
                      <a:pos x="68" y="36"/>
                    </a:cxn>
                    <a:cxn ang="0">
                      <a:pos x="59" y="46"/>
                    </a:cxn>
                    <a:cxn ang="0">
                      <a:pos x="62" y="45"/>
                    </a:cxn>
                    <a:cxn ang="0">
                      <a:pos x="71" y="41"/>
                    </a:cxn>
                    <a:cxn ang="0">
                      <a:pos x="79" y="39"/>
                    </a:cxn>
                    <a:cxn ang="0">
                      <a:pos x="89" y="37"/>
                    </a:cxn>
                    <a:cxn ang="0">
                      <a:pos x="94" y="41"/>
                    </a:cxn>
                    <a:cxn ang="0">
                      <a:pos x="98" y="53"/>
                    </a:cxn>
                    <a:cxn ang="0">
                      <a:pos x="95" y="58"/>
                    </a:cxn>
                    <a:cxn ang="0">
                      <a:pos x="80" y="55"/>
                    </a:cxn>
                    <a:cxn ang="0">
                      <a:pos x="61" y="58"/>
                    </a:cxn>
                    <a:cxn ang="0">
                      <a:pos x="42" y="68"/>
                    </a:cxn>
                    <a:cxn ang="0">
                      <a:pos x="30" y="82"/>
                    </a:cxn>
                    <a:cxn ang="0">
                      <a:pos x="24" y="93"/>
                    </a:cxn>
                    <a:cxn ang="0">
                      <a:pos x="18" y="105"/>
                    </a:cxn>
                    <a:cxn ang="0">
                      <a:pos x="9" y="107"/>
                    </a:cxn>
                    <a:cxn ang="0">
                      <a:pos x="0" y="112"/>
                    </a:cxn>
                    <a:cxn ang="0">
                      <a:pos x="1" y="101"/>
                    </a:cxn>
                    <a:cxn ang="0">
                      <a:pos x="1" y="91"/>
                    </a:cxn>
                    <a:cxn ang="0">
                      <a:pos x="11" y="83"/>
                    </a:cxn>
                    <a:cxn ang="0">
                      <a:pos x="19" y="74"/>
                    </a:cxn>
                  </a:cxnLst>
                  <a:rect l="0" t="0" r="r" b="b"/>
                  <a:pathLst>
                    <a:path w="100" h="112">
                      <a:moveTo>
                        <a:pt x="23" y="70"/>
                      </a:moveTo>
                      <a:lnTo>
                        <a:pt x="33" y="48"/>
                      </a:lnTo>
                      <a:lnTo>
                        <a:pt x="34" y="28"/>
                      </a:lnTo>
                      <a:lnTo>
                        <a:pt x="31" y="10"/>
                      </a:lnTo>
                      <a:lnTo>
                        <a:pt x="25" y="0"/>
                      </a:lnTo>
                      <a:lnTo>
                        <a:pt x="31" y="1"/>
                      </a:lnTo>
                      <a:lnTo>
                        <a:pt x="37" y="2"/>
                      </a:lnTo>
                      <a:lnTo>
                        <a:pt x="42" y="2"/>
                      </a:lnTo>
                      <a:lnTo>
                        <a:pt x="47" y="1"/>
                      </a:lnTo>
                      <a:lnTo>
                        <a:pt x="48" y="10"/>
                      </a:lnTo>
                      <a:lnTo>
                        <a:pt x="49" y="20"/>
                      </a:lnTo>
                      <a:lnTo>
                        <a:pt x="48" y="29"/>
                      </a:lnTo>
                      <a:lnTo>
                        <a:pt x="47" y="37"/>
                      </a:lnTo>
                      <a:lnTo>
                        <a:pt x="47" y="38"/>
                      </a:lnTo>
                      <a:lnTo>
                        <a:pt x="52" y="32"/>
                      </a:lnTo>
                      <a:lnTo>
                        <a:pt x="56" y="26"/>
                      </a:lnTo>
                      <a:lnTo>
                        <a:pt x="59" y="18"/>
                      </a:lnTo>
                      <a:lnTo>
                        <a:pt x="61" y="10"/>
                      </a:lnTo>
                      <a:lnTo>
                        <a:pt x="62" y="2"/>
                      </a:lnTo>
                      <a:lnTo>
                        <a:pt x="67" y="2"/>
                      </a:lnTo>
                      <a:lnTo>
                        <a:pt x="72" y="3"/>
                      </a:lnTo>
                      <a:lnTo>
                        <a:pt x="78" y="3"/>
                      </a:lnTo>
                      <a:lnTo>
                        <a:pt x="83" y="2"/>
                      </a:lnTo>
                      <a:lnTo>
                        <a:pt x="84" y="8"/>
                      </a:lnTo>
                      <a:lnTo>
                        <a:pt x="85" y="14"/>
                      </a:lnTo>
                      <a:lnTo>
                        <a:pt x="87" y="18"/>
                      </a:lnTo>
                      <a:lnTo>
                        <a:pt x="89" y="23"/>
                      </a:lnTo>
                      <a:lnTo>
                        <a:pt x="82" y="26"/>
                      </a:lnTo>
                      <a:lnTo>
                        <a:pt x="74" y="30"/>
                      </a:lnTo>
                      <a:lnTo>
                        <a:pt x="68" y="36"/>
                      </a:lnTo>
                      <a:lnTo>
                        <a:pt x="62" y="40"/>
                      </a:lnTo>
                      <a:lnTo>
                        <a:pt x="59" y="46"/>
                      </a:lnTo>
                      <a:lnTo>
                        <a:pt x="59" y="47"/>
                      </a:lnTo>
                      <a:lnTo>
                        <a:pt x="62" y="45"/>
                      </a:lnTo>
                      <a:lnTo>
                        <a:pt x="67" y="44"/>
                      </a:lnTo>
                      <a:lnTo>
                        <a:pt x="71" y="41"/>
                      </a:lnTo>
                      <a:lnTo>
                        <a:pt x="75" y="40"/>
                      </a:lnTo>
                      <a:lnTo>
                        <a:pt x="79" y="39"/>
                      </a:lnTo>
                      <a:lnTo>
                        <a:pt x="84" y="38"/>
                      </a:lnTo>
                      <a:lnTo>
                        <a:pt x="89" y="37"/>
                      </a:lnTo>
                      <a:lnTo>
                        <a:pt x="93" y="37"/>
                      </a:lnTo>
                      <a:lnTo>
                        <a:pt x="94" y="41"/>
                      </a:lnTo>
                      <a:lnTo>
                        <a:pt x="95" y="47"/>
                      </a:lnTo>
                      <a:lnTo>
                        <a:pt x="98" y="53"/>
                      </a:lnTo>
                      <a:lnTo>
                        <a:pt x="100" y="59"/>
                      </a:lnTo>
                      <a:lnTo>
                        <a:pt x="95" y="58"/>
                      </a:lnTo>
                      <a:lnTo>
                        <a:pt x="89" y="56"/>
                      </a:lnTo>
                      <a:lnTo>
                        <a:pt x="80" y="55"/>
                      </a:lnTo>
                      <a:lnTo>
                        <a:pt x="71" y="55"/>
                      </a:lnTo>
                      <a:lnTo>
                        <a:pt x="61" y="58"/>
                      </a:lnTo>
                      <a:lnTo>
                        <a:pt x="52" y="62"/>
                      </a:lnTo>
                      <a:lnTo>
                        <a:pt x="42" y="68"/>
                      </a:lnTo>
                      <a:lnTo>
                        <a:pt x="33" y="77"/>
                      </a:lnTo>
                      <a:lnTo>
                        <a:pt x="30" y="82"/>
                      </a:lnTo>
                      <a:lnTo>
                        <a:pt x="27" y="86"/>
                      </a:lnTo>
                      <a:lnTo>
                        <a:pt x="24" y="93"/>
                      </a:lnTo>
                      <a:lnTo>
                        <a:pt x="21" y="100"/>
                      </a:lnTo>
                      <a:lnTo>
                        <a:pt x="18" y="105"/>
                      </a:lnTo>
                      <a:lnTo>
                        <a:pt x="14" y="106"/>
                      </a:lnTo>
                      <a:lnTo>
                        <a:pt x="9" y="107"/>
                      </a:lnTo>
                      <a:lnTo>
                        <a:pt x="4" y="109"/>
                      </a:lnTo>
                      <a:lnTo>
                        <a:pt x="0" y="112"/>
                      </a:lnTo>
                      <a:lnTo>
                        <a:pt x="1" y="106"/>
                      </a:lnTo>
                      <a:lnTo>
                        <a:pt x="1" y="101"/>
                      </a:lnTo>
                      <a:lnTo>
                        <a:pt x="1" y="96"/>
                      </a:lnTo>
                      <a:lnTo>
                        <a:pt x="1" y="91"/>
                      </a:lnTo>
                      <a:lnTo>
                        <a:pt x="6" y="89"/>
                      </a:lnTo>
                      <a:lnTo>
                        <a:pt x="11" y="83"/>
                      </a:lnTo>
                      <a:lnTo>
                        <a:pt x="17" y="77"/>
                      </a:lnTo>
                      <a:lnTo>
                        <a:pt x="19" y="74"/>
                      </a:lnTo>
                      <a:lnTo>
                        <a:pt x="23" y="70"/>
                      </a:lnTo>
                      <a:close/>
                    </a:path>
                  </a:pathLst>
                </a:custGeom>
                <a:solidFill>
                  <a:srgbClr val="0038EF"/>
                </a:solidFill>
                <a:ln w="9525">
                  <a:noFill/>
                  <a:round/>
                  <a:headEnd/>
                  <a:tailEnd/>
                </a:ln>
              </p:spPr>
              <p:txBody>
                <a:bodyPr>
                  <a:prstTxWarp prst="textNoShape">
                    <a:avLst/>
                  </a:prstTxWarp>
                </a:bodyPr>
                <a:lstStyle/>
                <a:p>
                  <a:endParaRPr lang="en-US"/>
                </a:p>
              </p:txBody>
            </p:sp>
            <p:sp>
              <p:nvSpPr>
                <p:cNvPr id="184440" name="Freeform 120"/>
                <p:cNvSpPr>
                  <a:spLocks/>
                </p:cNvSpPr>
                <p:nvPr/>
              </p:nvSpPr>
              <p:spPr bwMode="auto">
                <a:xfrm>
                  <a:off x="2792" y="3120"/>
                  <a:ext cx="46" cy="48"/>
                </a:xfrm>
                <a:custGeom>
                  <a:avLst/>
                  <a:gdLst/>
                  <a:ahLst/>
                  <a:cxnLst>
                    <a:cxn ang="0">
                      <a:pos x="26" y="94"/>
                    </a:cxn>
                    <a:cxn ang="0">
                      <a:pos x="23" y="92"/>
                    </a:cxn>
                    <a:cxn ang="0">
                      <a:pos x="5" y="75"/>
                    </a:cxn>
                    <a:cxn ang="0">
                      <a:pos x="1" y="38"/>
                    </a:cxn>
                    <a:cxn ang="0">
                      <a:pos x="16" y="15"/>
                    </a:cxn>
                    <a:cxn ang="0">
                      <a:pos x="28" y="4"/>
                    </a:cxn>
                    <a:cxn ang="0">
                      <a:pos x="46" y="0"/>
                    </a:cxn>
                    <a:cxn ang="0">
                      <a:pos x="64" y="4"/>
                    </a:cxn>
                    <a:cxn ang="0">
                      <a:pos x="88" y="26"/>
                    </a:cxn>
                    <a:cxn ang="0">
                      <a:pos x="87" y="56"/>
                    </a:cxn>
                    <a:cxn ang="0">
                      <a:pos x="80" y="68"/>
                    </a:cxn>
                    <a:cxn ang="0">
                      <a:pos x="72" y="73"/>
                    </a:cxn>
                    <a:cxn ang="0">
                      <a:pos x="60" y="77"/>
                    </a:cxn>
                    <a:cxn ang="0">
                      <a:pos x="46" y="75"/>
                    </a:cxn>
                    <a:cxn ang="0">
                      <a:pos x="28" y="61"/>
                    </a:cxn>
                    <a:cxn ang="0">
                      <a:pos x="28" y="43"/>
                    </a:cxn>
                    <a:cxn ang="0">
                      <a:pos x="35" y="34"/>
                    </a:cxn>
                    <a:cxn ang="0">
                      <a:pos x="45" y="32"/>
                    </a:cxn>
                    <a:cxn ang="0">
                      <a:pos x="53" y="38"/>
                    </a:cxn>
                    <a:cxn ang="0">
                      <a:pos x="55" y="47"/>
                    </a:cxn>
                    <a:cxn ang="0">
                      <a:pos x="49" y="53"/>
                    </a:cxn>
                    <a:cxn ang="0">
                      <a:pos x="43" y="54"/>
                    </a:cxn>
                    <a:cxn ang="0">
                      <a:pos x="41" y="55"/>
                    </a:cxn>
                    <a:cxn ang="0">
                      <a:pos x="46" y="61"/>
                    </a:cxn>
                    <a:cxn ang="0">
                      <a:pos x="54" y="65"/>
                    </a:cxn>
                    <a:cxn ang="0">
                      <a:pos x="68" y="64"/>
                    </a:cxn>
                    <a:cxn ang="0">
                      <a:pos x="80" y="45"/>
                    </a:cxn>
                    <a:cxn ang="0">
                      <a:pos x="73" y="25"/>
                    </a:cxn>
                    <a:cxn ang="0">
                      <a:pos x="63" y="17"/>
                    </a:cxn>
                    <a:cxn ang="0">
                      <a:pos x="51" y="12"/>
                    </a:cxn>
                    <a:cxn ang="0">
                      <a:pos x="39" y="13"/>
                    </a:cxn>
                    <a:cxn ang="0">
                      <a:pos x="25" y="20"/>
                    </a:cxn>
                    <a:cxn ang="0">
                      <a:pos x="10" y="48"/>
                    </a:cxn>
                    <a:cxn ang="0">
                      <a:pos x="22" y="81"/>
                    </a:cxn>
                    <a:cxn ang="0">
                      <a:pos x="27" y="94"/>
                    </a:cxn>
                  </a:cxnLst>
                  <a:rect l="0" t="0" r="r" b="b"/>
                  <a:pathLst>
                    <a:path w="91" h="94">
                      <a:moveTo>
                        <a:pt x="27" y="94"/>
                      </a:moveTo>
                      <a:lnTo>
                        <a:pt x="26" y="94"/>
                      </a:lnTo>
                      <a:lnTo>
                        <a:pt x="24" y="93"/>
                      </a:lnTo>
                      <a:lnTo>
                        <a:pt x="23" y="92"/>
                      </a:lnTo>
                      <a:lnTo>
                        <a:pt x="20" y="91"/>
                      </a:lnTo>
                      <a:lnTo>
                        <a:pt x="5" y="75"/>
                      </a:lnTo>
                      <a:lnTo>
                        <a:pt x="0" y="56"/>
                      </a:lnTo>
                      <a:lnTo>
                        <a:pt x="1" y="38"/>
                      </a:lnTo>
                      <a:lnTo>
                        <a:pt x="10" y="20"/>
                      </a:lnTo>
                      <a:lnTo>
                        <a:pt x="16" y="15"/>
                      </a:lnTo>
                      <a:lnTo>
                        <a:pt x="22" y="9"/>
                      </a:lnTo>
                      <a:lnTo>
                        <a:pt x="28" y="4"/>
                      </a:lnTo>
                      <a:lnTo>
                        <a:pt x="38" y="1"/>
                      </a:lnTo>
                      <a:lnTo>
                        <a:pt x="46" y="0"/>
                      </a:lnTo>
                      <a:lnTo>
                        <a:pt x="55" y="1"/>
                      </a:lnTo>
                      <a:lnTo>
                        <a:pt x="64" y="4"/>
                      </a:lnTo>
                      <a:lnTo>
                        <a:pt x="75" y="10"/>
                      </a:lnTo>
                      <a:lnTo>
                        <a:pt x="88" y="26"/>
                      </a:lnTo>
                      <a:lnTo>
                        <a:pt x="91" y="43"/>
                      </a:lnTo>
                      <a:lnTo>
                        <a:pt x="87" y="56"/>
                      </a:lnTo>
                      <a:lnTo>
                        <a:pt x="83" y="64"/>
                      </a:lnTo>
                      <a:lnTo>
                        <a:pt x="80" y="68"/>
                      </a:lnTo>
                      <a:lnTo>
                        <a:pt x="77" y="70"/>
                      </a:lnTo>
                      <a:lnTo>
                        <a:pt x="72" y="73"/>
                      </a:lnTo>
                      <a:lnTo>
                        <a:pt x="66" y="76"/>
                      </a:lnTo>
                      <a:lnTo>
                        <a:pt x="60" y="77"/>
                      </a:lnTo>
                      <a:lnTo>
                        <a:pt x="53" y="77"/>
                      </a:lnTo>
                      <a:lnTo>
                        <a:pt x="46" y="75"/>
                      </a:lnTo>
                      <a:lnTo>
                        <a:pt x="38" y="70"/>
                      </a:lnTo>
                      <a:lnTo>
                        <a:pt x="28" y="61"/>
                      </a:lnTo>
                      <a:lnTo>
                        <a:pt x="26" y="50"/>
                      </a:lnTo>
                      <a:lnTo>
                        <a:pt x="28" y="43"/>
                      </a:lnTo>
                      <a:lnTo>
                        <a:pt x="31" y="39"/>
                      </a:lnTo>
                      <a:lnTo>
                        <a:pt x="35" y="34"/>
                      </a:lnTo>
                      <a:lnTo>
                        <a:pt x="40" y="32"/>
                      </a:lnTo>
                      <a:lnTo>
                        <a:pt x="45" y="32"/>
                      </a:lnTo>
                      <a:lnTo>
                        <a:pt x="49" y="34"/>
                      </a:lnTo>
                      <a:lnTo>
                        <a:pt x="53" y="38"/>
                      </a:lnTo>
                      <a:lnTo>
                        <a:pt x="55" y="42"/>
                      </a:lnTo>
                      <a:lnTo>
                        <a:pt x="55" y="47"/>
                      </a:lnTo>
                      <a:lnTo>
                        <a:pt x="53" y="50"/>
                      </a:lnTo>
                      <a:lnTo>
                        <a:pt x="49" y="53"/>
                      </a:lnTo>
                      <a:lnTo>
                        <a:pt x="47" y="53"/>
                      </a:lnTo>
                      <a:lnTo>
                        <a:pt x="43" y="54"/>
                      </a:lnTo>
                      <a:lnTo>
                        <a:pt x="40" y="53"/>
                      </a:lnTo>
                      <a:lnTo>
                        <a:pt x="41" y="55"/>
                      </a:lnTo>
                      <a:lnTo>
                        <a:pt x="43" y="58"/>
                      </a:lnTo>
                      <a:lnTo>
                        <a:pt x="46" y="61"/>
                      </a:lnTo>
                      <a:lnTo>
                        <a:pt x="48" y="63"/>
                      </a:lnTo>
                      <a:lnTo>
                        <a:pt x="54" y="65"/>
                      </a:lnTo>
                      <a:lnTo>
                        <a:pt x="60" y="66"/>
                      </a:lnTo>
                      <a:lnTo>
                        <a:pt x="68" y="64"/>
                      </a:lnTo>
                      <a:lnTo>
                        <a:pt x="75" y="57"/>
                      </a:lnTo>
                      <a:lnTo>
                        <a:pt x="80" y="45"/>
                      </a:lnTo>
                      <a:lnTo>
                        <a:pt x="79" y="34"/>
                      </a:lnTo>
                      <a:lnTo>
                        <a:pt x="73" y="25"/>
                      </a:lnTo>
                      <a:lnTo>
                        <a:pt x="68" y="19"/>
                      </a:lnTo>
                      <a:lnTo>
                        <a:pt x="63" y="17"/>
                      </a:lnTo>
                      <a:lnTo>
                        <a:pt x="57" y="13"/>
                      </a:lnTo>
                      <a:lnTo>
                        <a:pt x="51" y="12"/>
                      </a:lnTo>
                      <a:lnTo>
                        <a:pt x="45" y="12"/>
                      </a:lnTo>
                      <a:lnTo>
                        <a:pt x="39" y="13"/>
                      </a:lnTo>
                      <a:lnTo>
                        <a:pt x="32" y="16"/>
                      </a:lnTo>
                      <a:lnTo>
                        <a:pt x="25" y="20"/>
                      </a:lnTo>
                      <a:lnTo>
                        <a:pt x="18" y="27"/>
                      </a:lnTo>
                      <a:lnTo>
                        <a:pt x="10" y="48"/>
                      </a:lnTo>
                      <a:lnTo>
                        <a:pt x="13" y="66"/>
                      </a:lnTo>
                      <a:lnTo>
                        <a:pt x="22" y="81"/>
                      </a:lnTo>
                      <a:lnTo>
                        <a:pt x="28" y="92"/>
                      </a:lnTo>
                      <a:lnTo>
                        <a:pt x="27" y="94"/>
                      </a:lnTo>
                      <a:close/>
                    </a:path>
                  </a:pathLst>
                </a:custGeom>
                <a:solidFill>
                  <a:srgbClr val="D1EFFF"/>
                </a:solidFill>
                <a:ln w="9525">
                  <a:noFill/>
                  <a:round/>
                  <a:headEnd/>
                  <a:tailEnd/>
                </a:ln>
              </p:spPr>
              <p:txBody>
                <a:bodyPr>
                  <a:prstTxWarp prst="textNoShape">
                    <a:avLst/>
                  </a:prstTxWarp>
                </a:bodyPr>
                <a:lstStyle/>
                <a:p>
                  <a:endParaRPr lang="en-US"/>
                </a:p>
              </p:txBody>
            </p:sp>
            <p:sp>
              <p:nvSpPr>
                <p:cNvPr id="184441" name="Freeform 121"/>
                <p:cNvSpPr>
                  <a:spLocks/>
                </p:cNvSpPr>
                <p:nvPr/>
              </p:nvSpPr>
              <p:spPr bwMode="auto">
                <a:xfrm>
                  <a:off x="2203" y="2750"/>
                  <a:ext cx="93" cy="93"/>
                </a:xfrm>
                <a:custGeom>
                  <a:avLst/>
                  <a:gdLst/>
                  <a:ahLst/>
                  <a:cxnLst>
                    <a:cxn ang="0">
                      <a:pos x="93" y="185"/>
                    </a:cxn>
                    <a:cxn ang="0">
                      <a:pos x="112" y="183"/>
                    </a:cxn>
                    <a:cxn ang="0">
                      <a:pos x="129" y="179"/>
                    </a:cxn>
                    <a:cxn ang="0">
                      <a:pos x="145" y="169"/>
                    </a:cxn>
                    <a:cxn ang="0">
                      <a:pos x="159" y="158"/>
                    </a:cxn>
                    <a:cxn ang="0">
                      <a:pos x="170" y="144"/>
                    </a:cxn>
                    <a:cxn ang="0">
                      <a:pos x="180" y="129"/>
                    </a:cxn>
                    <a:cxn ang="0">
                      <a:pos x="184" y="111"/>
                    </a:cxn>
                    <a:cxn ang="0">
                      <a:pos x="187" y="92"/>
                    </a:cxn>
                    <a:cxn ang="0">
                      <a:pos x="184" y="74"/>
                    </a:cxn>
                    <a:cxn ang="0">
                      <a:pos x="180" y="56"/>
                    </a:cxn>
                    <a:cxn ang="0">
                      <a:pos x="170" y="40"/>
                    </a:cxn>
                    <a:cxn ang="0">
                      <a:pos x="159" y="26"/>
                    </a:cxn>
                    <a:cxn ang="0">
                      <a:pos x="145" y="16"/>
                    </a:cxn>
                    <a:cxn ang="0">
                      <a:pos x="129" y="7"/>
                    </a:cxn>
                    <a:cxn ang="0">
                      <a:pos x="112" y="2"/>
                    </a:cxn>
                    <a:cxn ang="0">
                      <a:pos x="93" y="0"/>
                    </a:cxn>
                    <a:cxn ang="0">
                      <a:pos x="75" y="2"/>
                    </a:cxn>
                    <a:cxn ang="0">
                      <a:pos x="56" y="7"/>
                    </a:cxn>
                    <a:cxn ang="0">
                      <a:pos x="41" y="16"/>
                    </a:cxn>
                    <a:cxn ang="0">
                      <a:pos x="28" y="26"/>
                    </a:cxn>
                    <a:cxn ang="0">
                      <a:pos x="16" y="40"/>
                    </a:cxn>
                    <a:cxn ang="0">
                      <a:pos x="7" y="56"/>
                    </a:cxn>
                    <a:cxn ang="0">
                      <a:pos x="2" y="74"/>
                    </a:cxn>
                    <a:cxn ang="0">
                      <a:pos x="0" y="92"/>
                    </a:cxn>
                    <a:cxn ang="0">
                      <a:pos x="2" y="111"/>
                    </a:cxn>
                    <a:cxn ang="0">
                      <a:pos x="7" y="129"/>
                    </a:cxn>
                    <a:cxn ang="0">
                      <a:pos x="16" y="144"/>
                    </a:cxn>
                    <a:cxn ang="0">
                      <a:pos x="28" y="158"/>
                    </a:cxn>
                    <a:cxn ang="0">
                      <a:pos x="41" y="169"/>
                    </a:cxn>
                    <a:cxn ang="0">
                      <a:pos x="56" y="179"/>
                    </a:cxn>
                    <a:cxn ang="0">
                      <a:pos x="75" y="183"/>
                    </a:cxn>
                    <a:cxn ang="0">
                      <a:pos x="93" y="185"/>
                    </a:cxn>
                  </a:cxnLst>
                  <a:rect l="0" t="0" r="r" b="b"/>
                  <a:pathLst>
                    <a:path w="187" h="185">
                      <a:moveTo>
                        <a:pt x="93" y="185"/>
                      </a:moveTo>
                      <a:lnTo>
                        <a:pt x="112" y="183"/>
                      </a:lnTo>
                      <a:lnTo>
                        <a:pt x="129" y="179"/>
                      </a:lnTo>
                      <a:lnTo>
                        <a:pt x="145" y="169"/>
                      </a:lnTo>
                      <a:lnTo>
                        <a:pt x="159" y="158"/>
                      </a:lnTo>
                      <a:lnTo>
                        <a:pt x="170" y="144"/>
                      </a:lnTo>
                      <a:lnTo>
                        <a:pt x="180" y="129"/>
                      </a:lnTo>
                      <a:lnTo>
                        <a:pt x="184" y="111"/>
                      </a:lnTo>
                      <a:lnTo>
                        <a:pt x="187" y="92"/>
                      </a:lnTo>
                      <a:lnTo>
                        <a:pt x="184" y="74"/>
                      </a:lnTo>
                      <a:lnTo>
                        <a:pt x="180" y="56"/>
                      </a:lnTo>
                      <a:lnTo>
                        <a:pt x="170" y="40"/>
                      </a:lnTo>
                      <a:lnTo>
                        <a:pt x="159" y="26"/>
                      </a:lnTo>
                      <a:lnTo>
                        <a:pt x="145" y="16"/>
                      </a:lnTo>
                      <a:lnTo>
                        <a:pt x="129" y="7"/>
                      </a:lnTo>
                      <a:lnTo>
                        <a:pt x="112" y="2"/>
                      </a:lnTo>
                      <a:lnTo>
                        <a:pt x="93" y="0"/>
                      </a:lnTo>
                      <a:lnTo>
                        <a:pt x="75" y="2"/>
                      </a:lnTo>
                      <a:lnTo>
                        <a:pt x="56" y="7"/>
                      </a:lnTo>
                      <a:lnTo>
                        <a:pt x="41" y="16"/>
                      </a:lnTo>
                      <a:lnTo>
                        <a:pt x="28" y="26"/>
                      </a:lnTo>
                      <a:lnTo>
                        <a:pt x="16" y="40"/>
                      </a:lnTo>
                      <a:lnTo>
                        <a:pt x="7" y="56"/>
                      </a:lnTo>
                      <a:lnTo>
                        <a:pt x="2" y="74"/>
                      </a:lnTo>
                      <a:lnTo>
                        <a:pt x="0" y="92"/>
                      </a:lnTo>
                      <a:lnTo>
                        <a:pt x="2" y="111"/>
                      </a:lnTo>
                      <a:lnTo>
                        <a:pt x="7" y="129"/>
                      </a:lnTo>
                      <a:lnTo>
                        <a:pt x="16" y="144"/>
                      </a:lnTo>
                      <a:lnTo>
                        <a:pt x="28" y="158"/>
                      </a:lnTo>
                      <a:lnTo>
                        <a:pt x="41" y="169"/>
                      </a:lnTo>
                      <a:lnTo>
                        <a:pt x="56" y="179"/>
                      </a:lnTo>
                      <a:lnTo>
                        <a:pt x="75" y="183"/>
                      </a:lnTo>
                      <a:lnTo>
                        <a:pt x="93" y="185"/>
                      </a:lnTo>
                      <a:close/>
                    </a:path>
                  </a:pathLst>
                </a:custGeom>
                <a:solidFill>
                  <a:srgbClr val="D17000"/>
                </a:solidFill>
                <a:ln w="9525">
                  <a:noFill/>
                  <a:round/>
                  <a:headEnd/>
                  <a:tailEnd/>
                </a:ln>
              </p:spPr>
              <p:txBody>
                <a:bodyPr>
                  <a:prstTxWarp prst="textNoShape">
                    <a:avLst/>
                  </a:prstTxWarp>
                </a:bodyPr>
                <a:lstStyle/>
                <a:p>
                  <a:endParaRPr lang="en-US"/>
                </a:p>
              </p:txBody>
            </p:sp>
            <p:sp>
              <p:nvSpPr>
                <p:cNvPr id="184442" name="Freeform 122"/>
                <p:cNvSpPr>
                  <a:spLocks/>
                </p:cNvSpPr>
                <p:nvPr/>
              </p:nvSpPr>
              <p:spPr bwMode="auto">
                <a:xfrm>
                  <a:off x="2216" y="2777"/>
                  <a:ext cx="27" cy="51"/>
                </a:xfrm>
                <a:custGeom>
                  <a:avLst/>
                  <a:gdLst/>
                  <a:ahLst/>
                  <a:cxnLst>
                    <a:cxn ang="0">
                      <a:pos x="11" y="0"/>
                    </a:cxn>
                    <a:cxn ang="0">
                      <a:pos x="7" y="5"/>
                    </a:cxn>
                    <a:cxn ang="0">
                      <a:pos x="3" y="17"/>
                    </a:cxn>
                    <a:cxn ang="0">
                      <a:pos x="0" y="38"/>
                    </a:cxn>
                    <a:cxn ang="0">
                      <a:pos x="7" y="69"/>
                    </a:cxn>
                    <a:cxn ang="0">
                      <a:pos x="13" y="80"/>
                    </a:cxn>
                    <a:cxn ang="0">
                      <a:pos x="20" y="88"/>
                    </a:cxn>
                    <a:cxn ang="0">
                      <a:pos x="28" y="95"/>
                    </a:cxn>
                    <a:cxn ang="0">
                      <a:pos x="37" y="99"/>
                    </a:cxn>
                    <a:cxn ang="0">
                      <a:pos x="45" y="103"/>
                    </a:cxn>
                    <a:cxn ang="0">
                      <a:pos x="51" y="103"/>
                    </a:cxn>
                    <a:cxn ang="0">
                      <a:pos x="54" y="102"/>
                    </a:cxn>
                    <a:cxn ang="0">
                      <a:pos x="54" y="98"/>
                    </a:cxn>
                    <a:cxn ang="0">
                      <a:pos x="44" y="76"/>
                    </a:cxn>
                    <a:cxn ang="0">
                      <a:pos x="35" y="57"/>
                    </a:cxn>
                    <a:cxn ang="0">
                      <a:pos x="27" y="39"/>
                    </a:cxn>
                    <a:cxn ang="0">
                      <a:pos x="21" y="25"/>
                    </a:cxn>
                    <a:cxn ang="0">
                      <a:pos x="16" y="14"/>
                    </a:cxn>
                    <a:cxn ang="0">
                      <a:pos x="13" y="7"/>
                    </a:cxn>
                    <a:cxn ang="0">
                      <a:pos x="12" y="1"/>
                    </a:cxn>
                    <a:cxn ang="0">
                      <a:pos x="11" y="0"/>
                    </a:cxn>
                  </a:cxnLst>
                  <a:rect l="0" t="0" r="r" b="b"/>
                  <a:pathLst>
                    <a:path w="54" h="103">
                      <a:moveTo>
                        <a:pt x="11" y="0"/>
                      </a:moveTo>
                      <a:lnTo>
                        <a:pt x="7" y="5"/>
                      </a:lnTo>
                      <a:lnTo>
                        <a:pt x="3" y="17"/>
                      </a:lnTo>
                      <a:lnTo>
                        <a:pt x="0" y="38"/>
                      </a:lnTo>
                      <a:lnTo>
                        <a:pt x="7" y="69"/>
                      </a:lnTo>
                      <a:lnTo>
                        <a:pt x="13" y="80"/>
                      </a:lnTo>
                      <a:lnTo>
                        <a:pt x="20" y="88"/>
                      </a:lnTo>
                      <a:lnTo>
                        <a:pt x="28" y="95"/>
                      </a:lnTo>
                      <a:lnTo>
                        <a:pt x="37" y="99"/>
                      </a:lnTo>
                      <a:lnTo>
                        <a:pt x="45" y="103"/>
                      </a:lnTo>
                      <a:lnTo>
                        <a:pt x="51" y="103"/>
                      </a:lnTo>
                      <a:lnTo>
                        <a:pt x="54" y="102"/>
                      </a:lnTo>
                      <a:lnTo>
                        <a:pt x="54" y="98"/>
                      </a:lnTo>
                      <a:lnTo>
                        <a:pt x="44" y="76"/>
                      </a:lnTo>
                      <a:lnTo>
                        <a:pt x="35" y="57"/>
                      </a:lnTo>
                      <a:lnTo>
                        <a:pt x="27" y="39"/>
                      </a:lnTo>
                      <a:lnTo>
                        <a:pt x="21" y="25"/>
                      </a:lnTo>
                      <a:lnTo>
                        <a:pt x="16" y="14"/>
                      </a:lnTo>
                      <a:lnTo>
                        <a:pt x="13" y="7"/>
                      </a:lnTo>
                      <a:lnTo>
                        <a:pt x="12" y="1"/>
                      </a:lnTo>
                      <a:lnTo>
                        <a:pt x="11" y="0"/>
                      </a:lnTo>
                      <a:close/>
                    </a:path>
                  </a:pathLst>
                </a:custGeom>
                <a:solidFill>
                  <a:srgbClr val="FFFFFF"/>
                </a:solidFill>
                <a:ln w="9525">
                  <a:noFill/>
                  <a:round/>
                  <a:headEnd/>
                  <a:tailEnd/>
                </a:ln>
              </p:spPr>
              <p:txBody>
                <a:bodyPr>
                  <a:prstTxWarp prst="textNoShape">
                    <a:avLst/>
                  </a:prstTxWarp>
                </a:bodyPr>
                <a:lstStyle/>
                <a:p>
                  <a:endParaRPr lang="en-US"/>
                </a:p>
              </p:txBody>
            </p:sp>
          </p:grpSp>
          <p:sp>
            <p:nvSpPr>
              <p:cNvPr id="184443" name="Text Box 123"/>
              <p:cNvSpPr txBox="1">
                <a:spLocks noChangeArrowheads="1"/>
              </p:cNvSpPr>
              <p:nvPr/>
            </p:nvSpPr>
            <p:spPr bwMode="auto">
              <a:xfrm rot="-502831">
                <a:off x="2040" y="1388"/>
                <a:ext cx="686"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06600"/>
                    </a:solidFill>
                    <a:latin typeface="Arial" charset="0"/>
                  </a:rPr>
                  <a:t>Great Circle </a:t>
                </a:r>
              </a:p>
              <a:p>
                <a:pPr algn="ctr" eaLnBrk="1" hangingPunct="1"/>
                <a:r>
                  <a:rPr lang="en-US" sz="1200" b="1">
                    <a:solidFill>
                      <a:srgbClr val="006600"/>
                    </a:solidFill>
                    <a:latin typeface="Arial" charset="0"/>
                  </a:rPr>
                  <a:t>Distance</a:t>
                </a:r>
              </a:p>
            </p:txBody>
          </p:sp>
        </p:grpSp>
        <p:grpSp>
          <p:nvGrpSpPr>
            <p:cNvPr id="15" name="Group 124"/>
            <p:cNvGrpSpPr>
              <a:grpSpLocks/>
            </p:cNvGrpSpPr>
            <p:nvPr/>
          </p:nvGrpSpPr>
          <p:grpSpPr bwMode="auto">
            <a:xfrm>
              <a:off x="2835" y="2795"/>
              <a:ext cx="732" cy="738"/>
              <a:chOff x="2018" y="1059"/>
              <a:chExt cx="732" cy="738"/>
            </a:xfrm>
          </p:grpSpPr>
          <p:grpSp>
            <p:nvGrpSpPr>
              <p:cNvPr id="16" name="Group 125"/>
              <p:cNvGrpSpPr>
                <a:grpSpLocks/>
              </p:cNvGrpSpPr>
              <p:nvPr/>
            </p:nvGrpSpPr>
            <p:grpSpPr bwMode="auto">
              <a:xfrm>
                <a:off x="2018" y="1059"/>
                <a:ext cx="732" cy="738"/>
                <a:chOff x="1791" y="2750"/>
                <a:chExt cx="1139" cy="1058"/>
              </a:xfrm>
            </p:grpSpPr>
            <p:sp>
              <p:nvSpPr>
                <p:cNvPr id="184446" name="AutoShape 126"/>
                <p:cNvSpPr>
                  <a:spLocks noChangeAspect="1" noChangeArrowheads="1" noTextEdit="1"/>
                </p:cNvSpPr>
                <p:nvPr/>
              </p:nvSpPr>
              <p:spPr bwMode="auto">
                <a:xfrm>
                  <a:off x="1791" y="2750"/>
                  <a:ext cx="1139" cy="1058"/>
                </a:xfrm>
                <a:prstGeom prst="rect">
                  <a:avLst/>
                </a:prstGeom>
                <a:noFill/>
                <a:ln w="9525">
                  <a:noFill/>
                  <a:miter lim="800000"/>
                  <a:headEnd/>
                  <a:tailEnd/>
                </a:ln>
              </p:spPr>
              <p:txBody>
                <a:bodyPr>
                  <a:prstTxWarp prst="textNoShape">
                    <a:avLst/>
                  </a:prstTxWarp>
                </a:bodyPr>
                <a:lstStyle/>
                <a:p>
                  <a:endParaRPr lang="en-US"/>
                </a:p>
              </p:txBody>
            </p:sp>
            <p:sp>
              <p:nvSpPr>
                <p:cNvPr id="184447" name="Freeform 127"/>
                <p:cNvSpPr>
                  <a:spLocks/>
                </p:cNvSpPr>
                <p:nvPr/>
              </p:nvSpPr>
              <p:spPr bwMode="auto">
                <a:xfrm>
                  <a:off x="1827" y="2794"/>
                  <a:ext cx="981" cy="431"/>
                </a:xfrm>
                <a:custGeom>
                  <a:avLst/>
                  <a:gdLst/>
                  <a:ahLst/>
                  <a:cxnLst>
                    <a:cxn ang="0">
                      <a:pos x="0" y="860"/>
                    </a:cxn>
                    <a:cxn ang="0">
                      <a:pos x="807" y="0"/>
                    </a:cxn>
                    <a:cxn ang="0">
                      <a:pos x="1961" y="595"/>
                    </a:cxn>
                    <a:cxn ang="0">
                      <a:pos x="1920" y="603"/>
                    </a:cxn>
                    <a:cxn ang="0">
                      <a:pos x="812" y="32"/>
                    </a:cxn>
                    <a:cxn ang="0">
                      <a:pos x="40" y="852"/>
                    </a:cxn>
                    <a:cxn ang="0">
                      <a:pos x="0" y="860"/>
                    </a:cxn>
                  </a:cxnLst>
                  <a:rect l="0" t="0" r="r" b="b"/>
                  <a:pathLst>
                    <a:path w="1961" h="860">
                      <a:moveTo>
                        <a:pt x="0" y="860"/>
                      </a:moveTo>
                      <a:lnTo>
                        <a:pt x="807" y="0"/>
                      </a:lnTo>
                      <a:lnTo>
                        <a:pt x="1961" y="595"/>
                      </a:lnTo>
                      <a:lnTo>
                        <a:pt x="1920" y="603"/>
                      </a:lnTo>
                      <a:lnTo>
                        <a:pt x="812" y="32"/>
                      </a:lnTo>
                      <a:lnTo>
                        <a:pt x="40" y="852"/>
                      </a:lnTo>
                      <a:lnTo>
                        <a:pt x="0" y="860"/>
                      </a:lnTo>
                      <a:close/>
                    </a:path>
                  </a:pathLst>
                </a:custGeom>
                <a:solidFill>
                  <a:srgbClr val="8C8C8C"/>
                </a:solidFill>
                <a:ln w="9525">
                  <a:noFill/>
                  <a:round/>
                  <a:headEnd/>
                  <a:tailEnd/>
                </a:ln>
              </p:spPr>
              <p:txBody>
                <a:bodyPr>
                  <a:prstTxWarp prst="textNoShape">
                    <a:avLst/>
                  </a:prstTxWarp>
                </a:bodyPr>
                <a:lstStyle/>
                <a:p>
                  <a:endParaRPr lang="en-US"/>
                </a:p>
              </p:txBody>
            </p:sp>
            <p:sp>
              <p:nvSpPr>
                <p:cNvPr id="184448" name="Freeform 128"/>
                <p:cNvSpPr>
                  <a:spLocks/>
                </p:cNvSpPr>
                <p:nvPr/>
              </p:nvSpPr>
              <p:spPr bwMode="auto">
                <a:xfrm>
                  <a:off x="1791" y="3081"/>
                  <a:ext cx="1126" cy="727"/>
                </a:xfrm>
                <a:custGeom>
                  <a:avLst/>
                  <a:gdLst/>
                  <a:ahLst/>
                  <a:cxnLst>
                    <a:cxn ang="0">
                      <a:pos x="2253" y="1173"/>
                    </a:cxn>
                    <a:cxn ang="0">
                      <a:pos x="2096" y="0"/>
                    </a:cxn>
                    <a:cxn ang="0">
                      <a:pos x="0" y="281"/>
                    </a:cxn>
                    <a:cxn ang="0">
                      <a:pos x="157" y="1454"/>
                    </a:cxn>
                    <a:cxn ang="0">
                      <a:pos x="2253" y="1173"/>
                    </a:cxn>
                  </a:cxnLst>
                  <a:rect l="0" t="0" r="r" b="b"/>
                  <a:pathLst>
                    <a:path w="2253" h="1454">
                      <a:moveTo>
                        <a:pt x="2253" y="1173"/>
                      </a:moveTo>
                      <a:lnTo>
                        <a:pt x="2096" y="0"/>
                      </a:lnTo>
                      <a:lnTo>
                        <a:pt x="0" y="281"/>
                      </a:lnTo>
                      <a:lnTo>
                        <a:pt x="157" y="1454"/>
                      </a:lnTo>
                      <a:lnTo>
                        <a:pt x="2253" y="1173"/>
                      </a:lnTo>
                      <a:close/>
                    </a:path>
                  </a:pathLst>
                </a:custGeom>
                <a:solidFill>
                  <a:srgbClr val="8C8C8C"/>
                </a:solidFill>
                <a:ln w="9525">
                  <a:noFill/>
                  <a:round/>
                  <a:headEnd/>
                  <a:tailEnd/>
                </a:ln>
              </p:spPr>
              <p:txBody>
                <a:bodyPr>
                  <a:prstTxWarp prst="textNoShape">
                    <a:avLst/>
                  </a:prstTxWarp>
                </a:bodyPr>
                <a:lstStyle/>
                <a:p>
                  <a:endParaRPr lang="en-US"/>
                </a:p>
              </p:txBody>
            </p:sp>
            <p:sp>
              <p:nvSpPr>
                <p:cNvPr id="184449" name="Freeform 129"/>
                <p:cNvSpPr>
                  <a:spLocks/>
                </p:cNvSpPr>
                <p:nvPr/>
              </p:nvSpPr>
              <p:spPr bwMode="auto">
                <a:xfrm>
                  <a:off x="2191" y="2778"/>
                  <a:ext cx="93" cy="94"/>
                </a:xfrm>
                <a:custGeom>
                  <a:avLst/>
                  <a:gdLst/>
                  <a:ahLst/>
                  <a:cxnLst>
                    <a:cxn ang="0">
                      <a:pos x="93" y="187"/>
                    </a:cxn>
                    <a:cxn ang="0">
                      <a:pos x="111" y="185"/>
                    </a:cxn>
                    <a:cxn ang="0">
                      <a:pos x="129" y="180"/>
                    </a:cxn>
                    <a:cxn ang="0">
                      <a:pos x="145" y="171"/>
                    </a:cxn>
                    <a:cxn ang="0">
                      <a:pos x="159" y="159"/>
                    </a:cxn>
                    <a:cxn ang="0">
                      <a:pos x="169" y="146"/>
                    </a:cxn>
                    <a:cxn ang="0">
                      <a:pos x="178" y="131"/>
                    </a:cxn>
                    <a:cxn ang="0">
                      <a:pos x="183" y="112"/>
                    </a:cxn>
                    <a:cxn ang="0">
                      <a:pos x="185" y="94"/>
                    </a:cxn>
                    <a:cxn ang="0">
                      <a:pos x="183" y="75"/>
                    </a:cxn>
                    <a:cxn ang="0">
                      <a:pos x="178" y="57"/>
                    </a:cxn>
                    <a:cxn ang="0">
                      <a:pos x="169" y="42"/>
                    </a:cxn>
                    <a:cxn ang="0">
                      <a:pos x="159" y="28"/>
                    </a:cxn>
                    <a:cxn ang="0">
                      <a:pos x="145" y="17"/>
                    </a:cxn>
                    <a:cxn ang="0">
                      <a:pos x="129" y="7"/>
                    </a:cxn>
                    <a:cxn ang="0">
                      <a:pos x="111" y="3"/>
                    </a:cxn>
                    <a:cxn ang="0">
                      <a:pos x="93" y="0"/>
                    </a:cxn>
                    <a:cxn ang="0">
                      <a:pos x="75" y="3"/>
                    </a:cxn>
                    <a:cxn ang="0">
                      <a:pos x="56" y="7"/>
                    </a:cxn>
                    <a:cxn ang="0">
                      <a:pos x="41" y="17"/>
                    </a:cxn>
                    <a:cxn ang="0">
                      <a:pos x="27" y="28"/>
                    </a:cxn>
                    <a:cxn ang="0">
                      <a:pos x="16" y="42"/>
                    </a:cxn>
                    <a:cxn ang="0">
                      <a:pos x="7" y="57"/>
                    </a:cxn>
                    <a:cxn ang="0">
                      <a:pos x="2" y="75"/>
                    </a:cxn>
                    <a:cxn ang="0">
                      <a:pos x="0" y="94"/>
                    </a:cxn>
                    <a:cxn ang="0">
                      <a:pos x="2" y="112"/>
                    </a:cxn>
                    <a:cxn ang="0">
                      <a:pos x="7" y="131"/>
                    </a:cxn>
                    <a:cxn ang="0">
                      <a:pos x="16" y="146"/>
                    </a:cxn>
                    <a:cxn ang="0">
                      <a:pos x="27" y="159"/>
                    </a:cxn>
                    <a:cxn ang="0">
                      <a:pos x="41" y="171"/>
                    </a:cxn>
                    <a:cxn ang="0">
                      <a:pos x="56" y="180"/>
                    </a:cxn>
                    <a:cxn ang="0">
                      <a:pos x="75" y="185"/>
                    </a:cxn>
                    <a:cxn ang="0">
                      <a:pos x="93" y="187"/>
                    </a:cxn>
                  </a:cxnLst>
                  <a:rect l="0" t="0" r="r" b="b"/>
                  <a:pathLst>
                    <a:path w="185" h="187">
                      <a:moveTo>
                        <a:pt x="93" y="187"/>
                      </a:moveTo>
                      <a:lnTo>
                        <a:pt x="111" y="185"/>
                      </a:lnTo>
                      <a:lnTo>
                        <a:pt x="129" y="180"/>
                      </a:lnTo>
                      <a:lnTo>
                        <a:pt x="145" y="171"/>
                      </a:lnTo>
                      <a:lnTo>
                        <a:pt x="159" y="159"/>
                      </a:lnTo>
                      <a:lnTo>
                        <a:pt x="169" y="146"/>
                      </a:lnTo>
                      <a:lnTo>
                        <a:pt x="178" y="131"/>
                      </a:lnTo>
                      <a:lnTo>
                        <a:pt x="183" y="112"/>
                      </a:lnTo>
                      <a:lnTo>
                        <a:pt x="185" y="94"/>
                      </a:lnTo>
                      <a:lnTo>
                        <a:pt x="183" y="75"/>
                      </a:lnTo>
                      <a:lnTo>
                        <a:pt x="178" y="57"/>
                      </a:lnTo>
                      <a:lnTo>
                        <a:pt x="169" y="42"/>
                      </a:lnTo>
                      <a:lnTo>
                        <a:pt x="159" y="28"/>
                      </a:lnTo>
                      <a:lnTo>
                        <a:pt x="145" y="17"/>
                      </a:lnTo>
                      <a:lnTo>
                        <a:pt x="129" y="7"/>
                      </a:lnTo>
                      <a:lnTo>
                        <a:pt x="111" y="3"/>
                      </a:lnTo>
                      <a:lnTo>
                        <a:pt x="93" y="0"/>
                      </a:lnTo>
                      <a:lnTo>
                        <a:pt x="75" y="3"/>
                      </a:lnTo>
                      <a:lnTo>
                        <a:pt x="56" y="7"/>
                      </a:lnTo>
                      <a:lnTo>
                        <a:pt x="41" y="17"/>
                      </a:lnTo>
                      <a:lnTo>
                        <a:pt x="27" y="28"/>
                      </a:lnTo>
                      <a:lnTo>
                        <a:pt x="16" y="42"/>
                      </a:lnTo>
                      <a:lnTo>
                        <a:pt x="7" y="57"/>
                      </a:lnTo>
                      <a:lnTo>
                        <a:pt x="2" y="75"/>
                      </a:lnTo>
                      <a:lnTo>
                        <a:pt x="0" y="94"/>
                      </a:lnTo>
                      <a:lnTo>
                        <a:pt x="2" y="112"/>
                      </a:lnTo>
                      <a:lnTo>
                        <a:pt x="7" y="131"/>
                      </a:lnTo>
                      <a:lnTo>
                        <a:pt x="16" y="146"/>
                      </a:lnTo>
                      <a:lnTo>
                        <a:pt x="27" y="159"/>
                      </a:lnTo>
                      <a:lnTo>
                        <a:pt x="41" y="171"/>
                      </a:lnTo>
                      <a:lnTo>
                        <a:pt x="56" y="180"/>
                      </a:lnTo>
                      <a:lnTo>
                        <a:pt x="75" y="185"/>
                      </a:lnTo>
                      <a:lnTo>
                        <a:pt x="93" y="187"/>
                      </a:lnTo>
                      <a:close/>
                    </a:path>
                  </a:pathLst>
                </a:custGeom>
                <a:solidFill>
                  <a:srgbClr val="8C8C8C"/>
                </a:solidFill>
                <a:ln w="9525">
                  <a:noFill/>
                  <a:round/>
                  <a:headEnd/>
                  <a:tailEnd/>
                </a:ln>
              </p:spPr>
              <p:txBody>
                <a:bodyPr>
                  <a:prstTxWarp prst="textNoShape">
                    <a:avLst/>
                  </a:prstTxWarp>
                </a:bodyPr>
                <a:lstStyle/>
                <a:p>
                  <a:endParaRPr lang="en-US"/>
                </a:p>
              </p:txBody>
            </p:sp>
            <p:sp>
              <p:nvSpPr>
                <p:cNvPr id="184450" name="Freeform 130"/>
                <p:cNvSpPr>
                  <a:spLocks/>
                </p:cNvSpPr>
                <p:nvPr/>
              </p:nvSpPr>
              <p:spPr bwMode="auto">
                <a:xfrm>
                  <a:off x="1839" y="2766"/>
                  <a:ext cx="982" cy="430"/>
                </a:xfrm>
                <a:custGeom>
                  <a:avLst/>
                  <a:gdLst/>
                  <a:ahLst/>
                  <a:cxnLst>
                    <a:cxn ang="0">
                      <a:pos x="0" y="862"/>
                    </a:cxn>
                    <a:cxn ang="0">
                      <a:pos x="808" y="0"/>
                    </a:cxn>
                    <a:cxn ang="0">
                      <a:pos x="1962" y="596"/>
                    </a:cxn>
                    <a:cxn ang="0">
                      <a:pos x="1921" y="605"/>
                    </a:cxn>
                    <a:cxn ang="0">
                      <a:pos x="812" y="34"/>
                    </a:cxn>
                    <a:cxn ang="0">
                      <a:pos x="40" y="854"/>
                    </a:cxn>
                    <a:cxn ang="0">
                      <a:pos x="0" y="862"/>
                    </a:cxn>
                  </a:cxnLst>
                  <a:rect l="0" t="0" r="r" b="b"/>
                  <a:pathLst>
                    <a:path w="1962" h="862">
                      <a:moveTo>
                        <a:pt x="0" y="862"/>
                      </a:moveTo>
                      <a:lnTo>
                        <a:pt x="808" y="0"/>
                      </a:lnTo>
                      <a:lnTo>
                        <a:pt x="1962" y="596"/>
                      </a:lnTo>
                      <a:lnTo>
                        <a:pt x="1921" y="605"/>
                      </a:lnTo>
                      <a:lnTo>
                        <a:pt x="812" y="34"/>
                      </a:lnTo>
                      <a:lnTo>
                        <a:pt x="40" y="854"/>
                      </a:lnTo>
                      <a:lnTo>
                        <a:pt x="0" y="862"/>
                      </a:lnTo>
                      <a:close/>
                    </a:path>
                  </a:pathLst>
                </a:custGeom>
                <a:solidFill>
                  <a:srgbClr val="E2B575"/>
                </a:solidFill>
                <a:ln w="9525">
                  <a:noFill/>
                  <a:round/>
                  <a:headEnd/>
                  <a:tailEnd/>
                </a:ln>
              </p:spPr>
              <p:txBody>
                <a:bodyPr>
                  <a:prstTxWarp prst="textNoShape">
                    <a:avLst/>
                  </a:prstTxWarp>
                </a:bodyPr>
                <a:lstStyle/>
                <a:p>
                  <a:endParaRPr lang="en-US"/>
                </a:p>
              </p:txBody>
            </p:sp>
            <p:sp>
              <p:nvSpPr>
                <p:cNvPr id="184451" name="Freeform 131"/>
                <p:cNvSpPr>
                  <a:spLocks/>
                </p:cNvSpPr>
                <p:nvPr/>
              </p:nvSpPr>
              <p:spPr bwMode="auto">
                <a:xfrm>
                  <a:off x="1803" y="3053"/>
                  <a:ext cx="1127" cy="727"/>
                </a:xfrm>
                <a:custGeom>
                  <a:avLst/>
                  <a:gdLst/>
                  <a:ahLst/>
                  <a:cxnLst>
                    <a:cxn ang="0">
                      <a:pos x="2254" y="1172"/>
                    </a:cxn>
                    <a:cxn ang="0">
                      <a:pos x="2096" y="0"/>
                    </a:cxn>
                    <a:cxn ang="0">
                      <a:pos x="0" y="281"/>
                    </a:cxn>
                    <a:cxn ang="0">
                      <a:pos x="158" y="1454"/>
                    </a:cxn>
                    <a:cxn ang="0">
                      <a:pos x="2254" y="1172"/>
                    </a:cxn>
                  </a:cxnLst>
                  <a:rect l="0" t="0" r="r" b="b"/>
                  <a:pathLst>
                    <a:path w="2254" h="1454">
                      <a:moveTo>
                        <a:pt x="2254" y="1172"/>
                      </a:moveTo>
                      <a:lnTo>
                        <a:pt x="2096" y="0"/>
                      </a:lnTo>
                      <a:lnTo>
                        <a:pt x="0" y="281"/>
                      </a:lnTo>
                      <a:lnTo>
                        <a:pt x="158" y="1454"/>
                      </a:lnTo>
                      <a:lnTo>
                        <a:pt x="2254" y="1172"/>
                      </a:lnTo>
                      <a:close/>
                    </a:path>
                  </a:pathLst>
                </a:custGeom>
                <a:solidFill>
                  <a:srgbClr val="0038EF"/>
                </a:solidFill>
                <a:ln w="9525">
                  <a:noFill/>
                  <a:round/>
                  <a:headEnd/>
                  <a:tailEnd/>
                </a:ln>
              </p:spPr>
              <p:txBody>
                <a:bodyPr>
                  <a:prstTxWarp prst="textNoShape">
                    <a:avLst/>
                  </a:prstTxWarp>
                </a:bodyPr>
                <a:lstStyle/>
                <a:p>
                  <a:endParaRPr lang="en-US"/>
                </a:p>
              </p:txBody>
            </p:sp>
            <p:sp>
              <p:nvSpPr>
                <p:cNvPr id="184452" name="Freeform 132"/>
                <p:cNvSpPr>
                  <a:spLocks/>
                </p:cNvSpPr>
                <p:nvPr/>
              </p:nvSpPr>
              <p:spPr bwMode="auto">
                <a:xfrm>
                  <a:off x="1823" y="3069"/>
                  <a:ext cx="1086" cy="692"/>
                </a:xfrm>
                <a:custGeom>
                  <a:avLst/>
                  <a:gdLst/>
                  <a:ahLst/>
                  <a:cxnLst>
                    <a:cxn ang="0">
                      <a:pos x="2172" y="1112"/>
                    </a:cxn>
                    <a:cxn ang="0">
                      <a:pos x="2023" y="0"/>
                    </a:cxn>
                    <a:cxn ang="0">
                      <a:pos x="0" y="272"/>
                    </a:cxn>
                    <a:cxn ang="0">
                      <a:pos x="149" y="1384"/>
                    </a:cxn>
                    <a:cxn ang="0">
                      <a:pos x="2172" y="1112"/>
                    </a:cxn>
                  </a:cxnLst>
                  <a:rect l="0" t="0" r="r" b="b"/>
                  <a:pathLst>
                    <a:path w="2172" h="1384">
                      <a:moveTo>
                        <a:pt x="2172" y="1112"/>
                      </a:moveTo>
                      <a:lnTo>
                        <a:pt x="2023" y="0"/>
                      </a:lnTo>
                      <a:lnTo>
                        <a:pt x="0" y="272"/>
                      </a:lnTo>
                      <a:lnTo>
                        <a:pt x="149" y="1384"/>
                      </a:lnTo>
                      <a:lnTo>
                        <a:pt x="2172" y="1112"/>
                      </a:lnTo>
                      <a:close/>
                    </a:path>
                  </a:pathLst>
                </a:custGeom>
                <a:solidFill>
                  <a:srgbClr val="4F9EFF"/>
                </a:solidFill>
                <a:ln w="9525">
                  <a:noFill/>
                  <a:round/>
                  <a:headEnd/>
                  <a:tailEnd/>
                </a:ln>
              </p:spPr>
              <p:txBody>
                <a:bodyPr>
                  <a:prstTxWarp prst="textNoShape">
                    <a:avLst/>
                  </a:prstTxWarp>
                </a:bodyPr>
                <a:lstStyle/>
                <a:p>
                  <a:endParaRPr lang="en-US"/>
                </a:p>
              </p:txBody>
            </p:sp>
            <p:sp>
              <p:nvSpPr>
                <p:cNvPr id="184453" name="Freeform 133"/>
                <p:cNvSpPr>
                  <a:spLocks/>
                </p:cNvSpPr>
                <p:nvPr/>
              </p:nvSpPr>
              <p:spPr bwMode="auto">
                <a:xfrm>
                  <a:off x="1871" y="3116"/>
                  <a:ext cx="990" cy="596"/>
                </a:xfrm>
                <a:custGeom>
                  <a:avLst/>
                  <a:gdLst/>
                  <a:ahLst/>
                  <a:cxnLst>
                    <a:cxn ang="0">
                      <a:pos x="1981" y="943"/>
                    </a:cxn>
                    <a:cxn ang="0">
                      <a:pos x="1854" y="0"/>
                    </a:cxn>
                    <a:cxn ang="0">
                      <a:pos x="0" y="248"/>
                    </a:cxn>
                    <a:cxn ang="0">
                      <a:pos x="126" y="1192"/>
                    </a:cxn>
                    <a:cxn ang="0">
                      <a:pos x="1981" y="943"/>
                    </a:cxn>
                  </a:cxnLst>
                  <a:rect l="0" t="0" r="r" b="b"/>
                  <a:pathLst>
                    <a:path w="1981" h="1192">
                      <a:moveTo>
                        <a:pt x="1981" y="943"/>
                      </a:moveTo>
                      <a:lnTo>
                        <a:pt x="1854" y="0"/>
                      </a:lnTo>
                      <a:lnTo>
                        <a:pt x="0" y="248"/>
                      </a:lnTo>
                      <a:lnTo>
                        <a:pt x="126" y="1192"/>
                      </a:lnTo>
                      <a:lnTo>
                        <a:pt x="1981" y="943"/>
                      </a:lnTo>
                      <a:close/>
                    </a:path>
                  </a:pathLst>
                </a:custGeom>
                <a:solidFill>
                  <a:srgbClr val="F9FCFF"/>
                </a:solidFill>
                <a:ln w="9525">
                  <a:noFill/>
                  <a:round/>
                  <a:headEnd/>
                  <a:tailEnd/>
                </a:ln>
              </p:spPr>
              <p:txBody>
                <a:bodyPr>
                  <a:prstTxWarp prst="textNoShape">
                    <a:avLst/>
                  </a:prstTxWarp>
                </a:bodyPr>
                <a:lstStyle/>
                <a:p>
                  <a:endParaRPr lang="en-US"/>
                </a:p>
              </p:txBody>
            </p:sp>
            <p:sp>
              <p:nvSpPr>
                <p:cNvPr id="184454" name="Freeform 134"/>
                <p:cNvSpPr>
                  <a:spLocks/>
                </p:cNvSpPr>
                <p:nvPr/>
              </p:nvSpPr>
              <p:spPr bwMode="auto">
                <a:xfrm>
                  <a:off x="1841" y="3208"/>
                  <a:ext cx="85" cy="87"/>
                </a:xfrm>
                <a:custGeom>
                  <a:avLst/>
                  <a:gdLst/>
                  <a:ahLst/>
                  <a:cxnLst>
                    <a:cxn ang="0">
                      <a:pos x="0" y="19"/>
                    </a:cxn>
                    <a:cxn ang="0">
                      <a:pos x="20" y="165"/>
                    </a:cxn>
                    <a:cxn ang="0">
                      <a:pos x="27" y="167"/>
                    </a:cxn>
                    <a:cxn ang="0">
                      <a:pos x="32" y="169"/>
                    </a:cxn>
                    <a:cxn ang="0">
                      <a:pos x="39" y="172"/>
                    </a:cxn>
                    <a:cxn ang="0">
                      <a:pos x="46" y="173"/>
                    </a:cxn>
                    <a:cxn ang="0">
                      <a:pos x="53" y="174"/>
                    </a:cxn>
                    <a:cxn ang="0">
                      <a:pos x="60" y="174"/>
                    </a:cxn>
                    <a:cxn ang="0">
                      <a:pos x="68" y="174"/>
                    </a:cxn>
                    <a:cxn ang="0">
                      <a:pos x="75" y="173"/>
                    </a:cxn>
                    <a:cxn ang="0">
                      <a:pos x="97" y="168"/>
                    </a:cxn>
                    <a:cxn ang="0">
                      <a:pos x="116" y="159"/>
                    </a:cxn>
                    <a:cxn ang="0">
                      <a:pos x="134" y="146"/>
                    </a:cxn>
                    <a:cxn ang="0">
                      <a:pos x="149" y="130"/>
                    </a:cxn>
                    <a:cxn ang="0">
                      <a:pos x="159" y="113"/>
                    </a:cxn>
                    <a:cxn ang="0">
                      <a:pos x="167" y="93"/>
                    </a:cxn>
                    <a:cxn ang="0">
                      <a:pos x="171" y="71"/>
                    </a:cxn>
                    <a:cxn ang="0">
                      <a:pos x="169" y="49"/>
                    </a:cxn>
                    <a:cxn ang="0">
                      <a:pos x="167" y="36"/>
                    </a:cxn>
                    <a:cxn ang="0">
                      <a:pos x="163" y="23"/>
                    </a:cxn>
                    <a:cxn ang="0">
                      <a:pos x="157" y="11"/>
                    </a:cxn>
                    <a:cxn ang="0">
                      <a:pos x="150" y="0"/>
                    </a:cxn>
                    <a:cxn ang="0">
                      <a:pos x="0" y="19"/>
                    </a:cxn>
                  </a:cxnLst>
                  <a:rect l="0" t="0" r="r" b="b"/>
                  <a:pathLst>
                    <a:path w="171" h="174">
                      <a:moveTo>
                        <a:pt x="0" y="19"/>
                      </a:moveTo>
                      <a:lnTo>
                        <a:pt x="20" y="165"/>
                      </a:lnTo>
                      <a:lnTo>
                        <a:pt x="27" y="167"/>
                      </a:lnTo>
                      <a:lnTo>
                        <a:pt x="32" y="169"/>
                      </a:lnTo>
                      <a:lnTo>
                        <a:pt x="39" y="172"/>
                      </a:lnTo>
                      <a:lnTo>
                        <a:pt x="46" y="173"/>
                      </a:lnTo>
                      <a:lnTo>
                        <a:pt x="53" y="174"/>
                      </a:lnTo>
                      <a:lnTo>
                        <a:pt x="60" y="174"/>
                      </a:lnTo>
                      <a:lnTo>
                        <a:pt x="68" y="174"/>
                      </a:lnTo>
                      <a:lnTo>
                        <a:pt x="75" y="173"/>
                      </a:lnTo>
                      <a:lnTo>
                        <a:pt x="97" y="168"/>
                      </a:lnTo>
                      <a:lnTo>
                        <a:pt x="116" y="159"/>
                      </a:lnTo>
                      <a:lnTo>
                        <a:pt x="134" y="146"/>
                      </a:lnTo>
                      <a:lnTo>
                        <a:pt x="149" y="130"/>
                      </a:lnTo>
                      <a:lnTo>
                        <a:pt x="159" y="113"/>
                      </a:lnTo>
                      <a:lnTo>
                        <a:pt x="167" y="93"/>
                      </a:lnTo>
                      <a:lnTo>
                        <a:pt x="171" y="71"/>
                      </a:lnTo>
                      <a:lnTo>
                        <a:pt x="169" y="49"/>
                      </a:lnTo>
                      <a:lnTo>
                        <a:pt x="167" y="36"/>
                      </a:lnTo>
                      <a:lnTo>
                        <a:pt x="163" y="23"/>
                      </a:lnTo>
                      <a:lnTo>
                        <a:pt x="157" y="11"/>
                      </a:lnTo>
                      <a:lnTo>
                        <a:pt x="150" y="0"/>
                      </a:lnTo>
                      <a:lnTo>
                        <a:pt x="0" y="19"/>
                      </a:lnTo>
                      <a:close/>
                    </a:path>
                  </a:pathLst>
                </a:custGeom>
                <a:solidFill>
                  <a:srgbClr val="4F9EFF"/>
                </a:solidFill>
                <a:ln w="9525">
                  <a:noFill/>
                  <a:round/>
                  <a:headEnd/>
                  <a:tailEnd/>
                </a:ln>
              </p:spPr>
              <p:txBody>
                <a:bodyPr>
                  <a:prstTxWarp prst="textNoShape">
                    <a:avLst/>
                  </a:prstTxWarp>
                </a:bodyPr>
                <a:lstStyle/>
                <a:p>
                  <a:endParaRPr lang="en-US"/>
                </a:p>
              </p:txBody>
            </p:sp>
            <p:sp>
              <p:nvSpPr>
                <p:cNvPr id="184455" name="Freeform 135"/>
                <p:cNvSpPr>
                  <a:spLocks/>
                </p:cNvSpPr>
                <p:nvPr/>
              </p:nvSpPr>
              <p:spPr bwMode="auto">
                <a:xfrm>
                  <a:off x="2744" y="3089"/>
                  <a:ext cx="88" cy="85"/>
                </a:xfrm>
                <a:custGeom>
                  <a:avLst/>
                  <a:gdLst/>
                  <a:ahLst/>
                  <a:cxnLst>
                    <a:cxn ang="0">
                      <a:pos x="157" y="0"/>
                    </a:cxn>
                    <a:cxn ang="0">
                      <a:pos x="176" y="146"/>
                    </a:cxn>
                    <a:cxn ang="0">
                      <a:pos x="170" y="150"/>
                    </a:cxn>
                    <a:cxn ang="0">
                      <a:pos x="165" y="154"/>
                    </a:cxn>
                    <a:cxn ang="0">
                      <a:pos x="159" y="157"/>
                    </a:cxn>
                    <a:cxn ang="0">
                      <a:pos x="152" y="161"/>
                    </a:cxn>
                    <a:cxn ang="0">
                      <a:pos x="145" y="163"/>
                    </a:cxn>
                    <a:cxn ang="0">
                      <a:pos x="138" y="165"/>
                    </a:cxn>
                    <a:cxn ang="0">
                      <a:pos x="131" y="167"/>
                    </a:cxn>
                    <a:cxn ang="0">
                      <a:pos x="124" y="169"/>
                    </a:cxn>
                    <a:cxn ang="0">
                      <a:pos x="102" y="170"/>
                    </a:cxn>
                    <a:cxn ang="0">
                      <a:pos x="80" y="165"/>
                    </a:cxn>
                    <a:cxn ang="0">
                      <a:pos x="61" y="158"/>
                    </a:cxn>
                    <a:cxn ang="0">
                      <a:pos x="44" y="147"/>
                    </a:cxn>
                    <a:cxn ang="0">
                      <a:pos x="27" y="133"/>
                    </a:cxn>
                    <a:cxn ang="0">
                      <a:pos x="15" y="116"/>
                    </a:cxn>
                    <a:cxn ang="0">
                      <a:pos x="6" y="96"/>
                    </a:cxn>
                    <a:cxn ang="0">
                      <a:pos x="1" y="74"/>
                    </a:cxn>
                    <a:cxn ang="0">
                      <a:pos x="0" y="60"/>
                    </a:cxn>
                    <a:cxn ang="0">
                      <a:pos x="1" y="47"/>
                    </a:cxn>
                    <a:cxn ang="0">
                      <a:pos x="3" y="34"/>
                    </a:cxn>
                    <a:cxn ang="0">
                      <a:pos x="7" y="21"/>
                    </a:cxn>
                    <a:cxn ang="0">
                      <a:pos x="157" y="0"/>
                    </a:cxn>
                  </a:cxnLst>
                  <a:rect l="0" t="0" r="r" b="b"/>
                  <a:pathLst>
                    <a:path w="176" h="170">
                      <a:moveTo>
                        <a:pt x="157" y="0"/>
                      </a:moveTo>
                      <a:lnTo>
                        <a:pt x="176" y="146"/>
                      </a:lnTo>
                      <a:lnTo>
                        <a:pt x="170" y="150"/>
                      </a:lnTo>
                      <a:lnTo>
                        <a:pt x="165" y="154"/>
                      </a:lnTo>
                      <a:lnTo>
                        <a:pt x="159" y="157"/>
                      </a:lnTo>
                      <a:lnTo>
                        <a:pt x="152" y="161"/>
                      </a:lnTo>
                      <a:lnTo>
                        <a:pt x="145" y="163"/>
                      </a:lnTo>
                      <a:lnTo>
                        <a:pt x="138" y="165"/>
                      </a:lnTo>
                      <a:lnTo>
                        <a:pt x="131" y="167"/>
                      </a:lnTo>
                      <a:lnTo>
                        <a:pt x="124" y="169"/>
                      </a:lnTo>
                      <a:lnTo>
                        <a:pt x="102" y="170"/>
                      </a:lnTo>
                      <a:lnTo>
                        <a:pt x="80" y="165"/>
                      </a:lnTo>
                      <a:lnTo>
                        <a:pt x="61" y="158"/>
                      </a:lnTo>
                      <a:lnTo>
                        <a:pt x="44" y="147"/>
                      </a:lnTo>
                      <a:lnTo>
                        <a:pt x="27" y="133"/>
                      </a:lnTo>
                      <a:lnTo>
                        <a:pt x="15" y="116"/>
                      </a:lnTo>
                      <a:lnTo>
                        <a:pt x="6" y="96"/>
                      </a:lnTo>
                      <a:lnTo>
                        <a:pt x="1" y="74"/>
                      </a:lnTo>
                      <a:lnTo>
                        <a:pt x="0" y="60"/>
                      </a:lnTo>
                      <a:lnTo>
                        <a:pt x="1" y="47"/>
                      </a:lnTo>
                      <a:lnTo>
                        <a:pt x="3" y="34"/>
                      </a:lnTo>
                      <a:lnTo>
                        <a:pt x="7" y="21"/>
                      </a:lnTo>
                      <a:lnTo>
                        <a:pt x="157" y="0"/>
                      </a:lnTo>
                      <a:close/>
                    </a:path>
                  </a:pathLst>
                </a:custGeom>
                <a:solidFill>
                  <a:srgbClr val="4F9EFF"/>
                </a:solidFill>
                <a:ln w="9525">
                  <a:noFill/>
                  <a:round/>
                  <a:headEnd/>
                  <a:tailEnd/>
                </a:ln>
              </p:spPr>
              <p:txBody>
                <a:bodyPr>
                  <a:prstTxWarp prst="textNoShape">
                    <a:avLst/>
                  </a:prstTxWarp>
                </a:bodyPr>
                <a:lstStyle/>
                <a:p>
                  <a:endParaRPr lang="en-US"/>
                </a:p>
              </p:txBody>
            </p:sp>
            <p:sp>
              <p:nvSpPr>
                <p:cNvPr id="184456" name="Freeform 136"/>
                <p:cNvSpPr>
                  <a:spLocks/>
                </p:cNvSpPr>
                <p:nvPr/>
              </p:nvSpPr>
              <p:spPr bwMode="auto">
                <a:xfrm>
                  <a:off x="2807" y="3531"/>
                  <a:ext cx="84" cy="89"/>
                </a:xfrm>
                <a:custGeom>
                  <a:avLst/>
                  <a:gdLst/>
                  <a:ahLst/>
                  <a:cxnLst>
                    <a:cxn ang="0">
                      <a:pos x="168" y="158"/>
                    </a:cxn>
                    <a:cxn ang="0">
                      <a:pos x="23" y="177"/>
                    </a:cxn>
                    <a:cxn ang="0">
                      <a:pos x="15" y="166"/>
                    </a:cxn>
                    <a:cxn ang="0">
                      <a:pos x="9" y="153"/>
                    </a:cxn>
                    <a:cxn ang="0">
                      <a:pos x="3" y="139"/>
                    </a:cxn>
                    <a:cxn ang="0">
                      <a:pos x="1" y="124"/>
                    </a:cxn>
                    <a:cxn ang="0">
                      <a:pos x="0" y="102"/>
                    </a:cxn>
                    <a:cxn ang="0">
                      <a:pos x="3" y="81"/>
                    </a:cxn>
                    <a:cxn ang="0">
                      <a:pos x="11" y="61"/>
                    </a:cxn>
                    <a:cxn ang="0">
                      <a:pos x="21" y="44"/>
                    </a:cxn>
                    <a:cxn ang="0">
                      <a:pos x="36" y="28"/>
                    </a:cxn>
                    <a:cxn ang="0">
                      <a:pos x="53" y="15"/>
                    </a:cxn>
                    <a:cxn ang="0">
                      <a:pos x="72" y="6"/>
                    </a:cxn>
                    <a:cxn ang="0">
                      <a:pos x="94" y="1"/>
                    </a:cxn>
                    <a:cxn ang="0">
                      <a:pos x="101" y="0"/>
                    </a:cxn>
                    <a:cxn ang="0">
                      <a:pos x="108" y="0"/>
                    </a:cxn>
                    <a:cxn ang="0">
                      <a:pos x="115" y="0"/>
                    </a:cxn>
                    <a:cxn ang="0">
                      <a:pos x="122" y="1"/>
                    </a:cxn>
                    <a:cxn ang="0">
                      <a:pos x="129" y="2"/>
                    </a:cxn>
                    <a:cxn ang="0">
                      <a:pos x="136" y="3"/>
                    </a:cxn>
                    <a:cxn ang="0">
                      <a:pos x="141" y="6"/>
                    </a:cxn>
                    <a:cxn ang="0">
                      <a:pos x="148" y="8"/>
                    </a:cxn>
                    <a:cxn ang="0">
                      <a:pos x="168" y="158"/>
                    </a:cxn>
                  </a:cxnLst>
                  <a:rect l="0" t="0" r="r" b="b"/>
                  <a:pathLst>
                    <a:path w="168" h="177">
                      <a:moveTo>
                        <a:pt x="168" y="158"/>
                      </a:moveTo>
                      <a:lnTo>
                        <a:pt x="23" y="177"/>
                      </a:lnTo>
                      <a:lnTo>
                        <a:pt x="15" y="166"/>
                      </a:lnTo>
                      <a:lnTo>
                        <a:pt x="9" y="153"/>
                      </a:lnTo>
                      <a:lnTo>
                        <a:pt x="3" y="139"/>
                      </a:lnTo>
                      <a:lnTo>
                        <a:pt x="1" y="124"/>
                      </a:lnTo>
                      <a:lnTo>
                        <a:pt x="0" y="102"/>
                      </a:lnTo>
                      <a:lnTo>
                        <a:pt x="3" y="81"/>
                      </a:lnTo>
                      <a:lnTo>
                        <a:pt x="11" y="61"/>
                      </a:lnTo>
                      <a:lnTo>
                        <a:pt x="21" y="44"/>
                      </a:lnTo>
                      <a:lnTo>
                        <a:pt x="36" y="28"/>
                      </a:lnTo>
                      <a:lnTo>
                        <a:pt x="53" y="15"/>
                      </a:lnTo>
                      <a:lnTo>
                        <a:pt x="72" y="6"/>
                      </a:lnTo>
                      <a:lnTo>
                        <a:pt x="94" y="1"/>
                      </a:lnTo>
                      <a:lnTo>
                        <a:pt x="101" y="0"/>
                      </a:lnTo>
                      <a:lnTo>
                        <a:pt x="108" y="0"/>
                      </a:lnTo>
                      <a:lnTo>
                        <a:pt x="115" y="0"/>
                      </a:lnTo>
                      <a:lnTo>
                        <a:pt x="122" y="1"/>
                      </a:lnTo>
                      <a:lnTo>
                        <a:pt x="129" y="2"/>
                      </a:lnTo>
                      <a:lnTo>
                        <a:pt x="136" y="3"/>
                      </a:lnTo>
                      <a:lnTo>
                        <a:pt x="141" y="6"/>
                      </a:lnTo>
                      <a:lnTo>
                        <a:pt x="148" y="8"/>
                      </a:lnTo>
                      <a:lnTo>
                        <a:pt x="168" y="158"/>
                      </a:lnTo>
                      <a:close/>
                    </a:path>
                  </a:pathLst>
                </a:custGeom>
                <a:solidFill>
                  <a:srgbClr val="4F9EFF"/>
                </a:solidFill>
                <a:ln w="9525">
                  <a:noFill/>
                  <a:round/>
                  <a:headEnd/>
                  <a:tailEnd/>
                </a:ln>
              </p:spPr>
              <p:txBody>
                <a:bodyPr>
                  <a:prstTxWarp prst="textNoShape">
                    <a:avLst/>
                  </a:prstTxWarp>
                </a:bodyPr>
                <a:lstStyle/>
                <a:p>
                  <a:endParaRPr lang="en-US"/>
                </a:p>
              </p:txBody>
            </p:sp>
            <p:sp>
              <p:nvSpPr>
                <p:cNvPr id="184457" name="Freeform 137"/>
                <p:cNvSpPr>
                  <a:spLocks/>
                </p:cNvSpPr>
                <p:nvPr/>
              </p:nvSpPr>
              <p:spPr bwMode="auto">
                <a:xfrm>
                  <a:off x="1904" y="3656"/>
                  <a:ext cx="88" cy="84"/>
                </a:xfrm>
                <a:custGeom>
                  <a:avLst/>
                  <a:gdLst/>
                  <a:ahLst/>
                  <a:cxnLst>
                    <a:cxn ang="0">
                      <a:pos x="19" y="168"/>
                    </a:cxn>
                    <a:cxn ang="0">
                      <a:pos x="0" y="22"/>
                    </a:cxn>
                    <a:cxn ang="0">
                      <a:pos x="6" y="17"/>
                    </a:cxn>
                    <a:cxn ang="0">
                      <a:pos x="11" y="14"/>
                    </a:cxn>
                    <a:cxn ang="0">
                      <a:pos x="17" y="10"/>
                    </a:cxn>
                    <a:cxn ang="0">
                      <a:pos x="24" y="8"/>
                    </a:cxn>
                    <a:cxn ang="0">
                      <a:pos x="31" y="6"/>
                    </a:cxn>
                    <a:cxn ang="0">
                      <a:pos x="38" y="3"/>
                    </a:cxn>
                    <a:cxn ang="0">
                      <a:pos x="45" y="2"/>
                    </a:cxn>
                    <a:cxn ang="0">
                      <a:pos x="52" y="1"/>
                    </a:cxn>
                    <a:cxn ang="0">
                      <a:pos x="74" y="0"/>
                    </a:cxn>
                    <a:cxn ang="0">
                      <a:pos x="95" y="3"/>
                    </a:cxn>
                    <a:cxn ang="0">
                      <a:pos x="115" y="11"/>
                    </a:cxn>
                    <a:cxn ang="0">
                      <a:pos x="132" y="22"/>
                    </a:cxn>
                    <a:cxn ang="0">
                      <a:pos x="148" y="37"/>
                    </a:cxn>
                    <a:cxn ang="0">
                      <a:pos x="161" y="54"/>
                    </a:cxn>
                    <a:cxn ang="0">
                      <a:pos x="170" y="74"/>
                    </a:cxn>
                    <a:cxn ang="0">
                      <a:pos x="175" y="96"/>
                    </a:cxn>
                    <a:cxn ang="0">
                      <a:pos x="176" y="109"/>
                    </a:cxn>
                    <a:cxn ang="0">
                      <a:pos x="176" y="123"/>
                    </a:cxn>
                    <a:cxn ang="0">
                      <a:pos x="174" y="136"/>
                    </a:cxn>
                    <a:cxn ang="0">
                      <a:pos x="170" y="148"/>
                    </a:cxn>
                    <a:cxn ang="0">
                      <a:pos x="19" y="168"/>
                    </a:cxn>
                  </a:cxnLst>
                  <a:rect l="0" t="0" r="r" b="b"/>
                  <a:pathLst>
                    <a:path w="176" h="168">
                      <a:moveTo>
                        <a:pt x="19" y="168"/>
                      </a:moveTo>
                      <a:lnTo>
                        <a:pt x="0" y="22"/>
                      </a:lnTo>
                      <a:lnTo>
                        <a:pt x="6" y="17"/>
                      </a:lnTo>
                      <a:lnTo>
                        <a:pt x="11" y="14"/>
                      </a:lnTo>
                      <a:lnTo>
                        <a:pt x="17" y="10"/>
                      </a:lnTo>
                      <a:lnTo>
                        <a:pt x="24" y="8"/>
                      </a:lnTo>
                      <a:lnTo>
                        <a:pt x="31" y="6"/>
                      </a:lnTo>
                      <a:lnTo>
                        <a:pt x="38" y="3"/>
                      </a:lnTo>
                      <a:lnTo>
                        <a:pt x="45" y="2"/>
                      </a:lnTo>
                      <a:lnTo>
                        <a:pt x="52" y="1"/>
                      </a:lnTo>
                      <a:lnTo>
                        <a:pt x="74" y="0"/>
                      </a:lnTo>
                      <a:lnTo>
                        <a:pt x="95" y="3"/>
                      </a:lnTo>
                      <a:lnTo>
                        <a:pt x="115" y="11"/>
                      </a:lnTo>
                      <a:lnTo>
                        <a:pt x="132" y="22"/>
                      </a:lnTo>
                      <a:lnTo>
                        <a:pt x="148" y="37"/>
                      </a:lnTo>
                      <a:lnTo>
                        <a:pt x="161" y="54"/>
                      </a:lnTo>
                      <a:lnTo>
                        <a:pt x="170" y="74"/>
                      </a:lnTo>
                      <a:lnTo>
                        <a:pt x="175" y="96"/>
                      </a:lnTo>
                      <a:lnTo>
                        <a:pt x="176" y="109"/>
                      </a:lnTo>
                      <a:lnTo>
                        <a:pt x="176" y="123"/>
                      </a:lnTo>
                      <a:lnTo>
                        <a:pt x="174" y="136"/>
                      </a:lnTo>
                      <a:lnTo>
                        <a:pt x="170" y="148"/>
                      </a:lnTo>
                      <a:lnTo>
                        <a:pt x="19" y="168"/>
                      </a:lnTo>
                      <a:close/>
                    </a:path>
                  </a:pathLst>
                </a:custGeom>
                <a:solidFill>
                  <a:srgbClr val="4F9EFF"/>
                </a:solidFill>
                <a:ln w="9525">
                  <a:noFill/>
                  <a:round/>
                  <a:headEnd/>
                  <a:tailEnd/>
                </a:ln>
              </p:spPr>
              <p:txBody>
                <a:bodyPr>
                  <a:prstTxWarp prst="textNoShape">
                    <a:avLst/>
                  </a:prstTxWarp>
                </a:bodyPr>
                <a:lstStyle/>
                <a:p>
                  <a:endParaRPr lang="en-US"/>
                </a:p>
              </p:txBody>
            </p:sp>
            <p:sp>
              <p:nvSpPr>
                <p:cNvPr id="184458" name="Freeform 138"/>
                <p:cNvSpPr>
                  <a:spLocks/>
                </p:cNvSpPr>
                <p:nvPr/>
              </p:nvSpPr>
              <p:spPr bwMode="auto">
                <a:xfrm>
                  <a:off x="1873" y="3201"/>
                  <a:ext cx="48" cy="45"/>
                </a:xfrm>
                <a:custGeom>
                  <a:avLst/>
                  <a:gdLst/>
                  <a:ahLst/>
                  <a:cxnLst>
                    <a:cxn ang="0">
                      <a:pos x="94" y="64"/>
                    </a:cxn>
                    <a:cxn ang="0">
                      <a:pos x="92" y="68"/>
                    </a:cxn>
                    <a:cxn ang="0">
                      <a:pos x="83" y="78"/>
                    </a:cxn>
                    <a:cxn ang="0">
                      <a:pos x="64" y="89"/>
                    </a:cxn>
                    <a:cxn ang="0">
                      <a:pos x="46" y="91"/>
                    </a:cxn>
                    <a:cxn ang="0">
                      <a:pos x="27" y="86"/>
                    </a:cxn>
                    <a:cxn ang="0">
                      <a:pos x="8" y="69"/>
                    </a:cxn>
                    <a:cxn ang="0">
                      <a:pos x="0" y="36"/>
                    </a:cxn>
                    <a:cxn ang="0">
                      <a:pos x="17" y="8"/>
                    </a:cxn>
                    <a:cxn ang="0">
                      <a:pos x="34" y="0"/>
                    </a:cxn>
                    <a:cxn ang="0">
                      <a:pos x="50" y="2"/>
                    </a:cxn>
                    <a:cxn ang="0">
                      <a:pos x="61" y="6"/>
                    </a:cxn>
                    <a:cxn ang="0">
                      <a:pos x="69" y="14"/>
                    </a:cxn>
                    <a:cxn ang="0">
                      <a:pos x="76" y="38"/>
                    </a:cxn>
                    <a:cxn ang="0">
                      <a:pos x="60" y="62"/>
                    </a:cxn>
                    <a:cxn ang="0">
                      <a:pos x="44" y="62"/>
                    </a:cxn>
                    <a:cxn ang="0">
                      <a:pos x="34" y="55"/>
                    </a:cxn>
                    <a:cxn ang="0">
                      <a:pos x="32" y="45"/>
                    </a:cxn>
                    <a:cxn ang="0">
                      <a:pos x="38" y="37"/>
                    </a:cxn>
                    <a:cxn ang="0">
                      <a:pos x="46" y="36"/>
                    </a:cxn>
                    <a:cxn ang="0">
                      <a:pos x="52" y="41"/>
                    </a:cxn>
                    <a:cxn ang="0">
                      <a:pos x="53" y="47"/>
                    </a:cxn>
                    <a:cxn ang="0">
                      <a:pos x="55" y="49"/>
                    </a:cxn>
                    <a:cxn ang="0">
                      <a:pos x="61" y="46"/>
                    </a:cxn>
                    <a:cxn ang="0">
                      <a:pos x="65" y="38"/>
                    </a:cxn>
                    <a:cxn ang="0">
                      <a:pos x="64" y="23"/>
                    </a:cxn>
                    <a:cxn ang="0">
                      <a:pos x="50" y="13"/>
                    </a:cxn>
                    <a:cxn ang="0">
                      <a:pos x="39" y="10"/>
                    </a:cxn>
                    <a:cxn ang="0">
                      <a:pos x="29" y="14"/>
                    </a:cxn>
                    <a:cxn ang="0">
                      <a:pos x="21" y="21"/>
                    </a:cxn>
                    <a:cxn ang="0">
                      <a:pos x="14" y="33"/>
                    </a:cxn>
                    <a:cxn ang="0">
                      <a:pos x="16" y="59"/>
                    </a:cxn>
                    <a:cxn ang="0">
                      <a:pos x="38" y="77"/>
                    </a:cxn>
                    <a:cxn ang="0">
                      <a:pos x="57" y="79"/>
                    </a:cxn>
                    <a:cxn ang="0">
                      <a:pos x="75" y="74"/>
                    </a:cxn>
                    <a:cxn ang="0">
                      <a:pos x="87" y="66"/>
                    </a:cxn>
                    <a:cxn ang="0">
                      <a:pos x="94" y="63"/>
                    </a:cxn>
                  </a:cxnLst>
                  <a:rect l="0" t="0" r="r" b="b"/>
                  <a:pathLst>
                    <a:path w="94" h="91">
                      <a:moveTo>
                        <a:pt x="94" y="63"/>
                      </a:moveTo>
                      <a:lnTo>
                        <a:pt x="94" y="64"/>
                      </a:lnTo>
                      <a:lnTo>
                        <a:pt x="93" y="67"/>
                      </a:lnTo>
                      <a:lnTo>
                        <a:pt x="92" y="68"/>
                      </a:lnTo>
                      <a:lnTo>
                        <a:pt x="91" y="70"/>
                      </a:lnTo>
                      <a:lnTo>
                        <a:pt x="83" y="78"/>
                      </a:lnTo>
                      <a:lnTo>
                        <a:pt x="74" y="85"/>
                      </a:lnTo>
                      <a:lnTo>
                        <a:pt x="64" y="89"/>
                      </a:lnTo>
                      <a:lnTo>
                        <a:pt x="55" y="91"/>
                      </a:lnTo>
                      <a:lnTo>
                        <a:pt x="46" y="91"/>
                      </a:lnTo>
                      <a:lnTo>
                        <a:pt x="37" y="90"/>
                      </a:lnTo>
                      <a:lnTo>
                        <a:pt x="27" y="86"/>
                      </a:lnTo>
                      <a:lnTo>
                        <a:pt x="19" y="81"/>
                      </a:lnTo>
                      <a:lnTo>
                        <a:pt x="8" y="69"/>
                      </a:lnTo>
                      <a:lnTo>
                        <a:pt x="1" y="53"/>
                      </a:lnTo>
                      <a:lnTo>
                        <a:pt x="0" y="36"/>
                      </a:lnTo>
                      <a:lnTo>
                        <a:pt x="9" y="16"/>
                      </a:lnTo>
                      <a:lnTo>
                        <a:pt x="17" y="8"/>
                      </a:lnTo>
                      <a:lnTo>
                        <a:pt x="26" y="2"/>
                      </a:lnTo>
                      <a:lnTo>
                        <a:pt x="34" y="0"/>
                      </a:lnTo>
                      <a:lnTo>
                        <a:pt x="44" y="0"/>
                      </a:lnTo>
                      <a:lnTo>
                        <a:pt x="50" y="2"/>
                      </a:lnTo>
                      <a:lnTo>
                        <a:pt x="56" y="3"/>
                      </a:lnTo>
                      <a:lnTo>
                        <a:pt x="61" y="6"/>
                      </a:lnTo>
                      <a:lnTo>
                        <a:pt x="63" y="8"/>
                      </a:lnTo>
                      <a:lnTo>
                        <a:pt x="69" y="14"/>
                      </a:lnTo>
                      <a:lnTo>
                        <a:pt x="75" y="24"/>
                      </a:lnTo>
                      <a:lnTo>
                        <a:pt x="76" y="38"/>
                      </a:lnTo>
                      <a:lnTo>
                        <a:pt x="70" y="53"/>
                      </a:lnTo>
                      <a:lnTo>
                        <a:pt x="60" y="62"/>
                      </a:lnTo>
                      <a:lnTo>
                        <a:pt x="50" y="63"/>
                      </a:lnTo>
                      <a:lnTo>
                        <a:pt x="44" y="62"/>
                      </a:lnTo>
                      <a:lnTo>
                        <a:pt x="39" y="60"/>
                      </a:lnTo>
                      <a:lnTo>
                        <a:pt x="34" y="55"/>
                      </a:lnTo>
                      <a:lnTo>
                        <a:pt x="32" y="51"/>
                      </a:lnTo>
                      <a:lnTo>
                        <a:pt x="32" y="45"/>
                      </a:lnTo>
                      <a:lnTo>
                        <a:pt x="34" y="40"/>
                      </a:lnTo>
                      <a:lnTo>
                        <a:pt x="38" y="37"/>
                      </a:lnTo>
                      <a:lnTo>
                        <a:pt x="42" y="36"/>
                      </a:lnTo>
                      <a:lnTo>
                        <a:pt x="46" y="36"/>
                      </a:lnTo>
                      <a:lnTo>
                        <a:pt x="49" y="38"/>
                      </a:lnTo>
                      <a:lnTo>
                        <a:pt x="52" y="41"/>
                      </a:lnTo>
                      <a:lnTo>
                        <a:pt x="53" y="44"/>
                      </a:lnTo>
                      <a:lnTo>
                        <a:pt x="53" y="47"/>
                      </a:lnTo>
                      <a:lnTo>
                        <a:pt x="53" y="49"/>
                      </a:lnTo>
                      <a:lnTo>
                        <a:pt x="55" y="49"/>
                      </a:lnTo>
                      <a:lnTo>
                        <a:pt x="59" y="48"/>
                      </a:lnTo>
                      <a:lnTo>
                        <a:pt x="61" y="46"/>
                      </a:lnTo>
                      <a:lnTo>
                        <a:pt x="63" y="44"/>
                      </a:lnTo>
                      <a:lnTo>
                        <a:pt x="65" y="38"/>
                      </a:lnTo>
                      <a:lnTo>
                        <a:pt x="67" y="31"/>
                      </a:lnTo>
                      <a:lnTo>
                        <a:pt x="64" y="23"/>
                      </a:lnTo>
                      <a:lnTo>
                        <a:pt x="57" y="16"/>
                      </a:lnTo>
                      <a:lnTo>
                        <a:pt x="50" y="13"/>
                      </a:lnTo>
                      <a:lnTo>
                        <a:pt x="45" y="10"/>
                      </a:lnTo>
                      <a:lnTo>
                        <a:pt x="39" y="10"/>
                      </a:lnTo>
                      <a:lnTo>
                        <a:pt x="33" y="11"/>
                      </a:lnTo>
                      <a:lnTo>
                        <a:pt x="29" y="14"/>
                      </a:lnTo>
                      <a:lnTo>
                        <a:pt x="24" y="17"/>
                      </a:lnTo>
                      <a:lnTo>
                        <a:pt x="21" y="21"/>
                      </a:lnTo>
                      <a:lnTo>
                        <a:pt x="18" y="23"/>
                      </a:lnTo>
                      <a:lnTo>
                        <a:pt x="14" y="33"/>
                      </a:lnTo>
                      <a:lnTo>
                        <a:pt x="11" y="45"/>
                      </a:lnTo>
                      <a:lnTo>
                        <a:pt x="16" y="59"/>
                      </a:lnTo>
                      <a:lnTo>
                        <a:pt x="27" y="71"/>
                      </a:lnTo>
                      <a:lnTo>
                        <a:pt x="38" y="77"/>
                      </a:lnTo>
                      <a:lnTo>
                        <a:pt x="48" y="81"/>
                      </a:lnTo>
                      <a:lnTo>
                        <a:pt x="57" y="79"/>
                      </a:lnTo>
                      <a:lnTo>
                        <a:pt x="67" y="77"/>
                      </a:lnTo>
                      <a:lnTo>
                        <a:pt x="75" y="74"/>
                      </a:lnTo>
                      <a:lnTo>
                        <a:pt x="82" y="69"/>
                      </a:lnTo>
                      <a:lnTo>
                        <a:pt x="87" y="66"/>
                      </a:lnTo>
                      <a:lnTo>
                        <a:pt x="92" y="62"/>
                      </a:lnTo>
                      <a:lnTo>
                        <a:pt x="94" y="63"/>
                      </a:lnTo>
                      <a:close/>
                    </a:path>
                  </a:pathLst>
                </a:custGeom>
                <a:solidFill>
                  <a:srgbClr val="D1EFFF"/>
                </a:solidFill>
                <a:ln w="9525">
                  <a:noFill/>
                  <a:round/>
                  <a:headEnd/>
                  <a:tailEnd/>
                </a:ln>
              </p:spPr>
              <p:txBody>
                <a:bodyPr>
                  <a:prstTxWarp prst="textNoShape">
                    <a:avLst/>
                  </a:prstTxWarp>
                </a:bodyPr>
                <a:lstStyle/>
                <a:p>
                  <a:endParaRPr lang="en-US"/>
                </a:p>
              </p:txBody>
            </p:sp>
            <p:sp>
              <p:nvSpPr>
                <p:cNvPr id="184459" name="Freeform 139"/>
                <p:cNvSpPr>
                  <a:spLocks/>
                </p:cNvSpPr>
                <p:nvPr/>
              </p:nvSpPr>
              <p:spPr bwMode="auto">
                <a:xfrm>
                  <a:off x="1841" y="3210"/>
                  <a:ext cx="55" cy="51"/>
                </a:xfrm>
                <a:custGeom>
                  <a:avLst/>
                  <a:gdLst/>
                  <a:ahLst/>
                  <a:cxnLst>
                    <a:cxn ang="0">
                      <a:pos x="85" y="73"/>
                    </a:cxn>
                    <a:cxn ang="0">
                      <a:pos x="99" y="81"/>
                    </a:cxn>
                    <a:cxn ang="0">
                      <a:pos x="106" y="87"/>
                    </a:cxn>
                    <a:cxn ang="0">
                      <a:pos x="110" y="97"/>
                    </a:cxn>
                    <a:cxn ang="0">
                      <a:pos x="106" y="101"/>
                    </a:cxn>
                    <a:cxn ang="0">
                      <a:pos x="96" y="99"/>
                    </a:cxn>
                    <a:cxn ang="0">
                      <a:pos x="89" y="96"/>
                    </a:cxn>
                    <a:cxn ang="0">
                      <a:pos x="77" y="84"/>
                    </a:cxn>
                    <a:cxn ang="0">
                      <a:pos x="69" y="78"/>
                    </a:cxn>
                    <a:cxn ang="0">
                      <a:pos x="48" y="67"/>
                    </a:cxn>
                    <a:cxn ang="0">
                      <a:pos x="28" y="66"/>
                    </a:cxn>
                    <a:cxn ang="0">
                      <a:pos x="10" y="71"/>
                    </a:cxn>
                    <a:cxn ang="0">
                      <a:pos x="0" y="76"/>
                    </a:cxn>
                    <a:cxn ang="0">
                      <a:pos x="1" y="65"/>
                    </a:cxn>
                    <a:cxn ang="0">
                      <a:pos x="1" y="54"/>
                    </a:cxn>
                    <a:cxn ang="0">
                      <a:pos x="10" y="53"/>
                    </a:cxn>
                    <a:cxn ang="0">
                      <a:pos x="20" y="52"/>
                    </a:cxn>
                    <a:cxn ang="0">
                      <a:pos x="28" y="53"/>
                    </a:cxn>
                    <a:cxn ang="0">
                      <a:pos x="37" y="54"/>
                    </a:cxn>
                    <a:cxn ang="0">
                      <a:pos x="32" y="50"/>
                    </a:cxn>
                    <a:cxn ang="0">
                      <a:pos x="17" y="43"/>
                    </a:cxn>
                    <a:cxn ang="0">
                      <a:pos x="2" y="40"/>
                    </a:cxn>
                    <a:cxn ang="0">
                      <a:pos x="2" y="29"/>
                    </a:cxn>
                    <a:cxn ang="0">
                      <a:pos x="2" y="19"/>
                    </a:cxn>
                    <a:cxn ang="0">
                      <a:pos x="13" y="16"/>
                    </a:cxn>
                    <a:cxn ang="0">
                      <a:pos x="23" y="13"/>
                    </a:cxn>
                    <a:cxn ang="0">
                      <a:pos x="30" y="27"/>
                    </a:cxn>
                    <a:cxn ang="0">
                      <a:pos x="40" y="38"/>
                    </a:cxn>
                    <a:cxn ang="0">
                      <a:pos x="46" y="42"/>
                    </a:cxn>
                    <a:cxn ang="0">
                      <a:pos x="40" y="26"/>
                    </a:cxn>
                    <a:cxn ang="0">
                      <a:pos x="37" y="7"/>
                    </a:cxn>
                    <a:cxn ang="0">
                      <a:pos x="47" y="5"/>
                    </a:cxn>
                    <a:cxn ang="0">
                      <a:pos x="57" y="0"/>
                    </a:cxn>
                    <a:cxn ang="0">
                      <a:pos x="55" y="30"/>
                    </a:cxn>
                    <a:cxn ang="0">
                      <a:pos x="78" y="68"/>
                    </a:cxn>
                  </a:cxnLst>
                  <a:rect l="0" t="0" r="r" b="b"/>
                  <a:pathLst>
                    <a:path w="112" h="102">
                      <a:moveTo>
                        <a:pt x="82" y="71"/>
                      </a:moveTo>
                      <a:lnTo>
                        <a:pt x="85" y="73"/>
                      </a:lnTo>
                      <a:lnTo>
                        <a:pt x="92" y="78"/>
                      </a:lnTo>
                      <a:lnTo>
                        <a:pt x="99" y="81"/>
                      </a:lnTo>
                      <a:lnTo>
                        <a:pt x="104" y="82"/>
                      </a:lnTo>
                      <a:lnTo>
                        <a:pt x="106" y="87"/>
                      </a:lnTo>
                      <a:lnTo>
                        <a:pt x="107" y="93"/>
                      </a:lnTo>
                      <a:lnTo>
                        <a:pt x="110" y="97"/>
                      </a:lnTo>
                      <a:lnTo>
                        <a:pt x="112" y="102"/>
                      </a:lnTo>
                      <a:lnTo>
                        <a:pt x="106" y="101"/>
                      </a:lnTo>
                      <a:lnTo>
                        <a:pt x="101" y="99"/>
                      </a:lnTo>
                      <a:lnTo>
                        <a:pt x="96" y="99"/>
                      </a:lnTo>
                      <a:lnTo>
                        <a:pt x="91" y="99"/>
                      </a:lnTo>
                      <a:lnTo>
                        <a:pt x="89" y="96"/>
                      </a:lnTo>
                      <a:lnTo>
                        <a:pt x="83" y="90"/>
                      </a:lnTo>
                      <a:lnTo>
                        <a:pt x="77" y="84"/>
                      </a:lnTo>
                      <a:lnTo>
                        <a:pt x="74" y="81"/>
                      </a:lnTo>
                      <a:lnTo>
                        <a:pt x="69" y="78"/>
                      </a:lnTo>
                      <a:lnTo>
                        <a:pt x="59" y="71"/>
                      </a:lnTo>
                      <a:lnTo>
                        <a:pt x="48" y="67"/>
                      </a:lnTo>
                      <a:lnTo>
                        <a:pt x="38" y="66"/>
                      </a:lnTo>
                      <a:lnTo>
                        <a:pt x="28" y="66"/>
                      </a:lnTo>
                      <a:lnTo>
                        <a:pt x="19" y="68"/>
                      </a:lnTo>
                      <a:lnTo>
                        <a:pt x="10" y="71"/>
                      </a:lnTo>
                      <a:lnTo>
                        <a:pt x="5" y="74"/>
                      </a:lnTo>
                      <a:lnTo>
                        <a:pt x="0" y="76"/>
                      </a:lnTo>
                      <a:lnTo>
                        <a:pt x="1" y="71"/>
                      </a:lnTo>
                      <a:lnTo>
                        <a:pt x="1" y="65"/>
                      </a:lnTo>
                      <a:lnTo>
                        <a:pt x="1" y="59"/>
                      </a:lnTo>
                      <a:lnTo>
                        <a:pt x="1" y="54"/>
                      </a:lnTo>
                      <a:lnTo>
                        <a:pt x="6" y="53"/>
                      </a:lnTo>
                      <a:lnTo>
                        <a:pt x="10" y="53"/>
                      </a:lnTo>
                      <a:lnTo>
                        <a:pt x="15" y="52"/>
                      </a:lnTo>
                      <a:lnTo>
                        <a:pt x="20" y="52"/>
                      </a:lnTo>
                      <a:lnTo>
                        <a:pt x="24" y="53"/>
                      </a:lnTo>
                      <a:lnTo>
                        <a:pt x="28" y="53"/>
                      </a:lnTo>
                      <a:lnTo>
                        <a:pt x="32" y="54"/>
                      </a:lnTo>
                      <a:lnTo>
                        <a:pt x="37" y="54"/>
                      </a:lnTo>
                      <a:lnTo>
                        <a:pt x="37" y="54"/>
                      </a:lnTo>
                      <a:lnTo>
                        <a:pt x="32" y="50"/>
                      </a:lnTo>
                      <a:lnTo>
                        <a:pt x="25" y="45"/>
                      </a:lnTo>
                      <a:lnTo>
                        <a:pt x="17" y="43"/>
                      </a:lnTo>
                      <a:lnTo>
                        <a:pt x="9" y="41"/>
                      </a:lnTo>
                      <a:lnTo>
                        <a:pt x="2" y="40"/>
                      </a:lnTo>
                      <a:lnTo>
                        <a:pt x="2" y="35"/>
                      </a:lnTo>
                      <a:lnTo>
                        <a:pt x="2" y="29"/>
                      </a:lnTo>
                      <a:lnTo>
                        <a:pt x="2" y="23"/>
                      </a:lnTo>
                      <a:lnTo>
                        <a:pt x="2" y="19"/>
                      </a:lnTo>
                      <a:lnTo>
                        <a:pt x="7" y="18"/>
                      </a:lnTo>
                      <a:lnTo>
                        <a:pt x="13" y="16"/>
                      </a:lnTo>
                      <a:lnTo>
                        <a:pt x="19" y="14"/>
                      </a:lnTo>
                      <a:lnTo>
                        <a:pt x="23" y="13"/>
                      </a:lnTo>
                      <a:lnTo>
                        <a:pt x="25" y="20"/>
                      </a:lnTo>
                      <a:lnTo>
                        <a:pt x="30" y="27"/>
                      </a:lnTo>
                      <a:lnTo>
                        <a:pt x="35" y="34"/>
                      </a:lnTo>
                      <a:lnTo>
                        <a:pt x="40" y="38"/>
                      </a:lnTo>
                      <a:lnTo>
                        <a:pt x="46" y="43"/>
                      </a:lnTo>
                      <a:lnTo>
                        <a:pt x="46" y="42"/>
                      </a:lnTo>
                      <a:lnTo>
                        <a:pt x="43" y="35"/>
                      </a:lnTo>
                      <a:lnTo>
                        <a:pt x="40" y="26"/>
                      </a:lnTo>
                      <a:lnTo>
                        <a:pt x="38" y="18"/>
                      </a:lnTo>
                      <a:lnTo>
                        <a:pt x="37" y="7"/>
                      </a:lnTo>
                      <a:lnTo>
                        <a:pt x="42" y="6"/>
                      </a:lnTo>
                      <a:lnTo>
                        <a:pt x="47" y="5"/>
                      </a:lnTo>
                      <a:lnTo>
                        <a:pt x="52" y="3"/>
                      </a:lnTo>
                      <a:lnTo>
                        <a:pt x="57" y="0"/>
                      </a:lnTo>
                      <a:lnTo>
                        <a:pt x="54" y="13"/>
                      </a:lnTo>
                      <a:lnTo>
                        <a:pt x="55" y="30"/>
                      </a:lnTo>
                      <a:lnTo>
                        <a:pt x="62" y="50"/>
                      </a:lnTo>
                      <a:lnTo>
                        <a:pt x="78" y="68"/>
                      </a:lnTo>
                      <a:lnTo>
                        <a:pt x="82" y="71"/>
                      </a:lnTo>
                      <a:close/>
                    </a:path>
                  </a:pathLst>
                </a:custGeom>
                <a:solidFill>
                  <a:srgbClr val="0038EF"/>
                </a:solidFill>
                <a:ln w="9525">
                  <a:noFill/>
                  <a:round/>
                  <a:headEnd/>
                  <a:tailEnd/>
                </a:ln>
              </p:spPr>
              <p:txBody>
                <a:bodyPr>
                  <a:prstTxWarp prst="textNoShape">
                    <a:avLst/>
                  </a:prstTxWarp>
                </a:bodyPr>
                <a:lstStyle/>
                <a:p>
                  <a:endParaRPr lang="en-US"/>
                </a:p>
              </p:txBody>
            </p:sp>
            <p:sp>
              <p:nvSpPr>
                <p:cNvPr id="184460" name="Freeform 140"/>
                <p:cNvSpPr>
                  <a:spLocks/>
                </p:cNvSpPr>
                <p:nvPr/>
              </p:nvSpPr>
              <p:spPr bwMode="auto">
                <a:xfrm>
                  <a:off x="1837" y="3248"/>
                  <a:ext cx="46" cy="44"/>
                </a:xfrm>
                <a:custGeom>
                  <a:avLst/>
                  <a:gdLst/>
                  <a:ahLst/>
                  <a:cxnLst>
                    <a:cxn ang="0">
                      <a:pos x="80" y="74"/>
                    </a:cxn>
                    <a:cxn ang="0">
                      <a:pos x="81" y="38"/>
                    </a:cxn>
                    <a:cxn ang="0">
                      <a:pos x="59" y="15"/>
                    </a:cxn>
                    <a:cxn ang="0">
                      <a:pos x="45" y="12"/>
                    </a:cxn>
                    <a:cxn ang="0">
                      <a:pos x="32" y="14"/>
                    </a:cxn>
                    <a:cxn ang="0">
                      <a:pos x="22" y="21"/>
                    </a:cxn>
                    <a:cxn ang="0">
                      <a:pos x="14" y="33"/>
                    </a:cxn>
                    <a:cxn ang="0">
                      <a:pos x="13" y="53"/>
                    </a:cxn>
                    <a:cxn ang="0">
                      <a:pos x="30" y="69"/>
                    </a:cxn>
                    <a:cxn ang="0">
                      <a:pos x="44" y="67"/>
                    </a:cxn>
                    <a:cxn ang="0">
                      <a:pos x="50" y="60"/>
                    </a:cxn>
                    <a:cxn ang="0">
                      <a:pos x="53" y="53"/>
                    </a:cxn>
                    <a:cxn ang="0">
                      <a:pos x="51" y="52"/>
                    </a:cxn>
                    <a:cxn ang="0">
                      <a:pos x="44" y="52"/>
                    </a:cxn>
                    <a:cxn ang="0">
                      <a:pos x="38" y="48"/>
                    </a:cxn>
                    <a:cxn ang="0">
                      <a:pos x="37" y="40"/>
                    </a:cxn>
                    <a:cxn ang="0">
                      <a:pos x="43" y="33"/>
                    </a:cxn>
                    <a:cxn ang="0">
                      <a:pos x="53" y="31"/>
                    </a:cxn>
                    <a:cxn ang="0">
                      <a:pos x="62" y="40"/>
                    </a:cxn>
                    <a:cxn ang="0">
                      <a:pos x="66" y="56"/>
                    </a:cxn>
                    <a:cxn ang="0">
                      <a:pos x="54" y="74"/>
                    </a:cxn>
                    <a:cxn ang="0">
                      <a:pos x="41" y="80"/>
                    </a:cxn>
                    <a:cxn ang="0">
                      <a:pos x="28" y="79"/>
                    </a:cxn>
                    <a:cxn ang="0">
                      <a:pos x="19" y="75"/>
                    </a:cxn>
                    <a:cxn ang="0">
                      <a:pos x="9" y="67"/>
                    </a:cxn>
                    <a:cxn ang="0">
                      <a:pos x="0" y="38"/>
                    </a:cxn>
                    <a:cxn ang="0">
                      <a:pos x="16" y="11"/>
                    </a:cxn>
                    <a:cxn ang="0">
                      <a:pos x="34" y="2"/>
                    </a:cxn>
                    <a:cxn ang="0">
                      <a:pos x="51" y="2"/>
                    </a:cxn>
                    <a:cxn ang="0">
                      <a:pos x="67" y="7"/>
                    </a:cxn>
                    <a:cxn ang="0">
                      <a:pos x="87" y="26"/>
                    </a:cxn>
                    <a:cxn ang="0">
                      <a:pos x="91" y="63"/>
                    </a:cxn>
                    <a:cxn ang="0">
                      <a:pos x="81" y="84"/>
                    </a:cxn>
                    <a:cxn ang="0">
                      <a:pos x="77" y="87"/>
                    </a:cxn>
                    <a:cxn ang="0">
                      <a:pos x="74" y="86"/>
                    </a:cxn>
                  </a:cxnLst>
                  <a:rect l="0" t="0" r="r" b="b"/>
                  <a:pathLst>
                    <a:path w="92" h="88">
                      <a:moveTo>
                        <a:pt x="74" y="86"/>
                      </a:moveTo>
                      <a:lnTo>
                        <a:pt x="80" y="74"/>
                      </a:lnTo>
                      <a:lnTo>
                        <a:pt x="83" y="57"/>
                      </a:lnTo>
                      <a:lnTo>
                        <a:pt x="81" y="38"/>
                      </a:lnTo>
                      <a:lnTo>
                        <a:pt x="67" y="20"/>
                      </a:lnTo>
                      <a:lnTo>
                        <a:pt x="59" y="15"/>
                      </a:lnTo>
                      <a:lnTo>
                        <a:pt x="52" y="12"/>
                      </a:lnTo>
                      <a:lnTo>
                        <a:pt x="45" y="12"/>
                      </a:lnTo>
                      <a:lnTo>
                        <a:pt x="38" y="12"/>
                      </a:lnTo>
                      <a:lnTo>
                        <a:pt x="32" y="14"/>
                      </a:lnTo>
                      <a:lnTo>
                        <a:pt x="27" y="18"/>
                      </a:lnTo>
                      <a:lnTo>
                        <a:pt x="22" y="21"/>
                      </a:lnTo>
                      <a:lnTo>
                        <a:pt x="19" y="26"/>
                      </a:lnTo>
                      <a:lnTo>
                        <a:pt x="14" y="33"/>
                      </a:lnTo>
                      <a:lnTo>
                        <a:pt x="12" y="43"/>
                      </a:lnTo>
                      <a:lnTo>
                        <a:pt x="13" y="53"/>
                      </a:lnTo>
                      <a:lnTo>
                        <a:pt x="21" y="65"/>
                      </a:lnTo>
                      <a:lnTo>
                        <a:pt x="30" y="69"/>
                      </a:lnTo>
                      <a:lnTo>
                        <a:pt x="38" y="69"/>
                      </a:lnTo>
                      <a:lnTo>
                        <a:pt x="44" y="67"/>
                      </a:lnTo>
                      <a:lnTo>
                        <a:pt x="49" y="63"/>
                      </a:lnTo>
                      <a:lnTo>
                        <a:pt x="50" y="60"/>
                      </a:lnTo>
                      <a:lnTo>
                        <a:pt x="52" y="57"/>
                      </a:lnTo>
                      <a:lnTo>
                        <a:pt x="53" y="53"/>
                      </a:lnTo>
                      <a:lnTo>
                        <a:pt x="53" y="51"/>
                      </a:lnTo>
                      <a:lnTo>
                        <a:pt x="51" y="52"/>
                      </a:lnTo>
                      <a:lnTo>
                        <a:pt x="47" y="52"/>
                      </a:lnTo>
                      <a:lnTo>
                        <a:pt x="44" y="52"/>
                      </a:lnTo>
                      <a:lnTo>
                        <a:pt x="41" y="51"/>
                      </a:lnTo>
                      <a:lnTo>
                        <a:pt x="38" y="48"/>
                      </a:lnTo>
                      <a:lnTo>
                        <a:pt x="37" y="44"/>
                      </a:lnTo>
                      <a:lnTo>
                        <a:pt x="37" y="40"/>
                      </a:lnTo>
                      <a:lnTo>
                        <a:pt x="39" y="35"/>
                      </a:lnTo>
                      <a:lnTo>
                        <a:pt x="43" y="33"/>
                      </a:lnTo>
                      <a:lnTo>
                        <a:pt x="47" y="31"/>
                      </a:lnTo>
                      <a:lnTo>
                        <a:pt x="53" y="31"/>
                      </a:lnTo>
                      <a:lnTo>
                        <a:pt x="58" y="35"/>
                      </a:lnTo>
                      <a:lnTo>
                        <a:pt x="62" y="40"/>
                      </a:lnTo>
                      <a:lnTo>
                        <a:pt x="66" y="45"/>
                      </a:lnTo>
                      <a:lnTo>
                        <a:pt x="66" y="56"/>
                      </a:lnTo>
                      <a:lnTo>
                        <a:pt x="60" y="67"/>
                      </a:lnTo>
                      <a:lnTo>
                        <a:pt x="54" y="74"/>
                      </a:lnTo>
                      <a:lnTo>
                        <a:pt x="47" y="78"/>
                      </a:lnTo>
                      <a:lnTo>
                        <a:pt x="41" y="80"/>
                      </a:lnTo>
                      <a:lnTo>
                        <a:pt x="35" y="80"/>
                      </a:lnTo>
                      <a:lnTo>
                        <a:pt x="28" y="79"/>
                      </a:lnTo>
                      <a:lnTo>
                        <a:pt x="23" y="76"/>
                      </a:lnTo>
                      <a:lnTo>
                        <a:pt x="19" y="75"/>
                      </a:lnTo>
                      <a:lnTo>
                        <a:pt x="15" y="73"/>
                      </a:lnTo>
                      <a:lnTo>
                        <a:pt x="9" y="67"/>
                      </a:lnTo>
                      <a:lnTo>
                        <a:pt x="2" y="55"/>
                      </a:lnTo>
                      <a:lnTo>
                        <a:pt x="0" y="38"/>
                      </a:lnTo>
                      <a:lnTo>
                        <a:pt x="8" y="19"/>
                      </a:lnTo>
                      <a:lnTo>
                        <a:pt x="16" y="11"/>
                      </a:lnTo>
                      <a:lnTo>
                        <a:pt x="24" y="5"/>
                      </a:lnTo>
                      <a:lnTo>
                        <a:pt x="34" y="2"/>
                      </a:lnTo>
                      <a:lnTo>
                        <a:pt x="43" y="0"/>
                      </a:lnTo>
                      <a:lnTo>
                        <a:pt x="51" y="2"/>
                      </a:lnTo>
                      <a:lnTo>
                        <a:pt x="59" y="4"/>
                      </a:lnTo>
                      <a:lnTo>
                        <a:pt x="67" y="7"/>
                      </a:lnTo>
                      <a:lnTo>
                        <a:pt x="74" y="12"/>
                      </a:lnTo>
                      <a:lnTo>
                        <a:pt x="87" y="26"/>
                      </a:lnTo>
                      <a:lnTo>
                        <a:pt x="92" y="43"/>
                      </a:lnTo>
                      <a:lnTo>
                        <a:pt x="91" y="63"/>
                      </a:lnTo>
                      <a:lnTo>
                        <a:pt x="82" y="82"/>
                      </a:lnTo>
                      <a:lnTo>
                        <a:pt x="81" y="84"/>
                      </a:lnTo>
                      <a:lnTo>
                        <a:pt x="80" y="86"/>
                      </a:lnTo>
                      <a:lnTo>
                        <a:pt x="77" y="87"/>
                      </a:lnTo>
                      <a:lnTo>
                        <a:pt x="76" y="88"/>
                      </a:lnTo>
                      <a:lnTo>
                        <a:pt x="74" y="86"/>
                      </a:lnTo>
                      <a:close/>
                    </a:path>
                  </a:pathLst>
                </a:custGeom>
                <a:solidFill>
                  <a:srgbClr val="D1EFFF"/>
                </a:solidFill>
                <a:ln w="9525">
                  <a:noFill/>
                  <a:round/>
                  <a:headEnd/>
                  <a:tailEnd/>
                </a:ln>
              </p:spPr>
              <p:txBody>
                <a:bodyPr>
                  <a:prstTxWarp prst="textNoShape">
                    <a:avLst/>
                  </a:prstTxWarp>
                </a:bodyPr>
                <a:lstStyle/>
                <a:p>
                  <a:endParaRPr lang="en-US"/>
                </a:p>
              </p:txBody>
            </p:sp>
            <p:sp>
              <p:nvSpPr>
                <p:cNvPr id="184461" name="Freeform 141"/>
                <p:cNvSpPr>
                  <a:spLocks/>
                </p:cNvSpPr>
                <p:nvPr/>
              </p:nvSpPr>
              <p:spPr bwMode="auto">
                <a:xfrm>
                  <a:off x="1896" y="3659"/>
                  <a:ext cx="46" cy="48"/>
                </a:xfrm>
                <a:custGeom>
                  <a:avLst/>
                  <a:gdLst/>
                  <a:ahLst/>
                  <a:cxnLst>
                    <a:cxn ang="0">
                      <a:pos x="64" y="0"/>
                    </a:cxn>
                    <a:cxn ang="0">
                      <a:pos x="68" y="2"/>
                    </a:cxn>
                    <a:cxn ang="0">
                      <a:pos x="84" y="19"/>
                    </a:cxn>
                    <a:cxn ang="0">
                      <a:pos x="89" y="56"/>
                    </a:cxn>
                    <a:cxn ang="0">
                      <a:pos x="75" y="79"/>
                    </a:cxn>
                    <a:cxn ang="0">
                      <a:pos x="61" y="90"/>
                    </a:cxn>
                    <a:cxn ang="0">
                      <a:pos x="44" y="94"/>
                    </a:cxn>
                    <a:cxn ang="0">
                      <a:pos x="25" y="91"/>
                    </a:cxn>
                    <a:cxn ang="0">
                      <a:pos x="2" y="68"/>
                    </a:cxn>
                    <a:cxn ang="0">
                      <a:pos x="3" y="38"/>
                    </a:cxn>
                    <a:cxn ang="0">
                      <a:pos x="9" y="27"/>
                    </a:cxn>
                    <a:cxn ang="0">
                      <a:pos x="18" y="22"/>
                    </a:cxn>
                    <a:cxn ang="0">
                      <a:pos x="31" y="17"/>
                    </a:cxn>
                    <a:cxn ang="0">
                      <a:pos x="45" y="19"/>
                    </a:cxn>
                    <a:cxn ang="0">
                      <a:pos x="61" y="33"/>
                    </a:cxn>
                    <a:cxn ang="0">
                      <a:pos x="62" y="50"/>
                    </a:cxn>
                    <a:cxn ang="0">
                      <a:pos x="55" y="60"/>
                    </a:cxn>
                    <a:cxn ang="0">
                      <a:pos x="45" y="62"/>
                    </a:cxn>
                    <a:cxn ang="0">
                      <a:pos x="37" y="56"/>
                    </a:cxn>
                    <a:cxn ang="0">
                      <a:pos x="36" y="48"/>
                    </a:cxn>
                    <a:cxn ang="0">
                      <a:pos x="41" y="41"/>
                    </a:cxn>
                    <a:cxn ang="0">
                      <a:pos x="47" y="41"/>
                    </a:cxn>
                    <a:cxn ang="0">
                      <a:pos x="49" y="38"/>
                    </a:cxn>
                    <a:cxn ang="0">
                      <a:pos x="46" y="33"/>
                    </a:cxn>
                    <a:cxn ang="0">
                      <a:pos x="38" y="29"/>
                    </a:cxn>
                    <a:cxn ang="0">
                      <a:pos x="23" y="30"/>
                    </a:cxn>
                    <a:cxn ang="0">
                      <a:pos x="10" y="48"/>
                    </a:cxn>
                    <a:cxn ang="0">
                      <a:pos x="17" y="69"/>
                    </a:cxn>
                    <a:cxn ang="0">
                      <a:pos x="28" y="78"/>
                    </a:cxn>
                    <a:cxn ang="0">
                      <a:pos x="39" y="82"/>
                    </a:cxn>
                    <a:cxn ang="0">
                      <a:pos x="52" y="80"/>
                    </a:cxn>
                    <a:cxn ang="0">
                      <a:pos x="64" y="74"/>
                    </a:cxn>
                    <a:cxn ang="0">
                      <a:pos x="79" y="46"/>
                    </a:cxn>
                    <a:cxn ang="0">
                      <a:pos x="69" y="12"/>
                    </a:cxn>
                    <a:cxn ang="0">
                      <a:pos x="63" y="0"/>
                    </a:cxn>
                  </a:cxnLst>
                  <a:rect l="0" t="0" r="r" b="b"/>
                  <a:pathLst>
                    <a:path w="91" h="94">
                      <a:moveTo>
                        <a:pt x="63" y="0"/>
                      </a:moveTo>
                      <a:lnTo>
                        <a:pt x="64" y="0"/>
                      </a:lnTo>
                      <a:lnTo>
                        <a:pt x="67" y="1"/>
                      </a:lnTo>
                      <a:lnTo>
                        <a:pt x="68" y="2"/>
                      </a:lnTo>
                      <a:lnTo>
                        <a:pt x="69" y="3"/>
                      </a:lnTo>
                      <a:lnTo>
                        <a:pt x="84" y="19"/>
                      </a:lnTo>
                      <a:lnTo>
                        <a:pt x="91" y="38"/>
                      </a:lnTo>
                      <a:lnTo>
                        <a:pt x="89" y="56"/>
                      </a:lnTo>
                      <a:lnTo>
                        <a:pt x="81" y="74"/>
                      </a:lnTo>
                      <a:lnTo>
                        <a:pt x="75" y="79"/>
                      </a:lnTo>
                      <a:lnTo>
                        <a:pt x="69" y="85"/>
                      </a:lnTo>
                      <a:lnTo>
                        <a:pt x="61" y="90"/>
                      </a:lnTo>
                      <a:lnTo>
                        <a:pt x="53" y="93"/>
                      </a:lnTo>
                      <a:lnTo>
                        <a:pt x="44" y="94"/>
                      </a:lnTo>
                      <a:lnTo>
                        <a:pt x="34" y="94"/>
                      </a:lnTo>
                      <a:lnTo>
                        <a:pt x="25" y="91"/>
                      </a:lnTo>
                      <a:lnTo>
                        <a:pt x="16" y="85"/>
                      </a:lnTo>
                      <a:lnTo>
                        <a:pt x="2" y="68"/>
                      </a:lnTo>
                      <a:lnTo>
                        <a:pt x="0" y="50"/>
                      </a:lnTo>
                      <a:lnTo>
                        <a:pt x="3" y="38"/>
                      </a:lnTo>
                      <a:lnTo>
                        <a:pt x="7" y="31"/>
                      </a:lnTo>
                      <a:lnTo>
                        <a:pt x="9" y="27"/>
                      </a:lnTo>
                      <a:lnTo>
                        <a:pt x="14" y="25"/>
                      </a:lnTo>
                      <a:lnTo>
                        <a:pt x="18" y="22"/>
                      </a:lnTo>
                      <a:lnTo>
                        <a:pt x="24" y="18"/>
                      </a:lnTo>
                      <a:lnTo>
                        <a:pt x="31" y="17"/>
                      </a:lnTo>
                      <a:lnTo>
                        <a:pt x="37" y="17"/>
                      </a:lnTo>
                      <a:lnTo>
                        <a:pt x="45" y="19"/>
                      </a:lnTo>
                      <a:lnTo>
                        <a:pt x="52" y="24"/>
                      </a:lnTo>
                      <a:lnTo>
                        <a:pt x="61" y="33"/>
                      </a:lnTo>
                      <a:lnTo>
                        <a:pt x="63" y="42"/>
                      </a:lnTo>
                      <a:lnTo>
                        <a:pt x="62" y="50"/>
                      </a:lnTo>
                      <a:lnTo>
                        <a:pt x="60" y="55"/>
                      </a:lnTo>
                      <a:lnTo>
                        <a:pt x="55" y="60"/>
                      </a:lnTo>
                      <a:lnTo>
                        <a:pt x="51" y="62"/>
                      </a:lnTo>
                      <a:lnTo>
                        <a:pt x="45" y="62"/>
                      </a:lnTo>
                      <a:lnTo>
                        <a:pt x="40" y="60"/>
                      </a:lnTo>
                      <a:lnTo>
                        <a:pt x="37" y="56"/>
                      </a:lnTo>
                      <a:lnTo>
                        <a:pt x="36" y="52"/>
                      </a:lnTo>
                      <a:lnTo>
                        <a:pt x="36" y="48"/>
                      </a:lnTo>
                      <a:lnTo>
                        <a:pt x="38" y="44"/>
                      </a:lnTo>
                      <a:lnTo>
                        <a:pt x="41" y="41"/>
                      </a:lnTo>
                      <a:lnTo>
                        <a:pt x="44" y="41"/>
                      </a:lnTo>
                      <a:lnTo>
                        <a:pt x="47" y="41"/>
                      </a:lnTo>
                      <a:lnTo>
                        <a:pt x="49" y="41"/>
                      </a:lnTo>
                      <a:lnTo>
                        <a:pt x="49" y="38"/>
                      </a:lnTo>
                      <a:lnTo>
                        <a:pt x="47" y="36"/>
                      </a:lnTo>
                      <a:lnTo>
                        <a:pt x="46" y="33"/>
                      </a:lnTo>
                      <a:lnTo>
                        <a:pt x="44" y="31"/>
                      </a:lnTo>
                      <a:lnTo>
                        <a:pt x="38" y="29"/>
                      </a:lnTo>
                      <a:lnTo>
                        <a:pt x="31" y="27"/>
                      </a:lnTo>
                      <a:lnTo>
                        <a:pt x="23" y="30"/>
                      </a:lnTo>
                      <a:lnTo>
                        <a:pt x="16" y="36"/>
                      </a:lnTo>
                      <a:lnTo>
                        <a:pt x="10" y="48"/>
                      </a:lnTo>
                      <a:lnTo>
                        <a:pt x="11" y="60"/>
                      </a:lnTo>
                      <a:lnTo>
                        <a:pt x="17" y="69"/>
                      </a:lnTo>
                      <a:lnTo>
                        <a:pt x="23" y="75"/>
                      </a:lnTo>
                      <a:lnTo>
                        <a:pt x="28" y="78"/>
                      </a:lnTo>
                      <a:lnTo>
                        <a:pt x="33" y="80"/>
                      </a:lnTo>
                      <a:lnTo>
                        <a:pt x="39" y="82"/>
                      </a:lnTo>
                      <a:lnTo>
                        <a:pt x="45" y="82"/>
                      </a:lnTo>
                      <a:lnTo>
                        <a:pt x="52" y="80"/>
                      </a:lnTo>
                      <a:lnTo>
                        <a:pt x="57" y="78"/>
                      </a:lnTo>
                      <a:lnTo>
                        <a:pt x="64" y="74"/>
                      </a:lnTo>
                      <a:lnTo>
                        <a:pt x="70" y="67"/>
                      </a:lnTo>
                      <a:lnTo>
                        <a:pt x="79" y="46"/>
                      </a:lnTo>
                      <a:lnTo>
                        <a:pt x="77" y="27"/>
                      </a:lnTo>
                      <a:lnTo>
                        <a:pt x="69" y="12"/>
                      </a:lnTo>
                      <a:lnTo>
                        <a:pt x="61" y="2"/>
                      </a:lnTo>
                      <a:lnTo>
                        <a:pt x="63" y="0"/>
                      </a:lnTo>
                      <a:close/>
                    </a:path>
                  </a:pathLst>
                </a:custGeom>
                <a:solidFill>
                  <a:srgbClr val="D1EFFF"/>
                </a:solidFill>
                <a:ln w="9525">
                  <a:noFill/>
                  <a:round/>
                  <a:headEnd/>
                  <a:tailEnd/>
                </a:ln>
              </p:spPr>
              <p:txBody>
                <a:bodyPr>
                  <a:prstTxWarp prst="textNoShape">
                    <a:avLst/>
                  </a:prstTxWarp>
                </a:bodyPr>
                <a:lstStyle/>
                <a:p>
                  <a:endParaRPr lang="en-US"/>
                </a:p>
              </p:txBody>
            </p:sp>
            <p:sp>
              <p:nvSpPr>
                <p:cNvPr id="184462" name="Freeform 142"/>
                <p:cNvSpPr>
                  <a:spLocks/>
                </p:cNvSpPr>
                <p:nvPr/>
              </p:nvSpPr>
              <p:spPr bwMode="auto">
                <a:xfrm>
                  <a:off x="1906" y="3684"/>
                  <a:ext cx="50" cy="55"/>
                </a:xfrm>
                <a:custGeom>
                  <a:avLst/>
                  <a:gdLst/>
                  <a:ahLst/>
                  <a:cxnLst>
                    <a:cxn ang="0">
                      <a:pos x="73" y="27"/>
                    </a:cxn>
                    <a:cxn ang="0">
                      <a:pos x="80" y="13"/>
                    </a:cxn>
                    <a:cxn ang="0">
                      <a:pos x="87" y="6"/>
                    </a:cxn>
                    <a:cxn ang="0">
                      <a:pos x="97" y="2"/>
                    </a:cxn>
                    <a:cxn ang="0">
                      <a:pos x="101" y="5"/>
                    </a:cxn>
                    <a:cxn ang="0">
                      <a:pos x="99" y="15"/>
                    </a:cxn>
                    <a:cxn ang="0">
                      <a:pos x="96" y="23"/>
                    </a:cxn>
                    <a:cxn ang="0">
                      <a:pos x="84" y="34"/>
                    </a:cxn>
                    <a:cxn ang="0">
                      <a:pos x="77" y="42"/>
                    </a:cxn>
                    <a:cxn ang="0">
                      <a:pos x="67" y="83"/>
                    </a:cxn>
                    <a:cxn ang="0">
                      <a:pos x="76" y="112"/>
                    </a:cxn>
                    <a:cxn ang="0">
                      <a:pos x="65" y="111"/>
                    </a:cxn>
                    <a:cxn ang="0">
                      <a:pos x="53" y="111"/>
                    </a:cxn>
                    <a:cxn ang="0">
                      <a:pos x="52" y="92"/>
                    </a:cxn>
                    <a:cxn ang="0">
                      <a:pos x="54" y="75"/>
                    </a:cxn>
                    <a:cxn ang="0">
                      <a:pos x="50" y="80"/>
                    </a:cxn>
                    <a:cxn ang="0">
                      <a:pos x="43" y="93"/>
                    </a:cxn>
                    <a:cxn ang="0">
                      <a:pos x="39" y="110"/>
                    </a:cxn>
                    <a:cxn ang="0">
                      <a:pos x="29" y="110"/>
                    </a:cxn>
                    <a:cxn ang="0">
                      <a:pos x="19" y="110"/>
                    </a:cxn>
                    <a:cxn ang="0">
                      <a:pos x="16" y="98"/>
                    </a:cxn>
                    <a:cxn ang="0">
                      <a:pos x="13" y="89"/>
                    </a:cxn>
                    <a:cxn ang="0">
                      <a:pos x="27" y="82"/>
                    </a:cxn>
                    <a:cxn ang="0">
                      <a:pos x="38" y="72"/>
                    </a:cxn>
                    <a:cxn ang="0">
                      <a:pos x="42" y="65"/>
                    </a:cxn>
                    <a:cxn ang="0">
                      <a:pos x="35" y="69"/>
                    </a:cxn>
                    <a:cxn ang="0">
                      <a:pos x="27" y="72"/>
                    </a:cxn>
                    <a:cxn ang="0">
                      <a:pos x="18" y="74"/>
                    </a:cxn>
                    <a:cxn ang="0">
                      <a:pos x="7" y="75"/>
                    </a:cxn>
                    <a:cxn ang="0">
                      <a:pos x="5" y="65"/>
                    </a:cxn>
                    <a:cxn ang="0">
                      <a:pos x="0" y="54"/>
                    </a:cxn>
                    <a:cxn ang="0">
                      <a:pos x="13" y="57"/>
                    </a:cxn>
                    <a:cxn ang="0">
                      <a:pos x="30" y="55"/>
                    </a:cxn>
                    <a:cxn ang="0">
                      <a:pos x="49" y="50"/>
                    </a:cxn>
                    <a:cxn ang="0">
                      <a:pos x="67" y="34"/>
                    </a:cxn>
                  </a:cxnLst>
                  <a:rect l="0" t="0" r="r" b="b"/>
                  <a:pathLst>
                    <a:path w="102" h="112">
                      <a:moveTo>
                        <a:pt x="71" y="30"/>
                      </a:moveTo>
                      <a:lnTo>
                        <a:pt x="73" y="27"/>
                      </a:lnTo>
                      <a:lnTo>
                        <a:pt x="76" y="20"/>
                      </a:lnTo>
                      <a:lnTo>
                        <a:pt x="80" y="13"/>
                      </a:lnTo>
                      <a:lnTo>
                        <a:pt x="82" y="7"/>
                      </a:lnTo>
                      <a:lnTo>
                        <a:pt x="87" y="6"/>
                      </a:lnTo>
                      <a:lnTo>
                        <a:pt x="91" y="5"/>
                      </a:lnTo>
                      <a:lnTo>
                        <a:pt x="97" y="2"/>
                      </a:lnTo>
                      <a:lnTo>
                        <a:pt x="102" y="0"/>
                      </a:lnTo>
                      <a:lnTo>
                        <a:pt x="101" y="5"/>
                      </a:lnTo>
                      <a:lnTo>
                        <a:pt x="99" y="11"/>
                      </a:lnTo>
                      <a:lnTo>
                        <a:pt x="99" y="15"/>
                      </a:lnTo>
                      <a:lnTo>
                        <a:pt x="99" y="21"/>
                      </a:lnTo>
                      <a:lnTo>
                        <a:pt x="96" y="23"/>
                      </a:lnTo>
                      <a:lnTo>
                        <a:pt x="90" y="29"/>
                      </a:lnTo>
                      <a:lnTo>
                        <a:pt x="84" y="34"/>
                      </a:lnTo>
                      <a:lnTo>
                        <a:pt x="81" y="37"/>
                      </a:lnTo>
                      <a:lnTo>
                        <a:pt x="77" y="42"/>
                      </a:lnTo>
                      <a:lnTo>
                        <a:pt x="67" y="64"/>
                      </a:lnTo>
                      <a:lnTo>
                        <a:pt x="67" y="83"/>
                      </a:lnTo>
                      <a:lnTo>
                        <a:pt x="71" y="100"/>
                      </a:lnTo>
                      <a:lnTo>
                        <a:pt x="76" y="112"/>
                      </a:lnTo>
                      <a:lnTo>
                        <a:pt x="71" y="111"/>
                      </a:lnTo>
                      <a:lnTo>
                        <a:pt x="65" y="111"/>
                      </a:lnTo>
                      <a:lnTo>
                        <a:pt x="59" y="111"/>
                      </a:lnTo>
                      <a:lnTo>
                        <a:pt x="53" y="111"/>
                      </a:lnTo>
                      <a:lnTo>
                        <a:pt x="52" y="102"/>
                      </a:lnTo>
                      <a:lnTo>
                        <a:pt x="52" y="92"/>
                      </a:lnTo>
                      <a:lnTo>
                        <a:pt x="53" y="83"/>
                      </a:lnTo>
                      <a:lnTo>
                        <a:pt x="54" y="75"/>
                      </a:lnTo>
                      <a:lnTo>
                        <a:pt x="53" y="74"/>
                      </a:lnTo>
                      <a:lnTo>
                        <a:pt x="50" y="80"/>
                      </a:lnTo>
                      <a:lnTo>
                        <a:pt x="45" y="85"/>
                      </a:lnTo>
                      <a:lnTo>
                        <a:pt x="43" y="93"/>
                      </a:lnTo>
                      <a:lnTo>
                        <a:pt x="41" y="102"/>
                      </a:lnTo>
                      <a:lnTo>
                        <a:pt x="39" y="110"/>
                      </a:lnTo>
                      <a:lnTo>
                        <a:pt x="35" y="110"/>
                      </a:lnTo>
                      <a:lnTo>
                        <a:pt x="29" y="110"/>
                      </a:lnTo>
                      <a:lnTo>
                        <a:pt x="23" y="110"/>
                      </a:lnTo>
                      <a:lnTo>
                        <a:pt x="19" y="110"/>
                      </a:lnTo>
                      <a:lnTo>
                        <a:pt x="18" y="104"/>
                      </a:lnTo>
                      <a:lnTo>
                        <a:pt x="16" y="98"/>
                      </a:lnTo>
                      <a:lnTo>
                        <a:pt x="14" y="93"/>
                      </a:lnTo>
                      <a:lnTo>
                        <a:pt x="13" y="89"/>
                      </a:lnTo>
                      <a:lnTo>
                        <a:pt x="20" y="87"/>
                      </a:lnTo>
                      <a:lnTo>
                        <a:pt x="27" y="82"/>
                      </a:lnTo>
                      <a:lnTo>
                        <a:pt x="34" y="77"/>
                      </a:lnTo>
                      <a:lnTo>
                        <a:pt x="38" y="72"/>
                      </a:lnTo>
                      <a:lnTo>
                        <a:pt x="43" y="66"/>
                      </a:lnTo>
                      <a:lnTo>
                        <a:pt x="42" y="65"/>
                      </a:lnTo>
                      <a:lnTo>
                        <a:pt x="38" y="67"/>
                      </a:lnTo>
                      <a:lnTo>
                        <a:pt x="35" y="69"/>
                      </a:lnTo>
                      <a:lnTo>
                        <a:pt x="30" y="70"/>
                      </a:lnTo>
                      <a:lnTo>
                        <a:pt x="27" y="72"/>
                      </a:lnTo>
                      <a:lnTo>
                        <a:pt x="22" y="73"/>
                      </a:lnTo>
                      <a:lnTo>
                        <a:pt x="18" y="74"/>
                      </a:lnTo>
                      <a:lnTo>
                        <a:pt x="12" y="75"/>
                      </a:lnTo>
                      <a:lnTo>
                        <a:pt x="7" y="75"/>
                      </a:lnTo>
                      <a:lnTo>
                        <a:pt x="6" y="70"/>
                      </a:lnTo>
                      <a:lnTo>
                        <a:pt x="5" y="65"/>
                      </a:lnTo>
                      <a:lnTo>
                        <a:pt x="3" y="60"/>
                      </a:lnTo>
                      <a:lnTo>
                        <a:pt x="0" y="54"/>
                      </a:lnTo>
                      <a:lnTo>
                        <a:pt x="6" y="55"/>
                      </a:lnTo>
                      <a:lnTo>
                        <a:pt x="13" y="57"/>
                      </a:lnTo>
                      <a:lnTo>
                        <a:pt x="21" y="57"/>
                      </a:lnTo>
                      <a:lnTo>
                        <a:pt x="30" y="55"/>
                      </a:lnTo>
                      <a:lnTo>
                        <a:pt x="39" y="53"/>
                      </a:lnTo>
                      <a:lnTo>
                        <a:pt x="49" y="50"/>
                      </a:lnTo>
                      <a:lnTo>
                        <a:pt x="58" y="43"/>
                      </a:lnTo>
                      <a:lnTo>
                        <a:pt x="67" y="34"/>
                      </a:lnTo>
                      <a:lnTo>
                        <a:pt x="71" y="30"/>
                      </a:lnTo>
                      <a:close/>
                    </a:path>
                  </a:pathLst>
                </a:custGeom>
                <a:solidFill>
                  <a:srgbClr val="0038EF"/>
                </a:solidFill>
                <a:ln w="9525">
                  <a:noFill/>
                  <a:round/>
                  <a:headEnd/>
                  <a:tailEnd/>
                </a:ln>
              </p:spPr>
              <p:txBody>
                <a:bodyPr>
                  <a:prstTxWarp prst="textNoShape">
                    <a:avLst/>
                  </a:prstTxWarp>
                </a:bodyPr>
                <a:lstStyle/>
                <a:p>
                  <a:endParaRPr lang="en-US"/>
                </a:p>
              </p:txBody>
            </p:sp>
            <p:sp>
              <p:nvSpPr>
                <p:cNvPr id="184463" name="Freeform 143"/>
                <p:cNvSpPr>
                  <a:spLocks/>
                </p:cNvSpPr>
                <p:nvPr/>
              </p:nvSpPr>
              <p:spPr bwMode="auto">
                <a:xfrm>
                  <a:off x="1944" y="3696"/>
                  <a:ext cx="43" cy="47"/>
                </a:xfrm>
                <a:custGeom>
                  <a:avLst/>
                  <a:gdLst/>
                  <a:ahLst/>
                  <a:cxnLst>
                    <a:cxn ang="0">
                      <a:pos x="80" y="16"/>
                    </a:cxn>
                    <a:cxn ang="0">
                      <a:pos x="66" y="11"/>
                    </a:cxn>
                    <a:cxn ang="0">
                      <a:pos x="48" y="10"/>
                    </a:cxn>
                    <a:cxn ang="0">
                      <a:pos x="28" y="17"/>
                    </a:cxn>
                    <a:cxn ang="0">
                      <a:pos x="12" y="41"/>
                    </a:cxn>
                    <a:cxn ang="0">
                      <a:pos x="18" y="66"/>
                    </a:cxn>
                    <a:cxn ang="0">
                      <a:pos x="28" y="77"/>
                    </a:cxn>
                    <a:cxn ang="0">
                      <a:pos x="37" y="81"/>
                    </a:cxn>
                    <a:cxn ang="0">
                      <a:pos x="48" y="82"/>
                    </a:cxn>
                    <a:cxn ang="0">
                      <a:pos x="59" y="78"/>
                    </a:cxn>
                    <a:cxn ang="0">
                      <a:pos x="69" y="63"/>
                    </a:cxn>
                    <a:cxn ang="0">
                      <a:pos x="67" y="49"/>
                    </a:cxn>
                    <a:cxn ang="0">
                      <a:pos x="60" y="43"/>
                    </a:cxn>
                    <a:cxn ang="0">
                      <a:pos x="53" y="40"/>
                    </a:cxn>
                    <a:cxn ang="0">
                      <a:pos x="51" y="42"/>
                    </a:cxn>
                    <a:cxn ang="0">
                      <a:pos x="52" y="48"/>
                    </a:cxn>
                    <a:cxn ang="0">
                      <a:pos x="48" y="55"/>
                    </a:cxn>
                    <a:cxn ang="0">
                      <a:pos x="40" y="56"/>
                    </a:cxn>
                    <a:cxn ang="0">
                      <a:pos x="31" y="49"/>
                    </a:cxn>
                    <a:cxn ang="0">
                      <a:pos x="31" y="40"/>
                    </a:cxn>
                    <a:cxn ang="0">
                      <a:pos x="38" y="31"/>
                    </a:cxn>
                    <a:cxn ang="0">
                      <a:pos x="56" y="27"/>
                    </a:cxn>
                    <a:cxn ang="0">
                      <a:pos x="78" y="46"/>
                    </a:cxn>
                    <a:cxn ang="0">
                      <a:pos x="76" y="70"/>
                    </a:cxn>
                    <a:cxn ang="0">
                      <a:pos x="69" y="80"/>
                    </a:cxn>
                    <a:cxn ang="0">
                      <a:pos x="61" y="87"/>
                    </a:cxn>
                    <a:cxn ang="0">
                      <a:pos x="46" y="93"/>
                    </a:cxn>
                    <a:cxn ang="0">
                      <a:pos x="28" y="89"/>
                    </a:cxn>
                    <a:cxn ang="0">
                      <a:pos x="4" y="67"/>
                    </a:cxn>
                    <a:cxn ang="0">
                      <a:pos x="4" y="33"/>
                    </a:cxn>
                    <a:cxn ang="0">
                      <a:pos x="18" y="12"/>
                    </a:cxn>
                    <a:cxn ang="0">
                      <a:pos x="34" y="2"/>
                    </a:cxn>
                    <a:cxn ang="0">
                      <a:pos x="52" y="0"/>
                    </a:cxn>
                    <a:cxn ang="0">
                      <a:pos x="73" y="5"/>
                    </a:cxn>
                    <a:cxn ang="0">
                      <a:pos x="83" y="12"/>
                    </a:cxn>
                    <a:cxn ang="0">
                      <a:pos x="87" y="15"/>
                    </a:cxn>
                    <a:cxn ang="0">
                      <a:pos x="86" y="18"/>
                    </a:cxn>
                  </a:cxnLst>
                  <a:rect l="0" t="0" r="r" b="b"/>
                  <a:pathLst>
                    <a:path w="87" h="93">
                      <a:moveTo>
                        <a:pt x="86" y="18"/>
                      </a:moveTo>
                      <a:lnTo>
                        <a:pt x="80" y="16"/>
                      </a:lnTo>
                      <a:lnTo>
                        <a:pt x="74" y="13"/>
                      </a:lnTo>
                      <a:lnTo>
                        <a:pt x="66" y="11"/>
                      </a:lnTo>
                      <a:lnTo>
                        <a:pt x="57" y="10"/>
                      </a:lnTo>
                      <a:lnTo>
                        <a:pt x="48" y="10"/>
                      </a:lnTo>
                      <a:lnTo>
                        <a:pt x="38" y="12"/>
                      </a:lnTo>
                      <a:lnTo>
                        <a:pt x="28" y="17"/>
                      </a:lnTo>
                      <a:lnTo>
                        <a:pt x="20" y="26"/>
                      </a:lnTo>
                      <a:lnTo>
                        <a:pt x="12" y="41"/>
                      </a:lnTo>
                      <a:lnTo>
                        <a:pt x="12" y="55"/>
                      </a:lnTo>
                      <a:lnTo>
                        <a:pt x="18" y="66"/>
                      </a:lnTo>
                      <a:lnTo>
                        <a:pt x="25" y="74"/>
                      </a:lnTo>
                      <a:lnTo>
                        <a:pt x="28" y="77"/>
                      </a:lnTo>
                      <a:lnTo>
                        <a:pt x="33" y="79"/>
                      </a:lnTo>
                      <a:lnTo>
                        <a:pt x="37" y="81"/>
                      </a:lnTo>
                      <a:lnTo>
                        <a:pt x="43" y="81"/>
                      </a:lnTo>
                      <a:lnTo>
                        <a:pt x="48" y="82"/>
                      </a:lnTo>
                      <a:lnTo>
                        <a:pt x="53" y="80"/>
                      </a:lnTo>
                      <a:lnTo>
                        <a:pt x="59" y="78"/>
                      </a:lnTo>
                      <a:lnTo>
                        <a:pt x="65" y="72"/>
                      </a:lnTo>
                      <a:lnTo>
                        <a:pt x="69" y="63"/>
                      </a:lnTo>
                      <a:lnTo>
                        <a:pt x="69" y="55"/>
                      </a:lnTo>
                      <a:lnTo>
                        <a:pt x="67" y="49"/>
                      </a:lnTo>
                      <a:lnTo>
                        <a:pt x="63" y="44"/>
                      </a:lnTo>
                      <a:lnTo>
                        <a:pt x="60" y="43"/>
                      </a:lnTo>
                      <a:lnTo>
                        <a:pt x="57" y="41"/>
                      </a:lnTo>
                      <a:lnTo>
                        <a:pt x="53" y="40"/>
                      </a:lnTo>
                      <a:lnTo>
                        <a:pt x="50" y="40"/>
                      </a:lnTo>
                      <a:lnTo>
                        <a:pt x="51" y="42"/>
                      </a:lnTo>
                      <a:lnTo>
                        <a:pt x="52" y="46"/>
                      </a:lnTo>
                      <a:lnTo>
                        <a:pt x="52" y="48"/>
                      </a:lnTo>
                      <a:lnTo>
                        <a:pt x="51" y="51"/>
                      </a:lnTo>
                      <a:lnTo>
                        <a:pt x="48" y="55"/>
                      </a:lnTo>
                      <a:lnTo>
                        <a:pt x="44" y="56"/>
                      </a:lnTo>
                      <a:lnTo>
                        <a:pt x="40" y="56"/>
                      </a:lnTo>
                      <a:lnTo>
                        <a:pt x="35" y="54"/>
                      </a:lnTo>
                      <a:lnTo>
                        <a:pt x="31" y="49"/>
                      </a:lnTo>
                      <a:lnTo>
                        <a:pt x="30" y="44"/>
                      </a:lnTo>
                      <a:lnTo>
                        <a:pt x="31" y="40"/>
                      </a:lnTo>
                      <a:lnTo>
                        <a:pt x="35" y="34"/>
                      </a:lnTo>
                      <a:lnTo>
                        <a:pt x="38" y="31"/>
                      </a:lnTo>
                      <a:lnTo>
                        <a:pt x="45" y="27"/>
                      </a:lnTo>
                      <a:lnTo>
                        <a:pt x="56" y="27"/>
                      </a:lnTo>
                      <a:lnTo>
                        <a:pt x="67" y="33"/>
                      </a:lnTo>
                      <a:lnTo>
                        <a:pt x="78" y="46"/>
                      </a:lnTo>
                      <a:lnTo>
                        <a:pt x="79" y="58"/>
                      </a:lnTo>
                      <a:lnTo>
                        <a:pt x="76" y="70"/>
                      </a:lnTo>
                      <a:lnTo>
                        <a:pt x="72" y="78"/>
                      </a:lnTo>
                      <a:lnTo>
                        <a:pt x="69" y="80"/>
                      </a:lnTo>
                      <a:lnTo>
                        <a:pt x="66" y="84"/>
                      </a:lnTo>
                      <a:lnTo>
                        <a:pt x="61" y="87"/>
                      </a:lnTo>
                      <a:lnTo>
                        <a:pt x="55" y="91"/>
                      </a:lnTo>
                      <a:lnTo>
                        <a:pt x="46" y="93"/>
                      </a:lnTo>
                      <a:lnTo>
                        <a:pt x="38" y="93"/>
                      </a:lnTo>
                      <a:lnTo>
                        <a:pt x="28" y="89"/>
                      </a:lnTo>
                      <a:lnTo>
                        <a:pt x="18" y="84"/>
                      </a:lnTo>
                      <a:lnTo>
                        <a:pt x="4" y="67"/>
                      </a:lnTo>
                      <a:lnTo>
                        <a:pt x="0" y="50"/>
                      </a:lnTo>
                      <a:lnTo>
                        <a:pt x="4" y="33"/>
                      </a:lnTo>
                      <a:lnTo>
                        <a:pt x="12" y="19"/>
                      </a:lnTo>
                      <a:lnTo>
                        <a:pt x="18" y="12"/>
                      </a:lnTo>
                      <a:lnTo>
                        <a:pt x="26" y="6"/>
                      </a:lnTo>
                      <a:lnTo>
                        <a:pt x="34" y="2"/>
                      </a:lnTo>
                      <a:lnTo>
                        <a:pt x="43" y="0"/>
                      </a:lnTo>
                      <a:lnTo>
                        <a:pt x="52" y="0"/>
                      </a:lnTo>
                      <a:lnTo>
                        <a:pt x="63" y="1"/>
                      </a:lnTo>
                      <a:lnTo>
                        <a:pt x="73" y="5"/>
                      </a:lnTo>
                      <a:lnTo>
                        <a:pt x="82" y="11"/>
                      </a:lnTo>
                      <a:lnTo>
                        <a:pt x="83" y="12"/>
                      </a:lnTo>
                      <a:lnTo>
                        <a:pt x="84" y="13"/>
                      </a:lnTo>
                      <a:lnTo>
                        <a:pt x="87" y="15"/>
                      </a:lnTo>
                      <a:lnTo>
                        <a:pt x="87" y="16"/>
                      </a:lnTo>
                      <a:lnTo>
                        <a:pt x="86" y="18"/>
                      </a:lnTo>
                      <a:close/>
                    </a:path>
                  </a:pathLst>
                </a:custGeom>
                <a:solidFill>
                  <a:srgbClr val="D1EFFF"/>
                </a:solidFill>
                <a:ln w="9525">
                  <a:noFill/>
                  <a:round/>
                  <a:headEnd/>
                  <a:tailEnd/>
                </a:ln>
              </p:spPr>
              <p:txBody>
                <a:bodyPr>
                  <a:prstTxWarp prst="textNoShape">
                    <a:avLst/>
                  </a:prstTxWarp>
                </a:bodyPr>
                <a:lstStyle/>
                <a:p>
                  <a:endParaRPr lang="en-US"/>
                </a:p>
              </p:txBody>
            </p:sp>
            <p:sp>
              <p:nvSpPr>
                <p:cNvPr id="184464" name="Freeform 144"/>
                <p:cNvSpPr>
                  <a:spLocks/>
                </p:cNvSpPr>
                <p:nvPr/>
              </p:nvSpPr>
              <p:spPr bwMode="auto">
                <a:xfrm>
                  <a:off x="2848" y="3536"/>
                  <a:ext cx="47" cy="43"/>
                </a:xfrm>
                <a:custGeom>
                  <a:avLst/>
                  <a:gdLst/>
                  <a:ahLst/>
                  <a:cxnLst>
                    <a:cxn ang="0">
                      <a:pos x="14" y="13"/>
                    </a:cxn>
                    <a:cxn ang="0">
                      <a:pos x="13" y="49"/>
                    </a:cxn>
                    <a:cxn ang="0">
                      <a:pos x="35" y="71"/>
                    </a:cxn>
                    <a:cxn ang="0">
                      <a:pos x="50" y="75"/>
                    </a:cxn>
                    <a:cxn ang="0">
                      <a:pos x="63" y="73"/>
                    </a:cxn>
                    <a:cxn ang="0">
                      <a:pos x="72" y="66"/>
                    </a:cxn>
                    <a:cxn ang="0">
                      <a:pos x="80" y="54"/>
                    </a:cxn>
                    <a:cxn ang="0">
                      <a:pos x="81" y="34"/>
                    </a:cxn>
                    <a:cxn ang="0">
                      <a:pos x="64" y="18"/>
                    </a:cxn>
                    <a:cxn ang="0">
                      <a:pos x="49" y="20"/>
                    </a:cxn>
                    <a:cxn ang="0">
                      <a:pos x="43" y="27"/>
                    </a:cxn>
                    <a:cxn ang="0">
                      <a:pos x="41" y="34"/>
                    </a:cxn>
                    <a:cxn ang="0">
                      <a:pos x="43" y="35"/>
                    </a:cxn>
                    <a:cxn ang="0">
                      <a:pos x="49" y="35"/>
                    </a:cxn>
                    <a:cxn ang="0">
                      <a:pos x="56" y="39"/>
                    </a:cxn>
                    <a:cxn ang="0">
                      <a:pos x="57" y="48"/>
                    </a:cxn>
                    <a:cxn ang="0">
                      <a:pos x="50" y="54"/>
                    </a:cxn>
                    <a:cxn ang="0">
                      <a:pos x="40" y="56"/>
                    </a:cxn>
                    <a:cxn ang="0">
                      <a:pos x="30" y="49"/>
                    </a:cxn>
                    <a:cxn ang="0">
                      <a:pos x="28" y="31"/>
                    </a:cxn>
                    <a:cxn ang="0">
                      <a:pos x="40" y="14"/>
                    </a:cxn>
                    <a:cxn ang="0">
                      <a:pos x="52" y="8"/>
                    </a:cxn>
                    <a:cxn ang="0">
                      <a:pos x="65" y="10"/>
                    </a:cxn>
                    <a:cxn ang="0">
                      <a:pos x="75" y="13"/>
                    </a:cxn>
                    <a:cxn ang="0">
                      <a:pos x="84" y="21"/>
                    </a:cxn>
                    <a:cxn ang="0">
                      <a:pos x="94" y="49"/>
                    </a:cxn>
                    <a:cxn ang="0">
                      <a:pos x="76" y="77"/>
                    </a:cxn>
                    <a:cxn ang="0">
                      <a:pos x="60" y="86"/>
                    </a:cxn>
                    <a:cxn ang="0">
                      <a:pos x="42" y="87"/>
                    </a:cxn>
                    <a:cxn ang="0">
                      <a:pos x="27" y="81"/>
                    </a:cxn>
                    <a:cxn ang="0">
                      <a:pos x="7" y="61"/>
                    </a:cxn>
                    <a:cxn ang="0">
                      <a:pos x="2" y="25"/>
                    </a:cxn>
                    <a:cxn ang="0">
                      <a:pos x="13" y="4"/>
                    </a:cxn>
                    <a:cxn ang="0">
                      <a:pos x="15" y="0"/>
                    </a:cxn>
                    <a:cxn ang="0">
                      <a:pos x="19" y="1"/>
                    </a:cxn>
                  </a:cxnLst>
                  <a:rect l="0" t="0" r="r" b="b"/>
                  <a:pathLst>
                    <a:path w="94" h="87">
                      <a:moveTo>
                        <a:pt x="19" y="1"/>
                      </a:moveTo>
                      <a:lnTo>
                        <a:pt x="14" y="13"/>
                      </a:lnTo>
                      <a:lnTo>
                        <a:pt x="11" y="30"/>
                      </a:lnTo>
                      <a:lnTo>
                        <a:pt x="13" y="49"/>
                      </a:lnTo>
                      <a:lnTo>
                        <a:pt x="27" y="66"/>
                      </a:lnTo>
                      <a:lnTo>
                        <a:pt x="35" y="71"/>
                      </a:lnTo>
                      <a:lnTo>
                        <a:pt x="43" y="74"/>
                      </a:lnTo>
                      <a:lnTo>
                        <a:pt x="50" y="75"/>
                      </a:lnTo>
                      <a:lnTo>
                        <a:pt x="57" y="74"/>
                      </a:lnTo>
                      <a:lnTo>
                        <a:pt x="63" y="73"/>
                      </a:lnTo>
                      <a:lnTo>
                        <a:pt x="67" y="69"/>
                      </a:lnTo>
                      <a:lnTo>
                        <a:pt x="72" y="66"/>
                      </a:lnTo>
                      <a:lnTo>
                        <a:pt x="75" y="63"/>
                      </a:lnTo>
                      <a:lnTo>
                        <a:pt x="80" y="54"/>
                      </a:lnTo>
                      <a:lnTo>
                        <a:pt x="82" y="44"/>
                      </a:lnTo>
                      <a:lnTo>
                        <a:pt x="81" y="34"/>
                      </a:lnTo>
                      <a:lnTo>
                        <a:pt x="72" y="22"/>
                      </a:lnTo>
                      <a:lnTo>
                        <a:pt x="64" y="18"/>
                      </a:lnTo>
                      <a:lnTo>
                        <a:pt x="56" y="18"/>
                      </a:lnTo>
                      <a:lnTo>
                        <a:pt x="49" y="20"/>
                      </a:lnTo>
                      <a:lnTo>
                        <a:pt x="44" y="25"/>
                      </a:lnTo>
                      <a:lnTo>
                        <a:pt x="43" y="27"/>
                      </a:lnTo>
                      <a:lnTo>
                        <a:pt x="42" y="30"/>
                      </a:lnTo>
                      <a:lnTo>
                        <a:pt x="41" y="34"/>
                      </a:lnTo>
                      <a:lnTo>
                        <a:pt x="42" y="36"/>
                      </a:lnTo>
                      <a:lnTo>
                        <a:pt x="43" y="35"/>
                      </a:lnTo>
                      <a:lnTo>
                        <a:pt x="46" y="34"/>
                      </a:lnTo>
                      <a:lnTo>
                        <a:pt x="49" y="35"/>
                      </a:lnTo>
                      <a:lnTo>
                        <a:pt x="52" y="36"/>
                      </a:lnTo>
                      <a:lnTo>
                        <a:pt x="56" y="39"/>
                      </a:lnTo>
                      <a:lnTo>
                        <a:pt x="57" y="43"/>
                      </a:lnTo>
                      <a:lnTo>
                        <a:pt x="57" y="48"/>
                      </a:lnTo>
                      <a:lnTo>
                        <a:pt x="55" y="51"/>
                      </a:lnTo>
                      <a:lnTo>
                        <a:pt x="50" y="54"/>
                      </a:lnTo>
                      <a:lnTo>
                        <a:pt x="45" y="57"/>
                      </a:lnTo>
                      <a:lnTo>
                        <a:pt x="40" y="56"/>
                      </a:lnTo>
                      <a:lnTo>
                        <a:pt x="34" y="52"/>
                      </a:lnTo>
                      <a:lnTo>
                        <a:pt x="30" y="49"/>
                      </a:lnTo>
                      <a:lnTo>
                        <a:pt x="28" y="42"/>
                      </a:lnTo>
                      <a:lnTo>
                        <a:pt x="28" y="31"/>
                      </a:lnTo>
                      <a:lnTo>
                        <a:pt x="34" y="20"/>
                      </a:lnTo>
                      <a:lnTo>
                        <a:pt x="40" y="14"/>
                      </a:lnTo>
                      <a:lnTo>
                        <a:pt x="46" y="10"/>
                      </a:lnTo>
                      <a:lnTo>
                        <a:pt x="52" y="8"/>
                      </a:lnTo>
                      <a:lnTo>
                        <a:pt x="59" y="8"/>
                      </a:lnTo>
                      <a:lnTo>
                        <a:pt x="65" y="10"/>
                      </a:lnTo>
                      <a:lnTo>
                        <a:pt x="71" y="11"/>
                      </a:lnTo>
                      <a:lnTo>
                        <a:pt x="75" y="13"/>
                      </a:lnTo>
                      <a:lnTo>
                        <a:pt x="79" y="15"/>
                      </a:lnTo>
                      <a:lnTo>
                        <a:pt x="84" y="21"/>
                      </a:lnTo>
                      <a:lnTo>
                        <a:pt x="91" y="33"/>
                      </a:lnTo>
                      <a:lnTo>
                        <a:pt x="94" y="49"/>
                      </a:lnTo>
                      <a:lnTo>
                        <a:pt x="84" y="69"/>
                      </a:lnTo>
                      <a:lnTo>
                        <a:pt x="76" y="77"/>
                      </a:lnTo>
                      <a:lnTo>
                        <a:pt x="68" y="83"/>
                      </a:lnTo>
                      <a:lnTo>
                        <a:pt x="60" y="86"/>
                      </a:lnTo>
                      <a:lnTo>
                        <a:pt x="51" y="87"/>
                      </a:lnTo>
                      <a:lnTo>
                        <a:pt x="42" y="87"/>
                      </a:lnTo>
                      <a:lnTo>
                        <a:pt x="34" y="84"/>
                      </a:lnTo>
                      <a:lnTo>
                        <a:pt x="27" y="81"/>
                      </a:lnTo>
                      <a:lnTo>
                        <a:pt x="20" y="76"/>
                      </a:lnTo>
                      <a:lnTo>
                        <a:pt x="7" y="61"/>
                      </a:lnTo>
                      <a:lnTo>
                        <a:pt x="0" y="44"/>
                      </a:lnTo>
                      <a:lnTo>
                        <a:pt x="2" y="25"/>
                      </a:lnTo>
                      <a:lnTo>
                        <a:pt x="12" y="5"/>
                      </a:lnTo>
                      <a:lnTo>
                        <a:pt x="13" y="4"/>
                      </a:lnTo>
                      <a:lnTo>
                        <a:pt x="14" y="3"/>
                      </a:lnTo>
                      <a:lnTo>
                        <a:pt x="15" y="0"/>
                      </a:lnTo>
                      <a:lnTo>
                        <a:pt x="17" y="0"/>
                      </a:lnTo>
                      <a:lnTo>
                        <a:pt x="19" y="1"/>
                      </a:lnTo>
                      <a:close/>
                    </a:path>
                  </a:pathLst>
                </a:custGeom>
                <a:solidFill>
                  <a:srgbClr val="D1EFFF"/>
                </a:solidFill>
                <a:ln w="9525">
                  <a:noFill/>
                  <a:round/>
                  <a:headEnd/>
                  <a:tailEnd/>
                </a:ln>
              </p:spPr>
              <p:txBody>
                <a:bodyPr>
                  <a:prstTxWarp prst="textNoShape">
                    <a:avLst/>
                  </a:prstTxWarp>
                </a:bodyPr>
                <a:lstStyle/>
                <a:p>
                  <a:endParaRPr lang="en-US"/>
                </a:p>
              </p:txBody>
            </p:sp>
            <p:sp>
              <p:nvSpPr>
                <p:cNvPr id="184465" name="Freeform 145"/>
                <p:cNvSpPr>
                  <a:spLocks/>
                </p:cNvSpPr>
                <p:nvPr/>
              </p:nvSpPr>
              <p:spPr bwMode="auto">
                <a:xfrm>
                  <a:off x="2836" y="3567"/>
                  <a:ext cx="55" cy="50"/>
                </a:xfrm>
                <a:custGeom>
                  <a:avLst/>
                  <a:gdLst/>
                  <a:ahLst/>
                  <a:cxnLst>
                    <a:cxn ang="0">
                      <a:pos x="52" y="30"/>
                    </a:cxn>
                    <a:cxn ang="0">
                      <a:pos x="74" y="36"/>
                    </a:cxn>
                    <a:cxn ang="0">
                      <a:pos x="93" y="34"/>
                    </a:cxn>
                    <a:cxn ang="0">
                      <a:pos x="107" y="29"/>
                    </a:cxn>
                    <a:cxn ang="0">
                      <a:pos x="111" y="33"/>
                    </a:cxn>
                    <a:cxn ang="0">
                      <a:pos x="111" y="43"/>
                    </a:cxn>
                    <a:cxn ang="0">
                      <a:pos x="106" y="49"/>
                    </a:cxn>
                    <a:cxn ang="0">
                      <a:pos x="97" y="50"/>
                    </a:cxn>
                    <a:cxn ang="0">
                      <a:pos x="88" y="50"/>
                    </a:cxn>
                    <a:cxn ang="0">
                      <a:pos x="78" y="49"/>
                    </a:cxn>
                    <a:cxn ang="0">
                      <a:pos x="74" y="49"/>
                    </a:cxn>
                    <a:cxn ang="0">
                      <a:pos x="85" y="57"/>
                    </a:cxn>
                    <a:cxn ang="0">
                      <a:pos x="101" y="61"/>
                    </a:cxn>
                    <a:cxn ang="0">
                      <a:pos x="109" y="67"/>
                    </a:cxn>
                    <a:cxn ang="0">
                      <a:pos x="108" y="79"/>
                    </a:cxn>
                    <a:cxn ang="0">
                      <a:pos x="104" y="84"/>
                    </a:cxn>
                    <a:cxn ang="0">
                      <a:pos x="93" y="88"/>
                    </a:cxn>
                    <a:cxn ang="0">
                      <a:pos x="86" y="82"/>
                    </a:cxn>
                    <a:cxn ang="0">
                      <a:pos x="77" y="68"/>
                    </a:cxn>
                    <a:cxn ang="0">
                      <a:pos x="66" y="59"/>
                    </a:cxn>
                    <a:cxn ang="0">
                      <a:pos x="69" y="68"/>
                    </a:cxn>
                    <a:cxn ang="0">
                      <a:pos x="74" y="84"/>
                    </a:cxn>
                    <a:cxn ang="0">
                      <a:pos x="70" y="96"/>
                    </a:cxn>
                    <a:cxn ang="0">
                      <a:pos x="60" y="99"/>
                    </a:cxn>
                    <a:cxn ang="0">
                      <a:pos x="56" y="89"/>
                    </a:cxn>
                    <a:cxn ang="0">
                      <a:pos x="51" y="52"/>
                    </a:cxn>
                    <a:cxn ang="0">
                      <a:pos x="30" y="31"/>
                    </a:cxn>
                    <a:cxn ang="0">
                      <a:pos x="18" y="25"/>
                    </a:cxn>
                    <a:cxn ang="0">
                      <a:pos x="7" y="20"/>
                    </a:cxn>
                    <a:cxn ang="0">
                      <a:pos x="5" y="10"/>
                    </a:cxn>
                    <a:cxn ang="0">
                      <a:pos x="0" y="0"/>
                    </a:cxn>
                    <a:cxn ang="0">
                      <a:pos x="10" y="3"/>
                    </a:cxn>
                    <a:cxn ang="0">
                      <a:pos x="21" y="3"/>
                    </a:cxn>
                    <a:cxn ang="0">
                      <a:pos x="30" y="12"/>
                    </a:cxn>
                    <a:cxn ang="0">
                      <a:pos x="38" y="21"/>
                    </a:cxn>
                  </a:cxnLst>
                  <a:rect l="0" t="0" r="r" b="b"/>
                  <a:pathLst>
                    <a:path w="112" h="102">
                      <a:moveTo>
                        <a:pt x="42" y="23"/>
                      </a:moveTo>
                      <a:lnTo>
                        <a:pt x="52" y="30"/>
                      </a:lnTo>
                      <a:lnTo>
                        <a:pt x="63" y="34"/>
                      </a:lnTo>
                      <a:lnTo>
                        <a:pt x="74" y="36"/>
                      </a:lnTo>
                      <a:lnTo>
                        <a:pt x="84" y="35"/>
                      </a:lnTo>
                      <a:lnTo>
                        <a:pt x="93" y="34"/>
                      </a:lnTo>
                      <a:lnTo>
                        <a:pt x="101" y="31"/>
                      </a:lnTo>
                      <a:lnTo>
                        <a:pt x="107" y="29"/>
                      </a:lnTo>
                      <a:lnTo>
                        <a:pt x="112" y="27"/>
                      </a:lnTo>
                      <a:lnTo>
                        <a:pt x="111" y="33"/>
                      </a:lnTo>
                      <a:lnTo>
                        <a:pt x="111" y="37"/>
                      </a:lnTo>
                      <a:lnTo>
                        <a:pt x="111" y="43"/>
                      </a:lnTo>
                      <a:lnTo>
                        <a:pt x="111" y="48"/>
                      </a:lnTo>
                      <a:lnTo>
                        <a:pt x="106" y="49"/>
                      </a:lnTo>
                      <a:lnTo>
                        <a:pt x="101" y="50"/>
                      </a:lnTo>
                      <a:lnTo>
                        <a:pt x="97" y="50"/>
                      </a:lnTo>
                      <a:lnTo>
                        <a:pt x="92" y="50"/>
                      </a:lnTo>
                      <a:lnTo>
                        <a:pt x="88" y="50"/>
                      </a:lnTo>
                      <a:lnTo>
                        <a:pt x="83" y="49"/>
                      </a:lnTo>
                      <a:lnTo>
                        <a:pt x="78" y="49"/>
                      </a:lnTo>
                      <a:lnTo>
                        <a:pt x="75" y="48"/>
                      </a:lnTo>
                      <a:lnTo>
                        <a:pt x="74" y="49"/>
                      </a:lnTo>
                      <a:lnTo>
                        <a:pt x="80" y="52"/>
                      </a:lnTo>
                      <a:lnTo>
                        <a:pt x="85" y="57"/>
                      </a:lnTo>
                      <a:lnTo>
                        <a:pt x="93" y="59"/>
                      </a:lnTo>
                      <a:lnTo>
                        <a:pt x="101" y="61"/>
                      </a:lnTo>
                      <a:lnTo>
                        <a:pt x="109" y="63"/>
                      </a:lnTo>
                      <a:lnTo>
                        <a:pt x="109" y="67"/>
                      </a:lnTo>
                      <a:lnTo>
                        <a:pt x="108" y="73"/>
                      </a:lnTo>
                      <a:lnTo>
                        <a:pt x="108" y="79"/>
                      </a:lnTo>
                      <a:lnTo>
                        <a:pt x="109" y="84"/>
                      </a:lnTo>
                      <a:lnTo>
                        <a:pt x="104" y="84"/>
                      </a:lnTo>
                      <a:lnTo>
                        <a:pt x="98" y="87"/>
                      </a:lnTo>
                      <a:lnTo>
                        <a:pt x="93" y="88"/>
                      </a:lnTo>
                      <a:lnTo>
                        <a:pt x="89" y="89"/>
                      </a:lnTo>
                      <a:lnTo>
                        <a:pt x="86" y="82"/>
                      </a:lnTo>
                      <a:lnTo>
                        <a:pt x="82" y="75"/>
                      </a:lnTo>
                      <a:lnTo>
                        <a:pt x="77" y="68"/>
                      </a:lnTo>
                      <a:lnTo>
                        <a:pt x="71" y="64"/>
                      </a:lnTo>
                      <a:lnTo>
                        <a:pt x="66" y="59"/>
                      </a:lnTo>
                      <a:lnTo>
                        <a:pt x="65" y="60"/>
                      </a:lnTo>
                      <a:lnTo>
                        <a:pt x="69" y="68"/>
                      </a:lnTo>
                      <a:lnTo>
                        <a:pt x="71" y="76"/>
                      </a:lnTo>
                      <a:lnTo>
                        <a:pt x="74" y="84"/>
                      </a:lnTo>
                      <a:lnTo>
                        <a:pt x="75" y="94"/>
                      </a:lnTo>
                      <a:lnTo>
                        <a:pt x="70" y="96"/>
                      </a:lnTo>
                      <a:lnTo>
                        <a:pt x="65" y="97"/>
                      </a:lnTo>
                      <a:lnTo>
                        <a:pt x="60" y="99"/>
                      </a:lnTo>
                      <a:lnTo>
                        <a:pt x="54" y="102"/>
                      </a:lnTo>
                      <a:lnTo>
                        <a:pt x="56" y="89"/>
                      </a:lnTo>
                      <a:lnTo>
                        <a:pt x="56" y="72"/>
                      </a:lnTo>
                      <a:lnTo>
                        <a:pt x="51" y="52"/>
                      </a:lnTo>
                      <a:lnTo>
                        <a:pt x="35" y="35"/>
                      </a:lnTo>
                      <a:lnTo>
                        <a:pt x="30" y="31"/>
                      </a:lnTo>
                      <a:lnTo>
                        <a:pt x="25" y="28"/>
                      </a:lnTo>
                      <a:lnTo>
                        <a:pt x="18" y="25"/>
                      </a:lnTo>
                      <a:lnTo>
                        <a:pt x="12" y="21"/>
                      </a:lnTo>
                      <a:lnTo>
                        <a:pt x="7" y="20"/>
                      </a:lnTo>
                      <a:lnTo>
                        <a:pt x="6" y="15"/>
                      </a:lnTo>
                      <a:lnTo>
                        <a:pt x="5" y="10"/>
                      </a:lnTo>
                      <a:lnTo>
                        <a:pt x="2" y="5"/>
                      </a:lnTo>
                      <a:lnTo>
                        <a:pt x="0" y="0"/>
                      </a:lnTo>
                      <a:lnTo>
                        <a:pt x="6" y="2"/>
                      </a:lnTo>
                      <a:lnTo>
                        <a:pt x="10" y="3"/>
                      </a:lnTo>
                      <a:lnTo>
                        <a:pt x="16" y="3"/>
                      </a:lnTo>
                      <a:lnTo>
                        <a:pt x="21" y="3"/>
                      </a:lnTo>
                      <a:lnTo>
                        <a:pt x="24" y="6"/>
                      </a:lnTo>
                      <a:lnTo>
                        <a:pt x="30" y="12"/>
                      </a:lnTo>
                      <a:lnTo>
                        <a:pt x="35" y="18"/>
                      </a:lnTo>
                      <a:lnTo>
                        <a:pt x="38" y="21"/>
                      </a:lnTo>
                      <a:lnTo>
                        <a:pt x="42" y="23"/>
                      </a:lnTo>
                      <a:close/>
                    </a:path>
                  </a:pathLst>
                </a:custGeom>
                <a:solidFill>
                  <a:srgbClr val="0038EF"/>
                </a:solidFill>
                <a:ln w="9525">
                  <a:noFill/>
                  <a:round/>
                  <a:headEnd/>
                  <a:tailEnd/>
                </a:ln>
              </p:spPr>
              <p:txBody>
                <a:bodyPr>
                  <a:prstTxWarp prst="textNoShape">
                    <a:avLst/>
                  </a:prstTxWarp>
                </a:bodyPr>
                <a:lstStyle/>
                <a:p>
                  <a:endParaRPr lang="en-US"/>
                </a:p>
              </p:txBody>
            </p:sp>
            <p:sp>
              <p:nvSpPr>
                <p:cNvPr id="184466" name="Freeform 146"/>
                <p:cNvSpPr>
                  <a:spLocks/>
                </p:cNvSpPr>
                <p:nvPr/>
              </p:nvSpPr>
              <p:spPr bwMode="auto">
                <a:xfrm>
                  <a:off x="2811" y="3581"/>
                  <a:ext cx="48" cy="46"/>
                </a:xfrm>
                <a:custGeom>
                  <a:avLst/>
                  <a:gdLst/>
                  <a:ahLst/>
                  <a:cxnLst>
                    <a:cxn ang="0">
                      <a:pos x="0" y="27"/>
                    </a:cxn>
                    <a:cxn ang="0">
                      <a:pos x="2" y="23"/>
                    </a:cxn>
                    <a:cxn ang="0">
                      <a:pos x="11" y="13"/>
                    </a:cxn>
                    <a:cxn ang="0">
                      <a:pos x="28" y="2"/>
                    </a:cxn>
                    <a:cxn ang="0">
                      <a:pos x="47" y="0"/>
                    </a:cxn>
                    <a:cxn ang="0">
                      <a:pos x="65" y="6"/>
                    </a:cxn>
                    <a:cxn ang="0">
                      <a:pos x="85" y="22"/>
                    </a:cxn>
                    <a:cxn ang="0">
                      <a:pos x="94" y="57"/>
                    </a:cxn>
                    <a:cxn ang="0">
                      <a:pos x="77" y="84"/>
                    </a:cxn>
                    <a:cxn ang="0">
                      <a:pos x="60" y="91"/>
                    </a:cxn>
                    <a:cxn ang="0">
                      <a:pos x="43" y="90"/>
                    </a:cxn>
                    <a:cxn ang="0">
                      <a:pos x="33" y="85"/>
                    </a:cxn>
                    <a:cxn ang="0">
                      <a:pos x="25" y="77"/>
                    </a:cxn>
                    <a:cxn ang="0">
                      <a:pos x="17" y="54"/>
                    </a:cxn>
                    <a:cxn ang="0">
                      <a:pos x="33" y="30"/>
                    </a:cxn>
                    <a:cxn ang="0">
                      <a:pos x="50" y="30"/>
                    </a:cxn>
                    <a:cxn ang="0">
                      <a:pos x="60" y="36"/>
                    </a:cxn>
                    <a:cxn ang="0">
                      <a:pos x="62" y="46"/>
                    </a:cxn>
                    <a:cxn ang="0">
                      <a:pos x="56" y="54"/>
                    </a:cxn>
                    <a:cxn ang="0">
                      <a:pos x="48" y="55"/>
                    </a:cxn>
                    <a:cxn ang="0">
                      <a:pos x="41" y="50"/>
                    </a:cxn>
                    <a:cxn ang="0">
                      <a:pos x="41" y="44"/>
                    </a:cxn>
                    <a:cxn ang="0">
                      <a:pos x="39" y="43"/>
                    </a:cxn>
                    <a:cxn ang="0">
                      <a:pos x="33" y="46"/>
                    </a:cxn>
                    <a:cxn ang="0">
                      <a:pos x="28" y="54"/>
                    </a:cxn>
                    <a:cxn ang="0">
                      <a:pos x="30" y="69"/>
                    </a:cxn>
                    <a:cxn ang="0">
                      <a:pos x="43" y="80"/>
                    </a:cxn>
                    <a:cxn ang="0">
                      <a:pos x="55" y="81"/>
                    </a:cxn>
                    <a:cxn ang="0">
                      <a:pos x="65" y="77"/>
                    </a:cxn>
                    <a:cxn ang="0">
                      <a:pos x="72" y="70"/>
                    </a:cxn>
                    <a:cxn ang="0">
                      <a:pos x="80" y="58"/>
                    </a:cxn>
                    <a:cxn ang="0">
                      <a:pos x="78" y="32"/>
                    </a:cxn>
                    <a:cxn ang="0">
                      <a:pos x="56" y="14"/>
                    </a:cxn>
                    <a:cxn ang="0">
                      <a:pos x="37" y="12"/>
                    </a:cxn>
                    <a:cxn ang="0">
                      <a:pos x="19" y="17"/>
                    </a:cxn>
                    <a:cxn ang="0">
                      <a:pos x="7" y="27"/>
                    </a:cxn>
                    <a:cxn ang="0">
                      <a:pos x="0" y="28"/>
                    </a:cxn>
                  </a:cxnLst>
                  <a:rect l="0" t="0" r="r" b="b"/>
                  <a:pathLst>
                    <a:path w="94" h="91">
                      <a:moveTo>
                        <a:pt x="0" y="28"/>
                      </a:moveTo>
                      <a:lnTo>
                        <a:pt x="0" y="27"/>
                      </a:lnTo>
                      <a:lnTo>
                        <a:pt x="1" y="24"/>
                      </a:lnTo>
                      <a:lnTo>
                        <a:pt x="2" y="23"/>
                      </a:lnTo>
                      <a:lnTo>
                        <a:pt x="3" y="22"/>
                      </a:lnTo>
                      <a:lnTo>
                        <a:pt x="11" y="13"/>
                      </a:lnTo>
                      <a:lnTo>
                        <a:pt x="19" y="7"/>
                      </a:lnTo>
                      <a:lnTo>
                        <a:pt x="28" y="2"/>
                      </a:lnTo>
                      <a:lnTo>
                        <a:pt x="38" y="0"/>
                      </a:lnTo>
                      <a:lnTo>
                        <a:pt x="47" y="0"/>
                      </a:lnTo>
                      <a:lnTo>
                        <a:pt x="56" y="2"/>
                      </a:lnTo>
                      <a:lnTo>
                        <a:pt x="65" y="6"/>
                      </a:lnTo>
                      <a:lnTo>
                        <a:pt x="73" y="11"/>
                      </a:lnTo>
                      <a:lnTo>
                        <a:pt x="85" y="22"/>
                      </a:lnTo>
                      <a:lnTo>
                        <a:pt x="93" y="38"/>
                      </a:lnTo>
                      <a:lnTo>
                        <a:pt x="94" y="57"/>
                      </a:lnTo>
                      <a:lnTo>
                        <a:pt x="85" y="75"/>
                      </a:lnTo>
                      <a:lnTo>
                        <a:pt x="77" y="84"/>
                      </a:lnTo>
                      <a:lnTo>
                        <a:pt x="68" y="89"/>
                      </a:lnTo>
                      <a:lnTo>
                        <a:pt x="60" y="91"/>
                      </a:lnTo>
                      <a:lnTo>
                        <a:pt x="51" y="91"/>
                      </a:lnTo>
                      <a:lnTo>
                        <a:pt x="43" y="90"/>
                      </a:lnTo>
                      <a:lnTo>
                        <a:pt x="38" y="88"/>
                      </a:lnTo>
                      <a:lnTo>
                        <a:pt x="33" y="85"/>
                      </a:lnTo>
                      <a:lnTo>
                        <a:pt x="31" y="84"/>
                      </a:lnTo>
                      <a:lnTo>
                        <a:pt x="25" y="77"/>
                      </a:lnTo>
                      <a:lnTo>
                        <a:pt x="19" y="67"/>
                      </a:lnTo>
                      <a:lnTo>
                        <a:pt x="17" y="54"/>
                      </a:lnTo>
                      <a:lnTo>
                        <a:pt x="24" y="39"/>
                      </a:lnTo>
                      <a:lnTo>
                        <a:pt x="33" y="30"/>
                      </a:lnTo>
                      <a:lnTo>
                        <a:pt x="43" y="28"/>
                      </a:lnTo>
                      <a:lnTo>
                        <a:pt x="50" y="30"/>
                      </a:lnTo>
                      <a:lnTo>
                        <a:pt x="55" y="32"/>
                      </a:lnTo>
                      <a:lnTo>
                        <a:pt x="60" y="36"/>
                      </a:lnTo>
                      <a:lnTo>
                        <a:pt x="62" y="42"/>
                      </a:lnTo>
                      <a:lnTo>
                        <a:pt x="62" y="46"/>
                      </a:lnTo>
                      <a:lnTo>
                        <a:pt x="60" y="51"/>
                      </a:lnTo>
                      <a:lnTo>
                        <a:pt x="56" y="54"/>
                      </a:lnTo>
                      <a:lnTo>
                        <a:pt x="51" y="55"/>
                      </a:lnTo>
                      <a:lnTo>
                        <a:pt x="48" y="55"/>
                      </a:lnTo>
                      <a:lnTo>
                        <a:pt x="43" y="53"/>
                      </a:lnTo>
                      <a:lnTo>
                        <a:pt x="41" y="50"/>
                      </a:lnTo>
                      <a:lnTo>
                        <a:pt x="41" y="47"/>
                      </a:lnTo>
                      <a:lnTo>
                        <a:pt x="41" y="44"/>
                      </a:lnTo>
                      <a:lnTo>
                        <a:pt x="41" y="42"/>
                      </a:lnTo>
                      <a:lnTo>
                        <a:pt x="39" y="43"/>
                      </a:lnTo>
                      <a:lnTo>
                        <a:pt x="37" y="44"/>
                      </a:lnTo>
                      <a:lnTo>
                        <a:pt x="33" y="46"/>
                      </a:lnTo>
                      <a:lnTo>
                        <a:pt x="31" y="49"/>
                      </a:lnTo>
                      <a:lnTo>
                        <a:pt x="28" y="54"/>
                      </a:lnTo>
                      <a:lnTo>
                        <a:pt x="27" y="61"/>
                      </a:lnTo>
                      <a:lnTo>
                        <a:pt x="30" y="69"/>
                      </a:lnTo>
                      <a:lnTo>
                        <a:pt x="37" y="76"/>
                      </a:lnTo>
                      <a:lnTo>
                        <a:pt x="43" y="80"/>
                      </a:lnTo>
                      <a:lnTo>
                        <a:pt x="49" y="81"/>
                      </a:lnTo>
                      <a:lnTo>
                        <a:pt x="55" y="81"/>
                      </a:lnTo>
                      <a:lnTo>
                        <a:pt x="61" y="80"/>
                      </a:lnTo>
                      <a:lnTo>
                        <a:pt x="65" y="77"/>
                      </a:lnTo>
                      <a:lnTo>
                        <a:pt x="69" y="74"/>
                      </a:lnTo>
                      <a:lnTo>
                        <a:pt x="72" y="70"/>
                      </a:lnTo>
                      <a:lnTo>
                        <a:pt x="75" y="68"/>
                      </a:lnTo>
                      <a:lnTo>
                        <a:pt x="80" y="58"/>
                      </a:lnTo>
                      <a:lnTo>
                        <a:pt x="83" y="45"/>
                      </a:lnTo>
                      <a:lnTo>
                        <a:pt x="78" y="32"/>
                      </a:lnTo>
                      <a:lnTo>
                        <a:pt x="66" y="20"/>
                      </a:lnTo>
                      <a:lnTo>
                        <a:pt x="56" y="14"/>
                      </a:lnTo>
                      <a:lnTo>
                        <a:pt x="46" y="11"/>
                      </a:lnTo>
                      <a:lnTo>
                        <a:pt x="37" y="12"/>
                      </a:lnTo>
                      <a:lnTo>
                        <a:pt x="27" y="14"/>
                      </a:lnTo>
                      <a:lnTo>
                        <a:pt x="19" y="17"/>
                      </a:lnTo>
                      <a:lnTo>
                        <a:pt x="12" y="22"/>
                      </a:lnTo>
                      <a:lnTo>
                        <a:pt x="7" y="27"/>
                      </a:lnTo>
                      <a:lnTo>
                        <a:pt x="2" y="30"/>
                      </a:lnTo>
                      <a:lnTo>
                        <a:pt x="0" y="28"/>
                      </a:lnTo>
                      <a:close/>
                    </a:path>
                  </a:pathLst>
                </a:custGeom>
                <a:solidFill>
                  <a:srgbClr val="D1EFFF"/>
                </a:solidFill>
                <a:ln w="9525">
                  <a:noFill/>
                  <a:round/>
                  <a:headEnd/>
                  <a:tailEnd/>
                </a:ln>
              </p:spPr>
              <p:txBody>
                <a:bodyPr>
                  <a:prstTxWarp prst="textNoShape">
                    <a:avLst/>
                  </a:prstTxWarp>
                </a:bodyPr>
                <a:lstStyle/>
                <a:p>
                  <a:endParaRPr lang="en-US"/>
                </a:p>
              </p:txBody>
            </p:sp>
            <p:sp>
              <p:nvSpPr>
                <p:cNvPr id="184467" name="Freeform 147"/>
                <p:cNvSpPr>
                  <a:spLocks/>
                </p:cNvSpPr>
                <p:nvPr/>
              </p:nvSpPr>
              <p:spPr bwMode="auto">
                <a:xfrm>
                  <a:off x="2747" y="3084"/>
                  <a:ext cx="44" cy="47"/>
                </a:xfrm>
                <a:custGeom>
                  <a:avLst/>
                  <a:gdLst/>
                  <a:ahLst/>
                  <a:cxnLst>
                    <a:cxn ang="0">
                      <a:pos x="6" y="77"/>
                    </a:cxn>
                    <a:cxn ang="0">
                      <a:pos x="21" y="82"/>
                    </a:cxn>
                    <a:cxn ang="0">
                      <a:pos x="40" y="83"/>
                    </a:cxn>
                    <a:cxn ang="0">
                      <a:pos x="58" y="76"/>
                    </a:cxn>
                    <a:cxn ang="0">
                      <a:pos x="74" y="52"/>
                    </a:cxn>
                    <a:cxn ang="0">
                      <a:pos x="70" y="27"/>
                    </a:cxn>
                    <a:cxn ang="0">
                      <a:pos x="58" y="16"/>
                    </a:cxn>
                    <a:cxn ang="0">
                      <a:pos x="50" y="13"/>
                    </a:cxn>
                    <a:cxn ang="0">
                      <a:pos x="39" y="12"/>
                    </a:cxn>
                    <a:cxn ang="0">
                      <a:pos x="28" y="16"/>
                    </a:cxn>
                    <a:cxn ang="0">
                      <a:pos x="18" y="30"/>
                    </a:cxn>
                    <a:cxn ang="0">
                      <a:pos x="20" y="45"/>
                    </a:cxn>
                    <a:cxn ang="0">
                      <a:pos x="27" y="51"/>
                    </a:cxn>
                    <a:cxn ang="0">
                      <a:pos x="33" y="53"/>
                    </a:cxn>
                    <a:cxn ang="0">
                      <a:pos x="35" y="51"/>
                    </a:cxn>
                    <a:cxn ang="0">
                      <a:pos x="35" y="45"/>
                    </a:cxn>
                    <a:cxn ang="0">
                      <a:pos x="40" y="38"/>
                    </a:cxn>
                    <a:cxn ang="0">
                      <a:pos x="47" y="37"/>
                    </a:cxn>
                    <a:cxn ang="0">
                      <a:pos x="55" y="44"/>
                    </a:cxn>
                    <a:cxn ang="0">
                      <a:pos x="55" y="54"/>
                    </a:cxn>
                    <a:cxn ang="0">
                      <a:pos x="48" y="63"/>
                    </a:cxn>
                    <a:cxn ang="0">
                      <a:pos x="32" y="66"/>
                    </a:cxn>
                    <a:cxn ang="0">
                      <a:pos x="10" y="47"/>
                    </a:cxn>
                    <a:cxn ang="0">
                      <a:pos x="11" y="23"/>
                    </a:cxn>
                    <a:cxn ang="0">
                      <a:pos x="17" y="13"/>
                    </a:cxn>
                    <a:cxn ang="0">
                      <a:pos x="26" y="6"/>
                    </a:cxn>
                    <a:cxn ang="0">
                      <a:pos x="40" y="0"/>
                    </a:cxn>
                    <a:cxn ang="0">
                      <a:pos x="58" y="4"/>
                    </a:cxn>
                    <a:cxn ang="0">
                      <a:pos x="83" y="25"/>
                    </a:cxn>
                    <a:cxn ang="0">
                      <a:pos x="84" y="60"/>
                    </a:cxn>
                    <a:cxn ang="0">
                      <a:pos x="70" y="81"/>
                    </a:cxn>
                    <a:cxn ang="0">
                      <a:pos x="54" y="91"/>
                    </a:cxn>
                    <a:cxn ang="0">
                      <a:pos x="34" y="93"/>
                    </a:cxn>
                    <a:cxn ang="0">
                      <a:pos x="15" y="89"/>
                    </a:cxn>
                    <a:cxn ang="0">
                      <a:pos x="3" y="81"/>
                    </a:cxn>
                    <a:cxn ang="0">
                      <a:pos x="0" y="78"/>
                    </a:cxn>
                    <a:cxn ang="0">
                      <a:pos x="2" y="75"/>
                    </a:cxn>
                  </a:cxnLst>
                  <a:rect l="0" t="0" r="r" b="b"/>
                  <a:pathLst>
                    <a:path w="87" h="93">
                      <a:moveTo>
                        <a:pt x="2" y="75"/>
                      </a:moveTo>
                      <a:lnTo>
                        <a:pt x="6" y="77"/>
                      </a:lnTo>
                      <a:lnTo>
                        <a:pt x="13" y="80"/>
                      </a:lnTo>
                      <a:lnTo>
                        <a:pt x="21" y="82"/>
                      </a:lnTo>
                      <a:lnTo>
                        <a:pt x="31" y="83"/>
                      </a:lnTo>
                      <a:lnTo>
                        <a:pt x="40" y="83"/>
                      </a:lnTo>
                      <a:lnTo>
                        <a:pt x="49" y="81"/>
                      </a:lnTo>
                      <a:lnTo>
                        <a:pt x="58" y="76"/>
                      </a:lnTo>
                      <a:lnTo>
                        <a:pt x="66" y="67"/>
                      </a:lnTo>
                      <a:lnTo>
                        <a:pt x="74" y="52"/>
                      </a:lnTo>
                      <a:lnTo>
                        <a:pt x="74" y="38"/>
                      </a:lnTo>
                      <a:lnTo>
                        <a:pt x="70" y="27"/>
                      </a:lnTo>
                      <a:lnTo>
                        <a:pt x="62" y="19"/>
                      </a:lnTo>
                      <a:lnTo>
                        <a:pt x="58" y="16"/>
                      </a:lnTo>
                      <a:lnTo>
                        <a:pt x="55" y="15"/>
                      </a:lnTo>
                      <a:lnTo>
                        <a:pt x="50" y="13"/>
                      </a:lnTo>
                      <a:lnTo>
                        <a:pt x="45" y="12"/>
                      </a:lnTo>
                      <a:lnTo>
                        <a:pt x="39" y="12"/>
                      </a:lnTo>
                      <a:lnTo>
                        <a:pt x="34" y="13"/>
                      </a:lnTo>
                      <a:lnTo>
                        <a:pt x="28" y="16"/>
                      </a:lnTo>
                      <a:lnTo>
                        <a:pt x="23" y="22"/>
                      </a:lnTo>
                      <a:lnTo>
                        <a:pt x="18" y="30"/>
                      </a:lnTo>
                      <a:lnTo>
                        <a:pt x="18" y="38"/>
                      </a:lnTo>
                      <a:lnTo>
                        <a:pt x="20" y="45"/>
                      </a:lnTo>
                      <a:lnTo>
                        <a:pt x="25" y="50"/>
                      </a:lnTo>
                      <a:lnTo>
                        <a:pt x="27" y="51"/>
                      </a:lnTo>
                      <a:lnTo>
                        <a:pt x="30" y="53"/>
                      </a:lnTo>
                      <a:lnTo>
                        <a:pt x="33" y="53"/>
                      </a:lnTo>
                      <a:lnTo>
                        <a:pt x="36" y="53"/>
                      </a:lnTo>
                      <a:lnTo>
                        <a:pt x="35" y="51"/>
                      </a:lnTo>
                      <a:lnTo>
                        <a:pt x="35" y="47"/>
                      </a:lnTo>
                      <a:lnTo>
                        <a:pt x="35" y="45"/>
                      </a:lnTo>
                      <a:lnTo>
                        <a:pt x="36" y="42"/>
                      </a:lnTo>
                      <a:lnTo>
                        <a:pt x="40" y="38"/>
                      </a:lnTo>
                      <a:lnTo>
                        <a:pt x="43" y="37"/>
                      </a:lnTo>
                      <a:lnTo>
                        <a:pt x="47" y="37"/>
                      </a:lnTo>
                      <a:lnTo>
                        <a:pt x="51" y="39"/>
                      </a:lnTo>
                      <a:lnTo>
                        <a:pt x="55" y="44"/>
                      </a:lnTo>
                      <a:lnTo>
                        <a:pt x="56" y="48"/>
                      </a:lnTo>
                      <a:lnTo>
                        <a:pt x="55" y="54"/>
                      </a:lnTo>
                      <a:lnTo>
                        <a:pt x="51" y="60"/>
                      </a:lnTo>
                      <a:lnTo>
                        <a:pt x="48" y="63"/>
                      </a:lnTo>
                      <a:lnTo>
                        <a:pt x="41" y="66"/>
                      </a:lnTo>
                      <a:lnTo>
                        <a:pt x="32" y="66"/>
                      </a:lnTo>
                      <a:lnTo>
                        <a:pt x="20" y="60"/>
                      </a:lnTo>
                      <a:lnTo>
                        <a:pt x="10" y="47"/>
                      </a:lnTo>
                      <a:lnTo>
                        <a:pt x="8" y="35"/>
                      </a:lnTo>
                      <a:lnTo>
                        <a:pt x="11" y="23"/>
                      </a:lnTo>
                      <a:lnTo>
                        <a:pt x="15" y="15"/>
                      </a:lnTo>
                      <a:lnTo>
                        <a:pt x="17" y="13"/>
                      </a:lnTo>
                      <a:lnTo>
                        <a:pt x="20" y="9"/>
                      </a:lnTo>
                      <a:lnTo>
                        <a:pt x="26" y="6"/>
                      </a:lnTo>
                      <a:lnTo>
                        <a:pt x="33" y="2"/>
                      </a:lnTo>
                      <a:lnTo>
                        <a:pt x="40" y="0"/>
                      </a:lnTo>
                      <a:lnTo>
                        <a:pt x="49" y="0"/>
                      </a:lnTo>
                      <a:lnTo>
                        <a:pt x="58" y="4"/>
                      </a:lnTo>
                      <a:lnTo>
                        <a:pt x="69" y="9"/>
                      </a:lnTo>
                      <a:lnTo>
                        <a:pt x="83" y="25"/>
                      </a:lnTo>
                      <a:lnTo>
                        <a:pt x="87" y="43"/>
                      </a:lnTo>
                      <a:lnTo>
                        <a:pt x="84" y="60"/>
                      </a:lnTo>
                      <a:lnTo>
                        <a:pt x="76" y="74"/>
                      </a:lnTo>
                      <a:lnTo>
                        <a:pt x="70" y="81"/>
                      </a:lnTo>
                      <a:lnTo>
                        <a:pt x="62" y="86"/>
                      </a:lnTo>
                      <a:lnTo>
                        <a:pt x="54" y="91"/>
                      </a:lnTo>
                      <a:lnTo>
                        <a:pt x="45" y="93"/>
                      </a:lnTo>
                      <a:lnTo>
                        <a:pt x="34" y="93"/>
                      </a:lnTo>
                      <a:lnTo>
                        <a:pt x="25" y="92"/>
                      </a:lnTo>
                      <a:lnTo>
                        <a:pt x="15" y="89"/>
                      </a:lnTo>
                      <a:lnTo>
                        <a:pt x="4" y="82"/>
                      </a:lnTo>
                      <a:lnTo>
                        <a:pt x="3" y="81"/>
                      </a:lnTo>
                      <a:lnTo>
                        <a:pt x="2" y="80"/>
                      </a:lnTo>
                      <a:lnTo>
                        <a:pt x="0" y="78"/>
                      </a:lnTo>
                      <a:lnTo>
                        <a:pt x="0" y="77"/>
                      </a:lnTo>
                      <a:lnTo>
                        <a:pt x="2" y="75"/>
                      </a:lnTo>
                      <a:close/>
                    </a:path>
                  </a:pathLst>
                </a:custGeom>
                <a:solidFill>
                  <a:srgbClr val="D1EFFF"/>
                </a:solidFill>
                <a:ln w="9525">
                  <a:noFill/>
                  <a:round/>
                  <a:headEnd/>
                  <a:tailEnd/>
                </a:ln>
              </p:spPr>
              <p:txBody>
                <a:bodyPr>
                  <a:prstTxWarp prst="textNoShape">
                    <a:avLst/>
                  </a:prstTxWarp>
                </a:bodyPr>
                <a:lstStyle/>
                <a:p>
                  <a:endParaRPr lang="en-US"/>
                </a:p>
              </p:txBody>
            </p:sp>
            <p:sp>
              <p:nvSpPr>
                <p:cNvPr id="184468" name="Freeform 148"/>
                <p:cNvSpPr>
                  <a:spLocks/>
                </p:cNvSpPr>
                <p:nvPr/>
              </p:nvSpPr>
              <p:spPr bwMode="auto">
                <a:xfrm>
                  <a:off x="2778" y="3088"/>
                  <a:ext cx="50" cy="55"/>
                </a:xfrm>
                <a:custGeom>
                  <a:avLst/>
                  <a:gdLst/>
                  <a:ahLst/>
                  <a:cxnLst>
                    <a:cxn ang="0">
                      <a:pos x="33" y="48"/>
                    </a:cxn>
                    <a:cxn ang="0">
                      <a:pos x="31" y="10"/>
                    </a:cxn>
                    <a:cxn ang="0">
                      <a:pos x="31" y="1"/>
                    </a:cxn>
                    <a:cxn ang="0">
                      <a:pos x="42" y="2"/>
                    </a:cxn>
                    <a:cxn ang="0">
                      <a:pos x="48" y="10"/>
                    </a:cxn>
                    <a:cxn ang="0">
                      <a:pos x="48" y="29"/>
                    </a:cxn>
                    <a:cxn ang="0">
                      <a:pos x="47" y="38"/>
                    </a:cxn>
                    <a:cxn ang="0">
                      <a:pos x="56" y="26"/>
                    </a:cxn>
                    <a:cxn ang="0">
                      <a:pos x="61" y="10"/>
                    </a:cxn>
                    <a:cxn ang="0">
                      <a:pos x="67" y="2"/>
                    </a:cxn>
                    <a:cxn ang="0">
                      <a:pos x="78" y="3"/>
                    </a:cxn>
                    <a:cxn ang="0">
                      <a:pos x="84" y="8"/>
                    </a:cxn>
                    <a:cxn ang="0">
                      <a:pos x="87" y="18"/>
                    </a:cxn>
                    <a:cxn ang="0">
                      <a:pos x="82" y="26"/>
                    </a:cxn>
                    <a:cxn ang="0">
                      <a:pos x="68" y="36"/>
                    </a:cxn>
                    <a:cxn ang="0">
                      <a:pos x="59" y="46"/>
                    </a:cxn>
                    <a:cxn ang="0">
                      <a:pos x="62" y="45"/>
                    </a:cxn>
                    <a:cxn ang="0">
                      <a:pos x="71" y="41"/>
                    </a:cxn>
                    <a:cxn ang="0">
                      <a:pos x="79" y="39"/>
                    </a:cxn>
                    <a:cxn ang="0">
                      <a:pos x="89" y="37"/>
                    </a:cxn>
                    <a:cxn ang="0">
                      <a:pos x="94" y="41"/>
                    </a:cxn>
                    <a:cxn ang="0">
                      <a:pos x="98" y="53"/>
                    </a:cxn>
                    <a:cxn ang="0">
                      <a:pos x="95" y="58"/>
                    </a:cxn>
                    <a:cxn ang="0">
                      <a:pos x="80" y="55"/>
                    </a:cxn>
                    <a:cxn ang="0">
                      <a:pos x="61" y="58"/>
                    </a:cxn>
                    <a:cxn ang="0">
                      <a:pos x="42" y="68"/>
                    </a:cxn>
                    <a:cxn ang="0">
                      <a:pos x="30" y="82"/>
                    </a:cxn>
                    <a:cxn ang="0">
                      <a:pos x="24" y="93"/>
                    </a:cxn>
                    <a:cxn ang="0">
                      <a:pos x="18" y="105"/>
                    </a:cxn>
                    <a:cxn ang="0">
                      <a:pos x="9" y="107"/>
                    </a:cxn>
                    <a:cxn ang="0">
                      <a:pos x="0" y="112"/>
                    </a:cxn>
                    <a:cxn ang="0">
                      <a:pos x="1" y="101"/>
                    </a:cxn>
                    <a:cxn ang="0">
                      <a:pos x="1" y="91"/>
                    </a:cxn>
                    <a:cxn ang="0">
                      <a:pos x="11" y="83"/>
                    </a:cxn>
                    <a:cxn ang="0">
                      <a:pos x="19" y="74"/>
                    </a:cxn>
                  </a:cxnLst>
                  <a:rect l="0" t="0" r="r" b="b"/>
                  <a:pathLst>
                    <a:path w="100" h="112">
                      <a:moveTo>
                        <a:pt x="23" y="70"/>
                      </a:moveTo>
                      <a:lnTo>
                        <a:pt x="33" y="48"/>
                      </a:lnTo>
                      <a:lnTo>
                        <a:pt x="34" y="28"/>
                      </a:lnTo>
                      <a:lnTo>
                        <a:pt x="31" y="10"/>
                      </a:lnTo>
                      <a:lnTo>
                        <a:pt x="25" y="0"/>
                      </a:lnTo>
                      <a:lnTo>
                        <a:pt x="31" y="1"/>
                      </a:lnTo>
                      <a:lnTo>
                        <a:pt x="37" y="2"/>
                      </a:lnTo>
                      <a:lnTo>
                        <a:pt x="42" y="2"/>
                      </a:lnTo>
                      <a:lnTo>
                        <a:pt x="47" y="1"/>
                      </a:lnTo>
                      <a:lnTo>
                        <a:pt x="48" y="10"/>
                      </a:lnTo>
                      <a:lnTo>
                        <a:pt x="49" y="20"/>
                      </a:lnTo>
                      <a:lnTo>
                        <a:pt x="48" y="29"/>
                      </a:lnTo>
                      <a:lnTo>
                        <a:pt x="47" y="37"/>
                      </a:lnTo>
                      <a:lnTo>
                        <a:pt x="47" y="38"/>
                      </a:lnTo>
                      <a:lnTo>
                        <a:pt x="52" y="32"/>
                      </a:lnTo>
                      <a:lnTo>
                        <a:pt x="56" y="26"/>
                      </a:lnTo>
                      <a:lnTo>
                        <a:pt x="59" y="18"/>
                      </a:lnTo>
                      <a:lnTo>
                        <a:pt x="61" y="10"/>
                      </a:lnTo>
                      <a:lnTo>
                        <a:pt x="62" y="2"/>
                      </a:lnTo>
                      <a:lnTo>
                        <a:pt x="67" y="2"/>
                      </a:lnTo>
                      <a:lnTo>
                        <a:pt x="72" y="3"/>
                      </a:lnTo>
                      <a:lnTo>
                        <a:pt x="78" y="3"/>
                      </a:lnTo>
                      <a:lnTo>
                        <a:pt x="83" y="2"/>
                      </a:lnTo>
                      <a:lnTo>
                        <a:pt x="84" y="8"/>
                      </a:lnTo>
                      <a:lnTo>
                        <a:pt x="85" y="14"/>
                      </a:lnTo>
                      <a:lnTo>
                        <a:pt x="87" y="18"/>
                      </a:lnTo>
                      <a:lnTo>
                        <a:pt x="89" y="23"/>
                      </a:lnTo>
                      <a:lnTo>
                        <a:pt x="82" y="26"/>
                      </a:lnTo>
                      <a:lnTo>
                        <a:pt x="74" y="30"/>
                      </a:lnTo>
                      <a:lnTo>
                        <a:pt x="68" y="36"/>
                      </a:lnTo>
                      <a:lnTo>
                        <a:pt x="62" y="40"/>
                      </a:lnTo>
                      <a:lnTo>
                        <a:pt x="59" y="46"/>
                      </a:lnTo>
                      <a:lnTo>
                        <a:pt x="59" y="47"/>
                      </a:lnTo>
                      <a:lnTo>
                        <a:pt x="62" y="45"/>
                      </a:lnTo>
                      <a:lnTo>
                        <a:pt x="67" y="44"/>
                      </a:lnTo>
                      <a:lnTo>
                        <a:pt x="71" y="41"/>
                      </a:lnTo>
                      <a:lnTo>
                        <a:pt x="75" y="40"/>
                      </a:lnTo>
                      <a:lnTo>
                        <a:pt x="79" y="39"/>
                      </a:lnTo>
                      <a:lnTo>
                        <a:pt x="84" y="38"/>
                      </a:lnTo>
                      <a:lnTo>
                        <a:pt x="89" y="37"/>
                      </a:lnTo>
                      <a:lnTo>
                        <a:pt x="93" y="37"/>
                      </a:lnTo>
                      <a:lnTo>
                        <a:pt x="94" y="41"/>
                      </a:lnTo>
                      <a:lnTo>
                        <a:pt x="95" y="47"/>
                      </a:lnTo>
                      <a:lnTo>
                        <a:pt x="98" y="53"/>
                      </a:lnTo>
                      <a:lnTo>
                        <a:pt x="100" y="59"/>
                      </a:lnTo>
                      <a:lnTo>
                        <a:pt x="95" y="58"/>
                      </a:lnTo>
                      <a:lnTo>
                        <a:pt x="89" y="56"/>
                      </a:lnTo>
                      <a:lnTo>
                        <a:pt x="80" y="55"/>
                      </a:lnTo>
                      <a:lnTo>
                        <a:pt x="71" y="55"/>
                      </a:lnTo>
                      <a:lnTo>
                        <a:pt x="61" y="58"/>
                      </a:lnTo>
                      <a:lnTo>
                        <a:pt x="52" y="62"/>
                      </a:lnTo>
                      <a:lnTo>
                        <a:pt x="42" y="68"/>
                      </a:lnTo>
                      <a:lnTo>
                        <a:pt x="33" y="77"/>
                      </a:lnTo>
                      <a:lnTo>
                        <a:pt x="30" y="82"/>
                      </a:lnTo>
                      <a:lnTo>
                        <a:pt x="27" y="86"/>
                      </a:lnTo>
                      <a:lnTo>
                        <a:pt x="24" y="93"/>
                      </a:lnTo>
                      <a:lnTo>
                        <a:pt x="21" y="100"/>
                      </a:lnTo>
                      <a:lnTo>
                        <a:pt x="18" y="105"/>
                      </a:lnTo>
                      <a:lnTo>
                        <a:pt x="14" y="106"/>
                      </a:lnTo>
                      <a:lnTo>
                        <a:pt x="9" y="107"/>
                      </a:lnTo>
                      <a:lnTo>
                        <a:pt x="4" y="109"/>
                      </a:lnTo>
                      <a:lnTo>
                        <a:pt x="0" y="112"/>
                      </a:lnTo>
                      <a:lnTo>
                        <a:pt x="1" y="106"/>
                      </a:lnTo>
                      <a:lnTo>
                        <a:pt x="1" y="101"/>
                      </a:lnTo>
                      <a:lnTo>
                        <a:pt x="1" y="96"/>
                      </a:lnTo>
                      <a:lnTo>
                        <a:pt x="1" y="91"/>
                      </a:lnTo>
                      <a:lnTo>
                        <a:pt x="6" y="89"/>
                      </a:lnTo>
                      <a:lnTo>
                        <a:pt x="11" y="83"/>
                      </a:lnTo>
                      <a:lnTo>
                        <a:pt x="17" y="77"/>
                      </a:lnTo>
                      <a:lnTo>
                        <a:pt x="19" y="74"/>
                      </a:lnTo>
                      <a:lnTo>
                        <a:pt x="23" y="70"/>
                      </a:lnTo>
                      <a:close/>
                    </a:path>
                  </a:pathLst>
                </a:custGeom>
                <a:solidFill>
                  <a:srgbClr val="0038EF"/>
                </a:solidFill>
                <a:ln w="9525">
                  <a:noFill/>
                  <a:round/>
                  <a:headEnd/>
                  <a:tailEnd/>
                </a:ln>
              </p:spPr>
              <p:txBody>
                <a:bodyPr>
                  <a:prstTxWarp prst="textNoShape">
                    <a:avLst/>
                  </a:prstTxWarp>
                </a:bodyPr>
                <a:lstStyle/>
                <a:p>
                  <a:endParaRPr lang="en-US"/>
                </a:p>
              </p:txBody>
            </p:sp>
            <p:sp>
              <p:nvSpPr>
                <p:cNvPr id="184469" name="Freeform 149"/>
                <p:cNvSpPr>
                  <a:spLocks/>
                </p:cNvSpPr>
                <p:nvPr/>
              </p:nvSpPr>
              <p:spPr bwMode="auto">
                <a:xfrm>
                  <a:off x="2792" y="3120"/>
                  <a:ext cx="46" cy="48"/>
                </a:xfrm>
                <a:custGeom>
                  <a:avLst/>
                  <a:gdLst/>
                  <a:ahLst/>
                  <a:cxnLst>
                    <a:cxn ang="0">
                      <a:pos x="26" y="94"/>
                    </a:cxn>
                    <a:cxn ang="0">
                      <a:pos x="23" y="92"/>
                    </a:cxn>
                    <a:cxn ang="0">
                      <a:pos x="5" y="75"/>
                    </a:cxn>
                    <a:cxn ang="0">
                      <a:pos x="1" y="38"/>
                    </a:cxn>
                    <a:cxn ang="0">
                      <a:pos x="16" y="15"/>
                    </a:cxn>
                    <a:cxn ang="0">
                      <a:pos x="28" y="4"/>
                    </a:cxn>
                    <a:cxn ang="0">
                      <a:pos x="46" y="0"/>
                    </a:cxn>
                    <a:cxn ang="0">
                      <a:pos x="64" y="4"/>
                    </a:cxn>
                    <a:cxn ang="0">
                      <a:pos x="88" y="26"/>
                    </a:cxn>
                    <a:cxn ang="0">
                      <a:pos x="87" y="56"/>
                    </a:cxn>
                    <a:cxn ang="0">
                      <a:pos x="80" y="68"/>
                    </a:cxn>
                    <a:cxn ang="0">
                      <a:pos x="72" y="73"/>
                    </a:cxn>
                    <a:cxn ang="0">
                      <a:pos x="60" y="77"/>
                    </a:cxn>
                    <a:cxn ang="0">
                      <a:pos x="46" y="75"/>
                    </a:cxn>
                    <a:cxn ang="0">
                      <a:pos x="28" y="61"/>
                    </a:cxn>
                    <a:cxn ang="0">
                      <a:pos x="28" y="43"/>
                    </a:cxn>
                    <a:cxn ang="0">
                      <a:pos x="35" y="34"/>
                    </a:cxn>
                    <a:cxn ang="0">
                      <a:pos x="45" y="32"/>
                    </a:cxn>
                    <a:cxn ang="0">
                      <a:pos x="53" y="38"/>
                    </a:cxn>
                    <a:cxn ang="0">
                      <a:pos x="55" y="47"/>
                    </a:cxn>
                    <a:cxn ang="0">
                      <a:pos x="49" y="53"/>
                    </a:cxn>
                    <a:cxn ang="0">
                      <a:pos x="43" y="54"/>
                    </a:cxn>
                    <a:cxn ang="0">
                      <a:pos x="41" y="55"/>
                    </a:cxn>
                    <a:cxn ang="0">
                      <a:pos x="46" y="61"/>
                    </a:cxn>
                    <a:cxn ang="0">
                      <a:pos x="54" y="65"/>
                    </a:cxn>
                    <a:cxn ang="0">
                      <a:pos x="68" y="64"/>
                    </a:cxn>
                    <a:cxn ang="0">
                      <a:pos x="80" y="45"/>
                    </a:cxn>
                    <a:cxn ang="0">
                      <a:pos x="73" y="25"/>
                    </a:cxn>
                    <a:cxn ang="0">
                      <a:pos x="63" y="17"/>
                    </a:cxn>
                    <a:cxn ang="0">
                      <a:pos x="51" y="12"/>
                    </a:cxn>
                    <a:cxn ang="0">
                      <a:pos x="39" y="13"/>
                    </a:cxn>
                    <a:cxn ang="0">
                      <a:pos x="25" y="20"/>
                    </a:cxn>
                    <a:cxn ang="0">
                      <a:pos x="10" y="48"/>
                    </a:cxn>
                    <a:cxn ang="0">
                      <a:pos x="22" y="81"/>
                    </a:cxn>
                    <a:cxn ang="0">
                      <a:pos x="27" y="94"/>
                    </a:cxn>
                  </a:cxnLst>
                  <a:rect l="0" t="0" r="r" b="b"/>
                  <a:pathLst>
                    <a:path w="91" h="94">
                      <a:moveTo>
                        <a:pt x="27" y="94"/>
                      </a:moveTo>
                      <a:lnTo>
                        <a:pt x="26" y="94"/>
                      </a:lnTo>
                      <a:lnTo>
                        <a:pt x="24" y="93"/>
                      </a:lnTo>
                      <a:lnTo>
                        <a:pt x="23" y="92"/>
                      </a:lnTo>
                      <a:lnTo>
                        <a:pt x="20" y="91"/>
                      </a:lnTo>
                      <a:lnTo>
                        <a:pt x="5" y="75"/>
                      </a:lnTo>
                      <a:lnTo>
                        <a:pt x="0" y="56"/>
                      </a:lnTo>
                      <a:lnTo>
                        <a:pt x="1" y="38"/>
                      </a:lnTo>
                      <a:lnTo>
                        <a:pt x="10" y="20"/>
                      </a:lnTo>
                      <a:lnTo>
                        <a:pt x="16" y="15"/>
                      </a:lnTo>
                      <a:lnTo>
                        <a:pt x="22" y="9"/>
                      </a:lnTo>
                      <a:lnTo>
                        <a:pt x="28" y="4"/>
                      </a:lnTo>
                      <a:lnTo>
                        <a:pt x="38" y="1"/>
                      </a:lnTo>
                      <a:lnTo>
                        <a:pt x="46" y="0"/>
                      </a:lnTo>
                      <a:lnTo>
                        <a:pt x="55" y="1"/>
                      </a:lnTo>
                      <a:lnTo>
                        <a:pt x="64" y="4"/>
                      </a:lnTo>
                      <a:lnTo>
                        <a:pt x="75" y="10"/>
                      </a:lnTo>
                      <a:lnTo>
                        <a:pt x="88" y="26"/>
                      </a:lnTo>
                      <a:lnTo>
                        <a:pt x="91" y="43"/>
                      </a:lnTo>
                      <a:lnTo>
                        <a:pt x="87" y="56"/>
                      </a:lnTo>
                      <a:lnTo>
                        <a:pt x="83" y="64"/>
                      </a:lnTo>
                      <a:lnTo>
                        <a:pt x="80" y="68"/>
                      </a:lnTo>
                      <a:lnTo>
                        <a:pt x="77" y="70"/>
                      </a:lnTo>
                      <a:lnTo>
                        <a:pt x="72" y="73"/>
                      </a:lnTo>
                      <a:lnTo>
                        <a:pt x="66" y="76"/>
                      </a:lnTo>
                      <a:lnTo>
                        <a:pt x="60" y="77"/>
                      </a:lnTo>
                      <a:lnTo>
                        <a:pt x="53" y="77"/>
                      </a:lnTo>
                      <a:lnTo>
                        <a:pt x="46" y="75"/>
                      </a:lnTo>
                      <a:lnTo>
                        <a:pt x="38" y="70"/>
                      </a:lnTo>
                      <a:lnTo>
                        <a:pt x="28" y="61"/>
                      </a:lnTo>
                      <a:lnTo>
                        <a:pt x="26" y="50"/>
                      </a:lnTo>
                      <a:lnTo>
                        <a:pt x="28" y="43"/>
                      </a:lnTo>
                      <a:lnTo>
                        <a:pt x="31" y="39"/>
                      </a:lnTo>
                      <a:lnTo>
                        <a:pt x="35" y="34"/>
                      </a:lnTo>
                      <a:lnTo>
                        <a:pt x="40" y="32"/>
                      </a:lnTo>
                      <a:lnTo>
                        <a:pt x="45" y="32"/>
                      </a:lnTo>
                      <a:lnTo>
                        <a:pt x="49" y="34"/>
                      </a:lnTo>
                      <a:lnTo>
                        <a:pt x="53" y="38"/>
                      </a:lnTo>
                      <a:lnTo>
                        <a:pt x="55" y="42"/>
                      </a:lnTo>
                      <a:lnTo>
                        <a:pt x="55" y="47"/>
                      </a:lnTo>
                      <a:lnTo>
                        <a:pt x="53" y="50"/>
                      </a:lnTo>
                      <a:lnTo>
                        <a:pt x="49" y="53"/>
                      </a:lnTo>
                      <a:lnTo>
                        <a:pt x="47" y="53"/>
                      </a:lnTo>
                      <a:lnTo>
                        <a:pt x="43" y="54"/>
                      </a:lnTo>
                      <a:lnTo>
                        <a:pt x="40" y="53"/>
                      </a:lnTo>
                      <a:lnTo>
                        <a:pt x="41" y="55"/>
                      </a:lnTo>
                      <a:lnTo>
                        <a:pt x="43" y="58"/>
                      </a:lnTo>
                      <a:lnTo>
                        <a:pt x="46" y="61"/>
                      </a:lnTo>
                      <a:lnTo>
                        <a:pt x="48" y="63"/>
                      </a:lnTo>
                      <a:lnTo>
                        <a:pt x="54" y="65"/>
                      </a:lnTo>
                      <a:lnTo>
                        <a:pt x="60" y="66"/>
                      </a:lnTo>
                      <a:lnTo>
                        <a:pt x="68" y="64"/>
                      </a:lnTo>
                      <a:lnTo>
                        <a:pt x="75" y="57"/>
                      </a:lnTo>
                      <a:lnTo>
                        <a:pt x="80" y="45"/>
                      </a:lnTo>
                      <a:lnTo>
                        <a:pt x="79" y="34"/>
                      </a:lnTo>
                      <a:lnTo>
                        <a:pt x="73" y="25"/>
                      </a:lnTo>
                      <a:lnTo>
                        <a:pt x="68" y="19"/>
                      </a:lnTo>
                      <a:lnTo>
                        <a:pt x="63" y="17"/>
                      </a:lnTo>
                      <a:lnTo>
                        <a:pt x="57" y="13"/>
                      </a:lnTo>
                      <a:lnTo>
                        <a:pt x="51" y="12"/>
                      </a:lnTo>
                      <a:lnTo>
                        <a:pt x="45" y="12"/>
                      </a:lnTo>
                      <a:lnTo>
                        <a:pt x="39" y="13"/>
                      </a:lnTo>
                      <a:lnTo>
                        <a:pt x="32" y="16"/>
                      </a:lnTo>
                      <a:lnTo>
                        <a:pt x="25" y="20"/>
                      </a:lnTo>
                      <a:lnTo>
                        <a:pt x="18" y="27"/>
                      </a:lnTo>
                      <a:lnTo>
                        <a:pt x="10" y="48"/>
                      </a:lnTo>
                      <a:lnTo>
                        <a:pt x="13" y="66"/>
                      </a:lnTo>
                      <a:lnTo>
                        <a:pt x="22" y="81"/>
                      </a:lnTo>
                      <a:lnTo>
                        <a:pt x="28" y="92"/>
                      </a:lnTo>
                      <a:lnTo>
                        <a:pt x="27" y="94"/>
                      </a:lnTo>
                      <a:close/>
                    </a:path>
                  </a:pathLst>
                </a:custGeom>
                <a:solidFill>
                  <a:srgbClr val="D1EFFF"/>
                </a:solidFill>
                <a:ln w="9525">
                  <a:noFill/>
                  <a:round/>
                  <a:headEnd/>
                  <a:tailEnd/>
                </a:ln>
              </p:spPr>
              <p:txBody>
                <a:bodyPr>
                  <a:prstTxWarp prst="textNoShape">
                    <a:avLst/>
                  </a:prstTxWarp>
                </a:bodyPr>
                <a:lstStyle/>
                <a:p>
                  <a:endParaRPr lang="en-US"/>
                </a:p>
              </p:txBody>
            </p:sp>
            <p:sp>
              <p:nvSpPr>
                <p:cNvPr id="184470" name="Freeform 150"/>
                <p:cNvSpPr>
                  <a:spLocks/>
                </p:cNvSpPr>
                <p:nvPr/>
              </p:nvSpPr>
              <p:spPr bwMode="auto">
                <a:xfrm>
                  <a:off x="2203" y="2750"/>
                  <a:ext cx="93" cy="93"/>
                </a:xfrm>
                <a:custGeom>
                  <a:avLst/>
                  <a:gdLst/>
                  <a:ahLst/>
                  <a:cxnLst>
                    <a:cxn ang="0">
                      <a:pos x="93" y="185"/>
                    </a:cxn>
                    <a:cxn ang="0">
                      <a:pos x="112" y="183"/>
                    </a:cxn>
                    <a:cxn ang="0">
                      <a:pos x="129" y="179"/>
                    </a:cxn>
                    <a:cxn ang="0">
                      <a:pos x="145" y="169"/>
                    </a:cxn>
                    <a:cxn ang="0">
                      <a:pos x="159" y="158"/>
                    </a:cxn>
                    <a:cxn ang="0">
                      <a:pos x="170" y="144"/>
                    </a:cxn>
                    <a:cxn ang="0">
                      <a:pos x="180" y="129"/>
                    </a:cxn>
                    <a:cxn ang="0">
                      <a:pos x="184" y="111"/>
                    </a:cxn>
                    <a:cxn ang="0">
                      <a:pos x="187" y="92"/>
                    </a:cxn>
                    <a:cxn ang="0">
                      <a:pos x="184" y="74"/>
                    </a:cxn>
                    <a:cxn ang="0">
                      <a:pos x="180" y="56"/>
                    </a:cxn>
                    <a:cxn ang="0">
                      <a:pos x="170" y="40"/>
                    </a:cxn>
                    <a:cxn ang="0">
                      <a:pos x="159" y="26"/>
                    </a:cxn>
                    <a:cxn ang="0">
                      <a:pos x="145" y="16"/>
                    </a:cxn>
                    <a:cxn ang="0">
                      <a:pos x="129" y="7"/>
                    </a:cxn>
                    <a:cxn ang="0">
                      <a:pos x="112" y="2"/>
                    </a:cxn>
                    <a:cxn ang="0">
                      <a:pos x="93" y="0"/>
                    </a:cxn>
                    <a:cxn ang="0">
                      <a:pos x="75" y="2"/>
                    </a:cxn>
                    <a:cxn ang="0">
                      <a:pos x="56" y="7"/>
                    </a:cxn>
                    <a:cxn ang="0">
                      <a:pos x="41" y="16"/>
                    </a:cxn>
                    <a:cxn ang="0">
                      <a:pos x="28" y="26"/>
                    </a:cxn>
                    <a:cxn ang="0">
                      <a:pos x="16" y="40"/>
                    </a:cxn>
                    <a:cxn ang="0">
                      <a:pos x="7" y="56"/>
                    </a:cxn>
                    <a:cxn ang="0">
                      <a:pos x="2" y="74"/>
                    </a:cxn>
                    <a:cxn ang="0">
                      <a:pos x="0" y="92"/>
                    </a:cxn>
                    <a:cxn ang="0">
                      <a:pos x="2" y="111"/>
                    </a:cxn>
                    <a:cxn ang="0">
                      <a:pos x="7" y="129"/>
                    </a:cxn>
                    <a:cxn ang="0">
                      <a:pos x="16" y="144"/>
                    </a:cxn>
                    <a:cxn ang="0">
                      <a:pos x="28" y="158"/>
                    </a:cxn>
                    <a:cxn ang="0">
                      <a:pos x="41" y="169"/>
                    </a:cxn>
                    <a:cxn ang="0">
                      <a:pos x="56" y="179"/>
                    </a:cxn>
                    <a:cxn ang="0">
                      <a:pos x="75" y="183"/>
                    </a:cxn>
                    <a:cxn ang="0">
                      <a:pos x="93" y="185"/>
                    </a:cxn>
                  </a:cxnLst>
                  <a:rect l="0" t="0" r="r" b="b"/>
                  <a:pathLst>
                    <a:path w="187" h="185">
                      <a:moveTo>
                        <a:pt x="93" y="185"/>
                      </a:moveTo>
                      <a:lnTo>
                        <a:pt x="112" y="183"/>
                      </a:lnTo>
                      <a:lnTo>
                        <a:pt x="129" y="179"/>
                      </a:lnTo>
                      <a:lnTo>
                        <a:pt x="145" y="169"/>
                      </a:lnTo>
                      <a:lnTo>
                        <a:pt x="159" y="158"/>
                      </a:lnTo>
                      <a:lnTo>
                        <a:pt x="170" y="144"/>
                      </a:lnTo>
                      <a:lnTo>
                        <a:pt x="180" y="129"/>
                      </a:lnTo>
                      <a:lnTo>
                        <a:pt x="184" y="111"/>
                      </a:lnTo>
                      <a:lnTo>
                        <a:pt x="187" y="92"/>
                      </a:lnTo>
                      <a:lnTo>
                        <a:pt x="184" y="74"/>
                      </a:lnTo>
                      <a:lnTo>
                        <a:pt x="180" y="56"/>
                      </a:lnTo>
                      <a:lnTo>
                        <a:pt x="170" y="40"/>
                      </a:lnTo>
                      <a:lnTo>
                        <a:pt x="159" y="26"/>
                      </a:lnTo>
                      <a:lnTo>
                        <a:pt x="145" y="16"/>
                      </a:lnTo>
                      <a:lnTo>
                        <a:pt x="129" y="7"/>
                      </a:lnTo>
                      <a:lnTo>
                        <a:pt x="112" y="2"/>
                      </a:lnTo>
                      <a:lnTo>
                        <a:pt x="93" y="0"/>
                      </a:lnTo>
                      <a:lnTo>
                        <a:pt x="75" y="2"/>
                      </a:lnTo>
                      <a:lnTo>
                        <a:pt x="56" y="7"/>
                      </a:lnTo>
                      <a:lnTo>
                        <a:pt x="41" y="16"/>
                      </a:lnTo>
                      <a:lnTo>
                        <a:pt x="28" y="26"/>
                      </a:lnTo>
                      <a:lnTo>
                        <a:pt x="16" y="40"/>
                      </a:lnTo>
                      <a:lnTo>
                        <a:pt x="7" y="56"/>
                      </a:lnTo>
                      <a:lnTo>
                        <a:pt x="2" y="74"/>
                      </a:lnTo>
                      <a:lnTo>
                        <a:pt x="0" y="92"/>
                      </a:lnTo>
                      <a:lnTo>
                        <a:pt x="2" y="111"/>
                      </a:lnTo>
                      <a:lnTo>
                        <a:pt x="7" y="129"/>
                      </a:lnTo>
                      <a:lnTo>
                        <a:pt x="16" y="144"/>
                      </a:lnTo>
                      <a:lnTo>
                        <a:pt x="28" y="158"/>
                      </a:lnTo>
                      <a:lnTo>
                        <a:pt x="41" y="169"/>
                      </a:lnTo>
                      <a:lnTo>
                        <a:pt x="56" y="179"/>
                      </a:lnTo>
                      <a:lnTo>
                        <a:pt x="75" y="183"/>
                      </a:lnTo>
                      <a:lnTo>
                        <a:pt x="93" y="185"/>
                      </a:lnTo>
                      <a:close/>
                    </a:path>
                  </a:pathLst>
                </a:custGeom>
                <a:solidFill>
                  <a:srgbClr val="D17000"/>
                </a:solidFill>
                <a:ln w="9525">
                  <a:noFill/>
                  <a:round/>
                  <a:headEnd/>
                  <a:tailEnd/>
                </a:ln>
              </p:spPr>
              <p:txBody>
                <a:bodyPr>
                  <a:prstTxWarp prst="textNoShape">
                    <a:avLst/>
                  </a:prstTxWarp>
                </a:bodyPr>
                <a:lstStyle/>
                <a:p>
                  <a:endParaRPr lang="en-US"/>
                </a:p>
              </p:txBody>
            </p:sp>
            <p:sp>
              <p:nvSpPr>
                <p:cNvPr id="184471" name="Freeform 151"/>
                <p:cNvSpPr>
                  <a:spLocks/>
                </p:cNvSpPr>
                <p:nvPr/>
              </p:nvSpPr>
              <p:spPr bwMode="auto">
                <a:xfrm>
                  <a:off x="2216" y="2777"/>
                  <a:ext cx="27" cy="51"/>
                </a:xfrm>
                <a:custGeom>
                  <a:avLst/>
                  <a:gdLst/>
                  <a:ahLst/>
                  <a:cxnLst>
                    <a:cxn ang="0">
                      <a:pos x="11" y="0"/>
                    </a:cxn>
                    <a:cxn ang="0">
                      <a:pos x="7" y="5"/>
                    </a:cxn>
                    <a:cxn ang="0">
                      <a:pos x="3" y="17"/>
                    </a:cxn>
                    <a:cxn ang="0">
                      <a:pos x="0" y="38"/>
                    </a:cxn>
                    <a:cxn ang="0">
                      <a:pos x="7" y="69"/>
                    </a:cxn>
                    <a:cxn ang="0">
                      <a:pos x="13" y="80"/>
                    </a:cxn>
                    <a:cxn ang="0">
                      <a:pos x="20" y="88"/>
                    </a:cxn>
                    <a:cxn ang="0">
                      <a:pos x="28" y="95"/>
                    </a:cxn>
                    <a:cxn ang="0">
                      <a:pos x="37" y="99"/>
                    </a:cxn>
                    <a:cxn ang="0">
                      <a:pos x="45" y="103"/>
                    </a:cxn>
                    <a:cxn ang="0">
                      <a:pos x="51" y="103"/>
                    </a:cxn>
                    <a:cxn ang="0">
                      <a:pos x="54" y="102"/>
                    </a:cxn>
                    <a:cxn ang="0">
                      <a:pos x="54" y="98"/>
                    </a:cxn>
                    <a:cxn ang="0">
                      <a:pos x="44" y="76"/>
                    </a:cxn>
                    <a:cxn ang="0">
                      <a:pos x="35" y="57"/>
                    </a:cxn>
                    <a:cxn ang="0">
                      <a:pos x="27" y="39"/>
                    </a:cxn>
                    <a:cxn ang="0">
                      <a:pos x="21" y="25"/>
                    </a:cxn>
                    <a:cxn ang="0">
                      <a:pos x="16" y="14"/>
                    </a:cxn>
                    <a:cxn ang="0">
                      <a:pos x="13" y="7"/>
                    </a:cxn>
                    <a:cxn ang="0">
                      <a:pos x="12" y="1"/>
                    </a:cxn>
                    <a:cxn ang="0">
                      <a:pos x="11" y="0"/>
                    </a:cxn>
                  </a:cxnLst>
                  <a:rect l="0" t="0" r="r" b="b"/>
                  <a:pathLst>
                    <a:path w="54" h="103">
                      <a:moveTo>
                        <a:pt x="11" y="0"/>
                      </a:moveTo>
                      <a:lnTo>
                        <a:pt x="7" y="5"/>
                      </a:lnTo>
                      <a:lnTo>
                        <a:pt x="3" y="17"/>
                      </a:lnTo>
                      <a:lnTo>
                        <a:pt x="0" y="38"/>
                      </a:lnTo>
                      <a:lnTo>
                        <a:pt x="7" y="69"/>
                      </a:lnTo>
                      <a:lnTo>
                        <a:pt x="13" y="80"/>
                      </a:lnTo>
                      <a:lnTo>
                        <a:pt x="20" y="88"/>
                      </a:lnTo>
                      <a:lnTo>
                        <a:pt x="28" y="95"/>
                      </a:lnTo>
                      <a:lnTo>
                        <a:pt x="37" y="99"/>
                      </a:lnTo>
                      <a:lnTo>
                        <a:pt x="45" y="103"/>
                      </a:lnTo>
                      <a:lnTo>
                        <a:pt x="51" y="103"/>
                      </a:lnTo>
                      <a:lnTo>
                        <a:pt x="54" y="102"/>
                      </a:lnTo>
                      <a:lnTo>
                        <a:pt x="54" y="98"/>
                      </a:lnTo>
                      <a:lnTo>
                        <a:pt x="44" y="76"/>
                      </a:lnTo>
                      <a:lnTo>
                        <a:pt x="35" y="57"/>
                      </a:lnTo>
                      <a:lnTo>
                        <a:pt x="27" y="39"/>
                      </a:lnTo>
                      <a:lnTo>
                        <a:pt x="21" y="25"/>
                      </a:lnTo>
                      <a:lnTo>
                        <a:pt x="16" y="14"/>
                      </a:lnTo>
                      <a:lnTo>
                        <a:pt x="13" y="7"/>
                      </a:lnTo>
                      <a:lnTo>
                        <a:pt x="12" y="1"/>
                      </a:lnTo>
                      <a:lnTo>
                        <a:pt x="11" y="0"/>
                      </a:lnTo>
                      <a:close/>
                    </a:path>
                  </a:pathLst>
                </a:custGeom>
                <a:solidFill>
                  <a:srgbClr val="FFFFFF"/>
                </a:solidFill>
                <a:ln w="9525">
                  <a:noFill/>
                  <a:round/>
                  <a:headEnd/>
                  <a:tailEnd/>
                </a:ln>
              </p:spPr>
              <p:txBody>
                <a:bodyPr>
                  <a:prstTxWarp prst="textNoShape">
                    <a:avLst/>
                  </a:prstTxWarp>
                </a:bodyPr>
                <a:lstStyle/>
                <a:p>
                  <a:endParaRPr lang="en-US"/>
                </a:p>
              </p:txBody>
            </p:sp>
          </p:grpSp>
          <p:sp>
            <p:nvSpPr>
              <p:cNvPr id="184472" name="Text Box 152"/>
              <p:cNvSpPr txBox="1">
                <a:spLocks noChangeArrowheads="1"/>
              </p:cNvSpPr>
              <p:nvPr/>
            </p:nvSpPr>
            <p:spPr bwMode="auto">
              <a:xfrm rot="-502831">
                <a:off x="2081" y="1388"/>
                <a:ext cx="603"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06600"/>
                    </a:solidFill>
                    <a:latin typeface="Arial" charset="0"/>
                  </a:rPr>
                  <a:t>Centroid </a:t>
                </a:r>
              </a:p>
              <a:p>
                <a:pPr algn="ctr" eaLnBrk="1" hangingPunct="1"/>
                <a:r>
                  <a:rPr lang="en-US" sz="1200" b="1">
                    <a:solidFill>
                      <a:srgbClr val="006600"/>
                    </a:solidFill>
                    <a:latin typeface="Arial" charset="0"/>
                  </a:rPr>
                  <a:t>of Zipcode</a:t>
                </a:r>
              </a:p>
            </p:txBody>
          </p:sp>
        </p:grpSp>
      </p:grpSp>
      <p:grpSp>
        <p:nvGrpSpPr>
          <p:cNvPr id="17" name="Group 153"/>
          <p:cNvGrpSpPr>
            <a:grpSpLocks/>
          </p:cNvGrpSpPr>
          <p:nvPr/>
        </p:nvGrpSpPr>
        <p:grpSpPr bwMode="auto">
          <a:xfrm>
            <a:off x="4500563" y="3749675"/>
            <a:ext cx="1162050" cy="1171575"/>
            <a:chOff x="2018" y="1059"/>
            <a:chExt cx="732" cy="738"/>
          </a:xfrm>
        </p:grpSpPr>
        <p:grpSp>
          <p:nvGrpSpPr>
            <p:cNvPr id="18" name="Group 154"/>
            <p:cNvGrpSpPr>
              <a:grpSpLocks/>
            </p:cNvGrpSpPr>
            <p:nvPr/>
          </p:nvGrpSpPr>
          <p:grpSpPr bwMode="auto">
            <a:xfrm>
              <a:off x="2018" y="1059"/>
              <a:ext cx="732" cy="738"/>
              <a:chOff x="1791" y="2750"/>
              <a:chExt cx="1139" cy="1058"/>
            </a:xfrm>
          </p:grpSpPr>
          <p:sp>
            <p:nvSpPr>
              <p:cNvPr id="184475" name="AutoShape 155"/>
              <p:cNvSpPr>
                <a:spLocks noChangeAspect="1" noChangeArrowheads="1" noTextEdit="1"/>
              </p:cNvSpPr>
              <p:nvPr/>
            </p:nvSpPr>
            <p:spPr bwMode="auto">
              <a:xfrm>
                <a:off x="1791" y="2750"/>
                <a:ext cx="1139" cy="1058"/>
              </a:xfrm>
              <a:prstGeom prst="rect">
                <a:avLst/>
              </a:prstGeom>
              <a:noFill/>
              <a:ln w="9525">
                <a:noFill/>
                <a:miter lim="800000"/>
                <a:headEnd/>
                <a:tailEnd/>
              </a:ln>
            </p:spPr>
            <p:txBody>
              <a:bodyPr>
                <a:prstTxWarp prst="textNoShape">
                  <a:avLst/>
                </a:prstTxWarp>
              </a:bodyPr>
              <a:lstStyle/>
              <a:p>
                <a:endParaRPr lang="en-US"/>
              </a:p>
            </p:txBody>
          </p:sp>
          <p:sp>
            <p:nvSpPr>
              <p:cNvPr id="184476" name="Freeform 156"/>
              <p:cNvSpPr>
                <a:spLocks/>
              </p:cNvSpPr>
              <p:nvPr/>
            </p:nvSpPr>
            <p:spPr bwMode="auto">
              <a:xfrm>
                <a:off x="1827" y="2794"/>
                <a:ext cx="981" cy="431"/>
              </a:xfrm>
              <a:custGeom>
                <a:avLst/>
                <a:gdLst/>
                <a:ahLst/>
                <a:cxnLst>
                  <a:cxn ang="0">
                    <a:pos x="0" y="860"/>
                  </a:cxn>
                  <a:cxn ang="0">
                    <a:pos x="807" y="0"/>
                  </a:cxn>
                  <a:cxn ang="0">
                    <a:pos x="1961" y="595"/>
                  </a:cxn>
                  <a:cxn ang="0">
                    <a:pos x="1920" y="603"/>
                  </a:cxn>
                  <a:cxn ang="0">
                    <a:pos x="812" y="32"/>
                  </a:cxn>
                  <a:cxn ang="0">
                    <a:pos x="40" y="852"/>
                  </a:cxn>
                  <a:cxn ang="0">
                    <a:pos x="0" y="860"/>
                  </a:cxn>
                </a:cxnLst>
                <a:rect l="0" t="0" r="r" b="b"/>
                <a:pathLst>
                  <a:path w="1961" h="860">
                    <a:moveTo>
                      <a:pt x="0" y="860"/>
                    </a:moveTo>
                    <a:lnTo>
                      <a:pt x="807" y="0"/>
                    </a:lnTo>
                    <a:lnTo>
                      <a:pt x="1961" y="595"/>
                    </a:lnTo>
                    <a:lnTo>
                      <a:pt x="1920" y="603"/>
                    </a:lnTo>
                    <a:lnTo>
                      <a:pt x="812" y="32"/>
                    </a:lnTo>
                    <a:lnTo>
                      <a:pt x="40" y="852"/>
                    </a:lnTo>
                    <a:lnTo>
                      <a:pt x="0" y="860"/>
                    </a:lnTo>
                    <a:close/>
                  </a:path>
                </a:pathLst>
              </a:custGeom>
              <a:solidFill>
                <a:srgbClr val="8C8C8C"/>
              </a:solidFill>
              <a:ln w="9525">
                <a:noFill/>
                <a:round/>
                <a:headEnd/>
                <a:tailEnd/>
              </a:ln>
            </p:spPr>
            <p:txBody>
              <a:bodyPr>
                <a:prstTxWarp prst="textNoShape">
                  <a:avLst/>
                </a:prstTxWarp>
              </a:bodyPr>
              <a:lstStyle/>
              <a:p>
                <a:endParaRPr lang="en-US"/>
              </a:p>
            </p:txBody>
          </p:sp>
          <p:sp>
            <p:nvSpPr>
              <p:cNvPr id="184477" name="Freeform 157"/>
              <p:cNvSpPr>
                <a:spLocks/>
              </p:cNvSpPr>
              <p:nvPr/>
            </p:nvSpPr>
            <p:spPr bwMode="auto">
              <a:xfrm>
                <a:off x="1791" y="3081"/>
                <a:ext cx="1126" cy="727"/>
              </a:xfrm>
              <a:custGeom>
                <a:avLst/>
                <a:gdLst/>
                <a:ahLst/>
                <a:cxnLst>
                  <a:cxn ang="0">
                    <a:pos x="2253" y="1173"/>
                  </a:cxn>
                  <a:cxn ang="0">
                    <a:pos x="2096" y="0"/>
                  </a:cxn>
                  <a:cxn ang="0">
                    <a:pos x="0" y="281"/>
                  </a:cxn>
                  <a:cxn ang="0">
                    <a:pos x="157" y="1454"/>
                  </a:cxn>
                  <a:cxn ang="0">
                    <a:pos x="2253" y="1173"/>
                  </a:cxn>
                </a:cxnLst>
                <a:rect l="0" t="0" r="r" b="b"/>
                <a:pathLst>
                  <a:path w="2253" h="1454">
                    <a:moveTo>
                      <a:pt x="2253" y="1173"/>
                    </a:moveTo>
                    <a:lnTo>
                      <a:pt x="2096" y="0"/>
                    </a:lnTo>
                    <a:lnTo>
                      <a:pt x="0" y="281"/>
                    </a:lnTo>
                    <a:lnTo>
                      <a:pt x="157" y="1454"/>
                    </a:lnTo>
                    <a:lnTo>
                      <a:pt x="2253" y="1173"/>
                    </a:lnTo>
                    <a:close/>
                  </a:path>
                </a:pathLst>
              </a:custGeom>
              <a:solidFill>
                <a:srgbClr val="8C8C8C"/>
              </a:solidFill>
              <a:ln w="9525">
                <a:noFill/>
                <a:round/>
                <a:headEnd/>
                <a:tailEnd/>
              </a:ln>
            </p:spPr>
            <p:txBody>
              <a:bodyPr>
                <a:prstTxWarp prst="textNoShape">
                  <a:avLst/>
                </a:prstTxWarp>
              </a:bodyPr>
              <a:lstStyle/>
              <a:p>
                <a:endParaRPr lang="en-US"/>
              </a:p>
            </p:txBody>
          </p:sp>
          <p:sp>
            <p:nvSpPr>
              <p:cNvPr id="184478" name="Freeform 158"/>
              <p:cNvSpPr>
                <a:spLocks/>
              </p:cNvSpPr>
              <p:nvPr/>
            </p:nvSpPr>
            <p:spPr bwMode="auto">
              <a:xfrm>
                <a:off x="2191" y="2778"/>
                <a:ext cx="93" cy="94"/>
              </a:xfrm>
              <a:custGeom>
                <a:avLst/>
                <a:gdLst/>
                <a:ahLst/>
                <a:cxnLst>
                  <a:cxn ang="0">
                    <a:pos x="93" y="187"/>
                  </a:cxn>
                  <a:cxn ang="0">
                    <a:pos x="111" y="185"/>
                  </a:cxn>
                  <a:cxn ang="0">
                    <a:pos x="129" y="180"/>
                  </a:cxn>
                  <a:cxn ang="0">
                    <a:pos x="145" y="171"/>
                  </a:cxn>
                  <a:cxn ang="0">
                    <a:pos x="159" y="159"/>
                  </a:cxn>
                  <a:cxn ang="0">
                    <a:pos x="169" y="146"/>
                  </a:cxn>
                  <a:cxn ang="0">
                    <a:pos x="178" y="131"/>
                  </a:cxn>
                  <a:cxn ang="0">
                    <a:pos x="183" y="112"/>
                  </a:cxn>
                  <a:cxn ang="0">
                    <a:pos x="185" y="94"/>
                  </a:cxn>
                  <a:cxn ang="0">
                    <a:pos x="183" y="75"/>
                  </a:cxn>
                  <a:cxn ang="0">
                    <a:pos x="178" y="57"/>
                  </a:cxn>
                  <a:cxn ang="0">
                    <a:pos x="169" y="42"/>
                  </a:cxn>
                  <a:cxn ang="0">
                    <a:pos x="159" y="28"/>
                  </a:cxn>
                  <a:cxn ang="0">
                    <a:pos x="145" y="17"/>
                  </a:cxn>
                  <a:cxn ang="0">
                    <a:pos x="129" y="7"/>
                  </a:cxn>
                  <a:cxn ang="0">
                    <a:pos x="111" y="3"/>
                  </a:cxn>
                  <a:cxn ang="0">
                    <a:pos x="93" y="0"/>
                  </a:cxn>
                  <a:cxn ang="0">
                    <a:pos x="75" y="3"/>
                  </a:cxn>
                  <a:cxn ang="0">
                    <a:pos x="56" y="7"/>
                  </a:cxn>
                  <a:cxn ang="0">
                    <a:pos x="41" y="17"/>
                  </a:cxn>
                  <a:cxn ang="0">
                    <a:pos x="27" y="28"/>
                  </a:cxn>
                  <a:cxn ang="0">
                    <a:pos x="16" y="42"/>
                  </a:cxn>
                  <a:cxn ang="0">
                    <a:pos x="7" y="57"/>
                  </a:cxn>
                  <a:cxn ang="0">
                    <a:pos x="2" y="75"/>
                  </a:cxn>
                  <a:cxn ang="0">
                    <a:pos x="0" y="94"/>
                  </a:cxn>
                  <a:cxn ang="0">
                    <a:pos x="2" y="112"/>
                  </a:cxn>
                  <a:cxn ang="0">
                    <a:pos x="7" y="131"/>
                  </a:cxn>
                  <a:cxn ang="0">
                    <a:pos x="16" y="146"/>
                  </a:cxn>
                  <a:cxn ang="0">
                    <a:pos x="27" y="159"/>
                  </a:cxn>
                  <a:cxn ang="0">
                    <a:pos x="41" y="171"/>
                  </a:cxn>
                  <a:cxn ang="0">
                    <a:pos x="56" y="180"/>
                  </a:cxn>
                  <a:cxn ang="0">
                    <a:pos x="75" y="185"/>
                  </a:cxn>
                  <a:cxn ang="0">
                    <a:pos x="93" y="187"/>
                  </a:cxn>
                </a:cxnLst>
                <a:rect l="0" t="0" r="r" b="b"/>
                <a:pathLst>
                  <a:path w="185" h="187">
                    <a:moveTo>
                      <a:pt x="93" y="187"/>
                    </a:moveTo>
                    <a:lnTo>
                      <a:pt x="111" y="185"/>
                    </a:lnTo>
                    <a:lnTo>
                      <a:pt x="129" y="180"/>
                    </a:lnTo>
                    <a:lnTo>
                      <a:pt x="145" y="171"/>
                    </a:lnTo>
                    <a:lnTo>
                      <a:pt x="159" y="159"/>
                    </a:lnTo>
                    <a:lnTo>
                      <a:pt x="169" y="146"/>
                    </a:lnTo>
                    <a:lnTo>
                      <a:pt x="178" y="131"/>
                    </a:lnTo>
                    <a:lnTo>
                      <a:pt x="183" y="112"/>
                    </a:lnTo>
                    <a:lnTo>
                      <a:pt x="185" y="94"/>
                    </a:lnTo>
                    <a:lnTo>
                      <a:pt x="183" y="75"/>
                    </a:lnTo>
                    <a:lnTo>
                      <a:pt x="178" y="57"/>
                    </a:lnTo>
                    <a:lnTo>
                      <a:pt x="169" y="42"/>
                    </a:lnTo>
                    <a:lnTo>
                      <a:pt x="159" y="28"/>
                    </a:lnTo>
                    <a:lnTo>
                      <a:pt x="145" y="17"/>
                    </a:lnTo>
                    <a:lnTo>
                      <a:pt x="129" y="7"/>
                    </a:lnTo>
                    <a:lnTo>
                      <a:pt x="111" y="3"/>
                    </a:lnTo>
                    <a:lnTo>
                      <a:pt x="93" y="0"/>
                    </a:lnTo>
                    <a:lnTo>
                      <a:pt x="75" y="3"/>
                    </a:lnTo>
                    <a:lnTo>
                      <a:pt x="56" y="7"/>
                    </a:lnTo>
                    <a:lnTo>
                      <a:pt x="41" y="17"/>
                    </a:lnTo>
                    <a:lnTo>
                      <a:pt x="27" y="28"/>
                    </a:lnTo>
                    <a:lnTo>
                      <a:pt x="16" y="42"/>
                    </a:lnTo>
                    <a:lnTo>
                      <a:pt x="7" y="57"/>
                    </a:lnTo>
                    <a:lnTo>
                      <a:pt x="2" y="75"/>
                    </a:lnTo>
                    <a:lnTo>
                      <a:pt x="0" y="94"/>
                    </a:lnTo>
                    <a:lnTo>
                      <a:pt x="2" y="112"/>
                    </a:lnTo>
                    <a:lnTo>
                      <a:pt x="7" y="131"/>
                    </a:lnTo>
                    <a:lnTo>
                      <a:pt x="16" y="146"/>
                    </a:lnTo>
                    <a:lnTo>
                      <a:pt x="27" y="159"/>
                    </a:lnTo>
                    <a:lnTo>
                      <a:pt x="41" y="171"/>
                    </a:lnTo>
                    <a:lnTo>
                      <a:pt x="56" y="180"/>
                    </a:lnTo>
                    <a:lnTo>
                      <a:pt x="75" y="185"/>
                    </a:lnTo>
                    <a:lnTo>
                      <a:pt x="93" y="187"/>
                    </a:lnTo>
                    <a:close/>
                  </a:path>
                </a:pathLst>
              </a:custGeom>
              <a:solidFill>
                <a:srgbClr val="8C8C8C"/>
              </a:solidFill>
              <a:ln w="9525">
                <a:noFill/>
                <a:round/>
                <a:headEnd/>
                <a:tailEnd/>
              </a:ln>
            </p:spPr>
            <p:txBody>
              <a:bodyPr>
                <a:prstTxWarp prst="textNoShape">
                  <a:avLst/>
                </a:prstTxWarp>
              </a:bodyPr>
              <a:lstStyle/>
              <a:p>
                <a:endParaRPr lang="en-US"/>
              </a:p>
            </p:txBody>
          </p:sp>
          <p:sp>
            <p:nvSpPr>
              <p:cNvPr id="184479" name="Freeform 159"/>
              <p:cNvSpPr>
                <a:spLocks/>
              </p:cNvSpPr>
              <p:nvPr/>
            </p:nvSpPr>
            <p:spPr bwMode="auto">
              <a:xfrm>
                <a:off x="1839" y="2766"/>
                <a:ext cx="982" cy="430"/>
              </a:xfrm>
              <a:custGeom>
                <a:avLst/>
                <a:gdLst/>
                <a:ahLst/>
                <a:cxnLst>
                  <a:cxn ang="0">
                    <a:pos x="0" y="862"/>
                  </a:cxn>
                  <a:cxn ang="0">
                    <a:pos x="808" y="0"/>
                  </a:cxn>
                  <a:cxn ang="0">
                    <a:pos x="1962" y="596"/>
                  </a:cxn>
                  <a:cxn ang="0">
                    <a:pos x="1921" y="605"/>
                  </a:cxn>
                  <a:cxn ang="0">
                    <a:pos x="812" y="34"/>
                  </a:cxn>
                  <a:cxn ang="0">
                    <a:pos x="40" y="854"/>
                  </a:cxn>
                  <a:cxn ang="0">
                    <a:pos x="0" y="862"/>
                  </a:cxn>
                </a:cxnLst>
                <a:rect l="0" t="0" r="r" b="b"/>
                <a:pathLst>
                  <a:path w="1962" h="862">
                    <a:moveTo>
                      <a:pt x="0" y="862"/>
                    </a:moveTo>
                    <a:lnTo>
                      <a:pt x="808" y="0"/>
                    </a:lnTo>
                    <a:lnTo>
                      <a:pt x="1962" y="596"/>
                    </a:lnTo>
                    <a:lnTo>
                      <a:pt x="1921" y="605"/>
                    </a:lnTo>
                    <a:lnTo>
                      <a:pt x="812" y="34"/>
                    </a:lnTo>
                    <a:lnTo>
                      <a:pt x="40" y="854"/>
                    </a:lnTo>
                    <a:lnTo>
                      <a:pt x="0" y="862"/>
                    </a:lnTo>
                    <a:close/>
                  </a:path>
                </a:pathLst>
              </a:custGeom>
              <a:solidFill>
                <a:srgbClr val="E2B575"/>
              </a:solidFill>
              <a:ln w="9525">
                <a:noFill/>
                <a:round/>
                <a:headEnd/>
                <a:tailEnd/>
              </a:ln>
            </p:spPr>
            <p:txBody>
              <a:bodyPr>
                <a:prstTxWarp prst="textNoShape">
                  <a:avLst/>
                </a:prstTxWarp>
              </a:bodyPr>
              <a:lstStyle/>
              <a:p>
                <a:endParaRPr lang="en-US"/>
              </a:p>
            </p:txBody>
          </p:sp>
          <p:sp>
            <p:nvSpPr>
              <p:cNvPr id="184480" name="Freeform 160"/>
              <p:cNvSpPr>
                <a:spLocks/>
              </p:cNvSpPr>
              <p:nvPr/>
            </p:nvSpPr>
            <p:spPr bwMode="auto">
              <a:xfrm>
                <a:off x="1803" y="3053"/>
                <a:ext cx="1127" cy="727"/>
              </a:xfrm>
              <a:custGeom>
                <a:avLst/>
                <a:gdLst/>
                <a:ahLst/>
                <a:cxnLst>
                  <a:cxn ang="0">
                    <a:pos x="2254" y="1172"/>
                  </a:cxn>
                  <a:cxn ang="0">
                    <a:pos x="2096" y="0"/>
                  </a:cxn>
                  <a:cxn ang="0">
                    <a:pos x="0" y="281"/>
                  </a:cxn>
                  <a:cxn ang="0">
                    <a:pos x="158" y="1454"/>
                  </a:cxn>
                  <a:cxn ang="0">
                    <a:pos x="2254" y="1172"/>
                  </a:cxn>
                </a:cxnLst>
                <a:rect l="0" t="0" r="r" b="b"/>
                <a:pathLst>
                  <a:path w="2254" h="1454">
                    <a:moveTo>
                      <a:pt x="2254" y="1172"/>
                    </a:moveTo>
                    <a:lnTo>
                      <a:pt x="2096" y="0"/>
                    </a:lnTo>
                    <a:lnTo>
                      <a:pt x="0" y="281"/>
                    </a:lnTo>
                    <a:lnTo>
                      <a:pt x="158" y="1454"/>
                    </a:lnTo>
                    <a:lnTo>
                      <a:pt x="2254" y="1172"/>
                    </a:lnTo>
                    <a:close/>
                  </a:path>
                </a:pathLst>
              </a:custGeom>
              <a:solidFill>
                <a:srgbClr val="0038EF"/>
              </a:solidFill>
              <a:ln w="9525">
                <a:noFill/>
                <a:round/>
                <a:headEnd/>
                <a:tailEnd/>
              </a:ln>
            </p:spPr>
            <p:txBody>
              <a:bodyPr>
                <a:prstTxWarp prst="textNoShape">
                  <a:avLst/>
                </a:prstTxWarp>
              </a:bodyPr>
              <a:lstStyle/>
              <a:p>
                <a:endParaRPr lang="en-US"/>
              </a:p>
            </p:txBody>
          </p:sp>
          <p:sp>
            <p:nvSpPr>
              <p:cNvPr id="184481" name="Freeform 161"/>
              <p:cNvSpPr>
                <a:spLocks/>
              </p:cNvSpPr>
              <p:nvPr/>
            </p:nvSpPr>
            <p:spPr bwMode="auto">
              <a:xfrm>
                <a:off x="1823" y="3069"/>
                <a:ext cx="1086" cy="692"/>
              </a:xfrm>
              <a:custGeom>
                <a:avLst/>
                <a:gdLst/>
                <a:ahLst/>
                <a:cxnLst>
                  <a:cxn ang="0">
                    <a:pos x="2172" y="1112"/>
                  </a:cxn>
                  <a:cxn ang="0">
                    <a:pos x="2023" y="0"/>
                  </a:cxn>
                  <a:cxn ang="0">
                    <a:pos x="0" y="272"/>
                  </a:cxn>
                  <a:cxn ang="0">
                    <a:pos x="149" y="1384"/>
                  </a:cxn>
                  <a:cxn ang="0">
                    <a:pos x="2172" y="1112"/>
                  </a:cxn>
                </a:cxnLst>
                <a:rect l="0" t="0" r="r" b="b"/>
                <a:pathLst>
                  <a:path w="2172" h="1384">
                    <a:moveTo>
                      <a:pt x="2172" y="1112"/>
                    </a:moveTo>
                    <a:lnTo>
                      <a:pt x="2023" y="0"/>
                    </a:lnTo>
                    <a:lnTo>
                      <a:pt x="0" y="272"/>
                    </a:lnTo>
                    <a:lnTo>
                      <a:pt x="149" y="1384"/>
                    </a:lnTo>
                    <a:lnTo>
                      <a:pt x="2172" y="1112"/>
                    </a:lnTo>
                    <a:close/>
                  </a:path>
                </a:pathLst>
              </a:custGeom>
              <a:solidFill>
                <a:srgbClr val="4F9EFF"/>
              </a:solidFill>
              <a:ln w="9525">
                <a:noFill/>
                <a:round/>
                <a:headEnd/>
                <a:tailEnd/>
              </a:ln>
            </p:spPr>
            <p:txBody>
              <a:bodyPr>
                <a:prstTxWarp prst="textNoShape">
                  <a:avLst/>
                </a:prstTxWarp>
              </a:bodyPr>
              <a:lstStyle/>
              <a:p>
                <a:endParaRPr lang="en-US"/>
              </a:p>
            </p:txBody>
          </p:sp>
          <p:sp>
            <p:nvSpPr>
              <p:cNvPr id="184482" name="Freeform 162"/>
              <p:cNvSpPr>
                <a:spLocks/>
              </p:cNvSpPr>
              <p:nvPr/>
            </p:nvSpPr>
            <p:spPr bwMode="auto">
              <a:xfrm>
                <a:off x="1871" y="3116"/>
                <a:ext cx="990" cy="596"/>
              </a:xfrm>
              <a:custGeom>
                <a:avLst/>
                <a:gdLst/>
                <a:ahLst/>
                <a:cxnLst>
                  <a:cxn ang="0">
                    <a:pos x="1981" y="943"/>
                  </a:cxn>
                  <a:cxn ang="0">
                    <a:pos x="1854" y="0"/>
                  </a:cxn>
                  <a:cxn ang="0">
                    <a:pos x="0" y="248"/>
                  </a:cxn>
                  <a:cxn ang="0">
                    <a:pos x="126" y="1192"/>
                  </a:cxn>
                  <a:cxn ang="0">
                    <a:pos x="1981" y="943"/>
                  </a:cxn>
                </a:cxnLst>
                <a:rect l="0" t="0" r="r" b="b"/>
                <a:pathLst>
                  <a:path w="1981" h="1192">
                    <a:moveTo>
                      <a:pt x="1981" y="943"/>
                    </a:moveTo>
                    <a:lnTo>
                      <a:pt x="1854" y="0"/>
                    </a:lnTo>
                    <a:lnTo>
                      <a:pt x="0" y="248"/>
                    </a:lnTo>
                    <a:lnTo>
                      <a:pt x="126" y="1192"/>
                    </a:lnTo>
                    <a:lnTo>
                      <a:pt x="1981" y="943"/>
                    </a:lnTo>
                    <a:close/>
                  </a:path>
                </a:pathLst>
              </a:custGeom>
              <a:solidFill>
                <a:srgbClr val="F9FCFF"/>
              </a:solidFill>
              <a:ln w="9525">
                <a:noFill/>
                <a:round/>
                <a:headEnd/>
                <a:tailEnd/>
              </a:ln>
            </p:spPr>
            <p:txBody>
              <a:bodyPr>
                <a:prstTxWarp prst="textNoShape">
                  <a:avLst/>
                </a:prstTxWarp>
              </a:bodyPr>
              <a:lstStyle/>
              <a:p>
                <a:endParaRPr lang="en-US"/>
              </a:p>
            </p:txBody>
          </p:sp>
          <p:sp>
            <p:nvSpPr>
              <p:cNvPr id="184483" name="Freeform 163"/>
              <p:cNvSpPr>
                <a:spLocks/>
              </p:cNvSpPr>
              <p:nvPr/>
            </p:nvSpPr>
            <p:spPr bwMode="auto">
              <a:xfrm>
                <a:off x="1841" y="3208"/>
                <a:ext cx="85" cy="87"/>
              </a:xfrm>
              <a:custGeom>
                <a:avLst/>
                <a:gdLst/>
                <a:ahLst/>
                <a:cxnLst>
                  <a:cxn ang="0">
                    <a:pos x="0" y="19"/>
                  </a:cxn>
                  <a:cxn ang="0">
                    <a:pos x="20" y="165"/>
                  </a:cxn>
                  <a:cxn ang="0">
                    <a:pos x="27" y="167"/>
                  </a:cxn>
                  <a:cxn ang="0">
                    <a:pos x="32" y="169"/>
                  </a:cxn>
                  <a:cxn ang="0">
                    <a:pos x="39" y="172"/>
                  </a:cxn>
                  <a:cxn ang="0">
                    <a:pos x="46" y="173"/>
                  </a:cxn>
                  <a:cxn ang="0">
                    <a:pos x="53" y="174"/>
                  </a:cxn>
                  <a:cxn ang="0">
                    <a:pos x="60" y="174"/>
                  </a:cxn>
                  <a:cxn ang="0">
                    <a:pos x="68" y="174"/>
                  </a:cxn>
                  <a:cxn ang="0">
                    <a:pos x="75" y="173"/>
                  </a:cxn>
                  <a:cxn ang="0">
                    <a:pos x="97" y="168"/>
                  </a:cxn>
                  <a:cxn ang="0">
                    <a:pos x="116" y="159"/>
                  </a:cxn>
                  <a:cxn ang="0">
                    <a:pos x="134" y="146"/>
                  </a:cxn>
                  <a:cxn ang="0">
                    <a:pos x="149" y="130"/>
                  </a:cxn>
                  <a:cxn ang="0">
                    <a:pos x="159" y="113"/>
                  </a:cxn>
                  <a:cxn ang="0">
                    <a:pos x="167" y="93"/>
                  </a:cxn>
                  <a:cxn ang="0">
                    <a:pos x="171" y="71"/>
                  </a:cxn>
                  <a:cxn ang="0">
                    <a:pos x="169" y="49"/>
                  </a:cxn>
                  <a:cxn ang="0">
                    <a:pos x="167" y="36"/>
                  </a:cxn>
                  <a:cxn ang="0">
                    <a:pos x="163" y="23"/>
                  </a:cxn>
                  <a:cxn ang="0">
                    <a:pos x="157" y="11"/>
                  </a:cxn>
                  <a:cxn ang="0">
                    <a:pos x="150" y="0"/>
                  </a:cxn>
                  <a:cxn ang="0">
                    <a:pos x="0" y="19"/>
                  </a:cxn>
                </a:cxnLst>
                <a:rect l="0" t="0" r="r" b="b"/>
                <a:pathLst>
                  <a:path w="171" h="174">
                    <a:moveTo>
                      <a:pt x="0" y="19"/>
                    </a:moveTo>
                    <a:lnTo>
                      <a:pt x="20" y="165"/>
                    </a:lnTo>
                    <a:lnTo>
                      <a:pt x="27" y="167"/>
                    </a:lnTo>
                    <a:lnTo>
                      <a:pt x="32" y="169"/>
                    </a:lnTo>
                    <a:lnTo>
                      <a:pt x="39" y="172"/>
                    </a:lnTo>
                    <a:lnTo>
                      <a:pt x="46" y="173"/>
                    </a:lnTo>
                    <a:lnTo>
                      <a:pt x="53" y="174"/>
                    </a:lnTo>
                    <a:lnTo>
                      <a:pt x="60" y="174"/>
                    </a:lnTo>
                    <a:lnTo>
                      <a:pt x="68" y="174"/>
                    </a:lnTo>
                    <a:lnTo>
                      <a:pt x="75" y="173"/>
                    </a:lnTo>
                    <a:lnTo>
                      <a:pt x="97" y="168"/>
                    </a:lnTo>
                    <a:lnTo>
                      <a:pt x="116" y="159"/>
                    </a:lnTo>
                    <a:lnTo>
                      <a:pt x="134" y="146"/>
                    </a:lnTo>
                    <a:lnTo>
                      <a:pt x="149" y="130"/>
                    </a:lnTo>
                    <a:lnTo>
                      <a:pt x="159" y="113"/>
                    </a:lnTo>
                    <a:lnTo>
                      <a:pt x="167" y="93"/>
                    </a:lnTo>
                    <a:lnTo>
                      <a:pt x="171" y="71"/>
                    </a:lnTo>
                    <a:lnTo>
                      <a:pt x="169" y="49"/>
                    </a:lnTo>
                    <a:lnTo>
                      <a:pt x="167" y="36"/>
                    </a:lnTo>
                    <a:lnTo>
                      <a:pt x="163" y="23"/>
                    </a:lnTo>
                    <a:lnTo>
                      <a:pt x="157" y="11"/>
                    </a:lnTo>
                    <a:lnTo>
                      <a:pt x="150" y="0"/>
                    </a:lnTo>
                    <a:lnTo>
                      <a:pt x="0" y="19"/>
                    </a:lnTo>
                    <a:close/>
                  </a:path>
                </a:pathLst>
              </a:custGeom>
              <a:solidFill>
                <a:srgbClr val="4F9EFF"/>
              </a:solidFill>
              <a:ln w="9525">
                <a:noFill/>
                <a:round/>
                <a:headEnd/>
                <a:tailEnd/>
              </a:ln>
            </p:spPr>
            <p:txBody>
              <a:bodyPr>
                <a:prstTxWarp prst="textNoShape">
                  <a:avLst/>
                </a:prstTxWarp>
              </a:bodyPr>
              <a:lstStyle/>
              <a:p>
                <a:endParaRPr lang="en-US"/>
              </a:p>
            </p:txBody>
          </p:sp>
          <p:sp>
            <p:nvSpPr>
              <p:cNvPr id="184484" name="Freeform 164"/>
              <p:cNvSpPr>
                <a:spLocks/>
              </p:cNvSpPr>
              <p:nvPr/>
            </p:nvSpPr>
            <p:spPr bwMode="auto">
              <a:xfrm>
                <a:off x="2744" y="3089"/>
                <a:ext cx="88" cy="85"/>
              </a:xfrm>
              <a:custGeom>
                <a:avLst/>
                <a:gdLst/>
                <a:ahLst/>
                <a:cxnLst>
                  <a:cxn ang="0">
                    <a:pos x="157" y="0"/>
                  </a:cxn>
                  <a:cxn ang="0">
                    <a:pos x="176" y="146"/>
                  </a:cxn>
                  <a:cxn ang="0">
                    <a:pos x="170" y="150"/>
                  </a:cxn>
                  <a:cxn ang="0">
                    <a:pos x="165" y="154"/>
                  </a:cxn>
                  <a:cxn ang="0">
                    <a:pos x="159" y="157"/>
                  </a:cxn>
                  <a:cxn ang="0">
                    <a:pos x="152" y="161"/>
                  </a:cxn>
                  <a:cxn ang="0">
                    <a:pos x="145" y="163"/>
                  </a:cxn>
                  <a:cxn ang="0">
                    <a:pos x="138" y="165"/>
                  </a:cxn>
                  <a:cxn ang="0">
                    <a:pos x="131" y="167"/>
                  </a:cxn>
                  <a:cxn ang="0">
                    <a:pos x="124" y="169"/>
                  </a:cxn>
                  <a:cxn ang="0">
                    <a:pos x="102" y="170"/>
                  </a:cxn>
                  <a:cxn ang="0">
                    <a:pos x="80" y="165"/>
                  </a:cxn>
                  <a:cxn ang="0">
                    <a:pos x="61" y="158"/>
                  </a:cxn>
                  <a:cxn ang="0">
                    <a:pos x="44" y="147"/>
                  </a:cxn>
                  <a:cxn ang="0">
                    <a:pos x="27" y="133"/>
                  </a:cxn>
                  <a:cxn ang="0">
                    <a:pos x="15" y="116"/>
                  </a:cxn>
                  <a:cxn ang="0">
                    <a:pos x="6" y="96"/>
                  </a:cxn>
                  <a:cxn ang="0">
                    <a:pos x="1" y="74"/>
                  </a:cxn>
                  <a:cxn ang="0">
                    <a:pos x="0" y="60"/>
                  </a:cxn>
                  <a:cxn ang="0">
                    <a:pos x="1" y="47"/>
                  </a:cxn>
                  <a:cxn ang="0">
                    <a:pos x="3" y="34"/>
                  </a:cxn>
                  <a:cxn ang="0">
                    <a:pos x="7" y="21"/>
                  </a:cxn>
                  <a:cxn ang="0">
                    <a:pos x="157" y="0"/>
                  </a:cxn>
                </a:cxnLst>
                <a:rect l="0" t="0" r="r" b="b"/>
                <a:pathLst>
                  <a:path w="176" h="170">
                    <a:moveTo>
                      <a:pt x="157" y="0"/>
                    </a:moveTo>
                    <a:lnTo>
                      <a:pt x="176" y="146"/>
                    </a:lnTo>
                    <a:lnTo>
                      <a:pt x="170" y="150"/>
                    </a:lnTo>
                    <a:lnTo>
                      <a:pt x="165" y="154"/>
                    </a:lnTo>
                    <a:lnTo>
                      <a:pt x="159" y="157"/>
                    </a:lnTo>
                    <a:lnTo>
                      <a:pt x="152" y="161"/>
                    </a:lnTo>
                    <a:lnTo>
                      <a:pt x="145" y="163"/>
                    </a:lnTo>
                    <a:lnTo>
                      <a:pt x="138" y="165"/>
                    </a:lnTo>
                    <a:lnTo>
                      <a:pt x="131" y="167"/>
                    </a:lnTo>
                    <a:lnTo>
                      <a:pt x="124" y="169"/>
                    </a:lnTo>
                    <a:lnTo>
                      <a:pt x="102" y="170"/>
                    </a:lnTo>
                    <a:lnTo>
                      <a:pt x="80" y="165"/>
                    </a:lnTo>
                    <a:lnTo>
                      <a:pt x="61" y="158"/>
                    </a:lnTo>
                    <a:lnTo>
                      <a:pt x="44" y="147"/>
                    </a:lnTo>
                    <a:lnTo>
                      <a:pt x="27" y="133"/>
                    </a:lnTo>
                    <a:lnTo>
                      <a:pt x="15" y="116"/>
                    </a:lnTo>
                    <a:lnTo>
                      <a:pt x="6" y="96"/>
                    </a:lnTo>
                    <a:lnTo>
                      <a:pt x="1" y="74"/>
                    </a:lnTo>
                    <a:lnTo>
                      <a:pt x="0" y="60"/>
                    </a:lnTo>
                    <a:lnTo>
                      <a:pt x="1" y="47"/>
                    </a:lnTo>
                    <a:lnTo>
                      <a:pt x="3" y="34"/>
                    </a:lnTo>
                    <a:lnTo>
                      <a:pt x="7" y="21"/>
                    </a:lnTo>
                    <a:lnTo>
                      <a:pt x="157" y="0"/>
                    </a:lnTo>
                    <a:close/>
                  </a:path>
                </a:pathLst>
              </a:custGeom>
              <a:solidFill>
                <a:srgbClr val="4F9EFF"/>
              </a:solidFill>
              <a:ln w="9525">
                <a:noFill/>
                <a:round/>
                <a:headEnd/>
                <a:tailEnd/>
              </a:ln>
            </p:spPr>
            <p:txBody>
              <a:bodyPr>
                <a:prstTxWarp prst="textNoShape">
                  <a:avLst/>
                </a:prstTxWarp>
              </a:bodyPr>
              <a:lstStyle/>
              <a:p>
                <a:endParaRPr lang="en-US"/>
              </a:p>
            </p:txBody>
          </p:sp>
          <p:sp>
            <p:nvSpPr>
              <p:cNvPr id="184485" name="Freeform 165"/>
              <p:cNvSpPr>
                <a:spLocks/>
              </p:cNvSpPr>
              <p:nvPr/>
            </p:nvSpPr>
            <p:spPr bwMode="auto">
              <a:xfrm>
                <a:off x="2807" y="3531"/>
                <a:ext cx="84" cy="89"/>
              </a:xfrm>
              <a:custGeom>
                <a:avLst/>
                <a:gdLst/>
                <a:ahLst/>
                <a:cxnLst>
                  <a:cxn ang="0">
                    <a:pos x="168" y="158"/>
                  </a:cxn>
                  <a:cxn ang="0">
                    <a:pos x="23" y="177"/>
                  </a:cxn>
                  <a:cxn ang="0">
                    <a:pos x="15" y="166"/>
                  </a:cxn>
                  <a:cxn ang="0">
                    <a:pos x="9" y="153"/>
                  </a:cxn>
                  <a:cxn ang="0">
                    <a:pos x="3" y="139"/>
                  </a:cxn>
                  <a:cxn ang="0">
                    <a:pos x="1" y="124"/>
                  </a:cxn>
                  <a:cxn ang="0">
                    <a:pos x="0" y="102"/>
                  </a:cxn>
                  <a:cxn ang="0">
                    <a:pos x="3" y="81"/>
                  </a:cxn>
                  <a:cxn ang="0">
                    <a:pos x="11" y="61"/>
                  </a:cxn>
                  <a:cxn ang="0">
                    <a:pos x="21" y="44"/>
                  </a:cxn>
                  <a:cxn ang="0">
                    <a:pos x="36" y="28"/>
                  </a:cxn>
                  <a:cxn ang="0">
                    <a:pos x="53" y="15"/>
                  </a:cxn>
                  <a:cxn ang="0">
                    <a:pos x="72" y="6"/>
                  </a:cxn>
                  <a:cxn ang="0">
                    <a:pos x="94" y="1"/>
                  </a:cxn>
                  <a:cxn ang="0">
                    <a:pos x="101" y="0"/>
                  </a:cxn>
                  <a:cxn ang="0">
                    <a:pos x="108" y="0"/>
                  </a:cxn>
                  <a:cxn ang="0">
                    <a:pos x="115" y="0"/>
                  </a:cxn>
                  <a:cxn ang="0">
                    <a:pos x="122" y="1"/>
                  </a:cxn>
                  <a:cxn ang="0">
                    <a:pos x="129" y="2"/>
                  </a:cxn>
                  <a:cxn ang="0">
                    <a:pos x="136" y="3"/>
                  </a:cxn>
                  <a:cxn ang="0">
                    <a:pos x="141" y="6"/>
                  </a:cxn>
                  <a:cxn ang="0">
                    <a:pos x="148" y="8"/>
                  </a:cxn>
                  <a:cxn ang="0">
                    <a:pos x="168" y="158"/>
                  </a:cxn>
                </a:cxnLst>
                <a:rect l="0" t="0" r="r" b="b"/>
                <a:pathLst>
                  <a:path w="168" h="177">
                    <a:moveTo>
                      <a:pt x="168" y="158"/>
                    </a:moveTo>
                    <a:lnTo>
                      <a:pt x="23" y="177"/>
                    </a:lnTo>
                    <a:lnTo>
                      <a:pt x="15" y="166"/>
                    </a:lnTo>
                    <a:lnTo>
                      <a:pt x="9" y="153"/>
                    </a:lnTo>
                    <a:lnTo>
                      <a:pt x="3" y="139"/>
                    </a:lnTo>
                    <a:lnTo>
                      <a:pt x="1" y="124"/>
                    </a:lnTo>
                    <a:lnTo>
                      <a:pt x="0" y="102"/>
                    </a:lnTo>
                    <a:lnTo>
                      <a:pt x="3" y="81"/>
                    </a:lnTo>
                    <a:lnTo>
                      <a:pt x="11" y="61"/>
                    </a:lnTo>
                    <a:lnTo>
                      <a:pt x="21" y="44"/>
                    </a:lnTo>
                    <a:lnTo>
                      <a:pt x="36" y="28"/>
                    </a:lnTo>
                    <a:lnTo>
                      <a:pt x="53" y="15"/>
                    </a:lnTo>
                    <a:lnTo>
                      <a:pt x="72" y="6"/>
                    </a:lnTo>
                    <a:lnTo>
                      <a:pt x="94" y="1"/>
                    </a:lnTo>
                    <a:lnTo>
                      <a:pt x="101" y="0"/>
                    </a:lnTo>
                    <a:lnTo>
                      <a:pt x="108" y="0"/>
                    </a:lnTo>
                    <a:lnTo>
                      <a:pt x="115" y="0"/>
                    </a:lnTo>
                    <a:lnTo>
                      <a:pt x="122" y="1"/>
                    </a:lnTo>
                    <a:lnTo>
                      <a:pt x="129" y="2"/>
                    </a:lnTo>
                    <a:lnTo>
                      <a:pt x="136" y="3"/>
                    </a:lnTo>
                    <a:lnTo>
                      <a:pt x="141" y="6"/>
                    </a:lnTo>
                    <a:lnTo>
                      <a:pt x="148" y="8"/>
                    </a:lnTo>
                    <a:lnTo>
                      <a:pt x="168" y="158"/>
                    </a:lnTo>
                    <a:close/>
                  </a:path>
                </a:pathLst>
              </a:custGeom>
              <a:solidFill>
                <a:srgbClr val="4F9EFF"/>
              </a:solidFill>
              <a:ln w="9525">
                <a:noFill/>
                <a:round/>
                <a:headEnd/>
                <a:tailEnd/>
              </a:ln>
            </p:spPr>
            <p:txBody>
              <a:bodyPr>
                <a:prstTxWarp prst="textNoShape">
                  <a:avLst/>
                </a:prstTxWarp>
              </a:bodyPr>
              <a:lstStyle/>
              <a:p>
                <a:endParaRPr lang="en-US"/>
              </a:p>
            </p:txBody>
          </p:sp>
          <p:sp>
            <p:nvSpPr>
              <p:cNvPr id="184486" name="Freeform 166"/>
              <p:cNvSpPr>
                <a:spLocks/>
              </p:cNvSpPr>
              <p:nvPr/>
            </p:nvSpPr>
            <p:spPr bwMode="auto">
              <a:xfrm>
                <a:off x="1904" y="3656"/>
                <a:ext cx="88" cy="84"/>
              </a:xfrm>
              <a:custGeom>
                <a:avLst/>
                <a:gdLst/>
                <a:ahLst/>
                <a:cxnLst>
                  <a:cxn ang="0">
                    <a:pos x="19" y="168"/>
                  </a:cxn>
                  <a:cxn ang="0">
                    <a:pos x="0" y="22"/>
                  </a:cxn>
                  <a:cxn ang="0">
                    <a:pos x="6" y="17"/>
                  </a:cxn>
                  <a:cxn ang="0">
                    <a:pos x="11" y="14"/>
                  </a:cxn>
                  <a:cxn ang="0">
                    <a:pos x="17" y="10"/>
                  </a:cxn>
                  <a:cxn ang="0">
                    <a:pos x="24" y="8"/>
                  </a:cxn>
                  <a:cxn ang="0">
                    <a:pos x="31" y="6"/>
                  </a:cxn>
                  <a:cxn ang="0">
                    <a:pos x="38" y="3"/>
                  </a:cxn>
                  <a:cxn ang="0">
                    <a:pos x="45" y="2"/>
                  </a:cxn>
                  <a:cxn ang="0">
                    <a:pos x="52" y="1"/>
                  </a:cxn>
                  <a:cxn ang="0">
                    <a:pos x="74" y="0"/>
                  </a:cxn>
                  <a:cxn ang="0">
                    <a:pos x="95" y="3"/>
                  </a:cxn>
                  <a:cxn ang="0">
                    <a:pos x="115" y="11"/>
                  </a:cxn>
                  <a:cxn ang="0">
                    <a:pos x="132" y="22"/>
                  </a:cxn>
                  <a:cxn ang="0">
                    <a:pos x="148" y="37"/>
                  </a:cxn>
                  <a:cxn ang="0">
                    <a:pos x="161" y="54"/>
                  </a:cxn>
                  <a:cxn ang="0">
                    <a:pos x="170" y="74"/>
                  </a:cxn>
                  <a:cxn ang="0">
                    <a:pos x="175" y="96"/>
                  </a:cxn>
                  <a:cxn ang="0">
                    <a:pos x="176" y="109"/>
                  </a:cxn>
                  <a:cxn ang="0">
                    <a:pos x="176" y="123"/>
                  </a:cxn>
                  <a:cxn ang="0">
                    <a:pos x="174" y="136"/>
                  </a:cxn>
                  <a:cxn ang="0">
                    <a:pos x="170" y="148"/>
                  </a:cxn>
                  <a:cxn ang="0">
                    <a:pos x="19" y="168"/>
                  </a:cxn>
                </a:cxnLst>
                <a:rect l="0" t="0" r="r" b="b"/>
                <a:pathLst>
                  <a:path w="176" h="168">
                    <a:moveTo>
                      <a:pt x="19" y="168"/>
                    </a:moveTo>
                    <a:lnTo>
                      <a:pt x="0" y="22"/>
                    </a:lnTo>
                    <a:lnTo>
                      <a:pt x="6" y="17"/>
                    </a:lnTo>
                    <a:lnTo>
                      <a:pt x="11" y="14"/>
                    </a:lnTo>
                    <a:lnTo>
                      <a:pt x="17" y="10"/>
                    </a:lnTo>
                    <a:lnTo>
                      <a:pt x="24" y="8"/>
                    </a:lnTo>
                    <a:lnTo>
                      <a:pt x="31" y="6"/>
                    </a:lnTo>
                    <a:lnTo>
                      <a:pt x="38" y="3"/>
                    </a:lnTo>
                    <a:lnTo>
                      <a:pt x="45" y="2"/>
                    </a:lnTo>
                    <a:lnTo>
                      <a:pt x="52" y="1"/>
                    </a:lnTo>
                    <a:lnTo>
                      <a:pt x="74" y="0"/>
                    </a:lnTo>
                    <a:lnTo>
                      <a:pt x="95" y="3"/>
                    </a:lnTo>
                    <a:lnTo>
                      <a:pt x="115" y="11"/>
                    </a:lnTo>
                    <a:lnTo>
                      <a:pt x="132" y="22"/>
                    </a:lnTo>
                    <a:lnTo>
                      <a:pt x="148" y="37"/>
                    </a:lnTo>
                    <a:lnTo>
                      <a:pt x="161" y="54"/>
                    </a:lnTo>
                    <a:lnTo>
                      <a:pt x="170" y="74"/>
                    </a:lnTo>
                    <a:lnTo>
                      <a:pt x="175" y="96"/>
                    </a:lnTo>
                    <a:lnTo>
                      <a:pt x="176" y="109"/>
                    </a:lnTo>
                    <a:lnTo>
                      <a:pt x="176" y="123"/>
                    </a:lnTo>
                    <a:lnTo>
                      <a:pt x="174" y="136"/>
                    </a:lnTo>
                    <a:lnTo>
                      <a:pt x="170" y="148"/>
                    </a:lnTo>
                    <a:lnTo>
                      <a:pt x="19" y="168"/>
                    </a:lnTo>
                    <a:close/>
                  </a:path>
                </a:pathLst>
              </a:custGeom>
              <a:solidFill>
                <a:srgbClr val="4F9EFF"/>
              </a:solidFill>
              <a:ln w="9525">
                <a:noFill/>
                <a:round/>
                <a:headEnd/>
                <a:tailEnd/>
              </a:ln>
            </p:spPr>
            <p:txBody>
              <a:bodyPr>
                <a:prstTxWarp prst="textNoShape">
                  <a:avLst/>
                </a:prstTxWarp>
              </a:bodyPr>
              <a:lstStyle/>
              <a:p>
                <a:endParaRPr lang="en-US"/>
              </a:p>
            </p:txBody>
          </p:sp>
          <p:sp>
            <p:nvSpPr>
              <p:cNvPr id="184487" name="Freeform 167"/>
              <p:cNvSpPr>
                <a:spLocks/>
              </p:cNvSpPr>
              <p:nvPr/>
            </p:nvSpPr>
            <p:spPr bwMode="auto">
              <a:xfrm>
                <a:off x="1873" y="3201"/>
                <a:ext cx="48" cy="45"/>
              </a:xfrm>
              <a:custGeom>
                <a:avLst/>
                <a:gdLst/>
                <a:ahLst/>
                <a:cxnLst>
                  <a:cxn ang="0">
                    <a:pos x="94" y="64"/>
                  </a:cxn>
                  <a:cxn ang="0">
                    <a:pos x="92" y="68"/>
                  </a:cxn>
                  <a:cxn ang="0">
                    <a:pos x="83" y="78"/>
                  </a:cxn>
                  <a:cxn ang="0">
                    <a:pos x="64" y="89"/>
                  </a:cxn>
                  <a:cxn ang="0">
                    <a:pos x="46" y="91"/>
                  </a:cxn>
                  <a:cxn ang="0">
                    <a:pos x="27" y="86"/>
                  </a:cxn>
                  <a:cxn ang="0">
                    <a:pos x="8" y="69"/>
                  </a:cxn>
                  <a:cxn ang="0">
                    <a:pos x="0" y="36"/>
                  </a:cxn>
                  <a:cxn ang="0">
                    <a:pos x="17" y="8"/>
                  </a:cxn>
                  <a:cxn ang="0">
                    <a:pos x="34" y="0"/>
                  </a:cxn>
                  <a:cxn ang="0">
                    <a:pos x="50" y="2"/>
                  </a:cxn>
                  <a:cxn ang="0">
                    <a:pos x="61" y="6"/>
                  </a:cxn>
                  <a:cxn ang="0">
                    <a:pos x="69" y="14"/>
                  </a:cxn>
                  <a:cxn ang="0">
                    <a:pos x="76" y="38"/>
                  </a:cxn>
                  <a:cxn ang="0">
                    <a:pos x="60" y="62"/>
                  </a:cxn>
                  <a:cxn ang="0">
                    <a:pos x="44" y="62"/>
                  </a:cxn>
                  <a:cxn ang="0">
                    <a:pos x="34" y="55"/>
                  </a:cxn>
                  <a:cxn ang="0">
                    <a:pos x="32" y="45"/>
                  </a:cxn>
                  <a:cxn ang="0">
                    <a:pos x="38" y="37"/>
                  </a:cxn>
                  <a:cxn ang="0">
                    <a:pos x="46" y="36"/>
                  </a:cxn>
                  <a:cxn ang="0">
                    <a:pos x="52" y="41"/>
                  </a:cxn>
                  <a:cxn ang="0">
                    <a:pos x="53" y="47"/>
                  </a:cxn>
                  <a:cxn ang="0">
                    <a:pos x="55" y="49"/>
                  </a:cxn>
                  <a:cxn ang="0">
                    <a:pos x="61" y="46"/>
                  </a:cxn>
                  <a:cxn ang="0">
                    <a:pos x="65" y="38"/>
                  </a:cxn>
                  <a:cxn ang="0">
                    <a:pos x="64" y="23"/>
                  </a:cxn>
                  <a:cxn ang="0">
                    <a:pos x="50" y="13"/>
                  </a:cxn>
                  <a:cxn ang="0">
                    <a:pos x="39" y="10"/>
                  </a:cxn>
                  <a:cxn ang="0">
                    <a:pos x="29" y="14"/>
                  </a:cxn>
                  <a:cxn ang="0">
                    <a:pos x="21" y="21"/>
                  </a:cxn>
                  <a:cxn ang="0">
                    <a:pos x="14" y="33"/>
                  </a:cxn>
                  <a:cxn ang="0">
                    <a:pos x="16" y="59"/>
                  </a:cxn>
                  <a:cxn ang="0">
                    <a:pos x="38" y="77"/>
                  </a:cxn>
                  <a:cxn ang="0">
                    <a:pos x="57" y="79"/>
                  </a:cxn>
                  <a:cxn ang="0">
                    <a:pos x="75" y="74"/>
                  </a:cxn>
                  <a:cxn ang="0">
                    <a:pos x="87" y="66"/>
                  </a:cxn>
                  <a:cxn ang="0">
                    <a:pos x="94" y="63"/>
                  </a:cxn>
                </a:cxnLst>
                <a:rect l="0" t="0" r="r" b="b"/>
                <a:pathLst>
                  <a:path w="94" h="91">
                    <a:moveTo>
                      <a:pt x="94" y="63"/>
                    </a:moveTo>
                    <a:lnTo>
                      <a:pt x="94" y="64"/>
                    </a:lnTo>
                    <a:lnTo>
                      <a:pt x="93" y="67"/>
                    </a:lnTo>
                    <a:lnTo>
                      <a:pt x="92" y="68"/>
                    </a:lnTo>
                    <a:lnTo>
                      <a:pt x="91" y="70"/>
                    </a:lnTo>
                    <a:lnTo>
                      <a:pt x="83" y="78"/>
                    </a:lnTo>
                    <a:lnTo>
                      <a:pt x="74" y="85"/>
                    </a:lnTo>
                    <a:lnTo>
                      <a:pt x="64" y="89"/>
                    </a:lnTo>
                    <a:lnTo>
                      <a:pt x="55" y="91"/>
                    </a:lnTo>
                    <a:lnTo>
                      <a:pt x="46" y="91"/>
                    </a:lnTo>
                    <a:lnTo>
                      <a:pt x="37" y="90"/>
                    </a:lnTo>
                    <a:lnTo>
                      <a:pt x="27" y="86"/>
                    </a:lnTo>
                    <a:lnTo>
                      <a:pt x="19" y="81"/>
                    </a:lnTo>
                    <a:lnTo>
                      <a:pt x="8" y="69"/>
                    </a:lnTo>
                    <a:lnTo>
                      <a:pt x="1" y="53"/>
                    </a:lnTo>
                    <a:lnTo>
                      <a:pt x="0" y="36"/>
                    </a:lnTo>
                    <a:lnTo>
                      <a:pt x="9" y="16"/>
                    </a:lnTo>
                    <a:lnTo>
                      <a:pt x="17" y="8"/>
                    </a:lnTo>
                    <a:lnTo>
                      <a:pt x="26" y="2"/>
                    </a:lnTo>
                    <a:lnTo>
                      <a:pt x="34" y="0"/>
                    </a:lnTo>
                    <a:lnTo>
                      <a:pt x="44" y="0"/>
                    </a:lnTo>
                    <a:lnTo>
                      <a:pt x="50" y="2"/>
                    </a:lnTo>
                    <a:lnTo>
                      <a:pt x="56" y="3"/>
                    </a:lnTo>
                    <a:lnTo>
                      <a:pt x="61" y="6"/>
                    </a:lnTo>
                    <a:lnTo>
                      <a:pt x="63" y="8"/>
                    </a:lnTo>
                    <a:lnTo>
                      <a:pt x="69" y="14"/>
                    </a:lnTo>
                    <a:lnTo>
                      <a:pt x="75" y="24"/>
                    </a:lnTo>
                    <a:lnTo>
                      <a:pt x="76" y="38"/>
                    </a:lnTo>
                    <a:lnTo>
                      <a:pt x="70" y="53"/>
                    </a:lnTo>
                    <a:lnTo>
                      <a:pt x="60" y="62"/>
                    </a:lnTo>
                    <a:lnTo>
                      <a:pt x="50" y="63"/>
                    </a:lnTo>
                    <a:lnTo>
                      <a:pt x="44" y="62"/>
                    </a:lnTo>
                    <a:lnTo>
                      <a:pt x="39" y="60"/>
                    </a:lnTo>
                    <a:lnTo>
                      <a:pt x="34" y="55"/>
                    </a:lnTo>
                    <a:lnTo>
                      <a:pt x="32" y="51"/>
                    </a:lnTo>
                    <a:lnTo>
                      <a:pt x="32" y="45"/>
                    </a:lnTo>
                    <a:lnTo>
                      <a:pt x="34" y="40"/>
                    </a:lnTo>
                    <a:lnTo>
                      <a:pt x="38" y="37"/>
                    </a:lnTo>
                    <a:lnTo>
                      <a:pt x="42" y="36"/>
                    </a:lnTo>
                    <a:lnTo>
                      <a:pt x="46" y="36"/>
                    </a:lnTo>
                    <a:lnTo>
                      <a:pt x="49" y="38"/>
                    </a:lnTo>
                    <a:lnTo>
                      <a:pt x="52" y="41"/>
                    </a:lnTo>
                    <a:lnTo>
                      <a:pt x="53" y="44"/>
                    </a:lnTo>
                    <a:lnTo>
                      <a:pt x="53" y="47"/>
                    </a:lnTo>
                    <a:lnTo>
                      <a:pt x="53" y="49"/>
                    </a:lnTo>
                    <a:lnTo>
                      <a:pt x="55" y="49"/>
                    </a:lnTo>
                    <a:lnTo>
                      <a:pt x="59" y="48"/>
                    </a:lnTo>
                    <a:lnTo>
                      <a:pt x="61" y="46"/>
                    </a:lnTo>
                    <a:lnTo>
                      <a:pt x="63" y="44"/>
                    </a:lnTo>
                    <a:lnTo>
                      <a:pt x="65" y="38"/>
                    </a:lnTo>
                    <a:lnTo>
                      <a:pt x="67" y="31"/>
                    </a:lnTo>
                    <a:lnTo>
                      <a:pt x="64" y="23"/>
                    </a:lnTo>
                    <a:lnTo>
                      <a:pt x="57" y="16"/>
                    </a:lnTo>
                    <a:lnTo>
                      <a:pt x="50" y="13"/>
                    </a:lnTo>
                    <a:lnTo>
                      <a:pt x="45" y="10"/>
                    </a:lnTo>
                    <a:lnTo>
                      <a:pt x="39" y="10"/>
                    </a:lnTo>
                    <a:lnTo>
                      <a:pt x="33" y="11"/>
                    </a:lnTo>
                    <a:lnTo>
                      <a:pt x="29" y="14"/>
                    </a:lnTo>
                    <a:lnTo>
                      <a:pt x="24" y="17"/>
                    </a:lnTo>
                    <a:lnTo>
                      <a:pt x="21" y="21"/>
                    </a:lnTo>
                    <a:lnTo>
                      <a:pt x="18" y="23"/>
                    </a:lnTo>
                    <a:lnTo>
                      <a:pt x="14" y="33"/>
                    </a:lnTo>
                    <a:lnTo>
                      <a:pt x="11" y="45"/>
                    </a:lnTo>
                    <a:lnTo>
                      <a:pt x="16" y="59"/>
                    </a:lnTo>
                    <a:lnTo>
                      <a:pt x="27" y="71"/>
                    </a:lnTo>
                    <a:lnTo>
                      <a:pt x="38" y="77"/>
                    </a:lnTo>
                    <a:lnTo>
                      <a:pt x="48" y="81"/>
                    </a:lnTo>
                    <a:lnTo>
                      <a:pt x="57" y="79"/>
                    </a:lnTo>
                    <a:lnTo>
                      <a:pt x="67" y="77"/>
                    </a:lnTo>
                    <a:lnTo>
                      <a:pt x="75" y="74"/>
                    </a:lnTo>
                    <a:lnTo>
                      <a:pt x="82" y="69"/>
                    </a:lnTo>
                    <a:lnTo>
                      <a:pt x="87" y="66"/>
                    </a:lnTo>
                    <a:lnTo>
                      <a:pt x="92" y="62"/>
                    </a:lnTo>
                    <a:lnTo>
                      <a:pt x="94" y="63"/>
                    </a:lnTo>
                    <a:close/>
                  </a:path>
                </a:pathLst>
              </a:custGeom>
              <a:solidFill>
                <a:srgbClr val="D1EFFF"/>
              </a:solidFill>
              <a:ln w="9525">
                <a:noFill/>
                <a:round/>
                <a:headEnd/>
                <a:tailEnd/>
              </a:ln>
            </p:spPr>
            <p:txBody>
              <a:bodyPr>
                <a:prstTxWarp prst="textNoShape">
                  <a:avLst/>
                </a:prstTxWarp>
              </a:bodyPr>
              <a:lstStyle/>
              <a:p>
                <a:endParaRPr lang="en-US"/>
              </a:p>
            </p:txBody>
          </p:sp>
          <p:sp>
            <p:nvSpPr>
              <p:cNvPr id="184488" name="Freeform 168"/>
              <p:cNvSpPr>
                <a:spLocks/>
              </p:cNvSpPr>
              <p:nvPr/>
            </p:nvSpPr>
            <p:spPr bwMode="auto">
              <a:xfrm>
                <a:off x="1841" y="3210"/>
                <a:ext cx="55" cy="51"/>
              </a:xfrm>
              <a:custGeom>
                <a:avLst/>
                <a:gdLst/>
                <a:ahLst/>
                <a:cxnLst>
                  <a:cxn ang="0">
                    <a:pos x="85" y="73"/>
                  </a:cxn>
                  <a:cxn ang="0">
                    <a:pos x="99" y="81"/>
                  </a:cxn>
                  <a:cxn ang="0">
                    <a:pos x="106" y="87"/>
                  </a:cxn>
                  <a:cxn ang="0">
                    <a:pos x="110" y="97"/>
                  </a:cxn>
                  <a:cxn ang="0">
                    <a:pos x="106" y="101"/>
                  </a:cxn>
                  <a:cxn ang="0">
                    <a:pos x="96" y="99"/>
                  </a:cxn>
                  <a:cxn ang="0">
                    <a:pos x="89" y="96"/>
                  </a:cxn>
                  <a:cxn ang="0">
                    <a:pos x="77" y="84"/>
                  </a:cxn>
                  <a:cxn ang="0">
                    <a:pos x="69" y="78"/>
                  </a:cxn>
                  <a:cxn ang="0">
                    <a:pos x="48" y="67"/>
                  </a:cxn>
                  <a:cxn ang="0">
                    <a:pos x="28" y="66"/>
                  </a:cxn>
                  <a:cxn ang="0">
                    <a:pos x="10" y="71"/>
                  </a:cxn>
                  <a:cxn ang="0">
                    <a:pos x="0" y="76"/>
                  </a:cxn>
                  <a:cxn ang="0">
                    <a:pos x="1" y="65"/>
                  </a:cxn>
                  <a:cxn ang="0">
                    <a:pos x="1" y="54"/>
                  </a:cxn>
                  <a:cxn ang="0">
                    <a:pos x="10" y="53"/>
                  </a:cxn>
                  <a:cxn ang="0">
                    <a:pos x="20" y="52"/>
                  </a:cxn>
                  <a:cxn ang="0">
                    <a:pos x="28" y="53"/>
                  </a:cxn>
                  <a:cxn ang="0">
                    <a:pos x="37" y="54"/>
                  </a:cxn>
                  <a:cxn ang="0">
                    <a:pos x="32" y="50"/>
                  </a:cxn>
                  <a:cxn ang="0">
                    <a:pos x="17" y="43"/>
                  </a:cxn>
                  <a:cxn ang="0">
                    <a:pos x="2" y="40"/>
                  </a:cxn>
                  <a:cxn ang="0">
                    <a:pos x="2" y="29"/>
                  </a:cxn>
                  <a:cxn ang="0">
                    <a:pos x="2" y="19"/>
                  </a:cxn>
                  <a:cxn ang="0">
                    <a:pos x="13" y="16"/>
                  </a:cxn>
                  <a:cxn ang="0">
                    <a:pos x="23" y="13"/>
                  </a:cxn>
                  <a:cxn ang="0">
                    <a:pos x="30" y="27"/>
                  </a:cxn>
                  <a:cxn ang="0">
                    <a:pos x="40" y="38"/>
                  </a:cxn>
                  <a:cxn ang="0">
                    <a:pos x="46" y="42"/>
                  </a:cxn>
                  <a:cxn ang="0">
                    <a:pos x="40" y="26"/>
                  </a:cxn>
                  <a:cxn ang="0">
                    <a:pos x="37" y="7"/>
                  </a:cxn>
                  <a:cxn ang="0">
                    <a:pos x="47" y="5"/>
                  </a:cxn>
                  <a:cxn ang="0">
                    <a:pos x="57" y="0"/>
                  </a:cxn>
                  <a:cxn ang="0">
                    <a:pos x="55" y="30"/>
                  </a:cxn>
                  <a:cxn ang="0">
                    <a:pos x="78" y="68"/>
                  </a:cxn>
                </a:cxnLst>
                <a:rect l="0" t="0" r="r" b="b"/>
                <a:pathLst>
                  <a:path w="112" h="102">
                    <a:moveTo>
                      <a:pt x="82" y="71"/>
                    </a:moveTo>
                    <a:lnTo>
                      <a:pt x="85" y="73"/>
                    </a:lnTo>
                    <a:lnTo>
                      <a:pt x="92" y="78"/>
                    </a:lnTo>
                    <a:lnTo>
                      <a:pt x="99" y="81"/>
                    </a:lnTo>
                    <a:lnTo>
                      <a:pt x="104" y="82"/>
                    </a:lnTo>
                    <a:lnTo>
                      <a:pt x="106" y="87"/>
                    </a:lnTo>
                    <a:lnTo>
                      <a:pt x="107" y="93"/>
                    </a:lnTo>
                    <a:lnTo>
                      <a:pt x="110" y="97"/>
                    </a:lnTo>
                    <a:lnTo>
                      <a:pt x="112" y="102"/>
                    </a:lnTo>
                    <a:lnTo>
                      <a:pt x="106" y="101"/>
                    </a:lnTo>
                    <a:lnTo>
                      <a:pt x="101" y="99"/>
                    </a:lnTo>
                    <a:lnTo>
                      <a:pt x="96" y="99"/>
                    </a:lnTo>
                    <a:lnTo>
                      <a:pt x="91" y="99"/>
                    </a:lnTo>
                    <a:lnTo>
                      <a:pt x="89" y="96"/>
                    </a:lnTo>
                    <a:lnTo>
                      <a:pt x="83" y="90"/>
                    </a:lnTo>
                    <a:lnTo>
                      <a:pt x="77" y="84"/>
                    </a:lnTo>
                    <a:lnTo>
                      <a:pt x="74" y="81"/>
                    </a:lnTo>
                    <a:lnTo>
                      <a:pt x="69" y="78"/>
                    </a:lnTo>
                    <a:lnTo>
                      <a:pt x="59" y="71"/>
                    </a:lnTo>
                    <a:lnTo>
                      <a:pt x="48" y="67"/>
                    </a:lnTo>
                    <a:lnTo>
                      <a:pt x="38" y="66"/>
                    </a:lnTo>
                    <a:lnTo>
                      <a:pt x="28" y="66"/>
                    </a:lnTo>
                    <a:lnTo>
                      <a:pt x="19" y="68"/>
                    </a:lnTo>
                    <a:lnTo>
                      <a:pt x="10" y="71"/>
                    </a:lnTo>
                    <a:lnTo>
                      <a:pt x="5" y="74"/>
                    </a:lnTo>
                    <a:lnTo>
                      <a:pt x="0" y="76"/>
                    </a:lnTo>
                    <a:lnTo>
                      <a:pt x="1" y="71"/>
                    </a:lnTo>
                    <a:lnTo>
                      <a:pt x="1" y="65"/>
                    </a:lnTo>
                    <a:lnTo>
                      <a:pt x="1" y="59"/>
                    </a:lnTo>
                    <a:lnTo>
                      <a:pt x="1" y="54"/>
                    </a:lnTo>
                    <a:lnTo>
                      <a:pt x="6" y="53"/>
                    </a:lnTo>
                    <a:lnTo>
                      <a:pt x="10" y="53"/>
                    </a:lnTo>
                    <a:lnTo>
                      <a:pt x="15" y="52"/>
                    </a:lnTo>
                    <a:lnTo>
                      <a:pt x="20" y="52"/>
                    </a:lnTo>
                    <a:lnTo>
                      <a:pt x="24" y="53"/>
                    </a:lnTo>
                    <a:lnTo>
                      <a:pt x="28" y="53"/>
                    </a:lnTo>
                    <a:lnTo>
                      <a:pt x="32" y="54"/>
                    </a:lnTo>
                    <a:lnTo>
                      <a:pt x="37" y="54"/>
                    </a:lnTo>
                    <a:lnTo>
                      <a:pt x="37" y="54"/>
                    </a:lnTo>
                    <a:lnTo>
                      <a:pt x="32" y="50"/>
                    </a:lnTo>
                    <a:lnTo>
                      <a:pt x="25" y="45"/>
                    </a:lnTo>
                    <a:lnTo>
                      <a:pt x="17" y="43"/>
                    </a:lnTo>
                    <a:lnTo>
                      <a:pt x="9" y="41"/>
                    </a:lnTo>
                    <a:lnTo>
                      <a:pt x="2" y="40"/>
                    </a:lnTo>
                    <a:lnTo>
                      <a:pt x="2" y="35"/>
                    </a:lnTo>
                    <a:lnTo>
                      <a:pt x="2" y="29"/>
                    </a:lnTo>
                    <a:lnTo>
                      <a:pt x="2" y="23"/>
                    </a:lnTo>
                    <a:lnTo>
                      <a:pt x="2" y="19"/>
                    </a:lnTo>
                    <a:lnTo>
                      <a:pt x="7" y="18"/>
                    </a:lnTo>
                    <a:lnTo>
                      <a:pt x="13" y="16"/>
                    </a:lnTo>
                    <a:lnTo>
                      <a:pt x="19" y="14"/>
                    </a:lnTo>
                    <a:lnTo>
                      <a:pt x="23" y="13"/>
                    </a:lnTo>
                    <a:lnTo>
                      <a:pt x="25" y="20"/>
                    </a:lnTo>
                    <a:lnTo>
                      <a:pt x="30" y="27"/>
                    </a:lnTo>
                    <a:lnTo>
                      <a:pt x="35" y="34"/>
                    </a:lnTo>
                    <a:lnTo>
                      <a:pt x="40" y="38"/>
                    </a:lnTo>
                    <a:lnTo>
                      <a:pt x="46" y="43"/>
                    </a:lnTo>
                    <a:lnTo>
                      <a:pt x="46" y="42"/>
                    </a:lnTo>
                    <a:lnTo>
                      <a:pt x="43" y="35"/>
                    </a:lnTo>
                    <a:lnTo>
                      <a:pt x="40" y="26"/>
                    </a:lnTo>
                    <a:lnTo>
                      <a:pt x="38" y="18"/>
                    </a:lnTo>
                    <a:lnTo>
                      <a:pt x="37" y="7"/>
                    </a:lnTo>
                    <a:lnTo>
                      <a:pt x="42" y="6"/>
                    </a:lnTo>
                    <a:lnTo>
                      <a:pt x="47" y="5"/>
                    </a:lnTo>
                    <a:lnTo>
                      <a:pt x="52" y="3"/>
                    </a:lnTo>
                    <a:lnTo>
                      <a:pt x="57" y="0"/>
                    </a:lnTo>
                    <a:lnTo>
                      <a:pt x="54" y="13"/>
                    </a:lnTo>
                    <a:lnTo>
                      <a:pt x="55" y="30"/>
                    </a:lnTo>
                    <a:lnTo>
                      <a:pt x="62" y="50"/>
                    </a:lnTo>
                    <a:lnTo>
                      <a:pt x="78" y="68"/>
                    </a:lnTo>
                    <a:lnTo>
                      <a:pt x="82" y="71"/>
                    </a:lnTo>
                    <a:close/>
                  </a:path>
                </a:pathLst>
              </a:custGeom>
              <a:solidFill>
                <a:srgbClr val="0038EF"/>
              </a:solidFill>
              <a:ln w="9525">
                <a:noFill/>
                <a:round/>
                <a:headEnd/>
                <a:tailEnd/>
              </a:ln>
            </p:spPr>
            <p:txBody>
              <a:bodyPr>
                <a:prstTxWarp prst="textNoShape">
                  <a:avLst/>
                </a:prstTxWarp>
              </a:bodyPr>
              <a:lstStyle/>
              <a:p>
                <a:endParaRPr lang="en-US"/>
              </a:p>
            </p:txBody>
          </p:sp>
          <p:sp>
            <p:nvSpPr>
              <p:cNvPr id="184489" name="Freeform 169"/>
              <p:cNvSpPr>
                <a:spLocks/>
              </p:cNvSpPr>
              <p:nvPr/>
            </p:nvSpPr>
            <p:spPr bwMode="auto">
              <a:xfrm>
                <a:off x="1837" y="3248"/>
                <a:ext cx="46" cy="44"/>
              </a:xfrm>
              <a:custGeom>
                <a:avLst/>
                <a:gdLst/>
                <a:ahLst/>
                <a:cxnLst>
                  <a:cxn ang="0">
                    <a:pos x="80" y="74"/>
                  </a:cxn>
                  <a:cxn ang="0">
                    <a:pos x="81" y="38"/>
                  </a:cxn>
                  <a:cxn ang="0">
                    <a:pos x="59" y="15"/>
                  </a:cxn>
                  <a:cxn ang="0">
                    <a:pos x="45" y="12"/>
                  </a:cxn>
                  <a:cxn ang="0">
                    <a:pos x="32" y="14"/>
                  </a:cxn>
                  <a:cxn ang="0">
                    <a:pos x="22" y="21"/>
                  </a:cxn>
                  <a:cxn ang="0">
                    <a:pos x="14" y="33"/>
                  </a:cxn>
                  <a:cxn ang="0">
                    <a:pos x="13" y="53"/>
                  </a:cxn>
                  <a:cxn ang="0">
                    <a:pos x="30" y="69"/>
                  </a:cxn>
                  <a:cxn ang="0">
                    <a:pos x="44" y="67"/>
                  </a:cxn>
                  <a:cxn ang="0">
                    <a:pos x="50" y="60"/>
                  </a:cxn>
                  <a:cxn ang="0">
                    <a:pos x="53" y="53"/>
                  </a:cxn>
                  <a:cxn ang="0">
                    <a:pos x="51" y="52"/>
                  </a:cxn>
                  <a:cxn ang="0">
                    <a:pos x="44" y="52"/>
                  </a:cxn>
                  <a:cxn ang="0">
                    <a:pos x="38" y="48"/>
                  </a:cxn>
                  <a:cxn ang="0">
                    <a:pos x="37" y="40"/>
                  </a:cxn>
                  <a:cxn ang="0">
                    <a:pos x="43" y="33"/>
                  </a:cxn>
                  <a:cxn ang="0">
                    <a:pos x="53" y="31"/>
                  </a:cxn>
                  <a:cxn ang="0">
                    <a:pos x="62" y="40"/>
                  </a:cxn>
                  <a:cxn ang="0">
                    <a:pos x="66" y="56"/>
                  </a:cxn>
                  <a:cxn ang="0">
                    <a:pos x="54" y="74"/>
                  </a:cxn>
                  <a:cxn ang="0">
                    <a:pos x="41" y="80"/>
                  </a:cxn>
                  <a:cxn ang="0">
                    <a:pos x="28" y="79"/>
                  </a:cxn>
                  <a:cxn ang="0">
                    <a:pos x="19" y="75"/>
                  </a:cxn>
                  <a:cxn ang="0">
                    <a:pos x="9" y="67"/>
                  </a:cxn>
                  <a:cxn ang="0">
                    <a:pos x="0" y="38"/>
                  </a:cxn>
                  <a:cxn ang="0">
                    <a:pos x="16" y="11"/>
                  </a:cxn>
                  <a:cxn ang="0">
                    <a:pos x="34" y="2"/>
                  </a:cxn>
                  <a:cxn ang="0">
                    <a:pos x="51" y="2"/>
                  </a:cxn>
                  <a:cxn ang="0">
                    <a:pos x="67" y="7"/>
                  </a:cxn>
                  <a:cxn ang="0">
                    <a:pos x="87" y="26"/>
                  </a:cxn>
                  <a:cxn ang="0">
                    <a:pos x="91" y="63"/>
                  </a:cxn>
                  <a:cxn ang="0">
                    <a:pos x="81" y="84"/>
                  </a:cxn>
                  <a:cxn ang="0">
                    <a:pos x="77" y="87"/>
                  </a:cxn>
                  <a:cxn ang="0">
                    <a:pos x="74" y="86"/>
                  </a:cxn>
                </a:cxnLst>
                <a:rect l="0" t="0" r="r" b="b"/>
                <a:pathLst>
                  <a:path w="92" h="88">
                    <a:moveTo>
                      <a:pt x="74" y="86"/>
                    </a:moveTo>
                    <a:lnTo>
                      <a:pt x="80" y="74"/>
                    </a:lnTo>
                    <a:lnTo>
                      <a:pt x="83" y="57"/>
                    </a:lnTo>
                    <a:lnTo>
                      <a:pt x="81" y="38"/>
                    </a:lnTo>
                    <a:lnTo>
                      <a:pt x="67" y="20"/>
                    </a:lnTo>
                    <a:lnTo>
                      <a:pt x="59" y="15"/>
                    </a:lnTo>
                    <a:lnTo>
                      <a:pt x="52" y="12"/>
                    </a:lnTo>
                    <a:lnTo>
                      <a:pt x="45" y="12"/>
                    </a:lnTo>
                    <a:lnTo>
                      <a:pt x="38" y="12"/>
                    </a:lnTo>
                    <a:lnTo>
                      <a:pt x="32" y="14"/>
                    </a:lnTo>
                    <a:lnTo>
                      <a:pt x="27" y="18"/>
                    </a:lnTo>
                    <a:lnTo>
                      <a:pt x="22" y="21"/>
                    </a:lnTo>
                    <a:lnTo>
                      <a:pt x="19" y="26"/>
                    </a:lnTo>
                    <a:lnTo>
                      <a:pt x="14" y="33"/>
                    </a:lnTo>
                    <a:lnTo>
                      <a:pt x="12" y="43"/>
                    </a:lnTo>
                    <a:lnTo>
                      <a:pt x="13" y="53"/>
                    </a:lnTo>
                    <a:lnTo>
                      <a:pt x="21" y="65"/>
                    </a:lnTo>
                    <a:lnTo>
                      <a:pt x="30" y="69"/>
                    </a:lnTo>
                    <a:lnTo>
                      <a:pt x="38" y="69"/>
                    </a:lnTo>
                    <a:lnTo>
                      <a:pt x="44" y="67"/>
                    </a:lnTo>
                    <a:lnTo>
                      <a:pt x="49" y="63"/>
                    </a:lnTo>
                    <a:lnTo>
                      <a:pt x="50" y="60"/>
                    </a:lnTo>
                    <a:lnTo>
                      <a:pt x="52" y="57"/>
                    </a:lnTo>
                    <a:lnTo>
                      <a:pt x="53" y="53"/>
                    </a:lnTo>
                    <a:lnTo>
                      <a:pt x="53" y="51"/>
                    </a:lnTo>
                    <a:lnTo>
                      <a:pt x="51" y="52"/>
                    </a:lnTo>
                    <a:lnTo>
                      <a:pt x="47" y="52"/>
                    </a:lnTo>
                    <a:lnTo>
                      <a:pt x="44" y="52"/>
                    </a:lnTo>
                    <a:lnTo>
                      <a:pt x="41" y="51"/>
                    </a:lnTo>
                    <a:lnTo>
                      <a:pt x="38" y="48"/>
                    </a:lnTo>
                    <a:lnTo>
                      <a:pt x="37" y="44"/>
                    </a:lnTo>
                    <a:lnTo>
                      <a:pt x="37" y="40"/>
                    </a:lnTo>
                    <a:lnTo>
                      <a:pt x="39" y="35"/>
                    </a:lnTo>
                    <a:lnTo>
                      <a:pt x="43" y="33"/>
                    </a:lnTo>
                    <a:lnTo>
                      <a:pt x="47" y="31"/>
                    </a:lnTo>
                    <a:lnTo>
                      <a:pt x="53" y="31"/>
                    </a:lnTo>
                    <a:lnTo>
                      <a:pt x="58" y="35"/>
                    </a:lnTo>
                    <a:lnTo>
                      <a:pt x="62" y="40"/>
                    </a:lnTo>
                    <a:lnTo>
                      <a:pt x="66" y="45"/>
                    </a:lnTo>
                    <a:lnTo>
                      <a:pt x="66" y="56"/>
                    </a:lnTo>
                    <a:lnTo>
                      <a:pt x="60" y="67"/>
                    </a:lnTo>
                    <a:lnTo>
                      <a:pt x="54" y="74"/>
                    </a:lnTo>
                    <a:lnTo>
                      <a:pt x="47" y="78"/>
                    </a:lnTo>
                    <a:lnTo>
                      <a:pt x="41" y="80"/>
                    </a:lnTo>
                    <a:lnTo>
                      <a:pt x="35" y="80"/>
                    </a:lnTo>
                    <a:lnTo>
                      <a:pt x="28" y="79"/>
                    </a:lnTo>
                    <a:lnTo>
                      <a:pt x="23" y="76"/>
                    </a:lnTo>
                    <a:lnTo>
                      <a:pt x="19" y="75"/>
                    </a:lnTo>
                    <a:lnTo>
                      <a:pt x="15" y="73"/>
                    </a:lnTo>
                    <a:lnTo>
                      <a:pt x="9" y="67"/>
                    </a:lnTo>
                    <a:lnTo>
                      <a:pt x="2" y="55"/>
                    </a:lnTo>
                    <a:lnTo>
                      <a:pt x="0" y="38"/>
                    </a:lnTo>
                    <a:lnTo>
                      <a:pt x="8" y="19"/>
                    </a:lnTo>
                    <a:lnTo>
                      <a:pt x="16" y="11"/>
                    </a:lnTo>
                    <a:lnTo>
                      <a:pt x="24" y="5"/>
                    </a:lnTo>
                    <a:lnTo>
                      <a:pt x="34" y="2"/>
                    </a:lnTo>
                    <a:lnTo>
                      <a:pt x="43" y="0"/>
                    </a:lnTo>
                    <a:lnTo>
                      <a:pt x="51" y="2"/>
                    </a:lnTo>
                    <a:lnTo>
                      <a:pt x="59" y="4"/>
                    </a:lnTo>
                    <a:lnTo>
                      <a:pt x="67" y="7"/>
                    </a:lnTo>
                    <a:lnTo>
                      <a:pt x="74" y="12"/>
                    </a:lnTo>
                    <a:lnTo>
                      <a:pt x="87" y="26"/>
                    </a:lnTo>
                    <a:lnTo>
                      <a:pt x="92" y="43"/>
                    </a:lnTo>
                    <a:lnTo>
                      <a:pt x="91" y="63"/>
                    </a:lnTo>
                    <a:lnTo>
                      <a:pt x="82" y="82"/>
                    </a:lnTo>
                    <a:lnTo>
                      <a:pt x="81" y="84"/>
                    </a:lnTo>
                    <a:lnTo>
                      <a:pt x="80" y="86"/>
                    </a:lnTo>
                    <a:lnTo>
                      <a:pt x="77" y="87"/>
                    </a:lnTo>
                    <a:lnTo>
                      <a:pt x="76" y="88"/>
                    </a:lnTo>
                    <a:lnTo>
                      <a:pt x="74" y="86"/>
                    </a:lnTo>
                    <a:close/>
                  </a:path>
                </a:pathLst>
              </a:custGeom>
              <a:solidFill>
                <a:srgbClr val="D1EFFF"/>
              </a:solidFill>
              <a:ln w="9525">
                <a:noFill/>
                <a:round/>
                <a:headEnd/>
                <a:tailEnd/>
              </a:ln>
            </p:spPr>
            <p:txBody>
              <a:bodyPr>
                <a:prstTxWarp prst="textNoShape">
                  <a:avLst/>
                </a:prstTxWarp>
              </a:bodyPr>
              <a:lstStyle/>
              <a:p>
                <a:endParaRPr lang="en-US"/>
              </a:p>
            </p:txBody>
          </p:sp>
          <p:sp>
            <p:nvSpPr>
              <p:cNvPr id="184490" name="Freeform 170"/>
              <p:cNvSpPr>
                <a:spLocks/>
              </p:cNvSpPr>
              <p:nvPr/>
            </p:nvSpPr>
            <p:spPr bwMode="auto">
              <a:xfrm>
                <a:off x="1896" y="3659"/>
                <a:ext cx="46" cy="48"/>
              </a:xfrm>
              <a:custGeom>
                <a:avLst/>
                <a:gdLst/>
                <a:ahLst/>
                <a:cxnLst>
                  <a:cxn ang="0">
                    <a:pos x="64" y="0"/>
                  </a:cxn>
                  <a:cxn ang="0">
                    <a:pos x="68" y="2"/>
                  </a:cxn>
                  <a:cxn ang="0">
                    <a:pos x="84" y="19"/>
                  </a:cxn>
                  <a:cxn ang="0">
                    <a:pos x="89" y="56"/>
                  </a:cxn>
                  <a:cxn ang="0">
                    <a:pos x="75" y="79"/>
                  </a:cxn>
                  <a:cxn ang="0">
                    <a:pos x="61" y="90"/>
                  </a:cxn>
                  <a:cxn ang="0">
                    <a:pos x="44" y="94"/>
                  </a:cxn>
                  <a:cxn ang="0">
                    <a:pos x="25" y="91"/>
                  </a:cxn>
                  <a:cxn ang="0">
                    <a:pos x="2" y="68"/>
                  </a:cxn>
                  <a:cxn ang="0">
                    <a:pos x="3" y="38"/>
                  </a:cxn>
                  <a:cxn ang="0">
                    <a:pos x="9" y="27"/>
                  </a:cxn>
                  <a:cxn ang="0">
                    <a:pos x="18" y="22"/>
                  </a:cxn>
                  <a:cxn ang="0">
                    <a:pos x="31" y="17"/>
                  </a:cxn>
                  <a:cxn ang="0">
                    <a:pos x="45" y="19"/>
                  </a:cxn>
                  <a:cxn ang="0">
                    <a:pos x="61" y="33"/>
                  </a:cxn>
                  <a:cxn ang="0">
                    <a:pos x="62" y="50"/>
                  </a:cxn>
                  <a:cxn ang="0">
                    <a:pos x="55" y="60"/>
                  </a:cxn>
                  <a:cxn ang="0">
                    <a:pos x="45" y="62"/>
                  </a:cxn>
                  <a:cxn ang="0">
                    <a:pos x="37" y="56"/>
                  </a:cxn>
                  <a:cxn ang="0">
                    <a:pos x="36" y="48"/>
                  </a:cxn>
                  <a:cxn ang="0">
                    <a:pos x="41" y="41"/>
                  </a:cxn>
                  <a:cxn ang="0">
                    <a:pos x="47" y="41"/>
                  </a:cxn>
                  <a:cxn ang="0">
                    <a:pos x="49" y="38"/>
                  </a:cxn>
                  <a:cxn ang="0">
                    <a:pos x="46" y="33"/>
                  </a:cxn>
                  <a:cxn ang="0">
                    <a:pos x="38" y="29"/>
                  </a:cxn>
                  <a:cxn ang="0">
                    <a:pos x="23" y="30"/>
                  </a:cxn>
                  <a:cxn ang="0">
                    <a:pos x="10" y="48"/>
                  </a:cxn>
                  <a:cxn ang="0">
                    <a:pos x="17" y="69"/>
                  </a:cxn>
                  <a:cxn ang="0">
                    <a:pos x="28" y="78"/>
                  </a:cxn>
                  <a:cxn ang="0">
                    <a:pos x="39" y="82"/>
                  </a:cxn>
                  <a:cxn ang="0">
                    <a:pos x="52" y="80"/>
                  </a:cxn>
                  <a:cxn ang="0">
                    <a:pos x="64" y="74"/>
                  </a:cxn>
                  <a:cxn ang="0">
                    <a:pos x="79" y="46"/>
                  </a:cxn>
                  <a:cxn ang="0">
                    <a:pos x="69" y="12"/>
                  </a:cxn>
                  <a:cxn ang="0">
                    <a:pos x="63" y="0"/>
                  </a:cxn>
                </a:cxnLst>
                <a:rect l="0" t="0" r="r" b="b"/>
                <a:pathLst>
                  <a:path w="91" h="94">
                    <a:moveTo>
                      <a:pt x="63" y="0"/>
                    </a:moveTo>
                    <a:lnTo>
                      <a:pt x="64" y="0"/>
                    </a:lnTo>
                    <a:lnTo>
                      <a:pt x="67" y="1"/>
                    </a:lnTo>
                    <a:lnTo>
                      <a:pt x="68" y="2"/>
                    </a:lnTo>
                    <a:lnTo>
                      <a:pt x="69" y="3"/>
                    </a:lnTo>
                    <a:lnTo>
                      <a:pt x="84" y="19"/>
                    </a:lnTo>
                    <a:lnTo>
                      <a:pt x="91" y="38"/>
                    </a:lnTo>
                    <a:lnTo>
                      <a:pt x="89" y="56"/>
                    </a:lnTo>
                    <a:lnTo>
                      <a:pt x="81" y="74"/>
                    </a:lnTo>
                    <a:lnTo>
                      <a:pt x="75" y="79"/>
                    </a:lnTo>
                    <a:lnTo>
                      <a:pt x="69" y="85"/>
                    </a:lnTo>
                    <a:lnTo>
                      <a:pt x="61" y="90"/>
                    </a:lnTo>
                    <a:lnTo>
                      <a:pt x="53" y="93"/>
                    </a:lnTo>
                    <a:lnTo>
                      <a:pt x="44" y="94"/>
                    </a:lnTo>
                    <a:lnTo>
                      <a:pt x="34" y="94"/>
                    </a:lnTo>
                    <a:lnTo>
                      <a:pt x="25" y="91"/>
                    </a:lnTo>
                    <a:lnTo>
                      <a:pt x="16" y="85"/>
                    </a:lnTo>
                    <a:lnTo>
                      <a:pt x="2" y="68"/>
                    </a:lnTo>
                    <a:lnTo>
                      <a:pt x="0" y="50"/>
                    </a:lnTo>
                    <a:lnTo>
                      <a:pt x="3" y="38"/>
                    </a:lnTo>
                    <a:lnTo>
                      <a:pt x="7" y="31"/>
                    </a:lnTo>
                    <a:lnTo>
                      <a:pt x="9" y="27"/>
                    </a:lnTo>
                    <a:lnTo>
                      <a:pt x="14" y="25"/>
                    </a:lnTo>
                    <a:lnTo>
                      <a:pt x="18" y="22"/>
                    </a:lnTo>
                    <a:lnTo>
                      <a:pt x="24" y="18"/>
                    </a:lnTo>
                    <a:lnTo>
                      <a:pt x="31" y="17"/>
                    </a:lnTo>
                    <a:lnTo>
                      <a:pt x="37" y="17"/>
                    </a:lnTo>
                    <a:lnTo>
                      <a:pt x="45" y="19"/>
                    </a:lnTo>
                    <a:lnTo>
                      <a:pt x="52" y="24"/>
                    </a:lnTo>
                    <a:lnTo>
                      <a:pt x="61" y="33"/>
                    </a:lnTo>
                    <a:lnTo>
                      <a:pt x="63" y="42"/>
                    </a:lnTo>
                    <a:lnTo>
                      <a:pt x="62" y="50"/>
                    </a:lnTo>
                    <a:lnTo>
                      <a:pt x="60" y="55"/>
                    </a:lnTo>
                    <a:lnTo>
                      <a:pt x="55" y="60"/>
                    </a:lnTo>
                    <a:lnTo>
                      <a:pt x="51" y="62"/>
                    </a:lnTo>
                    <a:lnTo>
                      <a:pt x="45" y="62"/>
                    </a:lnTo>
                    <a:lnTo>
                      <a:pt x="40" y="60"/>
                    </a:lnTo>
                    <a:lnTo>
                      <a:pt x="37" y="56"/>
                    </a:lnTo>
                    <a:lnTo>
                      <a:pt x="36" y="52"/>
                    </a:lnTo>
                    <a:lnTo>
                      <a:pt x="36" y="48"/>
                    </a:lnTo>
                    <a:lnTo>
                      <a:pt x="38" y="44"/>
                    </a:lnTo>
                    <a:lnTo>
                      <a:pt x="41" y="41"/>
                    </a:lnTo>
                    <a:lnTo>
                      <a:pt x="44" y="41"/>
                    </a:lnTo>
                    <a:lnTo>
                      <a:pt x="47" y="41"/>
                    </a:lnTo>
                    <a:lnTo>
                      <a:pt x="49" y="41"/>
                    </a:lnTo>
                    <a:lnTo>
                      <a:pt x="49" y="38"/>
                    </a:lnTo>
                    <a:lnTo>
                      <a:pt x="47" y="36"/>
                    </a:lnTo>
                    <a:lnTo>
                      <a:pt x="46" y="33"/>
                    </a:lnTo>
                    <a:lnTo>
                      <a:pt x="44" y="31"/>
                    </a:lnTo>
                    <a:lnTo>
                      <a:pt x="38" y="29"/>
                    </a:lnTo>
                    <a:lnTo>
                      <a:pt x="31" y="27"/>
                    </a:lnTo>
                    <a:lnTo>
                      <a:pt x="23" y="30"/>
                    </a:lnTo>
                    <a:lnTo>
                      <a:pt x="16" y="36"/>
                    </a:lnTo>
                    <a:lnTo>
                      <a:pt x="10" y="48"/>
                    </a:lnTo>
                    <a:lnTo>
                      <a:pt x="11" y="60"/>
                    </a:lnTo>
                    <a:lnTo>
                      <a:pt x="17" y="69"/>
                    </a:lnTo>
                    <a:lnTo>
                      <a:pt x="23" y="75"/>
                    </a:lnTo>
                    <a:lnTo>
                      <a:pt x="28" y="78"/>
                    </a:lnTo>
                    <a:lnTo>
                      <a:pt x="33" y="80"/>
                    </a:lnTo>
                    <a:lnTo>
                      <a:pt x="39" y="82"/>
                    </a:lnTo>
                    <a:lnTo>
                      <a:pt x="45" y="82"/>
                    </a:lnTo>
                    <a:lnTo>
                      <a:pt x="52" y="80"/>
                    </a:lnTo>
                    <a:lnTo>
                      <a:pt x="57" y="78"/>
                    </a:lnTo>
                    <a:lnTo>
                      <a:pt x="64" y="74"/>
                    </a:lnTo>
                    <a:lnTo>
                      <a:pt x="70" y="67"/>
                    </a:lnTo>
                    <a:lnTo>
                      <a:pt x="79" y="46"/>
                    </a:lnTo>
                    <a:lnTo>
                      <a:pt x="77" y="27"/>
                    </a:lnTo>
                    <a:lnTo>
                      <a:pt x="69" y="12"/>
                    </a:lnTo>
                    <a:lnTo>
                      <a:pt x="61" y="2"/>
                    </a:lnTo>
                    <a:lnTo>
                      <a:pt x="63" y="0"/>
                    </a:lnTo>
                    <a:close/>
                  </a:path>
                </a:pathLst>
              </a:custGeom>
              <a:solidFill>
                <a:srgbClr val="D1EFFF"/>
              </a:solidFill>
              <a:ln w="9525">
                <a:noFill/>
                <a:round/>
                <a:headEnd/>
                <a:tailEnd/>
              </a:ln>
            </p:spPr>
            <p:txBody>
              <a:bodyPr>
                <a:prstTxWarp prst="textNoShape">
                  <a:avLst/>
                </a:prstTxWarp>
              </a:bodyPr>
              <a:lstStyle/>
              <a:p>
                <a:endParaRPr lang="en-US"/>
              </a:p>
            </p:txBody>
          </p:sp>
          <p:sp>
            <p:nvSpPr>
              <p:cNvPr id="184491" name="Freeform 171"/>
              <p:cNvSpPr>
                <a:spLocks/>
              </p:cNvSpPr>
              <p:nvPr/>
            </p:nvSpPr>
            <p:spPr bwMode="auto">
              <a:xfrm>
                <a:off x="1906" y="3684"/>
                <a:ext cx="50" cy="55"/>
              </a:xfrm>
              <a:custGeom>
                <a:avLst/>
                <a:gdLst/>
                <a:ahLst/>
                <a:cxnLst>
                  <a:cxn ang="0">
                    <a:pos x="73" y="27"/>
                  </a:cxn>
                  <a:cxn ang="0">
                    <a:pos x="80" y="13"/>
                  </a:cxn>
                  <a:cxn ang="0">
                    <a:pos x="87" y="6"/>
                  </a:cxn>
                  <a:cxn ang="0">
                    <a:pos x="97" y="2"/>
                  </a:cxn>
                  <a:cxn ang="0">
                    <a:pos x="101" y="5"/>
                  </a:cxn>
                  <a:cxn ang="0">
                    <a:pos x="99" y="15"/>
                  </a:cxn>
                  <a:cxn ang="0">
                    <a:pos x="96" y="23"/>
                  </a:cxn>
                  <a:cxn ang="0">
                    <a:pos x="84" y="34"/>
                  </a:cxn>
                  <a:cxn ang="0">
                    <a:pos x="77" y="42"/>
                  </a:cxn>
                  <a:cxn ang="0">
                    <a:pos x="67" y="83"/>
                  </a:cxn>
                  <a:cxn ang="0">
                    <a:pos x="76" y="112"/>
                  </a:cxn>
                  <a:cxn ang="0">
                    <a:pos x="65" y="111"/>
                  </a:cxn>
                  <a:cxn ang="0">
                    <a:pos x="53" y="111"/>
                  </a:cxn>
                  <a:cxn ang="0">
                    <a:pos x="52" y="92"/>
                  </a:cxn>
                  <a:cxn ang="0">
                    <a:pos x="54" y="75"/>
                  </a:cxn>
                  <a:cxn ang="0">
                    <a:pos x="50" y="80"/>
                  </a:cxn>
                  <a:cxn ang="0">
                    <a:pos x="43" y="93"/>
                  </a:cxn>
                  <a:cxn ang="0">
                    <a:pos x="39" y="110"/>
                  </a:cxn>
                  <a:cxn ang="0">
                    <a:pos x="29" y="110"/>
                  </a:cxn>
                  <a:cxn ang="0">
                    <a:pos x="19" y="110"/>
                  </a:cxn>
                  <a:cxn ang="0">
                    <a:pos x="16" y="98"/>
                  </a:cxn>
                  <a:cxn ang="0">
                    <a:pos x="13" y="89"/>
                  </a:cxn>
                  <a:cxn ang="0">
                    <a:pos x="27" y="82"/>
                  </a:cxn>
                  <a:cxn ang="0">
                    <a:pos x="38" y="72"/>
                  </a:cxn>
                  <a:cxn ang="0">
                    <a:pos x="42" y="65"/>
                  </a:cxn>
                  <a:cxn ang="0">
                    <a:pos x="35" y="69"/>
                  </a:cxn>
                  <a:cxn ang="0">
                    <a:pos x="27" y="72"/>
                  </a:cxn>
                  <a:cxn ang="0">
                    <a:pos x="18" y="74"/>
                  </a:cxn>
                  <a:cxn ang="0">
                    <a:pos x="7" y="75"/>
                  </a:cxn>
                  <a:cxn ang="0">
                    <a:pos x="5" y="65"/>
                  </a:cxn>
                  <a:cxn ang="0">
                    <a:pos x="0" y="54"/>
                  </a:cxn>
                  <a:cxn ang="0">
                    <a:pos x="13" y="57"/>
                  </a:cxn>
                  <a:cxn ang="0">
                    <a:pos x="30" y="55"/>
                  </a:cxn>
                  <a:cxn ang="0">
                    <a:pos x="49" y="50"/>
                  </a:cxn>
                  <a:cxn ang="0">
                    <a:pos x="67" y="34"/>
                  </a:cxn>
                </a:cxnLst>
                <a:rect l="0" t="0" r="r" b="b"/>
                <a:pathLst>
                  <a:path w="102" h="112">
                    <a:moveTo>
                      <a:pt x="71" y="30"/>
                    </a:moveTo>
                    <a:lnTo>
                      <a:pt x="73" y="27"/>
                    </a:lnTo>
                    <a:lnTo>
                      <a:pt x="76" y="20"/>
                    </a:lnTo>
                    <a:lnTo>
                      <a:pt x="80" y="13"/>
                    </a:lnTo>
                    <a:lnTo>
                      <a:pt x="82" y="7"/>
                    </a:lnTo>
                    <a:lnTo>
                      <a:pt x="87" y="6"/>
                    </a:lnTo>
                    <a:lnTo>
                      <a:pt x="91" y="5"/>
                    </a:lnTo>
                    <a:lnTo>
                      <a:pt x="97" y="2"/>
                    </a:lnTo>
                    <a:lnTo>
                      <a:pt x="102" y="0"/>
                    </a:lnTo>
                    <a:lnTo>
                      <a:pt x="101" y="5"/>
                    </a:lnTo>
                    <a:lnTo>
                      <a:pt x="99" y="11"/>
                    </a:lnTo>
                    <a:lnTo>
                      <a:pt x="99" y="15"/>
                    </a:lnTo>
                    <a:lnTo>
                      <a:pt x="99" y="21"/>
                    </a:lnTo>
                    <a:lnTo>
                      <a:pt x="96" y="23"/>
                    </a:lnTo>
                    <a:lnTo>
                      <a:pt x="90" y="29"/>
                    </a:lnTo>
                    <a:lnTo>
                      <a:pt x="84" y="34"/>
                    </a:lnTo>
                    <a:lnTo>
                      <a:pt x="81" y="37"/>
                    </a:lnTo>
                    <a:lnTo>
                      <a:pt x="77" y="42"/>
                    </a:lnTo>
                    <a:lnTo>
                      <a:pt x="67" y="64"/>
                    </a:lnTo>
                    <a:lnTo>
                      <a:pt x="67" y="83"/>
                    </a:lnTo>
                    <a:lnTo>
                      <a:pt x="71" y="100"/>
                    </a:lnTo>
                    <a:lnTo>
                      <a:pt x="76" y="112"/>
                    </a:lnTo>
                    <a:lnTo>
                      <a:pt x="71" y="111"/>
                    </a:lnTo>
                    <a:lnTo>
                      <a:pt x="65" y="111"/>
                    </a:lnTo>
                    <a:lnTo>
                      <a:pt x="59" y="111"/>
                    </a:lnTo>
                    <a:lnTo>
                      <a:pt x="53" y="111"/>
                    </a:lnTo>
                    <a:lnTo>
                      <a:pt x="52" y="102"/>
                    </a:lnTo>
                    <a:lnTo>
                      <a:pt x="52" y="92"/>
                    </a:lnTo>
                    <a:lnTo>
                      <a:pt x="53" y="83"/>
                    </a:lnTo>
                    <a:lnTo>
                      <a:pt x="54" y="75"/>
                    </a:lnTo>
                    <a:lnTo>
                      <a:pt x="53" y="74"/>
                    </a:lnTo>
                    <a:lnTo>
                      <a:pt x="50" y="80"/>
                    </a:lnTo>
                    <a:lnTo>
                      <a:pt x="45" y="85"/>
                    </a:lnTo>
                    <a:lnTo>
                      <a:pt x="43" y="93"/>
                    </a:lnTo>
                    <a:lnTo>
                      <a:pt x="41" y="102"/>
                    </a:lnTo>
                    <a:lnTo>
                      <a:pt x="39" y="110"/>
                    </a:lnTo>
                    <a:lnTo>
                      <a:pt x="35" y="110"/>
                    </a:lnTo>
                    <a:lnTo>
                      <a:pt x="29" y="110"/>
                    </a:lnTo>
                    <a:lnTo>
                      <a:pt x="23" y="110"/>
                    </a:lnTo>
                    <a:lnTo>
                      <a:pt x="19" y="110"/>
                    </a:lnTo>
                    <a:lnTo>
                      <a:pt x="18" y="104"/>
                    </a:lnTo>
                    <a:lnTo>
                      <a:pt x="16" y="98"/>
                    </a:lnTo>
                    <a:lnTo>
                      <a:pt x="14" y="93"/>
                    </a:lnTo>
                    <a:lnTo>
                      <a:pt x="13" y="89"/>
                    </a:lnTo>
                    <a:lnTo>
                      <a:pt x="20" y="87"/>
                    </a:lnTo>
                    <a:lnTo>
                      <a:pt x="27" y="82"/>
                    </a:lnTo>
                    <a:lnTo>
                      <a:pt x="34" y="77"/>
                    </a:lnTo>
                    <a:lnTo>
                      <a:pt x="38" y="72"/>
                    </a:lnTo>
                    <a:lnTo>
                      <a:pt x="43" y="66"/>
                    </a:lnTo>
                    <a:lnTo>
                      <a:pt x="42" y="65"/>
                    </a:lnTo>
                    <a:lnTo>
                      <a:pt x="38" y="67"/>
                    </a:lnTo>
                    <a:lnTo>
                      <a:pt x="35" y="69"/>
                    </a:lnTo>
                    <a:lnTo>
                      <a:pt x="30" y="70"/>
                    </a:lnTo>
                    <a:lnTo>
                      <a:pt x="27" y="72"/>
                    </a:lnTo>
                    <a:lnTo>
                      <a:pt x="22" y="73"/>
                    </a:lnTo>
                    <a:lnTo>
                      <a:pt x="18" y="74"/>
                    </a:lnTo>
                    <a:lnTo>
                      <a:pt x="12" y="75"/>
                    </a:lnTo>
                    <a:lnTo>
                      <a:pt x="7" y="75"/>
                    </a:lnTo>
                    <a:lnTo>
                      <a:pt x="6" y="70"/>
                    </a:lnTo>
                    <a:lnTo>
                      <a:pt x="5" y="65"/>
                    </a:lnTo>
                    <a:lnTo>
                      <a:pt x="3" y="60"/>
                    </a:lnTo>
                    <a:lnTo>
                      <a:pt x="0" y="54"/>
                    </a:lnTo>
                    <a:lnTo>
                      <a:pt x="6" y="55"/>
                    </a:lnTo>
                    <a:lnTo>
                      <a:pt x="13" y="57"/>
                    </a:lnTo>
                    <a:lnTo>
                      <a:pt x="21" y="57"/>
                    </a:lnTo>
                    <a:lnTo>
                      <a:pt x="30" y="55"/>
                    </a:lnTo>
                    <a:lnTo>
                      <a:pt x="39" y="53"/>
                    </a:lnTo>
                    <a:lnTo>
                      <a:pt x="49" y="50"/>
                    </a:lnTo>
                    <a:lnTo>
                      <a:pt x="58" y="43"/>
                    </a:lnTo>
                    <a:lnTo>
                      <a:pt x="67" y="34"/>
                    </a:lnTo>
                    <a:lnTo>
                      <a:pt x="71" y="30"/>
                    </a:lnTo>
                    <a:close/>
                  </a:path>
                </a:pathLst>
              </a:custGeom>
              <a:solidFill>
                <a:srgbClr val="0038EF"/>
              </a:solidFill>
              <a:ln w="9525">
                <a:noFill/>
                <a:round/>
                <a:headEnd/>
                <a:tailEnd/>
              </a:ln>
            </p:spPr>
            <p:txBody>
              <a:bodyPr>
                <a:prstTxWarp prst="textNoShape">
                  <a:avLst/>
                </a:prstTxWarp>
              </a:bodyPr>
              <a:lstStyle/>
              <a:p>
                <a:endParaRPr lang="en-US"/>
              </a:p>
            </p:txBody>
          </p:sp>
          <p:sp>
            <p:nvSpPr>
              <p:cNvPr id="184492" name="Freeform 172"/>
              <p:cNvSpPr>
                <a:spLocks/>
              </p:cNvSpPr>
              <p:nvPr/>
            </p:nvSpPr>
            <p:spPr bwMode="auto">
              <a:xfrm>
                <a:off x="1944" y="3696"/>
                <a:ext cx="43" cy="47"/>
              </a:xfrm>
              <a:custGeom>
                <a:avLst/>
                <a:gdLst/>
                <a:ahLst/>
                <a:cxnLst>
                  <a:cxn ang="0">
                    <a:pos x="80" y="16"/>
                  </a:cxn>
                  <a:cxn ang="0">
                    <a:pos x="66" y="11"/>
                  </a:cxn>
                  <a:cxn ang="0">
                    <a:pos x="48" y="10"/>
                  </a:cxn>
                  <a:cxn ang="0">
                    <a:pos x="28" y="17"/>
                  </a:cxn>
                  <a:cxn ang="0">
                    <a:pos x="12" y="41"/>
                  </a:cxn>
                  <a:cxn ang="0">
                    <a:pos x="18" y="66"/>
                  </a:cxn>
                  <a:cxn ang="0">
                    <a:pos x="28" y="77"/>
                  </a:cxn>
                  <a:cxn ang="0">
                    <a:pos x="37" y="81"/>
                  </a:cxn>
                  <a:cxn ang="0">
                    <a:pos x="48" y="82"/>
                  </a:cxn>
                  <a:cxn ang="0">
                    <a:pos x="59" y="78"/>
                  </a:cxn>
                  <a:cxn ang="0">
                    <a:pos x="69" y="63"/>
                  </a:cxn>
                  <a:cxn ang="0">
                    <a:pos x="67" y="49"/>
                  </a:cxn>
                  <a:cxn ang="0">
                    <a:pos x="60" y="43"/>
                  </a:cxn>
                  <a:cxn ang="0">
                    <a:pos x="53" y="40"/>
                  </a:cxn>
                  <a:cxn ang="0">
                    <a:pos x="51" y="42"/>
                  </a:cxn>
                  <a:cxn ang="0">
                    <a:pos x="52" y="48"/>
                  </a:cxn>
                  <a:cxn ang="0">
                    <a:pos x="48" y="55"/>
                  </a:cxn>
                  <a:cxn ang="0">
                    <a:pos x="40" y="56"/>
                  </a:cxn>
                  <a:cxn ang="0">
                    <a:pos x="31" y="49"/>
                  </a:cxn>
                  <a:cxn ang="0">
                    <a:pos x="31" y="40"/>
                  </a:cxn>
                  <a:cxn ang="0">
                    <a:pos x="38" y="31"/>
                  </a:cxn>
                  <a:cxn ang="0">
                    <a:pos x="56" y="27"/>
                  </a:cxn>
                  <a:cxn ang="0">
                    <a:pos x="78" y="46"/>
                  </a:cxn>
                  <a:cxn ang="0">
                    <a:pos x="76" y="70"/>
                  </a:cxn>
                  <a:cxn ang="0">
                    <a:pos x="69" y="80"/>
                  </a:cxn>
                  <a:cxn ang="0">
                    <a:pos x="61" y="87"/>
                  </a:cxn>
                  <a:cxn ang="0">
                    <a:pos x="46" y="93"/>
                  </a:cxn>
                  <a:cxn ang="0">
                    <a:pos x="28" y="89"/>
                  </a:cxn>
                  <a:cxn ang="0">
                    <a:pos x="4" y="67"/>
                  </a:cxn>
                  <a:cxn ang="0">
                    <a:pos x="4" y="33"/>
                  </a:cxn>
                  <a:cxn ang="0">
                    <a:pos x="18" y="12"/>
                  </a:cxn>
                  <a:cxn ang="0">
                    <a:pos x="34" y="2"/>
                  </a:cxn>
                  <a:cxn ang="0">
                    <a:pos x="52" y="0"/>
                  </a:cxn>
                  <a:cxn ang="0">
                    <a:pos x="73" y="5"/>
                  </a:cxn>
                  <a:cxn ang="0">
                    <a:pos x="83" y="12"/>
                  </a:cxn>
                  <a:cxn ang="0">
                    <a:pos x="87" y="15"/>
                  </a:cxn>
                  <a:cxn ang="0">
                    <a:pos x="86" y="18"/>
                  </a:cxn>
                </a:cxnLst>
                <a:rect l="0" t="0" r="r" b="b"/>
                <a:pathLst>
                  <a:path w="87" h="93">
                    <a:moveTo>
                      <a:pt x="86" y="18"/>
                    </a:moveTo>
                    <a:lnTo>
                      <a:pt x="80" y="16"/>
                    </a:lnTo>
                    <a:lnTo>
                      <a:pt x="74" y="13"/>
                    </a:lnTo>
                    <a:lnTo>
                      <a:pt x="66" y="11"/>
                    </a:lnTo>
                    <a:lnTo>
                      <a:pt x="57" y="10"/>
                    </a:lnTo>
                    <a:lnTo>
                      <a:pt x="48" y="10"/>
                    </a:lnTo>
                    <a:lnTo>
                      <a:pt x="38" y="12"/>
                    </a:lnTo>
                    <a:lnTo>
                      <a:pt x="28" y="17"/>
                    </a:lnTo>
                    <a:lnTo>
                      <a:pt x="20" y="26"/>
                    </a:lnTo>
                    <a:lnTo>
                      <a:pt x="12" y="41"/>
                    </a:lnTo>
                    <a:lnTo>
                      <a:pt x="12" y="55"/>
                    </a:lnTo>
                    <a:lnTo>
                      <a:pt x="18" y="66"/>
                    </a:lnTo>
                    <a:lnTo>
                      <a:pt x="25" y="74"/>
                    </a:lnTo>
                    <a:lnTo>
                      <a:pt x="28" y="77"/>
                    </a:lnTo>
                    <a:lnTo>
                      <a:pt x="33" y="79"/>
                    </a:lnTo>
                    <a:lnTo>
                      <a:pt x="37" y="81"/>
                    </a:lnTo>
                    <a:lnTo>
                      <a:pt x="43" y="81"/>
                    </a:lnTo>
                    <a:lnTo>
                      <a:pt x="48" y="82"/>
                    </a:lnTo>
                    <a:lnTo>
                      <a:pt x="53" y="80"/>
                    </a:lnTo>
                    <a:lnTo>
                      <a:pt x="59" y="78"/>
                    </a:lnTo>
                    <a:lnTo>
                      <a:pt x="65" y="72"/>
                    </a:lnTo>
                    <a:lnTo>
                      <a:pt x="69" y="63"/>
                    </a:lnTo>
                    <a:lnTo>
                      <a:pt x="69" y="55"/>
                    </a:lnTo>
                    <a:lnTo>
                      <a:pt x="67" y="49"/>
                    </a:lnTo>
                    <a:lnTo>
                      <a:pt x="63" y="44"/>
                    </a:lnTo>
                    <a:lnTo>
                      <a:pt x="60" y="43"/>
                    </a:lnTo>
                    <a:lnTo>
                      <a:pt x="57" y="41"/>
                    </a:lnTo>
                    <a:lnTo>
                      <a:pt x="53" y="40"/>
                    </a:lnTo>
                    <a:lnTo>
                      <a:pt x="50" y="40"/>
                    </a:lnTo>
                    <a:lnTo>
                      <a:pt x="51" y="42"/>
                    </a:lnTo>
                    <a:lnTo>
                      <a:pt x="52" y="46"/>
                    </a:lnTo>
                    <a:lnTo>
                      <a:pt x="52" y="48"/>
                    </a:lnTo>
                    <a:lnTo>
                      <a:pt x="51" y="51"/>
                    </a:lnTo>
                    <a:lnTo>
                      <a:pt x="48" y="55"/>
                    </a:lnTo>
                    <a:lnTo>
                      <a:pt x="44" y="56"/>
                    </a:lnTo>
                    <a:lnTo>
                      <a:pt x="40" y="56"/>
                    </a:lnTo>
                    <a:lnTo>
                      <a:pt x="35" y="54"/>
                    </a:lnTo>
                    <a:lnTo>
                      <a:pt x="31" y="49"/>
                    </a:lnTo>
                    <a:lnTo>
                      <a:pt x="30" y="44"/>
                    </a:lnTo>
                    <a:lnTo>
                      <a:pt x="31" y="40"/>
                    </a:lnTo>
                    <a:lnTo>
                      <a:pt x="35" y="34"/>
                    </a:lnTo>
                    <a:lnTo>
                      <a:pt x="38" y="31"/>
                    </a:lnTo>
                    <a:lnTo>
                      <a:pt x="45" y="27"/>
                    </a:lnTo>
                    <a:lnTo>
                      <a:pt x="56" y="27"/>
                    </a:lnTo>
                    <a:lnTo>
                      <a:pt x="67" y="33"/>
                    </a:lnTo>
                    <a:lnTo>
                      <a:pt x="78" y="46"/>
                    </a:lnTo>
                    <a:lnTo>
                      <a:pt x="79" y="58"/>
                    </a:lnTo>
                    <a:lnTo>
                      <a:pt x="76" y="70"/>
                    </a:lnTo>
                    <a:lnTo>
                      <a:pt x="72" y="78"/>
                    </a:lnTo>
                    <a:lnTo>
                      <a:pt x="69" y="80"/>
                    </a:lnTo>
                    <a:lnTo>
                      <a:pt x="66" y="84"/>
                    </a:lnTo>
                    <a:lnTo>
                      <a:pt x="61" y="87"/>
                    </a:lnTo>
                    <a:lnTo>
                      <a:pt x="55" y="91"/>
                    </a:lnTo>
                    <a:lnTo>
                      <a:pt x="46" y="93"/>
                    </a:lnTo>
                    <a:lnTo>
                      <a:pt x="38" y="93"/>
                    </a:lnTo>
                    <a:lnTo>
                      <a:pt x="28" y="89"/>
                    </a:lnTo>
                    <a:lnTo>
                      <a:pt x="18" y="84"/>
                    </a:lnTo>
                    <a:lnTo>
                      <a:pt x="4" y="67"/>
                    </a:lnTo>
                    <a:lnTo>
                      <a:pt x="0" y="50"/>
                    </a:lnTo>
                    <a:lnTo>
                      <a:pt x="4" y="33"/>
                    </a:lnTo>
                    <a:lnTo>
                      <a:pt x="12" y="19"/>
                    </a:lnTo>
                    <a:lnTo>
                      <a:pt x="18" y="12"/>
                    </a:lnTo>
                    <a:lnTo>
                      <a:pt x="26" y="6"/>
                    </a:lnTo>
                    <a:lnTo>
                      <a:pt x="34" y="2"/>
                    </a:lnTo>
                    <a:lnTo>
                      <a:pt x="43" y="0"/>
                    </a:lnTo>
                    <a:lnTo>
                      <a:pt x="52" y="0"/>
                    </a:lnTo>
                    <a:lnTo>
                      <a:pt x="63" y="1"/>
                    </a:lnTo>
                    <a:lnTo>
                      <a:pt x="73" y="5"/>
                    </a:lnTo>
                    <a:lnTo>
                      <a:pt x="82" y="11"/>
                    </a:lnTo>
                    <a:lnTo>
                      <a:pt x="83" y="12"/>
                    </a:lnTo>
                    <a:lnTo>
                      <a:pt x="84" y="13"/>
                    </a:lnTo>
                    <a:lnTo>
                      <a:pt x="87" y="15"/>
                    </a:lnTo>
                    <a:lnTo>
                      <a:pt x="87" y="16"/>
                    </a:lnTo>
                    <a:lnTo>
                      <a:pt x="86" y="18"/>
                    </a:lnTo>
                    <a:close/>
                  </a:path>
                </a:pathLst>
              </a:custGeom>
              <a:solidFill>
                <a:srgbClr val="D1EFFF"/>
              </a:solidFill>
              <a:ln w="9525">
                <a:noFill/>
                <a:round/>
                <a:headEnd/>
                <a:tailEnd/>
              </a:ln>
            </p:spPr>
            <p:txBody>
              <a:bodyPr>
                <a:prstTxWarp prst="textNoShape">
                  <a:avLst/>
                </a:prstTxWarp>
              </a:bodyPr>
              <a:lstStyle/>
              <a:p>
                <a:endParaRPr lang="en-US"/>
              </a:p>
            </p:txBody>
          </p:sp>
          <p:sp>
            <p:nvSpPr>
              <p:cNvPr id="184493" name="Freeform 173"/>
              <p:cNvSpPr>
                <a:spLocks/>
              </p:cNvSpPr>
              <p:nvPr/>
            </p:nvSpPr>
            <p:spPr bwMode="auto">
              <a:xfrm>
                <a:off x="2848" y="3536"/>
                <a:ext cx="47" cy="43"/>
              </a:xfrm>
              <a:custGeom>
                <a:avLst/>
                <a:gdLst/>
                <a:ahLst/>
                <a:cxnLst>
                  <a:cxn ang="0">
                    <a:pos x="14" y="13"/>
                  </a:cxn>
                  <a:cxn ang="0">
                    <a:pos x="13" y="49"/>
                  </a:cxn>
                  <a:cxn ang="0">
                    <a:pos x="35" y="71"/>
                  </a:cxn>
                  <a:cxn ang="0">
                    <a:pos x="50" y="75"/>
                  </a:cxn>
                  <a:cxn ang="0">
                    <a:pos x="63" y="73"/>
                  </a:cxn>
                  <a:cxn ang="0">
                    <a:pos x="72" y="66"/>
                  </a:cxn>
                  <a:cxn ang="0">
                    <a:pos x="80" y="54"/>
                  </a:cxn>
                  <a:cxn ang="0">
                    <a:pos x="81" y="34"/>
                  </a:cxn>
                  <a:cxn ang="0">
                    <a:pos x="64" y="18"/>
                  </a:cxn>
                  <a:cxn ang="0">
                    <a:pos x="49" y="20"/>
                  </a:cxn>
                  <a:cxn ang="0">
                    <a:pos x="43" y="27"/>
                  </a:cxn>
                  <a:cxn ang="0">
                    <a:pos x="41" y="34"/>
                  </a:cxn>
                  <a:cxn ang="0">
                    <a:pos x="43" y="35"/>
                  </a:cxn>
                  <a:cxn ang="0">
                    <a:pos x="49" y="35"/>
                  </a:cxn>
                  <a:cxn ang="0">
                    <a:pos x="56" y="39"/>
                  </a:cxn>
                  <a:cxn ang="0">
                    <a:pos x="57" y="48"/>
                  </a:cxn>
                  <a:cxn ang="0">
                    <a:pos x="50" y="54"/>
                  </a:cxn>
                  <a:cxn ang="0">
                    <a:pos x="40" y="56"/>
                  </a:cxn>
                  <a:cxn ang="0">
                    <a:pos x="30" y="49"/>
                  </a:cxn>
                  <a:cxn ang="0">
                    <a:pos x="28" y="31"/>
                  </a:cxn>
                  <a:cxn ang="0">
                    <a:pos x="40" y="14"/>
                  </a:cxn>
                  <a:cxn ang="0">
                    <a:pos x="52" y="8"/>
                  </a:cxn>
                  <a:cxn ang="0">
                    <a:pos x="65" y="10"/>
                  </a:cxn>
                  <a:cxn ang="0">
                    <a:pos x="75" y="13"/>
                  </a:cxn>
                  <a:cxn ang="0">
                    <a:pos x="84" y="21"/>
                  </a:cxn>
                  <a:cxn ang="0">
                    <a:pos x="94" y="49"/>
                  </a:cxn>
                  <a:cxn ang="0">
                    <a:pos x="76" y="77"/>
                  </a:cxn>
                  <a:cxn ang="0">
                    <a:pos x="60" y="86"/>
                  </a:cxn>
                  <a:cxn ang="0">
                    <a:pos x="42" y="87"/>
                  </a:cxn>
                  <a:cxn ang="0">
                    <a:pos x="27" y="81"/>
                  </a:cxn>
                  <a:cxn ang="0">
                    <a:pos x="7" y="61"/>
                  </a:cxn>
                  <a:cxn ang="0">
                    <a:pos x="2" y="25"/>
                  </a:cxn>
                  <a:cxn ang="0">
                    <a:pos x="13" y="4"/>
                  </a:cxn>
                  <a:cxn ang="0">
                    <a:pos x="15" y="0"/>
                  </a:cxn>
                  <a:cxn ang="0">
                    <a:pos x="19" y="1"/>
                  </a:cxn>
                </a:cxnLst>
                <a:rect l="0" t="0" r="r" b="b"/>
                <a:pathLst>
                  <a:path w="94" h="87">
                    <a:moveTo>
                      <a:pt x="19" y="1"/>
                    </a:moveTo>
                    <a:lnTo>
                      <a:pt x="14" y="13"/>
                    </a:lnTo>
                    <a:lnTo>
                      <a:pt x="11" y="30"/>
                    </a:lnTo>
                    <a:lnTo>
                      <a:pt x="13" y="49"/>
                    </a:lnTo>
                    <a:lnTo>
                      <a:pt x="27" y="66"/>
                    </a:lnTo>
                    <a:lnTo>
                      <a:pt x="35" y="71"/>
                    </a:lnTo>
                    <a:lnTo>
                      <a:pt x="43" y="74"/>
                    </a:lnTo>
                    <a:lnTo>
                      <a:pt x="50" y="75"/>
                    </a:lnTo>
                    <a:lnTo>
                      <a:pt x="57" y="74"/>
                    </a:lnTo>
                    <a:lnTo>
                      <a:pt x="63" y="73"/>
                    </a:lnTo>
                    <a:lnTo>
                      <a:pt x="67" y="69"/>
                    </a:lnTo>
                    <a:lnTo>
                      <a:pt x="72" y="66"/>
                    </a:lnTo>
                    <a:lnTo>
                      <a:pt x="75" y="63"/>
                    </a:lnTo>
                    <a:lnTo>
                      <a:pt x="80" y="54"/>
                    </a:lnTo>
                    <a:lnTo>
                      <a:pt x="82" y="44"/>
                    </a:lnTo>
                    <a:lnTo>
                      <a:pt x="81" y="34"/>
                    </a:lnTo>
                    <a:lnTo>
                      <a:pt x="72" y="22"/>
                    </a:lnTo>
                    <a:lnTo>
                      <a:pt x="64" y="18"/>
                    </a:lnTo>
                    <a:lnTo>
                      <a:pt x="56" y="18"/>
                    </a:lnTo>
                    <a:lnTo>
                      <a:pt x="49" y="20"/>
                    </a:lnTo>
                    <a:lnTo>
                      <a:pt x="44" y="25"/>
                    </a:lnTo>
                    <a:lnTo>
                      <a:pt x="43" y="27"/>
                    </a:lnTo>
                    <a:lnTo>
                      <a:pt x="42" y="30"/>
                    </a:lnTo>
                    <a:lnTo>
                      <a:pt x="41" y="34"/>
                    </a:lnTo>
                    <a:lnTo>
                      <a:pt x="42" y="36"/>
                    </a:lnTo>
                    <a:lnTo>
                      <a:pt x="43" y="35"/>
                    </a:lnTo>
                    <a:lnTo>
                      <a:pt x="46" y="34"/>
                    </a:lnTo>
                    <a:lnTo>
                      <a:pt x="49" y="35"/>
                    </a:lnTo>
                    <a:lnTo>
                      <a:pt x="52" y="36"/>
                    </a:lnTo>
                    <a:lnTo>
                      <a:pt x="56" y="39"/>
                    </a:lnTo>
                    <a:lnTo>
                      <a:pt x="57" y="43"/>
                    </a:lnTo>
                    <a:lnTo>
                      <a:pt x="57" y="48"/>
                    </a:lnTo>
                    <a:lnTo>
                      <a:pt x="55" y="51"/>
                    </a:lnTo>
                    <a:lnTo>
                      <a:pt x="50" y="54"/>
                    </a:lnTo>
                    <a:lnTo>
                      <a:pt x="45" y="57"/>
                    </a:lnTo>
                    <a:lnTo>
                      <a:pt x="40" y="56"/>
                    </a:lnTo>
                    <a:lnTo>
                      <a:pt x="34" y="52"/>
                    </a:lnTo>
                    <a:lnTo>
                      <a:pt x="30" y="49"/>
                    </a:lnTo>
                    <a:lnTo>
                      <a:pt x="28" y="42"/>
                    </a:lnTo>
                    <a:lnTo>
                      <a:pt x="28" y="31"/>
                    </a:lnTo>
                    <a:lnTo>
                      <a:pt x="34" y="20"/>
                    </a:lnTo>
                    <a:lnTo>
                      <a:pt x="40" y="14"/>
                    </a:lnTo>
                    <a:lnTo>
                      <a:pt x="46" y="10"/>
                    </a:lnTo>
                    <a:lnTo>
                      <a:pt x="52" y="8"/>
                    </a:lnTo>
                    <a:lnTo>
                      <a:pt x="59" y="8"/>
                    </a:lnTo>
                    <a:lnTo>
                      <a:pt x="65" y="10"/>
                    </a:lnTo>
                    <a:lnTo>
                      <a:pt x="71" y="11"/>
                    </a:lnTo>
                    <a:lnTo>
                      <a:pt x="75" y="13"/>
                    </a:lnTo>
                    <a:lnTo>
                      <a:pt x="79" y="15"/>
                    </a:lnTo>
                    <a:lnTo>
                      <a:pt x="84" y="21"/>
                    </a:lnTo>
                    <a:lnTo>
                      <a:pt x="91" y="33"/>
                    </a:lnTo>
                    <a:lnTo>
                      <a:pt x="94" y="49"/>
                    </a:lnTo>
                    <a:lnTo>
                      <a:pt x="84" y="69"/>
                    </a:lnTo>
                    <a:lnTo>
                      <a:pt x="76" y="77"/>
                    </a:lnTo>
                    <a:lnTo>
                      <a:pt x="68" y="83"/>
                    </a:lnTo>
                    <a:lnTo>
                      <a:pt x="60" y="86"/>
                    </a:lnTo>
                    <a:lnTo>
                      <a:pt x="51" y="87"/>
                    </a:lnTo>
                    <a:lnTo>
                      <a:pt x="42" y="87"/>
                    </a:lnTo>
                    <a:lnTo>
                      <a:pt x="34" y="84"/>
                    </a:lnTo>
                    <a:lnTo>
                      <a:pt x="27" y="81"/>
                    </a:lnTo>
                    <a:lnTo>
                      <a:pt x="20" y="76"/>
                    </a:lnTo>
                    <a:lnTo>
                      <a:pt x="7" y="61"/>
                    </a:lnTo>
                    <a:lnTo>
                      <a:pt x="0" y="44"/>
                    </a:lnTo>
                    <a:lnTo>
                      <a:pt x="2" y="25"/>
                    </a:lnTo>
                    <a:lnTo>
                      <a:pt x="12" y="5"/>
                    </a:lnTo>
                    <a:lnTo>
                      <a:pt x="13" y="4"/>
                    </a:lnTo>
                    <a:lnTo>
                      <a:pt x="14" y="3"/>
                    </a:lnTo>
                    <a:lnTo>
                      <a:pt x="15" y="0"/>
                    </a:lnTo>
                    <a:lnTo>
                      <a:pt x="17" y="0"/>
                    </a:lnTo>
                    <a:lnTo>
                      <a:pt x="19" y="1"/>
                    </a:lnTo>
                    <a:close/>
                  </a:path>
                </a:pathLst>
              </a:custGeom>
              <a:solidFill>
                <a:srgbClr val="D1EFFF"/>
              </a:solidFill>
              <a:ln w="9525">
                <a:noFill/>
                <a:round/>
                <a:headEnd/>
                <a:tailEnd/>
              </a:ln>
            </p:spPr>
            <p:txBody>
              <a:bodyPr>
                <a:prstTxWarp prst="textNoShape">
                  <a:avLst/>
                </a:prstTxWarp>
              </a:bodyPr>
              <a:lstStyle/>
              <a:p>
                <a:endParaRPr lang="en-US"/>
              </a:p>
            </p:txBody>
          </p:sp>
          <p:sp>
            <p:nvSpPr>
              <p:cNvPr id="184494" name="Freeform 174"/>
              <p:cNvSpPr>
                <a:spLocks/>
              </p:cNvSpPr>
              <p:nvPr/>
            </p:nvSpPr>
            <p:spPr bwMode="auto">
              <a:xfrm>
                <a:off x="2836" y="3567"/>
                <a:ext cx="55" cy="50"/>
              </a:xfrm>
              <a:custGeom>
                <a:avLst/>
                <a:gdLst/>
                <a:ahLst/>
                <a:cxnLst>
                  <a:cxn ang="0">
                    <a:pos x="52" y="30"/>
                  </a:cxn>
                  <a:cxn ang="0">
                    <a:pos x="74" y="36"/>
                  </a:cxn>
                  <a:cxn ang="0">
                    <a:pos x="93" y="34"/>
                  </a:cxn>
                  <a:cxn ang="0">
                    <a:pos x="107" y="29"/>
                  </a:cxn>
                  <a:cxn ang="0">
                    <a:pos x="111" y="33"/>
                  </a:cxn>
                  <a:cxn ang="0">
                    <a:pos x="111" y="43"/>
                  </a:cxn>
                  <a:cxn ang="0">
                    <a:pos x="106" y="49"/>
                  </a:cxn>
                  <a:cxn ang="0">
                    <a:pos x="97" y="50"/>
                  </a:cxn>
                  <a:cxn ang="0">
                    <a:pos x="88" y="50"/>
                  </a:cxn>
                  <a:cxn ang="0">
                    <a:pos x="78" y="49"/>
                  </a:cxn>
                  <a:cxn ang="0">
                    <a:pos x="74" y="49"/>
                  </a:cxn>
                  <a:cxn ang="0">
                    <a:pos x="85" y="57"/>
                  </a:cxn>
                  <a:cxn ang="0">
                    <a:pos x="101" y="61"/>
                  </a:cxn>
                  <a:cxn ang="0">
                    <a:pos x="109" y="67"/>
                  </a:cxn>
                  <a:cxn ang="0">
                    <a:pos x="108" y="79"/>
                  </a:cxn>
                  <a:cxn ang="0">
                    <a:pos x="104" y="84"/>
                  </a:cxn>
                  <a:cxn ang="0">
                    <a:pos x="93" y="88"/>
                  </a:cxn>
                  <a:cxn ang="0">
                    <a:pos x="86" y="82"/>
                  </a:cxn>
                  <a:cxn ang="0">
                    <a:pos x="77" y="68"/>
                  </a:cxn>
                  <a:cxn ang="0">
                    <a:pos x="66" y="59"/>
                  </a:cxn>
                  <a:cxn ang="0">
                    <a:pos x="69" y="68"/>
                  </a:cxn>
                  <a:cxn ang="0">
                    <a:pos x="74" y="84"/>
                  </a:cxn>
                  <a:cxn ang="0">
                    <a:pos x="70" y="96"/>
                  </a:cxn>
                  <a:cxn ang="0">
                    <a:pos x="60" y="99"/>
                  </a:cxn>
                  <a:cxn ang="0">
                    <a:pos x="56" y="89"/>
                  </a:cxn>
                  <a:cxn ang="0">
                    <a:pos x="51" y="52"/>
                  </a:cxn>
                  <a:cxn ang="0">
                    <a:pos x="30" y="31"/>
                  </a:cxn>
                  <a:cxn ang="0">
                    <a:pos x="18" y="25"/>
                  </a:cxn>
                  <a:cxn ang="0">
                    <a:pos x="7" y="20"/>
                  </a:cxn>
                  <a:cxn ang="0">
                    <a:pos x="5" y="10"/>
                  </a:cxn>
                  <a:cxn ang="0">
                    <a:pos x="0" y="0"/>
                  </a:cxn>
                  <a:cxn ang="0">
                    <a:pos x="10" y="3"/>
                  </a:cxn>
                  <a:cxn ang="0">
                    <a:pos x="21" y="3"/>
                  </a:cxn>
                  <a:cxn ang="0">
                    <a:pos x="30" y="12"/>
                  </a:cxn>
                  <a:cxn ang="0">
                    <a:pos x="38" y="21"/>
                  </a:cxn>
                </a:cxnLst>
                <a:rect l="0" t="0" r="r" b="b"/>
                <a:pathLst>
                  <a:path w="112" h="102">
                    <a:moveTo>
                      <a:pt x="42" y="23"/>
                    </a:moveTo>
                    <a:lnTo>
                      <a:pt x="52" y="30"/>
                    </a:lnTo>
                    <a:lnTo>
                      <a:pt x="63" y="34"/>
                    </a:lnTo>
                    <a:lnTo>
                      <a:pt x="74" y="36"/>
                    </a:lnTo>
                    <a:lnTo>
                      <a:pt x="84" y="35"/>
                    </a:lnTo>
                    <a:lnTo>
                      <a:pt x="93" y="34"/>
                    </a:lnTo>
                    <a:lnTo>
                      <a:pt x="101" y="31"/>
                    </a:lnTo>
                    <a:lnTo>
                      <a:pt x="107" y="29"/>
                    </a:lnTo>
                    <a:lnTo>
                      <a:pt x="112" y="27"/>
                    </a:lnTo>
                    <a:lnTo>
                      <a:pt x="111" y="33"/>
                    </a:lnTo>
                    <a:lnTo>
                      <a:pt x="111" y="37"/>
                    </a:lnTo>
                    <a:lnTo>
                      <a:pt x="111" y="43"/>
                    </a:lnTo>
                    <a:lnTo>
                      <a:pt x="111" y="48"/>
                    </a:lnTo>
                    <a:lnTo>
                      <a:pt x="106" y="49"/>
                    </a:lnTo>
                    <a:lnTo>
                      <a:pt x="101" y="50"/>
                    </a:lnTo>
                    <a:lnTo>
                      <a:pt x="97" y="50"/>
                    </a:lnTo>
                    <a:lnTo>
                      <a:pt x="92" y="50"/>
                    </a:lnTo>
                    <a:lnTo>
                      <a:pt x="88" y="50"/>
                    </a:lnTo>
                    <a:lnTo>
                      <a:pt x="83" y="49"/>
                    </a:lnTo>
                    <a:lnTo>
                      <a:pt x="78" y="49"/>
                    </a:lnTo>
                    <a:lnTo>
                      <a:pt x="75" y="48"/>
                    </a:lnTo>
                    <a:lnTo>
                      <a:pt x="74" y="49"/>
                    </a:lnTo>
                    <a:lnTo>
                      <a:pt x="80" y="52"/>
                    </a:lnTo>
                    <a:lnTo>
                      <a:pt x="85" y="57"/>
                    </a:lnTo>
                    <a:lnTo>
                      <a:pt x="93" y="59"/>
                    </a:lnTo>
                    <a:lnTo>
                      <a:pt x="101" y="61"/>
                    </a:lnTo>
                    <a:lnTo>
                      <a:pt x="109" y="63"/>
                    </a:lnTo>
                    <a:lnTo>
                      <a:pt x="109" y="67"/>
                    </a:lnTo>
                    <a:lnTo>
                      <a:pt x="108" y="73"/>
                    </a:lnTo>
                    <a:lnTo>
                      <a:pt x="108" y="79"/>
                    </a:lnTo>
                    <a:lnTo>
                      <a:pt x="109" y="84"/>
                    </a:lnTo>
                    <a:lnTo>
                      <a:pt x="104" y="84"/>
                    </a:lnTo>
                    <a:lnTo>
                      <a:pt x="98" y="87"/>
                    </a:lnTo>
                    <a:lnTo>
                      <a:pt x="93" y="88"/>
                    </a:lnTo>
                    <a:lnTo>
                      <a:pt x="89" y="89"/>
                    </a:lnTo>
                    <a:lnTo>
                      <a:pt x="86" y="82"/>
                    </a:lnTo>
                    <a:lnTo>
                      <a:pt x="82" y="75"/>
                    </a:lnTo>
                    <a:lnTo>
                      <a:pt x="77" y="68"/>
                    </a:lnTo>
                    <a:lnTo>
                      <a:pt x="71" y="64"/>
                    </a:lnTo>
                    <a:lnTo>
                      <a:pt x="66" y="59"/>
                    </a:lnTo>
                    <a:lnTo>
                      <a:pt x="65" y="60"/>
                    </a:lnTo>
                    <a:lnTo>
                      <a:pt x="69" y="68"/>
                    </a:lnTo>
                    <a:lnTo>
                      <a:pt x="71" y="76"/>
                    </a:lnTo>
                    <a:lnTo>
                      <a:pt x="74" y="84"/>
                    </a:lnTo>
                    <a:lnTo>
                      <a:pt x="75" y="94"/>
                    </a:lnTo>
                    <a:lnTo>
                      <a:pt x="70" y="96"/>
                    </a:lnTo>
                    <a:lnTo>
                      <a:pt x="65" y="97"/>
                    </a:lnTo>
                    <a:lnTo>
                      <a:pt x="60" y="99"/>
                    </a:lnTo>
                    <a:lnTo>
                      <a:pt x="54" y="102"/>
                    </a:lnTo>
                    <a:lnTo>
                      <a:pt x="56" y="89"/>
                    </a:lnTo>
                    <a:lnTo>
                      <a:pt x="56" y="72"/>
                    </a:lnTo>
                    <a:lnTo>
                      <a:pt x="51" y="52"/>
                    </a:lnTo>
                    <a:lnTo>
                      <a:pt x="35" y="35"/>
                    </a:lnTo>
                    <a:lnTo>
                      <a:pt x="30" y="31"/>
                    </a:lnTo>
                    <a:lnTo>
                      <a:pt x="25" y="28"/>
                    </a:lnTo>
                    <a:lnTo>
                      <a:pt x="18" y="25"/>
                    </a:lnTo>
                    <a:lnTo>
                      <a:pt x="12" y="21"/>
                    </a:lnTo>
                    <a:lnTo>
                      <a:pt x="7" y="20"/>
                    </a:lnTo>
                    <a:lnTo>
                      <a:pt x="6" y="15"/>
                    </a:lnTo>
                    <a:lnTo>
                      <a:pt x="5" y="10"/>
                    </a:lnTo>
                    <a:lnTo>
                      <a:pt x="2" y="5"/>
                    </a:lnTo>
                    <a:lnTo>
                      <a:pt x="0" y="0"/>
                    </a:lnTo>
                    <a:lnTo>
                      <a:pt x="6" y="2"/>
                    </a:lnTo>
                    <a:lnTo>
                      <a:pt x="10" y="3"/>
                    </a:lnTo>
                    <a:lnTo>
                      <a:pt x="16" y="3"/>
                    </a:lnTo>
                    <a:lnTo>
                      <a:pt x="21" y="3"/>
                    </a:lnTo>
                    <a:lnTo>
                      <a:pt x="24" y="6"/>
                    </a:lnTo>
                    <a:lnTo>
                      <a:pt x="30" y="12"/>
                    </a:lnTo>
                    <a:lnTo>
                      <a:pt x="35" y="18"/>
                    </a:lnTo>
                    <a:lnTo>
                      <a:pt x="38" y="21"/>
                    </a:lnTo>
                    <a:lnTo>
                      <a:pt x="42" y="23"/>
                    </a:lnTo>
                    <a:close/>
                  </a:path>
                </a:pathLst>
              </a:custGeom>
              <a:solidFill>
                <a:srgbClr val="0038EF"/>
              </a:solidFill>
              <a:ln w="9525">
                <a:noFill/>
                <a:round/>
                <a:headEnd/>
                <a:tailEnd/>
              </a:ln>
            </p:spPr>
            <p:txBody>
              <a:bodyPr>
                <a:prstTxWarp prst="textNoShape">
                  <a:avLst/>
                </a:prstTxWarp>
              </a:bodyPr>
              <a:lstStyle/>
              <a:p>
                <a:endParaRPr lang="en-US"/>
              </a:p>
            </p:txBody>
          </p:sp>
          <p:sp>
            <p:nvSpPr>
              <p:cNvPr id="184495" name="Freeform 175"/>
              <p:cNvSpPr>
                <a:spLocks/>
              </p:cNvSpPr>
              <p:nvPr/>
            </p:nvSpPr>
            <p:spPr bwMode="auto">
              <a:xfrm>
                <a:off x="2811" y="3581"/>
                <a:ext cx="48" cy="46"/>
              </a:xfrm>
              <a:custGeom>
                <a:avLst/>
                <a:gdLst/>
                <a:ahLst/>
                <a:cxnLst>
                  <a:cxn ang="0">
                    <a:pos x="0" y="27"/>
                  </a:cxn>
                  <a:cxn ang="0">
                    <a:pos x="2" y="23"/>
                  </a:cxn>
                  <a:cxn ang="0">
                    <a:pos x="11" y="13"/>
                  </a:cxn>
                  <a:cxn ang="0">
                    <a:pos x="28" y="2"/>
                  </a:cxn>
                  <a:cxn ang="0">
                    <a:pos x="47" y="0"/>
                  </a:cxn>
                  <a:cxn ang="0">
                    <a:pos x="65" y="6"/>
                  </a:cxn>
                  <a:cxn ang="0">
                    <a:pos x="85" y="22"/>
                  </a:cxn>
                  <a:cxn ang="0">
                    <a:pos x="94" y="57"/>
                  </a:cxn>
                  <a:cxn ang="0">
                    <a:pos x="77" y="84"/>
                  </a:cxn>
                  <a:cxn ang="0">
                    <a:pos x="60" y="91"/>
                  </a:cxn>
                  <a:cxn ang="0">
                    <a:pos x="43" y="90"/>
                  </a:cxn>
                  <a:cxn ang="0">
                    <a:pos x="33" y="85"/>
                  </a:cxn>
                  <a:cxn ang="0">
                    <a:pos x="25" y="77"/>
                  </a:cxn>
                  <a:cxn ang="0">
                    <a:pos x="17" y="54"/>
                  </a:cxn>
                  <a:cxn ang="0">
                    <a:pos x="33" y="30"/>
                  </a:cxn>
                  <a:cxn ang="0">
                    <a:pos x="50" y="30"/>
                  </a:cxn>
                  <a:cxn ang="0">
                    <a:pos x="60" y="36"/>
                  </a:cxn>
                  <a:cxn ang="0">
                    <a:pos x="62" y="46"/>
                  </a:cxn>
                  <a:cxn ang="0">
                    <a:pos x="56" y="54"/>
                  </a:cxn>
                  <a:cxn ang="0">
                    <a:pos x="48" y="55"/>
                  </a:cxn>
                  <a:cxn ang="0">
                    <a:pos x="41" y="50"/>
                  </a:cxn>
                  <a:cxn ang="0">
                    <a:pos x="41" y="44"/>
                  </a:cxn>
                  <a:cxn ang="0">
                    <a:pos x="39" y="43"/>
                  </a:cxn>
                  <a:cxn ang="0">
                    <a:pos x="33" y="46"/>
                  </a:cxn>
                  <a:cxn ang="0">
                    <a:pos x="28" y="54"/>
                  </a:cxn>
                  <a:cxn ang="0">
                    <a:pos x="30" y="69"/>
                  </a:cxn>
                  <a:cxn ang="0">
                    <a:pos x="43" y="80"/>
                  </a:cxn>
                  <a:cxn ang="0">
                    <a:pos x="55" y="81"/>
                  </a:cxn>
                  <a:cxn ang="0">
                    <a:pos x="65" y="77"/>
                  </a:cxn>
                  <a:cxn ang="0">
                    <a:pos x="72" y="70"/>
                  </a:cxn>
                  <a:cxn ang="0">
                    <a:pos x="80" y="58"/>
                  </a:cxn>
                  <a:cxn ang="0">
                    <a:pos x="78" y="32"/>
                  </a:cxn>
                  <a:cxn ang="0">
                    <a:pos x="56" y="14"/>
                  </a:cxn>
                  <a:cxn ang="0">
                    <a:pos x="37" y="12"/>
                  </a:cxn>
                  <a:cxn ang="0">
                    <a:pos x="19" y="17"/>
                  </a:cxn>
                  <a:cxn ang="0">
                    <a:pos x="7" y="27"/>
                  </a:cxn>
                  <a:cxn ang="0">
                    <a:pos x="0" y="28"/>
                  </a:cxn>
                </a:cxnLst>
                <a:rect l="0" t="0" r="r" b="b"/>
                <a:pathLst>
                  <a:path w="94" h="91">
                    <a:moveTo>
                      <a:pt x="0" y="28"/>
                    </a:moveTo>
                    <a:lnTo>
                      <a:pt x="0" y="27"/>
                    </a:lnTo>
                    <a:lnTo>
                      <a:pt x="1" y="24"/>
                    </a:lnTo>
                    <a:lnTo>
                      <a:pt x="2" y="23"/>
                    </a:lnTo>
                    <a:lnTo>
                      <a:pt x="3" y="22"/>
                    </a:lnTo>
                    <a:lnTo>
                      <a:pt x="11" y="13"/>
                    </a:lnTo>
                    <a:lnTo>
                      <a:pt x="19" y="7"/>
                    </a:lnTo>
                    <a:lnTo>
                      <a:pt x="28" y="2"/>
                    </a:lnTo>
                    <a:lnTo>
                      <a:pt x="38" y="0"/>
                    </a:lnTo>
                    <a:lnTo>
                      <a:pt x="47" y="0"/>
                    </a:lnTo>
                    <a:lnTo>
                      <a:pt x="56" y="2"/>
                    </a:lnTo>
                    <a:lnTo>
                      <a:pt x="65" y="6"/>
                    </a:lnTo>
                    <a:lnTo>
                      <a:pt x="73" y="11"/>
                    </a:lnTo>
                    <a:lnTo>
                      <a:pt x="85" y="22"/>
                    </a:lnTo>
                    <a:lnTo>
                      <a:pt x="93" y="38"/>
                    </a:lnTo>
                    <a:lnTo>
                      <a:pt x="94" y="57"/>
                    </a:lnTo>
                    <a:lnTo>
                      <a:pt x="85" y="75"/>
                    </a:lnTo>
                    <a:lnTo>
                      <a:pt x="77" y="84"/>
                    </a:lnTo>
                    <a:lnTo>
                      <a:pt x="68" y="89"/>
                    </a:lnTo>
                    <a:lnTo>
                      <a:pt x="60" y="91"/>
                    </a:lnTo>
                    <a:lnTo>
                      <a:pt x="51" y="91"/>
                    </a:lnTo>
                    <a:lnTo>
                      <a:pt x="43" y="90"/>
                    </a:lnTo>
                    <a:lnTo>
                      <a:pt x="38" y="88"/>
                    </a:lnTo>
                    <a:lnTo>
                      <a:pt x="33" y="85"/>
                    </a:lnTo>
                    <a:lnTo>
                      <a:pt x="31" y="84"/>
                    </a:lnTo>
                    <a:lnTo>
                      <a:pt x="25" y="77"/>
                    </a:lnTo>
                    <a:lnTo>
                      <a:pt x="19" y="67"/>
                    </a:lnTo>
                    <a:lnTo>
                      <a:pt x="17" y="54"/>
                    </a:lnTo>
                    <a:lnTo>
                      <a:pt x="24" y="39"/>
                    </a:lnTo>
                    <a:lnTo>
                      <a:pt x="33" y="30"/>
                    </a:lnTo>
                    <a:lnTo>
                      <a:pt x="43" y="28"/>
                    </a:lnTo>
                    <a:lnTo>
                      <a:pt x="50" y="30"/>
                    </a:lnTo>
                    <a:lnTo>
                      <a:pt x="55" y="32"/>
                    </a:lnTo>
                    <a:lnTo>
                      <a:pt x="60" y="36"/>
                    </a:lnTo>
                    <a:lnTo>
                      <a:pt x="62" y="42"/>
                    </a:lnTo>
                    <a:lnTo>
                      <a:pt x="62" y="46"/>
                    </a:lnTo>
                    <a:lnTo>
                      <a:pt x="60" y="51"/>
                    </a:lnTo>
                    <a:lnTo>
                      <a:pt x="56" y="54"/>
                    </a:lnTo>
                    <a:lnTo>
                      <a:pt x="51" y="55"/>
                    </a:lnTo>
                    <a:lnTo>
                      <a:pt x="48" y="55"/>
                    </a:lnTo>
                    <a:lnTo>
                      <a:pt x="43" y="53"/>
                    </a:lnTo>
                    <a:lnTo>
                      <a:pt x="41" y="50"/>
                    </a:lnTo>
                    <a:lnTo>
                      <a:pt x="41" y="47"/>
                    </a:lnTo>
                    <a:lnTo>
                      <a:pt x="41" y="44"/>
                    </a:lnTo>
                    <a:lnTo>
                      <a:pt x="41" y="42"/>
                    </a:lnTo>
                    <a:lnTo>
                      <a:pt x="39" y="43"/>
                    </a:lnTo>
                    <a:lnTo>
                      <a:pt x="37" y="44"/>
                    </a:lnTo>
                    <a:lnTo>
                      <a:pt x="33" y="46"/>
                    </a:lnTo>
                    <a:lnTo>
                      <a:pt x="31" y="49"/>
                    </a:lnTo>
                    <a:lnTo>
                      <a:pt x="28" y="54"/>
                    </a:lnTo>
                    <a:lnTo>
                      <a:pt x="27" y="61"/>
                    </a:lnTo>
                    <a:lnTo>
                      <a:pt x="30" y="69"/>
                    </a:lnTo>
                    <a:lnTo>
                      <a:pt x="37" y="76"/>
                    </a:lnTo>
                    <a:lnTo>
                      <a:pt x="43" y="80"/>
                    </a:lnTo>
                    <a:lnTo>
                      <a:pt x="49" y="81"/>
                    </a:lnTo>
                    <a:lnTo>
                      <a:pt x="55" y="81"/>
                    </a:lnTo>
                    <a:lnTo>
                      <a:pt x="61" y="80"/>
                    </a:lnTo>
                    <a:lnTo>
                      <a:pt x="65" y="77"/>
                    </a:lnTo>
                    <a:lnTo>
                      <a:pt x="69" y="74"/>
                    </a:lnTo>
                    <a:lnTo>
                      <a:pt x="72" y="70"/>
                    </a:lnTo>
                    <a:lnTo>
                      <a:pt x="75" y="68"/>
                    </a:lnTo>
                    <a:lnTo>
                      <a:pt x="80" y="58"/>
                    </a:lnTo>
                    <a:lnTo>
                      <a:pt x="83" y="45"/>
                    </a:lnTo>
                    <a:lnTo>
                      <a:pt x="78" y="32"/>
                    </a:lnTo>
                    <a:lnTo>
                      <a:pt x="66" y="20"/>
                    </a:lnTo>
                    <a:lnTo>
                      <a:pt x="56" y="14"/>
                    </a:lnTo>
                    <a:lnTo>
                      <a:pt x="46" y="11"/>
                    </a:lnTo>
                    <a:lnTo>
                      <a:pt x="37" y="12"/>
                    </a:lnTo>
                    <a:lnTo>
                      <a:pt x="27" y="14"/>
                    </a:lnTo>
                    <a:lnTo>
                      <a:pt x="19" y="17"/>
                    </a:lnTo>
                    <a:lnTo>
                      <a:pt x="12" y="22"/>
                    </a:lnTo>
                    <a:lnTo>
                      <a:pt x="7" y="27"/>
                    </a:lnTo>
                    <a:lnTo>
                      <a:pt x="2" y="30"/>
                    </a:lnTo>
                    <a:lnTo>
                      <a:pt x="0" y="28"/>
                    </a:lnTo>
                    <a:close/>
                  </a:path>
                </a:pathLst>
              </a:custGeom>
              <a:solidFill>
                <a:srgbClr val="D1EFFF"/>
              </a:solidFill>
              <a:ln w="9525">
                <a:noFill/>
                <a:round/>
                <a:headEnd/>
                <a:tailEnd/>
              </a:ln>
            </p:spPr>
            <p:txBody>
              <a:bodyPr>
                <a:prstTxWarp prst="textNoShape">
                  <a:avLst/>
                </a:prstTxWarp>
              </a:bodyPr>
              <a:lstStyle/>
              <a:p>
                <a:endParaRPr lang="en-US"/>
              </a:p>
            </p:txBody>
          </p:sp>
          <p:sp>
            <p:nvSpPr>
              <p:cNvPr id="184496" name="Freeform 176"/>
              <p:cNvSpPr>
                <a:spLocks/>
              </p:cNvSpPr>
              <p:nvPr/>
            </p:nvSpPr>
            <p:spPr bwMode="auto">
              <a:xfrm>
                <a:off x="2747" y="3084"/>
                <a:ext cx="44" cy="47"/>
              </a:xfrm>
              <a:custGeom>
                <a:avLst/>
                <a:gdLst/>
                <a:ahLst/>
                <a:cxnLst>
                  <a:cxn ang="0">
                    <a:pos x="6" y="77"/>
                  </a:cxn>
                  <a:cxn ang="0">
                    <a:pos x="21" y="82"/>
                  </a:cxn>
                  <a:cxn ang="0">
                    <a:pos x="40" y="83"/>
                  </a:cxn>
                  <a:cxn ang="0">
                    <a:pos x="58" y="76"/>
                  </a:cxn>
                  <a:cxn ang="0">
                    <a:pos x="74" y="52"/>
                  </a:cxn>
                  <a:cxn ang="0">
                    <a:pos x="70" y="27"/>
                  </a:cxn>
                  <a:cxn ang="0">
                    <a:pos x="58" y="16"/>
                  </a:cxn>
                  <a:cxn ang="0">
                    <a:pos x="50" y="13"/>
                  </a:cxn>
                  <a:cxn ang="0">
                    <a:pos x="39" y="12"/>
                  </a:cxn>
                  <a:cxn ang="0">
                    <a:pos x="28" y="16"/>
                  </a:cxn>
                  <a:cxn ang="0">
                    <a:pos x="18" y="30"/>
                  </a:cxn>
                  <a:cxn ang="0">
                    <a:pos x="20" y="45"/>
                  </a:cxn>
                  <a:cxn ang="0">
                    <a:pos x="27" y="51"/>
                  </a:cxn>
                  <a:cxn ang="0">
                    <a:pos x="33" y="53"/>
                  </a:cxn>
                  <a:cxn ang="0">
                    <a:pos x="35" y="51"/>
                  </a:cxn>
                  <a:cxn ang="0">
                    <a:pos x="35" y="45"/>
                  </a:cxn>
                  <a:cxn ang="0">
                    <a:pos x="40" y="38"/>
                  </a:cxn>
                  <a:cxn ang="0">
                    <a:pos x="47" y="37"/>
                  </a:cxn>
                  <a:cxn ang="0">
                    <a:pos x="55" y="44"/>
                  </a:cxn>
                  <a:cxn ang="0">
                    <a:pos x="55" y="54"/>
                  </a:cxn>
                  <a:cxn ang="0">
                    <a:pos x="48" y="63"/>
                  </a:cxn>
                  <a:cxn ang="0">
                    <a:pos x="32" y="66"/>
                  </a:cxn>
                  <a:cxn ang="0">
                    <a:pos x="10" y="47"/>
                  </a:cxn>
                  <a:cxn ang="0">
                    <a:pos x="11" y="23"/>
                  </a:cxn>
                  <a:cxn ang="0">
                    <a:pos x="17" y="13"/>
                  </a:cxn>
                  <a:cxn ang="0">
                    <a:pos x="26" y="6"/>
                  </a:cxn>
                  <a:cxn ang="0">
                    <a:pos x="40" y="0"/>
                  </a:cxn>
                  <a:cxn ang="0">
                    <a:pos x="58" y="4"/>
                  </a:cxn>
                  <a:cxn ang="0">
                    <a:pos x="83" y="25"/>
                  </a:cxn>
                  <a:cxn ang="0">
                    <a:pos x="84" y="60"/>
                  </a:cxn>
                  <a:cxn ang="0">
                    <a:pos x="70" y="81"/>
                  </a:cxn>
                  <a:cxn ang="0">
                    <a:pos x="54" y="91"/>
                  </a:cxn>
                  <a:cxn ang="0">
                    <a:pos x="34" y="93"/>
                  </a:cxn>
                  <a:cxn ang="0">
                    <a:pos x="15" y="89"/>
                  </a:cxn>
                  <a:cxn ang="0">
                    <a:pos x="3" y="81"/>
                  </a:cxn>
                  <a:cxn ang="0">
                    <a:pos x="0" y="78"/>
                  </a:cxn>
                  <a:cxn ang="0">
                    <a:pos x="2" y="75"/>
                  </a:cxn>
                </a:cxnLst>
                <a:rect l="0" t="0" r="r" b="b"/>
                <a:pathLst>
                  <a:path w="87" h="93">
                    <a:moveTo>
                      <a:pt x="2" y="75"/>
                    </a:moveTo>
                    <a:lnTo>
                      <a:pt x="6" y="77"/>
                    </a:lnTo>
                    <a:lnTo>
                      <a:pt x="13" y="80"/>
                    </a:lnTo>
                    <a:lnTo>
                      <a:pt x="21" y="82"/>
                    </a:lnTo>
                    <a:lnTo>
                      <a:pt x="31" y="83"/>
                    </a:lnTo>
                    <a:lnTo>
                      <a:pt x="40" y="83"/>
                    </a:lnTo>
                    <a:lnTo>
                      <a:pt x="49" y="81"/>
                    </a:lnTo>
                    <a:lnTo>
                      <a:pt x="58" y="76"/>
                    </a:lnTo>
                    <a:lnTo>
                      <a:pt x="66" y="67"/>
                    </a:lnTo>
                    <a:lnTo>
                      <a:pt x="74" y="52"/>
                    </a:lnTo>
                    <a:lnTo>
                      <a:pt x="74" y="38"/>
                    </a:lnTo>
                    <a:lnTo>
                      <a:pt x="70" y="27"/>
                    </a:lnTo>
                    <a:lnTo>
                      <a:pt x="62" y="19"/>
                    </a:lnTo>
                    <a:lnTo>
                      <a:pt x="58" y="16"/>
                    </a:lnTo>
                    <a:lnTo>
                      <a:pt x="55" y="15"/>
                    </a:lnTo>
                    <a:lnTo>
                      <a:pt x="50" y="13"/>
                    </a:lnTo>
                    <a:lnTo>
                      <a:pt x="45" y="12"/>
                    </a:lnTo>
                    <a:lnTo>
                      <a:pt x="39" y="12"/>
                    </a:lnTo>
                    <a:lnTo>
                      <a:pt x="34" y="13"/>
                    </a:lnTo>
                    <a:lnTo>
                      <a:pt x="28" y="16"/>
                    </a:lnTo>
                    <a:lnTo>
                      <a:pt x="23" y="22"/>
                    </a:lnTo>
                    <a:lnTo>
                      <a:pt x="18" y="30"/>
                    </a:lnTo>
                    <a:lnTo>
                      <a:pt x="18" y="38"/>
                    </a:lnTo>
                    <a:lnTo>
                      <a:pt x="20" y="45"/>
                    </a:lnTo>
                    <a:lnTo>
                      <a:pt x="25" y="50"/>
                    </a:lnTo>
                    <a:lnTo>
                      <a:pt x="27" y="51"/>
                    </a:lnTo>
                    <a:lnTo>
                      <a:pt x="30" y="53"/>
                    </a:lnTo>
                    <a:lnTo>
                      <a:pt x="33" y="53"/>
                    </a:lnTo>
                    <a:lnTo>
                      <a:pt x="36" y="53"/>
                    </a:lnTo>
                    <a:lnTo>
                      <a:pt x="35" y="51"/>
                    </a:lnTo>
                    <a:lnTo>
                      <a:pt x="35" y="47"/>
                    </a:lnTo>
                    <a:lnTo>
                      <a:pt x="35" y="45"/>
                    </a:lnTo>
                    <a:lnTo>
                      <a:pt x="36" y="42"/>
                    </a:lnTo>
                    <a:lnTo>
                      <a:pt x="40" y="38"/>
                    </a:lnTo>
                    <a:lnTo>
                      <a:pt x="43" y="37"/>
                    </a:lnTo>
                    <a:lnTo>
                      <a:pt x="47" y="37"/>
                    </a:lnTo>
                    <a:lnTo>
                      <a:pt x="51" y="39"/>
                    </a:lnTo>
                    <a:lnTo>
                      <a:pt x="55" y="44"/>
                    </a:lnTo>
                    <a:lnTo>
                      <a:pt x="56" y="48"/>
                    </a:lnTo>
                    <a:lnTo>
                      <a:pt x="55" y="54"/>
                    </a:lnTo>
                    <a:lnTo>
                      <a:pt x="51" y="60"/>
                    </a:lnTo>
                    <a:lnTo>
                      <a:pt x="48" y="63"/>
                    </a:lnTo>
                    <a:lnTo>
                      <a:pt x="41" y="66"/>
                    </a:lnTo>
                    <a:lnTo>
                      <a:pt x="32" y="66"/>
                    </a:lnTo>
                    <a:lnTo>
                      <a:pt x="20" y="60"/>
                    </a:lnTo>
                    <a:lnTo>
                      <a:pt x="10" y="47"/>
                    </a:lnTo>
                    <a:lnTo>
                      <a:pt x="8" y="35"/>
                    </a:lnTo>
                    <a:lnTo>
                      <a:pt x="11" y="23"/>
                    </a:lnTo>
                    <a:lnTo>
                      <a:pt x="15" y="15"/>
                    </a:lnTo>
                    <a:lnTo>
                      <a:pt x="17" y="13"/>
                    </a:lnTo>
                    <a:lnTo>
                      <a:pt x="20" y="9"/>
                    </a:lnTo>
                    <a:lnTo>
                      <a:pt x="26" y="6"/>
                    </a:lnTo>
                    <a:lnTo>
                      <a:pt x="33" y="2"/>
                    </a:lnTo>
                    <a:lnTo>
                      <a:pt x="40" y="0"/>
                    </a:lnTo>
                    <a:lnTo>
                      <a:pt x="49" y="0"/>
                    </a:lnTo>
                    <a:lnTo>
                      <a:pt x="58" y="4"/>
                    </a:lnTo>
                    <a:lnTo>
                      <a:pt x="69" y="9"/>
                    </a:lnTo>
                    <a:lnTo>
                      <a:pt x="83" y="25"/>
                    </a:lnTo>
                    <a:lnTo>
                      <a:pt x="87" y="43"/>
                    </a:lnTo>
                    <a:lnTo>
                      <a:pt x="84" y="60"/>
                    </a:lnTo>
                    <a:lnTo>
                      <a:pt x="76" y="74"/>
                    </a:lnTo>
                    <a:lnTo>
                      <a:pt x="70" y="81"/>
                    </a:lnTo>
                    <a:lnTo>
                      <a:pt x="62" y="86"/>
                    </a:lnTo>
                    <a:lnTo>
                      <a:pt x="54" y="91"/>
                    </a:lnTo>
                    <a:lnTo>
                      <a:pt x="45" y="93"/>
                    </a:lnTo>
                    <a:lnTo>
                      <a:pt x="34" y="93"/>
                    </a:lnTo>
                    <a:lnTo>
                      <a:pt x="25" y="92"/>
                    </a:lnTo>
                    <a:lnTo>
                      <a:pt x="15" y="89"/>
                    </a:lnTo>
                    <a:lnTo>
                      <a:pt x="4" y="82"/>
                    </a:lnTo>
                    <a:lnTo>
                      <a:pt x="3" y="81"/>
                    </a:lnTo>
                    <a:lnTo>
                      <a:pt x="2" y="80"/>
                    </a:lnTo>
                    <a:lnTo>
                      <a:pt x="0" y="78"/>
                    </a:lnTo>
                    <a:lnTo>
                      <a:pt x="0" y="77"/>
                    </a:lnTo>
                    <a:lnTo>
                      <a:pt x="2" y="75"/>
                    </a:lnTo>
                    <a:close/>
                  </a:path>
                </a:pathLst>
              </a:custGeom>
              <a:solidFill>
                <a:srgbClr val="D1EFFF"/>
              </a:solidFill>
              <a:ln w="9525">
                <a:noFill/>
                <a:round/>
                <a:headEnd/>
                <a:tailEnd/>
              </a:ln>
            </p:spPr>
            <p:txBody>
              <a:bodyPr>
                <a:prstTxWarp prst="textNoShape">
                  <a:avLst/>
                </a:prstTxWarp>
              </a:bodyPr>
              <a:lstStyle/>
              <a:p>
                <a:endParaRPr lang="en-US"/>
              </a:p>
            </p:txBody>
          </p:sp>
          <p:sp>
            <p:nvSpPr>
              <p:cNvPr id="184497" name="Freeform 177"/>
              <p:cNvSpPr>
                <a:spLocks/>
              </p:cNvSpPr>
              <p:nvPr/>
            </p:nvSpPr>
            <p:spPr bwMode="auto">
              <a:xfrm>
                <a:off x="2778" y="3088"/>
                <a:ext cx="50" cy="55"/>
              </a:xfrm>
              <a:custGeom>
                <a:avLst/>
                <a:gdLst/>
                <a:ahLst/>
                <a:cxnLst>
                  <a:cxn ang="0">
                    <a:pos x="33" y="48"/>
                  </a:cxn>
                  <a:cxn ang="0">
                    <a:pos x="31" y="10"/>
                  </a:cxn>
                  <a:cxn ang="0">
                    <a:pos x="31" y="1"/>
                  </a:cxn>
                  <a:cxn ang="0">
                    <a:pos x="42" y="2"/>
                  </a:cxn>
                  <a:cxn ang="0">
                    <a:pos x="48" y="10"/>
                  </a:cxn>
                  <a:cxn ang="0">
                    <a:pos x="48" y="29"/>
                  </a:cxn>
                  <a:cxn ang="0">
                    <a:pos x="47" y="38"/>
                  </a:cxn>
                  <a:cxn ang="0">
                    <a:pos x="56" y="26"/>
                  </a:cxn>
                  <a:cxn ang="0">
                    <a:pos x="61" y="10"/>
                  </a:cxn>
                  <a:cxn ang="0">
                    <a:pos x="67" y="2"/>
                  </a:cxn>
                  <a:cxn ang="0">
                    <a:pos x="78" y="3"/>
                  </a:cxn>
                  <a:cxn ang="0">
                    <a:pos x="84" y="8"/>
                  </a:cxn>
                  <a:cxn ang="0">
                    <a:pos x="87" y="18"/>
                  </a:cxn>
                  <a:cxn ang="0">
                    <a:pos x="82" y="26"/>
                  </a:cxn>
                  <a:cxn ang="0">
                    <a:pos x="68" y="36"/>
                  </a:cxn>
                  <a:cxn ang="0">
                    <a:pos x="59" y="46"/>
                  </a:cxn>
                  <a:cxn ang="0">
                    <a:pos x="62" y="45"/>
                  </a:cxn>
                  <a:cxn ang="0">
                    <a:pos x="71" y="41"/>
                  </a:cxn>
                  <a:cxn ang="0">
                    <a:pos x="79" y="39"/>
                  </a:cxn>
                  <a:cxn ang="0">
                    <a:pos x="89" y="37"/>
                  </a:cxn>
                  <a:cxn ang="0">
                    <a:pos x="94" y="41"/>
                  </a:cxn>
                  <a:cxn ang="0">
                    <a:pos x="98" y="53"/>
                  </a:cxn>
                  <a:cxn ang="0">
                    <a:pos x="95" y="58"/>
                  </a:cxn>
                  <a:cxn ang="0">
                    <a:pos x="80" y="55"/>
                  </a:cxn>
                  <a:cxn ang="0">
                    <a:pos x="61" y="58"/>
                  </a:cxn>
                  <a:cxn ang="0">
                    <a:pos x="42" y="68"/>
                  </a:cxn>
                  <a:cxn ang="0">
                    <a:pos x="30" y="82"/>
                  </a:cxn>
                  <a:cxn ang="0">
                    <a:pos x="24" y="93"/>
                  </a:cxn>
                  <a:cxn ang="0">
                    <a:pos x="18" y="105"/>
                  </a:cxn>
                  <a:cxn ang="0">
                    <a:pos x="9" y="107"/>
                  </a:cxn>
                  <a:cxn ang="0">
                    <a:pos x="0" y="112"/>
                  </a:cxn>
                  <a:cxn ang="0">
                    <a:pos x="1" y="101"/>
                  </a:cxn>
                  <a:cxn ang="0">
                    <a:pos x="1" y="91"/>
                  </a:cxn>
                  <a:cxn ang="0">
                    <a:pos x="11" y="83"/>
                  </a:cxn>
                  <a:cxn ang="0">
                    <a:pos x="19" y="74"/>
                  </a:cxn>
                </a:cxnLst>
                <a:rect l="0" t="0" r="r" b="b"/>
                <a:pathLst>
                  <a:path w="100" h="112">
                    <a:moveTo>
                      <a:pt x="23" y="70"/>
                    </a:moveTo>
                    <a:lnTo>
                      <a:pt x="33" y="48"/>
                    </a:lnTo>
                    <a:lnTo>
                      <a:pt x="34" y="28"/>
                    </a:lnTo>
                    <a:lnTo>
                      <a:pt x="31" y="10"/>
                    </a:lnTo>
                    <a:lnTo>
                      <a:pt x="25" y="0"/>
                    </a:lnTo>
                    <a:lnTo>
                      <a:pt x="31" y="1"/>
                    </a:lnTo>
                    <a:lnTo>
                      <a:pt x="37" y="2"/>
                    </a:lnTo>
                    <a:lnTo>
                      <a:pt x="42" y="2"/>
                    </a:lnTo>
                    <a:lnTo>
                      <a:pt x="47" y="1"/>
                    </a:lnTo>
                    <a:lnTo>
                      <a:pt x="48" y="10"/>
                    </a:lnTo>
                    <a:lnTo>
                      <a:pt x="49" y="20"/>
                    </a:lnTo>
                    <a:lnTo>
                      <a:pt x="48" y="29"/>
                    </a:lnTo>
                    <a:lnTo>
                      <a:pt x="47" y="37"/>
                    </a:lnTo>
                    <a:lnTo>
                      <a:pt x="47" y="38"/>
                    </a:lnTo>
                    <a:lnTo>
                      <a:pt x="52" y="32"/>
                    </a:lnTo>
                    <a:lnTo>
                      <a:pt x="56" y="26"/>
                    </a:lnTo>
                    <a:lnTo>
                      <a:pt x="59" y="18"/>
                    </a:lnTo>
                    <a:lnTo>
                      <a:pt x="61" y="10"/>
                    </a:lnTo>
                    <a:lnTo>
                      <a:pt x="62" y="2"/>
                    </a:lnTo>
                    <a:lnTo>
                      <a:pt x="67" y="2"/>
                    </a:lnTo>
                    <a:lnTo>
                      <a:pt x="72" y="3"/>
                    </a:lnTo>
                    <a:lnTo>
                      <a:pt x="78" y="3"/>
                    </a:lnTo>
                    <a:lnTo>
                      <a:pt x="83" y="2"/>
                    </a:lnTo>
                    <a:lnTo>
                      <a:pt x="84" y="8"/>
                    </a:lnTo>
                    <a:lnTo>
                      <a:pt x="85" y="14"/>
                    </a:lnTo>
                    <a:lnTo>
                      <a:pt x="87" y="18"/>
                    </a:lnTo>
                    <a:lnTo>
                      <a:pt x="89" y="23"/>
                    </a:lnTo>
                    <a:lnTo>
                      <a:pt x="82" y="26"/>
                    </a:lnTo>
                    <a:lnTo>
                      <a:pt x="74" y="30"/>
                    </a:lnTo>
                    <a:lnTo>
                      <a:pt x="68" y="36"/>
                    </a:lnTo>
                    <a:lnTo>
                      <a:pt x="62" y="40"/>
                    </a:lnTo>
                    <a:lnTo>
                      <a:pt x="59" y="46"/>
                    </a:lnTo>
                    <a:lnTo>
                      <a:pt x="59" y="47"/>
                    </a:lnTo>
                    <a:lnTo>
                      <a:pt x="62" y="45"/>
                    </a:lnTo>
                    <a:lnTo>
                      <a:pt x="67" y="44"/>
                    </a:lnTo>
                    <a:lnTo>
                      <a:pt x="71" y="41"/>
                    </a:lnTo>
                    <a:lnTo>
                      <a:pt x="75" y="40"/>
                    </a:lnTo>
                    <a:lnTo>
                      <a:pt x="79" y="39"/>
                    </a:lnTo>
                    <a:lnTo>
                      <a:pt x="84" y="38"/>
                    </a:lnTo>
                    <a:lnTo>
                      <a:pt x="89" y="37"/>
                    </a:lnTo>
                    <a:lnTo>
                      <a:pt x="93" y="37"/>
                    </a:lnTo>
                    <a:lnTo>
                      <a:pt x="94" y="41"/>
                    </a:lnTo>
                    <a:lnTo>
                      <a:pt x="95" y="47"/>
                    </a:lnTo>
                    <a:lnTo>
                      <a:pt x="98" y="53"/>
                    </a:lnTo>
                    <a:lnTo>
                      <a:pt x="100" y="59"/>
                    </a:lnTo>
                    <a:lnTo>
                      <a:pt x="95" y="58"/>
                    </a:lnTo>
                    <a:lnTo>
                      <a:pt x="89" y="56"/>
                    </a:lnTo>
                    <a:lnTo>
                      <a:pt x="80" y="55"/>
                    </a:lnTo>
                    <a:lnTo>
                      <a:pt x="71" y="55"/>
                    </a:lnTo>
                    <a:lnTo>
                      <a:pt x="61" y="58"/>
                    </a:lnTo>
                    <a:lnTo>
                      <a:pt x="52" y="62"/>
                    </a:lnTo>
                    <a:lnTo>
                      <a:pt x="42" y="68"/>
                    </a:lnTo>
                    <a:lnTo>
                      <a:pt x="33" y="77"/>
                    </a:lnTo>
                    <a:lnTo>
                      <a:pt x="30" y="82"/>
                    </a:lnTo>
                    <a:lnTo>
                      <a:pt x="27" y="86"/>
                    </a:lnTo>
                    <a:lnTo>
                      <a:pt x="24" y="93"/>
                    </a:lnTo>
                    <a:lnTo>
                      <a:pt x="21" y="100"/>
                    </a:lnTo>
                    <a:lnTo>
                      <a:pt x="18" y="105"/>
                    </a:lnTo>
                    <a:lnTo>
                      <a:pt x="14" y="106"/>
                    </a:lnTo>
                    <a:lnTo>
                      <a:pt x="9" y="107"/>
                    </a:lnTo>
                    <a:lnTo>
                      <a:pt x="4" y="109"/>
                    </a:lnTo>
                    <a:lnTo>
                      <a:pt x="0" y="112"/>
                    </a:lnTo>
                    <a:lnTo>
                      <a:pt x="1" y="106"/>
                    </a:lnTo>
                    <a:lnTo>
                      <a:pt x="1" y="101"/>
                    </a:lnTo>
                    <a:lnTo>
                      <a:pt x="1" y="96"/>
                    </a:lnTo>
                    <a:lnTo>
                      <a:pt x="1" y="91"/>
                    </a:lnTo>
                    <a:lnTo>
                      <a:pt x="6" y="89"/>
                    </a:lnTo>
                    <a:lnTo>
                      <a:pt x="11" y="83"/>
                    </a:lnTo>
                    <a:lnTo>
                      <a:pt x="17" y="77"/>
                    </a:lnTo>
                    <a:lnTo>
                      <a:pt x="19" y="74"/>
                    </a:lnTo>
                    <a:lnTo>
                      <a:pt x="23" y="70"/>
                    </a:lnTo>
                    <a:close/>
                  </a:path>
                </a:pathLst>
              </a:custGeom>
              <a:solidFill>
                <a:srgbClr val="0038EF"/>
              </a:solidFill>
              <a:ln w="9525">
                <a:noFill/>
                <a:round/>
                <a:headEnd/>
                <a:tailEnd/>
              </a:ln>
            </p:spPr>
            <p:txBody>
              <a:bodyPr>
                <a:prstTxWarp prst="textNoShape">
                  <a:avLst/>
                </a:prstTxWarp>
              </a:bodyPr>
              <a:lstStyle/>
              <a:p>
                <a:endParaRPr lang="en-US"/>
              </a:p>
            </p:txBody>
          </p:sp>
          <p:sp>
            <p:nvSpPr>
              <p:cNvPr id="184498" name="Freeform 178"/>
              <p:cNvSpPr>
                <a:spLocks/>
              </p:cNvSpPr>
              <p:nvPr/>
            </p:nvSpPr>
            <p:spPr bwMode="auto">
              <a:xfrm>
                <a:off x="2792" y="3120"/>
                <a:ext cx="46" cy="48"/>
              </a:xfrm>
              <a:custGeom>
                <a:avLst/>
                <a:gdLst/>
                <a:ahLst/>
                <a:cxnLst>
                  <a:cxn ang="0">
                    <a:pos x="26" y="94"/>
                  </a:cxn>
                  <a:cxn ang="0">
                    <a:pos x="23" y="92"/>
                  </a:cxn>
                  <a:cxn ang="0">
                    <a:pos x="5" y="75"/>
                  </a:cxn>
                  <a:cxn ang="0">
                    <a:pos x="1" y="38"/>
                  </a:cxn>
                  <a:cxn ang="0">
                    <a:pos x="16" y="15"/>
                  </a:cxn>
                  <a:cxn ang="0">
                    <a:pos x="28" y="4"/>
                  </a:cxn>
                  <a:cxn ang="0">
                    <a:pos x="46" y="0"/>
                  </a:cxn>
                  <a:cxn ang="0">
                    <a:pos x="64" y="4"/>
                  </a:cxn>
                  <a:cxn ang="0">
                    <a:pos x="88" y="26"/>
                  </a:cxn>
                  <a:cxn ang="0">
                    <a:pos x="87" y="56"/>
                  </a:cxn>
                  <a:cxn ang="0">
                    <a:pos x="80" y="68"/>
                  </a:cxn>
                  <a:cxn ang="0">
                    <a:pos x="72" y="73"/>
                  </a:cxn>
                  <a:cxn ang="0">
                    <a:pos x="60" y="77"/>
                  </a:cxn>
                  <a:cxn ang="0">
                    <a:pos x="46" y="75"/>
                  </a:cxn>
                  <a:cxn ang="0">
                    <a:pos x="28" y="61"/>
                  </a:cxn>
                  <a:cxn ang="0">
                    <a:pos x="28" y="43"/>
                  </a:cxn>
                  <a:cxn ang="0">
                    <a:pos x="35" y="34"/>
                  </a:cxn>
                  <a:cxn ang="0">
                    <a:pos x="45" y="32"/>
                  </a:cxn>
                  <a:cxn ang="0">
                    <a:pos x="53" y="38"/>
                  </a:cxn>
                  <a:cxn ang="0">
                    <a:pos x="55" y="47"/>
                  </a:cxn>
                  <a:cxn ang="0">
                    <a:pos x="49" y="53"/>
                  </a:cxn>
                  <a:cxn ang="0">
                    <a:pos x="43" y="54"/>
                  </a:cxn>
                  <a:cxn ang="0">
                    <a:pos x="41" y="55"/>
                  </a:cxn>
                  <a:cxn ang="0">
                    <a:pos x="46" y="61"/>
                  </a:cxn>
                  <a:cxn ang="0">
                    <a:pos x="54" y="65"/>
                  </a:cxn>
                  <a:cxn ang="0">
                    <a:pos x="68" y="64"/>
                  </a:cxn>
                  <a:cxn ang="0">
                    <a:pos x="80" y="45"/>
                  </a:cxn>
                  <a:cxn ang="0">
                    <a:pos x="73" y="25"/>
                  </a:cxn>
                  <a:cxn ang="0">
                    <a:pos x="63" y="17"/>
                  </a:cxn>
                  <a:cxn ang="0">
                    <a:pos x="51" y="12"/>
                  </a:cxn>
                  <a:cxn ang="0">
                    <a:pos x="39" y="13"/>
                  </a:cxn>
                  <a:cxn ang="0">
                    <a:pos x="25" y="20"/>
                  </a:cxn>
                  <a:cxn ang="0">
                    <a:pos x="10" y="48"/>
                  </a:cxn>
                  <a:cxn ang="0">
                    <a:pos x="22" y="81"/>
                  </a:cxn>
                  <a:cxn ang="0">
                    <a:pos x="27" y="94"/>
                  </a:cxn>
                </a:cxnLst>
                <a:rect l="0" t="0" r="r" b="b"/>
                <a:pathLst>
                  <a:path w="91" h="94">
                    <a:moveTo>
                      <a:pt x="27" y="94"/>
                    </a:moveTo>
                    <a:lnTo>
                      <a:pt x="26" y="94"/>
                    </a:lnTo>
                    <a:lnTo>
                      <a:pt x="24" y="93"/>
                    </a:lnTo>
                    <a:lnTo>
                      <a:pt x="23" y="92"/>
                    </a:lnTo>
                    <a:lnTo>
                      <a:pt x="20" y="91"/>
                    </a:lnTo>
                    <a:lnTo>
                      <a:pt x="5" y="75"/>
                    </a:lnTo>
                    <a:lnTo>
                      <a:pt x="0" y="56"/>
                    </a:lnTo>
                    <a:lnTo>
                      <a:pt x="1" y="38"/>
                    </a:lnTo>
                    <a:lnTo>
                      <a:pt x="10" y="20"/>
                    </a:lnTo>
                    <a:lnTo>
                      <a:pt x="16" y="15"/>
                    </a:lnTo>
                    <a:lnTo>
                      <a:pt x="22" y="9"/>
                    </a:lnTo>
                    <a:lnTo>
                      <a:pt x="28" y="4"/>
                    </a:lnTo>
                    <a:lnTo>
                      <a:pt x="38" y="1"/>
                    </a:lnTo>
                    <a:lnTo>
                      <a:pt x="46" y="0"/>
                    </a:lnTo>
                    <a:lnTo>
                      <a:pt x="55" y="1"/>
                    </a:lnTo>
                    <a:lnTo>
                      <a:pt x="64" y="4"/>
                    </a:lnTo>
                    <a:lnTo>
                      <a:pt x="75" y="10"/>
                    </a:lnTo>
                    <a:lnTo>
                      <a:pt x="88" y="26"/>
                    </a:lnTo>
                    <a:lnTo>
                      <a:pt x="91" y="43"/>
                    </a:lnTo>
                    <a:lnTo>
                      <a:pt x="87" y="56"/>
                    </a:lnTo>
                    <a:lnTo>
                      <a:pt x="83" y="64"/>
                    </a:lnTo>
                    <a:lnTo>
                      <a:pt x="80" y="68"/>
                    </a:lnTo>
                    <a:lnTo>
                      <a:pt x="77" y="70"/>
                    </a:lnTo>
                    <a:lnTo>
                      <a:pt x="72" y="73"/>
                    </a:lnTo>
                    <a:lnTo>
                      <a:pt x="66" y="76"/>
                    </a:lnTo>
                    <a:lnTo>
                      <a:pt x="60" y="77"/>
                    </a:lnTo>
                    <a:lnTo>
                      <a:pt x="53" y="77"/>
                    </a:lnTo>
                    <a:lnTo>
                      <a:pt x="46" y="75"/>
                    </a:lnTo>
                    <a:lnTo>
                      <a:pt x="38" y="70"/>
                    </a:lnTo>
                    <a:lnTo>
                      <a:pt x="28" y="61"/>
                    </a:lnTo>
                    <a:lnTo>
                      <a:pt x="26" y="50"/>
                    </a:lnTo>
                    <a:lnTo>
                      <a:pt x="28" y="43"/>
                    </a:lnTo>
                    <a:lnTo>
                      <a:pt x="31" y="39"/>
                    </a:lnTo>
                    <a:lnTo>
                      <a:pt x="35" y="34"/>
                    </a:lnTo>
                    <a:lnTo>
                      <a:pt x="40" y="32"/>
                    </a:lnTo>
                    <a:lnTo>
                      <a:pt x="45" y="32"/>
                    </a:lnTo>
                    <a:lnTo>
                      <a:pt x="49" y="34"/>
                    </a:lnTo>
                    <a:lnTo>
                      <a:pt x="53" y="38"/>
                    </a:lnTo>
                    <a:lnTo>
                      <a:pt x="55" y="42"/>
                    </a:lnTo>
                    <a:lnTo>
                      <a:pt x="55" y="47"/>
                    </a:lnTo>
                    <a:lnTo>
                      <a:pt x="53" y="50"/>
                    </a:lnTo>
                    <a:lnTo>
                      <a:pt x="49" y="53"/>
                    </a:lnTo>
                    <a:lnTo>
                      <a:pt x="47" y="53"/>
                    </a:lnTo>
                    <a:lnTo>
                      <a:pt x="43" y="54"/>
                    </a:lnTo>
                    <a:lnTo>
                      <a:pt x="40" y="53"/>
                    </a:lnTo>
                    <a:lnTo>
                      <a:pt x="41" y="55"/>
                    </a:lnTo>
                    <a:lnTo>
                      <a:pt x="43" y="58"/>
                    </a:lnTo>
                    <a:lnTo>
                      <a:pt x="46" y="61"/>
                    </a:lnTo>
                    <a:lnTo>
                      <a:pt x="48" y="63"/>
                    </a:lnTo>
                    <a:lnTo>
                      <a:pt x="54" y="65"/>
                    </a:lnTo>
                    <a:lnTo>
                      <a:pt x="60" y="66"/>
                    </a:lnTo>
                    <a:lnTo>
                      <a:pt x="68" y="64"/>
                    </a:lnTo>
                    <a:lnTo>
                      <a:pt x="75" y="57"/>
                    </a:lnTo>
                    <a:lnTo>
                      <a:pt x="80" y="45"/>
                    </a:lnTo>
                    <a:lnTo>
                      <a:pt x="79" y="34"/>
                    </a:lnTo>
                    <a:lnTo>
                      <a:pt x="73" y="25"/>
                    </a:lnTo>
                    <a:lnTo>
                      <a:pt x="68" y="19"/>
                    </a:lnTo>
                    <a:lnTo>
                      <a:pt x="63" y="17"/>
                    </a:lnTo>
                    <a:lnTo>
                      <a:pt x="57" y="13"/>
                    </a:lnTo>
                    <a:lnTo>
                      <a:pt x="51" y="12"/>
                    </a:lnTo>
                    <a:lnTo>
                      <a:pt x="45" y="12"/>
                    </a:lnTo>
                    <a:lnTo>
                      <a:pt x="39" y="13"/>
                    </a:lnTo>
                    <a:lnTo>
                      <a:pt x="32" y="16"/>
                    </a:lnTo>
                    <a:lnTo>
                      <a:pt x="25" y="20"/>
                    </a:lnTo>
                    <a:lnTo>
                      <a:pt x="18" y="27"/>
                    </a:lnTo>
                    <a:lnTo>
                      <a:pt x="10" y="48"/>
                    </a:lnTo>
                    <a:lnTo>
                      <a:pt x="13" y="66"/>
                    </a:lnTo>
                    <a:lnTo>
                      <a:pt x="22" y="81"/>
                    </a:lnTo>
                    <a:lnTo>
                      <a:pt x="28" y="92"/>
                    </a:lnTo>
                    <a:lnTo>
                      <a:pt x="27" y="94"/>
                    </a:lnTo>
                    <a:close/>
                  </a:path>
                </a:pathLst>
              </a:custGeom>
              <a:solidFill>
                <a:srgbClr val="D1EFFF"/>
              </a:solidFill>
              <a:ln w="9525">
                <a:noFill/>
                <a:round/>
                <a:headEnd/>
                <a:tailEnd/>
              </a:ln>
            </p:spPr>
            <p:txBody>
              <a:bodyPr>
                <a:prstTxWarp prst="textNoShape">
                  <a:avLst/>
                </a:prstTxWarp>
              </a:bodyPr>
              <a:lstStyle/>
              <a:p>
                <a:endParaRPr lang="en-US"/>
              </a:p>
            </p:txBody>
          </p:sp>
          <p:sp>
            <p:nvSpPr>
              <p:cNvPr id="184499" name="Freeform 179"/>
              <p:cNvSpPr>
                <a:spLocks/>
              </p:cNvSpPr>
              <p:nvPr/>
            </p:nvSpPr>
            <p:spPr bwMode="auto">
              <a:xfrm>
                <a:off x="2203" y="2750"/>
                <a:ext cx="93" cy="93"/>
              </a:xfrm>
              <a:custGeom>
                <a:avLst/>
                <a:gdLst/>
                <a:ahLst/>
                <a:cxnLst>
                  <a:cxn ang="0">
                    <a:pos x="93" y="185"/>
                  </a:cxn>
                  <a:cxn ang="0">
                    <a:pos x="112" y="183"/>
                  </a:cxn>
                  <a:cxn ang="0">
                    <a:pos x="129" y="179"/>
                  </a:cxn>
                  <a:cxn ang="0">
                    <a:pos x="145" y="169"/>
                  </a:cxn>
                  <a:cxn ang="0">
                    <a:pos x="159" y="158"/>
                  </a:cxn>
                  <a:cxn ang="0">
                    <a:pos x="170" y="144"/>
                  </a:cxn>
                  <a:cxn ang="0">
                    <a:pos x="180" y="129"/>
                  </a:cxn>
                  <a:cxn ang="0">
                    <a:pos x="184" y="111"/>
                  </a:cxn>
                  <a:cxn ang="0">
                    <a:pos x="187" y="92"/>
                  </a:cxn>
                  <a:cxn ang="0">
                    <a:pos x="184" y="74"/>
                  </a:cxn>
                  <a:cxn ang="0">
                    <a:pos x="180" y="56"/>
                  </a:cxn>
                  <a:cxn ang="0">
                    <a:pos x="170" y="40"/>
                  </a:cxn>
                  <a:cxn ang="0">
                    <a:pos x="159" y="26"/>
                  </a:cxn>
                  <a:cxn ang="0">
                    <a:pos x="145" y="16"/>
                  </a:cxn>
                  <a:cxn ang="0">
                    <a:pos x="129" y="7"/>
                  </a:cxn>
                  <a:cxn ang="0">
                    <a:pos x="112" y="2"/>
                  </a:cxn>
                  <a:cxn ang="0">
                    <a:pos x="93" y="0"/>
                  </a:cxn>
                  <a:cxn ang="0">
                    <a:pos x="75" y="2"/>
                  </a:cxn>
                  <a:cxn ang="0">
                    <a:pos x="56" y="7"/>
                  </a:cxn>
                  <a:cxn ang="0">
                    <a:pos x="41" y="16"/>
                  </a:cxn>
                  <a:cxn ang="0">
                    <a:pos x="28" y="26"/>
                  </a:cxn>
                  <a:cxn ang="0">
                    <a:pos x="16" y="40"/>
                  </a:cxn>
                  <a:cxn ang="0">
                    <a:pos x="7" y="56"/>
                  </a:cxn>
                  <a:cxn ang="0">
                    <a:pos x="2" y="74"/>
                  </a:cxn>
                  <a:cxn ang="0">
                    <a:pos x="0" y="92"/>
                  </a:cxn>
                  <a:cxn ang="0">
                    <a:pos x="2" y="111"/>
                  </a:cxn>
                  <a:cxn ang="0">
                    <a:pos x="7" y="129"/>
                  </a:cxn>
                  <a:cxn ang="0">
                    <a:pos x="16" y="144"/>
                  </a:cxn>
                  <a:cxn ang="0">
                    <a:pos x="28" y="158"/>
                  </a:cxn>
                  <a:cxn ang="0">
                    <a:pos x="41" y="169"/>
                  </a:cxn>
                  <a:cxn ang="0">
                    <a:pos x="56" y="179"/>
                  </a:cxn>
                  <a:cxn ang="0">
                    <a:pos x="75" y="183"/>
                  </a:cxn>
                  <a:cxn ang="0">
                    <a:pos x="93" y="185"/>
                  </a:cxn>
                </a:cxnLst>
                <a:rect l="0" t="0" r="r" b="b"/>
                <a:pathLst>
                  <a:path w="187" h="185">
                    <a:moveTo>
                      <a:pt x="93" y="185"/>
                    </a:moveTo>
                    <a:lnTo>
                      <a:pt x="112" y="183"/>
                    </a:lnTo>
                    <a:lnTo>
                      <a:pt x="129" y="179"/>
                    </a:lnTo>
                    <a:lnTo>
                      <a:pt x="145" y="169"/>
                    </a:lnTo>
                    <a:lnTo>
                      <a:pt x="159" y="158"/>
                    </a:lnTo>
                    <a:lnTo>
                      <a:pt x="170" y="144"/>
                    </a:lnTo>
                    <a:lnTo>
                      <a:pt x="180" y="129"/>
                    </a:lnTo>
                    <a:lnTo>
                      <a:pt x="184" y="111"/>
                    </a:lnTo>
                    <a:lnTo>
                      <a:pt x="187" y="92"/>
                    </a:lnTo>
                    <a:lnTo>
                      <a:pt x="184" y="74"/>
                    </a:lnTo>
                    <a:lnTo>
                      <a:pt x="180" y="56"/>
                    </a:lnTo>
                    <a:lnTo>
                      <a:pt x="170" y="40"/>
                    </a:lnTo>
                    <a:lnTo>
                      <a:pt x="159" y="26"/>
                    </a:lnTo>
                    <a:lnTo>
                      <a:pt x="145" y="16"/>
                    </a:lnTo>
                    <a:lnTo>
                      <a:pt x="129" y="7"/>
                    </a:lnTo>
                    <a:lnTo>
                      <a:pt x="112" y="2"/>
                    </a:lnTo>
                    <a:lnTo>
                      <a:pt x="93" y="0"/>
                    </a:lnTo>
                    <a:lnTo>
                      <a:pt x="75" y="2"/>
                    </a:lnTo>
                    <a:lnTo>
                      <a:pt x="56" y="7"/>
                    </a:lnTo>
                    <a:lnTo>
                      <a:pt x="41" y="16"/>
                    </a:lnTo>
                    <a:lnTo>
                      <a:pt x="28" y="26"/>
                    </a:lnTo>
                    <a:lnTo>
                      <a:pt x="16" y="40"/>
                    </a:lnTo>
                    <a:lnTo>
                      <a:pt x="7" y="56"/>
                    </a:lnTo>
                    <a:lnTo>
                      <a:pt x="2" y="74"/>
                    </a:lnTo>
                    <a:lnTo>
                      <a:pt x="0" y="92"/>
                    </a:lnTo>
                    <a:lnTo>
                      <a:pt x="2" y="111"/>
                    </a:lnTo>
                    <a:lnTo>
                      <a:pt x="7" y="129"/>
                    </a:lnTo>
                    <a:lnTo>
                      <a:pt x="16" y="144"/>
                    </a:lnTo>
                    <a:lnTo>
                      <a:pt x="28" y="158"/>
                    </a:lnTo>
                    <a:lnTo>
                      <a:pt x="41" y="169"/>
                    </a:lnTo>
                    <a:lnTo>
                      <a:pt x="56" y="179"/>
                    </a:lnTo>
                    <a:lnTo>
                      <a:pt x="75" y="183"/>
                    </a:lnTo>
                    <a:lnTo>
                      <a:pt x="93" y="185"/>
                    </a:lnTo>
                    <a:close/>
                  </a:path>
                </a:pathLst>
              </a:custGeom>
              <a:solidFill>
                <a:srgbClr val="D17000"/>
              </a:solidFill>
              <a:ln w="9525">
                <a:noFill/>
                <a:round/>
                <a:headEnd/>
                <a:tailEnd/>
              </a:ln>
            </p:spPr>
            <p:txBody>
              <a:bodyPr>
                <a:prstTxWarp prst="textNoShape">
                  <a:avLst/>
                </a:prstTxWarp>
              </a:bodyPr>
              <a:lstStyle/>
              <a:p>
                <a:endParaRPr lang="en-US"/>
              </a:p>
            </p:txBody>
          </p:sp>
          <p:sp>
            <p:nvSpPr>
              <p:cNvPr id="184500" name="Freeform 180"/>
              <p:cNvSpPr>
                <a:spLocks/>
              </p:cNvSpPr>
              <p:nvPr/>
            </p:nvSpPr>
            <p:spPr bwMode="auto">
              <a:xfrm>
                <a:off x="2216" y="2777"/>
                <a:ext cx="27" cy="51"/>
              </a:xfrm>
              <a:custGeom>
                <a:avLst/>
                <a:gdLst/>
                <a:ahLst/>
                <a:cxnLst>
                  <a:cxn ang="0">
                    <a:pos x="11" y="0"/>
                  </a:cxn>
                  <a:cxn ang="0">
                    <a:pos x="7" y="5"/>
                  </a:cxn>
                  <a:cxn ang="0">
                    <a:pos x="3" y="17"/>
                  </a:cxn>
                  <a:cxn ang="0">
                    <a:pos x="0" y="38"/>
                  </a:cxn>
                  <a:cxn ang="0">
                    <a:pos x="7" y="69"/>
                  </a:cxn>
                  <a:cxn ang="0">
                    <a:pos x="13" y="80"/>
                  </a:cxn>
                  <a:cxn ang="0">
                    <a:pos x="20" y="88"/>
                  </a:cxn>
                  <a:cxn ang="0">
                    <a:pos x="28" y="95"/>
                  </a:cxn>
                  <a:cxn ang="0">
                    <a:pos x="37" y="99"/>
                  </a:cxn>
                  <a:cxn ang="0">
                    <a:pos x="45" y="103"/>
                  </a:cxn>
                  <a:cxn ang="0">
                    <a:pos x="51" y="103"/>
                  </a:cxn>
                  <a:cxn ang="0">
                    <a:pos x="54" y="102"/>
                  </a:cxn>
                  <a:cxn ang="0">
                    <a:pos x="54" y="98"/>
                  </a:cxn>
                  <a:cxn ang="0">
                    <a:pos x="44" y="76"/>
                  </a:cxn>
                  <a:cxn ang="0">
                    <a:pos x="35" y="57"/>
                  </a:cxn>
                  <a:cxn ang="0">
                    <a:pos x="27" y="39"/>
                  </a:cxn>
                  <a:cxn ang="0">
                    <a:pos x="21" y="25"/>
                  </a:cxn>
                  <a:cxn ang="0">
                    <a:pos x="16" y="14"/>
                  </a:cxn>
                  <a:cxn ang="0">
                    <a:pos x="13" y="7"/>
                  </a:cxn>
                  <a:cxn ang="0">
                    <a:pos x="12" y="1"/>
                  </a:cxn>
                  <a:cxn ang="0">
                    <a:pos x="11" y="0"/>
                  </a:cxn>
                </a:cxnLst>
                <a:rect l="0" t="0" r="r" b="b"/>
                <a:pathLst>
                  <a:path w="54" h="103">
                    <a:moveTo>
                      <a:pt x="11" y="0"/>
                    </a:moveTo>
                    <a:lnTo>
                      <a:pt x="7" y="5"/>
                    </a:lnTo>
                    <a:lnTo>
                      <a:pt x="3" y="17"/>
                    </a:lnTo>
                    <a:lnTo>
                      <a:pt x="0" y="38"/>
                    </a:lnTo>
                    <a:lnTo>
                      <a:pt x="7" y="69"/>
                    </a:lnTo>
                    <a:lnTo>
                      <a:pt x="13" y="80"/>
                    </a:lnTo>
                    <a:lnTo>
                      <a:pt x="20" y="88"/>
                    </a:lnTo>
                    <a:lnTo>
                      <a:pt x="28" y="95"/>
                    </a:lnTo>
                    <a:lnTo>
                      <a:pt x="37" y="99"/>
                    </a:lnTo>
                    <a:lnTo>
                      <a:pt x="45" y="103"/>
                    </a:lnTo>
                    <a:lnTo>
                      <a:pt x="51" y="103"/>
                    </a:lnTo>
                    <a:lnTo>
                      <a:pt x="54" y="102"/>
                    </a:lnTo>
                    <a:lnTo>
                      <a:pt x="54" y="98"/>
                    </a:lnTo>
                    <a:lnTo>
                      <a:pt x="44" y="76"/>
                    </a:lnTo>
                    <a:lnTo>
                      <a:pt x="35" y="57"/>
                    </a:lnTo>
                    <a:lnTo>
                      <a:pt x="27" y="39"/>
                    </a:lnTo>
                    <a:lnTo>
                      <a:pt x="21" y="25"/>
                    </a:lnTo>
                    <a:lnTo>
                      <a:pt x="16" y="14"/>
                    </a:lnTo>
                    <a:lnTo>
                      <a:pt x="13" y="7"/>
                    </a:lnTo>
                    <a:lnTo>
                      <a:pt x="12" y="1"/>
                    </a:lnTo>
                    <a:lnTo>
                      <a:pt x="11" y="0"/>
                    </a:lnTo>
                    <a:close/>
                  </a:path>
                </a:pathLst>
              </a:custGeom>
              <a:solidFill>
                <a:srgbClr val="FFFFFF"/>
              </a:solidFill>
              <a:ln w="9525">
                <a:noFill/>
                <a:round/>
                <a:headEnd/>
                <a:tailEnd/>
              </a:ln>
            </p:spPr>
            <p:txBody>
              <a:bodyPr>
                <a:prstTxWarp prst="textNoShape">
                  <a:avLst/>
                </a:prstTxWarp>
              </a:bodyPr>
              <a:lstStyle/>
              <a:p>
                <a:endParaRPr lang="en-US"/>
              </a:p>
            </p:txBody>
          </p:sp>
        </p:grpSp>
        <p:sp>
          <p:nvSpPr>
            <p:cNvPr id="184501" name="Text Box 181"/>
            <p:cNvSpPr txBox="1">
              <a:spLocks noChangeArrowheads="1"/>
            </p:cNvSpPr>
            <p:nvPr/>
          </p:nvSpPr>
          <p:spPr bwMode="auto">
            <a:xfrm rot="-502831">
              <a:off x="2089" y="1388"/>
              <a:ext cx="585"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06600"/>
                  </a:solidFill>
                  <a:latin typeface="Arial" charset="0"/>
                </a:rPr>
                <a:t>Hotels By </a:t>
              </a:r>
            </a:p>
            <a:p>
              <a:pPr algn="ctr" eaLnBrk="1" hangingPunct="1"/>
              <a:r>
                <a:rPr lang="en-US" sz="1200" b="1">
                  <a:solidFill>
                    <a:srgbClr val="006600"/>
                  </a:solidFill>
                  <a:latin typeface="Arial" charset="0"/>
                </a:rPr>
                <a:t>Zipcode</a:t>
              </a:r>
            </a:p>
          </p:txBody>
        </p:sp>
      </p:grpSp>
      <p:grpSp>
        <p:nvGrpSpPr>
          <p:cNvPr id="19" name="Group 182"/>
          <p:cNvGrpSpPr>
            <a:grpSpLocks/>
          </p:cNvGrpSpPr>
          <p:nvPr/>
        </p:nvGrpSpPr>
        <p:grpSpPr bwMode="auto">
          <a:xfrm>
            <a:off x="4500563" y="3060700"/>
            <a:ext cx="1162050" cy="1171575"/>
            <a:chOff x="2018" y="1059"/>
            <a:chExt cx="732" cy="738"/>
          </a:xfrm>
        </p:grpSpPr>
        <p:grpSp>
          <p:nvGrpSpPr>
            <p:cNvPr id="20" name="Group 183"/>
            <p:cNvGrpSpPr>
              <a:grpSpLocks/>
            </p:cNvGrpSpPr>
            <p:nvPr/>
          </p:nvGrpSpPr>
          <p:grpSpPr bwMode="auto">
            <a:xfrm>
              <a:off x="2018" y="1059"/>
              <a:ext cx="732" cy="738"/>
              <a:chOff x="1791" y="2750"/>
              <a:chExt cx="1139" cy="1058"/>
            </a:xfrm>
          </p:grpSpPr>
          <p:sp>
            <p:nvSpPr>
              <p:cNvPr id="184504" name="AutoShape 184"/>
              <p:cNvSpPr>
                <a:spLocks noChangeAspect="1" noChangeArrowheads="1" noTextEdit="1"/>
              </p:cNvSpPr>
              <p:nvPr/>
            </p:nvSpPr>
            <p:spPr bwMode="auto">
              <a:xfrm>
                <a:off x="1791" y="2750"/>
                <a:ext cx="1139" cy="1058"/>
              </a:xfrm>
              <a:prstGeom prst="rect">
                <a:avLst/>
              </a:prstGeom>
              <a:noFill/>
              <a:ln w="9525">
                <a:noFill/>
                <a:miter lim="800000"/>
                <a:headEnd/>
                <a:tailEnd/>
              </a:ln>
            </p:spPr>
            <p:txBody>
              <a:bodyPr>
                <a:prstTxWarp prst="textNoShape">
                  <a:avLst/>
                </a:prstTxWarp>
              </a:bodyPr>
              <a:lstStyle/>
              <a:p>
                <a:endParaRPr lang="en-US"/>
              </a:p>
            </p:txBody>
          </p:sp>
          <p:sp>
            <p:nvSpPr>
              <p:cNvPr id="184505" name="Freeform 185"/>
              <p:cNvSpPr>
                <a:spLocks/>
              </p:cNvSpPr>
              <p:nvPr/>
            </p:nvSpPr>
            <p:spPr bwMode="auto">
              <a:xfrm>
                <a:off x="1827" y="2794"/>
                <a:ext cx="981" cy="431"/>
              </a:xfrm>
              <a:custGeom>
                <a:avLst/>
                <a:gdLst/>
                <a:ahLst/>
                <a:cxnLst>
                  <a:cxn ang="0">
                    <a:pos x="0" y="860"/>
                  </a:cxn>
                  <a:cxn ang="0">
                    <a:pos x="807" y="0"/>
                  </a:cxn>
                  <a:cxn ang="0">
                    <a:pos x="1961" y="595"/>
                  </a:cxn>
                  <a:cxn ang="0">
                    <a:pos x="1920" y="603"/>
                  </a:cxn>
                  <a:cxn ang="0">
                    <a:pos x="812" y="32"/>
                  </a:cxn>
                  <a:cxn ang="0">
                    <a:pos x="40" y="852"/>
                  </a:cxn>
                  <a:cxn ang="0">
                    <a:pos x="0" y="860"/>
                  </a:cxn>
                </a:cxnLst>
                <a:rect l="0" t="0" r="r" b="b"/>
                <a:pathLst>
                  <a:path w="1961" h="860">
                    <a:moveTo>
                      <a:pt x="0" y="860"/>
                    </a:moveTo>
                    <a:lnTo>
                      <a:pt x="807" y="0"/>
                    </a:lnTo>
                    <a:lnTo>
                      <a:pt x="1961" y="595"/>
                    </a:lnTo>
                    <a:lnTo>
                      <a:pt x="1920" y="603"/>
                    </a:lnTo>
                    <a:lnTo>
                      <a:pt x="812" y="32"/>
                    </a:lnTo>
                    <a:lnTo>
                      <a:pt x="40" y="852"/>
                    </a:lnTo>
                    <a:lnTo>
                      <a:pt x="0" y="860"/>
                    </a:lnTo>
                    <a:close/>
                  </a:path>
                </a:pathLst>
              </a:custGeom>
              <a:solidFill>
                <a:srgbClr val="8C8C8C"/>
              </a:solidFill>
              <a:ln w="9525">
                <a:noFill/>
                <a:round/>
                <a:headEnd/>
                <a:tailEnd/>
              </a:ln>
            </p:spPr>
            <p:txBody>
              <a:bodyPr>
                <a:prstTxWarp prst="textNoShape">
                  <a:avLst/>
                </a:prstTxWarp>
              </a:bodyPr>
              <a:lstStyle/>
              <a:p>
                <a:endParaRPr lang="en-US"/>
              </a:p>
            </p:txBody>
          </p:sp>
          <p:sp>
            <p:nvSpPr>
              <p:cNvPr id="184506" name="Freeform 186"/>
              <p:cNvSpPr>
                <a:spLocks/>
              </p:cNvSpPr>
              <p:nvPr/>
            </p:nvSpPr>
            <p:spPr bwMode="auto">
              <a:xfrm>
                <a:off x="1791" y="3081"/>
                <a:ext cx="1126" cy="727"/>
              </a:xfrm>
              <a:custGeom>
                <a:avLst/>
                <a:gdLst/>
                <a:ahLst/>
                <a:cxnLst>
                  <a:cxn ang="0">
                    <a:pos x="2253" y="1173"/>
                  </a:cxn>
                  <a:cxn ang="0">
                    <a:pos x="2096" y="0"/>
                  </a:cxn>
                  <a:cxn ang="0">
                    <a:pos x="0" y="281"/>
                  </a:cxn>
                  <a:cxn ang="0">
                    <a:pos x="157" y="1454"/>
                  </a:cxn>
                  <a:cxn ang="0">
                    <a:pos x="2253" y="1173"/>
                  </a:cxn>
                </a:cxnLst>
                <a:rect l="0" t="0" r="r" b="b"/>
                <a:pathLst>
                  <a:path w="2253" h="1454">
                    <a:moveTo>
                      <a:pt x="2253" y="1173"/>
                    </a:moveTo>
                    <a:lnTo>
                      <a:pt x="2096" y="0"/>
                    </a:lnTo>
                    <a:lnTo>
                      <a:pt x="0" y="281"/>
                    </a:lnTo>
                    <a:lnTo>
                      <a:pt x="157" y="1454"/>
                    </a:lnTo>
                    <a:lnTo>
                      <a:pt x="2253" y="1173"/>
                    </a:lnTo>
                    <a:close/>
                  </a:path>
                </a:pathLst>
              </a:custGeom>
              <a:solidFill>
                <a:srgbClr val="8C8C8C"/>
              </a:solidFill>
              <a:ln w="9525">
                <a:noFill/>
                <a:round/>
                <a:headEnd/>
                <a:tailEnd/>
              </a:ln>
            </p:spPr>
            <p:txBody>
              <a:bodyPr>
                <a:prstTxWarp prst="textNoShape">
                  <a:avLst/>
                </a:prstTxWarp>
              </a:bodyPr>
              <a:lstStyle/>
              <a:p>
                <a:endParaRPr lang="en-US"/>
              </a:p>
            </p:txBody>
          </p:sp>
          <p:sp>
            <p:nvSpPr>
              <p:cNvPr id="184507" name="Freeform 187"/>
              <p:cNvSpPr>
                <a:spLocks/>
              </p:cNvSpPr>
              <p:nvPr/>
            </p:nvSpPr>
            <p:spPr bwMode="auto">
              <a:xfrm>
                <a:off x="2191" y="2778"/>
                <a:ext cx="93" cy="94"/>
              </a:xfrm>
              <a:custGeom>
                <a:avLst/>
                <a:gdLst/>
                <a:ahLst/>
                <a:cxnLst>
                  <a:cxn ang="0">
                    <a:pos x="93" y="187"/>
                  </a:cxn>
                  <a:cxn ang="0">
                    <a:pos x="111" y="185"/>
                  </a:cxn>
                  <a:cxn ang="0">
                    <a:pos x="129" y="180"/>
                  </a:cxn>
                  <a:cxn ang="0">
                    <a:pos x="145" y="171"/>
                  </a:cxn>
                  <a:cxn ang="0">
                    <a:pos x="159" y="159"/>
                  </a:cxn>
                  <a:cxn ang="0">
                    <a:pos x="169" y="146"/>
                  </a:cxn>
                  <a:cxn ang="0">
                    <a:pos x="178" y="131"/>
                  </a:cxn>
                  <a:cxn ang="0">
                    <a:pos x="183" y="112"/>
                  </a:cxn>
                  <a:cxn ang="0">
                    <a:pos x="185" y="94"/>
                  </a:cxn>
                  <a:cxn ang="0">
                    <a:pos x="183" y="75"/>
                  </a:cxn>
                  <a:cxn ang="0">
                    <a:pos x="178" y="57"/>
                  </a:cxn>
                  <a:cxn ang="0">
                    <a:pos x="169" y="42"/>
                  </a:cxn>
                  <a:cxn ang="0">
                    <a:pos x="159" y="28"/>
                  </a:cxn>
                  <a:cxn ang="0">
                    <a:pos x="145" y="17"/>
                  </a:cxn>
                  <a:cxn ang="0">
                    <a:pos x="129" y="7"/>
                  </a:cxn>
                  <a:cxn ang="0">
                    <a:pos x="111" y="3"/>
                  </a:cxn>
                  <a:cxn ang="0">
                    <a:pos x="93" y="0"/>
                  </a:cxn>
                  <a:cxn ang="0">
                    <a:pos x="75" y="3"/>
                  </a:cxn>
                  <a:cxn ang="0">
                    <a:pos x="56" y="7"/>
                  </a:cxn>
                  <a:cxn ang="0">
                    <a:pos x="41" y="17"/>
                  </a:cxn>
                  <a:cxn ang="0">
                    <a:pos x="27" y="28"/>
                  </a:cxn>
                  <a:cxn ang="0">
                    <a:pos x="16" y="42"/>
                  </a:cxn>
                  <a:cxn ang="0">
                    <a:pos x="7" y="57"/>
                  </a:cxn>
                  <a:cxn ang="0">
                    <a:pos x="2" y="75"/>
                  </a:cxn>
                  <a:cxn ang="0">
                    <a:pos x="0" y="94"/>
                  </a:cxn>
                  <a:cxn ang="0">
                    <a:pos x="2" y="112"/>
                  </a:cxn>
                  <a:cxn ang="0">
                    <a:pos x="7" y="131"/>
                  </a:cxn>
                  <a:cxn ang="0">
                    <a:pos x="16" y="146"/>
                  </a:cxn>
                  <a:cxn ang="0">
                    <a:pos x="27" y="159"/>
                  </a:cxn>
                  <a:cxn ang="0">
                    <a:pos x="41" y="171"/>
                  </a:cxn>
                  <a:cxn ang="0">
                    <a:pos x="56" y="180"/>
                  </a:cxn>
                  <a:cxn ang="0">
                    <a:pos x="75" y="185"/>
                  </a:cxn>
                  <a:cxn ang="0">
                    <a:pos x="93" y="187"/>
                  </a:cxn>
                </a:cxnLst>
                <a:rect l="0" t="0" r="r" b="b"/>
                <a:pathLst>
                  <a:path w="185" h="187">
                    <a:moveTo>
                      <a:pt x="93" y="187"/>
                    </a:moveTo>
                    <a:lnTo>
                      <a:pt x="111" y="185"/>
                    </a:lnTo>
                    <a:lnTo>
                      <a:pt x="129" y="180"/>
                    </a:lnTo>
                    <a:lnTo>
                      <a:pt x="145" y="171"/>
                    </a:lnTo>
                    <a:lnTo>
                      <a:pt x="159" y="159"/>
                    </a:lnTo>
                    <a:lnTo>
                      <a:pt x="169" y="146"/>
                    </a:lnTo>
                    <a:lnTo>
                      <a:pt x="178" y="131"/>
                    </a:lnTo>
                    <a:lnTo>
                      <a:pt x="183" y="112"/>
                    </a:lnTo>
                    <a:lnTo>
                      <a:pt x="185" y="94"/>
                    </a:lnTo>
                    <a:lnTo>
                      <a:pt x="183" y="75"/>
                    </a:lnTo>
                    <a:lnTo>
                      <a:pt x="178" y="57"/>
                    </a:lnTo>
                    <a:lnTo>
                      <a:pt x="169" y="42"/>
                    </a:lnTo>
                    <a:lnTo>
                      <a:pt x="159" y="28"/>
                    </a:lnTo>
                    <a:lnTo>
                      <a:pt x="145" y="17"/>
                    </a:lnTo>
                    <a:lnTo>
                      <a:pt x="129" y="7"/>
                    </a:lnTo>
                    <a:lnTo>
                      <a:pt x="111" y="3"/>
                    </a:lnTo>
                    <a:lnTo>
                      <a:pt x="93" y="0"/>
                    </a:lnTo>
                    <a:lnTo>
                      <a:pt x="75" y="3"/>
                    </a:lnTo>
                    <a:lnTo>
                      <a:pt x="56" y="7"/>
                    </a:lnTo>
                    <a:lnTo>
                      <a:pt x="41" y="17"/>
                    </a:lnTo>
                    <a:lnTo>
                      <a:pt x="27" y="28"/>
                    </a:lnTo>
                    <a:lnTo>
                      <a:pt x="16" y="42"/>
                    </a:lnTo>
                    <a:lnTo>
                      <a:pt x="7" y="57"/>
                    </a:lnTo>
                    <a:lnTo>
                      <a:pt x="2" y="75"/>
                    </a:lnTo>
                    <a:lnTo>
                      <a:pt x="0" y="94"/>
                    </a:lnTo>
                    <a:lnTo>
                      <a:pt x="2" y="112"/>
                    </a:lnTo>
                    <a:lnTo>
                      <a:pt x="7" y="131"/>
                    </a:lnTo>
                    <a:lnTo>
                      <a:pt x="16" y="146"/>
                    </a:lnTo>
                    <a:lnTo>
                      <a:pt x="27" y="159"/>
                    </a:lnTo>
                    <a:lnTo>
                      <a:pt x="41" y="171"/>
                    </a:lnTo>
                    <a:lnTo>
                      <a:pt x="56" y="180"/>
                    </a:lnTo>
                    <a:lnTo>
                      <a:pt x="75" y="185"/>
                    </a:lnTo>
                    <a:lnTo>
                      <a:pt x="93" y="187"/>
                    </a:lnTo>
                    <a:close/>
                  </a:path>
                </a:pathLst>
              </a:custGeom>
              <a:solidFill>
                <a:srgbClr val="8C8C8C"/>
              </a:solidFill>
              <a:ln w="9525">
                <a:noFill/>
                <a:round/>
                <a:headEnd/>
                <a:tailEnd/>
              </a:ln>
            </p:spPr>
            <p:txBody>
              <a:bodyPr>
                <a:prstTxWarp prst="textNoShape">
                  <a:avLst/>
                </a:prstTxWarp>
              </a:bodyPr>
              <a:lstStyle/>
              <a:p>
                <a:endParaRPr lang="en-US"/>
              </a:p>
            </p:txBody>
          </p:sp>
          <p:sp>
            <p:nvSpPr>
              <p:cNvPr id="184508" name="Freeform 188"/>
              <p:cNvSpPr>
                <a:spLocks/>
              </p:cNvSpPr>
              <p:nvPr/>
            </p:nvSpPr>
            <p:spPr bwMode="auto">
              <a:xfrm>
                <a:off x="1839" y="2766"/>
                <a:ext cx="982" cy="430"/>
              </a:xfrm>
              <a:custGeom>
                <a:avLst/>
                <a:gdLst/>
                <a:ahLst/>
                <a:cxnLst>
                  <a:cxn ang="0">
                    <a:pos x="0" y="862"/>
                  </a:cxn>
                  <a:cxn ang="0">
                    <a:pos x="808" y="0"/>
                  </a:cxn>
                  <a:cxn ang="0">
                    <a:pos x="1962" y="596"/>
                  </a:cxn>
                  <a:cxn ang="0">
                    <a:pos x="1921" y="605"/>
                  </a:cxn>
                  <a:cxn ang="0">
                    <a:pos x="812" y="34"/>
                  </a:cxn>
                  <a:cxn ang="0">
                    <a:pos x="40" y="854"/>
                  </a:cxn>
                  <a:cxn ang="0">
                    <a:pos x="0" y="862"/>
                  </a:cxn>
                </a:cxnLst>
                <a:rect l="0" t="0" r="r" b="b"/>
                <a:pathLst>
                  <a:path w="1962" h="862">
                    <a:moveTo>
                      <a:pt x="0" y="862"/>
                    </a:moveTo>
                    <a:lnTo>
                      <a:pt x="808" y="0"/>
                    </a:lnTo>
                    <a:lnTo>
                      <a:pt x="1962" y="596"/>
                    </a:lnTo>
                    <a:lnTo>
                      <a:pt x="1921" y="605"/>
                    </a:lnTo>
                    <a:lnTo>
                      <a:pt x="812" y="34"/>
                    </a:lnTo>
                    <a:lnTo>
                      <a:pt x="40" y="854"/>
                    </a:lnTo>
                    <a:lnTo>
                      <a:pt x="0" y="862"/>
                    </a:lnTo>
                    <a:close/>
                  </a:path>
                </a:pathLst>
              </a:custGeom>
              <a:solidFill>
                <a:srgbClr val="E2B575"/>
              </a:solidFill>
              <a:ln w="9525">
                <a:noFill/>
                <a:round/>
                <a:headEnd/>
                <a:tailEnd/>
              </a:ln>
            </p:spPr>
            <p:txBody>
              <a:bodyPr>
                <a:prstTxWarp prst="textNoShape">
                  <a:avLst/>
                </a:prstTxWarp>
              </a:bodyPr>
              <a:lstStyle/>
              <a:p>
                <a:endParaRPr lang="en-US"/>
              </a:p>
            </p:txBody>
          </p:sp>
          <p:sp>
            <p:nvSpPr>
              <p:cNvPr id="184509" name="Freeform 189"/>
              <p:cNvSpPr>
                <a:spLocks/>
              </p:cNvSpPr>
              <p:nvPr/>
            </p:nvSpPr>
            <p:spPr bwMode="auto">
              <a:xfrm>
                <a:off x="1803" y="3053"/>
                <a:ext cx="1127" cy="727"/>
              </a:xfrm>
              <a:custGeom>
                <a:avLst/>
                <a:gdLst/>
                <a:ahLst/>
                <a:cxnLst>
                  <a:cxn ang="0">
                    <a:pos x="2254" y="1172"/>
                  </a:cxn>
                  <a:cxn ang="0">
                    <a:pos x="2096" y="0"/>
                  </a:cxn>
                  <a:cxn ang="0">
                    <a:pos x="0" y="281"/>
                  </a:cxn>
                  <a:cxn ang="0">
                    <a:pos x="158" y="1454"/>
                  </a:cxn>
                  <a:cxn ang="0">
                    <a:pos x="2254" y="1172"/>
                  </a:cxn>
                </a:cxnLst>
                <a:rect l="0" t="0" r="r" b="b"/>
                <a:pathLst>
                  <a:path w="2254" h="1454">
                    <a:moveTo>
                      <a:pt x="2254" y="1172"/>
                    </a:moveTo>
                    <a:lnTo>
                      <a:pt x="2096" y="0"/>
                    </a:lnTo>
                    <a:lnTo>
                      <a:pt x="0" y="281"/>
                    </a:lnTo>
                    <a:lnTo>
                      <a:pt x="158" y="1454"/>
                    </a:lnTo>
                    <a:lnTo>
                      <a:pt x="2254" y="1172"/>
                    </a:lnTo>
                    <a:close/>
                  </a:path>
                </a:pathLst>
              </a:custGeom>
              <a:solidFill>
                <a:srgbClr val="0038EF"/>
              </a:solidFill>
              <a:ln w="9525">
                <a:noFill/>
                <a:round/>
                <a:headEnd/>
                <a:tailEnd/>
              </a:ln>
            </p:spPr>
            <p:txBody>
              <a:bodyPr>
                <a:prstTxWarp prst="textNoShape">
                  <a:avLst/>
                </a:prstTxWarp>
              </a:bodyPr>
              <a:lstStyle/>
              <a:p>
                <a:endParaRPr lang="en-US"/>
              </a:p>
            </p:txBody>
          </p:sp>
          <p:sp>
            <p:nvSpPr>
              <p:cNvPr id="184510" name="Freeform 190"/>
              <p:cNvSpPr>
                <a:spLocks/>
              </p:cNvSpPr>
              <p:nvPr/>
            </p:nvSpPr>
            <p:spPr bwMode="auto">
              <a:xfrm>
                <a:off x="1823" y="3069"/>
                <a:ext cx="1086" cy="692"/>
              </a:xfrm>
              <a:custGeom>
                <a:avLst/>
                <a:gdLst/>
                <a:ahLst/>
                <a:cxnLst>
                  <a:cxn ang="0">
                    <a:pos x="2172" y="1112"/>
                  </a:cxn>
                  <a:cxn ang="0">
                    <a:pos x="2023" y="0"/>
                  </a:cxn>
                  <a:cxn ang="0">
                    <a:pos x="0" y="272"/>
                  </a:cxn>
                  <a:cxn ang="0">
                    <a:pos x="149" y="1384"/>
                  </a:cxn>
                  <a:cxn ang="0">
                    <a:pos x="2172" y="1112"/>
                  </a:cxn>
                </a:cxnLst>
                <a:rect l="0" t="0" r="r" b="b"/>
                <a:pathLst>
                  <a:path w="2172" h="1384">
                    <a:moveTo>
                      <a:pt x="2172" y="1112"/>
                    </a:moveTo>
                    <a:lnTo>
                      <a:pt x="2023" y="0"/>
                    </a:lnTo>
                    <a:lnTo>
                      <a:pt x="0" y="272"/>
                    </a:lnTo>
                    <a:lnTo>
                      <a:pt x="149" y="1384"/>
                    </a:lnTo>
                    <a:lnTo>
                      <a:pt x="2172" y="1112"/>
                    </a:lnTo>
                    <a:close/>
                  </a:path>
                </a:pathLst>
              </a:custGeom>
              <a:solidFill>
                <a:srgbClr val="4F9EFF"/>
              </a:solidFill>
              <a:ln w="9525">
                <a:noFill/>
                <a:round/>
                <a:headEnd/>
                <a:tailEnd/>
              </a:ln>
            </p:spPr>
            <p:txBody>
              <a:bodyPr>
                <a:prstTxWarp prst="textNoShape">
                  <a:avLst/>
                </a:prstTxWarp>
              </a:bodyPr>
              <a:lstStyle/>
              <a:p>
                <a:endParaRPr lang="en-US"/>
              </a:p>
            </p:txBody>
          </p:sp>
          <p:sp>
            <p:nvSpPr>
              <p:cNvPr id="184511" name="Freeform 191"/>
              <p:cNvSpPr>
                <a:spLocks/>
              </p:cNvSpPr>
              <p:nvPr/>
            </p:nvSpPr>
            <p:spPr bwMode="auto">
              <a:xfrm>
                <a:off x="1871" y="3116"/>
                <a:ext cx="990" cy="596"/>
              </a:xfrm>
              <a:custGeom>
                <a:avLst/>
                <a:gdLst/>
                <a:ahLst/>
                <a:cxnLst>
                  <a:cxn ang="0">
                    <a:pos x="1981" y="943"/>
                  </a:cxn>
                  <a:cxn ang="0">
                    <a:pos x="1854" y="0"/>
                  </a:cxn>
                  <a:cxn ang="0">
                    <a:pos x="0" y="248"/>
                  </a:cxn>
                  <a:cxn ang="0">
                    <a:pos x="126" y="1192"/>
                  </a:cxn>
                  <a:cxn ang="0">
                    <a:pos x="1981" y="943"/>
                  </a:cxn>
                </a:cxnLst>
                <a:rect l="0" t="0" r="r" b="b"/>
                <a:pathLst>
                  <a:path w="1981" h="1192">
                    <a:moveTo>
                      <a:pt x="1981" y="943"/>
                    </a:moveTo>
                    <a:lnTo>
                      <a:pt x="1854" y="0"/>
                    </a:lnTo>
                    <a:lnTo>
                      <a:pt x="0" y="248"/>
                    </a:lnTo>
                    <a:lnTo>
                      <a:pt x="126" y="1192"/>
                    </a:lnTo>
                    <a:lnTo>
                      <a:pt x="1981" y="943"/>
                    </a:lnTo>
                    <a:close/>
                  </a:path>
                </a:pathLst>
              </a:custGeom>
              <a:solidFill>
                <a:srgbClr val="F9FCFF"/>
              </a:solidFill>
              <a:ln w="9525">
                <a:noFill/>
                <a:round/>
                <a:headEnd/>
                <a:tailEnd/>
              </a:ln>
            </p:spPr>
            <p:txBody>
              <a:bodyPr>
                <a:prstTxWarp prst="textNoShape">
                  <a:avLst/>
                </a:prstTxWarp>
              </a:bodyPr>
              <a:lstStyle/>
              <a:p>
                <a:endParaRPr lang="en-US"/>
              </a:p>
            </p:txBody>
          </p:sp>
          <p:sp>
            <p:nvSpPr>
              <p:cNvPr id="184512" name="Freeform 192"/>
              <p:cNvSpPr>
                <a:spLocks/>
              </p:cNvSpPr>
              <p:nvPr/>
            </p:nvSpPr>
            <p:spPr bwMode="auto">
              <a:xfrm>
                <a:off x="1841" y="3208"/>
                <a:ext cx="85" cy="87"/>
              </a:xfrm>
              <a:custGeom>
                <a:avLst/>
                <a:gdLst/>
                <a:ahLst/>
                <a:cxnLst>
                  <a:cxn ang="0">
                    <a:pos x="0" y="19"/>
                  </a:cxn>
                  <a:cxn ang="0">
                    <a:pos x="20" y="165"/>
                  </a:cxn>
                  <a:cxn ang="0">
                    <a:pos x="27" y="167"/>
                  </a:cxn>
                  <a:cxn ang="0">
                    <a:pos x="32" y="169"/>
                  </a:cxn>
                  <a:cxn ang="0">
                    <a:pos x="39" y="172"/>
                  </a:cxn>
                  <a:cxn ang="0">
                    <a:pos x="46" y="173"/>
                  </a:cxn>
                  <a:cxn ang="0">
                    <a:pos x="53" y="174"/>
                  </a:cxn>
                  <a:cxn ang="0">
                    <a:pos x="60" y="174"/>
                  </a:cxn>
                  <a:cxn ang="0">
                    <a:pos x="68" y="174"/>
                  </a:cxn>
                  <a:cxn ang="0">
                    <a:pos x="75" y="173"/>
                  </a:cxn>
                  <a:cxn ang="0">
                    <a:pos x="97" y="168"/>
                  </a:cxn>
                  <a:cxn ang="0">
                    <a:pos x="116" y="159"/>
                  </a:cxn>
                  <a:cxn ang="0">
                    <a:pos x="134" y="146"/>
                  </a:cxn>
                  <a:cxn ang="0">
                    <a:pos x="149" y="130"/>
                  </a:cxn>
                  <a:cxn ang="0">
                    <a:pos x="159" y="113"/>
                  </a:cxn>
                  <a:cxn ang="0">
                    <a:pos x="167" y="93"/>
                  </a:cxn>
                  <a:cxn ang="0">
                    <a:pos x="171" y="71"/>
                  </a:cxn>
                  <a:cxn ang="0">
                    <a:pos x="169" y="49"/>
                  </a:cxn>
                  <a:cxn ang="0">
                    <a:pos x="167" y="36"/>
                  </a:cxn>
                  <a:cxn ang="0">
                    <a:pos x="163" y="23"/>
                  </a:cxn>
                  <a:cxn ang="0">
                    <a:pos x="157" y="11"/>
                  </a:cxn>
                  <a:cxn ang="0">
                    <a:pos x="150" y="0"/>
                  </a:cxn>
                  <a:cxn ang="0">
                    <a:pos x="0" y="19"/>
                  </a:cxn>
                </a:cxnLst>
                <a:rect l="0" t="0" r="r" b="b"/>
                <a:pathLst>
                  <a:path w="171" h="174">
                    <a:moveTo>
                      <a:pt x="0" y="19"/>
                    </a:moveTo>
                    <a:lnTo>
                      <a:pt x="20" y="165"/>
                    </a:lnTo>
                    <a:lnTo>
                      <a:pt x="27" y="167"/>
                    </a:lnTo>
                    <a:lnTo>
                      <a:pt x="32" y="169"/>
                    </a:lnTo>
                    <a:lnTo>
                      <a:pt x="39" y="172"/>
                    </a:lnTo>
                    <a:lnTo>
                      <a:pt x="46" y="173"/>
                    </a:lnTo>
                    <a:lnTo>
                      <a:pt x="53" y="174"/>
                    </a:lnTo>
                    <a:lnTo>
                      <a:pt x="60" y="174"/>
                    </a:lnTo>
                    <a:lnTo>
                      <a:pt x="68" y="174"/>
                    </a:lnTo>
                    <a:lnTo>
                      <a:pt x="75" y="173"/>
                    </a:lnTo>
                    <a:lnTo>
                      <a:pt x="97" y="168"/>
                    </a:lnTo>
                    <a:lnTo>
                      <a:pt x="116" y="159"/>
                    </a:lnTo>
                    <a:lnTo>
                      <a:pt x="134" y="146"/>
                    </a:lnTo>
                    <a:lnTo>
                      <a:pt x="149" y="130"/>
                    </a:lnTo>
                    <a:lnTo>
                      <a:pt x="159" y="113"/>
                    </a:lnTo>
                    <a:lnTo>
                      <a:pt x="167" y="93"/>
                    </a:lnTo>
                    <a:lnTo>
                      <a:pt x="171" y="71"/>
                    </a:lnTo>
                    <a:lnTo>
                      <a:pt x="169" y="49"/>
                    </a:lnTo>
                    <a:lnTo>
                      <a:pt x="167" y="36"/>
                    </a:lnTo>
                    <a:lnTo>
                      <a:pt x="163" y="23"/>
                    </a:lnTo>
                    <a:lnTo>
                      <a:pt x="157" y="11"/>
                    </a:lnTo>
                    <a:lnTo>
                      <a:pt x="150" y="0"/>
                    </a:lnTo>
                    <a:lnTo>
                      <a:pt x="0" y="19"/>
                    </a:lnTo>
                    <a:close/>
                  </a:path>
                </a:pathLst>
              </a:custGeom>
              <a:solidFill>
                <a:srgbClr val="4F9EFF"/>
              </a:solidFill>
              <a:ln w="9525">
                <a:noFill/>
                <a:round/>
                <a:headEnd/>
                <a:tailEnd/>
              </a:ln>
            </p:spPr>
            <p:txBody>
              <a:bodyPr>
                <a:prstTxWarp prst="textNoShape">
                  <a:avLst/>
                </a:prstTxWarp>
              </a:bodyPr>
              <a:lstStyle/>
              <a:p>
                <a:endParaRPr lang="en-US"/>
              </a:p>
            </p:txBody>
          </p:sp>
          <p:sp>
            <p:nvSpPr>
              <p:cNvPr id="184513" name="Freeform 193"/>
              <p:cNvSpPr>
                <a:spLocks/>
              </p:cNvSpPr>
              <p:nvPr/>
            </p:nvSpPr>
            <p:spPr bwMode="auto">
              <a:xfrm>
                <a:off x="2744" y="3089"/>
                <a:ext cx="88" cy="85"/>
              </a:xfrm>
              <a:custGeom>
                <a:avLst/>
                <a:gdLst/>
                <a:ahLst/>
                <a:cxnLst>
                  <a:cxn ang="0">
                    <a:pos x="157" y="0"/>
                  </a:cxn>
                  <a:cxn ang="0">
                    <a:pos x="176" y="146"/>
                  </a:cxn>
                  <a:cxn ang="0">
                    <a:pos x="170" y="150"/>
                  </a:cxn>
                  <a:cxn ang="0">
                    <a:pos x="165" y="154"/>
                  </a:cxn>
                  <a:cxn ang="0">
                    <a:pos x="159" y="157"/>
                  </a:cxn>
                  <a:cxn ang="0">
                    <a:pos x="152" y="161"/>
                  </a:cxn>
                  <a:cxn ang="0">
                    <a:pos x="145" y="163"/>
                  </a:cxn>
                  <a:cxn ang="0">
                    <a:pos x="138" y="165"/>
                  </a:cxn>
                  <a:cxn ang="0">
                    <a:pos x="131" y="167"/>
                  </a:cxn>
                  <a:cxn ang="0">
                    <a:pos x="124" y="169"/>
                  </a:cxn>
                  <a:cxn ang="0">
                    <a:pos x="102" y="170"/>
                  </a:cxn>
                  <a:cxn ang="0">
                    <a:pos x="80" y="165"/>
                  </a:cxn>
                  <a:cxn ang="0">
                    <a:pos x="61" y="158"/>
                  </a:cxn>
                  <a:cxn ang="0">
                    <a:pos x="44" y="147"/>
                  </a:cxn>
                  <a:cxn ang="0">
                    <a:pos x="27" y="133"/>
                  </a:cxn>
                  <a:cxn ang="0">
                    <a:pos x="15" y="116"/>
                  </a:cxn>
                  <a:cxn ang="0">
                    <a:pos x="6" y="96"/>
                  </a:cxn>
                  <a:cxn ang="0">
                    <a:pos x="1" y="74"/>
                  </a:cxn>
                  <a:cxn ang="0">
                    <a:pos x="0" y="60"/>
                  </a:cxn>
                  <a:cxn ang="0">
                    <a:pos x="1" y="47"/>
                  </a:cxn>
                  <a:cxn ang="0">
                    <a:pos x="3" y="34"/>
                  </a:cxn>
                  <a:cxn ang="0">
                    <a:pos x="7" y="21"/>
                  </a:cxn>
                  <a:cxn ang="0">
                    <a:pos x="157" y="0"/>
                  </a:cxn>
                </a:cxnLst>
                <a:rect l="0" t="0" r="r" b="b"/>
                <a:pathLst>
                  <a:path w="176" h="170">
                    <a:moveTo>
                      <a:pt x="157" y="0"/>
                    </a:moveTo>
                    <a:lnTo>
                      <a:pt x="176" y="146"/>
                    </a:lnTo>
                    <a:lnTo>
                      <a:pt x="170" y="150"/>
                    </a:lnTo>
                    <a:lnTo>
                      <a:pt x="165" y="154"/>
                    </a:lnTo>
                    <a:lnTo>
                      <a:pt x="159" y="157"/>
                    </a:lnTo>
                    <a:lnTo>
                      <a:pt x="152" y="161"/>
                    </a:lnTo>
                    <a:lnTo>
                      <a:pt x="145" y="163"/>
                    </a:lnTo>
                    <a:lnTo>
                      <a:pt x="138" y="165"/>
                    </a:lnTo>
                    <a:lnTo>
                      <a:pt x="131" y="167"/>
                    </a:lnTo>
                    <a:lnTo>
                      <a:pt x="124" y="169"/>
                    </a:lnTo>
                    <a:lnTo>
                      <a:pt x="102" y="170"/>
                    </a:lnTo>
                    <a:lnTo>
                      <a:pt x="80" y="165"/>
                    </a:lnTo>
                    <a:lnTo>
                      <a:pt x="61" y="158"/>
                    </a:lnTo>
                    <a:lnTo>
                      <a:pt x="44" y="147"/>
                    </a:lnTo>
                    <a:lnTo>
                      <a:pt x="27" y="133"/>
                    </a:lnTo>
                    <a:lnTo>
                      <a:pt x="15" y="116"/>
                    </a:lnTo>
                    <a:lnTo>
                      <a:pt x="6" y="96"/>
                    </a:lnTo>
                    <a:lnTo>
                      <a:pt x="1" y="74"/>
                    </a:lnTo>
                    <a:lnTo>
                      <a:pt x="0" y="60"/>
                    </a:lnTo>
                    <a:lnTo>
                      <a:pt x="1" y="47"/>
                    </a:lnTo>
                    <a:lnTo>
                      <a:pt x="3" y="34"/>
                    </a:lnTo>
                    <a:lnTo>
                      <a:pt x="7" y="21"/>
                    </a:lnTo>
                    <a:lnTo>
                      <a:pt x="157" y="0"/>
                    </a:lnTo>
                    <a:close/>
                  </a:path>
                </a:pathLst>
              </a:custGeom>
              <a:solidFill>
                <a:srgbClr val="4F9EFF"/>
              </a:solidFill>
              <a:ln w="9525">
                <a:noFill/>
                <a:round/>
                <a:headEnd/>
                <a:tailEnd/>
              </a:ln>
            </p:spPr>
            <p:txBody>
              <a:bodyPr>
                <a:prstTxWarp prst="textNoShape">
                  <a:avLst/>
                </a:prstTxWarp>
              </a:bodyPr>
              <a:lstStyle/>
              <a:p>
                <a:endParaRPr lang="en-US"/>
              </a:p>
            </p:txBody>
          </p:sp>
          <p:sp>
            <p:nvSpPr>
              <p:cNvPr id="184514" name="Freeform 194"/>
              <p:cNvSpPr>
                <a:spLocks/>
              </p:cNvSpPr>
              <p:nvPr/>
            </p:nvSpPr>
            <p:spPr bwMode="auto">
              <a:xfrm>
                <a:off x="2807" y="3531"/>
                <a:ext cx="84" cy="89"/>
              </a:xfrm>
              <a:custGeom>
                <a:avLst/>
                <a:gdLst/>
                <a:ahLst/>
                <a:cxnLst>
                  <a:cxn ang="0">
                    <a:pos x="168" y="158"/>
                  </a:cxn>
                  <a:cxn ang="0">
                    <a:pos x="23" y="177"/>
                  </a:cxn>
                  <a:cxn ang="0">
                    <a:pos x="15" y="166"/>
                  </a:cxn>
                  <a:cxn ang="0">
                    <a:pos x="9" y="153"/>
                  </a:cxn>
                  <a:cxn ang="0">
                    <a:pos x="3" y="139"/>
                  </a:cxn>
                  <a:cxn ang="0">
                    <a:pos x="1" y="124"/>
                  </a:cxn>
                  <a:cxn ang="0">
                    <a:pos x="0" y="102"/>
                  </a:cxn>
                  <a:cxn ang="0">
                    <a:pos x="3" y="81"/>
                  </a:cxn>
                  <a:cxn ang="0">
                    <a:pos x="11" y="61"/>
                  </a:cxn>
                  <a:cxn ang="0">
                    <a:pos x="21" y="44"/>
                  </a:cxn>
                  <a:cxn ang="0">
                    <a:pos x="36" y="28"/>
                  </a:cxn>
                  <a:cxn ang="0">
                    <a:pos x="53" y="15"/>
                  </a:cxn>
                  <a:cxn ang="0">
                    <a:pos x="72" y="6"/>
                  </a:cxn>
                  <a:cxn ang="0">
                    <a:pos x="94" y="1"/>
                  </a:cxn>
                  <a:cxn ang="0">
                    <a:pos x="101" y="0"/>
                  </a:cxn>
                  <a:cxn ang="0">
                    <a:pos x="108" y="0"/>
                  </a:cxn>
                  <a:cxn ang="0">
                    <a:pos x="115" y="0"/>
                  </a:cxn>
                  <a:cxn ang="0">
                    <a:pos x="122" y="1"/>
                  </a:cxn>
                  <a:cxn ang="0">
                    <a:pos x="129" y="2"/>
                  </a:cxn>
                  <a:cxn ang="0">
                    <a:pos x="136" y="3"/>
                  </a:cxn>
                  <a:cxn ang="0">
                    <a:pos x="141" y="6"/>
                  </a:cxn>
                  <a:cxn ang="0">
                    <a:pos x="148" y="8"/>
                  </a:cxn>
                  <a:cxn ang="0">
                    <a:pos x="168" y="158"/>
                  </a:cxn>
                </a:cxnLst>
                <a:rect l="0" t="0" r="r" b="b"/>
                <a:pathLst>
                  <a:path w="168" h="177">
                    <a:moveTo>
                      <a:pt x="168" y="158"/>
                    </a:moveTo>
                    <a:lnTo>
                      <a:pt x="23" y="177"/>
                    </a:lnTo>
                    <a:lnTo>
                      <a:pt x="15" y="166"/>
                    </a:lnTo>
                    <a:lnTo>
                      <a:pt x="9" y="153"/>
                    </a:lnTo>
                    <a:lnTo>
                      <a:pt x="3" y="139"/>
                    </a:lnTo>
                    <a:lnTo>
                      <a:pt x="1" y="124"/>
                    </a:lnTo>
                    <a:lnTo>
                      <a:pt x="0" y="102"/>
                    </a:lnTo>
                    <a:lnTo>
                      <a:pt x="3" y="81"/>
                    </a:lnTo>
                    <a:lnTo>
                      <a:pt x="11" y="61"/>
                    </a:lnTo>
                    <a:lnTo>
                      <a:pt x="21" y="44"/>
                    </a:lnTo>
                    <a:lnTo>
                      <a:pt x="36" y="28"/>
                    </a:lnTo>
                    <a:lnTo>
                      <a:pt x="53" y="15"/>
                    </a:lnTo>
                    <a:lnTo>
                      <a:pt x="72" y="6"/>
                    </a:lnTo>
                    <a:lnTo>
                      <a:pt x="94" y="1"/>
                    </a:lnTo>
                    <a:lnTo>
                      <a:pt x="101" y="0"/>
                    </a:lnTo>
                    <a:lnTo>
                      <a:pt x="108" y="0"/>
                    </a:lnTo>
                    <a:lnTo>
                      <a:pt x="115" y="0"/>
                    </a:lnTo>
                    <a:lnTo>
                      <a:pt x="122" y="1"/>
                    </a:lnTo>
                    <a:lnTo>
                      <a:pt x="129" y="2"/>
                    </a:lnTo>
                    <a:lnTo>
                      <a:pt x="136" y="3"/>
                    </a:lnTo>
                    <a:lnTo>
                      <a:pt x="141" y="6"/>
                    </a:lnTo>
                    <a:lnTo>
                      <a:pt x="148" y="8"/>
                    </a:lnTo>
                    <a:lnTo>
                      <a:pt x="168" y="158"/>
                    </a:lnTo>
                    <a:close/>
                  </a:path>
                </a:pathLst>
              </a:custGeom>
              <a:solidFill>
                <a:srgbClr val="4F9EFF"/>
              </a:solidFill>
              <a:ln w="9525">
                <a:noFill/>
                <a:round/>
                <a:headEnd/>
                <a:tailEnd/>
              </a:ln>
            </p:spPr>
            <p:txBody>
              <a:bodyPr>
                <a:prstTxWarp prst="textNoShape">
                  <a:avLst/>
                </a:prstTxWarp>
              </a:bodyPr>
              <a:lstStyle/>
              <a:p>
                <a:endParaRPr lang="en-US"/>
              </a:p>
            </p:txBody>
          </p:sp>
          <p:sp>
            <p:nvSpPr>
              <p:cNvPr id="184515" name="Freeform 195"/>
              <p:cNvSpPr>
                <a:spLocks/>
              </p:cNvSpPr>
              <p:nvPr/>
            </p:nvSpPr>
            <p:spPr bwMode="auto">
              <a:xfrm>
                <a:off x="1904" y="3656"/>
                <a:ext cx="88" cy="84"/>
              </a:xfrm>
              <a:custGeom>
                <a:avLst/>
                <a:gdLst/>
                <a:ahLst/>
                <a:cxnLst>
                  <a:cxn ang="0">
                    <a:pos x="19" y="168"/>
                  </a:cxn>
                  <a:cxn ang="0">
                    <a:pos x="0" y="22"/>
                  </a:cxn>
                  <a:cxn ang="0">
                    <a:pos x="6" y="17"/>
                  </a:cxn>
                  <a:cxn ang="0">
                    <a:pos x="11" y="14"/>
                  </a:cxn>
                  <a:cxn ang="0">
                    <a:pos x="17" y="10"/>
                  </a:cxn>
                  <a:cxn ang="0">
                    <a:pos x="24" y="8"/>
                  </a:cxn>
                  <a:cxn ang="0">
                    <a:pos x="31" y="6"/>
                  </a:cxn>
                  <a:cxn ang="0">
                    <a:pos x="38" y="3"/>
                  </a:cxn>
                  <a:cxn ang="0">
                    <a:pos x="45" y="2"/>
                  </a:cxn>
                  <a:cxn ang="0">
                    <a:pos x="52" y="1"/>
                  </a:cxn>
                  <a:cxn ang="0">
                    <a:pos x="74" y="0"/>
                  </a:cxn>
                  <a:cxn ang="0">
                    <a:pos x="95" y="3"/>
                  </a:cxn>
                  <a:cxn ang="0">
                    <a:pos x="115" y="11"/>
                  </a:cxn>
                  <a:cxn ang="0">
                    <a:pos x="132" y="22"/>
                  </a:cxn>
                  <a:cxn ang="0">
                    <a:pos x="148" y="37"/>
                  </a:cxn>
                  <a:cxn ang="0">
                    <a:pos x="161" y="54"/>
                  </a:cxn>
                  <a:cxn ang="0">
                    <a:pos x="170" y="74"/>
                  </a:cxn>
                  <a:cxn ang="0">
                    <a:pos x="175" y="96"/>
                  </a:cxn>
                  <a:cxn ang="0">
                    <a:pos x="176" y="109"/>
                  </a:cxn>
                  <a:cxn ang="0">
                    <a:pos x="176" y="123"/>
                  </a:cxn>
                  <a:cxn ang="0">
                    <a:pos x="174" y="136"/>
                  </a:cxn>
                  <a:cxn ang="0">
                    <a:pos x="170" y="148"/>
                  </a:cxn>
                  <a:cxn ang="0">
                    <a:pos x="19" y="168"/>
                  </a:cxn>
                </a:cxnLst>
                <a:rect l="0" t="0" r="r" b="b"/>
                <a:pathLst>
                  <a:path w="176" h="168">
                    <a:moveTo>
                      <a:pt x="19" y="168"/>
                    </a:moveTo>
                    <a:lnTo>
                      <a:pt x="0" y="22"/>
                    </a:lnTo>
                    <a:lnTo>
                      <a:pt x="6" y="17"/>
                    </a:lnTo>
                    <a:lnTo>
                      <a:pt x="11" y="14"/>
                    </a:lnTo>
                    <a:lnTo>
                      <a:pt x="17" y="10"/>
                    </a:lnTo>
                    <a:lnTo>
                      <a:pt x="24" y="8"/>
                    </a:lnTo>
                    <a:lnTo>
                      <a:pt x="31" y="6"/>
                    </a:lnTo>
                    <a:lnTo>
                      <a:pt x="38" y="3"/>
                    </a:lnTo>
                    <a:lnTo>
                      <a:pt x="45" y="2"/>
                    </a:lnTo>
                    <a:lnTo>
                      <a:pt x="52" y="1"/>
                    </a:lnTo>
                    <a:lnTo>
                      <a:pt x="74" y="0"/>
                    </a:lnTo>
                    <a:lnTo>
                      <a:pt x="95" y="3"/>
                    </a:lnTo>
                    <a:lnTo>
                      <a:pt x="115" y="11"/>
                    </a:lnTo>
                    <a:lnTo>
                      <a:pt x="132" y="22"/>
                    </a:lnTo>
                    <a:lnTo>
                      <a:pt x="148" y="37"/>
                    </a:lnTo>
                    <a:lnTo>
                      <a:pt x="161" y="54"/>
                    </a:lnTo>
                    <a:lnTo>
                      <a:pt x="170" y="74"/>
                    </a:lnTo>
                    <a:lnTo>
                      <a:pt x="175" y="96"/>
                    </a:lnTo>
                    <a:lnTo>
                      <a:pt x="176" y="109"/>
                    </a:lnTo>
                    <a:lnTo>
                      <a:pt x="176" y="123"/>
                    </a:lnTo>
                    <a:lnTo>
                      <a:pt x="174" y="136"/>
                    </a:lnTo>
                    <a:lnTo>
                      <a:pt x="170" y="148"/>
                    </a:lnTo>
                    <a:lnTo>
                      <a:pt x="19" y="168"/>
                    </a:lnTo>
                    <a:close/>
                  </a:path>
                </a:pathLst>
              </a:custGeom>
              <a:solidFill>
                <a:srgbClr val="4F9EFF"/>
              </a:solidFill>
              <a:ln w="9525">
                <a:noFill/>
                <a:round/>
                <a:headEnd/>
                <a:tailEnd/>
              </a:ln>
            </p:spPr>
            <p:txBody>
              <a:bodyPr>
                <a:prstTxWarp prst="textNoShape">
                  <a:avLst/>
                </a:prstTxWarp>
              </a:bodyPr>
              <a:lstStyle/>
              <a:p>
                <a:endParaRPr lang="en-US"/>
              </a:p>
            </p:txBody>
          </p:sp>
          <p:sp>
            <p:nvSpPr>
              <p:cNvPr id="184516" name="Freeform 196"/>
              <p:cNvSpPr>
                <a:spLocks/>
              </p:cNvSpPr>
              <p:nvPr/>
            </p:nvSpPr>
            <p:spPr bwMode="auto">
              <a:xfrm>
                <a:off x="1873" y="3201"/>
                <a:ext cx="48" cy="45"/>
              </a:xfrm>
              <a:custGeom>
                <a:avLst/>
                <a:gdLst/>
                <a:ahLst/>
                <a:cxnLst>
                  <a:cxn ang="0">
                    <a:pos x="94" y="64"/>
                  </a:cxn>
                  <a:cxn ang="0">
                    <a:pos x="92" y="68"/>
                  </a:cxn>
                  <a:cxn ang="0">
                    <a:pos x="83" y="78"/>
                  </a:cxn>
                  <a:cxn ang="0">
                    <a:pos x="64" y="89"/>
                  </a:cxn>
                  <a:cxn ang="0">
                    <a:pos x="46" y="91"/>
                  </a:cxn>
                  <a:cxn ang="0">
                    <a:pos x="27" y="86"/>
                  </a:cxn>
                  <a:cxn ang="0">
                    <a:pos x="8" y="69"/>
                  </a:cxn>
                  <a:cxn ang="0">
                    <a:pos x="0" y="36"/>
                  </a:cxn>
                  <a:cxn ang="0">
                    <a:pos x="17" y="8"/>
                  </a:cxn>
                  <a:cxn ang="0">
                    <a:pos x="34" y="0"/>
                  </a:cxn>
                  <a:cxn ang="0">
                    <a:pos x="50" y="2"/>
                  </a:cxn>
                  <a:cxn ang="0">
                    <a:pos x="61" y="6"/>
                  </a:cxn>
                  <a:cxn ang="0">
                    <a:pos x="69" y="14"/>
                  </a:cxn>
                  <a:cxn ang="0">
                    <a:pos x="76" y="38"/>
                  </a:cxn>
                  <a:cxn ang="0">
                    <a:pos x="60" y="62"/>
                  </a:cxn>
                  <a:cxn ang="0">
                    <a:pos x="44" y="62"/>
                  </a:cxn>
                  <a:cxn ang="0">
                    <a:pos x="34" y="55"/>
                  </a:cxn>
                  <a:cxn ang="0">
                    <a:pos x="32" y="45"/>
                  </a:cxn>
                  <a:cxn ang="0">
                    <a:pos x="38" y="37"/>
                  </a:cxn>
                  <a:cxn ang="0">
                    <a:pos x="46" y="36"/>
                  </a:cxn>
                  <a:cxn ang="0">
                    <a:pos x="52" y="41"/>
                  </a:cxn>
                  <a:cxn ang="0">
                    <a:pos x="53" y="47"/>
                  </a:cxn>
                  <a:cxn ang="0">
                    <a:pos x="55" y="49"/>
                  </a:cxn>
                  <a:cxn ang="0">
                    <a:pos x="61" y="46"/>
                  </a:cxn>
                  <a:cxn ang="0">
                    <a:pos x="65" y="38"/>
                  </a:cxn>
                  <a:cxn ang="0">
                    <a:pos x="64" y="23"/>
                  </a:cxn>
                  <a:cxn ang="0">
                    <a:pos x="50" y="13"/>
                  </a:cxn>
                  <a:cxn ang="0">
                    <a:pos x="39" y="10"/>
                  </a:cxn>
                  <a:cxn ang="0">
                    <a:pos x="29" y="14"/>
                  </a:cxn>
                  <a:cxn ang="0">
                    <a:pos x="21" y="21"/>
                  </a:cxn>
                  <a:cxn ang="0">
                    <a:pos x="14" y="33"/>
                  </a:cxn>
                  <a:cxn ang="0">
                    <a:pos x="16" y="59"/>
                  </a:cxn>
                  <a:cxn ang="0">
                    <a:pos x="38" y="77"/>
                  </a:cxn>
                  <a:cxn ang="0">
                    <a:pos x="57" y="79"/>
                  </a:cxn>
                  <a:cxn ang="0">
                    <a:pos x="75" y="74"/>
                  </a:cxn>
                  <a:cxn ang="0">
                    <a:pos x="87" y="66"/>
                  </a:cxn>
                  <a:cxn ang="0">
                    <a:pos x="94" y="63"/>
                  </a:cxn>
                </a:cxnLst>
                <a:rect l="0" t="0" r="r" b="b"/>
                <a:pathLst>
                  <a:path w="94" h="91">
                    <a:moveTo>
                      <a:pt x="94" y="63"/>
                    </a:moveTo>
                    <a:lnTo>
                      <a:pt x="94" y="64"/>
                    </a:lnTo>
                    <a:lnTo>
                      <a:pt x="93" y="67"/>
                    </a:lnTo>
                    <a:lnTo>
                      <a:pt x="92" y="68"/>
                    </a:lnTo>
                    <a:lnTo>
                      <a:pt x="91" y="70"/>
                    </a:lnTo>
                    <a:lnTo>
                      <a:pt x="83" y="78"/>
                    </a:lnTo>
                    <a:lnTo>
                      <a:pt x="74" y="85"/>
                    </a:lnTo>
                    <a:lnTo>
                      <a:pt x="64" y="89"/>
                    </a:lnTo>
                    <a:lnTo>
                      <a:pt x="55" y="91"/>
                    </a:lnTo>
                    <a:lnTo>
                      <a:pt x="46" y="91"/>
                    </a:lnTo>
                    <a:lnTo>
                      <a:pt x="37" y="90"/>
                    </a:lnTo>
                    <a:lnTo>
                      <a:pt x="27" y="86"/>
                    </a:lnTo>
                    <a:lnTo>
                      <a:pt x="19" y="81"/>
                    </a:lnTo>
                    <a:lnTo>
                      <a:pt x="8" y="69"/>
                    </a:lnTo>
                    <a:lnTo>
                      <a:pt x="1" y="53"/>
                    </a:lnTo>
                    <a:lnTo>
                      <a:pt x="0" y="36"/>
                    </a:lnTo>
                    <a:lnTo>
                      <a:pt x="9" y="16"/>
                    </a:lnTo>
                    <a:lnTo>
                      <a:pt x="17" y="8"/>
                    </a:lnTo>
                    <a:lnTo>
                      <a:pt x="26" y="2"/>
                    </a:lnTo>
                    <a:lnTo>
                      <a:pt x="34" y="0"/>
                    </a:lnTo>
                    <a:lnTo>
                      <a:pt x="44" y="0"/>
                    </a:lnTo>
                    <a:lnTo>
                      <a:pt x="50" y="2"/>
                    </a:lnTo>
                    <a:lnTo>
                      <a:pt x="56" y="3"/>
                    </a:lnTo>
                    <a:lnTo>
                      <a:pt x="61" y="6"/>
                    </a:lnTo>
                    <a:lnTo>
                      <a:pt x="63" y="8"/>
                    </a:lnTo>
                    <a:lnTo>
                      <a:pt x="69" y="14"/>
                    </a:lnTo>
                    <a:lnTo>
                      <a:pt x="75" y="24"/>
                    </a:lnTo>
                    <a:lnTo>
                      <a:pt x="76" y="38"/>
                    </a:lnTo>
                    <a:lnTo>
                      <a:pt x="70" y="53"/>
                    </a:lnTo>
                    <a:lnTo>
                      <a:pt x="60" y="62"/>
                    </a:lnTo>
                    <a:lnTo>
                      <a:pt x="50" y="63"/>
                    </a:lnTo>
                    <a:lnTo>
                      <a:pt x="44" y="62"/>
                    </a:lnTo>
                    <a:lnTo>
                      <a:pt x="39" y="60"/>
                    </a:lnTo>
                    <a:lnTo>
                      <a:pt x="34" y="55"/>
                    </a:lnTo>
                    <a:lnTo>
                      <a:pt x="32" y="51"/>
                    </a:lnTo>
                    <a:lnTo>
                      <a:pt x="32" y="45"/>
                    </a:lnTo>
                    <a:lnTo>
                      <a:pt x="34" y="40"/>
                    </a:lnTo>
                    <a:lnTo>
                      <a:pt x="38" y="37"/>
                    </a:lnTo>
                    <a:lnTo>
                      <a:pt x="42" y="36"/>
                    </a:lnTo>
                    <a:lnTo>
                      <a:pt x="46" y="36"/>
                    </a:lnTo>
                    <a:lnTo>
                      <a:pt x="49" y="38"/>
                    </a:lnTo>
                    <a:lnTo>
                      <a:pt x="52" y="41"/>
                    </a:lnTo>
                    <a:lnTo>
                      <a:pt x="53" y="44"/>
                    </a:lnTo>
                    <a:lnTo>
                      <a:pt x="53" y="47"/>
                    </a:lnTo>
                    <a:lnTo>
                      <a:pt x="53" y="49"/>
                    </a:lnTo>
                    <a:lnTo>
                      <a:pt x="55" y="49"/>
                    </a:lnTo>
                    <a:lnTo>
                      <a:pt x="59" y="48"/>
                    </a:lnTo>
                    <a:lnTo>
                      <a:pt x="61" y="46"/>
                    </a:lnTo>
                    <a:lnTo>
                      <a:pt x="63" y="44"/>
                    </a:lnTo>
                    <a:lnTo>
                      <a:pt x="65" y="38"/>
                    </a:lnTo>
                    <a:lnTo>
                      <a:pt x="67" y="31"/>
                    </a:lnTo>
                    <a:lnTo>
                      <a:pt x="64" y="23"/>
                    </a:lnTo>
                    <a:lnTo>
                      <a:pt x="57" y="16"/>
                    </a:lnTo>
                    <a:lnTo>
                      <a:pt x="50" y="13"/>
                    </a:lnTo>
                    <a:lnTo>
                      <a:pt x="45" y="10"/>
                    </a:lnTo>
                    <a:lnTo>
                      <a:pt x="39" y="10"/>
                    </a:lnTo>
                    <a:lnTo>
                      <a:pt x="33" y="11"/>
                    </a:lnTo>
                    <a:lnTo>
                      <a:pt x="29" y="14"/>
                    </a:lnTo>
                    <a:lnTo>
                      <a:pt x="24" y="17"/>
                    </a:lnTo>
                    <a:lnTo>
                      <a:pt x="21" y="21"/>
                    </a:lnTo>
                    <a:lnTo>
                      <a:pt x="18" y="23"/>
                    </a:lnTo>
                    <a:lnTo>
                      <a:pt x="14" y="33"/>
                    </a:lnTo>
                    <a:lnTo>
                      <a:pt x="11" y="45"/>
                    </a:lnTo>
                    <a:lnTo>
                      <a:pt x="16" y="59"/>
                    </a:lnTo>
                    <a:lnTo>
                      <a:pt x="27" y="71"/>
                    </a:lnTo>
                    <a:lnTo>
                      <a:pt x="38" y="77"/>
                    </a:lnTo>
                    <a:lnTo>
                      <a:pt x="48" y="81"/>
                    </a:lnTo>
                    <a:lnTo>
                      <a:pt x="57" y="79"/>
                    </a:lnTo>
                    <a:lnTo>
                      <a:pt x="67" y="77"/>
                    </a:lnTo>
                    <a:lnTo>
                      <a:pt x="75" y="74"/>
                    </a:lnTo>
                    <a:lnTo>
                      <a:pt x="82" y="69"/>
                    </a:lnTo>
                    <a:lnTo>
                      <a:pt x="87" y="66"/>
                    </a:lnTo>
                    <a:lnTo>
                      <a:pt x="92" y="62"/>
                    </a:lnTo>
                    <a:lnTo>
                      <a:pt x="94" y="63"/>
                    </a:lnTo>
                    <a:close/>
                  </a:path>
                </a:pathLst>
              </a:custGeom>
              <a:solidFill>
                <a:srgbClr val="D1EFFF"/>
              </a:solidFill>
              <a:ln w="9525">
                <a:noFill/>
                <a:round/>
                <a:headEnd/>
                <a:tailEnd/>
              </a:ln>
            </p:spPr>
            <p:txBody>
              <a:bodyPr>
                <a:prstTxWarp prst="textNoShape">
                  <a:avLst/>
                </a:prstTxWarp>
              </a:bodyPr>
              <a:lstStyle/>
              <a:p>
                <a:endParaRPr lang="en-US"/>
              </a:p>
            </p:txBody>
          </p:sp>
          <p:sp>
            <p:nvSpPr>
              <p:cNvPr id="184517" name="Freeform 197"/>
              <p:cNvSpPr>
                <a:spLocks/>
              </p:cNvSpPr>
              <p:nvPr/>
            </p:nvSpPr>
            <p:spPr bwMode="auto">
              <a:xfrm>
                <a:off x="1841" y="3210"/>
                <a:ext cx="55" cy="51"/>
              </a:xfrm>
              <a:custGeom>
                <a:avLst/>
                <a:gdLst/>
                <a:ahLst/>
                <a:cxnLst>
                  <a:cxn ang="0">
                    <a:pos x="85" y="73"/>
                  </a:cxn>
                  <a:cxn ang="0">
                    <a:pos x="99" y="81"/>
                  </a:cxn>
                  <a:cxn ang="0">
                    <a:pos x="106" y="87"/>
                  </a:cxn>
                  <a:cxn ang="0">
                    <a:pos x="110" y="97"/>
                  </a:cxn>
                  <a:cxn ang="0">
                    <a:pos x="106" y="101"/>
                  </a:cxn>
                  <a:cxn ang="0">
                    <a:pos x="96" y="99"/>
                  </a:cxn>
                  <a:cxn ang="0">
                    <a:pos x="89" y="96"/>
                  </a:cxn>
                  <a:cxn ang="0">
                    <a:pos x="77" y="84"/>
                  </a:cxn>
                  <a:cxn ang="0">
                    <a:pos x="69" y="78"/>
                  </a:cxn>
                  <a:cxn ang="0">
                    <a:pos x="48" y="67"/>
                  </a:cxn>
                  <a:cxn ang="0">
                    <a:pos x="28" y="66"/>
                  </a:cxn>
                  <a:cxn ang="0">
                    <a:pos x="10" y="71"/>
                  </a:cxn>
                  <a:cxn ang="0">
                    <a:pos x="0" y="76"/>
                  </a:cxn>
                  <a:cxn ang="0">
                    <a:pos x="1" y="65"/>
                  </a:cxn>
                  <a:cxn ang="0">
                    <a:pos x="1" y="54"/>
                  </a:cxn>
                  <a:cxn ang="0">
                    <a:pos x="10" y="53"/>
                  </a:cxn>
                  <a:cxn ang="0">
                    <a:pos x="20" y="52"/>
                  </a:cxn>
                  <a:cxn ang="0">
                    <a:pos x="28" y="53"/>
                  </a:cxn>
                  <a:cxn ang="0">
                    <a:pos x="37" y="54"/>
                  </a:cxn>
                  <a:cxn ang="0">
                    <a:pos x="32" y="50"/>
                  </a:cxn>
                  <a:cxn ang="0">
                    <a:pos x="17" y="43"/>
                  </a:cxn>
                  <a:cxn ang="0">
                    <a:pos x="2" y="40"/>
                  </a:cxn>
                  <a:cxn ang="0">
                    <a:pos x="2" y="29"/>
                  </a:cxn>
                  <a:cxn ang="0">
                    <a:pos x="2" y="19"/>
                  </a:cxn>
                  <a:cxn ang="0">
                    <a:pos x="13" y="16"/>
                  </a:cxn>
                  <a:cxn ang="0">
                    <a:pos x="23" y="13"/>
                  </a:cxn>
                  <a:cxn ang="0">
                    <a:pos x="30" y="27"/>
                  </a:cxn>
                  <a:cxn ang="0">
                    <a:pos x="40" y="38"/>
                  </a:cxn>
                  <a:cxn ang="0">
                    <a:pos x="46" y="42"/>
                  </a:cxn>
                  <a:cxn ang="0">
                    <a:pos x="40" y="26"/>
                  </a:cxn>
                  <a:cxn ang="0">
                    <a:pos x="37" y="7"/>
                  </a:cxn>
                  <a:cxn ang="0">
                    <a:pos x="47" y="5"/>
                  </a:cxn>
                  <a:cxn ang="0">
                    <a:pos x="57" y="0"/>
                  </a:cxn>
                  <a:cxn ang="0">
                    <a:pos x="55" y="30"/>
                  </a:cxn>
                  <a:cxn ang="0">
                    <a:pos x="78" y="68"/>
                  </a:cxn>
                </a:cxnLst>
                <a:rect l="0" t="0" r="r" b="b"/>
                <a:pathLst>
                  <a:path w="112" h="102">
                    <a:moveTo>
                      <a:pt x="82" y="71"/>
                    </a:moveTo>
                    <a:lnTo>
                      <a:pt x="85" y="73"/>
                    </a:lnTo>
                    <a:lnTo>
                      <a:pt x="92" y="78"/>
                    </a:lnTo>
                    <a:lnTo>
                      <a:pt x="99" y="81"/>
                    </a:lnTo>
                    <a:lnTo>
                      <a:pt x="104" y="82"/>
                    </a:lnTo>
                    <a:lnTo>
                      <a:pt x="106" y="87"/>
                    </a:lnTo>
                    <a:lnTo>
                      <a:pt x="107" y="93"/>
                    </a:lnTo>
                    <a:lnTo>
                      <a:pt x="110" y="97"/>
                    </a:lnTo>
                    <a:lnTo>
                      <a:pt x="112" y="102"/>
                    </a:lnTo>
                    <a:lnTo>
                      <a:pt x="106" y="101"/>
                    </a:lnTo>
                    <a:lnTo>
                      <a:pt x="101" y="99"/>
                    </a:lnTo>
                    <a:lnTo>
                      <a:pt x="96" y="99"/>
                    </a:lnTo>
                    <a:lnTo>
                      <a:pt x="91" y="99"/>
                    </a:lnTo>
                    <a:lnTo>
                      <a:pt x="89" y="96"/>
                    </a:lnTo>
                    <a:lnTo>
                      <a:pt x="83" y="90"/>
                    </a:lnTo>
                    <a:lnTo>
                      <a:pt x="77" y="84"/>
                    </a:lnTo>
                    <a:lnTo>
                      <a:pt x="74" y="81"/>
                    </a:lnTo>
                    <a:lnTo>
                      <a:pt x="69" y="78"/>
                    </a:lnTo>
                    <a:lnTo>
                      <a:pt x="59" y="71"/>
                    </a:lnTo>
                    <a:lnTo>
                      <a:pt x="48" y="67"/>
                    </a:lnTo>
                    <a:lnTo>
                      <a:pt x="38" y="66"/>
                    </a:lnTo>
                    <a:lnTo>
                      <a:pt x="28" y="66"/>
                    </a:lnTo>
                    <a:lnTo>
                      <a:pt x="19" y="68"/>
                    </a:lnTo>
                    <a:lnTo>
                      <a:pt x="10" y="71"/>
                    </a:lnTo>
                    <a:lnTo>
                      <a:pt x="5" y="74"/>
                    </a:lnTo>
                    <a:lnTo>
                      <a:pt x="0" y="76"/>
                    </a:lnTo>
                    <a:lnTo>
                      <a:pt x="1" y="71"/>
                    </a:lnTo>
                    <a:lnTo>
                      <a:pt x="1" y="65"/>
                    </a:lnTo>
                    <a:lnTo>
                      <a:pt x="1" y="59"/>
                    </a:lnTo>
                    <a:lnTo>
                      <a:pt x="1" y="54"/>
                    </a:lnTo>
                    <a:lnTo>
                      <a:pt x="6" y="53"/>
                    </a:lnTo>
                    <a:lnTo>
                      <a:pt x="10" y="53"/>
                    </a:lnTo>
                    <a:lnTo>
                      <a:pt x="15" y="52"/>
                    </a:lnTo>
                    <a:lnTo>
                      <a:pt x="20" y="52"/>
                    </a:lnTo>
                    <a:lnTo>
                      <a:pt x="24" y="53"/>
                    </a:lnTo>
                    <a:lnTo>
                      <a:pt x="28" y="53"/>
                    </a:lnTo>
                    <a:lnTo>
                      <a:pt x="32" y="54"/>
                    </a:lnTo>
                    <a:lnTo>
                      <a:pt x="37" y="54"/>
                    </a:lnTo>
                    <a:lnTo>
                      <a:pt x="37" y="54"/>
                    </a:lnTo>
                    <a:lnTo>
                      <a:pt x="32" y="50"/>
                    </a:lnTo>
                    <a:lnTo>
                      <a:pt x="25" y="45"/>
                    </a:lnTo>
                    <a:lnTo>
                      <a:pt x="17" y="43"/>
                    </a:lnTo>
                    <a:lnTo>
                      <a:pt x="9" y="41"/>
                    </a:lnTo>
                    <a:lnTo>
                      <a:pt x="2" y="40"/>
                    </a:lnTo>
                    <a:lnTo>
                      <a:pt x="2" y="35"/>
                    </a:lnTo>
                    <a:lnTo>
                      <a:pt x="2" y="29"/>
                    </a:lnTo>
                    <a:lnTo>
                      <a:pt x="2" y="23"/>
                    </a:lnTo>
                    <a:lnTo>
                      <a:pt x="2" y="19"/>
                    </a:lnTo>
                    <a:lnTo>
                      <a:pt x="7" y="18"/>
                    </a:lnTo>
                    <a:lnTo>
                      <a:pt x="13" y="16"/>
                    </a:lnTo>
                    <a:lnTo>
                      <a:pt x="19" y="14"/>
                    </a:lnTo>
                    <a:lnTo>
                      <a:pt x="23" y="13"/>
                    </a:lnTo>
                    <a:lnTo>
                      <a:pt x="25" y="20"/>
                    </a:lnTo>
                    <a:lnTo>
                      <a:pt x="30" y="27"/>
                    </a:lnTo>
                    <a:lnTo>
                      <a:pt x="35" y="34"/>
                    </a:lnTo>
                    <a:lnTo>
                      <a:pt x="40" y="38"/>
                    </a:lnTo>
                    <a:lnTo>
                      <a:pt x="46" y="43"/>
                    </a:lnTo>
                    <a:lnTo>
                      <a:pt x="46" y="42"/>
                    </a:lnTo>
                    <a:lnTo>
                      <a:pt x="43" y="35"/>
                    </a:lnTo>
                    <a:lnTo>
                      <a:pt x="40" y="26"/>
                    </a:lnTo>
                    <a:lnTo>
                      <a:pt x="38" y="18"/>
                    </a:lnTo>
                    <a:lnTo>
                      <a:pt x="37" y="7"/>
                    </a:lnTo>
                    <a:lnTo>
                      <a:pt x="42" y="6"/>
                    </a:lnTo>
                    <a:lnTo>
                      <a:pt x="47" y="5"/>
                    </a:lnTo>
                    <a:lnTo>
                      <a:pt x="52" y="3"/>
                    </a:lnTo>
                    <a:lnTo>
                      <a:pt x="57" y="0"/>
                    </a:lnTo>
                    <a:lnTo>
                      <a:pt x="54" y="13"/>
                    </a:lnTo>
                    <a:lnTo>
                      <a:pt x="55" y="30"/>
                    </a:lnTo>
                    <a:lnTo>
                      <a:pt x="62" y="50"/>
                    </a:lnTo>
                    <a:lnTo>
                      <a:pt x="78" y="68"/>
                    </a:lnTo>
                    <a:lnTo>
                      <a:pt x="82" y="71"/>
                    </a:lnTo>
                    <a:close/>
                  </a:path>
                </a:pathLst>
              </a:custGeom>
              <a:solidFill>
                <a:srgbClr val="0038EF"/>
              </a:solidFill>
              <a:ln w="9525">
                <a:noFill/>
                <a:round/>
                <a:headEnd/>
                <a:tailEnd/>
              </a:ln>
            </p:spPr>
            <p:txBody>
              <a:bodyPr>
                <a:prstTxWarp prst="textNoShape">
                  <a:avLst/>
                </a:prstTxWarp>
              </a:bodyPr>
              <a:lstStyle/>
              <a:p>
                <a:endParaRPr lang="en-US"/>
              </a:p>
            </p:txBody>
          </p:sp>
          <p:sp>
            <p:nvSpPr>
              <p:cNvPr id="184518" name="Freeform 198"/>
              <p:cNvSpPr>
                <a:spLocks/>
              </p:cNvSpPr>
              <p:nvPr/>
            </p:nvSpPr>
            <p:spPr bwMode="auto">
              <a:xfrm>
                <a:off x="1837" y="3248"/>
                <a:ext cx="46" cy="44"/>
              </a:xfrm>
              <a:custGeom>
                <a:avLst/>
                <a:gdLst/>
                <a:ahLst/>
                <a:cxnLst>
                  <a:cxn ang="0">
                    <a:pos x="80" y="74"/>
                  </a:cxn>
                  <a:cxn ang="0">
                    <a:pos x="81" y="38"/>
                  </a:cxn>
                  <a:cxn ang="0">
                    <a:pos x="59" y="15"/>
                  </a:cxn>
                  <a:cxn ang="0">
                    <a:pos x="45" y="12"/>
                  </a:cxn>
                  <a:cxn ang="0">
                    <a:pos x="32" y="14"/>
                  </a:cxn>
                  <a:cxn ang="0">
                    <a:pos x="22" y="21"/>
                  </a:cxn>
                  <a:cxn ang="0">
                    <a:pos x="14" y="33"/>
                  </a:cxn>
                  <a:cxn ang="0">
                    <a:pos x="13" y="53"/>
                  </a:cxn>
                  <a:cxn ang="0">
                    <a:pos x="30" y="69"/>
                  </a:cxn>
                  <a:cxn ang="0">
                    <a:pos x="44" y="67"/>
                  </a:cxn>
                  <a:cxn ang="0">
                    <a:pos x="50" y="60"/>
                  </a:cxn>
                  <a:cxn ang="0">
                    <a:pos x="53" y="53"/>
                  </a:cxn>
                  <a:cxn ang="0">
                    <a:pos x="51" y="52"/>
                  </a:cxn>
                  <a:cxn ang="0">
                    <a:pos x="44" y="52"/>
                  </a:cxn>
                  <a:cxn ang="0">
                    <a:pos x="38" y="48"/>
                  </a:cxn>
                  <a:cxn ang="0">
                    <a:pos x="37" y="40"/>
                  </a:cxn>
                  <a:cxn ang="0">
                    <a:pos x="43" y="33"/>
                  </a:cxn>
                  <a:cxn ang="0">
                    <a:pos x="53" y="31"/>
                  </a:cxn>
                  <a:cxn ang="0">
                    <a:pos x="62" y="40"/>
                  </a:cxn>
                  <a:cxn ang="0">
                    <a:pos x="66" y="56"/>
                  </a:cxn>
                  <a:cxn ang="0">
                    <a:pos x="54" y="74"/>
                  </a:cxn>
                  <a:cxn ang="0">
                    <a:pos x="41" y="80"/>
                  </a:cxn>
                  <a:cxn ang="0">
                    <a:pos x="28" y="79"/>
                  </a:cxn>
                  <a:cxn ang="0">
                    <a:pos x="19" y="75"/>
                  </a:cxn>
                  <a:cxn ang="0">
                    <a:pos x="9" y="67"/>
                  </a:cxn>
                  <a:cxn ang="0">
                    <a:pos x="0" y="38"/>
                  </a:cxn>
                  <a:cxn ang="0">
                    <a:pos x="16" y="11"/>
                  </a:cxn>
                  <a:cxn ang="0">
                    <a:pos x="34" y="2"/>
                  </a:cxn>
                  <a:cxn ang="0">
                    <a:pos x="51" y="2"/>
                  </a:cxn>
                  <a:cxn ang="0">
                    <a:pos x="67" y="7"/>
                  </a:cxn>
                  <a:cxn ang="0">
                    <a:pos x="87" y="26"/>
                  </a:cxn>
                  <a:cxn ang="0">
                    <a:pos x="91" y="63"/>
                  </a:cxn>
                  <a:cxn ang="0">
                    <a:pos x="81" y="84"/>
                  </a:cxn>
                  <a:cxn ang="0">
                    <a:pos x="77" y="87"/>
                  </a:cxn>
                  <a:cxn ang="0">
                    <a:pos x="74" y="86"/>
                  </a:cxn>
                </a:cxnLst>
                <a:rect l="0" t="0" r="r" b="b"/>
                <a:pathLst>
                  <a:path w="92" h="88">
                    <a:moveTo>
                      <a:pt x="74" y="86"/>
                    </a:moveTo>
                    <a:lnTo>
                      <a:pt x="80" y="74"/>
                    </a:lnTo>
                    <a:lnTo>
                      <a:pt x="83" y="57"/>
                    </a:lnTo>
                    <a:lnTo>
                      <a:pt x="81" y="38"/>
                    </a:lnTo>
                    <a:lnTo>
                      <a:pt x="67" y="20"/>
                    </a:lnTo>
                    <a:lnTo>
                      <a:pt x="59" y="15"/>
                    </a:lnTo>
                    <a:lnTo>
                      <a:pt x="52" y="12"/>
                    </a:lnTo>
                    <a:lnTo>
                      <a:pt x="45" y="12"/>
                    </a:lnTo>
                    <a:lnTo>
                      <a:pt x="38" y="12"/>
                    </a:lnTo>
                    <a:lnTo>
                      <a:pt x="32" y="14"/>
                    </a:lnTo>
                    <a:lnTo>
                      <a:pt x="27" y="18"/>
                    </a:lnTo>
                    <a:lnTo>
                      <a:pt x="22" y="21"/>
                    </a:lnTo>
                    <a:lnTo>
                      <a:pt x="19" y="26"/>
                    </a:lnTo>
                    <a:lnTo>
                      <a:pt x="14" y="33"/>
                    </a:lnTo>
                    <a:lnTo>
                      <a:pt x="12" y="43"/>
                    </a:lnTo>
                    <a:lnTo>
                      <a:pt x="13" y="53"/>
                    </a:lnTo>
                    <a:lnTo>
                      <a:pt x="21" y="65"/>
                    </a:lnTo>
                    <a:lnTo>
                      <a:pt x="30" y="69"/>
                    </a:lnTo>
                    <a:lnTo>
                      <a:pt x="38" y="69"/>
                    </a:lnTo>
                    <a:lnTo>
                      <a:pt x="44" y="67"/>
                    </a:lnTo>
                    <a:lnTo>
                      <a:pt x="49" y="63"/>
                    </a:lnTo>
                    <a:lnTo>
                      <a:pt x="50" y="60"/>
                    </a:lnTo>
                    <a:lnTo>
                      <a:pt x="52" y="57"/>
                    </a:lnTo>
                    <a:lnTo>
                      <a:pt x="53" y="53"/>
                    </a:lnTo>
                    <a:lnTo>
                      <a:pt x="53" y="51"/>
                    </a:lnTo>
                    <a:lnTo>
                      <a:pt x="51" y="52"/>
                    </a:lnTo>
                    <a:lnTo>
                      <a:pt x="47" y="52"/>
                    </a:lnTo>
                    <a:lnTo>
                      <a:pt x="44" y="52"/>
                    </a:lnTo>
                    <a:lnTo>
                      <a:pt x="41" y="51"/>
                    </a:lnTo>
                    <a:lnTo>
                      <a:pt x="38" y="48"/>
                    </a:lnTo>
                    <a:lnTo>
                      <a:pt x="37" y="44"/>
                    </a:lnTo>
                    <a:lnTo>
                      <a:pt x="37" y="40"/>
                    </a:lnTo>
                    <a:lnTo>
                      <a:pt x="39" y="35"/>
                    </a:lnTo>
                    <a:lnTo>
                      <a:pt x="43" y="33"/>
                    </a:lnTo>
                    <a:lnTo>
                      <a:pt x="47" y="31"/>
                    </a:lnTo>
                    <a:lnTo>
                      <a:pt x="53" y="31"/>
                    </a:lnTo>
                    <a:lnTo>
                      <a:pt x="58" y="35"/>
                    </a:lnTo>
                    <a:lnTo>
                      <a:pt x="62" y="40"/>
                    </a:lnTo>
                    <a:lnTo>
                      <a:pt x="66" y="45"/>
                    </a:lnTo>
                    <a:lnTo>
                      <a:pt x="66" y="56"/>
                    </a:lnTo>
                    <a:lnTo>
                      <a:pt x="60" y="67"/>
                    </a:lnTo>
                    <a:lnTo>
                      <a:pt x="54" y="74"/>
                    </a:lnTo>
                    <a:lnTo>
                      <a:pt x="47" y="78"/>
                    </a:lnTo>
                    <a:lnTo>
                      <a:pt x="41" y="80"/>
                    </a:lnTo>
                    <a:lnTo>
                      <a:pt x="35" y="80"/>
                    </a:lnTo>
                    <a:lnTo>
                      <a:pt x="28" y="79"/>
                    </a:lnTo>
                    <a:lnTo>
                      <a:pt x="23" y="76"/>
                    </a:lnTo>
                    <a:lnTo>
                      <a:pt x="19" y="75"/>
                    </a:lnTo>
                    <a:lnTo>
                      <a:pt x="15" y="73"/>
                    </a:lnTo>
                    <a:lnTo>
                      <a:pt x="9" y="67"/>
                    </a:lnTo>
                    <a:lnTo>
                      <a:pt x="2" y="55"/>
                    </a:lnTo>
                    <a:lnTo>
                      <a:pt x="0" y="38"/>
                    </a:lnTo>
                    <a:lnTo>
                      <a:pt x="8" y="19"/>
                    </a:lnTo>
                    <a:lnTo>
                      <a:pt x="16" y="11"/>
                    </a:lnTo>
                    <a:lnTo>
                      <a:pt x="24" y="5"/>
                    </a:lnTo>
                    <a:lnTo>
                      <a:pt x="34" y="2"/>
                    </a:lnTo>
                    <a:lnTo>
                      <a:pt x="43" y="0"/>
                    </a:lnTo>
                    <a:lnTo>
                      <a:pt x="51" y="2"/>
                    </a:lnTo>
                    <a:lnTo>
                      <a:pt x="59" y="4"/>
                    </a:lnTo>
                    <a:lnTo>
                      <a:pt x="67" y="7"/>
                    </a:lnTo>
                    <a:lnTo>
                      <a:pt x="74" y="12"/>
                    </a:lnTo>
                    <a:lnTo>
                      <a:pt x="87" y="26"/>
                    </a:lnTo>
                    <a:lnTo>
                      <a:pt x="92" y="43"/>
                    </a:lnTo>
                    <a:lnTo>
                      <a:pt x="91" y="63"/>
                    </a:lnTo>
                    <a:lnTo>
                      <a:pt x="82" y="82"/>
                    </a:lnTo>
                    <a:lnTo>
                      <a:pt x="81" y="84"/>
                    </a:lnTo>
                    <a:lnTo>
                      <a:pt x="80" y="86"/>
                    </a:lnTo>
                    <a:lnTo>
                      <a:pt x="77" y="87"/>
                    </a:lnTo>
                    <a:lnTo>
                      <a:pt x="76" y="88"/>
                    </a:lnTo>
                    <a:lnTo>
                      <a:pt x="74" y="86"/>
                    </a:lnTo>
                    <a:close/>
                  </a:path>
                </a:pathLst>
              </a:custGeom>
              <a:solidFill>
                <a:srgbClr val="D1EFFF"/>
              </a:solidFill>
              <a:ln w="9525">
                <a:noFill/>
                <a:round/>
                <a:headEnd/>
                <a:tailEnd/>
              </a:ln>
            </p:spPr>
            <p:txBody>
              <a:bodyPr>
                <a:prstTxWarp prst="textNoShape">
                  <a:avLst/>
                </a:prstTxWarp>
              </a:bodyPr>
              <a:lstStyle/>
              <a:p>
                <a:endParaRPr lang="en-US"/>
              </a:p>
            </p:txBody>
          </p:sp>
          <p:sp>
            <p:nvSpPr>
              <p:cNvPr id="184519" name="Freeform 199"/>
              <p:cNvSpPr>
                <a:spLocks/>
              </p:cNvSpPr>
              <p:nvPr/>
            </p:nvSpPr>
            <p:spPr bwMode="auto">
              <a:xfrm>
                <a:off x="1896" y="3659"/>
                <a:ext cx="46" cy="48"/>
              </a:xfrm>
              <a:custGeom>
                <a:avLst/>
                <a:gdLst/>
                <a:ahLst/>
                <a:cxnLst>
                  <a:cxn ang="0">
                    <a:pos x="64" y="0"/>
                  </a:cxn>
                  <a:cxn ang="0">
                    <a:pos x="68" y="2"/>
                  </a:cxn>
                  <a:cxn ang="0">
                    <a:pos x="84" y="19"/>
                  </a:cxn>
                  <a:cxn ang="0">
                    <a:pos x="89" y="56"/>
                  </a:cxn>
                  <a:cxn ang="0">
                    <a:pos x="75" y="79"/>
                  </a:cxn>
                  <a:cxn ang="0">
                    <a:pos x="61" y="90"/>
                  </a:cxn>
                  <a:cxn ang="0">
                    <a:pos x="44" y="94"/>
                  </a:cxn>
                  <a:cxn ang="0">
                    <a:pos x="25" y="91"/>
                  </a:cxn>
                  <a:cxn ang="0">
                    <a:pos x="2" y="68"/>
                  </a:cxn>
                  <a:cxn ang="0">
                    <a:pos x="3" y="38"/>
                  </a:cxn>
                  <a:cxn ang="0">
                    <a:pos x="9" y="27"/>
                  </a:cxn>
                  <a:cxn ang="0">
                    <a:pos x="18" y="22"/>
                  </a:cxn>
                  <a:cxn ang="0">
                    <a:pos x="31" y="17"/>
                  </a:cxn>
                  <a:cxn ang="0">
                    <a:pos x="45" y="19"/>
                  </a:cxn>
                  <a:cxn ang="0">
                    <a:pos x="61" y="33"/>
                  </a:cxn>
                  <a:cxn ang="0">
                    <a:pos x="62" y="50"/>
                  </a:cxn>
                  <a:cxn ang="0">
                    <a:pos x="55" y="60"/>
                  </a:cxn>
                  <a:cxn ang="0">
                    <a:pos x="45" y="62"/>
                  </a:cxn>
                  <a:cxn ang="0">
                    <a:pos x="37" y="56"/>
                  </a:cxn>
                  <a:cxn ang="0">
                    <a:pos x="36" y="48"/>
                  </a:cxn>
                  <a:cxn ang="0">
                    <a:pos x="41" y="41"/>
                  </a:cxn>
                  <a:cxn ang="0">
                    <a:pos x="47" y="41"/>
                  </a:cxn>
                  <a:cxn ang="0">
                    <a:pos x="49" y="38"/>
                  </a:cxn>
                  <a:cxn ang="0">
                    <a:pos x="46" y="33"/>
                  </a:cxn>
                  <a:cxn ang="0">
                    <a:pos x="38" y="29"/>
                  </a:cxn>
                  <a:cxn ang="0">
                    <a:pos x="23" y="30"/>
                  </a:cxn>
                  <a:cxn ang="0">
                    <a:pos x="10" y="48"/>
                  </a:cxn>
                  <a:cxn ang="0">
                    <a:pos x="17" y="69"/>
                  </a:cxn>
                  <a:cxn ang="0">
                    <a:pos x="28" y="78"/>
                  </a:cxn>
                  <a:cxn ang="0">
                    <a:pos x="39" y="82"/>
                  </a:cxn>
                  <a:cxn ang="0">
                    <a:pos x="52" y="80"/>
                  </a:cxn>
                  <a:cxn ang="0">
                    <a:pos x="64" y="74"/>
                  </a:cxn>
                  <a:cxn ang="0">
                    <a:pos x="79" y="46"/>
                  </a:cxn>
                  <a:cxn ang="0">
                    <a:pos x="69" y="12"/>
                  </a:cxn>
                  <a:cxn ang="0">
                    <a:pos x="63" y="0"/>
                  </a:cxn>
                </a:cxnLst>
                <a:rect l="0" t="0" r="r" b="b"/>
                <a:pathLst>
                  <a:path w="91" h="94">
                    <a:moveTo>
                      <a:pt x="63" y="0"/>
                    </a:moveTo>
                    <a:lnTo>
                      <a:pt x="64" y="0"/>
                    </a:lnTo>
                    <a:lnTo>
                      <a:pt x="67" y="1"/>
                    </a:lnTo>
                    <a:lnTo>
                      <a:pt x="68" y="2"/>
                    </a:lnTo>
                    <a:lnTo>
                      <a:pt x="69" y="3"/>
                    </a:lnTo>
                    <a:lnTo>
                      <a:pt x="84" y="19"/>
                    </a:lnTo>
                    <a:lnTo>
                      <a:pt x="91" y="38"/>
                    </a:lnTo>
                    <a:lnTo>
                      <a:pt x="89" y="56"/>
                    </a:lnTo>
                    <a:lnTo>
                      <a:pt x="81" y="74"/>
                    </a:lnTo>
                    <a:lnTo>
                      <a:pt x="75" y="79"/>
                    </a:lnTo>
                    <a:lnTo>
                      <a:pt x="69" y="85"/>
                    </a:lnTo>
                    <a:lnTo>
                      <a:pt x="61" y="90"/>
                    </a:lnTo>
                    <a:lnTo>
                      <a:pt x="53" y="93"/>
                    </a:lnTo>
                    <a:lnTo>
                      <a:pt x="44" y="94"/>
                    </a:lnTo>
                    <a:lnTo>
                      <a:pt x="34" y="94"/>
                    </a:lnTo>
                    <a:lnTo>
                      <a:pt x="25" y="91"/>
                    </a:lnTo>
                    <a:lnTo>
                      <a:pt x="16" y="85"/>
                    </a:lnTo>
                    <a:lnTo>
                      <a:pt x="2" y="68"/>
                    </a:lnTo>
                    <a:lnTo>
                      <a:pt x="0" y="50"/>
                    </a:lnTo>
                    <a:lnTo>
                      <a:pt x="3" y="38"/>
                    </a:lnTo>
                    <a:lnTo>
                      <a:pt x="7" y="31"/>
                    </a:lnTo>
                    <a:lnTo>
                      <a:pt x="9" y="27"/>
                    </a:lnTo>
                    <a:lnTo>
                      <a:pt x="14" y="25"/>
                    </a:lnTo>
                    <a:lnTo>
                      <a:pt x="18" y="22"/>
                    </a:lnTo>
                    <a:lnTo>
                      <a:pt x="24" y="18"/>
                    </a:lnTo>
                    <a:lnTo>
                      <a:pt x="31" y="17"/>
                    </a:lnTo>
                    <a:lnTo>
                      <a:pt x="37" y="17"/>
                    </a:lnTo>
                    <a:lnTo>
                      <a:pt x="45" y="19"/>
                    </a:lnTo>
                    <a:lnTo>
                      <a:pt x="52" y="24"/>
                    </a:lnTo>
                    <a:lnTo>
                      <a:pt x="61" y="33"/>
                    </a:lnTo>
                    <a:lnTo>
                      <a:pt x="63" y="42"/>
                    </a:lnTo>
                    <a:lnTo>
                      <a:pt x="62" y="50"/>
                    </a:lnTo>
                    <a:lnTo>
                      <a:pt x="60" y="55"/>
                    </a:lnTo>
                    <a:lnTo>
                      <a:pt x="55" y="60"/>
                    </a:lnTo>
                    <a:lnTo>
                      <a:pt x="51" y="62"/>
                    </a:lnTo>
                    <a:lnTo>
                      <a:pt x="45" y="62"/>
                    </a:lnTo>
                    <a:lnTo>
                      <a:pt x="40" y="60"/>
                    </a:lnTo>
                    <a:lnTo>
                      <a:pt x="37" y="56"/>
                    </a:lnTo>
                    <a:lnTo>
                      <a:pt x="36" y="52"/>
                    </a:lnTo>
                    <a:lnTo>
                      <a:pt x="36" y="48"/>
                    </a:lnTo>
                    <a:lnTo>
                      <a:pt x="38" y="44"/>
                    </a:lnTo>
                    <a:lnTo>
                      <a:pt x="41" y="41"/>
                    </a:lnTo>
                    <a:lnTo>
                      <a:pt x="44" y="41"/>
                    </a:lnTo>
                    <a:lnTo>
                      <a:pt x="47" y="41"/>
                    </a:lnTo>
                    <a:lnTo>
                      <a:pt x="49" y="41"/>
                    </a:lnTo>
                    <a:lnTo>
                      <a:pt x="49" y="38"/>
                    </a:lnTo>
                    <a:lnTo>
                      <a:pt x="47" y="36"/>
                    </a:lnTo>
                    <a:lnTo>
                      <a:pt x="46" y="33"/>
                    </a:lnTo>
                    <a:lnTo>
                      <a:pt x="44" y="31"/>
                    </a:lnTo>
                    <a:lnTo>
                      <a:pt x="38" y="29"/>
                    </a:lnTo>
                    <a:lnTo>
                      <a:pt x="31" y="27"/>
                    </a:lnTo>
                    <a:lnTo>
                      <a:pt x="23" y="30"/>
                    </a:lnTo>
                    <a:lnTo>
                      <a:pt x="16" y="36"/>
                    </a:lnTo>
                    <a:lnTo>
                      <a:pt x="10" y="48"/>
                    </a:lnTo>
                    <a:lnTo>
                      <a:pt x="11" y="60"/>
                    </a:lnTo>
                    <a:lnTo>
                      <a:pt x="17" y="69"/>
                    </a:lnTo>
                    <a:lnTo>
                      <a:pt x="23" y="75"/>
                    </a:lnTo>
                    <a:lnTo>
                      <a:pt x="28" y="78"/>
                    </a:lnTo>
                    <a:lnTo>
                      <a:pt x="33" y="80"/>
                    </a:lnTo>
                    <a:lnTo>
                      <a:pt x="39" y="82"/>
                    </a:lnTo>
                    <a:lnTo>
                      <a:pt x="45" y="82"/>
                    </a:lnTo>
                    <a:lnTo>
                      <a:pt x="52" y="80"/>
                    </a:lnTo>
                    <a:lnTo>
                      <a:pt x="57" y="78"/>
                    </a:lnTo>
                    <a:lnTo>
                      <a:pt x="64" y="74"/>
                    </a:lnTo>
                    <a:lnTo>
                      <a:pt x="70" y="67"/>
                    </a:lnTo>
                    <a:lnTo>
                      <a:pt x="79" y="46"/>
                    </a:lnTo>
                    <a:lnTo>
                      <a:pt x="77" y="27"/>
                    </a:lnTo>
                    <a:lnTo>
                      <a:pt x="69" y="12"/>
                    </a:lnTo>
                    <a:lnTo>
                      <a:pt x="61" y="2"/>
                    </a:lnTo>
                    <a:lnTo>
                      <a:pt x="63" y="0"/>
                    </a:lnTo>
                    <a:close/>
                  </a:path>
                </a:pathLst>
              </a:custGeom>
              <a:solidFill>
                <a:srgbClr val="D1EFFF"/>
              </a:solidFill>
              <a:ln w="9525">
                <a:noFill/>
                <a:round/>
                <a:headEnd/>
                <a:tailEnd/>
              </a:ln>
            </p:spPr>
            <p:txBody>
              <a:bodyPr>
                <a:prstTxWarp prst="textNoShape">
                  <a:avLst/>
                </a:prstTxWarp>
              </a:bodyPr>
              <a:lstStyle/>
              <a:p>
                <a:endParaRPr lang="en-US"/>
              </a:p>
            </p:txBody>
          </p:sp>
          <p:sp>
            <p:nvSpPr>
              <p:cNvPr id="184520" name="Freeform 200"/>
              <p:cNvSpPr>
                <a:spLocks/>
              </p:cNvSpPr>
              <p:nvPr/>
            </p:nvSpPr>
            <p:spPr bwMode="auto">
              <a:xfrm>
                <a:off x="1906" y="3684"/>
                <a:ext cx="50" cy="55"/>
              </a:xfrm>
              <a:custGeom>
                <a:avLst/>
                <a:gdLst/>
                <a:ahLst/>
                <a:cxnLst>
                  <a:cxn ang="0">
                    <a:pos x="73" y="27"/>
                  </a:cxn>
                  <a:cxn ang="0">
                    <a:pos x="80" y="13"/>
                  </a:cxn>
                  <a:cxn ang="0">
                    <a:pos x="87" y="6"/>
                  </a:cxn>
                  <a:cxn ang="0">
                    <a:pos x="97" y="2"/>
                  </a:cxn>
                  <a:cxn ang="0">
                    <a:pos x="101" y="5"/>
                  </a:cxn>
                  <a:cxn ang="0">
                    <a:pos x="99" y="15"/>
                  </a:cxn>
                  <a:cxn ang="0">
                    <a:pos x="96" y="23"/>
                  </a:cxn>
                  <a:cxn ang="0">
                    <a:pos x="84" y="34"/>
                  </a:cxn>
                  <a:cxn ang="0">
                    <a:pos x="77" y="42"/>
                  </a:cxn>
                  <a:cxn ang="0">
                    <a:pos x="67" y="83"/>
                  </a:cxn>
                  <a:cxn ang="0">
                    <a:pos x="76" y="112"/>
                  </a:cxn>
                  <a:cxn ang="0">
                    <a:pos x="65" y="111"/>
                  </a:cxn>
                  <a:cxn ang="0">
                    <a:pos x="53" y="111"/>
                  </a:cxn>
                  <a:cxn ang="0">
                    <a:pos x="52" y="92"/>
                  </a:cxn>
                  <a:cxn ang="0">
                    <a:pos x="54" y="75"/>
                  </a:cxn>
                  <a:cxn ang="0">
                    <a:pos x="50" y="80"/>
                  </a:cxn>
                  <a:cxn ang="0">
                    <a:pos x="43" y="93"/>
                  </a:cxn>
                  <a:cxn ang="0">
                    <a:pos x="39" y="110"/>
                  </a:cxn>
                  <a:cxn ang="0">
                    <a:pos x="29" y="110"/>
                  </a:cxn>
                  <a:cxn ang="0">
                    <a:pos x="19" y="110"/>
                  </a:cxn>
                  <a:cxn ang="0">
                    <a:pos x="16" y="98"/>
                  </a:cxn>
                  <a:cxn ang="0">
                    <a:pos x="13" y="89"/>
                  </a:cxn>
                  <a:cxn ang="0">
                    <a:pos x="27" y="82"/>
                  </a:cxn>
                  <a:cxn ang="0">
                    <a:pos x="38" y="72"/>
                  </a:cxn>
                  <a:cxn ang="0">
                    <a:pos x="42" y="65"/>
                  </a:cxn>
                  <a:cxn ang="0">
                    <a:pos x="35" y="69"/>
                  </a:cxn>
                  <a:cxn ang="0">
                    <a:pos x="27" y="72"/>
                  </a:cxn>
                  <a:cxn ang="0">
                    <a:pos x="18" y="74"/>
                  </a:cxn>
                  <a:cxn ang="0">
                    <a:pos x="7" y="75"/>
                  </a:cxn>
                  <a:cxn ang="0">
                    <a:pos x="5" y="65"/>
                  </a:cxn>
                  <a:cxn ang="0">
                    <a:pos x="0" y="54"/>
                  </a:cxn>
                  <a:cxn ang="0">
                    <a:pos x="13" y="57"/>
                  </a:cxn>
                  <a:cxn ang="0">
                    <a:pos x="30" y="55"/>
                  </a:cxn>
                  <a:cxn ang="0">
                    <a:pos x="49" y="50"/>
                  </a:cxn>
                  <a:cxn ang="0">
                    <a:pos x="67" y="34"/>
                  </a:cxn>
                </a:cxnLst>
                <a:rect l="0" t="0" r="r" b="b"/>
                <a:pathLst>
                  <a:path w="102" h="112">
                    <a:moveTo>
                      <a:pt x="71" y="30"/>
                    </a:moveTo>
                    <a:lnTo>
                      <a:pt x="73" y="27"/>
                    </a:lnTo>
                    <a:lnTo>
                      <a:pt x="76" y="20"/>
                    </a:lnTo>
                    <a:lnTo>
                      <a:pt x="80" y="13"/>
                    </a:lnTo>
                    <a:lnTo>
                      <a:pt x="82" y="7"/>
                    </a:lnTo>
                    <a:lnTo>
                      <a:pt x="87" y="6"/>
                    </a:lnTo>
                    <a:lnTo>
                      <a:pt x="91" y="5"/>
                    </a:lnTo>
                    <a:lnTo>
                      <a:pt x="97" y="2"/>
                    </a:lnTo>
                    <a:lnTo>
                      <a:pt x="102" y="0"/>
                    </a:lnTo>
                    <a:lnTo>
                      <a:pt x="101" y="5"/>
                    </a:lnTo>
                    <a:lnTo>
                      <a:pt x="99" y="11"/>
                    </a:lnTo>
                    <a:lnTo>
                      <a:pt x="99" y="15"/>
                    </a:lnTo>
                    <a:lnTo>
                      <a:pt x="99" y="21"/>
                    </a:lnTo>
                    <a:lnTo>
                      <a:pt x="96" y="23"/>
                    </a:lnTo>
                    <a:lnTo>
                      <a:pt x="90" y="29"/>
                    </a:lnTo>
                    <a:lnTo>
                      <a:pt x="84" y="34"/>
                    </a:lnTo>
                    <a:lnTo>
                      <a:pt x="81" y="37"/>
                    </a:lnTo>
                    <a:lnTo>
                      <a:pt x="77" y="42"/>
                    </a:lnTo>
                    <a:lnTo>
                      <a:pt x="67" y="64"/>
                    </a:lnTo>
                    <a:lnTo>
                      <a:pt x="67" y="83"/>
                    </a:lnTo>
                    <a:lnTo>
                      <a:pt x="71" y="100"/>
                    </a:lnTo>
                    <a:lnTo>
                      <a:pt x="76" y="112"/>
                    </a:lnTo>
                    <a:lnTo>
                      <a:pt x="71" y="111"/>
                    </a:lnTo>
                    <a:lnTo>
                      <a:pt x="65" y="111"/>
                    </a:lnTo>
                    <a:lnTo>
                      <a:pt x="59" y="111"/>
                    </a:lnTo>
                    <a:lnTo>
                      <a:pt x="53" y="111"/>
                    </a:lnTo>
                    <a:lnTo>
                      <a:pt x="52" y="102"/>
                    </a:lnTo>
                    <a:lnTo>
                      <a:pt x="52" y="92"/>
                    </a:lnTo>
                    <a:lnTo>
                      <a:pt x="53" y="83"/>
                    </a:lnTo>
                    <a:lnTo>
                      <a:pt x="54" y="75"/>
                    </a:lnTo>
                    <a:lnTo>
                      <a:pt x="53" y="74"/>
                    </a:lnTo>
                    <a:lnTo>
                      <a:pt x="50" y="80"/>
                    </a:lnTo>
                    <a:lnTo>
                      <a:pt x="45" y="85"/>
                    </a:lnTo>
                    <a:lnTo>
                      <a:pt x="43" y="93"/>
                    </a:lnTo>
                    <a:lnTo>
                      <a:pt x="41" y="102"/>
                    </a:lnTo>
                    <a:lnTo>
                      <a:pt x="39" y="110"/>
                    </a:lnTo>
                    <a:lnTo>
                      <a:pt x="35" y="110"/>
                    </a:lnTo>
                    <a:lnTo>
                      <a:pt x="29" y="110"/>
                    </a:lnTo>
                    <a:lnTo>
                      <a:pt x="23" y="110"/>
                    </a:lnTo>
                    <a:lnTo>
                      <a:pt x="19" y="110"/>
                    </a:lnTo>
                    <a:lnTo>
                      <a:pt x="18" y="104"/>
                    </a:lnTo>
                    <a:lnTo>
                      <a:pt x="16" y="98"/>
                    </a:lnTo>
                    <a:lnTo>
                      <a:pt x="14" y="93"/>
                    </a:lnTo>
                    <a:lnTo>
                      <a:pt x="13" y="89"/>
                    </a:lnTo>
                    <a:lnTo>
                      <a:pt x="20" y="87"/>
                    </a:lnTo>
                    <a:lnTo>
                      <a:pt x="27" y="82"/>
                    </a:lnTo>
                    <a:lnTo>
                      <a:pt x="34" y="77"/>
                    </a:lnTo>
                    <a:lnTo>
                      <a:pt x="38" y="72"/>
                    </a:lnTo>
                    <a:lnTo>
                      <a:pt x="43" y="66"/>
                    </a:lnTo>
                    <a:lnTo>
                      <a:pt x="42" y="65"/>
                    </a:lnTo>
                    <a:lnTo>
                      <a:pt x="38" y="67"/>
                    </a:lnTo>
                    <a:lnTo>
                      <a:pt x="35" y="69"/>
                    </a:lnTo>
                    <a:lnTo>
                      <a:pt x="30" y="70"/>
                    </a:lnTo>
                    <a:lnTo>
                      <a:pt x="27" y="72"/>
                    </a:lnTo>
                    <a:lnTo>
                      <a:pt x="22" y="73"/>
                    </a:lnTo>
                    <a:lnTo>
                      <a:pt x="18" y="74"/>
                    </a:lnTo>
                    <a:lnTo>
                      <a:pt x="12" y="75"/>
                    </a:lnTo>
                    <a:lnTo>
                      <a:pt x="7" y="75"/>
                    </a:lnTo>
                    <a:lnTo>
                      <a:pt x="6" y="70"/>
                    </a:lnTo>
                    <a:lnTo>
                      <a:pt x="5" y="65"/>
                    </a:lnTo>
                    <a:lnTo>
                      <a:pt x="3" y="60"/>
                    </a:lnTo>
                    <a:lnTo>
                      <a:pt x="0" y="54"/>
                    </a:lnTo>
                    <a:lnTo>
                      <a:pt x="6" y="55"/>
                    </a:lnTo>
                    <a:lnTo>
                      <a:pt x="13" y="57"/>
                    </a:lnTo>
                    <a:lnTo>
                      <a:pt x="21" y="57"/>
                    </a:lnTo>
                    <a:lnTo>
                      <a:pt x="30" y="55"/>
                    </a:lnTo>
                    <a:lnTo>
                      <a:pt x="39" y="53"/>
                    </a:lnTo>
                    <a:lnTo>
                      <a:pt x="49" y="50"/>
                    </a:lnTo>
                    <a:lnTo>
                      <a:pt x="58" y="43"/>
                    </a:lnTo>
                    <a:lnTo>
                      <a:pt x="67" y="34"/>
                    </a:lnTo>
                    <a:lnTo>
                      <a:pt x="71" y="30"/>
                    </a:lnTo>
                    <a:close/>
                  </a:path>
                </a:pathLst>
              </a:custGeom>
              <a:solidFill>
                <a:srgbClr val="0038EF"/>
              </a:solidFill>
              <a:ln w="9525">
                <a:noFill/>
                <a:round/>
                <a:headEnd/>
                <a:tailEnd/>
              </a:ln>
            </p:spPr>
            <p:txBody>
              <a:bodyPr>
                <a:prstTxWarp prst="textNoShape">
                  <a:avLst/>
                </a:prstTxWarp>
              </a:bodyPr>
              <a:lstStyle/>
              <a:p>
                <a:endParaRPr lang="en-US"/>
              </a:p>
            </p:txBody>
          </p:sp>
          <p:sp>
            <p:nvSpPr>
              <p:cNvPr id="184521" name="Freeform 201"/>
              <p:cNvSpPr>
                <a:spLocks/>
              </p:cNvSpPr>
              <p:nvPr/>
            </p:nvSpPr>
            <p:spPr bwMode="auto">
              <a:xfrm>
                <a:off x="1944" y="3696"/>
                <a:ext cx="43" cy="47"/>
              </a:xfrm>
              <a:custGeom>
                <a:avLst/>
                <a:gdLst/>
                <a:ahLst/>
                <a:cxnLst>
                  <a:cxn ang="0">
                    <a:pos x="80" y="16"/>
                  </a:cxn>
                  <a:cxn ang="0">
                    <a:pos x="66" y="11"/>
                  </a:cxn>
                  <a:cxn ang="0">
                    <a:pos x="48" y="10"/>
                  </a:cxn>
                  <a:cxn ang="0">
                    <a:pos x="28" y="17"/>
                  </a:cxn>
                  <a:cxn ang="0">
                    <a:pos x="12" y="41"/>
                  </a:cxn>
                  <a:cxn ang="0">
                    <a:pos x="18" y="66"/>
                  </a:cxn>
                  <a:cxn ang="0">
                    <a:pos x="28" y="77"/>
                  </a:cxn>
                  <a:cxn ang="0">
                    <a:pos x="37" y="81"/>
                  </a:cxn>
                  <a:cxn ang="0">
                    <a:pos x="48" y="82"/>
                  </a:cxn>
                  <a:cxn ang="0">
                    <a:pos x="59" y="78"/>
                  </a:cxn>
                  <a:cxn ang="0">
                    <a:pos x="69" y="63"/>
                  </a:cxn>
                  <a:cxn ang="0">
                    <a:pos x="67" y="49"/>
                  </a:cxn>
                  <a:cxn ang="0">
                    <a:pos x="60" y="43"/>
                  </a:cxn>
                  <a:cxn ang="0">
                    <a:pos x="53" y="40"/>
                  </a:cxn>
                  <a:cxn ang="0">
                    <a:pos x="51" y="42"/>
                  </a:cxn>
                  <a:cxn ang="0">
                    <a:pos x="52" y="48"/>
                  </a:cxn>
                  <a:cxn ang="0">
                    <a:pos x="48" y="55"/>
                  </a:cxn>
                  <a:cxn ang="0">
                    <a:pos x="40" y="56"/>
                  </a:cxn>
                  <a:cxn ang="0">
                    <a:pos x="31" y="49"/>
                  </a:cxn>
                  <a:cxn ang="0">
                    <a:pos x="31" y="40"/>
                  </a:cxn>
                  <a:cxn ang="0">
                    <a:pos x="38" y="31"/>
                  </a:cxn>
                  <a:cxn ang="0">
                    <a:pos x="56" y="27"/>
                  </a:cxn>
                  <a:cxn ang="0">
                    <a:pos x="78" y="46"/>
                  </a:cxn>
                  <a:cxn ang="0">
                    <a:pos x="76" y="70"/>
                  </a:cxn>
                  <a:cxn ang="0">
                    <a:pos x="69" y="80"/>
                  </a:cxn>
                  <a:cxn ang="0">
                    <a:pos x="61" y="87"/>
                  </a:cxn>
                  <a:cxn ang="0">
                    <a:pos x="46" y="93"/>
                  </a:cxn>
                  <a:cxn ang="0">
                    <a:pos x="28" y="89"/>
                  </a:cxn>
                  <a:cxn ang="0">
                    <a:pos x="4" y="67"/>
                  </a:cxn>
                  <a:cxn ang="0">
                    <a:pos x="4" y="33"/>
                  </a:cxn>
                  <a:cxn ang="0">
                    <a:pos x="18" y="12"/>
                  </a:cxn>
                  <a:cxn ang="0">
                    <a:pos x="34" y="2"/>
                  </a:cxn>
                  <a:cxn ang="0">
                    <a:pos x="52" y="0"/>
                  </a:cxn>
                  <a:cxn ang="0">
                    <a:pos x="73" y="5"/>
                  </a:cxn>
                  <a:cxn ang="0">
                    <a:pos x="83" y="12"/>
                  </a:cxn>
                  <a:cxn ang="0">
                    <a:pos x="87" y="15"/>
                  </a:cxn>
                  <a:cxn ang="0">
                    <a:pos x="86" y="18"/>
                  </a:cxn>
                </a:cxnLst>
                <a:rect l="0" t="0" r="r" b="b"/>
                <a:pathLst>
                  <a:path w="87" h="93">
                    <a:moveTo>
                      <a:pt x="86" y="18"/>
                    </a:moveTo>
                    <a:lnTo>
                      <a:pt x="80" y="16"/>
                    </a:lnTo>
                    <a:lnTo>
                      <a:pt x="74" y="13"/>
                    </a:lnTo>
                    <a:lnTo>
                      <a:pt x="66" y="11"/>
                    </a:lnTo>
                    <a:lnTo>
                      <a:pt x="57" y="10"/>
                    </a:lnTo>
                    <a:lnTo>
                      <a:pt x="48" y="10"/>
                    </a:lnTo>
                    <a:lnTo>
                      <a:pt x="38" y="12"/>
                    </a:lnTo>
                    <a:lnTo>
                      <a:pt x="28" y="17"/>
                    </a:lnTo>
                    <a:lnTo>
                      <a:pt x="20" y="26"/>
                    </a:lnTo>
                    <a:lnTo>
                      <a:pt x="12" y="41"/>
                    </a:lnTo>
                    <a:lnTo>
                      <a:pt x="12" y="55"/>
                    </a:lnTo>
                    <a:lnTo>
                      <a:pt x="18" y="66"/>
                    </a:lnTo>
                    <a:lnTo>
                      <a:pt x="25" y="74"/>
                    </a:lnTo>
                    <a:lnTo>
                      <a:pt x="28" y="77"/>
                    </a:lnTo>
                    <a:lnTo>
                      <a:pt x="33" y="79"/>
                    </a:lnTo>
                    <a:lnTo>
                      <a:pt x="37" y="81"/>
                    </a:lnTo>
                    <a:lnTo>
                      <a:pt x="43" y="81"/>
                    </a:lnTo>
                    <a:lnTo>
                      <a:pt x="48" y="82"/>
                    </a:lnTo>
                    <a:lnTo>
                      <a:pt x="53" y="80"/>
                    </a:lnTo>
                    <a:lnTo>
                      <a:pt x="59" y="78"/>
                    </a:lnTo>
                    <a:lnTo>
                      <a:pt x="65" y="72"/>
                    </a:lnTo>
                    <a:lnTo>
                      <a:pt x="69" y="63"/>
                    </a:lnTo>
                    <a:lnTo>
                      <a:pt x="69" y="55"/>
                    </a:lnTo>
                    <a:lnTo>
                      <a:pt x="67" y="49"/>
                    </a:lnTo>
                    <a:lnTo>
                      <a:pt x="63" y="44"/>
                    </a:lnTo>
                    <a:lnTo>
                      <a:pt x="60" y="43"/>
                    </a:lnTo>
                    <a:lnTo>
                      <a:pt x="57" y="41"/>
                    </a:lnTo>
                    <a:lnTo>
                      <a:pt x="53" y="40"/>
                    </a:lnTo>
                    <a:lnTo>
                      <a:pt x="50" y="40"/>
                    </a:lnTo>
                    <a:lnTo>
                      <a:pt x="51" y="42"/>
                    </a:lnTo>
                    <a:lnTo>
                      <a:pt x="52" y="46"/>
                    </a:lnTo>
                    <a:lnTo>
                      <a:pt x="52" y="48"/>
                    </a:lnTo>
                    <a:lnTo>
                      <a:pt x="51" y="51"/>
                    </a:lnTo>
                    <a:lnTo>
                      <a:pt x="48" y="55"/>
                    </a:lnTo>
                    <a:lnTo>
                      <a:pt x="44" y="56"/>
                    </a:lnTo>
                    <a:lnTo>
                      <a:pt x="40" y="56"/>
                    </a:lnTo>
                    <a:lnTo>
                      <a:pt x="35" y="54"/>
                    </a:lnTo>
                    <a:lnTo>
                      <a:pt x="31" y="49"/>
                    </a:lnTo>
                    <a:lnTo>
                      <a:pt x="30" y="44"/>
                    </a:lnTo>
                    <a:lnTo>
                      <a:pt x="31" y="40"/>
                    </a:lnTo>
                    <a:lnTo>
                      <a:pt x="35" y="34"/>
                    </a:lnTo>
                    <a:lnTo>
                      <a:pt x="38" y="31"/>
                    </a:lnTo>
                    <a:lnTo>
                      <a:pt x="45" y="27"/>
                    </a:lnTo>
                    <a:lnTo>
                      <a:pt x="56" y="27"/>
                    </a:lnTo>
                    <a:lnTo>
                      <a:pt x="67" y="33"/>
                    </a:lnTo>
                    <a:lnTo>
                      <a:pt x="78" y="46"/>
                    </a:lnTo>
                    <a:lnTo>
                      <a:pt x="79" y="58"/>
                    </a:lnTo>
                    <a:lnTo>
                      <a:pt x="76" y="70"/>
                    </a:lnTo>
                    <a:lnTo>
                      <a:pt x="72" y="78"/>
                    </a:lnTo>
                    <a:lnTo>
                      <a:pt x="69" y="80"/>
                    </a:lnTo>
                    <a:lnTo>
                      <a:pt x="66" y="84"/>
                    </a:lnTo>
                    <a:lnTo>
                      <a:pt x="61" y="87"/>
                    </a:lnTo>
                    <a:lnTo>
                      <a:pt x="55" y="91"/>
                    </a:lnTo>
                    <a:lnTo>
                      <a:pt x="46" y="93"/>
                    </a:lnTo>
                    <a:lnTo>
                      <a:pt x="38" y="93"/>
                    </a:lnTo>
                    <a:lnTo>
                      <a:pt x="28" y="89"/>
                    </a:lnTo>
                    <a:lnTo>
                      <a:pt x="18" y="84"/>
                    </a:lnTo>
                    <a:lnTo>
                      <a:pt x="4" y="67"/>
                    </a:lnTo>
                    <a:lnTo>
                      <a:pt x="0" y="50"/>
                    </a:lnTo>
                    <a:lnTo>
                      <a:pt x="4" y="33"/>
                    </a:lnTo>
                    <a:lnTo>
                      <a:pt x="12" y="19"/>
                    </a:lnTo>
                    <a:lnTo>
                      <a:pt x="18" y="12"/>
                    </a:lnTo>
                    <a:lnTo>
                      <a:pt x="26" y="6"/>
                    </a:lnTo>
                    <a:lnTo>
                      <a:pt x="34" y="2"/>
                    </a:lnTo>
                    <a:lnTo>
                      <a:pt x="43" y="0"/>
                    </a:lnTo>
                    <a:lnTo>
                      <a:pt x="52" y="0"/>
                    </a:lnTo>
                    <a:lnTo>
                      <a:pt x="63" y="1"/>
                    </a:lnTo>
                    <a:lnTo>
                      <a:pt x="73" y="5"/>
                    </a:lnTo>
                    <a:lnTo>
                      <a:pt x="82" y="11"/>
                    </a:lnTo>
                    <a:lnTo>
                      <a:pt x="83" y="12"/>
                    </a:lnTo>
                    <a:lnTo>
                      <a:pt x="84" y="13"/>
                    </a:lnTo>
                    <a:lnTo>
                      <a:pt x="87" y="15"/>
                    </a:lnTo>
                    <a:lnTo>
                      <a:pt x="87" y="16"/>
                    </a:lnTo>
                    <a:lnTo>
                      <a:pt x="86" y="18"/>
                    </a:lnTo>
                    <a:close/>
                  </a:path>
                </a:pathLst>
              </a:custGeom>
              <a:solidFill>
                <a:srgbClr val="D1EFFF"/>
              </a:solidFill>
              <a:ln w="9525">
                <a:noFill/>
                <a:round/>
                <a:headEnd/>
                <a:tailEnd/>
              </a:ln>
            </p:spPr>
            <p:txBody>
              <a:bodyPr>
                <a:prstTxWarp prst="textNoShape">
                  <a:avLst/>
                </a:prstTxWarp>
              </a:bodyPr>
              <a:lstStyle/>
              <a:p>
                <a:endParaRPr lang="en-US"/>
              </a:p>
            </p:txBody>
          </p:sp>
          <p:sp>
            <p:nvSpPr>
              <p:cNvPr id="184522" name="Freeform 202"/>
              <p:cNvSpPr>
                <a:spLocks/>
              </p:cNvSpPr>
              <p:nvPr/>
            </p:nvSpPr>
            <p:spPr bwMode="auto">
              <a:xfrm>
                <a:off x="2848" y="3536"/>
                <a:ext cx="47" cy="43"/>
              </a:xfrm>
              <a:custGeom>
                <a:avLst/>
                <a:gdLst/>
                <a:ahLst/>
                <a:cxnLst>
                  <a:cxn ang="0">
                    <a:pos x="14" y="13"/>
                  </a:cxn>
                  <a:cxn ang="0">
                    <a:pos x="13" y="49"/>
                  </a:cxn>
                  <a:cxn ang="0">
                    <a:pos x="35" y="71"/>
                  </a:cxn>
                  <a:cxn ang="0">
                    <a:pos x="50" y="75"/>
                  </a:cxn>
                  <a:cxn ang="0">
                    <a:pos x="63" y="73"/>
                  </a:cxn>
                  <a:cxn ang="0">
                    <a:pos x="72" y="66"/>
                  </a:cxn>
                  <a:cxn ang="0">
                    <a:pos x="80" y="54"/>
                  </a:cxn>
                  <a:cxn ang="0">
                    <a:pos x="81" y="34"/>
                  </a:cxn>
                  <a:cxn ang="0">
                    <a:pos x="64" y="18"/>
                  </a:cxn>
                  <a:cxn ang="0">
                    <a:pos x="49" y="20"/>
                  </a:cxn>
                  <a:cxn ang="0">
                    <a:pos x="43" y="27"/>
                  </a:cxn>
                  <a:cxn ang="0">
                    <a:pos x="41" y="34"/>
                  </a:cxn>
                  <a:cxn ang="0">
                    <a:pos x="43" y="35"/>
                  </a:cxn>
                  <a:cxn ang="0">
                    <a:pos x="49" y="35"/>
                  </a:cxn>
                  <a:cxn ang="0">
                    <a:pos x="56" y="39"/>
                  </a:cxn>
                  <a:cxn ang="0">
                    <a:pos x="57" y="48"/>
                  </a:cxn>
                  <a:cxn ang="0">
                    <a:pos x="50" y="54"/>
                  </a:cxn>
                  <a:cxn ang="0">
                    <a:pos x="40" y="56"/>
                  </a:cxn>
                  <a:cxn ang="0">
                    <a:pos x="30" y="49"/>
                  </a:cxn>
                  <a:cxn ang="0">
                    <a:pos x="28" y="31"/>
                  </a:cxn>
                  <a:cxn ang="0">
                    <a:pos x="40" y="14"/>
                  </a:cxn>
                  <a:cxn ang="0">
                    <a:pos x="52" y="8"/>
                  </a:cxn>
                  <a:cxn ang="0">
                    <a:pos x="65" y="10"/>
                  </a:cxn>
                  <a:cxn ang="0">
                    <a:pos x="75" y="13"/>
                  </a:cxn>
                  <a:cxn ang="0">
                    <a:pos x="84" y="21"/>
                  </a:cxn>
                  <a:cxn ang="0">
                    <a:pos x="94" y="49"/>
                  </a:cxn>
                  <a:cxn ang="0">
                    <a:pos x="76" y="77"/>
                  </a:cxn>
                  <a:cxn ang="0">
                    <a:pos x="60" y="86"/>
                  </a:cxn>
                  <a:cxn ang="0">
                    <a:pos x="42" y="87"/>
                  </a:cxn>
                  <a:cxn ang="0">
                    <a:pos x="27" y="81"/>
                  </a:cxn>
                  <a:cxn ang="0">
                    <a:pos x="7" y="61"/>
                  </a:cxn>
                  <a:cxn ang="0">
                    <a:pos x="2" y="25"/>
                  </a:cxn>
                  <a:cxn ang="0">
                    <a:pos x="13" y="4"/>
                  </a:cxn>
                  <a:cxn ang="0">
                    <a:pos x="15" y="0"/>
                  </a:cxn>
                  <a:cxn ang="0">
                    <a:pos x="19" y="1"/>
                  </a:cxn>
                </a:cxnLst>
                <a:rect l="0" t="0" r="r" b="b"/>
                <a:pathLst>
                  <a:path w="94" h="87">
                    <a:moveTo>
                      <a:pt x="19" y="1"/>
                    </a:moveTo>
                    <a:lnTo>
                      <a:pt x="14" y="13"/>
                    </a:lnTo>
                    <a:lnTo>
                      <a:pt x="11" y="30"/>
                    </a:lnTo>
                    <a:lnTo>
                      <a:pt x="13" y="49"/>
                    </a:lnTo>
                    <a:lnTo>
                      <a:pt x="27" y="66"/>
                    </a:lnTo>
                    <a:lnTo>
                      <a:pt x="35" y="71"/>
                    </a:lnTo>
                    <a:lnTo>
                      <a:pt x="43" y="74"/>
                    </a:lnTo>
                    <a:lnTo>
                      <a:pt x="50" y="75"/>
                    </a:lnTo>
                    <a:lnTo>
                      <a:pt x="57" y="74"/>
                    </a:lnTo>
                    <a:lnTo>
                      <a:pt x="63" y="73"/>
                    </a:lnTo>
                    <a:lnTo>
                      <a:pt x="67" y="69"/>
                    </a:lnTo>
                    <a:lnTo>
                      <a:pt x="72" y="66"/>
                    </a:lnTo>
                    <a:lnTo>
                      <a:pt x="75" y="63"/>
                    </a:lnTo>
                    <a:lnTo>
                      <a:pt x="80" y="54"/>
                    </a:lnTo>
                    <a:lnTo>
                      <a:pt x="82" y="44"/>
                    </a:lnTo>
                    <a:lnTo>
                      <a:pt x="81" y="34"/>
                    </a:lnTo>
                    <a:lnTo>
                      <a:pt x="72" y="22"/>
                    </a:lnTo>
                    <a:lnTo>
                      <a:pt x="64" y="18"/>
                    </a:lnTo>
                    <a:lnTo>
                      <a:pt x="56" y="18"/>
                    </a:lnTo>
                    <a:lnTo>
                      <a:pt x="49" y="20"/>
                    </a:lnTo>
                    <a:lnTo>
                      <a:pt x="44" y="25"/>
                    </a:lnTo>
                    <a:lnTo>
                      <a:pt x="43" y="27"/>
                    </a:lnTo>
                    <a:lnTo>
                      <a:pt x="42" y="30"/>
                    </a:lnTo>
                    <a:lnTo>
                      <a:pt x="41" y="34"/>
                    </a:lnTo>
                    <a:lnTo>
                      <a:pt x="42" y="36"/>
                    </a:lnTo>
                    <a:lnTo>
                      <a:pt x="43" y="35"/>
                    </a:lnTo>
                    <a:lnTo>
                      <a:pt x="46" y="34"/>
                    </a:lnTo>
                    <a:lnTo>
                      <a:pt x="49" y="35"/>
                    </a:lnTo>
                    <a:lnTo>
                      <a:pt x="52" y="36"/>
                    </a:lnTo>
                    <a:lnTo>
                      <a:pt x="56" y="39"/>
                    </a:lnTo>
                    <a:lnTo>
                      <a:pt x="57" y="43"/>
                    </a:lnTo>
                    <a:lnTo>
                      <a:pt x="57" y="48"/>
                    </a:lnTo>
                    <a:lnTo>
                      <a:pt x="55" y="51"/>
                    </a:lnTo>
                    <a:lnTo>
                      <a:pt x="50" y="54"/>
                    </a:lnTo>
                    <a:lnTo>
                      <a:pt x="45" y="57"/>
                    </a:lnTo>
                    <a:lnTo>
                      <a:pt x="40" y="56"/>
                    </a:lnTo>
                    <a:lnTo>
                      <a:pt x="34" y="52"/>
                    </a:lnTo>
                    <a:lnTo>
                      <a:pt x="30" y="49"/>
                    </a:lnTo>
                    <a:lnTo>
                      <a:pt x="28" y="42"/>
                    </a:lnTo>
                    <a:lnTo>
                      <a:pt x="28" y="31"/>
                    </a:lnTo>
                    <a:lnTo>
                      <a:pt x="34" y="20"/>
                    </a:lnTo>
                    <a:lnTo>
                      <a:pt x="40" y="14"/>
                    </a:lnTo>
                    <a:lnTo>
                      <a:pt x="46" y="10"/>
                    </a:lnTo>
                    <a:lnTo>
                      <a:pt x="52" y="8"/>
                    </a:lnTo>
                    <a:lnTo>
                      <a:pt x="59" y="8"/>
                    </a:lnTo>
                    <a:lnTo>
                      <a:pt x="65" y="10"/>
                    </a:lnTo>
                    <a:lnTo>
                      <a:pt x="71" y="11"/>
                    </a:lnTo>
                    <a:lnTo>
                      <a:pt x="75" y="13"/>
                    </a:lnTo>
                    <a:lnTo>
                      <a:pt x="79" y="15"/>
                    </a:lnTo>
                    <a:lnTo>
                      <a:pt x="84" y="21"/>
                    </a:lnTo>
                    <a:lnTo>
                      <a:pt x="91" y="33"/>
                    </a:lnTo>
                    <a:lnTo>
                      <a:pt x="94" y="49"/>
                    </a:lnTo>
                    <a:lnTo>
                      <a:pt x="84" y="69"/>
                    </a:lnTo>
                    <a:lnTo>
                      <a:pt x="76" y="77"/>
                    </a:lnTo>
                    <a:lnTo>
                      <a:pt x="68" y="83"/>
                    </a:lnTo>
                    <a:lnTo>
                      <a:pt x="60" y="86"/>
                    </a:lnTo>
                    <a:lnTo>
                      <a:pt x="51" y="87"/>
                    </a:lnTo>
                    <a:lnTo>
                      <a:pt x="42" y="87"/>
                    </a:lnTo>
                    <a:lnTo>
                      <a:pt x="34" y="84"/>
                    </a:lnTo>
                    <a:lnTo>
                      <a:pt x="27" y="81"/>
                    </a:lnTo>
                    <a:lnTo>
                      <a:pt x="20" y="76"/>
                    </a:lnTo>
                    <a:lnTo>
                      <a:pt x="7" y="61"/>
                    </a:lnTo>
                    <a:lnTo>
                      <a:pt x="0" y="44"/>
                    </a:lnTo>
                    <a:lnTo>
                      <a:pt x="2" y="25"/>
                    </a:lnTo>
                    <a:lnTo>
                      <a:pt x="12" y="5"/>
                    </a:lnTo>
                    <a:lnTo>
                      <a:pt x="13" y="4"/>
                    </a:lnTo>
                    <a:lnTo>
                      <a:pt x="14" y="3"/>
                    </a:lnTo>
                    <a:lnTo>
                      <a:pt x="15" y="0"/>
                    </a:lnTo>
                    <a:lnTo>
                      <a:pt x="17" y="0"/>
                    </a:lnTo>
                    <a:lnTo>
                      <a:pt x="19" y="1"/>
                    </a:lnTo>
                    <a:close/>
                  </a:path>
                </a:pathLst>
              </a:custGeom>
              <a:solidFill>
                <a:srgbClr val="D1EFFF"/>
              </a:solidFill>
              <a:ln w="9525">
                <a:noFill/>
                <a:round/>
                <a:headEnd/>
                <a:tailEnd/>
              </a:ln>
            </p:spPr>
            <p:txBody>
              <a:bodyPr>
                <a:prstTxWarp prst="textNoShape">
                  <a:avLst/>
                </a:prstTxWarp>
              </a:bodyPr>
              <a:lstStyle/>
              <a:p>
                <a:endParaRPr lang="en-US"/>
              </a:p>
            </p:txBody>
          </p:sp>
          <p:sp>
            <p:nvSpPr>
              <p:cNvPr id="184523" name="Freeform 203"/>
              <p:cNvSpPr>
                <a:spLocks/>
              </p:cNvSpPr>
              <p:nvPr/>
            </p:nvSpPr>
            <p:spPr bwMode="auto">
              <a:xfrm>
                <a:off x="2836" y="3567"/>
                <a:ext cx="55" cy="50"/>
              </a:xfrm>
              <a:custGeom>
                <a:avLst/>
                <a:gdLst/>
                <a:ahLst/>
                <a:cxnLst>
                  <a:cxn ang="0">
                    <a:pos x="52" y="30"/>
                  </a:cxn>
                  <a:cxn ang="0">
                    <a:pos x="74" y="36"/>
                  </a:cxn>
                  <a:cxn ang="0">
                    <a:pos x="93" y="34"/>
                  </a:cxn>
                  <a:cxn ang="0">
                    <a:pos x="107" y="29"/>
                  </a:cxn>
                  <a:cxn ang="0">
                    <a:pos x="111" y="33"/>
                  </a:cxn>
                  <a:cxn ang="0">
                    <a:pos x="111" y="43"/>
                  </a:cxn>
                  <a:cxn ang="0">
                    <a:pos x="106" y="49"/>
                  </a:cxn>
                  <a:cxn ang="0">
                    <a:pos x="97" y="50"/>
                  </a:cxn>
                  <a:cxn ang="0">
                    <a:pos x="88" y="50"/>
                  </a:cxn>
                  <a:cxn ang="0">
                    <a:pos x="78" y="49"/>
                  </a:cxn>
                  <a:cxn ang="0">
                    <a:pos x="74" y="49"/>
                  </a:cxn>
                  <a:cxn ang="0">
                    <a:pos x="85" y="57"/>
                  </a:cxn>
                  <a:cxn ang="0">
                    <a:pos x="101" y="61"/>
                  </a:cxn>
                  <a:cxn ang="0">
                    <a:pos x="109" y="67"/>
                  </a:cxn>
                  <a:cxn ang="0">
                    <a:pos x="108" y="79"/>
                  </a:cxn>
                  <a:cxn ang="0">
                    <a:pos x="104" y="84"/>
                  </a:cxn>
                  <a:cxn ang="0">
                    <a:pos x="93" y="88"/>
                  </a:cxn>
                  <a:cxn ang="0">
                    <a:pos x="86" y="82"/>
                  </a:cxn>
                  <a:cxn ang="0">
                    <a:pos x="77" y="68"/>
                  </a:cxn>
                  <a:cxn ang="0">
                    <a:pos x="66" y="59"/>
                  </a:cxn>
                  <a:cxn ang="0">
                    <a:pos x="69" y="68"/>
                  </a:cxn>
                  <a:cxn ang="0">
                    <a:pos x="74" y="84"/>
                  </a:cxn>
                  <a:cxn ang="0">
                    <a:pos x="70" y="96"/>
                  </a:cxn>
                  <a:cxn ang="0">
                    <a:pos x="60" y="99"/>
                  </a:cxn>
                  <a:cxn ang="0">
                    <a:pos x="56" y="89"/>
                  </a:cxn>
                  <a:cxn ang="0">
                    <a:pos x="51" y="52"/>
                  </a:cxn>
                  <a:cxn ang="0">
                    <a:pos x="30" y="31"/>
                  </a:cxn>
                  <a:cxn ang="0">
                    <a:pos x="18" y="25"/>
                  </a:cxn>
                  <a:cxn ang="0">
                    <a:pos x="7" y="20"/>
                  </a:cxn>
                  <a:cxn ang="0">
                    <a:pos x="5" y="10"/>
                  </a:cxn>
                  <a:cxn ang="0">
                    <a:pos x="0" y="0"/>
                  </a:cxn>
                  <a:cxn ang="0">
                    <a:pos x="10" y="3"/>
                  </a:cxn>
                  <a:cxn ang="0">
                    <a:pos x="21" y="3"/>
                  </a:cxn>
                  <a:cxn ang="0">
                    <a:pos x="30" y="12"/>
                  </a:cxn>
                  <a:cxn ang="0">
                    <a:pos x="38" y="21"/>
                  </a:cxn>
                </a:cxnLst>
                <a:rect l="0" t="0" r="r" b="b"/>
                <a:pathLst>
                  <a:path w="112" h="102">
                    <a:moveTo>
                      <a:pt x="42" y="23"/>
                    </a:moveTo>
                    <a:lnTo>
                      <a:pt x="52" y="30"/>
                    </a:lnTo>
                    <a:lnTo>
                      <a:pt x="63" y="34"/>
                    </a:lnTo>
                    <a:lnTo>
                      <a:pt x="74" y="36"/>
                    </a:lnTo>
                    <a:lnTo>
                      <a:pt x="84" y="35"/>
                    </a:lnTo>
                    <a:lnTo>
                      <a:pt x="93" y="34"/>
                    </a:lnTo>
                    <a:lnTo>
                      <a:pt x="101" y="31"/>
                    </a:lnTo>
                    <a:lnTo>
                      <a:pt x="107" y="29"/>
                    </a:lnTo>
                    <a:lnTo>
                      <a:pt x="112" y="27"/>
                    </a:lnTo>
                    <a:lnTo>
                      <a:pt x="111" y="33"/>
                    </a:lnTo>
                    <a:lnTo>
                      <a:pt x="111" y="37"/>
                    </a:lnTo>
                    <a:lnTo>
                      <a:pt x="111" y="43"/>
                    </a:lnTo>
                    <a:lnTo>
                      <a:pt x="111" y="48"/>
                    </a:lnTo>
                    <a:lnTo>
                      <a:pt x="106" y="49"/>
                    </a:lnTo>
                    <a:lnTo>
                      <a:pt x="101" y="50"/>
                    </a:lnTo>
                    <a:lnTo>
                      <a:pt x="97" y="50"/>
                    </a:lnTo>
                    <a:lnTo>
                      <a:pt x="92" y="50"/>
                    </a:lnTo>
                    <a:lnTo>
                      <a:pt x="88" y="50"/>
                    </a:lnTo>
                    <a:lnTo>
                      <a:pt x="83" y="49"/>
                    </a:lnTo>
                    <a:lnTo>
                      <a:pt x="78" y="49"/>
                    </a:lnTo>
                    <a:lnTo>
                      <a:pt x="75" y="48"/>
                    </a:lnTo>
                    <a:lnTo>
                      <a:pt x="74" y="49"/>
                    </a:lnTo>
                    <a:lnTo>
                      <a:pt x="80" y="52"/>
                    </a:lnTo>
                    <a:lnTo>
                      <a:pt x="85" y="57"/>
                    </a:lnTo>
                    <a:lnTo>
                      <a:pt x="93" y="59"/>
                    </a:lnTo>
                    <a:lnTo>
                      <a:pt x="101" y="61"/>
                    </a:lnTo>
                    <a:lnTo>
                      <a:pt x="109" y="63"/>
                    </a:lnTo>
                    <a:lnTo>
                      <a:pt x="109" y="67"/>
                    </a:lnTo>
                    <a:lnTo>
                      <a:pt x="108" y="73"/>
                    </a:lnTo>
                    <a:lnTo>
                      <a:pt x="108" y="79"/>
                    </a:lnTo>
                    <a:lnTo>
                      <a:pt x="109" y="84"/>
                    </a:lnTo>
                    <a:lnTo>
                      <a:pt x="104" y="84"/>
                    </a:lnTo>
                    <a:lnTo>
                      <a:pt x="98" y="87"/>
                    </a:lnTo>
                    <a:lnTo>
                      <a:pt x="93" y="88"/>
                    </a:lnTo>
                    <a:lnTo>
                      <a:pt x="89" y="89"/>
                    </a:lnTo>
                    <a:lnTo>
                      <a:pt x="86" y="82"/>
                    </a:lnTo>
                    <a:lnTo>
                      <a:pt x="82" y="75"/>
                    </a:lnTo>
                    <a:lnTo>
                      <a:pt x="77" y="68"/>
                    </a:lnTo>
                    <a:lnTo>
                      <a:pt x="71" y="64"/>
                    </a:lnTo>
                    <a:lnTo>
                      <a:pt x="66" y="59"/>
                    </a:lnTo>
                    <a:lnTo>
                      <a:pt x="65" y="60"/>
                    </a:lnTo>
                    <a:lnTo>
                      <a:pt x="69" y="68"/>
                    </a:lnTo>
                    <a:lnTo>
                      <a:pt x="71" y="76"/>
                    </a:lnTo>
                    <a:lnTo>
                      <a:pt x="74" y="84"/>
                    </a:lnTo>
                    <a:lnTo>
                      <a:pt x="75" y="94"/>
                    </a:lnTo>
                    <a:lnTo>
                      <a:pt x="70" y="96"/>
                    </a:lnTo>
                    <a:lnTo>
                      <a:pt x="65" y="97"/>
                    </a:lnTo>
                    <a:lnTo>
                      <a:pt x="60" y="99"/>
                    </a:lnTo>
                    <a:lnTo>
                      <a:pt x="54" y="102"/>
                    </a:lnTo>
                    <a:lnTo>
                      <a:pt x="56" y="89"/>
                    </a:lnTo>
                    <a:lnTo>
                      <a:pt x="56" y="72"/>
                    </a:lnTo>
                    <a:lnTo>
                      <a:pt x="51" y="52"/>
                    </a:lnTo>
                    <a:lnTo>
                      <a:pt x="35" y="35"/>
                    </a:lnTo>
                    <a:lnTo>
                      <a:pt x="30" y="31"/>
                    </a:lnTo>
                    <a:lnTo>
                      <a:pt x="25" y="28"/>
                    </a:lnTo>
                    <a:lnTo>
                      <a:pt x="18" y="25"/>
                    </a:lnTo>
                    <a:lnTo>
                      <a:pt x="12" y="21"/>
                    </a:lnTo>
                    <a:lnTo>
                      <a:pt x="7" y="20"/>
                    </a:lnTo>
                    <a:lnTo>
                      <a:pt x="6" y="15"/>
                    </a:lnTo>
                    <a:lnTo>
                      <a:pt x="5" y="10"/>
                    </a:lnTo>
                    <a:lnTo>
                      <a:pt x="2" y="5"/>
                    </a:lnTo>
                    <a:lnTo>
                      <a:pt x="0" y="0"/>
                    </a:lnTo>
                    <a:lnTo>
                      <a:pt x="6" y="2"/>
                    </a:lnTo>
                    <a:lnTo>
                      <a:pt x="10" y="3"/>
                    </a:lnTo>
                    <a:lnTo>
                      <a:pt x="16" y="3"/>
                    </a:lnTo>
                    <a:lnTo>
                      <a:pt x="21" y="3"/>
                    </a:lnTo>
                    <a:lnTo>
                      <a:pt x="24" y="6"/>
                    </a:lnTo>
                    <a:lnTo>
                      <a:pt x="30" y="12"/>
                    </a:lnTo>
                    <a:lnTo>
                      <a:pt x="35" y="18"/>
                    </a:lnTo>
                    <a:lnTo>
                      <a:pt x="38" y="21"/>
                    </a:lnTo>
                    <a:lnTo>
                      <a:pt x="42" y="23"/>
                    </a:lnTo>
                    <a:close/>
                  </a:path>
                </a:pathLst>
              </a:custGeom>
              <a:solidFill>
                <a:srgbClr val="0038EF"/>
              </a:solidFill>
              <a:ln w="9525">
                <a:noFill/>
                <a:round/>
                <a:headEnd/>
                <a:tailEnd/>
              </a:ln>
            </p:spPr>
            <p:txBody>
              <a:bodyPr>
                <a:prstTxWarp prst="textNoShape">
                  <a:avLst/>
                </a:prstTxWarp>
              </a:bodyPr>
              <a:lstStyle/>
              <a:p>
                <a:endParaRPr lang="en-US"/>
              </a:p>
            </p:txBody>
          </p:sp>
          <p:sp>
            <p:nvSpPr>
              <p:cNvPr id="184524" name="Freeform 204"/>
              <p:cNvSpPr>
                <a:spLocks/>
              </p:cNvSpPr>
              <p:nvPr/>
            </p:nvSpPr>
            <p:spPr bwMode="auto">
              <a:xfrm>
                <a:off x="2811" y="3581"/>
                <a:ext cx="48" cy="46"/>
              </a:xfrm>
              <a:custGeom>
                <a:avLst/>
                <a:gdLst/>
                <a:ahLst/>
                <a:cxnLst>
                  <a:cxn ang="0">
                    <a:pos x="0" y="27"/>
                  </a:cxn>
                  <a:cxn ang="0">
                    <a:pos x="2" y="23"/>
                  </a:cxn>
                  <a:cxn ang="0">
                    <a:pos x="11" y="13"/>
                  </a:cxn>
                  <a:cxn ang="0">
                    <a:pos x="28" y="2"/>
                  </a:cxn>
                  <a:cxn ang="0">
                    <a:pos x="47" y="0"/>
                  </a:cxn>
                  <a:cxn ang="0">
                    <a:pos x="65" y="6"/>
                  </a:cxn>
                  <a:cxn ang="0">
                    <a:pos x="85" y="22"/>
                  </a:cxn>
                  <a:cxn ang="0">
                    <a:pos x="94" y="57"/>
                  </a:cxn>
                  <a:cxn ang="0">
                    <a:pos x="77" y="84"/>
                  </a:cxn>
                  <a:cxn ang="0">
                    <a:pos x="60" y="91"/>
                  </a:cxn>
                  <a:cxn ang="0">
                    <a:pos x="43" y="90"/>
                  </a:cxn>
                  <a:cxn ang="0">
                    <a:pos x="33" y="85"/>
                  </a:cxn>
                  <a:cxn ang="0">
                    <a:pos x="25" y="77"/>
                  </a:cxn>
                  <a:cxn ang="0">
                    <a:pos x="17" y="54"/>
                  </a:cxn>
                  <a:cxn ang="0">
                    <a:pos x="33" y="30"/>
                  </a:cxn>
                  <a:cxn ang="0">
                    <a:pos x="50" y="30"/>
                  </a:cxn>
                  <a:cxn ang="0">
                    <a:pos x="60" y="36"/>
                  </a:cxn>
                  <a:cxn ang="0">
                    <a:pos x="62" y="46"/>
                  </a:cxn>
                  <a:cxn ang="0">
                    <a:pos x="56" y="54"/>
                  </a:cxn>
                  <a:cxn ang="0">
                    <a:pos x="48" y="55"/>
                  </a:cxn>
                  <a:cxn ang="0">
                    <a:pos x="41" y="50"/>
                  </a:cxn>
                  <a:cxn ang="0">
                    <a:pos x="41" y="44"/>
                  </a:cxn>
                  <a:cxn ang="0">
                    <a:pos x="39" y="43"/>
                  </a:cxn>
                  <a:cxn ang="0">
                    <a:pos x="33" y="46"/>
                  </a:cxn>
                  <a:cxn ang="0">
                    <a:pos x="28" y="54"/>
                  </a:cxn>
                  <a:cxn ang="0">
                    <a:pos x="30" y="69"/>
                  </a:cxn>
                  <a:cxn ang="0">
                    <a:pos x="43" y="80"/>
                  </a:cxn>
                  <a:cxn ang="0">
                    <a:pos x="55" y="81"/>
                  </a:cxn>
                  <a:cxn ang="0">
                    <a:pos x="65" y="77"/>
                  </a:cxn>
                  <a:cxn ang="0">
                    <a:pos x="72" y="70"/>
                  </a:cxn>
                  <a:cxn ang="0">
                    <a:pos x="80" y="58"/>
                  </a:cxn>
                  <a:cxn ang="0">
                    <a:pos x="78" y="32"/>
                  </a:cxn>
                  <a:cxn ang="0">
                    <a:pos x="56" y="14"/>
                  </a:cxn>
                  <a:cxn ang="0">
                    <a:pos x="37" y="12"/>
                  </a:cxn>
                  <a:cxn ang="0">
                    <a:pos x="19" y="17"/>
                  </a:cxn>
                  <a:cxn ang="0">
                    <a:pos x="7" y="27"/>
                  </a:cxn>
                  <a:cxn ang="0">
                    <a:pos x="0" y="28"/>
                  </a:cxn>
                </a:cxnLst>
                <a:rect l="0" t="0" r="r" b="b"/>
                <a:pathLst>
                  <a:path w="94" h="91">
                    <a:moveTo>
                      <a:pt x="0" y="28"/>
                    </a:moveTo>
                    <a:lnTo>
                      <a:pt x="0" y="27"/>
                    </a:lnTo>
                    <a:lnTo>
                      <a:pt x="1" y="24"/>
                    </a:lnTo>
                    <a:lnTo>
                      <a:pt x="2" y="23"/>
                    </a:lnTo>
                    <a:lnTo>
                      <a:pt x="3" y="22"/>
                    </a:lnTo>
                    <a:lnTo>
                      <a:pt x="11" y="13"/>
                    </a:lnTo>
                    <a:lnTo>
                      <a:pt x="19" y="7"/>
                    </a:lnTo>
                    <a:lnTo>
                      <a:pt x="28" y="2"/>
                    </a:lnTo>
                    <a:lnTo>
                      <a:pt x="38" y="0"/>
                    </a:lnTo>
                    <a:lnTo>
                      <a:pt x="47" y="0"/>
                    </a:lnTo>
                    <a:lnTo>
                      <a:pt x="56" y="2"/>
                    </a:lnTo>
                    <a:lnTo>
                      <a:pt x="65" y="6"/>
                    </a:lnTo>
                    <a:lnTo>
                      <a:pt x="73" y="11"/>
                    </a:lnTo>
                    <a:lnTo>
                      <a:pt x="85" y="22"/>
                    </a:lnTo>
                    <a:lnTo>
                      <a:pt x="93" y="38"/>
                    </a:lnTo>
                    <a:lnTo>
                      <a:pt x="94" y="57"/>
                    </a:lnTo>
                    <a:lnTo>
                      <a:pt x="85" y="75"/>
                    </a:lnTo>
                    <a:lnTo>
                      <a:pt x="77" y="84"/>
                    </a:lnTo>
                    <a:lnTo>
                      <a:pt x="68" y="89"/>
                    </a:lnTo>
                    <a:lnTo>
                      <a:pt x="60" y="91"/>
                    </a:lnTo>
                    <a:lnTo>
                      <a:pt x="51" y="91"/>
                    </a:lnTo>
                    <a:lnTo>
                      <a:pt x="43" y="90"/>
                    </a:lnTo>
                    <a:lnTo>
                      <a:pt x="38" y="88"/>
                    </a:lnTo>
                    <a:lnTo>
                      <a:pt x="33" y="85"/>
                    </a:lnTo>
                    <a:lnTo>
                      <a:pt x="31" y="84"/>
                    </a:lnTo>
                    <a:lnTo>
                      <a:pt x="25" y="77"/>
                    </a:lnTo>
                    <a:lnTo>
                      <a:pt x="19" y="67"/>
                    </a:lnTo>
                    <a:lnTo>
                      <a:pt x="17" y="54"/>
                    </a:lnTo>
                    <a:lnTo>
                      <a:pt x="24" y="39"/>
                    </a:lnTo>
                    <a:lnTo>
                      <a:pt x="33" y="30"/>
                    </a:lnTo>
                    <a:lnTo>
                      <a:pt x="43" y="28"/>
                    </a:lnTo>
                    <a:lnTo>
                      <a:pt x="50" y="30"/>
                    </a:lnTo>
                    <a:lnTo>
                      <a:pt x="55" y="32"/>
                    </a:lnTo>
                    <a:lnTo>
                      <a:pt x="60" y="36"/>
                    </a:lnTo>
                    <a:lnTo>
                      <a:pt x="62" y="42"/>
                    </a:lnTo>
                    <a:lnTo>
                      <a:pt x="62" y="46"/>
                    </a:lnTo>
                    <a:lnTo>
                      <a:pt x="60" y="51"/>
                    </a:lnTo>
                    <a:lnTo>
                      <a:pt x="56" y="54"/>
                    </a:lnTo>
                    <a:lnTo>
                      <a:pt x="51" y="55"/>
                    </a:lnTo>
                    <a:lnTo>
                      <a:pt x="48" y="55"/>
                    </a:lnTo>
                    <a:lnTo>
                      <a:pt x="43" y="53"/>
                    </a:lnTo>
                    <a:lnTo>
                      <a:pt x="41" y="50"/>
                    </a:lnTo>
                    <a:lnTo>
                      <a:pt x="41" y="47"/>
                    </a:lnTo>
                    <a:lnTo>
                      <a:pt x="41" y="44"/>
                    </a:lnTo>
                    <a:lnTo>
                      <a:pt x="41" y="42"/>
                    </a:lnTo>
                    <a:lnTo>
                      <a:pt x="39" y="43"/>
                    </a:lnTo>
                    <a:lnTo>
                      <a:pt x="37" y="44"/>
                    </a:lnTo>
                    <a:lnTo>
                      <a:pt x="33" y="46"/>
                    </a:lnTo>
                    <a:lnTo>
                      <a:pt x="31" y="49"/>
                    </a:lnTo>
                    <a:lnTo>
                      <a:pt x="28" y="54"/>
                    </a:lnTo>
                    <a:lnTo>
                      <a:pt x="27" y="61"/>
                    </a:lnTo>
                    <a:lnTo>
                      <a:pt x="30" y="69"/>
                    </a:lnTo>
                    <a:lnTo>
                      <a:pt x="37" y="76"/>
                    </a:lnTo>
                    <a:lnTo>
                      <a:pt x="43" y="80"/>
                    </a:lnTo>
                    <a:lnTo>
                      <a:pt x="49" y="81"/>
                    </a:lnTo>
                    <a:lnTo>
                      <a:pt x="55" y="81"/>
                    </a:lnTo>
                    <a:lnTo>
                      <a:pt x="61" y="80"/>
                    </a:lnTo>
                    <a:lnTo>
                      <a:pt x="65" y="77"/>
                    </a:lnTo>
                    <a:lnTo>
                      <a:pt x="69" y="74"/>
                    </a:lnTo>
                    <a:lnTo>
                      <a:pt x="72" y="70"/>
                    </a:lnTo>
                    <a:lnTo>
                      <a:pt x="75" y="68"/>
                    </a:lnTo>
                    <a:lnTo>
                      <a:pt x="80" y="58"/>
                    </a:lnTo>
                    <a:lnTo>
                      <a:pt x="83" y="45"/>
                    </a:lnTo>
                    <a:lnTo>
                      <a:pt x="78" y="32"/>
                    </a:lnTo>
                    <a:lnTo>
                      <a:pt x="66" y="20"/>
                    </a:lnTo>
                    <a:lnTo>
                      <a:pt x="56" y="14"/>
                    </a:lnTo>
                    <a:lnTo>
                      <a:pt x="46" y="11"/>
                    </a:lnTo>
                    <a:lnTo>
                      <a:pt x="37" y="12"/>
                    </a:lnTo>
                    <a:lnTo>
                      <a:pt x="27" y="14"/>
                    </a:lnTo>
                    <a:lnTo>
                      <a:pt x="19" y="17"/>
                    </a:lnTo>
                    <a:lnTo>
                      <a:pt x="12" y="22"/>
                    </a:lnTo>
                    <a:lnTo>
                      <a:pt x="7" y="27"/>
                    </a:lnTo>
                    <a:lnTo>
                      <a:pt x="2" y="30"/>
                    </a:lnTo>
                    <a:lnTo>
                      <a:pt x="0" y="28"/>
                    </a:lnTo>
                    <a:close/>
                  </a:path>
                </a:pathLst>
              </a:custGeom>
              <a:solidFill>
                <a:srgbClr val="D1EFFF"/>
              </a:solidFill>
              <a:ln w="9525">
                <a:noFill/>
                <a:round/>
                <a:headEnd/>
                <a:tailEnd/>
              </a:ln>
            </p:spPr>
            <p:txBody>
              <a:bodyPr>
                <a:prstTxWarp prst="textNoShape">
                  <a:avLst/>
                </a:prstTxWarp>
              </a:bodyPr>
              <a:lstStyle/>
              <a:p>
                <a:endParaRPr lang="en-US"/>
              </a:p>
            </p:txBody>
          </p:sp>
          <p:sp>
            <p:nvSpPr>
              <p:cNvPr id="184525" name="Freeform 205"/>
              <p:cNvSpPr>
                <a:spLocks/>
              </p:cNvSpPr>
              <p:nvPr/>
            </p:nvSpPr>
            <p:spPr bwMode="auto">
              <a:xfrm>
                <a:off x="2747" y="3084"/>
                <a:ext cx="44" cy="47"/>
              </a:xfrm>
              <a:custGeom>
                <a:avLst/>
                <a:gdLst/>
                <a:ahLst/>
                <a:cxnLst>
                  <a:cxn ang="0">
                    <a:pos x="6" y="77"/>
                  </a:cxn>
                  <a:cxn ang="0">
                    <a:pos x="21" y="82"/>
                  </a:cxn>
                  <a:cxn ang="0">
                    <a:pos x="40" y="83"/>
                  </a:cxn>
                  <a:cxn ang="0">
                    <a:pos x="58" y="76"/>
                  </a:cxn>
                  <a:cxn ang="0">
                    <a:pos x="74" y="52"/>
                  </a:cxn>
                  <a:cxn ang="0">
                    <a:pos x="70" y="27"/>
                  </a:cxn>
                  <a:cxn ang="0">
                    <a:pos x="58" y="16"/>
                  </a:cxn>
                  <a:cxn ang="0">
                    <a:pos x="50" y="13"/>
                  </a:cxn>
                  <a:cxn ang="0">
                    <a:pos x="39" y="12"/>
                  </a:cxn>
                  <a:cxn ang="0">
                    <a:pos x="28" y="16"/>
                  </a:cxn>
                  <a:cxn ang="0">
                    <a:pos x="18" y="30"/>
                  </a:cxn>
                  <a:cxn ang="0">
                    <a:pos x="20" y="45"/>
                  </a:cxn>
                  <a:cxn ang="0">
                    <a:pos x="27" y="51"/>
                  </a:cxn>
                  <a:cxn ang="0">
                    <a:pos x="33" y="53"/>
                  </a:cxn>
                  <a:cxn ang="0">
                    <a:pos x="35" y="51"/>
                  </a:cxn>
                  <a:cxn ang="0">
                    <a:pos x="35" y="45"/>
                  </a:cxn>
                  <a:cxn ang="0">
                    <a:pos x="40" y="38"/>
                  </a:cxn>
                  <a:cxn ang="0">
                    <a:pos x="47" y="37"/>
                  </a:cxn>
                  <a:cxn ang="0">
                    <a:pos x="55" y="44"/>
                  </a:cxn>
                  <a:cxn ang="0">
                    <a:pos x="55" y="54"/>
                  </a:cxn>
                  <a:cxn ang="0">
                    <a:pos x="48" y="63"/>
                  </a:cxn>
                  <a:cxn ang="0">
                    <a:pos x="32" y="66"/>
                  </a:cxn>
                  <a:cxn ang="0">
                    <a:pos x="10" y="47"/>
                  </a:cxn>
                  <a:cxn ang="0">
                    <a:pos x="11" y="23"/>
                  </a:cxn>
                  <a:cxn ang="0">
                    <a:pos x="17" y="13"/>
                  </a:cxn>
                  <a:cxn ang="0">
                    <a:pos x="26" y="6"/>
                  </a:cxn>
                  <a:cxn ang="0">
                    <a:pos x="40" y="0"/>
                  </a:cxn>
                  <a:cxn ang="0">
                    <a:pos x="58" y="4"/>
                  </a:cxn>
                  <a:cxn ang="0">
                    <a:pos x="83" y="25"/>
                  </a:cxn>
                  <a:cxn ang="0">
                    <a:pos x="84" y="60"/>
                  </a:cxn>
                  <a:cxn ang="0">
                    <a:pos x="70" y="81"/>
                  </a:cxn>
                  <a:cxn ang="0">
                    <a:pos x="54" y="91"/>
                  </a:cxn>
                  <a:cxn ang="0">
                    <a:pos x="34" y="93"/>
                  </a:cxn>
                  <a:cxn ang="0">
                    <a:pos x="15" y="89"/>
                  </a:cxn>
                  <a:cxn ang="0">
                    <a:pos x="3" y="81"/>
                  </a:cxn>
                  <a:cxn ang="0">
                    <a:pos x="0" y="78"/>
                  </a:cxn>
                  <a:cxn ang="0">
                    <a:pos x="2" y="75"/>
                  </a:cxn>
                </a:cxnLst>
                <a:rect l="0" t="0" r="r" b="b"/>
                <a:pathLst>
                  <a:path w="87" h="93">
                    <a:moveTo>
                      <a:pt x="2" y="75"/>
                    </a:moveTo>
                    <a:lnTo>
                      <a:pt x="6" y="77"/>
                    </a:lnTo>
                    <a:lnTo>
                      <a:pt x="13" y="80"/>
                    </a:lnTo>
                    <a:lnTo>
                      <a:pt x="21" y="82"/>
                    </a:lnTo>
                    <a:lnTo>
                      <a:pt x="31" y="83"/>
                    </a:lnTo>
                    <a:lnTo>
                      <a:pt x="40" y="83"/>
                    </a:lnTo>
                    <a:lnTo>
                      <a:pt x="49" y="81"/>
                    </a:lnTo>
                    <a:lnTo>
                      <a:pt x="58" y="76"/>
                    </a:lnTo>
                    <a:lnTo>
                      <a:pt x="66" y="67"/>
                    </a:lnTo>
                    <a:lnTo>
                      <a:pt x="74" y="52"/>
                    </a:lnTo>
                    <a:lnTo>
                      <a:pt x="74" y="38"/>
                    </a:lnTo>
                    <a:lnTo>
                      <a:pt x="70" y="27"/>
                    </a:lnTo>
                    <a:lnTo>
                      <a:pt x="62" y="19"/>
                    </a:lnTo>
                    <a:lnTo>
                      <a:pt x="58" y="16"/>
                    </a:lnTo>
                    <a:lnTo>
                      <a:pt x="55" y="15"/>
                    </a:lnTo>
                    <a:lnTo>
                      <a:pt x="50" y="13"/>
                    </a:lnTo>
                    <a:lnTo>
                      <a:pt x="45" y="12"/>
                    </a:lnTo>
                    <a:lnTo>
                      <a:pt x="39" y="12"/>
                    </a:lnTo>
                    <a:lnTo>
                      <a:pt x="34" y="13"/>
                    </a:lnTo>
                    <a:lnTo>
                      <a:pt x="28" y="16"/>
                    </a:lnTo>
                    <a:lnTo>
                      <a:pt x="23" y="22"/>
                    </a:lnTo>
                    <a:lnTo>
                      <a:pt x="18" y="30"/>
                    </a:lnTo>
                    <a:lnTo>
                      <a:pt x="18" y="38"/>
                    </a:lnTo>
                    <a:lnTo>
                      <a:pt x="20" y="45"/>
                    </a:lnTo>
                    <a:lnTo>
                      <a:pt x="25" y="50"/>
                    </a:lnTo>
                    <a:lnTo>
                      <a:pt x="27" y="51"/>
                    </a:lnTo>
                    <a:lnTo>
                      <a:pt x="30" y="53"/>
                    </a:lnTo>
                    <a:lnTo>
                      <a:pt x="33" y="53"/>
                    </a:lnTo>
                    <a:lnTo>
                      <a:pt x="36" y="53"/>
                    </a:lnTo>
                    <a:lnTo>
                      <a:pt x="35" y="51"/>
                    </a:lnTo>
                    <a:lnTo>
                      <a:pt x="35" y="47"/>
                    </a:lnTo>
                    <a:lnTo>
                      <a:pt x="35" y="45"/>
                    </a:lnTo>
                    <a:lnTo>
                      <a:pt x="36" y="42"/>
                    </a:lnTo>
                    <a:lnTo>
                      <a:pt x="40" y="38"/>
                    </a:lnTo>
                    <a:lnTo>
                      <a:pt x="43" y="37"/>
                    </a:lnTo>
                    <a:lnTo>
                      <a:pt x="47" y="37"/>
                    </a:lnTo>
                    <a:lnTo>
                      <a:pt x="51" y="39"/>
                    </a:lnTo>
                    <a:lnTo>
                      <a:pt x="55" y="44"/>
                    </a:lnTo>
                    <a:lnTo>
                      <a:pt x="56" y="48"/>
                    </a:lnTo>
                    <a:lnTo>
                      <a:pt x="55" y="54"/>
                    </a:lnTo>
                    <a:lnTo>
                      <a:pt x="51" y="60"/>
                    </a:lnTo>
                    <a:lnTo>
                      <a:pt x="48" y="63"/>
                    </a:lnTo>
                    <a:lnTo>
                      <a:pt x="41" y="66"/>
                    </a:lnTo>
                    <a:lnTo>
                      <a:pt x="32" y="66"/>
                    </a:lnTo>
                    <a:lnTo>
                      <a:pt x="20" y="60"/>
                    </a:lnTo>
                    <a:lnTo>
                      <a:pt x="10" y="47"/>
                    </a:lnTo>
                    <a:lnTo>
                      <a:pt x="8" y="35"/>
                    </a:lnTo>
                    <a:lnTo>
                      <a:pt x="11" y="23"/>
                    </a:lnTo>
                    <a:lnTo>
                      <a:pt x="15" y="15"/>
                    </a:lnTo>
                    <a:lnTo>
                      <a:pt x="17" y="13"/>
                    </a:lnTo>
                    <a:lnTo>
                      <a:pt x="20" y="9"/>
                    </a:lnTo>
                    <a:lnTo>
                      <a:pt x="26" y="6"/>
                    </a:lnTo>
                    <a:lnTo>
                      <a:pt x="33" y="2"/>
                    </a:lnTo>
                    <a:lnTo>
                      <a:pt x="40" y="0"/>
                    </a:lnTo>
                    <a:lnTo>
                      <a:pt x="49" y="0"/>
                    </a:lnTo>
                    <a:lnTo>
                      <a:pt x="58" y="4"/>
                    </a:lnTo>
                    <a:lnTo>
                      <a:pt x="69" y="9"/>
                    </a:lnTo>
                    <a:lnTo>
                      <a:pt x="83" y="25"/>
                    </a:lnTo>
                    <a:lnTo>
                      <a:pt x="87" y="43"/>
                    </a:lnTo>
                    <a:lnTo>
                      <a:pt x="84" y="60"/>
                    </a:lnTo>
                    <a:lnTo>
                      <a:pt x="76" y="74"/>
                    </a:lnTo>
                    <a:lnTo>
                      <a:pt x="70" y="81"/>
                    </a:lnTo>
                    <a:lnTo>
                      <a:pt x="62" y="86"/>
                    </a:lnTo>
                    <a:lnTo>
                      <a:pt x="54" y="91"/>
                    </a:lnTo>
                    <a:lnTo>
                      <a:pt x="45" y="93"/>
                    </a:lnTo>
                    <a:lnTo>
                      <a:pt x="34" y="93"/>
                    </a:lnTo>
                    <a:lnTo>
                      <a:pt x="25" y="92"/>
                    </a:lnTo>
                    <a:lnTo>
                      <a:pt x="15" y="89"/>
                    </a:lnTo>
                    <a:lnTo>
                      <a:pt x="4" y="82"/>
                    </a:lnTo>
                    <a:lnTo>
                      <a:pt x="3" y="81"/>
                    </a:lnTo>
                    <a:lnTo>
                      <a:pt x="2" y="80"/>
                    </a:lnTo>
                    <a:lnTo>
                      <a:pt x="0" y="78"/>
                    </a:lnTo>
                    <a:lnTo>
                      <a:pt x="0" y="77"/>
                    </a:lnTo>
                    <a:lnTo>
                      <a:pt x="2" y="75"/>
                    </a:lnTo>
                    <a:close/>
                  </a:path>
                </a:pathLst>
              </a:custGeom>
              <a:solidFill>
                <a:srgbClr val="D1EFFF"/>
              </a:solidFill>
              <a:ln w="9525">
                <a:noFill/>
                <a:round/>
                <a:headEnd/>
                <a:tailEnd/>
              </a:ln>
            </p:spPr>
            <p:txBody>
              <a:bodyPr>
                <a:prstTxWarp prst="textNoShape">
                  <a:avLst/>
                </a:prstTxWarp>
              </a:bodyPr>
              <a:lstStyle/>
              <a:p>
                <a:endParaRPr lang="en-US"/>
              </a:p>
            </p:txBody>
          </p:sp>
          <p:sp>
            <p:nvSpPr>
              <p:cNvPr id="184526" name="Freeform 206"/>
              <p:cNvSpPr>
                <a:spLocks/>
              </p:cNvSpPr>
              <p:nvPr/>
            </p:nvSpPr>
            <p:spPr bwMode="auto">
              <a:xfrm>
                <a:off x="2778" y="3088"/>
                <a:ext cx="50" cy="55"/>
              </a:xfrm>
              <a:custGeom>
                <a:avLst/>
                <a:gdLst/>
                <a:ahLst/>
                <a:cxnLst>
                  <a:cxn ang="0">
                    <a:pos x="33" y="48"/>
                  </a:cxn>
                  <a:cxn ang="0">
                    <a:pos x="31" y="10"/>
                  </a:cxn>
                  <a:cxn ang="0">
                    <a:pos x="31" y="1"/>
                  </a:cxn>
                  <a:cxn ang="0">
                    <a:pos x="42" y="2"/>
                  </a:cxn>
                  <a:cxn ang="0">
                    <a:pos x="48" y="10"/>
                  </a:cxn>
                  <a:cxn ang="0">
                    <a:pos x="48" y="29"/>
                  </a:cxn>
                  <a:cxn ang="0">
                    <a:pos x="47" y="38"/>
                  </a:cxn>
                  <a:cxn ang="0">
                    <a:pos x="56" y="26"/>
                  </a:cxn>
                  <a:cxn ang="0">
                    <a:pos x="61" y="10"/>
                  </a:cxn>
                  <a:cxn ang="0">
                    <a:pos x="67" y="2"/>
                  </a:cxn>
                  <a:cxn ang="0">
                    <a:pos x="78" y="3"/>
                  </a:cxn>
                  <a:cxn ang="0">
                    <a:pos x="84" y="8"/>
                  </a:cxn>
                  <a:cxn ang="0">
                    <a:pos x="87" y="18"/>
                  </a:cxn>
                  <a:cxn ang="0">
                    <a:pos x="82" y="26"/>
                  </a:cxn>
                  <a:cxn ang="0">
                    <a:pos x="68" y="36"/>
                  </a:cxn>
                  <a:cxn ang="0">
                    <a:pos x="59" y="46"/>
                  </a:cxn>
                  <a:cxn ang="0">
                    <a:pos x="62" y="45"/>
                  </a:cxn>
                  <a:cxn ang="0">
                    <a:pos x="71" y="41"/>
                  </a:cxn>
                  <a:cxn ang="0">
                    <a:pos x="79" y="39"/>
                  </a:cxn>
                  <a:cxn ang="0">
                    <a:pos x="89" y="37"/>
                  </a:cxn>
                  <a:cxn ang="0">
                    <a:pos x="94" y="41"/>
                  </a:cxn>
                  <a:cxn ang="0">
                    <a:pos x="98" y="53"/>
                  </a:cxn>
                  <a:cxn ang="0">
                    <a:pos x="95" y="58"/>
                  </a:cxn>
                  <a:cxn ang="0">
                    <a:pos x="80" y="55"/>
                  </a:cxn>
                  <a:cxn ang="0">
                    <a:pos x="61" y="58"/>
                  </a:cxn>
                  <a:cxn ang="0">
                    <a:pos x="42" y="68"/>
                  </a:cxn>
                  <a:cxn ang="0">
                    <a:pos x="30" y="82"/>
                  </a:cxn>
                  <a:cxn ang="0">
                    <a:pos x="24" y="93"/>
                  </a:cxn>
                  <a:cxn ang="0">
                    <a:pos x="18" y="105"/>
                  </a:cxn>
                  <a:cxn ang="0">
                    <a:pos x="9" y="107"/>
                  </a:cxn>
                  <a:cxn ang="0">
                    <a:pos x="0" y="112"/>
                  </a:cxn>
                  <a:cxn ang="0">
                    <a:pos x="1" y="101"/>
                  </a:cxn>
                  <a:cxn ang="0">
                    <a:pos x="1" y="91"/>
                  </a:cxn>
                  <a:cxn ang="0">
                    <a:pos x="11" y="83"/>
                  </a:cxn>
                  <a:cxn ang="0">
                    <a:pos x="19" y="74"/>
                  </a:cxn>
                </a:cxnLst>
                <a:rect l="0" t="0" r="r" b="b"/>
                <a:pathLst>
                  <a:path w="100" h="112">
                    <a:moveTo>
                      <a:pt x="23" y="70"/>
                    </a:moveTo>
                    <a:lnTo>
                      <a:pt x="33" y="48"/>
                    </a:lnTo>
                    <a:lnTo>
                      <a:pt x="34" y="28"/>
                    </a:lnTo>
                    <a:lnTo>
                      <a:pt x="31" y="10"/>
                    </a:lnTo>
                    <a:lnTo>
                      <a:pt x="25" y="0"/>
                    </a:lnTo>
                    <a:lnTo>
                      <a:pt x="31" y="1"/>
                    </a:lnTo>
                    <a:lnTo>
                      <a:pt x="37" y="2"/>
                    </a:lnTo>
                    <a:lnTo>
                      <a:pt x="42" y="2"/>
                    </a:lnTo>
                    <a:lnTo>
                      <a:pt x="47" y="1"/>
                    </a:lnTo>
                    <a:lnTo>
                      <a:pt x="48" y="10"/>
                    </a:lnTo>
                    <a:lnTo>
                      <a:pt x="49" y="20"/>
                    </a:lnTo>
                    <a:lnTo>
                      <a:pt x="48" y="29"/>
                    </a:lnTo>
                    <a:lnTo>
                      <a:pt x="47" y="37"/>
                    </a:lnTo>
                    <a:lnTo>
                      <a:pt x="47" y="38"/>
                    </a:lnTo>
                    <a:lnTo>
                      <a:pt x="52" y="32"/>
                    </a:lnTo>
                    <a:lnTo>
                      <a:pt x="56" y="26"/>
                    </a:lnTo>
                    <a:lnTo>
                      <a:pt x="59" y="18"/>
                    </a:lnTo>
                    <a:lnTo>
                      <a:pt x="61" y="10"/>
                    </a:lnTo>
                    <a:lnTo>
                      <a:pt x="62" y="2"/>
                    </a:lnTo>
                    <a:lnTo>
                      <a:pt x="67" y="2"/>
                    </a:lnTo>
                    <a:lnTo>
                      <a:pt x="72" y="3"/>
                    </a:lnTo>
                    <a:lnTo>
                      <a:pt x="78" y="3"/>
                    </a:lnTo>
                    <a:lnTo>
                      <a:pt x="83" y="2"/>
                    </a:lnTo>
                    <a:lnTo>
                      <a:pt x="84" y="8"/>
                    </a:lnTo>
                    <a:lnTo>
                      <a:pt x="85" y="14"/>
                    </a:lnTo>
                    <a:lnTo>
                      <a:pt x="87" y="18"/>
                    </a:lnTo>
                    <a:lnTo>
                      <a:pt x="89" y="23"/>
                    </a:lnTo>
                    <a:lnTo>
                      <a:pt x="82" y="26"/>
                    </a:lnTo>
                    <a:lnTo>
                      <a:pt x="74" y="30"/>
                    </a:lnTo>
                    <a:lnTo>
                      <a:pt x="68" y="36"/>
                    </a:lnTo>
                    <a:lnTo>
                      <a:pt x="62" y="40"/>
                    </a:lnTo>
                    <a:lnTo>
                      <a:pt x="59" y="46"/>
                    </a:lnTo>
                    <a:lnTo>
                      <a:pt x="59" y="47"/>
                    </a:lnTo>
                    <a:lnTo>
                      <a:pt x="62" y="45"/>
                    </a:lnTo>
                    <a:lnTo>
                      <a:pt x="67" y="44"/>
                    </a:lnTo>
                    <a:lnTo>
                      <a:pt x="71" y="41"/>
                    </a:lnTo>
                    <a:lnTo>
                      <a:pt x="75" y="40"/>
                    </a:lnTo>
                    <a:lnTo>
                      <a:pt x="79" y="39"/>
                    </a:lnTo>
                    <a:lnTo>
                      <a:pt x="84" y="38"/>
                    </a:lnTo>
                    <a:lnTo>
                      <a:pt x="89" y="37"/>
                    </a:lnTo>
                    <a:lnTo>
                      <a:pt x="93" y="37"/>
                    </a:lnTo>
                    <a:lnTo>
                      <a:pt x="94" y="41"/>
                    </a:lnTo>
                    <a:lnTo>
                      <a:pt x="95" y="47"/>
                    </a:lnTo>
                    <a:lnTo>
                      <a:pt x="98" y="53"/>
                    </a:lnTo>
                    <a:lnTo>
                      <a:pt x="100" y="59"/>
                    </a:lnTo>
                    <a:lnTo>
                      <a:pt x="95" y="58"/>
                    </a:lnTo>
                    <a:lnTo>
                      <a:pt x="89" y="56"/>
                    </a:lnTo>
                    <a:lnTo>
                      <a:pt x="80" y="55"/>
                    </a:lnTo>
                    <a:lnTo>
                      <a:pt x="71" y="55"/>
                    </a:lnTo>
                    <a:lnTo>
                      <a:pt x="61" y="58"/>
                    </a:lnTo>
                    <a:lnTo>
                      <a:pt x="52" y="62"/>
                    </a:lnTo>
                    <a:lnTo>
                      <a:pt x="42" y="68"/>
                    </a:lnTo>
                    <a:lnTo>
                      <a:pt x="33" y="77"/>
                    </a:lnTo>
                    <a:lnTo>
                      <a:pt x="30" y="82"/>
                    </a:lnTo>
                    <a:lnTo>
                      <a:pt x="27" y="86"/>
                    </a:lnTo>
                    <a:lnTo>
                      <a:pt x="24" y="93"/>
                    </a:lnTo>
                    <a:lnTo>
                      <a:pt x="21" y="100"/>
                    </a:lnTo>
                    <a:lnTo>
                      <a:pt x="18" y="105"/>
                    </a:lnTo>
                    <a:lnTo>
                      <a:pt x="14" y="106"/>
                    </a:lnTo>
                    <a:lnTo>
                      <a:pt x="9" y="107"/>
                    </a:lnTo>
                    <a:lnTo>
                      <a:pt x="4" y="109"/>
                    </a:lnTo>
                    <a:lnTo>
                      <a:pt x="0" y="112"/>
                    </a:lnTo>
                    <a:lnTo>
                      <a:pt x="1" y="106"/>
                    </a:lnTo>
                    <a:lnTo>
                      <a:pt x="1" y="101"/>
                    </a:lnTo>
                    <a:lnTo>
                      <a:pt x="1" y="96"/>
                    </a:lnTo>
                    <a:lnTo>
                      <a:pt x="1" y="91"/>
                    </a:lnTo>
                    <a:lnTo>
                      <a:pt x="6" y="89"/>
                    </a:lnTo>
                    <a:lnTo>
                      <a:pt x="11" y="83"/>
                    </a:lnTo>
                    <a:lnTo>
                      <a:pt x="17" y="77"/>
                    </a:lnTo>
                    <a:lnTo>
                      <a:pt x="19" y="74"/>
                    </a:lnTo>
                    <a:lnTo>
                      <a:pt x="23" y="70"/>
                    </a:lnTo>
                    <a:close/>
                  </a:path>
                </a:pathLst>
              </a:custGeom>
              <a:solidFill>
                <a:srgbClr val="0038EF"/>
              </a:solidFill>
              <a:ln w="9525">
                <a:noFill/>
                <a:round/>
                <a:headEnd/>
                <a:tailEnd/>
              </a:ln>
            </p:spPr>
            <p:txBody>
              <a:bodyPr>
                <a:prstTxWarp prst="textNoShape">
                  <a:avLst/>
                </a:prstTxWarp>
              </a:bodyPr>
              <a:lstStyle/>
              <a:p>
                <a:endParaRPr lang="en-US"/>
              </a:p>
            </p:txBody>
          </p:sp>
          <p:sp>
            <p:nvSpPr>
              <p:cNvPr id="184527" name="Freeform 207"/>
              <p:cNvSpPr>
                <a:spLocks/>
              </p:cNvSpPr>
              <p:nvPr/>
            </p:nvSpPr>
            <p:spPr bwMode="auto">
              <a:xfrm>
                <a:off x="2792" y="3120"/>
                <a:ext cx="46" cy="48"/>
              </a:xfrm>
              <a:custGeom>
                <a:avLst/>
                <a:gdLst/>
                <a:ahLst/>
                <a:cxnLst>
                  <a:cxn ang="0">
                    <a:pos x="26" y="94"/>
                  </a:cxn>
                  <a:cxn ang="0">
                    <a:pos x="23" y="92"/>
                  </a:cxn>
                  <a:cxn ang="0">
                    <a:pos x="5" y="75"/>
                  </a:cxn>
                  <a:cxn ang="0">
                    <a:pos x="1" y="38"/>
                  </a:cxn>
                  <a:cxn ang="0">
                    <a:pos x="16" y="15"/>
                  </a:cxn>
                  <a:cxn ang="0">
                    <a:pos x="28" y="4"/>
                  </a:cxn>
                  <a:cxn ang="0">
                    <a:pos x="46" y="0"/>
                  </a:cxn>
                  <a:cxn ang="0">
                    <a:pos x="64" y="4"/>
                  </a:cxn>
                  <a:cxn ang="0">
                    <a:pos x="88" y="26"/>
                  </a:cxn>
                  <a:cxn ang="0">
                    <a:pos x="87" y="56"/>
                  </a:cxn>
                  <a:cxn ang="0">
                    <a:pos x="80" y="68"/>
                  </a:cxn>
                  <a:cxn ang="0">
                    <a:pos x="72" y="73"/>
                  </a:cxn>
                  <a:cxn ang="0">
                    <a:pos x="60" y="77"/>
                  </a:cxn>
                  <a:cxn ang="0">
                    <a:pos x="46" y="75"/>
                  </a:cxn>
                  <a:cxn ang="0">
                    <a:pos x="28" y="61"/>
                  </a:cxn>
                  <a:cxn ang="0">
                    <a:pos x="28" y="43"/>
                  </a:cxn>
                  <a:cxn ang="0">
                    <a:pos x="35" y="34"/>
                  </a:cxn>
                  <a:cxn ang="0">
                    <a:pos x="45" y="32"/>
                  </a:cxn>
                  <a:cxn ang="0">
                    <a:pos x="53" y="38"/>
                  </a:cxn>
                  <a:cxn ang="0">
                    <a:pos x="55" y="47"/>
                  </a:cxn>
                  <a:cxn ang="0">
                    <a:pos x="49" y="53"/>
                  </a:cxn>
                  <a:cxn ang="0">
                    <a:pos x="43" y="54"/>
                  </a:cxn>
                  <a:cxn ang="0">
                    <a:pos x="41" y="55"/>
                  </a:cxn>
                  <a:cxn ang="0">
                    <a:pos x="46" y="61"/>
                  </a:cxn>
                  <a:cxn ang="0">
                    <a:pos x="54" y="65"/>
                  </a:cxn>
                  <a:cxn ang="0">
                    <a:pos x="68" y="64"/>
                  </a:cxn>
                  <a:cxn ang="0">
                    <a:pos x="80" y="45"/>
                  </a:cxn>
                  <a:cxn ang="0">
                    <a:pos x="73" y="25"/>
                  </a:cxn>
                  <a:cxn ang="0">
                    <a:pos x="63" y="17"/>
                  </a:cxn>
                  <a:cxn ang="0">
                    <a:pos x="51" y="12"/>
                  </a:cxn>
                  <a:cxn ang="0">
                    <a:pos x="39" y="13"/>
                  </a:cxn>
                  <a:cxn ang="0">
                    <a:pos x="25" y="20"/>
                  </a:cxn>
                  <a:cxn ang="0">
                    <a:pos x="10" y="48"/>
                  </a:cxn>
                  <a:cxn ang="0">
                    <a:pos x="22" y="81"/>
                  </a:cxn>
                  <a:cxn ang="0">
                    <a:pos x="27" y="94"/>
                  </a:cxn>
                </a:cxnLst>
                <a:rect l="0" t="0" r="r" b="b"/>
                <a:pathLst>
                  <a:path w="91" h="94">
                    <a:moveTo>
                      <a:pt x="27" y="94"/>
                    </a:moveTo>
                    <a:lnTo>
                      <a:pt x="26" y="94"/>
                    </a:lnTo>
                    <a:lnTo>
                      <a:pt x="24" y="93"/>
                    </a:lnTo>
                    <a:lnTo>
                      <a:pt x="23" y="92"/>
                    </a:lnTo>
                    <a:lnTo>
                      <a:pt x="20" y="91"/>
                    </a:lnTo>
                    <a:lnTo>
                      <a:pt x="5" y="75"/>
                    </a:lnTo>
                    <a:lnTo>
                      <a:pt x="0" y="56"/>
                    </a:lnTo>
                    <a:lnTo>
                      <a:pt x="1" y="38"/>
                    </a:lnTo>
                    <a:lnTo>
                      <a:pt x="10" y="20"/>
                    </a:lnTo>
                    <a:lnTo>
                      <a:pt x="16" y="15"/>
                    </a:lnTo>
                    <a:lnTo>
                      <a:pt x="22" y="9"/>
                    </a:lnTo>
                    <a:lnTo>
                      <a:pt x="28" y="4"/>
                    </a:lnTo>
                    <a:lnTo>
                      <a:pt x="38" y="1"/>
                    </a:lnTo>
                    <a:lnTo>
                      <a:pt x="46" y="0"/>
                    </a:lnTo>
                    <a:lnTo>
                      <a:pt x="55" y="1"/>
                    </a:lnTo>
                    <a:lnTo>
                      <a:pt x="64" y="4"/>
                    </a:lnTo>
                    <a:lnTo>
                      <a:pt x="75" y="10"/>
                    </a:lnTo>
                    <a:lnTo>
                      <a:pt x="88" y="26"/>
                    </a:lnTo>
                    <a:lnTo>
                      <a:pt x="91" y="43"/>
                    </a:lnTo>
                    <a:lnTo>
                      <a:pt x="87" y="56"/>
                    </a:lnTo>
                    <a:lnTo>
                      <a:pt x="83" y="64"/>
                    </a:lnTo>
                    <a:lnTo>
                      <a:pt x="80" y="68"/>
                    </a:lnTo>
                    <a:lnTo>
                      <a:pt x="77" y="70"/>
                    </a:lnTo>
                    <a:lnTo>
                      <a:pt x="72" y="73"/>
                    </a:lnTo>
                    <a:lnTo>
                      <a:pt x="66" y="76"/>
                    </a:lnTo>
                    <a:lnTo>
                      <a:pt x="60" y="77"/>
                    </a:lnTo>
                    <a:lnTo>
                      <a:pt x="53" y="77"/>
                    </a:lnTo>
                    <a:lnTo>
                      <a:pt x="46" y="75"/>
                    </a:lnTo>
                    <a:lnTo>
                      <a:pt x="38" y="70"/>
                    </a:lnTo>
                    <a:lnTo>
                      <a:pt x="28" y="61"/>
                    </a:lnTo>
                    <a:lnTo>
                      <a:pt x="26" y="50"/>
                    </a:lnTo>
                    <a:lnTo>
                      <a:pt x="28" y="43"/>
                    </a:lnTo>
                    <a:lnTo>
                      <a:pt x="31" y="39"/>
                    </a:lnTo>
                    <a:lnTo>
                      <a:pt x="35" y="34"/>
                    </a:lnTo>
                    <a:lnTo>
                      <a:pt x="40" y="32"/>
                    </a:lnTo>
                    <a:lnTo>
                      <a:pt x="45" y="32"/>
                    </a:lnTo>
                    <a:lnTo>
                      <a:pt x="49" y="34"/>
                    </a:lnTo>
                    <a:lnTo>
                      <a:pt x="53" y="38"/>
                    </a:lnTo>
                    <a:lnTo>
                      <a:pt x="55" y="42"/>
                    </a:lnTo>
                    <a:lnTo>
                      <a:pt x="55" y="47"/>
                    </a:lnTo>
                    <a:lnTo>
                      <a:pt x="53" y="50"/>
                    </a:lnTo>
                    <a:lnTo>
                      <a:pt x="49" y="53"/>
                    </a:lnTo>
                    <a:lnTo>
                      <a:pt x="47" y="53"/>
                    </a:lnTo>
                    <a:lnTo>
                      <a:pt x="43" y="54"/>
                    </a:lnTo>
                    <a:lnTo>
                      <a:pt x="40" y="53"/>
                    </a:lnTo>
                    <a:lnTo>
                      <a:pt x="41" y="55"/>
                    </a:lnTo>
                    <a:lnTo>
                      <a:pt x="43" y="58"/>
                    </a:lnTo>
                    <a:lnTo>
                      <a:pt x="46" y="61"/>
                    </a:lnTo>
                    <a:lnTo>
                      <a:pt x="48" y="63"/>
                    </a:lnTo>
                    <a:lnTo>
                      <a:pt x="54" y="65"/>
                    </a:lnTo>
                    <a:lnTo>
                      <a:pt x="60" y="66"/>
                    </a:lnTo>
                    <a:lnTo>
                      <a:pt x="68" y="64"/>
                    </a:lnTo>
                    <a:lnTo>
                      <a:pt x="75" y="57"/>
                    </a:lnTo>
                    <a:lnTo>
                      <a:pt x="80" y="45"/>
                    </a:lnTo>
                    <a:lnTo>
                      <a:pt x="79" y="34"/>
                    </a:lnTo>
                    <a:lnTo>
                      <a:pt x="73" y="25"/>
                    </a:lnTo>
                    <a:lnTo>
                      <a:pt x="68" y="19"/>
                    </a:lnTo>
                    <a:lnTo>
                      <a:pt x="63" y="17"/>
                    </a:lnTo>
                    <a:lnTo>
                      <a:pt x="57" y="13"/>
                    </a:lnTo>
                    <a:lnTo>
                      <a:pt x="51" y="12"/>
                    </a:lnTo>
                    <a:lnTo>
                      <a:pt x="45" y="12"/>
                    </a:lnTo>
                    <a:lnTo>
                      <a:pt x="39" y="13"/>
                    </a:lnTo>
                    <a:lnTo>
                      <a:pt x="32" y="16"/>
                    </a:lnTo>
                    <a:lnTo>
                      <a:pt x="25" y="20"/>
                    </a:lnTo>
                    <a:lnTo>
                      <a:pt x="18" y="27"/>
                    </a:lnTo>
                    <a:lnTo>
                      <a:pt x="10" y="48"/>
                    </a:lnTo>
                    <a:lnTo>
                      <a:pt x="13" y="66"/>
                    </a:lnTo>
                    <a:lnTo>
                      <a:pt x="22" y="81"/>
                    </a:lnTo>
                    <a:lnTo>
                      <a:pt x="28" y="92"/>
                    </a:lnTo>
                    <a:lnTo>
                      <a:pt x="27" y="94"/>
                    </a:lnTo>
                    <a:close/>
                  </a:path>
                </a:pathLst>
              </a:custGeom>
              <a:solidFill>
                <a:srgbClr val="D1EFFF"/>
              </a:solidFill>
              <a:ln w="9525">
                <a:noFill/>
                <a:round/>
                <a:headEnd/>
                <a:tailEnd/>
              </a:ln>
            </p:spPr>
            <p:txBody>
              <a:bodyPr>
                <a:prstTxWarp prst="textNoShape">
                  <a:avLst/>
                </a:prstTxWarp>
              </a:bodyPr>
              <a:lstStyle/>
              <a:p>
                <a:endParaRPr lang="en-US"/>
              </a:p>
            </p:txBody>
          </p:sp>
          <p:sp>
            <p:nvSpPr>
              <p:cNvPr id="184528" name="Freeform 208"/>
              <p:cNvSpPr>
                <a:spLocks/>
              </p:cNvSpPr>
              <p:nvPr/>
            </p:nvSpPr>
            <p:spPr bwMode="auto">
              <a:xfrm>
                <a:off x="2203" y="2750"/>
                <a:ext cx="93" cy="93"/>
              </a:xfrm>
              <a:custGeom>
                <a:avLst/>
                <a:gdLst/>
                <a:ahLst/>
                <a:cxnLst>
                  <a:cxn ang="0">
                    <a:pos x="93" y="185"/>
                  </a:cxn>
                  <a:cxn ang="0">
                    <a:pos x="112" y="183"/>
                  </a:cxn>
                  <a:cxn ang="0">
                    <a:pos x="129" y="179"/>
                  </a:cxn>
                  <a:cxn ang="0">
                    <a:pos x="145" y="169"/>
                  </a:cxn>
                  <a:cxn ang="0">
                    <a:pos x="159" y="158"/>
                  </a:cxn>
                  <a:cxn ang="0">
                    <a:pos x="170" y="144"/>
                  </a:cxn>
                  <a:cxn ang="0">
                    <a:pos x="180" y="129"/>
                  </a:cxn>
                  <a:cxn ang="0">
                    <a:pos x="184" y="111"/>
                  </a:cxn>
                  <a:cxn ang="0">
                    <a:pos x="187" y="92"/>
                  </a:cxn>
                  <a:cxn ang="0">
                    <a:pos x="184" y="74"/>
                  </a:cxn>
                  <a:cxn ang="0">
                    <a:pos x="180" y="56"/>
                  </a:cxn>
                  <a:cxn ang="0">
                    <a:pos x="170" y="40"/>
                  </a:cxn>
                  <a:cxn ang="0">
                    <a:pos x="159" y="26"/>
                  </a:cxn>
                  <a:cxn ang="0">
                    <a:pos x="145" y="16"/>
                  </a:cxn>
                  <a:cxn ang="0">
                    <a:pos x="129" y="7"/>
                  </a:cxn>
                  <a:cxn ang="0">
                    <a:pos x="112" y="2"/>
                  </a:cxn>
                  <a:cxn ang="0">
                    <a:pos x="93" y="0"/>
                  </a:cxn>
                  <a:cxn ang="0">
                    <a:pos x="75" y="2"/>
                  </a:cxn>
                  <a:cxn ang="0">
                    <a:pos x="56" y="7"/>
                  </a:cxn>
                  <a:cxn ang="0">
                    <a:pos x="41" y="16"/>
                  </a:cxn>
                  <a:cxn ang="0">
                    <a:pos x="28" y="26"/>
                  </a:cxn>
                  <a:cxn ang="0">
                    <a:pos x="16" y="40"/>
                  </a:cxn>
                  <a:cxn ang="0">
                    <a:pos x="7" y="56"/>
                  </a:cxn>
                  <a:cxn ang="0">
                    <a:pos x="2" y="74"/>
                  </a:cxn>
                  <a:cxn ang="0">
                    <a:pos x="0" y="92"/>
                  </a:cxn>
                  <a:cxn ang="0">
                    <a:pos x="2" y="111"/>
                  </a:cxn>
                  <a:cxn ang="0">
                    <a:pos x="7" y="129"/>
                  </a:cxn>
                  <a:cxn ang="0">
                    <a:pos x="16" y="144"/>
                  </a:cxn>
                  <a:cxn ang="0">
                    <a:pos x="28" y="158"/>
                  </a:cxn>
                  <a:cxn ang="0">
                    <a:pos x="41" y="169"/>
                  </a:cxn>
                  <a:cxn ang="0">
                    <a:pos x="56" y="179"/>
                  </a:cxn>
                  <a:cxn ang="0">
                    <a:pos x="75" y="183"/>
                  </a:cxn>
                  <a:cxn ang="0">
                    <a:pos x="93" y="185"/>
                  </a:cxn>
                </a:cxnLst>
                <a:rect l="0" t="0" r="r" b="b"/>
                <a:pathLst>
                  <a:path w="187" h="185">
                    <a:moveTo>
                      <a:pt x="93" y="185"/>
                    </a:moveTo>
                    <a:lnTo>
                      <a:pt x="112" y="183"/>
                    </a:lnTo>
                    <a:lnTo>
                      <a:pt x="129" y="179"/>
                    </a:lnTo>
                    <a:lnTo>
                      <a:pt x="145" y="169"/>
                    </a:lnTo>
                    <a:lnTo>
                      <a:pt x="159" y="158"/>
                    </a:lnTo>
                    <a:lnTo>
                      <a:pt x="170" y="144"/>
                    </a:lnTo>
                    <a:lnTo>
                      <a:pt x="180" y="129"/>
                    </a:lnTo>
                    <a:lnTo>
                      <a:pt x="184" y="111"/>
                    </a:lnTo>
                    <a:lnTo>
                      <a:pt x="187" y="92"/>
                    </a:lnTo>
                    <a:lnTo>
                      <a:pt x="184" y="74"/>
                    </a:lnTo>
                    <a:lnTo>
                      <a:pt x="180" y="56"/>
                    </a:lnTo>
                    <a:lnTo>
                      <a:pt x="170" y="40"/>
                    </a:lnTo>
                    <a:lnTo>
                      <a:pt x="159" y="26"/>
                    </a:lnTo>
                    <a:lnTo>
                      <a:pt x="145" y="16"/>
                    </a:lnTo>
                    <a:lnTo>
                      <a:pt x="129" y="7"/>
                    </a:lnTo>
                    <a:lnTo>
                      <a:pt x="112" y="2"/>
                    </a:lnTo>
                    <a:lnTo>
                      <a:pt x="93" y="0"/>
                    </a:lnTo>
                    <a:lnTo>
                      <a:pt x="75" y="2"/>
                    </a:lnTo>
                    <a:lnTo>
                      <a:pt x="56" y="7"/>
                    </a:lnTo>
                    <a:lnTo>
                      <a:pt x="41" y="16"/>
                    </a:lnTo>
                    <a:lnTo>
                      <a:pt x="28" y="26"/>
                    </a:lnTo>
                    <a:lnTo>
                      <a:pt x="16" y="40"/>
                    </a:lnTo>
                    <a:lnTo>
                      <a:pt x="7" y="56"/>
                    </a:lnTo>
                    <a:lnTo>
                      <a:pt x="2" y="74"/>
                    </a:lnTo>
                    <a:lnTo>
                      <a:pt x="0" y="92"/>
                    </a:lnTo>
                    <a:lnTo>
                      <a:pt x="2" y="111"/>
                    </a:lnTo>
                    <a:lnTo>
                      <a:pt x="7" y="129"/>
                    </a:lnTo>
                    <a:lnTo>
                      <a:pt x="16" y="144"/>
                    </a:lnTo>
                    <a:lnTo>
                      <a:pt x="28" y="158"/>
                    </a:lnTo>
                    <a:lnTo>
                      <a:pt x="41" y="169"/>
                    </a:lnTo>
                    <a:lnTo>
                      <a:pt x="56" y="179"/>
                    </a:lnTo>
                    <a:lnTo>
                      <a:pt x="75" y="183"/>
                    </a:lnTo>
                    <a:lnTo>
                      <a:pt x="93" y="185"/>
                    </a:lnTo>
                    <a:close/>
                  </a:path>
                </a:pathLst>
              </a:custGeom>
              <a:solidFill>
                <a:srgbClr val="D17000"/>
              </a:solidFill>
              <a:ln w="9525">
                <a:noFill/>
                <a:round/>
                <a:headEnd/>
                <a:tailEnd/>
              </a:ln>
            </p:spPr>
            <p:txBody>
              <a:bodyPr>
                <a:prstTxWarp prst="textNoShape">
                  <a:avLst/>
                </a:prstTxWarp>
              </a:bodyPr>
              <a:lstStyle/>
              <a:p>
                <a:endParaRPr lang="en-US"/>
              </a:p>
            </p:txBody>
          </p:sp>
          <p:sp>
            <p:nvSpPr>
              <p:cNvPr id="184529" name="Freeform 209"/>
              <p:cNvSpPr>
                <a:spLocks/>
              </p:cNvSpPr>
              <p:nvPr/>
            </p:nvSpPr>
            <p:spPr bwMode="auto">
              <a:xfrm>
                <a:off x="2216" y="2777"/>
                <a:ext cx="27" cy="51"/>
              </a:xfrm>
              <a:custGeom>
                <a:avLst/>
                <a:gdLst/>
                <a:ahLst/>
                <a:cxnLst>
                  <a:cxn ang="0">
                    <a:pos x="11" y="0"/>
                  </a:cxn>
                  <a:cxn ang="0">
                    <a:pos x="7" y="5"/>
                  </a:cxn>
                  <a:cxn ang="0">
                    <a:pos x="3" y="17"/>
                  </a:cxn>
                  <a:cxn ang="0">
                    <a:pos x="0" y="38"/>
                  </a:cxn>
                  <a:cxn ang="0">
                    <a:pos x="7" y="69"/>
                  </a:cxn>
                  <a:cxn ang="0">
                    <a:pos x="13" y="80"/>
                  </a:cxn>
                  <a:cxn ang="0">
                    <a:pos x="20" y="88"/>
                  </a:cxn>
                  <a:cxn ang="0">
                    <a:pos x="28" y="95"/>
                  </a:cxn>
                  <a:cxn ang="0">
                    <a:pos x="37" y="99"/>
                  </a:cxn>
                  <a:cxn ang="0">
                    <a:pos x="45" y="103"/>
                  </a:cxn>
                  <a:cxn ang="0">
                    <a:pos x="51" y="103"/>
                  </a:cxn>
                  <a:cxn ang="0">
                    <a:pos x="54" y="102"/>
                  </a:cxn>
                  <a:cxn ang="0">
                    <a:pos x="54" y="98"/>
                  </a:cxn>
                  <a:cxn ang="0">
                    <a:pos x="44" y="76"/>
                  </a:cxn>
                  <a:cxn ang="0">
                    <a:pos x="35" y="57"/>
                  </a:cxn>
                  <a:cxn ang="0">
                    <a:pos x="27" y="39"/>
                  </a:cxn>
                  <a:cxn ang="0">
                    <a:pos x="21" y="25"/>
                  </a:cxn>
                  <a:cxn ang="0">
                    <a:pos x="16" y="14"/>
                  </a:cxn>
                  <a:cxn ang="0">
                    <a:pos x="13" y="7"/>
                  </a:cxn>
                  <a:cxn ang="0">
                    <a:pos x="12" y="1"/>
                  </a:cxn>
                  <a:cxn ang="0">
                    <a:pos x="11" y="0"/>
                  </a:cxn>
                </a:cxnLst>
                <a:rect l="0" t="0" r="r" b="b"/>
                <a:pathLst>
                  <a:path w="54" h="103">
                    <a:moveTo>
                      <a:pt x="11" y="0"/>
                    </a:moveTo>
                    <a:lnTo>
                      <a:pt x="7" y="5"/>
                    </a:lnTo>
                    <a:lnTo>
                      <a:pt x="3" y="17"/>
                    </a:lnTo>
                    <a:lnTo>
                      <a:pt x="0" y="38"/>
                    </a:lnTo>
                    <a:lnTo>
                      <a:pt x="7" y="69"/>
                    </a:lnTo>
                    <a:lnTo>
                      <a:pt x="13" y="80"/>
                    </a:lnTo>
                    <a:lnTo>
                      <a:pt x="20" y="88"/>
                    </a:lnTo>
                    <a:lnTo>
                      <a:pt x="28" y="95"/>
                    </a:lnTo>
                    <a:lnTo>
                      <a:pt x="37" y="99"/>
                    </a:lnTo>
                    <a:lnTo>
                      <a:pt x="45" y="103"/>
                    </a:lnTo>
                    <a:lnTo>
                      <a:pt x="51" y="103"/>
                    </a:lnTo>
                    <a:lnTo>
                      <a:pt x="54" y="102"/>
                    </a:lnTo>
                    <a:lnTo>
                      <a:pt x="54" y="98"/>
                    </a:lnTo>
                    <a:lnTo>
                      <a:pt x="44" y="76"/>
                    </a:lnTo>
                    <a:lnTo>
                      <a:pt x="35" y="57"/>
                    </a:lnTo>
                    <a:lnTo>
                      <a:pt x="27" y="39"/>
                    </a:lnTo>
                    <a:lnTo>
                      <a:pt x="21" y="25"/>
                    </a:lnTo>
                    <a:lnTo>
                      <a:pt x="16" y="14"/>
                    </a:lnTo>
                    <a:lnTo>
                      <a:pt x="13" y="7"/>
                    </a:lnTo>
                    <a:lnTo>
                      <a:pt x="12" y="1"/>
                    </a:lnTo>
                    <a:lnTo>
                      <a:pt x="11" y="0"/>
                    </a:lnTo>
                    <a:close/>
                  </a:path>
                </a:pathLst>
              </a:custGeom>
              <a:solidFill>
                <a:srgbClr val="FFFFFF"/>
              </a:solidFill>
              <a:ln w="9525">
                <a:noFill/>
                <a:round/>
                <a:headEnd/>
                <a:tailEnd/>
              </a:ln>
            </p:spPr>
            <p:txBody>
              <a:bodyPr>
                <a:prstTxWarp prst="textNoShape">
                  <a:avLst/>
                </a:prstTxWarp>
              </a:bodyPr>
              <a:lstStyle/>
              <a:p>
                <a:endParaRPr lang="en-US"/>
              </a:p>
            </p:txBody>
          </p:sp>
        </p:grpSp>
        <p:sp>
          <p:nvSpPr>
            <p:cNvPr id="184530" name="Text Box 210"/>
            <p:cNvSpPr txBox="1">
              <a:spLocks noChangeArrowheads="1"/>
            </p:cNvSpPr>
            <p:nvPr/>
          </p:nvSpPr>
          <p:spPr bwMode="auto">
            <a:xfrm rot="-502831">
              <a:off x="2119" y="1389"/>
              <a:ext cx="516" cy="28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06600"/>
                  </a:solidFill>
                  <a:latin typeface="Arial" charset="0"/>
                </a:rPr>
                <a:t>US Hotel</a:t>
              </a:r>
            </a:p>
            <a:p>
              <a:pPr algn="ctr" eaLnBrk="1" hangingPunct="1"/>
              <a:r>
                <a:rPr lang="en-US" sz="1200" b="1">
                  <a:solidFill>
                    <a:srgbClr val="006600"/>
                  </a:solidFill>
                  <a:latin typeface="Arial" charset="0"/>
                </a:rPr>
                <a:t>Rates</a:t>
              </a:r>
            </a:p>
          </p:txBody>
        </p:sp>
      </p:grpSp>
      <p:grpSp>
        <p:nvGrpSpPr>
          <p:cNvPr id="21" name="Group 211"/>
          <p:cNvGrpSpPr>
            <a:grpSpLocks/>
          </p:cNvGrpSpPr>
          <p:nvPr/>
        </p:nvGrpSpPr>
        <p:grpSpPr bwMode="auto">
          <a:xfrm>
            <a:off x="4500563" y="2381250"/>
            <a:ext cx="1162050" cy="1171575"/>
            <a:chOff x="2835" y="1500"/>
            <a:chExt cx="732" cy="738"/>
          </a:xfrm>
        </p:grpSpPr>
        <p:grpSp>
          <p:nvGrpSpPr>
            <p:cNvPr id="22" name="Group 212"/>
            <p:cNvGrpSpPr>
              <a:grpSpLocks/>
            </p:cNvGrpSpPr>
            <p:nvPr/>
          </p:nvGrpSpPr>
          <p:grpSpPr bwMode="auto">
            <a:xfrm>
              <a:off x="2835" y="1500"/>
              <a:ext cx="732" cy="738"/>
              <a:chOff x="1791" y="2750"/>
              <a:chExt cx="1139" cy="1058"/>
            </a:xfrm>
          </p:grpSpPr>
          <p:sp>
            <p:nvSpPr>
              <p:cNvPr id="184533" name="AutoShape 213"/>
              <p:cNvSpPr>
                <a:spLocks noChangeAspect="1" noChangeArrowheads="1" noTextEdit="1"/>
              </p:cNvSpPr>
              <p:nvPr/>
            </p:nvSpPr>
            <p:spPr bwMode="auto">
              <a:xfrm>
                <a:off x="1791" y="2750"/>
                <a:ext cx="1139" cy="1058"/>
              </a:xfrm>
              <a:prstGeom prst="rect">
                <a:avLst/>
              </a:prstGeom>
              <a:noFill/>
              <a:ln w="9525">
                <a:noFill/>
                <a:miter lim="800000"/>
                <a:headEnd/>
                <a:tailEnd/>
              </a:ln>
            </p:spPr>
            <p:txBody>
              <a:bodyPr>
                <a:prstTxWarp prst="textNoShape">
                  <a:avLst/>
                </a:prstTxWarp>
              </a:bodyPr>
              <a:lstStyle/>
              <a:p>
                <a:endParaRPr lang="en-US"/>
              </a:p>
            </p:txBody>
          </p:sp>
          <p:sp>
            <p:nvSpPr>
              <p:cNvPr id="184534" name="Freeform 214"/>
              <p:cNvSpPr>
                <a:spLocks/>
              </p:cNvSpPr>
              <p:nvPr/>
            </p:nvSpPr>
            <p:spPr bwMode="auto">
              <a:xfrm>
                <a:off x="1827" y="2794"/>
                <a:ext cx="981" cy="431"/>
              </a:xfrm>
              <a:custGeom>
                <a:avLst/>
                <a:gdLst/>
                <a:ahLst/>
                <a:cxnLst>
                  <a:cxn ang="0">
                    <a:pos x="0" y="860"/>
                  </a:cxn>
                  <a:cxn ang="0">
                    <a:pos x="807" y="0"/>
                  </a:cxn>
                  <a:cxn ang="0">
                    <a:pos x="1961" y="595"/>
                  </a:cxn>
                  <a:cxn ang="0">
                    <a:pos x="1920" y="603"/>
                  </a:cxn>
                  <a:cxn ang="0">
                    <a:pos x="812" y="32"/>
                  </a:cxn>
                  <a:cxn ang="0">
                    <a:pos x="40" y="852"/>
                  </a:cxn>
                  <a:cxn ang="0">
                    <a:pos x="0" y="860"/>
                  </a:cxn>
                </a:cxnLst>
                <a:rect l="0" t="0" r="r" b="b"/>
                <a:pathLst>
                  <a:path w="1961" h="860">
                    <a:moveTo>
                      <a:pt x="0" y="860"/>
                    </a:moveTo>
                    <a:lnTo>
                      <a:pt x="807" y="0"/>
                    </a:lnTo>
                    <a:lnTo>
                      <a:pt x="1961" y="595"/>
                    </a:lnTo>
                    <a:lnTo>
                      <a:pt x="1920" y="603"/>
                    </a:lnTo>
                    <a:lnTo>
                      <a:pt x="812" y="32"/>
                    </a:lnTo>
                    <a:lnTo>
                      <a:pt x="40" y="852"/>
                    </a:lnTo>
                    <a:lnTo>
                      <a:pt x="0" y="860"/>
                    </a:lnTo>
                    <a:close/>
                  </a:path>
                </a:pathLst>
              </a:custGeom>
              <a:solidFill>
                <a:srgbClr val="8C8C8C"/>
              </a:solidFill>
              <a:ln w="9525">
                <a:noFill/>
                <a:round/>
                <a:headEnd/>
                <a:tailEnd/>
              </a:ln>
            </p:spPr>
            <p:txBody>
              <a:bodyPr>
                <a:prstTxWarp prst="textNoShape">
                  <a:avLst/>
                </a:prstTxWarp>
              </a:bodyPr>
              <a:lstStyle/>
              <a:p>
                <a:endParaRPr lang="en-US"/>
              </a:p>
            </p:txBody>
          </p:sp>
          <p:sp>
            <p:nvSpPr>
              <p:cNvPr id="184535" name="Freeform 215"/>
              <p:cNvSpPr>
                <a:spLocks/>
              </p:cNvSpPr>
              <p:nvPr/>
            </p:nvSpPr>
            <p:spPr bwMode="auto">
              <a:xfrm>
                <a:off x="1791" y="3081"/>
                <a:ext cx="1126" cy="727"/>
              </a:xfrm>
              <a:custGeom>
                <a:avLst/>
                <a:gdLst/>
                <a:ahLst/>
                <a:cxnLst>
                  <a:cxn ang="0">
                    <a:pos x="2253" y="1173"/>
                  </a:cxn>
                  <a:cxn ang="0">
                    <a:pos x="2096" y="0"/>
                  </a:cxn>
                  <a:cxn ang="0">
                    <a:pos x="0" y="281"/>
                  </a:cxn>
                  <a:cxn ang="0">
                    <a:pos x="157" y="1454"/>
                  </a:cxn>
                  <a:cxn ang="0">
                    <a:pos x="2253" y="1173"/>
                  </a:cxn>
                </a:cxnLst>
                <a:rect l="0" t="0" r="r" b="b"/>
                <a:pathLst>
                  <a:path w="2253" h="1454">
                    <a:moveTo>
                      <a:pt x="2253" y="1173"/>
                    </a:moveTo>
                    <a:lnTo>
                      <a:pt x="2096" y="0"/>
                    </a:lnTo>
                    <a:lnTo>
                      <a:pt x="0" y="281"/>
                    </a:lnTo>
                    <a:lnTo>
                      <a:pt x="157" y="1454"/>
                    </a:lnTo>
                    <a:lnTo>
                      <a:pt x="2253" y="1173"/>
                    </a:lnTo>
                    <a:close/>
                  </a:path>
                </a:pathLst>
              </a:custGeom>
              <a:solidFill>
                <a:srgbClr val="8C8C8C"/>
              </a:solidFill>
              <a:ln w="9525">
                <a:noFill/>
                <a:round/>
                <a:headEnd/>
                <a:tailEnd/>
              </a:ln>
            </p:spPr>
            <p:txBody>
              <a:bodyPr>
                <a:prstTxWarp prst="textNoShape">
                  <a:avLst/>
                </a:prstTxWarp>
              </a:bodyPr>
              <a:lstStyle/>
              <a:p>
                <a:endParaRPr lang="en-US"/>
              </a:p>
            </p:txBody>
          </p:sp>
          <p:sp>
            <p:nvSpPr>
              <p:cNvPr id="184536" name="Freeform 216"/>
              <p:cNvSpPr>
                <a:spLocks/>
              </p:cNvSpPr>
              <p:nvPr/>
            </p:nvSpPr>
            <p:spPr bwMode="auto">
              <a:xfrm>
                <a:off x="2191" y="2778"/>
                <a:ext cx="93" cy="94"/>
              </a:xfrm>
              <a:custGeom>
                <a:avLst/>
                <a:gdLst/>
                <a:ahLst/>
                <a:cxnLst>
                  <a:cxn ang="0">
                    <a:pos x="93" y="187"/>
                  </a:cxn>
                  <a:cxn ang="0">
                    <a:pos x="111" y="185"/>
                  </a:cxn>
                  <a:cxn ang="0">
                    <a:pos x="129" y="180"/>
                  </a:cxn>
                  <a:cxn ang="0">
                    <a:pos x="145" y="171"/>
                  </a:cxn>
                  <a:cxn ang="0">
                    <a:pos x="159" y="159"/>
                  </a:cxn>
                  <a:cxn ang="0">
                    <a:pos x="169" y="146"/>
                  </a:cxn>
                  <a:cxn ang="0">
                    <a:pos x="178" y="131"/>
                  </a:cxn>
                  <a:cxn ang="0">
                    <a:pos x="183" y="112"/>
                  </a:cxn>
                  <a:cxn ang="0">
                    <a:pos x="185" y="94"/>
                  </a:cxn>
                  <a:cxn ang="0">
                    <a:pos x="183" y="75"/>
                  </a:cxn>
                  <a:cxn ang="0">
                    <a:pos x="178" y="57"/>
                  </a:cxn>
                  <a:cxn ang="0">
                    <a:pos x="169" y="42"/>
                  </a:cxn>
                  <a:cxn ang="0">
                    <a:pos x="159" y="28"/>
                  </a:cxn>
                  <a:cxn ang="0">
                    <a:pos x="145" y="17"/>
                  </a:cxn>
                  <a:cxn ang="0">
                    <a:pos x="129" y="7"/>
                  </a:cxn>
                  <a:cxn ang="0">
                    <a:pos x="111" y="3"/>
                  </a:cxn>
                  <a:cxn ang="0">
                    <a:pos x="93" y="0"/>
                  </a:cxn>
                  <a:cxn ang="0">
                    <a:pos x="75" y="3"/>
                  </a:cxn>
                  <a:cxn ang="0">
                    <a:pos x="56" y="7"/>
                  </a:cxn>
                  <a:cxn ang="0">
                    <a:pos x="41" y="17"/>
                  </a:cxn>
                  <a:cxn ang="0">
                    <a:pos x="27" y="28"/>
                  </a:cxn>
                  <a:cxn ang="0">
                    <a:pos x="16" y="42"/>
                  </a:cxn>
                  <a:cxn ang="0">
                    <a:pos x="7" y="57"/>
                  </a:cxn>
                  <a:cxn ang="0">
                    <a:pos x="2" y="75"/>
                  </a:cxn>
                  <a:cxn ang="0">
                    <a:pos x="0" y="94"/>
                  </a:cxn>
                  <a:cxn ang="0">
                    <a:pos x="2" y="112"/>
                  </a:cxn>
                  <a:cxn ang="0">
                    <a:pos x="7" y="131"/>
                  </a:cxn>
                  <a:cxn ang="0">
                    <a:pos x="16" y="146"/>
                  </a:cxn>
                  <a:cxn ang="0">
                    <a:pos x="27" y="159"/>
                  </a:cxn>
                  <a:cxn ang="0">
                    <a:pos x="41" y="171"/>
                  </a:cxn>
                  <a:cxn ang="0">
                    <a:pos x="56" y="180"/>
                  </a:cxn>
                  <a:cxn ang="0">
                    <a:pos x="75" y="185"/>
                  </a:cxn>
                  <a:cxn ang="0">
                    <a:pos x="93" y="187"/>
                  </a:cxn>
                </a:cxnLst>
                <a:rect l="0" t="0" r="r" b="b"/>
                <a:pathLst>
                  <a:path w="185" h="187">
                    <a:moveTo>
                      <a:pt x="93" y="187"/>
                    </a:moveTo>
                    <a:lnTo>
                      <a:pt x="111" y="185"/>
                    </a:lnTo>
                    <a:lnTo>
                      <a:pt x="129" y="180"/>
                    </a:lnTo>
                    <a:lnTo>
                      <a:pt x="145" y="171"/>
                    </a:lnTo>
                    <a:lnTo>
                      <a:pt x="159" y="159"/>
                    </a:lnTo>
                    <a:lnTo>
                      <a:pt x="169" y="146"/>
                    </a:lnTo>
                    <a:lnTo>
                      <a:pt x="178" y="131"/>
                    </a:lnTo>
                    <a:lnTo>
                      <a:pt x="183" y="112"/>
                    </a:lnTo>
                    <a:lnTo>
                      <a:pt x="185" y="94"/>
                    </a:lnTo>
                    <a:lnTo>
                      <a:pt x="183" y="75"/>
                    </a:lnTo>
                    <a:lnTo>
                      <a:pt x="178" y="57"/>
                    </a:lnTo>
                    <a:lnTo>
                      <a:pt x="169" y="42"/>
                    </a:lnTo>
                    <a:lnTo>
                      <a:pt x="159" y="28"/>
                    </a:lnTo>
                    <a:lnTo>
                      <a:pt x="145" y="17"/>
                    </a:lnTo>
                    <a:lnTo>
                      <a:pt x="129" y="7"/>
                    </a:lnTo>
                    <a:lnTo>
                      <a:pt x="111" y="3"/>
                    </a:lnTo>
                    <a:lnTo>
                      <a:pt x="93" y="0"/>
                    </a:lnTo>
                    <a:lnTo>
                      <a:pt x="75" y="3"/>
                    </a:lnTo>
                    <a:lnTo>
                      <a:pt x="56" y="7"/>
                    </a:lnTo>
                    <a:lnTo>
                      <a:pt x="41" y="17"/>
                    </a:lnTo>
                    <a:lnTo>
                      <a:pt x="27" y="28"/>
                    </a:lnTo>
                    <a:lnTo>
                      <a:pt x="16" y="42"/>
                    </a:lnTo>
                    <a:lnTo>
                      <a:pt x="7" y="57"/>
                    </a:lnTo>
                    <a:lnTo>
                      <a:pt x="2" y="75"/>
                    </a:lnTo>
                    <a:lnTo>
                      <a:pt x="0" y="94"/>
                    </a:lnTo>
                    <a:lnTo>
                      <a:pt x="2" y="112"/>
                    </a:lnTo>
                    <a:lnTo>
                      <a:pt x="7" y="131"/>
                    </a:lnTo>
                    <a:lnTo>
                      <a:pt x="16" y="146"/>
                    </a:lnTo>
                    <a:lnTo>
                      <a:pt x="27" y="159"/>
                    </a:lnTo>
                    <a:lnTo>
                      <a:pt x="41" y="171"/>
                    </a:lnTo>
                    <a:lnTo>
                      <a:pt x="56" y="180"/>
                    </a:lnTo>
                    <a:lnTo>
                      <a:pt x="75" y="185"/>
                    </a:lnTo>
                    <a:lnTo>
                      <a:pt x="93" y="187"/>
                    </a:lnTo>
                    <a:close/>
                  </a:path>
                </a:pathLst>
              </a:custGeom>
              <a:solidFill>
                <a:srgbClr val="8C8C8C"/>
              </a:solidFill>
              <a:ln w="9525">
                <a:noFill/>
                <a:round/>
                <a:headEnd/>
                <a:tailEnd/>
              </a:ln>
            </p:spPr>
            <p:txBody>
              <a:bodyPr>
                <a:prstTxWarp prst="textNoShape">
                  <a:avLst/>
                </a:prstTxWarp>
              </a:bodyPr>
              <a:lstStyle/>
              <a:p>
                <a:endParaRPr lang="en-US"/>
              </a:p>
            </p:txBody>
          </p:sp>
          <p:sp>
            <p:nvSpPr>
              <p:cNvPr id="184537" name="Freeform 217"/>
              <p:cNvSpPr>
                <a:spLocks/>
              </p:cNvSpPr>
              <p:nvPr/>
            </p:nvSpPr>
            <p:spPr bwMode="auto">
              <a:xfrm>
                <a:off x="1839" y="2766"/>
                <a:ext cx="982" cy="430"/>
              </a:xfrm>
              <a:custGeom>
                <a:avLst/>
                <a:gdLst/>
                <a:ahLst/>
                <a:cxnLst>
                  <a:cxn ang="0">
                    <a:pos x="0" y="862"/>
                  </a:cxn>
                  <a:cxn ang="0">
                    <a:pos x="808" y="0"/>
                  </a:cxn>
                  <a:cxn ang="0">
                    <a:pos x="1962" y="596"/>
                  </a:cxn>
                  <a:cxn ang="0">
                    <a:pos x="1921" y="605"/>
                  </a:cxn>
                  <a:cxn ang="0">
                    <a:pos x="812" y="34"/>
                  </a:cxn>
                  <a:cxn ang="0">
                    <a:pos x="40" y="854"/>
                  </a:cxn>
                  <a:cxn ang="0">
                    <a:pos x="0" y="862"/>
                  </a:cxn>
                </a:cxnLst>
                <a:rect l="0" t="0" r="r" b="b"/>
                <a:pathLst>
                  <a:path w="1962" h="862">
                    <a:moveTo>
                      <a:pt x="0" y="862"/>
                    </a:moveTo>
                    <a:lnTo>
                      <a:pt x="808" y="0"/>
                    </a:lnTo>
                    <a:lnTo>
                      <a:pt x="1962" y="596"/>
                    </a:lnTo>
                    <a:lnTo>
                      <a:pt x="1921" y="605"/>
                    </a:lnTo>
                    <a:lnTo>
                      <a:pt x="812" y="34"/>
                    </a:lnTo>
                    <a:lnTo>
                      <a:pt x="40" y="854"/>
                    </a:lnTo>
                    <a:lnTo>
                      <a:pt x="0" y="862"/>
                    </a:lnTo>
                    <a:close/>
                  </a:path>
                </a:pathLst>
              </a:custGeom>
              <a:solidFill>
                <a:srgbClr val="E2B575"/>
              </a:solidFill>
              <a:ln w="9525">
                <a:noFill/>
                <a:round/>
                <a:headEnd/>
                <a:tailEnd/>
              </a:ln>
            </p:spPr>
            <p:txBody>
              <a:bodyPr>
                <a:prstTxWarp prst="textNoShape">
                  <a:avLst/>
                </a:prstTxWarp>
              </a:bodyPr>
              <a:lstStyle/>
              <a:p>
                <a:endParaRPr lang="en-US"/>
              </a:p>
            </p:txBody>
          </p:sp>
          <p:sp>
            <p:nvSpPr>
              <p:cNvPr id="184538" name="Freeform 218"/>
              <p:cNvSpPr>
                <a:spLocks/>
              </p:cNvSpPr>
              <p:nvPr/>
            </p:nvSpPr>
            <p:spPr bwMode="auto">
              <a:xfrm>
                <a:off x="1803" y="3053"/>
                <a:ext cx="1127" cy="727"/>
              </a:xfrm>
              <a:custGeom>
                <a:avLst/>
                <a:gdLst/>
                <a:ahLst/>
                <a:cxnLst>
                  <a:cxn ang="0">
                    <a:pos x="2254" y="1172"/>
                  </a:cxn>
                  <a:cxn ang="0">
                    <a:pos x="2096" y="0"/>
                  </a:cxn>
                  <a:cxn ang="0">
                    <a:pos x="0" y="281"/>
                  </a:cxn>
                  <a:cxn ang="0">
                    <a:pos x="158" y="1454"/>
                  </a:cxn>
                  <a:cxn ang="0">
                    <a:pos x="2254" y="1172"/>
                  </a:cxn>
                </a:cxnLst>
                <a:rect l="0" t="0" r="r" b="b"/>
                <a:pathLst>
                  <a:path w="2254" h="1454">
                    <a:moveTo>
                      <a:pt x="2254" y="1172"/>
                    </a:moveTo>
                    <a:lnTo>
                      <a:pt x="2096" y="0"/>
                    </a:lnTo>
                    <a:lnTo>
                      <a:pt x="0" y="281"/>
                    </a:lnTo>
                    <a:lnTo>
                      <a:pt x="158" y="1454"/>
                    </a:lnTo>
                    <a:lnTo>
                      <a:pt x="2254" y="1172"/>
                    </a:lnTo>
                    <a:close/>
                  </a:path>
                </a:pathLst>
              </a:custGeom>
              <a:solidFill>
                <a:srgbClr val="0038EF"/>
              </a:solidFill>
              <a:ln w="9525">
                <a:noFill/>
                <a:round/>
                <a:headEnd/>
                <a:tailEnd/>
              </a:ln>
            </p:spPr>
            <p:txBody>
              <a:bodyPr>
                <a:prstTxWarp prst="textNoShape">
                  <a:avLst/>
                </a:prstTxWarp>
              </a:bodyPr>
              <a:lstStyle/>
              <a:p>
                <a:endParaRPr lang="en-US"/>
              </a:p>
            </p:txBody>
          </p:sp>
          <p:sp>
            <p:nvSpPr>
              <p:cNvPr id="184539" name="Freeform 219"/>
              <p:cNvSpPr>
                <a:spLocks/>
              </p:cNvSpPr>
              <p:nvPr/>
            </p:nvSpPr>
            <p:spPr bwMode="auto">
              <a:xfrm>
                <a:off x="1823" y="3069"/>
                <a:ext cx="1086" cy="692"/>
              </a:xfrm>
              <a:custGeom>
                <a:avLst/>
                <a:gdLst/>
                <a:ahLst/>
                <a:cxnLst>
                  <a:cxn ang="0">
                    <a:pos x="2172" y="1112"/>
                  </a:cxn>
                  <a:cxn ang="0">
                    <a:pos x="2023" y="0"/>
                  </a:cxn>
                  <a:cxn ang="0">
                    <a:pos x="0" y="272"/>
                  </a:cxn>
                  <a:cxn ang="0">
                    <a:pos x="149" y="1384"/>
                  </a:cxn>
                  <a:cxn ang="0">
                    <a:pos x="2172" y="1112"/>
                  </a:cxn>
                </a:cxnLst>
                <a:rect l="0" t="0" r="r" b="b"/>
                <a:pathLst>
                  <a:path w="2172" h="1384">
                    <a:moveTo>
                      <a:pt x="2172" y="1112"/>
                    </a:moveTo>
                    <a:lnTo>
                      <a:pt x="2023" y="0"/>
                    </a:lnTo>
                    <a:lnTo>
                      <a:pt x="0" y="272"/>
                    </a:lnTo>
                    <a:lnTo>
                      <a:pt x="149" y="1384"/>
                    </a:lnTo>
                    <a:lnTo>
                      <a:pt x="2172" y="1112"/>
                    </a:lnTo>
                    <a:close/>
                  </a:path>
                </a:pathLst>
              </a:custGeom>
              <a:solidFill>
                <a:srgbClr val="4F9EFF"/>
              </a:solidFill>
              <a:ln w="9525">
                <a:noFill/>
                <a:round/>
                <a:headEnd/>
                <a:tailEnd/>
              </a:ln>
            </p:spPr>
            <p:txBody>
              <a:bodyPr>
                <a:prstTxWarp prst="textNoShape">
                  <a:avLst/>
                </a:prstTxWarp>
              </a:bodyPr>
              <a:lstStyle/>
              <a:p>
                <a:endParaRPr lang="en-US"/>
              </a:p>
            </p:txBody>
          </p:sp>
          <p:sp>
            <p:nvSpPr>
              <p:cNvPr id="184540" name="Freeform 220"/>
              <p:cNvSpPr>
                <a:spLocks/>
              </p:cNvSpPr>
              <p:nvPr/>
            </p:nvSpPr>
            <p:spPr bwMode="auto">
              <a:xfrm>
                <a:off x="1871" y="3116"/>
                <a:ext cx="990" cy="596"/>
              </a:xfrm>
              <a:custGeom>
                <a:avLst/>
                <a:gdLst/>
                <a:ahLst/>
                <a:cxnLst>
                  <a:cxn ang="0">
                    <a:pos x="1981" y="943"/>
                  </a:cxn>
                  <a:cxn ang="0">
                    <a:pos x="1854" y="0"/>
                  </a:cxn>
                  <a:cxn ang="0">
                    <a:pos x="0" y="248"/>
                  </a:cxn>
                  <a:cxn ang="0">
                    <a:pos x="126" y="1192"/>
                  </a:cxn>
                  <a:cxn ang="0">
                    <a:pos x="1981" y="943"/>
                  </a:cxn>
                </a:cxnLst>
                <a:rect l="0" t="0" r="r" b="b"/>
                <a:pathLst>
                  <a:path w="1981" h="1192">
                    <a:moveTo>
                      <a:pt x="1981" y="943"/>
                    </a:moveTo>
                    <a:lnTo>
                      <a:pt x="1854" y="0"/>
                    </a:lnTo>
                    <a:lnTo>
                      <a:pt x="0" y="248"/>
                    </a:lnTo>
                    <a:lnTo>
                      <a:pt x="126" y="1192"/>
                    </a:lnTo>
                    <a:lnTo>
                      <a:pt x="1981" y="943"/>
                    </a:lnTo>
                    <a:close/>
                  </a:path>
                </a:pathLst>
              </a:custGeom>
              <a:solidFill>
                <a:srgbClr val="F9FCFF"/>
              </a:solidFill>
              <a:ln w="9525">
                <a:noFill/>
                <a:round/>
                <a:headEnd/>
                <a:tailEnd/>
              </a:ln>
            </p:spPr>
            <p:txBody>
              <a:bodyPr>
                <a:prstTxWarp prst="textNoShape">
                  <a:avLst/>
                </a:prstTxWarp>
              </a:bodyPr>
              <a:lstStyle/>
              <a:p>
                <a:endParaRPr lang="en-US"/>
              </a:p>
            </p:txBody>
          </p:sp>
          <p:sp>
            <p:nvSpPr>
              <p:cNvPr id="184541" name="Freeform 221"/>
              <p:cNvSpPr>
                <a:spLocks/>
              </p:cNvSpPr>
              <p:nvPr/>
            </p:nvSpPr>
            <p:spPr bwMode="auto">
              <a:xfrm>
                <a:off x="1841" y="3208"/>
                <a:ext cx="85" cy="87"/>
              </a:xfrm>
              <a:custGeom>
                <a:avLst/>
                <a:gdLst/>
                <a:ahLst/>
                <a:cxnLst>
                  <a:cxn ang="0">
                    <a:pos x="0" y="19"/>
                  </a:cxn>
                  <a:cxn ang="0">
                    <a:pos x="20" y="165"/>
                  </a:cxn>
                  <a:cxn ang="0">
                    <a:pos x="27" y="167"/>
                  </a:cxn>
                  <a:cxn ang="0">
                    <a:pos x="32" y="169"/>
                  </a:cxn>
                  <a:cxn ang="0">
                    <a:pos x="39" y="172"/>
                  </a:cxn>
                  <a:cxn ang="0">
                    <a:pos x="46" y="173"/>
                  </a:cxn>
                  <a:cxn ang="0">
                    <a:pos x="53" y="174"/>
                  </a:cxn>
                  <a:cxn ang="0">
                    <a:pos x="60" y="174"/>
                  </a:cxn>
                  <a:cxn ang="0">
                    <a:pos x="68" y="174"/>
                  </a:cxn>
                  <a:cxn ang="0">
                    <a:pos x="75" y="173"/>
                  </a:cxn>
                  <a:cxn ang="0">
                    <a:pos x="97" y="168"/>
                  </a:cxn>
                  <a:cxn ang="0">
                    <a:pos x="116" y="159"/>
                  </a:cxn>
                  <a:cxn ang="0">
                    <a:pos x="134" y="146"/>
                  </a:cxn>
                  <a:cxn ang="0">
                    <a:pos x="149" y="130"/>
                  </a:cxn>
                  <a:cxn ang="0">
                    <a:pos x="159" y="113"/>
                  </a:cxn>
                  <a:cxn ang="0">
                    <a:pos x="167" y="93"/>
                  </a:cxn>
                  <a:cxn ang="0">
                    <a:pos x="171" y="71"/>
                  </a:cxn>
                  <a:cxn ang="0">
                    <a:pos x="169" y="49"/>
                  </a:cxn>
                  <a:cxn ang="0">
                    <a:pos x="167" y="36"/>
                  </a:cxn>
                  <a:cxn ang="0">
                    <a:pos x="163" y="23"/>
                  </a:cxn>
                  <a:cxn ang="0">
                    <a:pos x="157" y="11"/>
                  </a:cxn>
                  <a:cxn ang="0">
                    <a:pos x="150" y="0"/>
                  </a:cxn>
                  <a:cxn ang="0">
                    <a:pos x="0" y="19"/>
                  </a:cxn>
                </a:cxnLst>
                <a:rect l="0" t="0" r="r" b="b"/>
                <a:pathLst>
                  <a:path w="171" h="174">
                    <a:moveTo>
                      <a:pt x="0" y="19"/>
                    </a:moveTo>
                    <a:lnTo>
                      <a:pt x="20" y="165"/>
                    </a:lnTo>
                    <a:lnTo>
                      <a:pt x="27" y="167"/>
                    </a:lnTo>
                    <a:lnTo>
                      <a:pt x="32" y="169"/>
                    </a:lnTo>
                    <a:lnTo>
                      <a:pt x="39" y="172"/>
                    </a:lnTo>
                    <a:lnTo>
                      <a:pt x="46" y="173"/>
                    </a:lnTo>
                    <a:lnTo>
                      <a:pt x="53" y="174"/>
                    </a:lnTo>
                    <a:lnTo>
                      <a:pt x="60" y="174"/>
                    </a:lnTo>
                    <a:lnTo>
                      <a:pt x="68" y="174"/>
                    </a:lnTo>
                    <a:lnTo>
                      <a:pt x="75" y="173"/>
                    </a:lnTo>
                    <a:lnTo>
                      <a:pt x="97" y="168"/>
                    </a:lnTo>
                    <a:lnTo>
                      <a:pt x="116" y="159"/>
                    </a:lnTo>
                    <a:lnTo>
                      <a:pt x="134" y="146"/>
                    </a:lnTo>
                    <a:lnTo>
                      <a:pt x="149" y="130"/>
                    </a:lnTo>
                    <a:lnTo>
                      <a:pt x="159" y="113"/>
                    </a:lnTo>
                    <a:lnTo>
                      <a:pt x="167" y="93"/>
                    </a:lnTo>
                    <a:lnTo>
                      <a:pt x="171" y="71"/>
                    </a:lnTo>
                    <a:lnTo>
                      <a:pt x="169" y="49"/>
                    </a:lnTo>
                    <a:lnTo>
                      <a:pt x="167" y="36"/>
                    </a:lnTo>
                    <a:lnTo>
                      <a:pt x="163" y="23"/>
                    </a:lnTo>
                    <a:lnTo>
                      <a:pt x="157" y="11"/>
                    </a:lnTo>
                    <a:lnTo>
                      <a:pt x="150" y="0"/>
                    </a:lnTo>
                    <a:lnTo>
                      <a:pt x="0" y="19"/>
                    </a:lnTo>
                    <a:close/>
                  </a:path>
                </a:pathLst>
              </a:custGeom>
              <a:solidFill>
                <a:srgbClr val="4F9EFF"/>
              </a:solidFill>
              <a:ln w="9525">
                <a:noFill/>
                <a:round/>
                <a:headEnd/>
                <a:tailEnd/>
              </a:ln>
            </p:spPr>
            <p:txBody>
              <a:bodyPr>
                <a:prstTxWarp prst="textNoShape">
                  <a:avLst/>
                </a:prstTxWarp>
              </a:bodyPr>
              <a:lstStyle/>
              <a:p>
                <a:endParaRPr lang="en-US"/>
              </a:p>
            </p:txBody>
          </p:sp>
          <p:sp>
            <p:nvSpPr>
              <p:cNvPr id="184542" name="Freeform 222"/>
              <p:cNvSpPr>
                <a:spLocks/>
              </p:cNvSpPr>
              <p:nvPr/>
            </p:nvSpPr>
            <p:spPr bwMode="auto">
              <a:xfrm>
                <a:off x="2744" y="3089"/>
                <a:ext cx="88" cy="85"/>
              </a:xfrm>
              <a:custGeom>
                <a:avLst/>
                <a:gdLst/>
                <a:ahLst/>
                <a:cxnLst>
                  <a:cxn ang="0">
                    <a:pos x="157" y="0"/>
                  </a:cxn>
                  <a:cxn ang="0">
                    <a:pos x="176" y="146"/>
                  </a:cxn>
                  <a:cxn ang="0">
                    <a:pos x="170" y="150"/>
                  </a:cxn>
                  <a:cxn ang="0">
                    <a:pos x="165" y="154"/>
                  </a:cxn>
                  <a:cxn ang="0">
                    <a:pos x="159" y="157"/>
                  </a:cxn>
                  <a:cxn ang="0">
                    <a:pos x="152" y="161"/>
                  </a:cxn>
                  <a:cxn ang="0">
                    <a:pos x="145" y="163"/>
                  </a:cxn>
                  <a:cxn ang="0">
                    <a:pos x="138" y="165"/>
                  </a:cxn>
                  <a:cxn ang="0">
                    <a:pos x="131" y="167"/>
                  </a:cxn>
                  <a:cxn ang="0">
                    <a:pos x="124" y="169"/>
                  </a:cxn>
                  <a:cxn ang="0">
                    <a:pos x="102" y="170"/>
                  </a:cxn>
                  <a:cxn ang="0">
                    <a:pos x="80" y="165"/>
                  </a:cxn>
                  <a:cxn ang="0">
                    <a:pos x="61" y="158"/>
                  </a:cxn>
                  <a:cxn ang="0">
                    <a:pos x="44" y="147"/>
                  </a:cxn>
                  <a:cxn ang="0">
                    <a:pos x="27" y="133"/>
                  </a:cxn>
                  <a:cxn ang="0">
                    <a:pos x="15" y="116"/>
                  </a:cxn>
                  <a:cxn ang="0">
                    <a:pos x="6" y="96"/>
                  </a:cxn>
                  <a:cxn ang="0">
                    <a:pos x="1" y="74"/>
                  </a:cxn>
                  <a:cxn ang="0">
                    <a:pos x="0" y="60"/>
                  </a:cxn>
                  <a:cxn ang="0">
                    <a:pos x="1" y="47"/>
                  </a:cxn>
                  <a:cxn ang="0">
                    <a:pos x="3" y="34"/>
                  </a:cxn>
                  <a:cxn ang="0">
                    <a:pos x="7" y="21"/>
                  </a:cxn>
                  <a:cxn ang="0">
                    <a:pos x="157" y="0"/>
                  </a:cxn>
                </a:cxnLst>
                <a:rect l="0" t="0" r="r" b="b"/>
                <a:pathLst>
                  <a:path w="176" h="170">
                    <a:moveTo>
                      <a:pt x="157" y="0"/>
                    </a:moveTo>
                    <a:lnTo>
                      <a:pt x="176" y="146"/>
                    </a:lnTo>
                    <a:lnTo>
                      <a:pt x="170" y="150"/>
                    </a:lnTo>
                    <a:lnTo>
                      <a:pt x="165" y="154"/>
                    </a:lnTo>
                    <a:lnTo>
                      <a:pt x="159" y="157"/>
                    </a:lnTo>
                    <a:lnTo>
                      <a:pt x="152" y="161"/>
                    </a:lnTo>
                    <a:lnTo>
                      <a:pt x="145" y="163"/>
                    </a:lnTo>
                    <a:lnTo>
                      <a:pt x="138" y="165"/>
                    </a:lnTo>
                    <a:lnTo>
                      <a:pt x="131" y="167"/>
                    </a:lnTo>
                    <a:lnTo>
                      <a:pt x="124" y="169"/>
                    </a:lnTo>
                    <a:lnTo>
                      <a:pt x="102" y="170"/>
                    </a:lnTo>
                    <a:lnTo>
                      <a:pt x="80" y="165"/>
                    </a:lnTo>
                    <a:lnTo>
                      <a:pt x="61" y="158"/>
                    </a:lnTo>
                    <a:lnTo>
                      <a:pt x="44" y="147"/>
                    </a:lnTo>
                    <a:lnTo>
                      <a:pt x="27" y="133"/>
                    </a:lnTo>
                    <a:lnTo>
                      <a:pt x="15" y="116"/>
                    </a:lnTo>
                    <a:lnTo>
                      <a:pt x="6" y="96"/>
                    </a:lnTo>
                    <a:lnTo>
                      <a:pt x="1" y="74"/>
                    </a:lnTo>
                    <a:lnTo>
                      <a:pt x="0" y="60"/>
                    </a:lnTo>
                    <a:lnTo>
                      <a:pt x="1" y="47"/>
                    </a:lnTo>
                    <a:lnTo>
                      <a:pt x="3" y="34"/>
                    </a:lnTo>
                    <a:lnTo>
                      <a:pt x="7" y="21"/>
                    </a:lnTo>
                    <a:lnTo>
                      <a:pt x="157" y="0"/>
                    </a:lnTo>
                    <a:close/>
                  </a:path>
                </a:pathLst>
              </a:custGeom>
              <a:solidFill>
                <a:srgbClr val="4F9EFF"/>
              </a:solidFill>
              <a:ln w="9525">
                <a:noFill/>
                <a:round/>
                <a:headEnd/>
                <a:tailEnd/>
              </a:ln>
            </p:spPr>
            <p:txBody>
              <a:bodyPr>
                <a:prstTxWarp prst="textNoShape">
                  <a:avLst/>
                </a:prstTxWarp>
              </a:bodyPr>
              <a:lstStyle/>
              <a:p>
                <a:endParaRPr lang="en-US"/>
              </a:p>
            </p:txBody>
          </p:sp>
          <p:sp>
            <p:nvSpPr>
              <p:cNvPr id="184543" name="Freeform 223"/>
              <p:cNvSpPr>
                <a:spLocks/>
              </p:cNvSpPr>
              <p:nvPr/>
            </p:nvSpPr>
            <p:spPr bwMode="auto">
              <a:xfrm>
                <a:off x="2807" y="3531"/>
                <a:ext cx="84" cy="89"/>
              </a:xfrm>
              <a:custGeom>
                <a:avLst/>
                <a:gdLst/>
                <a:ahLst/>
                <a:cxnLst>
                  <a:cxn ang="0">
                    <a:pos x="168" y="158"/>
                  </a:cxn>
                  <a:cxn ang="0">
                    <a:pos x="23" y="177"/>
                  </a:cxn>
                  <a:cxn ang="0">
                    <a:pos x="15" y="166"/>
                  </a:cxn>
                  <a:cxn ang="0">
                    <a:pos x="9" y="153"/>
                  </a:cxn>
                  <a:cxn ang="0">
                    <a:pos x="3" y="139"/>
                  </a:cxn>
                  <a:cxn ang="0">
                    <a:pos x="1" y="124"/>
                  </a:cxn>
                  <a:cxn ang="0">
                    <a:pos x="0" y="102"/>
                  </a:cxn>
                  <a:cxn ang="0">
                    <a:pos x="3" y="81"/>
                  </a:cxn>
                  <a:cxn ang="0">
                    <a:pos x="11" y="61"/>
                  </a:cxn>
                  <a:cxn ang="0">
                    <a:pos x="21" y="44"/>
                  </a:cxn>
                  <a:cxn ang="0">
                    <a:pos x="36" y="28"/>
                  </a:cxn>
                  <a:cxn ang="0">
                    <a:pos x="53" y="15"/>
                  </a:cxn>
                  <a:cxn ang="0">
                    <a:pos x="72" y="6"/>
                  </a:cxn>
                  <a:cxn ang="0">
                    <a:pos x="94" y="1"/>
                  </a:cxn>
                  <a:cxn ang="0">
                    <a:pos x="101" y="0"/>
                  </a:cxn>
                  <a:cxn ang="0">
                    <a:pos x="108" y="0"/>
                  </a:cxn>
                  <a:cxn ang="0">
                    <a:pos x="115" y="0"/>
                  </a:cxn>
                  <a:cxn ang="0">
                    <a:pos x="122" y="1"/>
                  </a:cxn>
                  <a:cxn ang="0">
                    <a:pos x="129" y="2"/>
                  </a:cxn>
                  <a:cxn ang="0">
                    <a:pos x="136" y="3"/>
                  </a:cxn>
                  <a:cxn ang="0">
                    <a:pos x="141" y="6"/>
                  </a:cxn>
                  <a:cxn ang="0">
                    <a:pos x="148" y="8"/>
                  </a:cxn>
                  <a:cxn ang="0">
                    <a:pos x="168" y="158"/>
                  </a:cxn>
                </a:cxnLst>
                <a:rect l="0" t="0" r="r" b="b"/>
                <a:pathLst>
                  <a:path w="168" h="177">
                    <a:moveTo>
                      <a:pt x="168" y="158"/>
                    </a:moveTo>
                    <a:lnTo>
                      <a:pt x="23" y="177"/>
                    </a:lnTo>
                    <a:lnTo>
                      <a:pt x="15" y="166"/>
                    </a:lnTo>
                    <a:lnTo>
                      <a:pt x="9" y="153"/>
                    </a:lnTo>
                    <a:lnTo>
                      <a:pt x="3" y="139"/>
                    </a:lnTo>
                    <a:lnTo>
                      <a:pt x="1" y="124"/>
                    </a:lnTo>
                    <a:lnTo>
                      <a:pt x="0" y="102"/>
                    </a:lnTo>
                    <a:lnTo>
                      <a:pt x="3" y="81"/>
                    </a:lnTo>
                    <a:lnTo>
                      <a:pt x="11" y="61"/>
                    </a:lnTo>
                    <a:lnTo>
                      <a:pt x="21" y="44"/>
                    </a:lnTo>
                    <a:lnTo>
                      <a:pt x="36" y="28"/>
                    </a:lnTo>
                    <a:lnTo>
                      <a:pt x="53" y="15"/>
                    </a:lnTo>
                    <a:lnTo>
                      <a:pt x="72" y="6"/>
                    </a:lnTo>
                    <a:lnTo>
                      <a:pt x="94" y="1"/>
                    </a:lnTo>
                    <a:lnTo>
                      <a:pt x="101" y="0"/>
                    </a:lnTo>
                    <a:lnTo>
                      <a:pt x="108" y="0"/>
                    </a:lnTo>
                    <a:lnTo>
                      <a:pt x="115" y="0"/>
                    </a:lnTo>
                    <a:lnTo>
                      <a:pt x="122" y="1"/>
                    </a:lnTo>
                    <a:lnTo>
                      <a:pt x="129" y="2"/>
                    </a:lnTo>
                    <a:lnTo>
                      <a:pt x="136" y="3"/>
                    </a:lnTo>
                    <a:lnTo>
                      <a:pt x="141" y="6"/>
                    </a:lnTo>
                    <a:lnTo>
                      <a:pt x="148" y="8"/>
                    </a:lnTo>
                    <a:lnTo>
                      <a:pt x="168" y="158"/>
                    </a:lnTo>
                    <a:close/>
                  </a:path>
                </a:pathLst>
              </a:custGeom>
              <a:solidFill>
                <a:srgbClr val="4F9EFF"/>
              </a:solidFill>
              <a:ln w="9525">
                <a:noFill/>
                <a:round/>
                <a:headEnd/>
                <a:tailEnd/>
              </a:ln>
            </p:spPr>
            <p:txBody>
              <a:bodyPr>
                <a:prstTxWarp prst="textNoShape">
                  <a:avLst/>
                </a:prstTxWarp>
              </a:bodyPr>
              <a:lstStyle/>
              <a:p>
                <a:endParaRPr lang="en-US"/>
              </a:p>
            </p:txBody>
          </p:sp>
          <p:sp>
            <p:nvSpPr>
              <p:cNvPr id="184544" name="Freeform 224"/>
              <p:cNvSpPr>
                <a:spLocks/>
              </p:cNvSpPr>
              <p:nvPr/>
            </p:nvSpPr>
            <p:spPr bwMode="auto">
              <a:xfrm>
                <a:off x="1904" y="3656"/>
                <a:ext cx="88" cy="84"/>
              </a:xfrm>
              <a:custGeom>
                <a:avLst/>
                <a:gdLst/>
                <a:ahLst/>
                <a:cxnLst>
                  <a:cxn ang="0">
                    <a:pos x="19" y="168"/>
                  </a:cxn>
                  <a:cxn ang="0">
                    <a:pos x="0" y="22"/>
                  </a:cxn>
                  <a:cxn ang="0">
                    <a:pos x="6" y="17"/>
                  </a:cxn>
                  <a:cxn ang="0">
                    <a:pos x="11" y="14"/>
                  </a:cxn>
                  <a:cxn ang="0">
                    <a:pos x="17" y="10"/>
                  </a:cxn>
                  <a:cxn ang="0">
                    <a:pos x="24" y="8"/>
                  </a:cxn>
                  <a:cxn ang="0">
                    <a:pos x="31" y="6"/>
                  </a:cxn>
                  <a:cxn ang="0">
                    <a:pos x="38" y="3"/>
                  </a:cxn>
                  <a:cxn ang="0">
                    <a:pos x="45" y="2"/>
                  </a:cxn>
                  <a:cxn ang="0">
                    <a:pos x="52" y="1"/>
                  </a:cxn>
                  <a:cxn ang="0">
                    <a:pos x="74" y="0"/>
                  </a:cxn>
                  <a:cxn ang="0">
                    <a:pos x="95" y="3"/>
                  </a:cxn>
                  <a:cxn ang="0">
                    <a:pos x="115" y="11"/>
                  </a:cxn>
                  <a:cxn ang="0">
                    <a:pos x="132" y="22"/>
                  </a:cxn>
                  <a:cxn ang="0">
                    <a:pos x="148" y="37"/>
                  </a:cxn>
                  <a:cxn ang="0">
                    <a:pos x="161" y="54"/>
                  </a:cxn>
                  <a:cxn ang="0">
                    <a:pos x="170" y="74"/>
                  </a:cxn>
                  <a:cxn ang="0">
                    <a:pos x="175" y="96"/>
                  </a:cxn>
                  <a:cxn ang="0">
                    <a:pos x="176" y="109"/>
                  </a:cxn>
                  <a:cxn ang="0">
                    <a:pos x="176" y="123"/>
                  </a:cxn>
                  <a:cxn ang="0">
                    <a:pos x="174" y="136"/>
                  </a:cxn>
                  <a:cxn ang="0">
                    <a:pos x="170" y="148"/>
                  </a:cxn>
                  <a:cxn ang="0">
                    <a:pos x="19" y="168"/>
                  </a:cxn>
                </a:cxnLst>
                <a:rect l="0" t="0" r="r" b="b"/>
                <a:pathLst>
                  <a:path w="176" h="168">
                    <a:moveTo>
                      <a:pt x="19" y="168"/>
                    </a:moveTo>
                    <a:lnTo>
                      <a:pt x="0" y="22"/>
                    </a:lnTo>
                    <a:lnTo>
                      <a:pt x="6" y="17"/>
                    </a:lnTo>
                    <a:lnTo>
                      <a:pt x="11" y="14"/>
                    </a:lnTo>
                    <a:lnTo>
                      <a:pt x="17" y="10"/>
                    </a:lnTo>
                    <a:lnTo>
                      <a:pt x="24" y="8"/>
                    </a:lnTo>
                    <a:lnTo>
                      <a:pt x="31" y="6"/>
                    </a:lnTo>
                    <a:lnTo>
                      <a:pt x="38" y="3"/>
                    </a:lnTo>
                    <a:lnTo>
                      <a:pt x="45" y="2"/>
                    </a:lnTo>
                    <a:lnTo>
                      <a:pt x="52" y="1"/>
                    </a:lnTo>
                    <a:lnTo>
                      <a:pt x="74" y="0"/>
                    </a:lnTo>
                    <a:lnTo>
                      <a:pt x="95" y="3"/>
                    </a:lnTo>
                    <a:lnTo>
                      <a:pt x="115" y="11"/>
                    </a:lnTo>
                    <a:lnTo>
                      <a:pt x="132" y="22"/>
                    </a:lnTo>
                    <a:lnTo>
                      <a:pt x="148" y="37"/>
                    </a:lnTo>
                    <a:lnTo>
                      <a:pt x="161" y="54"/>
                    </a:lnTo>
                    <a:lnTo>
                      <a:pt x="170" y="74"/>
                    </a:lnTo>
                    <a:lnTo>
                      <a:pt x="175" y="96"/>
                    </a:lnTo>
                    <a:lnTo>
                      <a:pt x="176" y="109"/>
                    </a:lnTo>
                    <a:lnTo>
                      <a:pt x="176" y="123"/>
                    </a:lnTo>
                    <a:lnTo>
                      <a:pt x="174" y="136"/>
                    </a:lnTo>
                    <a:lnTo>
                      <a:pt x="170" y="148"/>
                    </a:lnTo>
                    <a:lnTo>
                      <a:pt x="19" y="168"/>
                    </a:lnTo>
                    <a:close/>
                  </a:path>
                </a:pathLst>
              </a:custGeom>
              <a:solidFill>
                <a:srgbClr val="4F9EFF"/>
              </a:solidFill>
              <a:ln w="9525">
                <a:noFill/>
                <a:round/>
                <a:headEnd/>
                <a:tailEnd/>
              </a:ln>
            </p:spPr>
            <p:txBody>
              <a:bodyPr>
                <a:prstTxWarp prst="textNoShape">
                  <a:avLst/>
                </a:prstTxWarp>
              </a:bodyPr>
              <a:lstStyle/>
              <a:p>
                <a:endParaRPr lang="en-US"/>
              </a:p>
            </p:txBody>
          </p:sp>
          <p:sp>
            <p:nvSpPr>
              <p:cNvPr id="184545" name="Freeform 225"/>
              <p:cNvSpPr>
                <a:spLocks/>
              </p:cNvSpPr>
              <p:nvPr/>
            </p:nvSpPr>
            <p:spPr bwMode="auto">
              <a:xfrm>
                <a:off x="1873" y="3201"/>
                <a:ext cx="48" cy="45"/>
              </a:xfrm>
              <a:custGeom>
                <a:avLst/>
                <a:gdLst/>
                <a:ahLst/>
                <a:cxnLst>
                  <a:cxn ang="0">
                    <a:pos x="94" y="64"/>
                  </a:cxn>
                  <a:cxn ang="0">
                    <a:pos x="92" y="68"/>
                  </a:cxn>
                  <a:cxn ang="0">
                    <a:pos x="83" y="78"/>
                  </a:cxn>
                  <a:cxn ang="0">
                    <a:pos x="64" y="89"/>
                  </a:cxn>
                  <a:cxn ang="0">
                    <a:pos x="46" y="91"/>
                  </a:cxn>
                  <a:cxn ang="0">
                    <a:pos x="27" y="86"/>
                  </a:cxn>
                  <a:cxn ang="0">
                    <a:pos x="8" y="69"/>
                  </a:cxn>
                  <a:cxn ang="0">
                    <a:pos x="0" y="36"/>
                  </a:cxn>
                  <a:cxn ang="0">
                    <a:pos x="17" y="8"/>
                  </a:cxn>
                  <a:cxn ang="0">
                    <a:pos x="34" y="0"/>
                  </a:cxn>
                  <a:cxn ang="0">
                    <a:pos x="50" y="2"/>
                  </a:cxn>
                  <a:cxn ang="0">
                    <a:pos x="61" y="6"/>
                  </a:cxn>
                  <a:cxn ang="0">
                    <a:pos x="69" y="14"/>
                  </a:cxn>
                  <a:cxn ang="0">
                    <a:pos x="76" y="38"/>
                  </a:cxn>
                  <a:cxn ang="0">
                    <a:pos x="60" y="62"/>
                  </a:cxn>
                  <a:cxn ang="0">
                    <a:pos x="44" y="62"/>
                  </a:cxn>
                  <a:cxn ang="0">
                    <a:pos x="34" y="55"/>
                  </a:cxn>
                  <a:cxn ang="0">
                    <a:pos x="32" y="45"/>
                  </a:cxn>
                  <a:cxn ang="0">
                    <a:pos x="38" y="37"/>
                  </a:cxn>
                  <a:cxn ang="0">
                    <a:pos x="46" y="36"/>
                  </a:cxn>
                  <a:cxn ang="0">
                    <a:pos x="52" y="41"/>
                  </a:cxn>
                  <a:cxn ang="0">
                    <a:pos x="53" y="47"/>
                  </a:cxn>
                  <a:cxn ang="0">
                    <a:pos x="55" y="49"/>
                  </a:cxn>
                  <a:cxn ang="0">
                    <a:pos x="61" y="46"/>
                  </a:cxn>
                  <a:cxn ang="0">
                    <a:pos x="65" y="38"/>
                  </a:cxn>
                  <a:cxn ang="0">
                    <a:pos x="64" y="23"/>
                  </a:cxn>
                  <a:cxn ang="0">
                    <a:pos x="50" y="13"/>
                  </a:cxn>
                  <a:cxn ang="0">
                    <a:pos x="39" y="10"/>
                  </a:cxn>
                  <a:cxn ang="0">
                    <a:pos x="29" y="14"/>
                  </a:cxn>
                  <a:cxn ang="0">
                    <a:pos x="21" y="21"/>
                  </a:cxn>
                  <a:cxn ang="0">
                    <a:pos x="14" y="33"/>
                  </a:cxn>
                  <a:cxn ang="0">
                    <a:pos x="16" y="59"/>
                  </a:cxn>
                  <a:cxn ang="0">
                    <a:pos x="38" y="77"/>
                  </a:cxn>
                  <a:cxn ang="0">
                    <a:pos x="57" y="79"/>
                  </a:cxn>
                  <a:cxn ang="0">
                    <a:pos x="75" y="74"/>
                  </a:cxn>
                  <a:cxn ang="0">
                    <a:pos x="87" y="66"/>
                  </a:cxn>
                  <a:cxn ang="0">
                    <a:pos x="94" y="63"/>
                  </a:cxn>
                </a:cxnLst>
                <a:rect l="0" t="0" r="r" b="b"/>
                <a:pathLst>
                  <a:path w="94" h="91">
                    <a:moveTo>
                      <a:pt x="94" y="63"/>
                    </a:moveTo>
                    <a:lnTo>
                      <a:pt x="94" y="64"/>
                    </a:lnTo>
                    <a:lnTo>
                      <a:pt x="93" y="67"/>
                    </a:lnTo>
                    <a:lnTo>
                      <a:pt x="92" y="68"/>
                    </a:lnTo>
                    <a:lnTo>
                      <a:pt x="91" y="70"/>
                    </a:lnTo>
                    <a:lnTo>
                      <a:pt x="83" y="78"/>
                    </a:lnTo>
                    <a:lnTo>
                      <a:pt x="74" y="85"/>
                    </a:lnTo>
                    <a:lnTo>
                      <a:pt x="64" y="89"/>
                    </a:lnTo>
                    <a:lnTo>
                      <a:pt x="55" y="91"/>
                    </a:lnTo>
                    <a:lnTo>
                      <a:pt x="46" y="91"/>
                    </a:lnTo>
                    <a:lnTo>
                      <a:pt x="37" y="90"/>
                    </a:lnTo>
                    <a:lnTo>
                      <a:pt x="27" y="86"/>
                    </a:lnTo>
                    <a:lnTo>
                      <a:pt x="19" y="81"/>
                    </a:lnTo>
                    <a:lnTo>
                      <a:pt x="8" y="69"/>
                    </a:lnTo>
                    <a:lnTo>
                      <a:pt x="1" y="53"/>
                    </a:lnTo>
                    <a:lnTo>
                      <a:pt x="0" y="36"/>
                    </a:lnTo>
                    <a:lnTo>
                      <a:pt x="9" y="16"/>
                    </a:lnTo>
                    <a:lnTo>
                      <a:pt x="17" y="8"/>
                    </a:lnTo>
                    <a:lnTo>
                      <a:pt x="26" y="2"/>
                    </a:lnTo>
                    <a:lnTo>
                      <a:pt x="34" y="0"/>
                    </a:lnTo>
                    <a:lnTo>
                      <a:pt x="44" y="0"/>
                    </a:lnTo>
                    <a:lnTo>
                      <a:pt x="50" y="2"/>
                    </a:lnTo>
                    <a:lnTo>
                      <a:pt x="56" y="3"/>
                    </a:lnTo>
                    <a:lnTo>
                      <a:pt x="61" y="6"/>
                    </a:lnTo>
                    <a:lnTo>
                      <a:pt x="63" y="8"/>
                    </a:lnTo>
                    <a:lnTo>
                      <a:pt x="69" y="14"/>
                    </a:lnTo>
                    <a:lnTo>
                      <a:pt x="75" y="24"/>
                    </a:lnTo>
                    <a:lnTo>
                      <a:pt x="76" y="38"/>
                    </a:lnTo>
                    <a:lnTo>
                      <a:pt x="70" y="53"/>
                    </a:lnTo>
                    <a:lnTo>
                      <a:pt x="60" y="62"/>
                    </a:lnTo>
                    <a:lnTo>
                      <a:pt x="50" y="63"/>
                    </a:lnTo>
                    <a:lnTo>
                      <a:pt x="44" y="62"/>
                    </a:lnTo>
                    <a:lnTo>
                      <a:pt x="39" y="60"/>
                    </a:lnTo>
                    <a:lnTo>
                      <a:pt x="34" y="55"/>
                    </a:lnTo>
                    <a:lnTo>
                      <a:pt x="32" y="51"/>
                    </a:lnTo>
                    <a:lnTo>
                      <a:pt x="32" y="45"/>
                    </a:lnTo>
                    <a:lnTo>
                      <a:pt x="34" y="40"/>
                    </a:lnTo>
                    <a:lnTo>
                      <a:pt x="38" y="37"/>
                    </a:lnTo>
                    <a:lnTo>
                      <a:pt x="42" y="36"/>
                    </a:lnTo>
                    <a:lnTo>
                      <a:pt x="46" y="36"/>
                    </a:lnTo>
                    <a:lnTo>
                      <a:pt x="49" y="38"/>
                    </a:lnTo>
                    <a:lnTo>
                      <a:pt x="52" y="41"/>
                    </a:lnTo>
                    <a:lnTo>
                      <a:pt x="53" y="44"/>
                    </a:lnTo>
                    <a:lnTo>
                      <a:pt x="53" y="47"/>
                    </a:lnTo>
                    <a:lnTo>
                      <a:pt x="53" y="49"/>
                    </a:lnTo>
                    <a:lnTo>
                      <a:pt x="55" y="49"/>
                    </a:lnTo>
                    <a:lnTo>
                      <a:pt x="59" y="48"/>
                    </a:lnTo>
                    <a:lnTo>
                      <a:pt x="61" y="46"/>
                    </a:lnTo>
                    <a:lnTo>
                      <a:pt x="63" y="44"/>
                    </a:lnTo>
                    <a:lnTo>
                      <a:pt x="65" y="38"/>
                    </a:lnTo>
                    <a:lnTo>
                      <a:pt x="67" y="31"/>
                    </a:lnTo>
                    <a:lnTo>
                      <a:pt x="64" y="23"/>
                    </a:lnTo>
                    <a:lnTo>
                      <a:pt x="57" y="16"/>
                    </a:lnTo>
                    <a:lnTo>
                      <a:pt x="50" y="13"/>
                    </a:lnTo>
                    <a:lnTo>
                      <a:pt x="45" y="10"/>
                    </a:lnTo>
                    <a:lnTo>
                      <a:pt x="39" y="10"/>
                    </a:lnTo>
                    <a:lnTo>
                      <a:pt x="33" y="11"/>
                    </a:lnTo>
                    <a:lnTo>
                      <a:pt x="29" y="14"/>
                    </a:lnTo>
                    <a:lnTo>
                      <a:pt x="24" y="17"/>
                    </a:lnTo>
                    <a:lnTo>
                      <a:pt x="21" y="21"/>
                    </a:lnTo>
                    <a:lnTo>
                      <a:pt x="18" y="23"/>
                    </a:lnTo>
                    <a:lnTo>
                      <a:pt x="14" y="33"/>
                    </a:lnTo>
                    <a:lnTo>
                      <a:pt x="11" y="45"/>
                    </a:lnTo>
                    <a:lnTo>
                      <a:pt x="16" y="59"/>
                    </a:lnTo>
                    <a:lnTo>
                      <a:pt x="27" y="71"/>
                    </a:lnTo>
                    <a:lnTo>
                      <a:pt x="38" y="77"/>
                    </a:lnTo>
                    <a:lnTo>
                      <a:pt x="48" y="81"/>
                    </a:lnTo>
                    <a:lnTo>
                      <a:pt x="57" y="79"/>
                    </a:lnTo>
                    <a:lnTo>
                      <a:pt x="67" y="77"/>
                    </a:lnTo>
                    <a:lnTo>
                      <a:pt x="75" y="74"/>
                    </a:lnTo>
                    <a:lnTo>
                      <a:pt x="82" y="69"/>
                    </a:lnTo>
                    <a:lnTo>
                      <a:pt x="87" y="66"/>
                    </a:lnTo>
                    <a:lnTo>
                      <a:pt x="92" y="62"/>
                    </a:lnTo>
                    <a:lnTo>
                      <a:pt x="94" y="63"/>
                    </a:lnTo>
                    <a:close/>
                  </a:path>
                </a:pathLst>
              </a:custGeom>
              <a:solidFill>
                <a:srgbClr val="D1EFFF"/>
              </a:solidFill>
              <a:ln w="9525">
                <a:noFill/>
                <a:round/>
                <a:headEnd/>
                <a:tailEnd/>
              </a:ln>
            </p:spPr>
            <p:txBody>
              <a:bodyPr>
                <a:prstTxWarp prst="textNoShape">
                  <a:avLst/>
                </a:prstTxWarp>
              </a:bodyPr>
              <a:lstStyle/>
              <a:p>
                <a:endParaRPr lang="en-US"/>
              </a:p>
            </p:txBody>
          </p:sp>
          <p:sp>
            <p:nvSpPr>
              <p:cNvPr id="184546" name="Freeform 226"/>
              <p:cNvSpPr>
                <a:spLocks/>
              </p:cNvSpPr>
              <p:nvPr/>
            </p:nvSpPr>
            <p:spPr bwMode="auto">
              <a:xfrm>
                <a:off x="1841" y="3210"/>
                <a:ext cx="55" cy="51"/>
              </a:xfrm>
              <a:custGeom>
                <a:avLst/>
                <a:gdLst/>
                <a:ahLst/>
                <a:cxnLst>
                  <a:cxn ang="0">
                    <a:pos x="85" y="73"/>
                  </a:cxn>
                  <a:cxn ang="0">
                    <a:pos x="99" y="81"/>
                  </a:cxn>
                  <a:cxn ang="0">
                    <a:pos x="106" y="87"/>
                  </a:cxn>
                  <a:cxn ang="0">
                    <a:pos x="110" y="97"/>
                  </a:cxn>
                  <a:cxn ang="0">
                    <a:pos x="106" y="101"/>
                  </a:cxn>
                  <a:cxn ang="0">
                    <a:pos x="96" y="99"/>
                  </a:cxn>
                  <a:cxn ang="0">
                    <a:pos x="89" y="96"/>
                  </a:cxn>
                  <a:cxn ang="0">
                    <a:pos x="77" y="84"/>
                  </a:cxn>
                  <a:cxn ang="0">
                    <a:pos x="69" y="78"/>
                  </a:cxn>
                  <a:cxn ang="0">
                    <a:pos x="48" y="67"/>
                  </a:cxn>
                  <a:cxn ang="0">
                    <a:pos x="28" y="66"/>
                  </a:cxn>
                  <a:cxn ang="0">
                    <a:pos x="10" y="71"/>
                  </a:cxn>
                  <a:cxn ang="0">
                    <a:pos x="0" y="76"/>
                  </a:cxn>
                  <a:cxn ang="0">
                    <a:pos x="1" y="65"/>
                  </a:cxn>
                  <a:cxn ang="0">
                    <a:pos x="1" y="54"/>
                  </a:cxn>
                  <a:cxn ang="0">
                    <a:pos x="10" y="53"/>
                  </a:cxn>
                  <a:cxn ang="0">
                    <a:pos x="20" y="52"/>
                  </a:cxn>
                  <a:cxn ang="0">
                    <a:pos x="28" y="53"/>
                  </a:cxn>
                  <a:cxn ang="0">
                    <a:pos x="37" y="54"/>
                  </a:cxn>
                  <a:cxn ang="0">
                    <a:pos x="32" y="50"/>
                  </a:cxn>
                  <a:cxn ang="0">
                    <a:pos x="17" y="43"/>
                  </a:cxn>
                  <a:cxn ang="0">
                    <a:pos x="2" y="40"/>
                  </a:cxn>
                  <a:cxn ang="0">
                    <a:pos x="2" y="29"/>
                  </a:cxn>
                  <a:cxn ang="0">
                    <a:pos x="2" y="19"/>
                  </a:cxn>
                  <a:cxn ang="0">
                    <a:pos x="13" y="16"/>
                  </a:cxn>
                  <a:cxn ang="0">
                    <a:pos x="23" y="13"/>
                  </a:cxn>
                  <a:cxn ang="0">
                    <a:pos x="30" y="27"/>
                  </a:cxn>
                  <a:cxn ang="0">
                    <a:pos x="40" y="38"/>
                  </a:cxn>
                  <a:cxn ang="0">
                    <a:pos x="46" y="42"/>
                  </a:cxn>
                  <a:cxn ang="0">
                    <a:pos x="40" y="26"/>
                  </a:cxn>
                  <a:cxn ang="0">
                    <a:pos x="37" y="7"/>
                  </a:cxn>
                  <a:cxn ang="0">
                    <a:pos x="47" y="5"/>
                  </a:cxn>
                  <a:cxn ang="0">
                    <a:pos x="57" y="0"/>
                  </a:cxn>
                  <a:cxn ang="0">
                    <a:pos x="55" y="30"/>
                  </a:cxn>
                  <a:cxn ang="0">
                    <a:pos x="78" y="68"/>
                  </a:cxn>
                </a:cxnLst>
                <a:rect l="0" t="0" r="r" b="b"/>
                <a:pathLst>
                  <a:path w="112" h="102">
                    <a:moveTo>
                      <a:pt x="82" y="71"/>
                    </a:moveTo>
                    <a:lnTo>
                      <a:pt x="85" y="73"/>
                    </a:lnTo>
                    <a:lnTo>
                      <a:pt x="92" y="78"/>
                    </a:lnTo>
                    <a:lnTo>
                      <a:pt x="99" y="81"/>
                    </a:lnTo>
                    <a:lnTo>
                      <a:pt x="104" y="82"/>
                    </a:lnTo>
                    <a:lnTo>
                      <a:pt x="106" y="87"/>
                    </a:lnTo>
                    <a:lnTo>
                      <a:pt x="107" y="93"/>
                    </a:lnTo>
                    <a:lnTo>
                      <a:pt x="110" y="97"/>
                    </a:lnTo>
                    <a:lnTo>
                      <a:pt x="112" y="102"/>
                    </a:lnTo>
                    <a:lnTo>
                      <a:pt x="106" y="101"/>
                    </a:lnTo>
                    <a:lnTo>
                      <a:pt x="101" y="99"/>
                    </a:lnTo>
                    <a:lnTo>
                      <a:pt x="96" y="99"/>
                    </a:lnTo>
                    <a:lnTo>
                      <a:pt x="91" y="99"/>
                    </a:lnTo>
                    <a:lnTo>
                      <a:pt x="89" y="96"/>
                    </a:lnTo>
                    <a:lnTo>
                      <a:pt x="83" y="90"/>
                    </a:lnTo>
                    <a:lnTo>
                      <a:pt x="77" y="84"/>
                    </a:lnTo>
                    <a:lnTo>
                      <a:pt x="74" y="81"/>
                    </a:lnTo>
                    <a:lnTo>
                      <a:pt x="69" y="78"/>
                    </a:lnTo>
                    <a:lnTo>
                      <a:pt x="59" y="71"/>
                    </a:lnTo>
                    <a:lnTo>
                      <a:pt x="48" y="67"/>
                    </a:lnTo>
                    <a:lnTo>
                      <a:pt x="38" y="66"/>
                    </a:lnTo>
                    <a:lnTo>
                      <a:pt x="28" y="66"/>
                    </a:lnTo>
                    <a:lnTo>
                      <a:pt x="19" y="68"/>
                    </a:lnTo>
                    <a:lnTo>
                      <a:pt x="10" y="71"/>
                    </a:lnTo>
                    <a:lnTo>
                      <a:pt x="5" y="74"/>
                    </a:lnTo>
                    <a:lnTo>
                      <a:pt x="0" y="76"/>
                    </a:lnTo>
                    <a:lnTo>
                      <a:pt x="1" y="71"/>
                    </a:lnTo>
                    <a:lnTo>
                      <a:pt x="1" y="65"/>
                    </a:lnTo>
                    <a:lnTo>
                      <a:pt x="1" y="59"/>
                    </a:lnTo>
                    <a:lnTo>
                      <a:pt x="1" y="54"/>
                    </a:lnTo>
                    <a:lnTo>
                      <a:pt x="6" y="53"/>
                    </a:lnTo>
                    <a:lnTo>
                      <a:pt x="10" y="53"/>
                    </a:lnTo>
                    <a:lnTo>
                      <a:pt x="15" y="52"/>
                    </a:lnTo>
                    <a:lnTo>
                      <a:pt x="20" y="52"/>
                    </a:lnTo>
                    <a:lnTo>
                      <a:pt x="24" y="53"/>
                    </a:lnTo>
                    <a:lnTo>
                      <a:pt x="28" y="53"/>
                    </a:lnTo>
                    <a:lnTo>
                      <a:pt x="32" y="54"/>
                    </a:lnTo>
                    <a:lnTo>
                      <a:pt x="37" y="54"/>
                    </a:lnTo>
                    <a:lnTo>
                      <a:pt x="37" y="54"/>
                    </a:lnTo>
                    <a:lnTo>
                      <a:pt x="32" y="50"/>
                    </a:lnTo>
                    <a:lnTo>
                      <a:pt x="25" y="45"/>
                    </a:lnTo>
                    <a:lnTo>
                      <a:pt x="17" y="43"/>
                    </a:lnTo>
                    <a:lnTo>
                      <a:pt x="9" y="41"/>
                    </a:lnTo>
                    <a:lnTo>
                      <a:pt x="2" y="40"/>
                    </a:lnTo>
                    <a:lnTo>
                      <a:pt x="2" y="35"/>
                    </a:lnTo>
                    <a:lnTo>
                      <a:pt x="2" y="29"/>
                    </a:lnTo>
                    <a:lnTo>
                      <a:pt x="2" y="23"/>
                    </a:lnTo>
                    <a:lnTo>
                      <a:pt x="2" y="19"/>
                    </a:lnTo>
                    <a:lnTo>
                      <a:pt x="7" y="18"/>
                    </a:lnTo>
                    <a:lnTo>
                      <a:pt x="13" y="16"/>
                    </a:lnTo>
                    <a:lnTo>
                      <a:pt x="19" y="14"/>
                    </a:lnTo>
                    <a:lnTo>
                      <a:pt x="23" y="13"/>
                    </a:lnTo>
                    <a:lnTo>
                      <a:pt x="25" y="20"/>
                    </a:lnTo>
                    <a:lnTo>
                      <a:pt x="30" y="27"/>
                    </a:lnTo>
                    <a:lnTo>
                      <a:pt x="35" y="34"/>
                    </a:lnTo>
                    <a:lnTo>
                      <a:pt x="40" y="38"/>
                    </a:lnTo>
                    <a:lnTo>
                      <a:pt x="46" y="43"/>
                    </a:lnTo>
                    <a:lnTo>
                      <a:pt x="46" y="42"/>
                    </a:lnTo>
                    <a:lnTo>
                      <a:pt x="43" y="35"/>
                    </a:lnTo>
                    <a:lnTo>
                      <a:pt x="40" y="26"/>
                    </a:lnTo>
                    <a:lnTo>
                      <a:pt x="38" y="18"/>
                    </a:lnTo>
                    <a:lnTo>
                      <a:pt x="37" y="7"/>
                    </a:lnTo>
                    <a:lnTo>
                      <a:pt x="42" y="6"/>
                    </a:lnTo>
                    <a:lnTo>
                      <a:pt x="47" y="5"/>
                    </a:lnTo>
                    <a:lnTo>
                      <a:pt x="52" y="3"/>
                    </a:lnTo>
                    <a:lnTo>
                      <a:pt x="57" y="0"/>
                    </a:lnTo>
                    <a:lnTo>
                      <a:pt x="54" y="13"/>
                    </a:lnTo>
                    <a:lnTo>
                      <a:pt x="55" y="30"/>
                    </a:lnTo>
                    <a:lnTo>
                      <a:pt x="62" y="50"/>
                    </a:lnTo>
                    <a:lnTo>
                      <a:pt x="78" y="68"/>
                    </a:lnTo>
                    <a:lnTo>
                      <a:pt x="82" y="71"/>
                    </a:lnTo>
                    <a:close/>
                  </a:path>
                </a:pathLst>
              </a:custGeom>
              <a:solidFill>
                <a:srgbClr val="0038EF"/>
              </a:solidFill>
              <a:ln w="9525">
                <a:noFill/>
                <a:round/>
                <a:headEnd/>
                <a:tailEnd/>
              </a:ln>
            </p:spPr>
            <p:txBody>
              <a:bodyPr>
                <a:prstTxWarp prst="textNoShape">
                  <a:avLst/>
                </a:prstTxWarp>
              </a:bodyPr>
              <a:lstStyle/>
              <a:p>
                <a:endParaRPr lang="en-US"/>
              </a:p>
            </p:txBody>
          </p:sp>
          <p:sp>
            <p:nvSpPr>
              <p:cNvPr id="184547" name="Freeform 227"/>
              <p:cNvSpPr>
                <a:spLocks/>
              </p:cNvSpPr>
              <p:nvPr/>
            </p:nvSpPr>
            <p:spPr bwMode="auto">
              <a:xfrm>
                <a:off x="1837" y="3248"/>
                <a:ext cx="46" cy="44"/>
              </a:xfrm>
              <a:custGeom>
                <a:avLst/>
                <a:gdLst/>
                <a:ahLst/>
                <a:cxnLst>
                  <a:cxn ang="0">
                    <a:pos x="80" y="74"/>
                  </a:cxn>
                  <a:cxn ang="0">
                    <a:pos x="81" y="38"/>
                  </a:cxn>
                  <a:cxn ang="0">
                    <a:pos x="59" y="15"/>
                  </a:cxn>
                  <a:cxn ang="0">
                    <a:pos x="45" y="12"/>
                  </a:cxn>
                  <a:cxn ang="0">
                    <a:pos x="32" y="14"/>
                  </a:cxn>
                  <a:cxn ang="0">
                    <a:pos x="22" y="21"/>
                  </a:cxn>
                  <a:cxn ang="0">
                    <a:pos x="14" y="33"/>
                  </a:cxn>
                  <a:cxn ang="0">
                    <a:pos x="13" y="53"/>
                  </a:cxn>
                  <a:cxn ang="0">
                    <a:pos x="30" y="69"/>
                  </a:cxn>
                  <a:cxn ang="0">
                    <a:pos x="44" y="67"/>
                  </a:cxn>
                  <a:cxn ang="0">
                    <a:pos x="50" y="60"/>
                  </a:cxn>
                  <a:cxn ang="0">
                    <a:pos x="53" y="53"/>
                  </a:cxn>
                  <a:cxn ang="0">
                    <a:pos x="51" y="52"/>
                  </a:cxn>
                  <a:cxn ang="0">
                    <a:pos x="44" y="52"/>
                  </a:cxn>
                  <a:cxn ang="0">
                    <a:pos x="38" y="48"/>
                  </a:cxn>
                  <a:cxn ang="0">
                    <a:pos x="37" y="40"/>
                  </a:cxn>
                  <a:cxn ang="0">
                    <a:pos x="43" y="33"/>
                  </a:cxn>
                  <a:cxn ang="0">
                    <a:pos x="53" y="31"/>
                  </a:cxn>
                  <a:cxn ang="0">
                    <a:pos x="62" y="40"/>
                  </a:cxn>
                  <a:cxn ang="0">
                    <a:pos x="66" y="56"/>
                  </a:cxn>
                  <a:cxn ang="0">
                    <a:pos x="54" y="74"/>
                  </a:cxn>
                  <a:cxn ang="0">
                    <a:pos x="41" y="80"/>
                  </a:cxn>
                  <a:cxn ang="0">
                    <a:pos x="28" y="79"/>
                  </a:cxn>
                  <a:cxn ang="0">
                    <a:pos x="19" y="75"/>
                  </a:cxn>
                  <a:cxn ang="0">
                    <a:pos x="9" y="67"/>
                  </a:cxn>
                  <a:cxn ang="0">
                    <a:pos x="0" y="38"/>
                  </a:cxn>
                  <a:cxn ang="0">
                    <a:pos x="16" y="11"/>
                  </a:cxn>
                  <a:cxn ang="0">
                    <a:pos x="34" y="2"/>
                  </a:cxn>
                  <a:cxn ang="0">
                    <a:pos x="51" y="2"/>
                  </a:cxn>
                  <a:cxn ang="0">
                    <a:pos x="67" y="7"/>
                  </a:cxn>
                  <a:cxn ang="0">
                    <a:pos x="87" y="26"/>
                  </a:cxn>
                  <a:cxn ang="0">
                    <a:pos x="91" y="63"/>
                  </a:cxn>
                  <a:cxn ang="0">
                    <a:pos x="81" y="84"/>
                  </a:cxn>
                  <a:cxn ang="0">
                    <a:pos x="77" y="87"/>
                  </a:cxn>
                  <a:cxn ang="0">
                    <a:pos x="74" y="86"/>
                  </a:cxn>
                </a:cxnLst>
                <a:rect l="0" t="0" r="r" b="b"/>
                <a:pathLst>
                  <a:path w="92" h="88">
                    <a:moveTo>
                      <a:pt x="74" y="86"/>
                    </a:moveTo>
                    <a:lnTo>
                      <a:pt x="80" y="74"/>
                    </a:lnTo>
                    <a:lnTo>
                      <a:pt x="83" y="57"/>
                    </a:lnTo>
                    <a:lnTo>
                      <a:pt x="81" y="38"/>
                    </a:lnTo>
                    <a:lnTo>
                      <a:pt x="67" y="20"/>
                    </a:lnTo>
                    <a:lnTo>
                      <a:pt x="59" y="15"/>
                    </a:lnTo>
                    <a:lnTo>
                      <a:pt x="52" y="12"/>
                    </a:lnTo>
                    <a:lnTo>
                      <a:pt x="45" y="12"/>
                    </a:lnTo>
                    <a:lnTo>
                      <a:pt x="38" y="12"/>
                    </a:lnTo>
                    <a:lnTo>
                      <a:pt x="32" y="14"/>
                    </a:lnTo>
                    <a:lnTo>
                      <a:pt x="27" y="18"/>
                    </a:lnTo>
                    <a:lnTo>
                      <a:pt x="22" y="21"/>
                    </a:lnTo>
                    <a:lnTo>
                      <a:pt x="19" y="26"/>
                    </a:lnTo>
                    <a:lnTo>
                      <a:pt x="14" y="33"/>
                    </a:lnTo>
                    <a:lnTo>
                      <a:pt x="12" y="43"/>
                    </a:lnTo>
                    <a:lnTo>
                      <a:pt x="13" y="53"/>
                    </a:lnTo>
                    <a:lnTo>
                      <a:pt x="21" y="65"/>
                    </a:lnTo>
                    <a:lnTo>
                      <a:pt x="30" y="69"/>
                    </a:lnTo>
                    <a:lnTo>
                      <a:pt x="38" y="69"/>
                    </a:lnTo>
                    <a:lnTo>
                      <a:pt x="44" y="67"/>
                    </a:lnTo>
                    <a:lnTo>
                      <a:pt x="49" y="63"/>
                    </a:lnTo>
                    <a:lnTo>
                      <a:pt x="50" y="60"/>
                    </a:lnTo>
                    <a:lnTo>
                      <a:pt x="52" y="57"/>
                    </a:lnTo>
                    <a:lnTo>
                      <a:pt x="53" y="53"/>
                    </a:lnTo>
                    <a:lnTo>
                      <a:pt x="53" y="51"/>
                    </a:lnTo>
                    <a:lnTo>
                      <a:pt x="51" y="52"/>
                    </a:lnTo>
                    <a:lnTo>
                      <a:pt x="47" y="52"/>
                    </a:lnTo>
                    <a:lnTo>
                      <a:pt x="44" y="52"/>
                    </a:lnTo>
                    <a:lnTo>
                      <a:pt x="41" y="51"/>
                    </a:lnTo>
                    <a:lnTo>
                      <a:pt x="38" y="48"/>
                    </a:lnTo>
                    <a:lnTo>
                      <a:pt x="37" y="44"/>
                    </a:lnTo>
                    <a:lnTo>
                      <a:pt x="37" y="40"/>
                    </a:lnTo>
                    <a:lnTo>
                      <a:pt x="39" y="35"/>
                    </a:lnTo>
                    <a:lnTo>
                      <a:pt x="43" y="33"/>
                    </a:lnTo>
                    <a:lnTo>
                      <a:pt x="47" y="31"/>
                    </a:lnTo>
                    <a:lnTo>
                      <a:pt x="53" y="31"/>
                    </a:lnTo>
                    <a:lnTo>
                      <a:pt x="58" y="35"/>
                    </a:lnTo>
                    <a:lnTo>
                      <a:pt x="62" y="40"/>
                    </a:lnTo>
                    <a:lnTo>
                      <a:pt x="66" y="45"/>
                    </a:lnTo>
                    <a:lnTo>
                      <a:pt x="66" y="56"/>
                    </a:lnTo>
                    <a:lnTo>
                      <a:pt x="60" y="67"/>
                    </a:lnTo>
                    <a:lnTo>
                      <a:pt x="54" y="74"/>
                    </a:lnTo>
                    <a:lnTo>
                      <a:pt x="47" y="78"/>
                    </a:lnTo>
                    <a:lnTo>
                      <a:pt x="41" y="80"/>
                    </a:lnTo>
                    <a:lnTo>
                      <a:pt x="35" y="80"/>
                    </a:lnTo>
                    <a:lnTo>
                      <a:pt x="28" y="79"/>
                    </a:lnTo>
                    <a:lnTo>
                      <a:pt x="23" y="76"/>
                    </a:lnTo>
                    <a:lnTo>
                      <a:pt x="19" y="75"/>
                    </a:lnTo>
                    <a:lnTo>
                      <a:pt x="15" y="73"/>
                    </a:lnTo>
                    <a:lnTo>
                      <a:pt x="9" y="67"/>
                    </a:lnTo>
                    <a:lnTo>
                      <a:pt x="2" y="55"/>
                    </a:lnTo>
                    <a:lnTo>
                      <a:pt x="0" y="38"/>
                    </a:lnTo>
                    <a:lnTo>
                      <a:pt x="8" y="19"/>
                    </a:lnTo>
                    <a:lnTo>
                      <a:pt x="16" y="11"/>
                    </a:lnTo>
                    <a:lnTo>
                      <a:pt x="24" y="5"/>
                    </a:lnTo>
                    <a:lnTo>
                      <a:pt x="34" y="2"/>
                    </a:lnTo>
                    <a:lnTo>
                      <a:pt x="43" y="0"/>
                    </a:lnTo>
                    <a:lnTo>
                      <a:pt x="51" y="2"/>
                    </a:lnTo>
                    <a:lnTo>
                      <a:pt x="59" y="4"/>
                    </a:lnTo>
                    <a:lnTo>
                      <a:pt x="67" y="7"/>
                    </a:lnTo>
                    <a:lnTo>
                      <a:pt x="74" y="12"/>
                    </a:lnTo>
                    <a:lnTo>
                      <a:pt x="87" y="26"/>
                    </a:lnTo>
                    <a:lnTo>
                      <a:pt x="92" y="43"/>
                    </a:lnTo>
                    <a:lnTo>
                      <a:pt x="91" y="63"/>
                    </a:lnTo>
                    <a:lnTo>
                      <a:pt x="82" y="82"/>
                    </a:lnTo>
                    <a:lnTo>
                      <a:pt x="81" y="84"/>
                    </a:lnTo>
                    <a:lnTo>
                      <a:pt x="80" y="86"/>
                    </a:lnTo>
                    <a:lnTo>
                      <a:pt x="77" y="87"/>
                    </a:lnTo>
                    <a:lnTo>
                      <a:pt x="76" y="88"/>
                    </a:lnTo>
                    <a:lnTo>
                      <a:pt x="74" y="86"/>
                    </a:lnTo>
                    <a:close/>
                  </a:path>
                </a:pathLst>
              </a:custGeom>
              <a:solidFill>
                <a:srgbClr val="D1EFFF"/>
              </a:solidFill>
              <a:ln w="9525">
                <a:noFill/>
                <a:round/>
                <a:headEnd/>
                <a:tailEnd/>
              </a:ln>
            </p:spPr>
            <p:txBody>
              <a:bodyPr>
                <a:prstTxWarp prst="textNoShape">
                  <a:avLst/>
                </a:prstTxWarp>
              </a:bodyPr>
              <a:lstStyle/>
              <a:p>
                <a:endParaRPr lang="en-US"/>
              </a:p>
            </p:txBody>
          </p:sp>
          <p:sp>
            <p:nvSpPr>
              <p:cNvPr id="184548" name="Freeform 228"/>
              <p:cNvSpPr>
                <a:spLocks/>
              </p:cNvSpPr>
              <p:nvPr/>
            </p:nvSpPr>
            <p:spPr bwMode="auto">
              <a:xfrm>
                <a:off x="1896" y="3659"/>
                <a:ext cx="46" cy="48"/>
              </a:xfrm>
              <a:custGeom>
                <a:avLst/>
                <a:gdLst/>
                <a:ahLst/>
                <a:cxnLst>
                  <a:cxn ang="0">
                    <a:pos x="64" y="0"/>
                  </a:cxn>
                  <a:cxn ang="0">
                    <a:pos x="68" y="2"/>
                  </a:cxn>
                  <a:cxn ang="0">
                    <a:pos x="84" y="19"/>
                  </a:cxn>
                  <a:cxn ang="0">
                    <a:pos x="89" y="56"/>
                  </a:cxn>
                  <a:cxn ang="0">
                    <a:pos x="75" y="79"/>
                  </a:cxn>
                  <a:cxn ang="0">
                    <a:pos x="61" y="90"/>
                  </a:cxn>
                  <a:cxn ang="0">
                    <a:pos x="44" y="94"/>
                  </a:cxn>
                  <a:cxn ang="0">
                    <a:pos x="25" y="91"/>
                  </a:cxn>
                  <a:cxn ang="0">
                    <a:pos x="2" y="68"/>
                  </a:cxn>
                  <a:cxn ang="0">
                    <a:pos x="3" y="38"/>
                  </a:cxn>
                  <a:cxn ang="0">
                    <a:pos x="9" y="27"/>
                  </a:cxn>
                  <a:cxn ang="0">
                    <a:pos x="18" y="22"/>
                  </a:cxn>
                  <a:cxn ang="0">
                    <a:pos x="31" y="17"/>
                  </a:cxn>
                  <a:cxn ang="0">
                    <a:pos x="45" y="19"/>
                  </a:cxn>
                  <a:cxn ang="0">
                    <a:pos x="61" y="33"/>
                  </a:cxn>
                  <a:cxn ang="0">
                    <a:pos x="62" y="50"/>
                  </a:cxn>
                  <a:cxn ang="0">
                    <a:pos x="55" y="60"/>
                  </a:cxn>
                  <a:cxn ang="0">
                    <a:pos x="45" y="62"/>
                  </a:cxn>
                  <a:cxn ang="0">
                    <a:pos x="37" y="56"/>
                  </a:cxn>
                  <a:cxn ang="0">
                    <a:pos x="36" y="48"/>
                  </a:cxn>
                  <a:cxn ang="0">
                    <a:pos x="41" y="41"/>
                  </a:cxn>
                  <a:cxn ang="0">
                    <a:pos x="47" y="41"/>
                  </a:cxn>
                  <a:cxn ang="0">
                    <a:pos x="49" y="38"/>
                  </a:cxn>
                  <a:cxn ang="0">
                    <a:pos x="46" y="33"/>
                  </a:cxn>
                  <a:cxn ang="0">
                    <a:pos x="38" y="29"/>
                  </a:cxn>
                  <a:cxn ang="0">
                    <a:pos x="23" y="30"/>
                  </a:cxn>
                  <a:cxn ang="0">
                    <a:pos x="10" y="48"/>
                  </a:cxn>
                  <a:cxn ang="0">
                    <a:pos x="17" y="69"/>
                  </a:cxn>
                  <a:cxn ang="0">
                    <a:pos x="28" y="78"/>
                  </a:cxn>
                  <a:cxn ang="0">
                    <a:pos x="39" y="82"/>
                  </a:cxn>
                  <a:cxn ang="0">
                    <a:pos x="52" y="80"/>
                  </a:cxn>
                  <a:cxn ang="0">
                    <a:pos x="64" y="74"/>
                  </a:cxn>
                  <a:cxn ang="0">
                    <a:pos x="79" y="46"/>
                  </a:cxn>
                  <a:cxn ang="0">
                    <a:pos x="69" y="12"/>
                  </a:cxn>
                  <a:cxn ang="0">
                    <a:pos x="63" y="0"/>
                  </a:cxn>
                </a:cxnLst>
                <a:rect l="0" t="0" r="r" b="b"/>
                <a:pathLst>
                  <a:path w="91" h="94">
                    <a:moveTo>
                      <a:pt x="63" y="0"/>
                    </a:moveTo>
                    <a:lnTo>
                      <a:pt x="64" y="0"/>
                    </a:lnTo>
                    <a:lnTo>
                      <a:pt x="67" y="1"/>
                    </a:lnTo>
                    <a:lnTo>
                      <a:pt x="68" y="2"/>
                    </a:lnTo>
                    <a:lnTo>
                      <a:pt x="69" y="3"/>
                    </a:lnTo>
                    <a:lnTo>
                      <a:pt x="84" y="19"/>
                    </a:lnTo>
                    <a:lnTo>
                      <a:pt x="91" y="38"/>
                    </a:lnTo>
                    <a:lnTo>
                      <a:pt x="89" y="56"/>
                    </a:lnTo>
                    <a:lnTo>
                      <a:pt x="81" y="74"/>
                    </a:lnTo>
                    <a:lnTo>
                      <a:pt x="75" y="79"/>
                    </a:lnTo>
                    <a:lnTo>
                      <a:pt x="69" y="85"/>
                    </a:lnTo>
                    <a:lnTo>
                      <a:pt x="61" y="90"/>
                    </a:lnTo>
                    <a:lnTo>
                      <a:pt x="53" y="93"/>
                    </a:lnTo>
                    <a:lnTo>
                      <a:pt x="44" y="94"/>
                    </a:lnTo>
                    <a:lnTo>
                      <a:pt x="34" y="94"/>
                    </a:lnTo>
                    <a:lnTo>
                      <a:pt x="25" y="91"/>
                    </a:lnTo>
                    <a:lnTo>
                      <a:pt x="16" y="85"/>
                    </a:lnTo>
                    <a:lnTo>
                      <a:pt x="2" y="68"/>
                    </a:lnTo>
                    <a:lnTo>
                      <a:pt x="0" y="50"/>
                    </a:lnTo>
                    <a:lnTo>
                      <a:pt x="3" y="38"/>
                    </a:lnTo>
                    <a:lnTo>
                      <a:pt x="7" y="31"/>
                    </a:lnTo>
                    <a:lnTo>
                      <a:pt x="9" y="27"/>
                    </a:lnTo>
                    <a:lnTo>
                      <a:pt x="14" y="25"/>
                    </a:lnTo>
                    <a:lnTo>
                      <a:pt x="18" y="22"/>
                    </a:lnTo>
                    <a:lnTo>
                      <a:pt x="24" y="18"/>
                    </a:lnTo>
                    <a:lnTo>
                      <a:pt x="31" y="17"/>
                    </a:lnTo>
                    <a:lnTo>
                      <a:pt x="37" y="17"/>
                    </a:lnTo>
                    <a:lnTo>
                      <a:pt x="45" y="19"/>
                    </a:lnTo>
                    <a:lnTo>
                      <a:pt x="52" y="24"/>
                    </a:lnTo>
                    <a:lnTo>
                      <a:pt x="61" y="33"/>
                    </a:lnTo>
                    <a:lnTo>
                      <a:pt x="63" y="42"/>
                    </a:lnTo>
                    <a:lnTo>
                      <a:pt x="62" y="50"/>
                    </a:lnTo>
                    <a:lnTo>
                      <a:pt x="60" y="55"/>
                    </a:lnTo>
                    <a:lnTo>
                      <a:pt x="55" y="60"/>
                    </a:lnTo>
                    <a:lnTo>
                      <a:pt x="51" y="62"/>
                    </a:lnTo>
                    <a:lnTo>
                      <a:pt x="45" y="62"/>
                    </a:lnTo>
                    <a:lnTo>
                      <a:pt x="40" y="60"/>
                    </a:lnTo>
                    <a:lnTo>
                      <a:pt x="37" y="56"/>
                    </a:lnTo>
                    <a:lnTo>
                      <a:pt x="36" y="52"/>
                    </a:lnTo>
                    <a:lnTo>
                      <a:pt x="36" y="48"/>
                    </a:lnTo>
                    <a:lnTo>
                      <a:pt x="38" y="44"/>
                    </a:lnTo>
                    <a:lnTo>
                      <a:pt x="41" y="41"/>
                    </a:lnTo>
                    <a:lnTo>
                      <a:pt x="44" y="41"/>
                    </a:lnTo>
                    <a:lnTo>
                      <a:pt x="47" y="41"/>
                    </a:lnTo>
                    <a:lnTo>
                      <a:pt x="49" y="41"/>
                    </a:lnTo>
                    <a:lnTo>
                      <a:pt x="49" y="38"/>
                    </a:lnTo>
                    <a:lnTo>
                      <a:pt x="47" y="36"/>
                    </a:lnTo>
                    <a:lnTo>
                      <a:pt x="46" y="33"/>
                    </a:lnTo>
                    <a:lnTo>
                      <a:pt x="44" y="31"/>
                    </a:lnTo>
                    <a:lnTo>
                      <a:pt x="38" y="29"/>
                    </a:lnTo>
                    <a:lnTo>
                      <a:pt x="31" y="27"/>
                    </a:lnTo>
                    <a:lnTo>
                      <a:pt x="23" y="30"/>
                    </a:lnTo>
                    <a:lnTo>
                      <a:pt x="16" y="36"/>
                    </a:lnTo>
                    <a:lnTo>
                      <a:pt x="10" y="48"/>
                    </a:lnTo>
                    <a:lnTo>
                      <a:pt x="11" y="60"/>
                    </a:lnTo>
                    <a:lnTo>
                      <a:pt x="17" y="69"/>
                    </a:lnTo>
                    <a:lnTo>
                      <a:pt x="23" y="75"/>
                    </a:lnTo>
                    <a:lnTo>
                      <a:pt x="28" y="78"/>
                    </a:lnTo>
                    <a:lnTo>
                      <a:pt x="33" y="80"/>
                    </a:lnTo>
                    <a:lnTo>
                      <a:pt x="39" y="82"/>
                    </a:lnTo>
                    <a:lnTo>
                      <a:pt x="45" y="82"/>
                    </a:lnTo>
                    <a:lnTo>
                      <a:pt x="52" y="80"/>
                    </a:lnTo>
                    <a:lnTo>
                      <a:pt x="57" y="78"/>
                    </a:lnTo>
                    <a:lnTo>
                      <a:pt x="64" y="74"/>
                    </a:lnTo>
                    <a:lnTo>
                      <a:pt x="70" y="67"/>
                    </a:lnTo>
                    <a:lnTo>
                      <a:pt x="79" y="46"/>
                    </a:lnTo>
                    <a:lnTo>
                      <a:pt x="77" y="27"/>
                    </a:lnTo>
                    <a:lnTo>
                      <a:pt x="69" y="12"/>
                    </a:lnTo>
                    <a:lnTo>
                      <a:pt x="61" y="2"/>
                    </a:lnTo>
                    <a:lnTo>
                      <a:pt x="63" y="0"/>
                    </a:lnTo>
                    <a:close/>
                  </a:path>
                </a:pathLst>
              </a:custGeom>
              <a:solidFill>
                <a:srgbClr val="D1EFFF"/>
              </a:solidFill>
              <a:ln w="9525">
                <a:noFill/>
                <a:round/>
                <a:headEnd/>
                <a:tailEnd/>
              </a:ln>
            </p:spPr>
            <p:txBody>
              <a:bodyPr>
                <a:prstTxWarp prst="textNoShape">
                  <a:avLst/>
                </a:prstTxWarp>
              </a:bodyPr>
              <a:lstStyle/>
              <a:p>
                <a:endParaRPr lang="en-US"/>
              </a:p>
            </p:txBody>
          </p:sp>
          <p:sp>
            <p:nvSpPr>
              <p:cNvPr id="184549" name="Freeform 229"/>
              <p:cNvSpPr>
                <a:spLocks/>
              </p:cNvSpPr>
              <p:nvPr/>
            </p:nvSpPr>
            <p:spPr bwMode="auto">
              <a:xfrm>
                <a:off x="1906" y="3684"/>
                <a:ext cx="50" cy="55"/>
              </a:xfrm>
              <a:custGeom>
                <a:avLst/>
                <a:gdLst/>
                <a:ahLst/>
                <a:cxnLst>
                  <a:cxn ang="0">
                    <a:pos x="73" y="27"/>
                  </a:cxn>
                  <a:cxn ang="0">
                    <a:pos x="80" y="13"/>
                  </a:cxn>
                  <a:cxn ang="0">
                    <a:pos x="87" y="6"/>
                  </a:cxn>
                  <a:cxn ang="0">
                    <a:pos x="97" y="2"/>
                  </a:cxn>
                  <a:cxn ang="0">
                    <a:pos x="101" y="5"/>
                  </a:cxn>
                  <a:cxn ang="0">
                    <a:pos x="99" y="15"/>
                  </a:cxn>
                  <a:cxn ang="0">
                    <a:pos x="96" y="23"/>
                  </a:cxn>
                  <a:cxn ang="0">
                    <a:pos x="84" y="34"/>
                  </a:cxn>
                  <a:cxn ang="0">
                    <a:pos x="77" y="42"/>
                  </a:cxn>
                  <a:cxn ang="0">
                    <a:pos x="67" y="83"/>
                  </a:cxn>
                  <a:cxn ang="0">
                    <a:pos x="76" y="112"/>
                  </a:cxn>
                  <a:cxn ang="0">
                    <a:pos x="65" y="111"/>
                  </a:cxn>
                  <a:cxn ang="0">
                    <a:pos x="53" y="111"/>
                  </a:cxn>
                  <a:cxn ang="0">
                    <a:pos x="52" y="92"/>
                  </a:cxn>
                  <a:cxn ang="0">
                    <a:pos x="54" y="75"/>
                  </a:cxn>
                  <a:cxn ang="0">
                    <a:pos x="50" y="80"/>
                  </a:cxn>
                  <a:cxn ang="0">
                    <a:pos x="43" y="93"/>
                  </a:cxn>
                  <a:cxn ang="0">
                    <a:pos x="39" y="110"/>
                  </a:cxn>
                  <a:cxn ang="0">
                    <a:pos x="29" y="110"/>
                  </a:cxn>
                  <a:cxn ang="0">
                    <a:pos x="19" y="110"/>
                  </a:cxn>
                  <a:cxn ang="0">
                    <a:pos x="16" y="98"/>
                  </a:cxn>
                  <a:cxn ang="0">
                    <a:pos x="13" y="89"/>
                  </a:cxn>
                  <a:cxn ang="0">
                    <a:pos x="27" y="82"/>
                  </a:cxn>
                  <a:cxn ang="0">
                    <a:pos x="38" y="72"/>
                  </a:cxn>
                  <a:cxn ang="0">
                    <a:pos x="42" y="65"/>
                  </a:cxn>
                  <a:cxn ang="0">
                    <a:pos x="35" y="69"/>
                  </a:cxn>
                  <a:cxn ang="0">
                    <a:pos x="27" y="72"/>
                  </a:cxn>
                  <a:cxn ang="0">
                    <a:pos x="18" y="74"/>
                  </a:cxn>
                  <a:cxn ang="0">
                    <a:pos x="7" y="75"/>
                  </a:cxn>
                  <a:cxn ang="0">
                    <a:pos x="5" y="65"/>
                  </a:cxn>
                  <a:cxn ang="0">
                    <a:pos x="0" y="54"/>
                  </a:cxn>
                  <a:cxn ang="0">
                    <a:pos x="13" y="57"/>
                  </a:cxn>
                  <a:cxn ang="0">
                    <a:pos x="30" y="55"/>
                  </a:cxn>
                  <a:cxn ang="0">
                    <a:pos x="49" y="50"/>
                  </a:cxn>
                  <a:cxn ang="0">
                    <a:pos x="67" y="34"/>
                  </a:cxn>
                </a:cxnLst>
                <a:rect l="0" t="0" r="r" b="b"/>
                <a:pathLst>
                  <a:path w="102" h="112">
                    <a:moveTo>
                      <a:pt x="71" y="30"/>
                    </a:moveTo>
                    <a:lnTo>
                      <a:pt x="73" y="27"/>
                    </a:lnTo>
                    <a:lnTo>
                      <a:pt x="76" y="20"/>
                    </a:lnTo>
                    <a:lnTo>
                      <a:pt x="80" y="13"/>
                    </a:lnTo>
                    <a:lnTo>
                      <a:pt x="82" y="7"/>
                    </a:lnTo>
                    <a:lnTo>
                      <a:pt x="87" y="6"/>
                    </a:lnTo>
                    <a:lnTo>
                      <a:pt x="91" y="5"/>
                    </a:lnTo>
                    <a:lnTo>
                      <a:pt x="97" y="2"/>
                    </a:lnTo>
                    <a:lnTo>
                      <a:pt x="102" y="0"/>
                    </a:lnTo>
                    <a:lnTo>
                      <a:pt x="101" y="5"/>
                    </a:lnTo>
                    <a:lnTo>
                      <a:pt x="99" y="11"/>
                    </a:lnTo>
                    <a:lnTo>
                      <a:pt x="99" y="15"/>
                    </a:lnTo>
                    <a:lnTo>
                      <a:pt x="99" y="21"/>
                    </a:lnTo>
                    <a:lnTo>
                      <a:pt x="96" y="23"/>
                    </a:lnTo>
                    <a:lnTo>
                      <a:pt x="90" y="29"/>
                    </a:lnTo>
                    <a:lnTo>
                      <a:pt x="84" y="34"/>
                    </a:lnTo>
                    <a:lnTo>
                      <a:pt x="81" y="37"/>
                    </a:lnTo>
                    <a:lnTo>
                      <a:pt x="77" y="42"/>
                    </a:lnTo>
                    <a:lnTo>
                      <a:pt x="67" y="64"/>
                    </a:lnTo>
                    <a:lnTo>
                      <a:pt x="67" y="83"/>
                    </a:lnTo>
                    <a:lnTo>
                      <a:pt x="71" y="100"/>
                    </a:lnTo>
                    <a:lnTo>
                      <a:pt x="76" y="112"/>
                    </a:lnTo>
                    <a:lnTo>
                      <a:pt x="71" y="111"/>
                    </a:lnTo>
                    <a:lnTo>
                      <a:pt x="65" y="111"/>
                    </a:lnTo>
                    <a:lnTo>
                      <a:pt x="59" y="111"/>
                    </a:lnTo>
                    <a:lnTo>
                      <a:pt x="53" y="111"/>
                    </a:lnTo>
                    <a:lnTo>
                      <a:pt x="52" y="102"/>
                    </a:lnTo>
                    <a:lnTo>
                      <a:pt x="52" y="92"/>
                    </a:lnTo>
                    <a:lnTo>
                      <a:pt x="53" y="83"/>
                    </a:lnTo>
                    <a:lnTo>
                      <a:pt x="54" y="75"/>
                    </a:lnTo>
                    <a:lnTo>
                      <a:pt x="53" y="74"/>
                    </a:lnTo>
                    <a:lnTo>
                      <a:pt x="50" y="80"/>
                    </a:lnTo>
                    <a:lnTo>
                      <a:pt x="45" y="85"/>
                    </a:lnTo>
                    <a:lnTo>
                      <a:pt x="43" y="93"/>
                    </a:lnTo>
                    <a:lnTo>
                      <a:pt x="41" y="102"/>
                    </a:lnTo>
                    <a:lnTo>
                      <a:pt x="39" y="110"/>
                    </a:lnTo>
                    <a:lnTo>
                      <a:pt x="35" y="110"/>
                    </a:lnTo>
                    <a:lnTo>
                      <a:pt x="29" y="110"/>
                    </a:lnTo>
                    <a:lnTo>
                      <a:pt x="23" y="110"/>
                    </a:lnTo>
                    <a:lnTo>
                      <a:pt x="19" y="110"/>
                    </a:lnTo>
                    <a:lnTo>
                      <a:pt x="18" y="104"/>
                    </a:lnTo>
                    <a:lnTo>
                      <a:pt x="16" y="98"/>
                    </a:lnTo>
                    <a:lnTo>
                      <a:pt x="14" y="93"/>
                    </a:lnTo>
                    <a:lnTo>
                      <a:pt x="13" y="89"/>
                    </a:lnTo>
                    <a:lnTo>
                      <a:pt x="20" y="87"/>
                    </a:lnTo>
                    <a:lnTo>
                      <a:pt x="27" y="82"/>
                    </a:lnTo>
                    <a:lnTo>
                      <a:pt x="34" y="77"/>
                    </a:lnTo>
                    <a:lnTo>
                      <a:pt x="38" y="72"/>
                    </a:lnTo>
                    <a:lnTo>
                      <a:pt x="43" y="66"/>
                    </a:lnTo>
                    <a:lnTo>
                      <a:pt x="42" y="65"/>
                    </a:lnTo>
                    <a:lnTo>
                      <a:pt x="38" y="67"/>
                    </a:lnTo>
                    <a:lnTo>
                      <a:pt x="35" y="69"/>
                    </a:lnTo>
                    <a:lnTo>
                      <a:pt x="30" y="70"/>
                    </a:lnTo>
                    <a:lnTo>
                      <a:pt x="27" y="72"/>
                    </a:lnTo>
                    <a:lnTo>
                      <a:pt x="22" y="73"/>
                    </a:lnTo>
                    <a:lnTo>
                      <a:pt x="18" y="74"/>
                    </a:lnTo>
                    <a:lnTo>
                      <a:pt x="12" y="75"/>
                    </a:lnTo>
                    <a:lnTo>
                      <a:pt x="7" y="75"/>
                    </a:lnTo>
                    <a:lnTo>
                      <a:pt x="6" y="70"/>
                    </a:lnTo>
                    <a:lnTo>
                      <a:pt x="5" y="65"/>
                    </a:lnTo>
                    <a:lnTo>
                      <a:pt x="3" y="60"/>
                    </a:lnTo>
                    <a:lnTo>
                      <a:pt x="0" y="54"/>
                    </a:lnTo>
                    <a:lnTo>
                      <a:pt x="6" y="55"/>
                    </a:lnTo>
                    <a:lnTo>
                      <a:pt x="13" y="57"/>
                    </a:lnTo>
                    <a:lnTo>
                      <a:pt x="21" y="57"/>
                    </a:lnTo>
                    <a:lnTo>
                      <a:pt x="30" y="55"/>
                    </a:lnTo>
                    <a:lnTo>
                      <a:pt x="39" y="53"/>
                    </a:lnTo>
                    <a:lnTo>
                      <a:pt x="49" y="50"/>
                    </a:lnTo>
                    <a:lnTo>
                      <a:pt x="58" y="43"/>
                    </a:lnTo>
                    <a:lnTo>
                      <a:pt x="67" y="34"/>
                    </a:lnTo>
                    <a:lnTo>
                      <a:pt x="71" y="30"/>
                    </a:lnTo>
                    <a:close/>
                  </a:path>
                </a:pathLst>
              </a:custGeom>
              <a:solidFill>
                <a:srgbClr val="0038EF"/>
              </a:solidFill>
              <a:ln w="9525">
                <a:noFill/>
                <a:round/>
                <a:headEnd/>
                <a:tailEnd/>
              </a:ln>
            </p:spPr>
            <p:txBody>
              <a:bodyPr>
                <a:prstTxWarp prst="textNoShape">
                  <a:avLst/>
                </a:prstTxWarp>
              </a:bodyPr>
              <a:lstStyle/>
              <a:p>
                <a:endParaRPr lang="en-US"/>
              </a:p>
            </p:txBody>
          </p:sp>
          <p:sp>
            <p:nvSpPr>
              <p:cNvPr id="184550" name="Freeform 230"/>
              <p:cNvSpPr>
                <a:spLocks/>
              </p:cNvSpPr>
              <p:nvPr/>
            </p:nvSpPr>
            <p:spPr bwMode="auto">
              <a:xfrm>
                <a:off x="1944" y="3696"/>
                <a:ext cx="43" cy="47"/>
              </a:xfrm>
              <a:custGeom>
                <a:avLst/>
                <a:gdLst/>
                <a:ahLst/>
                <a:cxnLst>
                  <a:cxn ang="0">
                    <a:pos x="80" y="16"/>
                  </a:cxn>
                  <a:cxn ang="0">
                    <a:pos x="66" y="11"/>
                  </a:cxn>
                  <a:cxn ang="0">
                    <a:pos x="48" y="10"/>
                  </a:cxn>
                  <a:cxn ang="0">
                    <a:pos x="28" y="17"/>
                  </a:cxn>
                  <a:cxn ang="0">
                    <a:pos x="12" y="41"/>
                  </a:cxn>
                  <a:cxn ang="0">
                    <a:pos x="18" y="66"/>
                  </a:cxn>
                  <a:cxn ang="0">
                    <a:pos x="28" y="77"/>
                  </a:cxn>
                  <a:cxn ang="0">
                    <a:pos x="37" y="81"/>
                  </a:cxn>
                  <a:cxn ang="0">
                    <a:pos x="48" y="82"/>
                  </a:cxn>
                  <a:cxn ang="0">
                    <a:pos x="59" y="78"/>
                  </a:cxn>
                  <a:cxn ang="0">
                    <a:pos x="69" y="63"/>
                  </a:cxn>
                  <a:cxn ang="0">
                    <a:pos x="67" y="49"/>
                  </a:cxn>
                  <a:cxn ang="0">
                    <a:pos x="60" y="43"/>
                  </a:cxn>
                  <a:cxn ang="0">
                    <a:pos x="53" y="40"/>
                  </a:cxn>
                  <a:cxn ang="0">
                    <a:pos x="51" y="42"/>
                  </a:cxn>
                  <a:cxn ang="0">
                    <a:pos x="52" y="48"/>
                  </a:cxn>
                  <a:cxn ang="0">
                    <a:pos x="48" y="55"/>
                  </a:cxn>
                  <a:cxn ang="0">
                    <a:pos x="40" y="56"/>
                  </a:cxn>
                  <a:cxn ang="0">
                    <a:pos x="31" y="49"/>
                  </a:cxn>
                  <a:cxn ang="0">
                    <a:pos x="31" y="40"/>
                  </a:cxn>
                  <a:cxn ang="0">
                    <a:pos x="38" y="31"/>
                  </a:cxn>
                  <a:cxn ang="0">
                    <a:pos x="56" y="27"/>
                  </a:cxn>
                  <a:cxn ang="0">
                    <a:pos x="78" y="46"/>
                  </a:cxn>
                  <a:cxn ang="0">
                    <a:pos x="76" y="70"/>
                  </a:cxn>
                  <a:cxn ang="0">
                    <a:pos x="69" y="80"/>
                  </a:cxn>
                  <a:cxn ang="0">
                    <a:pos x="61" y="87"/>
                  </a:cxn>
                  <a:cxn ang="0">
                    <a:pos x="46" y="93"/>
                  </a:cxn>
                  <a:cxn ang="0">
                    <a:pos x="28" y="89"/>
                  </a:cxn>
                  <a:cxn ang="0">
                    <a:pos x="4" y="67"/>
                  </a:cxn>
                  <a:cxn ang="0">
                    <a:pos x="4" y="33"/>
                  </a:cxn>
                  <a:cxn ang="0">
                    <a:pos x="18" y="12"/>
                  </a:cxn>
                  <a:cxn ang="0">
                    <a:pos x="34" y="2"/>
                  </a:cxn>
                  <a:cxn ang="0">
                    <a:pos x="52" y="0"/>
                  </a:cxn>
                  <a:cxn ang="0">
                    <a:pos x="73" y="5"/>
                  </a:cxn>
                  <a:cxn ang="0">
                    <a:pos x="83" y="12"/>
                  </a:cxn>
                  <a:cxn ang="0">
                    <a:pos x="87" y="15"/>
                  </a:cxn>
                  <a:cxn ang="0">
                    <a:pos x="86" y="18"/>
                  </a:cxn>
                </a:cxnLst>
                <a:rect l="0" t="0" r="r" b="b"/>
                <a:pathLst>
                  <a:path w="87" h="93">
                    <a:moveTo>
                      <a:pt x="86" y="18"/>
                    </a:moveTo>
                    <a:lnTo>
                      <a:pt x="80" y="16"/>
                    </a:lnTo>
                    <a:lnTo>
                      <a:pt x="74" y="13"/>
                    </a:lnTo>
                    <a:lnTo>
                      <a:pt x="66" y="11"/>
                    </a:lnTo>
                    <a:lnTo>
                      <a:pt x="57" y="10"/>
                    </a:lnTo>
                    <a:lnTo>
                      <a:pt x="48" y="10"/>
                    </a:lnTo>
                    <a:lnTo>
                      <a:pt x="38" y="12"/>
                    </a:lnTo>
                    <a:lnTo>
                      <a:pt x="28" y="17"/>
                    </a:lnTo>
                    <a:lnTo>
                      <a:pt x="20" y="26"/>
                    </a:lnTo>
                    <a:lnTo>
                      <a:pt x="12" y="41"/>
                    </a:lnTo>
                    <a:lnTo>
                      <a:pt x="12" y="55"/>
                    </a:lnTo>
                    <a:lnTo>
                      <a:pt x="18" y="66"/>
                    </a:lnTo>
                    <a:lnTo>
                      <a:pt x="25" y="74"/>
                    </a:lnTo>
                    <a:lnTo>
                      <a:pt x="28" y="77"/>
                    </a:lnTo>
                    <a:lnTo>
                      <a:pt x="33" y="79"/>
                    </a:lnTo>
                    <a:lnTo>
                      <a:pt x="37" y="81"/>
                    </a:lnTo>
                    <a:lnTo>
                      <a:pt x="43" y="81"/>
                    </a:lnTo>
                    <a:lnTo>
                      <a:pt x="48" y="82"/>
                    </a:lnTo>
                    <a:lnTo>
                      <a:pt x="53" y="80"/>
                    </a:lnTo>
                    <a:lnTo>
                      <a:pt x="59" y="78"/>
                    </a:lnTo>
                    <a:lnTo>
                      <a:pt x="65" y="72"/>
                    </a:lnTo>
                    <a:lnTo>
                      <a:pt x="69" y="63"/>
                    </a:lnTo>
                    <a:lnTo>
                      <a:pt x="69" y="55"/>
                    </a:lnTo>
                    <a:lnTo>
                      <a:pt x="67" y="49"/>
                    </a:lnTo>
                    <a:lnTo>
                      <a:pt x="63" y="44"/>
                    </a:lnTo>
                    <a:lnTo>
                      <a:pt x="60" y="43"/>
                    </a:lnTo>
                    <a:lnTo>
                      <a:pt x="57" y="41"/>
                    </a:lnTo>
                    <a:lnTo>
                      <a:pt x="53" y="40"/>
                    </a:lnTo>
                    <a:lnTo>
                      <a:pt x="50" y="40"/>
                    </a:lnTo>
                    <a:lnTo>
                      <a:pt x="51" y="42"/>
                    </a:lnTo>
                    <a:lnTo>
                      <a:pt x="52" y="46"/>
                    </a:lnTo>
                    <a:lnTo>
                      <a:pt x="52" y="48"/>
                    </a:lnTo>
                    <a:lnTo>
                      <a:pt x="51" y="51"/>
                    </a:lnTo>
                    <a:lnTo>
                      <a:pt x="48" y="55"/>
                    </a:lnTo>
                    <a:lnTo>
                      <a:pt x="44" y="56"/>
                    </a:lnTo>
                    <a:lnTo>
                      <a:pt x="40" y="56"/>
                    </a:lnTo>
                    <a:lnTo>
                      <a:pt x="35" y="54"/>
                    </a:lnTo>
                    <a:lnTo>
                      <a:pt x="31" y="49"/>
                    </a:lnTo>
                    <a:lnTo>
                      <a:pt x="30" y="44"/>
                    </a:lnTo>
                    <a:lnTo>
                      <a:pt x="31" y="40"/>
                    </a:lnTo>
                    <a:lnTo>
                      <a:pt x="35" y="34"/>
                    </a:lnTo>
                    <a:lnTo>
                      <a:pt x="38" y="31"/>
                    </a:lnTo>
                    <a:lnTo>
                      <a:pt x="45" y="27"/>
                    </a:lnTo>
                    <a:lnTo>
                      <a:pt x="56" y="27"/>
                    </a:lnTo>
                    <a:lnTo>
                      <a:pt x="67" y="33"/>
                    </a:lnTo>
                    <a:lnTo>
                      <a:pt x="78" y="46"/>
                    </a:lnTo>
                    <a:lnTo>
                      <a:pt x="79" y="58"/>
                    </a:lnTo>
                    <a:lnTo>
                      <a:pt x="76" y="70"/>
                    </a:lnTo>
                    <a:lnTo>
                      <a:pt x="72" y="78"/>
                    </a:lnTo>
                    <a:lnTo>
                      <a:pt x="69" y="80"/>
                    </a:lnTo>
                    <a:lnTo>
                      <a:pt x="66" y="84"/>
                    </a:lnTo>
                    <a:lnTo>
                      <a:pt x="61" y="87"/>
                    </a:lnTo>
                    <a:lnTo>
                      <a:pt x="55" y="91"/>
                    </a:lnTo>
                    <a:lnTo>
                      <a:pt x="46" y="93"/>
                    </a:lnTo>
                    <a:lnTo>
                      <a:pt x="38" y="93"/>
                    </a:lnTo>
                    <a:lnTo>
                      <a:pt x="28" y="89"/>
                    </a:lnTo>
                    <a:lnTo>
                      <a:pt x="18" y="84"/>
                    </a:lnTo>
                    <a:lnTo>
                      <a:pt x="4" y="67"/>
                    </a:lnTo>
                    <a:lnTo>
                      <a:pt x="0" y="50"/>
                    </a:lnTo>
                    <a:lnTo>
                      <a:pt x="4" y="33"/>
                    </a:lnTo>
                    <a:lnTo>
                      <a:pt x="12" y="19"/>
                    </a:lnTo>
                    <a:lnTo>
                      <a:pt x="18" y="12"/>
                    </a:lnTo>
                    <a:lnTo>
                      <a:pt x="26" y="6"/>
                    </a:lnTo>
                    <a:lnTo>
                      <a:pt x="34" y="2"/>
                    </a:lnTo>
                    <a:lnTo>
                      <a:pt x="43" y="0"/>
                    </a:lnTo>
                    <a:lnTo>
                      <a:pt x="52" y="0"/>
                    </a:lnTo>
                    <a:lnTo>
                      <a:pt x="63" y="1"/>
                    </a:lnTo>
                    <a:lnTo>
                      <a:pt x="73" y="5"/>
                    </a:lnTo>
                    <a:lnTo>
                      <a:pt x="82" y="11"/>
                    </a:lnTo>
                    <a:lnTo>
                      <a:pt x="83" y="12"/>
                    </a:lnTo>
                    <a:lnTo>
                      <a:pt x="84" y="13"/>
                    </a:lnTo>
                    <a:lnTo>
                      <a:pt x="87" y="15"/>
                    </a:lnTo>
                    <a:lnTo>
                      <a:pt x="87" y="16"/>
                    </a:lnTo>
                    <a:lnTo>
                      <a:pt x="86" y="18"/>
                    </a:lnTo>
                    <a:close/>
                  </a:path>
                </a:pathLst>
              </a:custGeom>
              <a:solidFill>
                <a:srgbClr val="D1EFFF"/>
              </a:solidFill>
              <a:ln w="9525">
                <a:noFill/>
                <a:round/>
                <a:headEnd/>
                <a:tailEnd/>
              </a:ln>
            </p:spPr>
            <p:txBody>
              <a:bodyPr>
                <a:prstTxWarp prst="textNoShape">
                  <a:avLst/>
                </a:prstTxWarp>
              </a:bodyPr>
              <a:lstStyle/>
              <a:p>
                <a:endParaRPr lang="en-US"/>
              </a:p>
            </p:txBody>
          </p:sp>
          <p:sp>
            <p:nvSpPr>
              <p:cNvPr id="184551" name="Freeform 231"/>
              <p:cNvSpPr>
                <a:spLocks/>
              </p:cNvSpPr>
              <p:nvPr/>
            </p:nvSpPr>
            <p:spPr bwMode="auto">
              <a:xfrm>
                <a:off x="2848" y="3536"/>
                <a:ext cx="47" cy="43"/>
              </a:xfrm>
              <a:custGeom>
                <a:avLst/>
                <a:gdLst/>
                <a:ahLst/>
                <a:cxnLst>
                  <a:cxn ang="0">
                    <a:pos x="14" y="13"/>
                  </a:cxn>
                  <a:cxn ang="0">
                    <a:pos x="13" y="49"/>
                  </a:cxn>
                  <a:cxn ang="0">
                    <a:pos x="35" y="71"/>
                  </a:cxn>
                  <a:cxn ang="0">
                    <a:pos x="50" y="75"/>
                  </a:cxn>
                  <a:cxn ang="0">
                    <a:pos x="63" y="73"/>
                  </a:cxn>
                  <a:cxn ang="0">
                    <a:pos x="72" y="66"/>
                  </a:cxn>
                  <a:cxn ang="0">
                    <a:pos x="80" y="54"/>
                  </a:cxn>
                  <a:cxn ang="0">
                    <a:pos x="81" y="34"/>
                  </a:cxn>
                  <a:cxn ang="0">
                    <a:pos x="64" y="18"/>
                  </a:cxn>
                  <a:cxn ang="0">
                    <a:pos x="49" y="20"/>
                  </a:cxn>
                  <a:cxn ang="0">
                    <a:pos x="43" y="27"/>
                  </a:cxn>
                  <a:cxn ang="0">
                    <a:pos x="41" y="34"/>
                  </a:cxn>
                  <a:cxn ang="0">
                    <a:pos x="43" y="35"/>
                  </a:cxn>
                  <a:cxn ang="0">
                    <a:pos x="49" y="35"/>
                  </a:cxn>
                  <a:cxn ang="0">
                    <a:pos x="56" y="39"/>
                  </a:cxn>
                  <a:cxn ang="0">
                    <a:pos x="57" y="48"/>
                  </a:cxn>
                  <a:cxn ang="0">
                    <a:pos x="50" y="54"/>
                  </a:cxn>
                  <a:cxn ang="0">
                    <a:pos x="40" y="56"/>
                  </a:cxn>
                  <a:cxn ang="0">
                    <a:pos x="30" y="49"/>
                  </a:cxn>
                  <a:cxn ang="0">
                    <a:pos x="28" y="31"/>
                  </a:cxn>
                  <a:cxn ang="0">
                    <a:pos x="40" y="14"/>
                  </a:cxn>
                  <a:cxn ang="0">
                    <a:pos x="52" y="8"/>
                  </a:cxn>
                  <a:cxn ang="0">
                    <a:pos x="65" y="10"/>
                  </a:cxn>
                  <a:cxn ang="0">
                    <a:pos x="75" y="13"/>
                  </a:cxn>
                  <a:cxn ang="0">
                    <a:pos x="84" y="21"/>
                  </a:cxn>
                  <a:cxn ang="0">
                    <a:pos x="94" y="49"/>
                  </a:cxn>
                  <a:cxn ang="0">
                    <a:pos x="76" y="77"/>
                  </a:cxn>
                  <a:cxn ang="0">
                    <a:pos x="60" y="86"/>
                  </a:cxn>
                  <a:cxn ang="0">
                    <a:pos x="42" y="87"/>
                  </a:cxn>
                  <a:cxn ang="0">
                    <a:pos x="27" y="81"/>
                  </a:cxn>
                  <a:cxn ang="0">
                    <a:pos x="7" y="61"/>
                  </a:cxn>
                  <a:cxn ang="0">
                    <a:pos x="2" y="25"/>
                  </a:cxn>
                  <a:cxn ang="0">
                    <a:pos x="13" y="4"/>
                  </a:cxn>
                  <a:cxn ang="0">
                    <a:pos x="15" y="0"/>
                  </a:cxn>
                  <a:cxn ang="0">
                    <a:pos x="19" y="1"/>
                  </a:cxn>
                </a:cxnLst>
                <a:rect l="0" t="0" r="r" b="b"/>
                <a:pathLst>
                  <a:path w="94" h="87">
                    <a:moveTo>
                      <a:pt x="19" y="1"/>
                    </a:moveTo>
                    <a:lnTo>
                      <a:pt x="14" y="13"/>
                    </a:lnTo>
                    <a:lnTo>
                      <a:pt x="11" y="30"/>
                    </a:lnTo>
                    <a:lnTo>
                      <a:pt x="13" y="49"/>
                    </a:lnTo>
                    <a:lnTo>
                      <a:pt x="27" y="66"/>
                    </a:lnTo>
                    <a:lnTo>
                      <a:pt x="35" y="71"/>
                    </a:lnTo>
                    <a:lnTo>
                      <a:pt x="43" y="74"/>
                    </a:lnTo>
                    <a:lnTo>
                      <a:pt x="50" y="75"/>
                    </a:lnTo>
                    <a:lnTo>
                      <a:pt x="57" y="74"/>
                    </a:lnTo>
                    <a:lnTo>
                      <a:pt x="63" y="73"/>
                    </a:lnTo>
                    <a:lnTo>
                      <a:pt x="67" y="69"/>
                    </a:lnTo>
                    <a:lnTo>
                      <a:pt x="72" y="66"/>
                    </a:lnTo>
                    <a:lnTo>
                      <a:pt x="75" y="63"/>
                    </a:lnTo>
                    <a:lnTo>
                      <a:pt x="80" y="54"/>
                    </a:lnTo>
                    <a:lnTo>
                      <a:pt x="82" y="44"/>
                    </a:lnTo>
                    <a:lnTo>
                      <a:pt x="81" y="34"/>
                    </a:lnTo>
                    <a:lnTo>
                      <a:pt x="72" y="22"/>
                    </a:lnTo>
                    <a:lnTo>
                      <a:pt x="64" y="18"/>
                    </a:lnTo>
                    <a:lnTo>
                      <a:pt x="56" y="18"/>
                    </a:lnTo>
                    <a:lnTo>
                      <a:pt x="49" y="20"/>
                    </a:lnTo>
                    <a:lnTo>
                      <a:pt x="44" y="25"/>
                    </a:lnTo>
                    <a:lnTo>
                      <a:pt x="43" y="27"/>
                    </a:lnTo>
                    <a:lnTo>
                      <a:pt x="42" y="30"/>
                    </a:lnTo>
                    <a:lnTo>
                      <a:pt x="41" y="34"/>
                    </a:lnTo>
                    <a:lnTo>
                      <a:pt x="42" y="36"/>
                    </a:lnTo>
                    <a:lnTo>
                      <a:pt x="43" y="35"/>
                    </a:lnTo>
                    <a:lnTo>
                      <a:pt x="46" y="34"/>
                    </a:lnTo>
                    <a:lnTo>
                      <a:pt x="49" y="35"/>
                    </a:lnTo>
                    <a:lnTo>
                      <a:pt x="52" y="36"/>
                    </a:lnTo>
                    <a:lnTo>
                      <a:pt x="56" y="39"/>
                    </a:lnTo>
                    <a:lnTo>
                      <a:pt x="57" y="43"/>
                    </a:lnTo>
                    <a:lnTo>
                      <a:pt x="57" y="48"/>
                    </a:lnTo>
                    <a:lnTo>
                      <a:pt x="55" y="51"/>
                    </a:lnTo>
                    <a:lnTo>
                      <a:pt x="50" y="54"/>
                    </a:lnTo>
                    <a:lnTo>
                      <a:pt x="45" y="57"/>
                    </a:lnTo>
                    <a:lnTo>
                      <a:pt x="40" y="56"/>
                    </a:lnTo>
                    <a:lnTo>
                      <a:pt x="34" y="52"/>
                    </a:lnTo>
                    <a:lnTo>
                      <a:pt x="30" y="49"/>
                    </a:lnTo>
                    <a:lnTo>
                      <a:pt x="28" y="42"/>
                    </a:lnTo>
                    <a:lnTo>
                      <a:pt x="28" y="31"/>
                    </a:lnTo>
                    <a:lnTo>
                      <a:pt x="34" y="20"/>
                    </a:lnTo>
                    <a:lnTo>
                      <a:pt x="40" y="14"/>
                    </a:lnTo>
                    <a:lnTo>
                      <a:pt x="46" y="10"/>
                    </a:lnTo>
                    <a:lnTo>
                      <a:pt x="52" y="8"/>
                    </a:lnTo>
                    <a:lnTo>
                      <a:pt x="59" y="8"/>
                    </a:lnTo>
                    <a:lnTo>
                      <a:pt x="65" y="10"/>
                    </a:lnTo>
                    <a:lnTo>
                      <a:pt x="71" y="11"/>
                    </a:lnTo>
                    <a:lnTo>
                      <a:pt x="75" y="13"/>
                    </a:lnTo>
                    <a:lnTo>
                      <a:pt x="79" y="15"/>
                    </a:lnTo>
                    <a:lnTo>
                      <a:pt x="84" y="21"/>
                    </a:lnTo>
                    <a:lnTo>
                      <a:pt x="91" y="33"/>
                    </a:lnTo>
                    <a:lnTo>
                      <a:pt x="94" y="49"/>
                    </a:lnTo>
                    <a:lnTo>
                      <a:pt x="84" y="69"/>
                    </a:lnTo>
                    <a:lnTo>
                      <a:pt x="76" y="77"/>
                    </a:lnTo>
                    <a:lnTo>
                      <a:pt x="68" y="83"/>
                    </a:lnTo>
                    <a:lnTo>
                      <a:pt x="60" y="86"/>
                    </a:lnTo>
                    <a:lnTo>
                      <a:pt x="51" y="87"/>
                    </a:lnTo>
                    <a:lnTo>
                      <a:pt x="42" y="87"/>
                    </a:lnTo>
                    <a:lnTo>
                      <a:pt x="34" y="84"/>
                    </a:lnTo>
                    <a:lnTo>
                      <a:pt x="27" y="81"/>
                    </a:lnTo>
                    <a:lnTo>
                      <a:pt x="20" y="76"/>
                    </a:lnTo>
                    <a:lnTo>
                      <a:pt x="7" y="61"/>
                    </a:lnTo>
                    <a:lnTo>
                      <a:pt x="0" y="44"/>
                    </a:lnTo>
                    <a:lnTo>
                      <a:pt x="2" y="25"/>
                    </a:lnTo>
                    <a:lnTo>
                      <a:pt x="12" y="5"/>
                    </a:lnTo>
                    <a:lnTo>
                      <a:pt x="13" y="4"/>
                    </a:lnTo>
                    <a:lnTo>
                      <a:pt x="14" y="3"/>
                    </a:lnTo>
                    <a:lnTo>
                      <a:pt x="15" y="0"/>
                    </a:lnTo>
                    <a:lnTo>
                      <a:pt x="17" y="0"/>
                    </a:lnTo>
                    <a:lnTo>
                      <a:pt x="19" y="1"/>
                    </a:lnTo>
                    <a:close/>
                  </a:path>
                </a:pathLst>
              </a:custGeom>
              <a:solidFill>
                <a:srgbClr val="D1EFFF"/>
              </a:solidFill>
              <a:ln w="9525">
                <a:noFill/>
                <a:round/>
                <a:headEnd/>
                <a:tailEnd/>
              </a:ln>
            </p:spPr>
            <p:txBody>
              <a:bodyPr>
                <a:prstTxWarp prst="textNoShape">
                  <a:avLst/>
                </a:prstTxWarp>
              </a:bodyPr>
              <a:lstStyle/>
              <a:p>
                <a:endParaRPr lang="en-US"/>
              </a:p>
            </p:txBody>
          </p:sp>
          <p:sp>
            <p:nvSpPr>
              <p:cNvPr id="184552" name="Freeform 232"/>
              <p:cNvSpPr>
                <a:spLocks/>
              </p:cNvSpPr>
              <p:nvPr/>
            </p:nvSpPr>
            <p:spPr bwMode="auto">
              <a:xfrm>
                <a:off x="2836" y="3567"/>
                <a:ext cx="55" cy="50"/>
              </a:xfrm>
              <a:custGeom>
                <a:avLst/>
                <a:gdLst/>
                <a:ahLst/>
                <a:cxnLst>
                  <a:cxn ang="0">
                    <a:pos x="52" y="30"/>
                  </a:cxn>
                  <a:cxn ang="0">
                    <a:pos x="74" y="36"/>
                  </a:cxn>
                  <a:cxn ang="0">
                    <a:pos x="93" y="34"/>
                  </a:cxn>
                  <a:cxn ang="0">
                    <a:pos x="107" y="29"/>
                  </a:cxn>
                  <a:cxn ang="0">
                    <a:pos x="111" y="33"/>
                  </a:cxn>
                  <a:cxn ang="0">
                    <a:pos x="111" y="43"/>
                  </a:cxn>
                  <a:cxn ang="0">
                    <a:pos x="106" y="49"/>
                  </a:cxn>
                  <a:cxn ang="0">
                    <a:pos x="97" y="50"/>
                  </a:cxn>
                  <a:cxn ang="0">
                    <a:pos x="88" y="50"/>
                  </a:cxn>
                  <a:cxn ang="0">
                    <a:pos x="78" y="49"/>
                  </a:cxn>
                  <a:cxn ang="0">
                    <a:pos x="74" y="49"/>
                  </a:cxn>
                  <a:cxn ang="0">
                    <a:pos x="85" y="57"/>
                  </a:cxn>
                  <a:cxn ang="0">
                    <a:pos x="101" y="61"/>
                  </a:cxn>
                  <a:cxn ang="0">
                    <a:pos x="109" y="67"/>
                  </a:cxn>
                  <a:cxn ang="0">
                    <a:pos x="108" y="79"/>
                  </a:cxn>
                  <a:cxn ang="0">
                    <a:pos x="104" y="84"/>
                  </a:cxn>
                  <a:cxn ang="0">
                    <a:pos x="93" y="88"/>
                  </a:cxn>
                  <a:cxn ang="0">
                    <a:pos x="86" y="82"/>
                  </a:cxn>
                  <a:cxn ang="0">
                    <a:pos x="77" y="68"/>
                  </a:cxn>
                  <a:cxn ang="0">
                    <a:pos x="66" y="59"/>
                  </a:cxn>
                  <a:cxn ang="0">
                    <a:pos x="69" y="68"/>
                  </a:cxn>
                  <a:cxn ang="0">
                    <a:pos x="74" y="84"/>
                  </a:cxn>
                  <a:cxn ang="0">
                    <a:pos x="70" y="96"/>
                  </a:cxn>
                  <a:cxn ang="0">
                    <a:pos x="60" y="99"/>
                  </a:cxn>
                  <a:cxn ang="0">
                    <a:pos x="56" y="89"/>
                  </a:cxn>
                  <a:cxn ang="0">
                    <a:pos x="51" y="52"/>
                  </a:cxn>
                  <a:cxn ang="0">
                    <a:pos x="30" y="31"/>
                  </a:cxn>
                  <a:cxn ang="0">
                    <a:pos x="18" y="25"/>
                  </a:cxn>
                  <a:cxn ang="0">
                    <a:pos x="7" y="20"/>
                  </a:cxn>
                  <a:cxn ang="0">
                    <a:pos x="5" y="10"/>
                  </a:cxn>
                  <a:cxn ang="0">
                    <a:pos x="0" y="0"/>
                  </a:cxn>
                  <a:cxn ang="0">
                    <a:pos x="10" y="3"/>
                  </a:cxn>
                  <a:cxn ang="0">
                    <a:pos x="21" y="3"/>
                  </a:cxn>
                  <a:cxn ang="0">
                    <a:pos x="30" y="12"/>
                  </a:cxn>
                  <a:cxn ang="0">
                    <a:pos x="38" y="21"/>
                  </a:cxn>
                </a:cxnLst>
                <a:rect l="0" t="0" r="r" b="b"/>
                <a:pathLst>
                  <a:path w="112" h="102">
                    <a:moveTo>
                      <a:pt x="42" y="23"/>
                    </a:moveTo>
                    <a:lnTo>
                      <a:pt x="52" y="30"/>
                    </a:lnTo>
                    <a:lnTo>
                      <a:pt x="63" y="34"/>
                    </a:lnTo>
                    <a:lnTo>
                      <a:pt x="74" y="36"/>
                    </a:lnTo>
                    <a:lnTo>
                      <a:pt x="84" y="35"/>
                    </a:lnTo>
                    <a:lnTo>
                      <a:pt x="93" y="34"/>
                    </a:lnTo>
                    <a:lnTo>
                      <a:pt x="101" y="31"/>
                    </a:lnTo>
                    <a:lnTo>
                      <a:pt x="107" y="29"/>
                    </a:lnTo>
                    <a:lnTo>
                      <a:pt x="112" y="27"/>
                    </a:lnTo>
                    <a:lnTo>
                      <a:pt x="111" y="33"/>
                    </a:lnTo>
                    <a:lnTo>
                      <a:pt x="111" y="37"/>
                    </a:lnTo>
                    <a:lnTo>
                      <a:pt x="111" y="43"/>
                    </a:lnTo>
                    <a:lnTo>
                      <a:pt x="111" y="48"/>
                    </a:lnTo>
                    <a:lnTo>
                      <a:pt x="106" y="49"/>
                    </a:lnTo>
                    <a:lnTo>
                      <a:pt x="101" y="50"/>
                    </a:lnTo>
                    <a:lnTo>
                      <a:pt x="97" y="50"/>
                    </a:lnTo>
                    <a:lnTo>
                      <a:pt x="92" y="50"/>
                    </a:lnTo>
                    <a:lnTo>
                      <a:pt x="88" y="50"/>
                    </a:lnTo>
                    <a:lnTo>
                      <a:pt x="83" y="49"/>
                    </a:lnTo>
                    <a:lnTo>
                      <a:pt x="78" y="49"/>
                    </a:lnTo>
                    <a:lnTo>
                      <a:pt x="75" y="48"/>
                    </a:lnTo>
                    <a:lnTo>
                      <a:pt x="74" y="49"/>
                    </a:lnTo>
                    <a:lnTo>
                      <a:pt x="80" y="52"/>
                    </a:lnTo>
                    <a:lnTo>
                      <a:pt x="85" y="57"/>
                    </a:lnTo>
                    <a:lnTo>
                      <a:pt x="93" y="59"/>
                    </a:lnTo>
                    <a:lnTo>
                      <a:pt x="101" y="61"/>
                    </a:lnTo>
                    <a:lnTo>
                      <a:pt x="109" y="63"/>
                    </a:lnTo>
                    <a:lnTo>
                      <a:pt x="109" y="67"/>
                    </a:lnTo>
                    <a:lnTo>
                      <a:pt x="108" y="73"/>
                    </a:lnTo>
                    <a:lnTo>
                      <a:pt x="108" y="79"/>
                    </a:lnTo>
                    <a:lnTo>
                      <a:pt x="109" y="84"/>
                    </a:lnTo>
                    <a:lnTo>
                      <a:pt x="104" y="84"/>
                    </a:lnTo>
                    <a:lnTo>
                      <a:pt x="98" y="87"/>
                    </a:lnTo>
                    <a:lnTo>
                      <a:pt x="93" y="88"/>
                    </a:lnTo>
                    <a:lnTo>
                      <a:pt x="89" y="89"/>
                    </a:lnTo>
                    <a:lnTo>
                      <a:pt x="86" y="82"/>
                    </a:lnTo>
                    <a:lnTo>
                      <a:pt x="82" y="75"/>
                    </a:lnTo>
                    <a:lnTo>
                      <a:pt x="77" y="68"/>
                    </a:lnTo>
                    <a:lnTo>
                      <a:pt x="71" y="64"/>
                    </a:lnTo>
                    <a:lnTo>
                      <a:pt x="66" y="59"/>
                    </a:lnTo>
                    <a:lnTo>
                      <a:pt x="65" y="60"/>
                    </a:lnTo>
                    <a:lnTo>
                      <a:pt x="69" y="68"/>
                    </a:lnTo>
                    <a:lnTo>
                      <a:pt x="71" y="76"/>
                    </a:lnTo>
                    <a:lnTo>
                      <a:pt x="74" y="84"/>
                    </a:lnTo>
                    <a:lnTo>
                      <a:pt x="75" y="94"/>
                    </a:lnTo>
                    <a:lnTo>
                      <a:pt x="70" y="96"/>
                    </a:lnTo>
                    <a:lnTo>
                      <a:pt x="65" y="97"/>
                    </a:lnTo>
                    <a:lnTo>
                      <a:pt x="60" y="99"/>
                    </a:lnTo>
                    <a:lnTo>
                      <a:pt x="54" y="102"/>
                    </a:lnTo>
                    <a:lnTo>
                      <a:pt x="56" y="89"/>
                    </a:lnTo>
                    <a:lnTo>
                      <a:pt x="56" y="72"/>
                    </a:lnTo>
                    <a:lnTo>
                      <a:pt x="51" y="52"/>
                    </a:lnTo>
                    <a:lnTo>
                      <a:pt x="35" y="35"/>
                    </a:lnTo>
                    <a:lnTo>
                      <a:pt x="30" y="31"/>
                    </a:lnTo>
                    <a:lnTo>
                      <a:pt x="25" y="28"/>
                    </a:lnTo>
                    <a:lnTo>
                      <a:pt x="18" y="25"/>
                    </a:lnTo>
                    <a:lnTo>
                      <a:pt x="12" y="21"/>
                    </a:lnTo>
                    <a:lnTo>
                      <a:pt x="7" y="20"/>
                    </a:lnTo>
                    <a:lnTo>
                      <a:pt x="6" y="15"/>
                    </a:lnTo>
                    <a:lnTo>
                      <a:pt x="5" y="10"/>
                    </a:lnTo>
                    <a:lnTo>
                      <a:pt x="2" y="5"/>
                    </a:lnTo>
                    <a:lnTo>
                      <a:pt x="0" y="0"/>
                    </a:lnTo>
                    <a:lnTo>
                      <a:pt x="6" y="2"/>
                    </a:lnTo>
                    <a:lnTo>
                      <a:pt x="10" y="3"/>
                    </a:lnTo>
                    <a:lnTo>
                      <a:pt x="16" y="3"/>
                    </a:lnTo>
                    <a:lnTo>
                      <a:pt x="21" y="3"/>
                    </a:lnTo>
                    <a:lnTo>
                      <a:pt x="24" y="6"/>
                    </a:lnTo>
                    <a:lnTo>
                      <a:pt x="30" y="12"/>
                    </a:lnTo>
                    <a:lnTo>
                      <a:pt x="35" y="18"/>
                    </a:lnTo>
                    <a:lnTo>
                      <a:pt x="38" y="21"/>
                    </a:lnTo>
                    <a:lnTo>
                      <a:pt x="42" y="23"/>
                    </a:lnTo>
                    <a:close/>
                  </a:path>
                </a:pathLst>
              </a:custGeom>
              <a:solidFill>
                <a:srgbClr val="0038EF"/>
              </a:solidFill>
              <a:ln w="9525">
                <a:noFill/>
                <a:round/>
                <a:headEnd/>
                <a:tailEnd/>
              </a:ln>
            </p:spPr>
            <p:txBody>
              <a:bodyPr>
                <a:prstTxWarp prst="textNoShape">
                  <a:avLst/>
                </a:prstTxWarp>
              </a:bodyPr>
              <a:lstStyle/>
              <a:p>
                <a:endParaRPr lang="en-US"/>
              </a:p>
            </p:txBody>
          </p:sp>
          <p:sp>
            <p:nvSpPr>
              <p:cNvPr id="184553" name="Freeform 233"/>
              <p:cNvSpPr>
                <a:spLocks/>
              </p:cNvSpPr>
              <p:nvPr/>
            </p:nvSpPr>
            <p:spPr bwMode="auto">
              <a:xfrm>
                <a:off x="2811" y="3581"/>
                <a:ext cx="48" cy="46"/>
              </a:xfrm>
              <a:custGeom>
                <a:avLst/>
                <a:gdLst/>
                <a:ahLst/>
                <a:cxnLst>
                  <a:cxn ang="0">
                    <a:pos x="0" y="27"/>
                  </a:cxn>
                  <a:cxn ang="0">
                    <a:pos x="2" y="23"/>
                  </a:cxn>
                  <a:cxn ang="0">
                    <a:pos x="11" y="13"/>
                  </a:cxn>
                  <a:cxn ang="0">
                    <a:pos x="28" y="2"/>
                  </a:cxn>
                  <a:cxn ang="0">
                    <a:pos x="47" y="0"/>
                  </a:cxn>
                  <a:cxn ang="0">
                    <a:pos x="65" y="6"/>
                  </a:cxn>
                  <a:cxn ang="0">
                    <a:pos x="85" y="22"/>
                  </a:cxn>
                  <a:cxn ang="0">
                    <a:pos x="94" y="57"/>
                  </a:cxn>
                  <a:cxn ang="0">
                    <a:pos x="77" y="84"/>
                  </a:cxn>
                  <a:cxn ang="0">
                    <a:pos x="60" y="91"/>
                  </a:cxn>
                  <a:cxn ang="0">
                    <a:pos x="43" y="90"/>
                  </a:cxn>
                  <a:cxn ang="0">
                    <a:pos x="33" y="85"/>
                  </a:cxn>
                  <a:cxn ang="0">
                    <a:pos x="25" y="77"/>
                  </a:cxn>
                  <a:cxn ang="0">
                    <a:pos x="17" y="54"/>
                  </a:cxn>
                  <a:cxn ang="0">
                    <a:pos x="33" y="30"/>
                  </a:cxn>
                  <a:cxn ang="0">
                    <a:pos x="50" y="30"/>
                  </a:cxn>
                  <a:cxn ang="0">
                    <a:pos x="60" y="36"/>
                  </a:cxn>
                  <a:cxn ang="0">
                    <a:pos x="62" y="46"/>
                  </a:cxn>
                  <a:cxn ang="0">
                    <a:pos x="56" y="54"/>
                  </a:cxn>
                  <a:cxn ang="0">
                    <a:pos x="48" y="55"/>
                  </a:cxn>
                  <a:cxn ang="0">
                    <a:pos x="41" y="50"/>
                  </a:cxn>
                  <a:cxn ang="0">
                    <a:pos x="41" y="44"/>
                  </a:cxn>
                  <a:cxn ang="0">
                    <a:pos x="39" y="43"/>
                  </a:cxn>
                  <a:cxn ang="0">
                    <a:pos x="33" y="46"/>
                  </a:cxn>
                  <a:cxn ang="0">
                    <a:pos x="28" y="54"/>
                  </a:cxn>
                  <a:cxn ang="0">
                    <a:pos x="30" y="69"/>
                  </a:cxn>
                  <a:cxn ang="0">
                    <a:pos x="43" y="80"/>
                  </a:cxn>
                  <a:cxn ang="0">
                    <a:pos x="55" y="81"/>
                  </a:cxn>
                  <a:cxn ang="0">
                    <a:pos x="65" y="77"/>
                  </a:cxn>
                  <a:cxn ang="0">
                    <a:pos x="72" y="70"/>
                  </a:cxn>
                  <a:cxn ang="0">
                    <a:pos x="80" y="58"/>
                  </a:cxn>
                  <a:cxn ang="0">
                    <a:pos x="78" y="32"/>
                  </a:cxn>
                  <a:cxn ang="0">
                    <a:pos x="56" y="14"/>
                  </a:cxn>
                  <a:cxn ang="0">
                    <a:pos x="37" y="12"/>
                  </a:cxn>
                  <a:cxn ang="0">
                    <a:pos x="19" y="17"/>
                  </a:cxn>
                  <a:cxn ang="0">
                    <a:pos x="7" y="27"/>
                  </a:cxn>
                  <a:cxn ang="0">
                    <a:pos x="0" y="28"/>
                  </a:cxn>
                </a:cxnLst>
                <a:rect l="0" t="0" r="r" b="b"/>
                <a:pathLst>
                  <a:path w="94" h="91">
                    <a:moveTo>
                      <a:pt x="0" y="28"/>
                    </a:moveTo>
                    <a:lnTo>
                      <a:pt x="0" y="27"/>
                    </a:lnTo>
                    <a:lnTo>
                      <a:pt x="1" y="24"/>
                    </a:lnTo>
                    <a:lnTo>
                      <a:pt x="2" y="23"/>
                    </a:lnTo>
                    <a:lnTo>
                      <a:pt x="3" y="22"/>
                    </a:lnTo>
                    <a:lnTo>
                      <a:pt x="11" y="13"/>
                    </a:lnTo>
                    <a:lnTo>
                      <a:pt x="19" y="7"/>
                    </a:lnTo>
                    <a:lnTo>
                      <a:pt x="28" y="2"/>
                    </a:lnTo>
                    <a:lnTo>
                      <a:pt x="38" y="0"/>
                    </a:lnTo>
                    <a:lnTo>
                      <a:pt x="47" y="0"/>
                    </a:lnTo>
                    <a:lnTo>
                      <a:pt x="56" y="2"/>
                    </a:lnTo>
                    <a:lnTo>
                      <a:pt x="65" y="6"/>
                    </a:lnTo>
                    <a:lnTo>
                      <a:pt x="73" y="11"/>
                    </a:lnTo>
                    <a:lnTo>
                      <a:pt x="85" y="22"/>
                    </a:lnTo>
                    <a:lnTo>
                      <a:pt x="93" y="38"/>
                    </a:lnTo>
                    <a:lnTo>
                      <a:pt x="94" y="57"/>
                    </a:lnTo>
                    <a:lnTo>
                      <a:pt x="85" y="75"/>
                    </a:lnTo>
                    <a:lnTo>
                      <a:pt x="77" y="84"/>
                    </a:lnTo>
                    <a:lnTo>
                      <a:pt x="68" y="89"/>
                    </a:lnTo>
                    <a:lnTo>
                      <a:pt x="60" y="91"/>
                    </a:lnTo>
                    <a:lnTo>
                      <a:pt x="51" y="91"/>
                    </a:lnTo>
                    <a:lnTo>
                      <a:pt x="43" y="90"/>
                    </a:lnTo>
                    <a:lnTo>
                      <a:pt x="38" y="88"/>
                    </a:lnTo>
                    <a:lnTo>
                      <a:pt x="33" y="85"/>
                    </a:lnTo>
                    <a:lnTo>
                      <a:pt x="31" y="84"/>
                    </a:lnTo>
                    <a:lnTo>
                      <a:pt x="25" y="77"/>
                    </a:lnTo>
                    <a:lnTo>
                      <a:pt x="19" y="67"/>
                    </a:lnTo>
                    <a:lnTo>
                      <a:pt x="17" y="54"/>
                    </a:lnTo>
                    <a:lnTo>
                      <a:pt x="24" y="39"/>
                    </a:lnTo>
                    <a:lnTo>
                      <a:pt x="33" y="30"/>
                    </a:lnTo>
                    <a:lnTo>
                      <a:pt x="43" y="28"/>
                    </a:lnTo>
                    <a:lnTo>
                      <a:pt x="50" y="30"/>
                    </a:lnTo>
                    <a:lnTo>
                      <a:pt x="55" y="32"/>
                    </a:lnTo>
                    <a:lnTo>
                      <a:pt x="60" y="36"/>
                    </a:lnTo>
                    <a:lnTo>
                      <a:pt x="62" y="42"/>
                    </a:lnTo>
                    <a:lnTo>
                      <a:pt x="62" y="46"/>
                    </a:lnTo>
                    <a:lnTo>
                      <a:pt x="60" y="51"/>
                    </a:lnTo>
                    <a:lnTo>
                      <a:pt x="56" y="54"/>
                    </a:lnTo>
                    <a:lnTo>
                      <a:pt x="51" y="55"/>
                    </a:lnTo>
                    <a:lnTo>
                      <a:pt x="48" y="55"/>
                    </a:lnTo>
                    <a:lnTo>
                      <a:pt x="43" y="53"/>
                    </a:lnTo>
                    <a:lnTo>
                      <a:pt x="41" y="50"/>
                    </a:lnTo>
                    <a:lnTo>
                      <a:pt x="41" y="47"/>
                    </a:lnTo>
                    <a:lnTo>
                      <a:pt x="41" y="44"/>
                    </a:lnTo>
                    <a:lnTo>
                      <a:pt x="41" y="42"/>
                    </a:lnTo>
                    <a:lnTo>
                      <a:pt x="39" y="43"/>
                    </a:lnTo>
                    <a:lnTo>
                      <a:pt x="37" y="44"/>
                    </a:lnTo>
                    <a:lnTo>
                      <a:pt x="33" y="46"/>
                    </a:lnTo>
                    <a:lnTo>
                      <a:pt x="31" y="49"/>
                    </a:lnTo>
                    <a:lnTo>
                      <a:pt x="28" y="54"/>
                    </a:lnTo>
                    <a:lnTo>
                      <a:pt x="27" y="61"/>
                    </a:lnTo>
                    <a:lnTo>
                      <a:pt x="30" y="69"/>
                    </a:lnTo>
                    <a:lnTo>
                      <a:pt x="37" y="76"/>
                    </a:lnTo>
                    <a:lnTo>
                      <a:pt x="43" y="80"/>
                    </a:lnTo>
                    <a:lnTo>
                      <a:pt x="49" y="81"/>
                    </a:lnTo>
                    <a:lnTo>
                      <a:pt x="55" y="81"/>
                    </a:lnTo>
                    <a:lnTo>
                      <a:pt x="61" y="80"/>
                    </a:lnTo>
                    <a:lnTo>
                      <a:pt x="65" y="77"/>
                    </a:lnTo>
                    <a:lnTo>
                      <a:pt x="69" y="74"/>
                    </a:lnTo>
                    <a:lnTo>
                      <a:pt x="72" y="70"/>
                    </a:lnTo>
                    <a:lnTo>
                      <a:pt x="75" y="68"/>
                    </a:lnTo>
                    <a:lnTo>
                      <a:pt x="80" y="58"/>
                    </a:lnTo>
                    <a:lnTo>
                      <a:pt x="83" y="45"/>
                    </a:lnTo>
                    <a:lnTo>
                      <a:pt x="78" y="32"/>
                    </a:lnTo>
                    <a:lnTo>
                      <a:pt x="66" y="20"/>
                    </a:lnTo>
                    <a:lnTo>
                      <a:pt x="56" y="14"/>
                    </a:lnTo>
                    <a:lnTo>
                      <a:pt x="46" y="11"/>
                    </a:lnTo>
                    <a:lnTo>
                      <a:pt x="37" y="12"/>
                    </a:lnTo>
                    <a:lnTo>
                      <a:pt x="27" y="14"/>
                    </a:lnTo>
                    <a:lnTo>
                      <a:pt x="19" y="17"/>
                    </a:lnTo>
                    <a:lnTo>
                      <a:pt x="12" y="22"/>
                    </a:lnTo>
                    <a:lnTo>
                      <a:pt x="7" y="27"/>
                    </a:lnTo>
                    <a:lnTo>
                      <a:pt x="2" y="30"/>
                    </a:lnTo>
                    <a:lnTo>
                      <a:pt x="0" y="28"/>
                    </a:lnTo>
                    <a:close/>
                  </a:path>
                </a:pathLst>
              </a:custGeom>
              <a:solidFill>
                <a:srgbClr val="D1EFFF"/>
              </a:solidFill>
              <a:ln w="9525">
                <a:noFill/>
                <a:round/>
                <a:headEnd/>
                <a:tailEnd/>
              </a:ln>
            </p:spPr>
            <p:txBody>
              <a:bodyPr>
                <a:prstTxWarp prst="textNoShape">
                  <a:avLst/>
                </a:prstTxWarp>
              </a:bodyPr>
              <a:lstStyle/>
              <a:p>
                <a:endParaRPr lang="en-US"/>
              </a:p>
            </p:txBody>
          </p:sp>
          <p:sp>
            <p:nvSpPr>
              <p:cNvPr id="184554" name="Freeform 234"/>
              <p:cNvSpPr>
                <a:spLocks/>
              </p:cNvSpPr>
              <p:nvPr/>
            </p:nvSpPr>
            <p:spPr bwMode="auto">
              <a:xfrm>
                <a:off x="2747" y="3084"/>
                <a:ext cx="44" cy="47"/>
              </a:xfrm>
              <a:custGeom>
                <a:avLst/>
                <a:gdLst/>
                <a:ahLst/>
                <a:cxnLst>
                  <a:cxn ang="0">
                    <a:pos x="6" y="77"/>
                  </a:cxn>
                  <a:cxn ang="0">
                    <a:pos x="21" y="82"/>
                  </a:cxn>
                  <a:cxn ang="0">
                    <a:pos x="40" y="83"/>
                  </a:cxn>
                  <a:cxn ang="0">
                    <a:pos x="58" y="76"/>
                  </a:cxn>
                  <a:cxn ang="0">
                    <a:pos x="74" y="52"/>
                  </a:cxn>
                  <a:cxn ang="0">
                    <a:pos x="70" y="27"/>
                  </a:cxn>
                  <a:cxn ang="0">
                    <a:pos x="58" y="16"/>
                  </a:cxn>
                  <a:cxn ang="0">
                    <a:pos x="50" y="13"/>
                  </a:cxn>
                  <a:cxn ang="0">
                    <a:pos x="39" y="12"/>
                  </a:cxn>
                  <a:cxn ang="0">
                    <a:pos x="28" y="16"/>
                  </a:cxn>
                  <a:cxn ang="0">
                    <a:pos x="18" y="30"/>
                  </a:cxn>
                  <a:cxn ang="0">
                    <a:pos x="20" y="45"/>
                  </a:cxn>
                  <a:cxn ang="0">
                    <a:pos x="27" y="51"/>
                  </a:cxn>
                  <a:cxn ang="0">
                    <a:pos x="33" y="53"/>
                  </a:cxn>
                  <a:cxn ang="0">
                    <a:pos x="35" y="51"/>
                  </a:cxn>
                  <a:cxn ang="0">
                    <a:pos x="35" y="45"/>
                  </a:cxn>
                  <a:cxn ang="0">
                    <a:pos x="40" y="38"/>
                  </a:cxn>
                  <a:cxn ang="0">
                    <a:pos x="47" y="37"/>
                  </a:cxn>
                  <a:cxn ang="0">
                    <a:pos x="55" y="44"/>
                  </a:cxn>
                  <a:cxn ang="0">
                    <a:pos x="55" y="54"/>
                  </a:cxn>
                  <a:cxn ang="0">
                    <a:pos x="48" y="63"/>
                  </a:cxn>
                  <a:cxn ang="0">
                    <a:pos x="32" y="66"/>
                  </a:cxn>
                  <a:cxn ang="0">
                    <a:pos x="10" y="47"/>
                  </a:cxn>
                  <a:cxn ang="0">
                    <a:pos x="11" y="23"/>
                  </a:cxn>
                  <a:cxn ang="0">
                    <a:pos x="17" y="13"/>
                  </a:cxn>
                  <a:cxn ang="0">
                    <a:pos x="26" y="6"/>
                  </a:cxn>
                  <a:cxn ang="0">
                    <a:pos x="40" y="0"/>
                  </a:cxn>
                  <a:cxn ang="0">
                    <a:pos x="58" y="4"/>
                  </a:cxn>
                  <a:cxn ang="0">
                    <a:pos x="83" y="25"/>
                  </a:cxn>
                  <a:cxn ang="0">
                    <a:pos x="84" y="60"/>
                  </a:cxn>
                  <a:cxn ang="0">
                    <a:pos x="70" y="81"/>
                  </a:cxn>
                  <a:cxn ang="0">
                    <a:pos x="54" y="91"/>
                  </a:cxn>
                  <a:cxn ang="0">
                    <a:pos x="34" y="93"/>
                  </a:cxn>
                  <a:cxn ang="0">
                    <a:pos x="15" y="89"/>
                  </a:cxn>
                  <a:cxn ang="0">
                    <a:pos x="3" y="81"/>
                  </a:cxn>
                  <a:cxn ang="0">
                    <a:pos x="0" y="78"/>
                  </a:cxn>
                  <a:cxn ang="0">
                    <a:pos x="2" y="75"/>
                  </a:cxn>
                </a:cxnLst>
                <a:rect l="0" t="0" r="r" b="b"/>
                <a:pathLst>
                  <a:path w="87" h="93">
                    <a:moveTo>
                      <a:pt x="2" y="75"/>
                    </a:moveTo>
                    <a:lnTo>
                      <a:pt x="6" y="77"/>
                    </a:lnTo>
                    <a:lnTo>
                      <a:pt x="13" y="80"/>
                    </a:lnTo>
                    <a:lnTo>
                      <a:pt x="21" y="82"/>
                    </a:lnTo>
                    <a:lnTo>
                      <a:pt x="31" y="83"/>
                    </a:lnTo>
                    <a:lnTo>
                      <a:pt x="40" y="83"/>
                    </a:lnTo>
                    <a:lnTo>
                      <a:pt x="49" y="81"/>
                    </a:lnTo>
                    <a:lnTo>
                      <a:pt x="58" y="76"/>
                    </a:lnTo>
                    <a:lnTo>
                      <a:pt x="66" y="67"/>
                    </a:lnTo>
                    <a:lnTo>
                      <a:pt x="74" y="52"/>
                    </a:lnTo>
                    <a:lnTo>
                      <a:pt x="74" y="38"/>
                    </a:lnTo>
                    <a:lnTo>
                      <a:pt x="70" y="27"/>
                    </a:lnTo>
                    <a:lnTo>
                      <a:pt x="62" y="19"/>
                    </a:lnTo>
                    <a:lnTo>
                      <a:pt x="58" y="16"/>
                    </a:lnTo>
                    <a:lnTo>
                      <a:pt x="55" y="15"/>
                    </a:lnTo>
                    <a:lnTo>
                      <a:pt x="50" y="13"/>
                    </a:lnTo>
                    <a:lnTo>
                      <a:pt x="45" y="12"/>
                    </a:lnTo>
                    <a:lnTo>
                      <a:pt x="39" y="12"/>
                    </a:lnTo>
                    <a:lnTo>
                      <a:pt x="34" y="13"/>
                    </a:lnTo>
                    <a:lnTo>
                      <a:pt x="28" y="16"/>
                    </a:lnTo>
                    <a:lnTo>
                      <a:pt x="23" y="22"/>
                    </a:lnTo>
                    <a:lnTo>
                      <a:pt x="18" y="30"/>
                    </a:lnTo>
                    <a:lnTo>
                      <a:pt x="18" y="38"/>
                    </a:lnTo>
                    <a:lnTo>
                      <a:pt x="20" y="45"/>
                    </a:lnTo>
                    <a:lnTo>
                      <a:pt x="25" y="50"/>
                    </a:lnTo>
                    <a:lnTo>
                      <a:pt x="27" y="51"/>
                    </a:lnTo>
                    <a:lnTo>
                      <a:pt x="30" y="53"/>
                    </a:lnTo>
                    <a:lnTo>
                      <a:pt x="33" y="53"/>
                    </a:lnTo>
                    <a:lnTo>
                      <a:pt x="36" y="53"/>
                    </a:lnTo>
                    <a:lnTo>
                      <a:pt x="35" y="51"/>
                    </a:lnTo>
                    <a:lnTo>
                      <a:pt x="35" y="47"/>
                    </a:lnTo>
                    <a:lnTo>
                      <a:pt x="35" y="45"/>
                    </a:lnTo>
                    <a:lnTo>
                      <a:pt x="36" y="42"/>
                    </a:lnTo>
                    <a:lnTo>
                      <a:pt x="40" y="38"/>
                    </a:lnTo>
                    <a:lnTo>
                      <a:pt x="43" y="37"/>
                    </a:lnTo>
                    <a:lnTo>
                      <a:pt x="47" y="37"/>
                    </a:lnTo>
                    <a:lnTo>
                      <a:pt x="51" y="39"/>
                    </a:lnTo>
                    <a:lnTo>
                      <a:pt x="55" y="44"/>
                    </a:lnTo>
                    <a:lnTo>
                      <a:pt x="56" y="48"/>
                    </a:lnTo>
                    <a:lnTo>
                      <a:pt x="55" y="54"/>
                    </a:lnTo>
                    <a:lnTo>
                      <a:pt x="51" y="60"/>
                    </a:lnTo>
                    <a:lnTo>
                      <a:pt x="48" y="63"/>
                    </a:lnTo>
                    <a:lnTo>
                      <a:pt x="41" y="66"/>
                    </a:lnTo>
                    <a:lnTo>
                      <a:pt x="32" y="66"/>
                    </a:lnTo>
                    <a:lnTo>
                      <a:pt x="20" y="60"/>
                    </a:lnTo>
                    <a:lnTo>
                      <a:pt x="10" y="47"/>
                    </a:lnTo>
                    <a:lnTo>
                      <a:pt x="8" y="35"/>
                    </a:lnTo>
                    <a:lnTo>
                      <a:pt x="11" y="23"/>
                    </a:lnTo>
                    <a:lnTo>
                      <a:pt x="15" y="15"/>
                    </a:lnTo>
                    <a:lnTo>
                      <a:pt x="17" y="13"/>
                    </a:lnTo>
                    <a:lnTo>
                      <a:pt x="20" y="9"/>
                    </a:lnTo>
                    <a:lnTo>
                      <a:pt x="26" y="6"/>
                    </a:lnTo>
                    <a:lnTo>
                      <a:pt x="33" y="2"/>
                    </a:lnTo>
                    <a:lnTo>
                      <a:pt x="40" y="0"/>
                    </a:lnTo>
                    <a:lnTo>
                      <a:pt x="49" y="0"/>
                    </a:lnTo>
                    <a:lnTo>
                      <a:pt x="58" y="4"/>
                    </a:lnTo>
                    <a:lnTo>
                      <a:pt x="69" y="9"/>
                    </a:lnTo>
                    <a:lnTo>
                      <a:pt x="83" y="25"/>
                    </a:lnTo>
                    <a:lnTo>
                      <a:pt x="87" y="43"/>
                    </a:lnTo>
                    <a:lnTo>
                      <a:pt x="84" y="60"/>
                    </a:lnTo>
                    <a:lnTo>
                      <a:pt x="76" y="74"/>
                    </a:lnTo>
                    <a:lnTo>
                      <a:pt x="70" y="81"/>
                    </a:lnTo>
                    <a:lnTo>
                      <a:pt x="62" y="86"/>
                    </a:lnTo>
                    <a:lnTo>
                      <a:pt x="54" y="91"/>
                    </a:lnTo>
                    <a:lnTo>
                      <a:pt x="45" y="93"/>
                    </a:lnTo>
                    <a:lnTo>
                      <a:pt x="34" y="93"/>
                    </a:lnTo>
                    <a:lnTo>
                      <a:pt x="25" y="92"/>
                    </a:lnTo>
                    <a:lnTo>
                      <a:pt x="15" y="89"/>
                    </a:lnTo>
                    <a:lnTo>
                      <a:pt x="4" y="82"/>
                    </a:lnTo>
                    <a:lnTo>
                      <a:pt x="3" y="81"/>
                    </a:lnTo>
                    <a:lnTo>
                      <a:pt x="2" y="80"/>
                    </a:lnTo>
                    <a:lnTo>
                      <a:pt x="0" y="78"/>
                    </a:lnTo>
                    <a:lnTo>
                      <a:pt x="0" y="77"/>
                    </a:lnTo>
                    <a:lnTo>
                      <a:pt x="2" y="75"/>
                    </a:lnTo>
                    <a:close/>
                  </a:path>
                </a:pathLst>
              </a:custGeom>
              <a:solidFill>
                <a:srgbClr val="D1EFFF"/>
              </a:solidFill>
              <a:ln w="9525">
                <a:noFill/>
                <a:round/>
                <a:headEnd/>
                <a:tailEnd/>
              </a:ln>
            </p:spPr>
            <p:txBody>
              <a:bodyPr>
                <a:prstTxWarp prst="textNoShape">
                  <a:avLst/>
                </a:prstTxWarp>
              </a:bodyPr>
              <a:lstStyle/>
              <a:p>
                <a:endParaRPr lang="en-US"/>
              </a:p>
            </p:txBody>
          </p:sp>
          <p:sp>
            <p:nvSpPr>
              <p:cNvPr id="184555" name="Freeform 235"/>
              <p:cNvSpPr>
                <a:spLocks/>
              </p:cNvSpPr>
              <p:nvPr/>
            </p:nvSpPr>
            <p:spPr bwMode="auto">
              <a:xfrm>
                <a:off x="2778" y="3088"/>
                <a:ext cx="50" cy="55"/>
              </a:xfrm>
              <a:custGeom>
                <a:avLst/>
                <a:gdLst/>
                <a:ahLst/>
                <a:cxnLst>
                  <a:cxn ang="0">
                    <a:pos x="33" y="48"/>
                  </a:cxn>
                  <a:cxn ang="0">
                    <a:pos x="31" y="10"/>
                  </a:cxn>
                  <a:cxn ang="0">
                    <a:pos x="31" y="1"/>
                  </a:cxn>
                  <a:cxn ang="0">
                    <a:pos x="42" y="2"/>
                  </a:cxn>
                  <a:cxn ang="0">
                    <a:pos x="48" y="10"/>
                  </a:cxn>
                  <a:cxn ang="0">
                    <a:pos x="48" y="29"/>
                  </a:cxn>
                  <a:cxn ang="0">
                    <a:pos x="47" y="38"/>
                  </a:cxn>
                  <a:cxn ang="0">
                    <a:pos x="56" y="26"/>
                  </a:cxn>
                  <a:cxn ang="0">
                    <a:pos x="61" y="10"/>
                  </a:cxn>
                  <a:cxn ang="0">
                    <a:pos x="67" y="2"/>
                  </a:cxn>
                  <a:cxn ang="0">
                    <a:pos x="78" y="3"/>
                  </a:cxn>
                  <a:cxn ang="0">
                    <a:pos x="84" y="8"/>
                  </a:cxn>
                  <a:cxn ang="0">
                    <a:pos x="87" y="18"/>
                  </a:cxn>
                  <a:cxn ang="0">
                    <a:pos x="82" y="26"/>
                  </a:cxn>
                  <a:cxn ang="0">
                    <a:pos x="68" y="36"/>
                  </a:cxn>
                  <a:cxn ang="0">
                    <a:pos x="59" y="46"/>
                  </a:cxn>
                  <a:cxn ang="0">
                    <a:pos x="62" y="45"/>
                  </a:cxn>
                  <a:cxn ang="0">
                    <a:pos x="71" y="41"/>
                  </a:cxn>
                  <a:cxn ang="0">
                    <a:pos x="79" y="39"/>
                  </a:cxn>
                  <a:cxn ang="0">
                    <a:pos x="89" y="37"/>
                  </a:cxn>
                  <a:cxn ang="0">
                    <a:pos x="94" y="41"/>
                  </a:cxn>
                  <a:cxn ang="0">
                    <a:pos x="98" y="53"/>
                  </a:cxn>
                  <a:cxn ang="0">
                    <a:pos x="95" y="58"/>
                  </a:cxn>
                  <a:cxn ang="0">
                    <a:pos x="80" y="55"/>
                  </a:cxn>
                  <a:cxn ang="0">
                    <a:pos x="61" y="58"/>
                  </a:cxn>
                  <a:cxn ang="0">
                    <a:pos x="42" y="68"/>
                  </a:cxn>
                  <a:cxn ang="0">
                    <a:pos x="30" y="82"/>
                  </a:cxn>
                  <a:cxn ang="0">
                    <a:pos x="24" y="93"/>
                  </a:cxn>
                  <a:cxn ang="0">
                    <a:pos x="18" y="105"/>
                  </a:cxn>
                  <a:cxn ang="0">
                    <a:pos x="9" y="107"/>
                  </a:cxn>
                  <a:cxn ang="0">
                    <a:pos x="0" y="112"/>
                  </a:cxn>
                  <a:cxn ang="0">
                    <a:pos x="1" y="101"/>
                  </a:cxn>
                  <a:cxn ang="0">
                    <a:pos x="1" y="91"/>
                  </a:cxn>
                  <a:cxn ang="0">
                    <a:pos x="11" y="83"/>
                  </a:cxn>
                  <a:cxn ang="0">
                    <a:pos x="19" y="74"/>
                  </a:cxn>
                </a:cxnLst>
                <a:rect l="0" t="0" r="r" b="b"/>
                <a:pathLst>
                  <a:path w="100" h="112">
                    <a:moveTo>
                      <a:pt x="23" y="70"/>
                    </a:moveTo>
                    <a:lnTo>
                      <a:pt x="33" y="48"/>
                    </a:lnTo>
                    <a:lnTo>
                      <a:pt x="34" y="28"/>
                    </a:lnTo>
                    <a:lnTo>
                      <a:pt x="31" y="10"/>
                    </a:lnTo>
                    <a:lnTo>
                      <a:pt x="25" y="0"/>
                    </a:lnTo>
                    <a:lnTo>
                      <a:pt x="31" y="1"/>
                    </a:lnTo>
                    <a:lnTo>
                      <a:pt x="37" y="2"/>
                    </a:lnTo>
                    <a:lnTo>
                      <a:pt x="42" y="2"/>
                    </a:lnTo>
                    <a:lnTo>
                      <a:pt x="47" y="1"/>
                    </a:lnTo>
                    <a:lnTo>
                      <a:pt x="48" y="10"/>
                    </a:lnTo>
                    <a:lnTo>
                      <a:pt x="49" y="20"/>
                    </a:lnTo>
                    <a:lnTo>
                      <a:pt x="48" y="29"/>
                    </a:lnTo>
                    <a:lnTo>
                      <a:pt x="47" y="37"/>
                    </a:lnTo>
                    <a:lnTo>
                      <a:pt x="47" y="38"/>
                    </a:lnTo>
                    <a:lnTo>
                      <a:pt x="52" y="32"/>
                    </a:lnTo>
                    <a:lnTo>
                      <a:pt x="56" y="26"/>
                    </a:lnTo>
                    <a:lnTo>
                      <a:pt x="59" y="18"/>
                    </a:lnTo>
                    <a:lnTo>
                      <a:pt x="61" y="10"/>
                    </a:lnTo>
                    <a:lnTo>
                      <a:pt x="62" y="2"/>
                    </a:lnTo>
                    <a:lnTo>
                      <a:pt x="67" y="2"/>
                    </a:lnTo>
                    <a:lnTo>
                      <a:pt x="72" y="3"/>
                    </a:lnTo>
                    <a:lnTo>
                      <a:pt x="78" y="3"/>
                    </a:lnTo>
                    <a:lnTo>
                      <a:pt x="83" y="2"/>
                    </a:lnTo>
                    <a:lnTo>
                      <a:pt x="84" y="8"/>
                    </a:lnTo>
                    <a:lnTo>
                      <a:pt x="85" y="14"/>
                    </a:lnTo>
                    <a:lnTo>
                      <a:pt x="87" y="18"/>
                    </a:lnTo>
                    <a:lnTo>
                      <a:pt x="89" y="23"/>
                    </a:lnTo>
                    <a:lnTo>
                      <a:pt x="82" y="26"/>
                    </a:lnTo>
                    <a:lnTo>
                      <a:pt x="74" y="30"/>
                    </a:lnTo>
                    <a:lnTo>
                      <a:pt x="68" y="36"/>
                    </a:lnTo>
                    <a:lnTo>
                      <a:pt x="62" y="40"/>
                    </a:lnTo>
                    <a:lnTo>
                      <a:pt x="59" y="46"/>
                    </a:lnTo>
                    <a:lnTo>
                      <a:pt x="59" y="47"/>
                    </a:lnTo>
                    <a:lnTo>
                      <a:pt x="62" y="45"/>
                    </a:lnTo>
                    <a:lnTo>
                      <a:pt x="67" y="44"/>
                    </a:lnTo>
                    <a:lnTo>
                      <a:pt x="71" y="41"/>
                    </a:lnTo>
                    <a:lnTo>
                      <a:pt x="75" y="40"/>
                    </a:lnTo>
                    <a:lnTo>
                      <a:pt x="79" y="39"/>
                    </a:lnTo>
                    <a:lnTo>
                      <a:pt x="84" y="38"/>
                    </a:lnTo>
                    <a:lnTo>
                      <a:pt x="89" y="37"/>
                    </a:lnTo>
                    <a:lnTo>
                      <a:pt x="93" y="37"/>
                    </a:lnTo>
                    <a:lnTo>
                      <a:pt x="94" y="41"/>
                    </a:lnTo>
                    <a:lnTo>
                      <a:pt x="95" y="47"/>
                    </a:lnTo>
                    <a:lnTo>
                      <a:pt x="98" y="53"/>
                    </a:lnTo>
                    <a:lnTo>
                      <a:pt x="100" y="59"/>
                    </a:lnTo>
                    <a:lnTo>
                      <a:pt x="95" y="58"/>
                    </a:lnTo>
                    <a:lnTo>
                      <a:pt x="89" y="56"/>
                    </a:lnTo>
                    <a:lnTo>
                      <a:pt x="80" y="55"/>
                    </a:lnTo>
                    <a:lnTo>
                      <a:pt x="71" y="55"/>
                    </a:lnTo>
                    <a:lnTo>
                      <a:pt x="61" y="58"/>
                    </a:lnTo>
                    <a:lnTo>
                      <a:pt x="52" y="62"/>
                    </a:lnTo>
                    <a:lnTo>
                      <a:pt x="42" y="68"/>
                    </a:lnTo>
                    <a:lnTo>
                      <a:pt x="33" y="77"/>
                    </a:lnTo>
                    <a:lnTo>
                      <a:pt x="30" y="82"/>
                    </a:lnTo>
                    <a:lnTo>
                      <a:pt x="27" y="86"/>
                    </a:lnTo>
                    <a:lnTo>
                      <a:pt x="24" y="93"/>
                    </a:lnTo>
                    <a:lnTo>
                      <a:pt x="21" y="100"/>
                    </a:lnTo>
                    <a:lnTo>
                      <a:pt x="18" y="105"/>
                    </a:lnTo>
                    <a:lnTo>
                      <a:pt x="14" y="106"/>
                    </a:lnTo>
                    <a:lnTo>
                      <a:pt x="9" y="107"/>
                    </a:lnTo>
                    <a:lnTo>
                      <a:pt x="4" y="109"/>
                    </a:lnTo>
                    <a:lnTo>
                      <a:pt x="0" y="112"/>
                    </a:lnTo>
                    <a:lnTo>
                      <a:pt x="1" y="106"/>
                    </a:lnTo>
                    <a:lnTo>
                      <a:pt x="1" y="101"/>
                    </a:lnTo>
                    <a:lnTo>
                      <a:pt x="1" y="96"/>
                    </a:lnTo>
                    <a:lnTo>
                      <a:pt x="1" y="91"/>
                    </a:lnTo>
                    <a:lnTo>
                      <a:pt x="6" y="89"/>
                    </a:lnTo>
                    <a:lnTo>
                      <a:pt x="11" y="83"/>
                    </a:lnTo>
                    <a:lnTo>
                      <a:pt x="17" y="77"/>
                    </a:lnTo>
                    <a:lnTo>
                      <a:pt x="19" y="74"/>
                    </a:lnTo>
                    <a:lnTo>
                      <a:pt x="23" y="70"/>
                    </a:lnTo>
                    <a:close/>
                  </a:path>
                </a:pathLst>
              </a:custGeom>
              <a:solidFill>
                <a:srgbClr val="0038EF"/>
              </a:solidFill>
              <a:ln w="9525">
                <a:noFill/>
                <a:round/>
                <a:headEnd/>
                <a:tailEnd/>
              </a:ln>
            </p:spPr>
            <p:txBody>
              <a:bodyPr>
                <a:prstTxWarp prst="textNoShape">
                  <a:avLst/>
                </a:prstTxWarp>
              </a:bodyPr>
              <a:lstStyle/>
              <a:p>
                <a:endParaRPr lang="en-US"/>
              </a:p>
            </p:txBody>
          </p:sp>
          <p:sp>
            <p:nvSpPr>
              <p:cNvPr id="184556" name="Freeform 236"/>
              <p:cNvSpPr>
                <a:spLocks/>
              </p:cNvSpPr>
              <p:nvPr/>
            </p:nvSpPr>
            <p:spPr bwMode="auto">
              <a:xfrm>
                <a:off x="2792" y="3120"/>
                <a:ext cx="46" cy="48"/>
              </a:xfrm>
              <a:custGeom>
                <a:avLst/>
                <a:gdLst/>
                <a:ahLst/>
                <a:cxnLst>
                  <a:cxn ang="0">
                    <a:pos x="26" y="94"/>
                  </a:cxn>
                  <a:cxn ang="0">
                    <a:pos x="23" y="92"/>
                  </a:cxn>
                  <a:cxn ang="0">
                    <a:pos x="5" y="75"/>
                  </a:cxn>
                  <a:cxn ang="0">
                    <a:pos x="1" y="38"/>
                  </a:cxn>
                  <a:cxn ang="0">
                    <a:pos x="16" y="15"/>
                  </a:cxn>
                  <a:cxn ang="0">
                    <a:pos x="28" y="4"/>
                  </a:cxn>
                  <a:cxn ang="0">
                    <a:pos x="46" y="0"/>
                  </a:cxn>
                  <a:cxn ang="0">
                    <a:pos x="64" y="4"/>
                  </a:cxn>
                  <a:cxn ang="0">
                    <a:pos x="88" y="26"/>
                  </a:cxn>
                  <a:cxn ang="0">
                    <a:pos x="87" y="56"/>
                  </a:cxn>
                  <a:cxn ang="0">
                    <a:pos x="80" y="68"/>
                  </a:cxn>
                  <a:cxn ang="0">
                    <a:pos x="72" y="73"/>
                  </a:cxn>
                  <a:cxn ang="0">
                    <a:pos x="60" y="77"/>
                  </a:cxn>
                  <a:cxn ang="0">
                    <a:pos x="46" y="75"/>
                  </a:cxn>
                  <a:cxn ang="0">
                    <a:pos x="28" y="61"/>
                  </a:cxn>
                  <a:cxn ang="0">
                    <a:pos x="28" y="43"/>
                  </a:cxn>
                  <a:cxn ang="0">
                    <a:pos x="35" y="34"/>
                  </a:cxn>
                  <a:cxn ang="0">
                    <a:pos x="45" y="32"/>
                  </a:cxn>
                  <a:cxn ang="0">
                    <a:pos x="53" y="38"/>
                  </a:cxn>
                  <a:cxn ang="0">
                    <a:pos x="55" y="47"/>
                  </a:cxn>
                  <a:cxn ang="0">
                    <a:pos x="49" y="53"/>
                  </a:cxn>
                  <a:cxn ang="0">
                    <a:pos x="43" y="54"/>
                  </a:cxn>
                  <a:cxn ang="0">
                    <a:pos x="41" y="55"/>
                  </a:cxn>
                  <a:cxn ang="0">
                    <a:pos x="46" y="61"/>
                  </a:cxn>
                  <a:cxn ang="0">
                    <a:pos x="54" y="65"/>
                  </a:cxn>
                  <a:cxn ang="0">
                    <a:pos x="68" y="64"/>
                  </a:cxn>
                  <a:cxn ang="0">
                    <a:pos x="80" y="45"/>
                  </a:cxn>
                  <a:cxn ang="0">
                    <a:pos x="73" y="25"/>
                  </a:cxn>
                  <a:cxn ang="0">
                    <a:pos x="63" y="17"/>
                  </a:cxn>
                  <a:cxn ang="0">
                    <a:pos x="51" y="12"/>
                  </a:cxn>
                  <a:cxn ang="0">
                    <a:pos x="39" y="13"/>
                  </a:cxn>
                  <a:cxn ang="0">
                    <a:pos x="25" y="20"/>
                  </a:cxn>
                  <a:cxn ang="0">
                    <a:pos x="10" y="48"/>
                  </a:cxn>
                  <a:cxn ang="0">
                    <a:pos x="22" y="81"/>
                  </a:cxn>
                  <a:cxn ang="0">
                    <a:pos x="27" y="94"/>
                  </a:cxn>
                </a:cxnLst>
                <a:rect l="0" t="0" r="r" b="b"/>
                <a:pathLst>
                  <a:path w="91" h="94">
                    <a:moveTo>
                      <a:pt x="27" y="94"/>
                    </a:moveTo>
                    <a:lnTo>
                      <a:pt x="26" y="94"/>
                    </a:lnTo>
                    <a:lnTo>
                      <a:pt x="24" y="93"/>
                    </a:lnTo>
                    <a:lnTo>
                      <a:pt x="23" y="92"/>
                    </a:lnTo>
                    <a:lnTo>
                      <a:pt x="20" y="91"/>
                    </a:lnTo>
                    <a:lnTo>
                      <a:pt x="5" y="75"/>
                    </a:lnTo>
                    <a:lnTo>
                      <a:pt x="0" y="56"/>
                    </a:lnTo>
                    <a:lnTo>
                      <a:pt x="1" y="38"/>
                    </a:lnTo>
                    <a:lnTo>
                      <a:pt x="10" y="20"/>
                    </a:lnTo>
                    <a:lnTo>
                      <a:pt x="16" y="15"/>
                    </a:lnTo>
                    <a:lnTo>
                      <a:pt x="22" y="9"/>
                    </a:lnTo>
                    <a:lnTo>
                      <a:pt x="28" y="4"/>
                    </a:lnTo>
                    <a:lnTo>
                      <a:pt x="38" y="1"/>
                    </a:lnTo>
                    <a:lnTo>
                      <a:pt x="46" y="0"/>
                    </a:lnTo>
                    <a:lnTo>
                      <a:pt x="55" y="1"/>
                    </a:lnTo>
                    <a:lnTo>
                      <a:pt x="64" y="4"/>
                    </a:lnTo>
                    <a:lnTo>
                      <a:pt x="75" y="10"/>
                    </a:lnTo>
                    <a:lnTo>
                      <a:pt x="88" y="26"/>
                    </a:lnTo>
                    <a:lnTo>
                      <a:pt x="91" y="43"/>
                    </a:lnTo>
                    <a:lnTo>
                      <a:pt x="87" y="56"/>
                    </a:lnTo>
                    <a:lnTo>
                      <a:pt x="83" y="64"/>
                    </a:lnTo>
                    <a:lnTo>
                      <a:pt x="80" y="68"/>
                    </a:lnTo>
                    <a:lnTo>
                      <a:pt x="77" y="70"/>
                    </a:lnTo>
                    <a:lnTo>
                      <a:pt x="72" y="73"/>
                    </a:lnTo>
                    <a:lnTo>
                      <a:pt x="66" y="76"/>
                    </a:lnTo>
                    <a:lnTo>
                      <a:pt x="60" y="77"/>
                    </a:lnTo>
                    <a:lnTo>
                      <a:pt x="53" y="77"/>
                    </a:lnTo>
                    <a:lnTo>
                      <a:pt x="46" y="75"/>
                    </a:lnTo>
                    <a:lnTo>
                      <a:pt x="38" y="70"/>
                    </a:lnTo>
                    <a:lnTo>
                      <a:pt x="28" y="61"/>
                    </a:lnTo>
                    <a:lnTo>
                      <a:pt x="26" y="50"/>
                    </a:lnTo>
                    <a:lnTo>
                      <a:pt x="28" y="43"/>
                    </a:lnTo>
                    <a:lnTo>
                      <a:pt x="31" y="39"/>
                    </a:lnTo>
                    <a:lnTo>
                      <a:pt x="35" y="34"/>
                    </a:lnTo>
                    <a:lnTo>
                      <a:pt x="40" y="32"/>
                    </a:lnTo>
                    <a:lnTo>
                      <a:pt x="45" y="32"/>
                    </a:lnTo>
                    <a:lnTo>
                      <a:pt x="49" y="34"/>
                    </a:lnTo>
                    <a:lnTo>
                      <a:pt x="53" y="38"/>
                    </a:lnTo>
                    <a:lnTo>
                      <a:pt x="55" y="42"/>
                    </a:lnTo>
                    <a:lnTo>
                      <a:pt x="55" y="47"/>
                    </a:lnTo>
                    <a:lnTo>
                      <a:pt x="53" y="50"/>
                    </a:lnTo>
                    <a:lnTo>
                      <a:pt x="49" y="53"/>
                    </a:lnTo>
                    <a:lnTo>
                      <a:pt x="47" y="53"/>
                    </a:lnTo>
                    <a:lnTo>
                      <a:pt x="43" y="54"/>
                    </a:lnTo>
                    <a:lnTo>
                      <a:pt x="40" y="53"/>
                    </a:lnTo>
                    <a:lnTo>
                      <a:pt x="41" y="55"/>
                    </a:lnTo>
                    <a:lnTo>
                      <a:pt x="43" y="58"/>
                    </a:lnTo>
                    <a:lnTo>
                      <a:pt x="46" y="61"/>
                    </a:lnTo>
                    <a:lnTo>
                      <a:pt x="48" y="63"/>
                    </a:lnTo>
                    <a:lnTo>
                      <a:pt x="54" y="65"/>
                    </a:lnTo>
                    <a:lnTo>
                      <a:pt x="60" y="66"/>
                    </a:lnTo>
                    <a:lnTo>
                      <a:pt x="68" y="64"/>
                    </a:lnTo>
                    <a:lnTo>
                      <a:pt x="75" y="57"/>
                    </a:lnTo>
                    <a:lnTo>
                      <a:pt x="80" y="45"/>
                    </a:lnTo>
                    <a:lnTo>
                      <a:pt x="79" y="34"/>
                    </a:lnTo>
                    <a:lnTo>
                      <a:pt x="73" y="25"/>
                    </a:lnTo>
                    <a:lnTo>
                      <a:pt x="68" y="19"/>
                    </a:lnTo>
                    <a:lnTo>
                      <a:pt x="63" y="17"/>
                    </a:lnTo>
                    <a:lnTo>
                      <a:pt x="57" y="13"/>
                    </a:lnTo>
                    <a:lnTo>
                      <a:pt x="51" y="12"/>
                    </a:lnTo>
                    <a:lnTo>
                      <a:pt x="45" y="12"/>
                    </a:lnTo>
                    <a:lnTo>
                      <a:pt x="39" y="13"/>
                    </a:lnTo>
                    <a:lnTo>
                      <a:pt x="32" y="16"/>
                    </a:lnTo>
                    <a:lnTo>
                      <a:pt x="25" y="20"/>
                    </a:lnTo>
                    <a:lnTo>
                      <a:pt x="18" y="27"/>
                    </a:lnTo>
                    <a:lnTo>
                      <a:pt x="10" y="48"/>
                    </a:lnTo>
                    <a:lnTo>
                      <a:pt x="13" y="66"/>
                    </a:lnTo>
                    <a:lnTo>
                      <a:pt x="22" y="81"/>
                    </a:lnTo>
                    <a:lnTo>
                      <a:pt x="28" y="92"/>
                    </a:lnTo>
                    <a:lnTo>
                      <a:pt x="27" y="94"/>
                    </a:lnTo>
                    <a:close/>
                  </a:path>
                </a:pathLst>
              </a:custGeom>
              <a:solidFill>
                <a:srgbClr val="D1EFFF"/>
              </a:solidFill>
              <a:ln w="9525">
                <a:noFill/>
                <a:round/>
                <a:headEnd/>
                <a:tailEnd/>
              </a:ln>
            </p:spPr>
            <p:txBody>
              <a:bodyPr>
                <a:prstTxWarp prst="textNoShape">
                  <a:avLst/>
                </a:prstTxWarp>
              </a:bodyPr>
              <a:lstStyle/>
              <a:p>
                <a:endParaRPr lang="en-US"/>
              </a:p>
            </p:txBody>
          </p:sp>
          <p:sp>
            <p:nvSpPr>
              <p:cNvPr id="184557" name="Freeform 237"/>
              <p:cNvSpPr>
                <a:spLocks/>
              </p:cNvSpPr>
              <p:nvPr/>
            </p:nvSpPr>
            <p:spPr bwMode="auto">
              <a:xfrm>
                <a:off x="2203" y="2750"/>
                <a:ext cx="93" cy="93"/>
              </a:xfrm>
              <a:custGeom>
                <a:avLst/>
                <a:gdLst/>
                <a:ahLst/>
                <a:cxnLst>
                  <a:cxn ang="0">
                    <a:pos x="93" y="185"/>
                  </a:cxn>
                  <a:cxn ang="0">
                    <a:pos x="112" y="183"/>
                  </a:cxn>
                  <a:cxn ang="0">
                    <a:pos x="129" y="179"/>
                  </a:cxn>
                  <a:cxn ang="0">
                    <a:pos x="145" y="169"/>
                  </a:cxn>
                  <a:cxn ang="0">
                    <a:pos x="159" y="158"/>
                  </a:cxn>
                  <a:cxn ang="0">
                    <a:pos x="170" y="144"/>
                  </a:cxn>
                  <a:cxn ang="0">
                    <a:pos x="180" y="129"/>
                  </a:cxn>
                  <a:cxn ang="0">
                    <a:pos x="184" y="111"/>
                  </a:cxn>
                  <a:cxn ang="0">
                    <a:pos x="187" y="92"/>
                  </a:cxn>
                  <a:cxn ang="0">
                    <a:pos x="184" y="74"/>
                  </a:cxn>
                  <a:cxn ang="0">
                    <a:pos x="180" y="56"/>
                  </a:cxn>
                  <a:cxn ang="0">
                    <a:pos x="170" y="40"/>
                  </a:cxn>
                  <a:cxn ang="0">
                    <a:pos x="159" y="26"/>
                  </a:cxn>
                  <a:cxn ang="0">
                    <a:pos x="145" y="16"/>
                  </a:cxn>
                  <a:cxn ang="0">
                    <a:pos x="129" y="7"/>
                  </a:cxn>
                  <a:cxn ang="0">
                    <a:pos x="112" y="2"/>
                  </a:cxn>
                  <a:cxn ang="0">
                    <a:pos x="93" y="0"/>
                  </a:cxn>
                  <a:cxn ang="0">
                    <a:pos x="75" y="2"/>
                  </a:cxn>
                  <a:cxn ang="0">
                    <a:pos x="56" y="7"/>
                  </a:cxn>
                  <a:cxn ang="0">
                    <a:pos x="41" y="16"/>
                  </a:cxn>
                  <a:cxn ang="0">
                    <a:pos x="28" y="26"/>
                  </a:cxn>
                  <a:cxn ang="0">
                    <a:pos x="16" y="40"/>
                  </a:cxn>
                  <a:cxn ang="0">
                    <a:pos x="7" y="56"/>
                  </a:cxn>
                  <a:cxn ang="0">
                    <a:pos x="2" y="74"/>
                  </a:cxn>
                  <a:cxn ang="0">
                    <a:pos x="0" y="92"/>
                  </a:cxn>
                  <a:cxn ang="0">
                    <a:pos x="2" y="111"/>
                  </a:cxn>
                  <a:cxn ang="0">
                    <a:pos x="7" y="129"/>
                  </a:cxn>
                  <a:cxn ang="0">
                    <a:pos x="16" y="144"/>
                  </a:cxn>
                  <a:cxn ang="0">
                    <a:pos x="28" y="158"/>
                  </a:cxn>
                  <a:cxn ang="0">
                    <a:pos x="41" y="169"/>
                  </a:cxn>
                  <a:cxn ang="0">
                    <a:pos x="56" y="179"/>
                  </a:cxn>
                  <a:cxn ang="0">
                    <a:pos x="75" y="183"/>
                  </a:cxn>
                  <a:cxn ang="0">
                    <a:pos x="93" y="185"/>
                  </a:cxn>
                </a:cxnLst>
                <a:rect l="0" t="0" r="r" b="b"/>
                <a:pathLst>
                  <a:path w="187" h="185">
                    <a:moveTo>
                      <a:pt x="93" y="185"/>
                    </a:moveTo>
                    <a:lnTo>
                      <a:pt x="112" y="183"/>
                    </a:lnTo>
                    <a:lnTo>
                      <a:pt x="129" y="179"/>
                    </a:lnTo>
                    <a:lnTo>
                      <a:pt x="145" y="169"/>
                    </a:lnTo>
                    <a:lnTo>
                      <a:pt x="159" y="158"/>
                    </a:lnTo>
                    <a:lnTo>
                      <a:pt x="170" y="144"/>
                    </a:lnTo>
                    <a:lnTo>
                      <a:pt x="180" y="129"/>
                    </a:lnTo>
                    <a:lnTo>
                      <a:pt x="184" y="111"/>
                    </a:lnTo>
                    <a:lnTo>
                      <a:pt x="187" y="92"/>
                    </a:lnTo>
                    <a:lnTo>
                      <a:pt x="184" y="74"/>
                    </a:lnTo>
                    <a:lnTo>
                      <a:pt x="180" y="56"/>
                    </a:lnTo>
                    <a:lnTo>
                      <a:pt x="170" y="40"/>
                    </a:lnTo>
                    <a:lnTo>
                      <a:pt x="159" y="26"/>
                    </a:lnTo>
                    <a:lnTo>
                      <a:pt x="145" y="16"/>
                    </a:lnTo>
                    <a:lnTo>
                      <a:pt x="129" y="7"/>
                    </a:lnTo>
                    <a:lnTo>
                      <a:pt x="112" y="2"/>
                    </a:lnTo>
                    <a:lnTo>
                      <a:pt x="93" y="0"/>
                    </a:lnTo>
                    <a:lnTo>
                      <a:pt x="75" y="2"/>
                    </a:lnTo>
                    <a:lnTo>
                      <a:pt x="56" y="7"/>
                    </a:lnTo>
                    <a:lnTo>
                      <a:pt x="41" y="16"/>
                    </a:lnTo>
                    <a:lnTo>
                      <a:pt x="28" y="26"/>
                    </a:lnTo>
                    <a:lnTo>
                      <a:pt x="16" y="40"/>
                    </a:lnTo>
                    <a:lnTo>
                      <a:pt x="7" y="56"/>
                    </a:lnTo>
                    <a:lnTo>
                      <a:pt x="2" y="74"/>
                    </a:lnTo>
                    <a:lnTo>
                      <a:pt x="0" y="92"/>
                    </a:lnTo>
                    <a:lnTo>
                      <a:pt x="2" y="111"/>
                    </a:lnTo>
                    <a:lnTo>
                      <a:pt x="7" y="129"/>
                    </a:lnTo>
                    <a:lnTo>
                      <a:pt x="16" y="144"/>
                    </a:lnTo>
                    <a:lnTo>
                      <a:pt x="28" y="158"/>
                    </a:lnTo>
                    <a:lnTo>
                      <a:pt x="41" y="169"/>
                    </a:lnTo>
                    <a:lnTo>
                      <a:pt x="56" y="179"/>
                    </a:lnTo>
                    <a:lnTo>
                      <a:pt x="75" y="183"/>
                    </a:lnTo>
                    <a:lnTo>
                      <a:pt x="93" y="185"/>
                    </a:lnTo>
                    <a:close/>
                  </a:path>
                </a:pathLst>
              </a:custGeom>
              <a:solidFill>
                <a:srgbClr val="D17000"/>
              </a:solidFill>
              <a:ln w="9525">
                <a:noFill/>
                <a:round/>
                <a:headEnd/>
                <a:tailEnd/>
              </a:ln>
            </p:spPr>
            <p:txBody>
              <a:bodyPr>
                <a:prstTxWarp prst="textNoShape">
                  <a:avLst/>
                </a:prstTxWarp>
              </a:bodyPr>
              <a:lstStyle/>
              <a:p>
                <a:endParaRPr lang="en-US"/>
              </a:p>
            </p:txBody>
          </p:sp>
          <p:sp>
            <p:nvSpPr>
              <p:cNvPr id="184558" name="Freeform 238"/>
              <p:cNvSpPr>
                <a:spLocks/>
              </p:cNvSpPr>
              <p:nvPr/>
            </p:nvSpPr>
            <p:spPr bwMode="auto">
              <a:xfrm>
                <a:off x="2216" y="2777"/>
                <a:ext cx="27" cy="51"/>
              </a:xfrm>
              <a:custGeom>
                <a:avLst/>
                <a:gdLst/>
                <a:ahLst/>
                <a:cxnLst>
                  <a:cxn ang="0">
                    <a:pos x="11" y="0"/>
                  </a:cxn>
                  <a:cxn ang="0">
                    <a:pos x="7" y="5"/>
                  </a:cxn>
                  <a:cxn ang="0">
                    <a:pos x="3" y="17"/>
                  </a:cxn>
                  <a:cxn ang="0">
                    <a:pos x="0" y="38"/>
                  </a:cxn>
                  <a:cxn ang="0">
                    <a:pos x="7" y="69"/>
                  </a:cxn>
                  <a:cxn ang="0">
                    <a:pos x="13" y="80"/>
                  </a:cxn>
                  <a:cxn ang="0">
                    <a:pos x="20" y="88"/>
                  </a:cxn>
                  <a:cxn ang="0">
                    <a:pos x="28" y="95"/>
                  </a:cxn>
                  <a:cxn ang="0">
                    <a:pos x="37" y="99"/>
                  </a:cxn>
                  <a:cxn ang="0">
                    <a:pos x="45" y="103"/>
                  </a:cxn>
                  <a:cxn ang="0">
                    <a:pos x="51" y="103"/>
                  </a:cxn>
                  <a:cxn ang="0">
                    <a:pos x="54" y="102"/>
                  </a:cxn>
                  <a:cxn ang="0">
                    <a:pos x="54" y="98"/>
                  </a:cxn>
                  <a:cxn ang="0">
                    <a:pos x="44" y="76"/>
                  </a:cxn>
                  <a:cxn ang="0">
                    <a:pos x="35" y="57"/>
                  </a:cxn>
                  <a:cxn ang="0">
                    <a:pos x="27" y="39"/>
                  </a:cxn>
                  <a:cxn ang="0">
                    <a:pos x="21" y="25"/>
                  </a:cxn>
                  <a:cxn ang="0">
                    <a:pos x="16" y="14"/>
                  </a:cxn>
                  <a:cxn ang="0">
                    <a:pos x="13" y="7"/>
                  </a:cxn>
                  <a:cxn ang="0">
                    <a:pos x="12" y="1"/>
                  </a:cxn>
                  <a:cxn ang="0">
                    <a:pos x="11" y="0"/>
                  </a:cxn>
                </a:cxnLst>
                <a:rect l="0" t="0" r="r" b="b"/>
                <a:pathLst>
                  <a:path w="54" h="103">
                    <a:moveTo>
                      <a:pt x="11" y="0"/>
                    </a:moveTo>
                    <a:lnTo>
                      <a:pt x="7" y="5"/>
                    </a:lnTo>
                    <a:lnTo>
                      <a:pt x="3" y="17"/>
                    </a:lnTo>
                    <a:lnTo>
                      <a:pt x="0" y="38"/>
                    </a:lnTo>
                    <a:lnTo>
                      <a:pt x="7" y="69"/>
                    </a:lnTo>
                    <a:lnTo>
                      <a:pt x="13" y="80"/>
                    </a:lnTo>
                    <a:lnTo>
                      <a:pt x="20" y="88"/>
                    </a:lnTo>
                    <a:lnTo>
                      <a:pt x="28" y="95"/>
                    </a:lnTo>
                    <a:lnTo>
                      <a:pt x="37" y="99"/>
                    </a:lnTo>
                    <a:lnTo>
                      <a:pt x="45" y="103"/>
                    </a:lnTo>
                    <a:lnTo>
                      <a:pt x="51" y="103"/>
                    </a:lnTo>
                    <a:lnTo>
                      <a:pt x="54" y="102"/>
                    </a:lnTo>
                    <a:lnTo>
                      <a:pt x="54" y="98"/>
                    </a:lnTo>
                    <a:lnTo>
                      <a:pt x="44" y="76"/>
                    </a:lnTo>
                    <a:lnTo>
                      <a:pt x="35" y="57"/>
                    </a:lnTo>
                    <a:lnTo>
                      <a:pt x="27" y="39"/>
                    </a:lnTo>
                    <a:lnTo>
                      <a:pt x="21" y="25"/>
                    </a:lnTo>
                    <a:lnTo>
                      <a:pt x="16" y="14"/>
                    </a:lnTo>
                    <a:lnTo>
                      <a:pt x="13" y="7"/>
                    </a:lnTo>
                    <a:lnTo>
                      <a:pt x="12" y="1"/>
                    </a:lnTo>
                    <a:lnTo>
                      <a:pt x="11" y="0"/>
                    </a:lnTo>
                    <a:close/>
                  </a:path>
                </a:pathLst>
              </a:custGeom>
              <a:solidFill>
                <a:srgbClr val="FFFFFF"/>
              </a:solidFill>
              <a:ln w="9525">
                <a:noFill/>
                <a:round/>
                <a:headEnd/>
                <a:tailEnd/>
              </a:ln>
            </p:spPr>
            <p:txBody>
              <a:bodyPr>
                <a:prstTxWarp prst="textNoShape">
                  <a:avLst/>
                </a:prstTxWarp>
              </a:bodyPr>
              <a:lstStyle/>
              <a:p>
                <a:endParaRPr lang="en-US"/>
              </a:p>
            </p:txBody>
          </p:sp>
        </p:grpSp>
        <p:sp>
          <p:nvSpPr>
            <p:cNvPr id="184559" name="Text Box 239"/>
            <p:cNvSpPr txBox="1">
              <a:spLocks noChangeArrowheads="1"/>
            </p:cNvSpPr>
            <p:nvPr/>
          </p:nvSpPr>
          <p:spPr bwMode="auto">
            <a:xfrm rot="-502831">
              <a:off x="2915" y="1752"/>
              <a:ext cx="569" cy="403"/>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06600"/>
                  </a:solidFill>
                  <a:latin typeface="Arial" charset="0"/>
                </a:rPr>
                <a:t>Yahoo</a:t>
              </a:r>
            </a:p>
            <a:p>
              <a:pPr algn="ctr" eaLnBrk="1" hangingPunct="1"/>
              <a:r>
                <a:rPr lang="en-US" sz="1200" b="1">
                  <a:solidFill>
                    <a:srgbClr val="006600"/>
                  </a:solidFill>
                  <a:latin typeface="Arial" charset="0"/>
                </a:rPr>
                <a:t>Exchange</a:t>
              </a:r>
            </a:p>
            <a:p>
              <a:pPr algn="ctr" eaLnBrk="1" hangingPunct="1"/>
              <a:r>
                <a:rPr lang="en-US" sz="1200" b="1">
                  <a:solidFill>
                    <a:srgbClr val="006600"/>
                  </a:solidFill>
                  <a:latin typeface="Arial" charset="0"/>
                </a:rPr>
                <a:t>Rates</a:t>
              </a:r>
            </a:p>
          </p:txBody>
        </p:sp>
      </p:grpSp>
      <p:grpSp>
        <p:nvGrpSpPr>
          <p:cNvPr id="257" name="Group 256"/>
          <p:cNvGrpSpPr/>
          <p:nvPr/>
        </p:nvGrpSpPr>
        <p:grpSpPr>
          <a:xfrm>
            <a:off x="4500563" y="2565400"/>
            <a:ext cx="1008062" cy="863600"/>
            <a:chOff x="4500563" y="2565400"/>
            <a:chExt cx="1008062" cy="863600"/>
          </a:xfrm>
        </p:grpSpPr>
        <p:sp>
          <p:nvSpPr>
            <p:cNvPr id="184561" name="Line 241"/>
            <p:cNvSpPr>
              <a:spLocks noChangeShapeType="1"/>
            </p:cNvSpPr>
            <p:nvPr/>
          </p:nvSpPr>
          <p:spPr bwMode="auto">
            <a:xfrm>
              <a:off x="4572000" y="2565400"/>
              <a:ext cx="936625" cy="863600"/>
            </a:xfrm>
            <a:prstGeom prst="line">
              <a:avLst/>
            </a:prstGeom>
            <a:noFill/>
            <a:ln w="101600">
              <a:solidFill>
                <a:srgbClr val="FF0000"/>
              </a:solidFill>
              <a:round/>
              <a:headEnd/>
              <a:tailEnd/>
            </a:ln>
            <a:effectLst/>
          </p:spPr>
          <p:txBody>
            <a:bodyPr>
              <a:prstTxWarp prst="textNoShape">
                <a:avLst/>
              </a:prstTxWarp>
            </a:bodyPr>
            <a:lstStyle/>
            <a:p>
              <a:endParaRPr lang="en-US"/>
            </a:p>
          </p:txBody>
        </p:sp>
        <p:sp>
          <p:nvSpPr>
            <p:cNvPr id="184562" name="Line 242"/>
            <p:cNvSpPr>
              <a:spLocks noChangeShapeType="1"/>
            </p:cNvSpPr>
            <p:nvPr/>
          </p:nvSpPr>
          <p:spPr bwMode="auto">
            <a:xfrm flipV="1">
              <a:off x="4500563" y="2565400"/>
              <a:ext cx="1008062" cy="863600"/>
            </a:xfrm>
            <a:prstGeom prst="line">
              <a:avLst/>
            </a:prstGeom>
            <a:noFill/>
            <a:ln w="101600">
              <a:solidFill>
                <a:srgbClr val="FF0000"/>
              </a:solidFill>
              <a:round/>
              <a:headEnd/>
              <a:tailEnd/>
            </a:ln>
            <a:effectLst/>
          </p:spPr>
          <p:txBody>
            <a:bodyPr>
              <a:prstTxWarp prst="textNoShape">
                <a:avLst/>
              </a:prstTxWarp>
            </a:bodyPr>
            <a:lstStyle/>
            <a:p>
              <a:endParaRPr lang="en-US"/>
            </a:p>
          </p:txBody>
        </p:sp>
      </p:grpSp>
      <p:grpSp>
        <p:nvGrpSpPr>
          <p:cNvPr id="24" name="Group 243"/>
          <p:cNvGrpSpPr>
            <a:grpSpLocks/>
          </p:cNvGrpSpPr>
          <p:nvPr/>
        </p:nvGrpSpPr>
        <p:grpSpPr bwMode="auto">
          <a:xfrm>
            <a:off x="5940425" y="5334000"/>
            <a:ext cx="1039813" cy="1047750"/>
            <a:chOff x="4141" y="3385"/>
            <a:chExt cx="655" cy="660"/>
          </a:xfrm>
        </p:grpSpPr>
        <p:grpSp>
          <p:nvGrpSpPr>
            <p:cNvPr id="25" name="Group 244"/>
            <p:cNvGrpSpPr>
              <a:grpSpLocks/>
            </p:cNvGrpSpPr>
            <p:nvPr/>
          </p:nvGrpSpPr>
          <p:grpSpPr bwMode="auto">
            <a:xfrm>
              <a:off x="4141" y="3385"/>
              <a:ext cx="655" cy="660"/>
              <a:chOff x="249" y="1616"/>
              <a:chExt cx="992" cy="1184"/>
            </a:xfrm>
          </p:grpSpPr>
          <p:sp>
            <p:nvSpPr>
              <p:cNvPr id="184565" name="Freeform 245"/>
              <p:cNvSpPr>
                <a:spLocks/>
              </p:cNvSpPr>
              <p:nvPr/>
            </p:nvSpPr>
            <p:spPr bwMode="auto">
              <a:xfrm>
                <a:off x="279" y="1628"/>
                <a:ext cx="962" cy="805"/>
              </a:xfrm>
              <a:custGeom>
                <a:avLst/>
                <a:gdLst/>
                <a:ahLst/>
                <a:cxnLst>
                  <a:cxn ang="0">
                    <a:pos x="0" y="51"/>
                  </a:cxn>
                  <a:cxn ang="0">
                    <a:pos x="26" y="599"/>
                  </a:cxn>
                  <a:cxn ang="0">
                    <a:pos x="95" y="1608"/>
                  </a:cxn>
                  <a:cxn ang="0">
                    <a:pos x="632" y="1557"/>
                  </a:cxn>
                  <a:cxn ang="0">
                    <a:pos x="1923" y="1451"/>
                  </a:cxn>
                  <a:cxn ang="0">
                    <a:pos x="1904" y="799"/>
                  </a:cxn>
                  <a:cxn ang="0">
                    <a:pos x="1896" y="0"/>
                  </a:cxn>
                  <a:cxn ang="0">
                    <a:pos x="1172" y="9"/>
                  </a:cxn>
                  <a:cxn ang="0">
                    <a:pos x="0" y="51"/>
                  </a:cxn>
                  <a:cxn ang="0">
                    <a:pos x="0" y="51"/>
                  </a:cxn>
                </a:cxnLst>
                <a:rect l="0" t="0" r="r" b="b"/>
                <a:pathLst>
                  <a:path w="1923" h="1608">
                    <a:moveTo>
                      <a:pt x="0" y="51"/>
                    </a:moveTo>
                    <a:lnTo>
                      <a:pt x="26" y="599"/>
                    </a:lnTo>
                    <a:lnTo>
                      <a:pt x="95" y="1608"/>
                    </a:lnTo>
                    <a:lnTo>
                      <a:pt x="632" y="1557"/>
                    </a:lnTo>
                    <a:lnTo>
                      <a:pt x="1923" y="1451"/>
                    </a:lnTo>
                    <a:lnTo>
                      <a:pt x="1904" y="799"/>
                    </a:lnTo>
                    <a:lnTo>
                      <a:pt x="1896" y="0"/>
                    </a:lnTo>
                    <a:lnTo>
                      <a:pt x="1172" y="9"/>
                    </a:lnTo>
                    <a:lnTo>
                      <a:pt x="0" y="51"/>
                    </a:lnTo>
                    <a:lnTo>
                      <a:pt x="0" y="51"/>
                    </a:lnTo>
                    <a:close/>
                  </a:path>
                </a:pathLst>
              </a:custGeom>
              <a:solidFill>
                <a:srgbClr val="B8B8D9"/>
              </a:solidFill>
              <a:ln w="9525">
                <a:noFill/>
                <a:round/>
                <a:headEnd/>
                <a:tailEnd/>
              </a:ln>
            </p:spPr>
            <p:txBody>
              <a:bodyPr>
                <a:prstTxWarp prst="textNoShape">
                  <a:avLst/>
                </a:prstTxWarp>
              </a:bodyPr>
              <a:lstStyle/>
              <a:p>
                <a:endParaRPr lang="en-US"/>
              </a:p>
            </p:txBody>
          </p:sp>
          <p:sp>
            <p:nvSpPr>
              <p:cNvPr id="184566" name="Freeform 246"/>
              <p:cNvSpPr>
                <a:spLocks/>
              </p:cNvSpPr>
              <p:nvPr/>
            </p:nvSpPr>
            <p:spPr bwMode="auto">
              <a:xfrm>
                <a:off x="682" y="2383"/>
                <a:ext cx="98" cy="400"/>
              </a:xfrm>
              <a:custGeom>
                <a:avLst/>
                <a:gdLst/>
                <a:ahLst/>
                <a:cxnLst>
                  <a:cxn ang="0">
                    <a:pos x="0" y="19"/>
                  </a:cxn>
                  <a:cxn ang="0">
                    <a:pos x="148" y="0"/>
                  </a:cxn>
                  <a:cxn ang="0">
                    <a:pos x="195" y="800"/>
                  </a:cxn>
                  <a:cxn ang="0">
                    <a:pos x="100" y="751"/>
                  </a:cxn>
                  <a:cxn ang="0">
                    <a:pos x="0" y="19"/>
                  </a:cxn>
                  <a:cxn ang="0">
                    <a:pos x="0" y="19"/>
                  </a:cxn>
                </a:cxnLst>
                <a:rect l="0" t="0" r="r" b="b"/>
                <a:pathLst>
                  <a:path w="195" h="800">
                    <a:moveTo>
                      <a:pt x="0" y="19"/>
                    </a:moveTo>
                    <a:lnTo>
                      <a:pt x="148" y="0"/>
                    </a:lnTo>
                    <a:lnTo>
                      <a:pt x="195" y="800"/>
                    </a:lnTo>
                    <a:lnTo>
                      <a:pt x="100" y="751"/>
                    </a:lnTo>
                    <a:lnTo>
                      <a:pt x="0" y="19"/>
                    </a:lnTo>
                    <a:lnTo>
                      <a:pt x="0" y="19"/>
                    </a:lnTo>
                    <a:close/>
                  </a:path>
                </a:pathLst>
              </a:custGeom>
              <a:solidFill>
                <a:srgbClr val="BF6633"/>
              </a:solidFill>
              <a:ln w="9525">
                <a:noFill/>
                <a:round/>
                <a:headEnd/>
                <a:tailEnd/>
              </a:ln>
            </p:spPr>
            <p:txBody>
              <a:bodyPr>
                <a:prstTxWarp prst="textNoShape">
                  <a:avLst/>
                </a:prstTxWarp>
              </a:bodyPr>
              <a:lstStyle/>
              <a:p>
                <a:endParaRPr lang="en-US"/>
              </a:p>
            </p:txBody>
          </p:sp>
          <p:sp>
            <p:nvSpPr>
              <p:cNvPr id="184567" name="Freeform 247"/>
              <p:cNvSpPr>
                <a:spLocks/>
              </p:cNvSpPr>
              <p:nvPr/>
            </p:nvSpPr>
            <p:spPr bwMode="auto">
              <a:xfrm>
                <a:off x="751" y="2375"/>
                <a:ext cx="100" cy="412"/>
              </a:xfrm>
              <a:custGeom>
                <a:avLst/>
                <a:gdLst/>
                <a:ahLst/>
                <a:cxnLst>
                  <a:cxn ang="0">
                    <a:pos x="0" y="11"/>
                  </a:cxn>
                  <a:cxn ang="0">
                    <a:pos x="55" y="823"/>
                  </a:cxn>
                  <a:cxn ang="0">
                    <a:pos x="192" y="812"/>
                  </a:cxn>
                  <a:cxn ang="0">
                    <a:pos x="199" y="0"/>
                  </a:cxn>
                  <a:cxn ang="0">
                    <a:pos x="0" y="11"/>
                  </a:cxn>
                  <a:cxn ang="0">
                    <a:pos x="0" y="11"/>
                  </a:cxn>
                </a:cxnLst>
                <a:rect l="0" t="0" r="r" b="b"/>
                <a:pathLst>
                  <a:path w="199" h="823">
                    <a:moveTo>
                      <a:pt x="0" y="11"/>
                    </a:moveTo>
                    <a:lnTo>
                      <a:pt x="55" y="823"/>
                    </a:lnTo>
                    <a:lnTo>
                      <a:pt x="192" y="812"/>
                    </a:lnTo>
                    <a:lnTo>
                      <a:pt x="199" y="0"/>
                    </a:lnTo>
                    <a:lnTo>
                      <a:pt x="0" y="11"/>
                    </a:lnTo>
                    <a:lnTo>
                      <a:pt x="0" y="11"/>
                    </a:lnTo>
                    <a:close/>
                  </a:path>
                </a:pathLst>
              </a:custGeom>
              <a:solidFill>
                <a:srgbClr val="CC804D"/>
              </a:solidFill>
              <a:ln w="9525">
                <a:noFill/>
                <a:round/>
                <a:headEnd/>
                <a:tailEnd/>
              </a:ln>
            </p:spPr>
            <p:txBody>
              <a:bodyPr>
                <a:prstTxWarp prst="textNoShape">
                  <a:avLst/>
                </a:prstTxWarp>
              </a:bodyPr>
              <a:lstStyle/>
              <a:p>
                <a:endParaRPr lang="en-US"/>
              </a:p>
            </p:txBody>
          </p:sp>
          <p:sp>
            <p:nvSpPr>
              <p:cNvPr id="184568" name="Freeform 248"/>
              <p:cNvSpPr>
                <a:spLocks/>
              </p:cNvSpPr>
              <p:nvPr/>
            </p:nvSpPr>
            <p:spPr bwMode="auto">
              <a:xfrm>
                <a:off x="728" y="1616"/>
                <a:ext cx="508" cy="779"/>
              </a:xfrm>
              <a:custGeom>
                <a:avLst/>
                <a:gdLst/>
                <a:ahLst/>
                <a:cxnLst>
                  <a:cxn ang="0">
                    <a:pos x="0" y="52"/>
                  </a:cxn>
                  <a:cxn ang="0">
                    <a:pos x="935" y="44"/>
                  </a:cxn>
                  <a:cxn ang="0">
                    <a:pos x="975" y="1434"/>
                  </a:cxn>
                  <a:cxn ang="0">
                    <a:pos x="68" y="1508"/>
                  </a:cxn>
                  <a:cxn ang="0">
                    <a:pos x="74" y="1560"/>
                  </a:cxn>
                  <a:cxn ang="0">
                    <a:pos x="1017" y="1484"/>
                  </a:cxn>
                  <a:cxn ang="0">
                    <a:pos x="981" y="0"/>
                  </a:cxn>
                  <a:cxn ang="0">
                    <a:pos x="9" y="12"/>
                  </a:cxn>
                  <a:cxn ang="0">
                    <a:pos x="0" y="52"/>
                  </a:cxn>
                  <a:cxn ang="0">
                    <a:pos x="0" y="52"/>
                  </a:cxn>
                </a:cxnLst>
                <a:rect l="0" t="0" r="r" b="b"/>
                <a:pathLst>
                  <a:path w="1017" h="1560">
                    <a:moveTo>
                      <a:pt x="0" y="52"/>
                    </a:moveTo>
                    <a:lnTo>
                      <a:pt x="935" y="44"/>
                    </a:lnTo>
                    <a:lnTo>
                      <a:pt x="975" y="1434"/>
                    </a:lnTo>
                    <a:lnTo>
                      <a:pt x="68" y="1508"/>
                    </a:lnTo>
                    <a:lnTo>
                      <a:pt x="74" y="1560"/>
                    </a:lnTo>
                    <a:lnTo>
                      <a:pt x="1017" y="1484"/>
                    </a:lnTo>
                    <a:lnTo>
                      <a:pt x="981" y="0"/>
                    </a:lnTo>
                    <a:lnTo>
                      <a:pt x="9" y="12"/>
                    </a:lnTo>
                    <a:lnTo>
                      <a:pt x="0" y="52"/>
                    </a:lnTo>
                    <a:lnTo>
                      <a:pt x="0" y="52"/>
                    </a:lnTo>
                    <a:close/>
                  </a:path>
                </a:pathLst>
              </a:custGeom>
              <a:solidFill>
                <a:srgbClr val="000000"/>
              </a:solidFill>
              <a:ln w="9525">
                <a:noFill/>
                <a:round/>
                <a:headEnd/>
                <a:tailEnd/>
              </a:ln>
            </p:spPr>
            <p:txBody>
              <a:bodyPr>
                <a:prstTxWarp prst="textNoShape">
                  <a:avLst/>
                </a:prstTxWarp>
              </a:bodyPr>
              <a:lstStyle/>
              <a:p>
                <a:endParaRPr lang="en-US"/>
              </a:p>
            </p:txBody>
          </p:sp>
          <p:sp>
            <p:nvSpPr>
              <p:cNvPr id="184569" name="Freeform 249"/>
              <p:cNvSpPr>
                <a:spLocks/>
              </p:cNvSpPr>
              <p:nvPr/>
            </p:nvSpPr>
            <p:spPr bwMode="auto">
              <a:xfrm>
                <a:off x="249" y="1621"/>
                <a:ext cx="545" cy="822"/>
              </a:xfrm>
              <a:custGeom>
                <a:avLst/>
                <a:gdLst/>
                <a:ahLst/>
                <a:cxnLst>
                  <a:cxn ang="0">
                    <a:pos x="101" y="1643"/>
                  </a:cxn>
                  <a:cxn ang="0">
                    <a:pos x="141" y="1589"/>
                  </a:cxn>
                  <a:cxn ang="0">
                    <a:pos x="141" y="1580"/>
                  </a:cxn>
                  <a:cxn ang="0">
                    <a:pos x="139" y="1557"/>
                  </a:cxn>
                  <a:cxn ang="0">
                    <a:pos x="135" y="1521"/>
                  </a:cxn>
                  <a:cxn ang="0">
                    <a:pos x="133" y="1473"/>
                  </a:cxn>
                  <a:cxn ang="0">
                    <a:pos x="127" y="1414"/>
                  </a:cxn>
                  <a:cxn ang="0">
                    <a:pos x="124" y="1346"/>
                  </a:cxn>
                  <a:cxn ang="0">
                    <a:pos x="118" y="1270"/>
                  </a:cxn>
                  <a:cxn ang="0">
                    <a:pos x="112" y="1188"/>
                  </a:cxn>
                  <a:cxn ang="0">
                    <a:pos x="105" y="1099"/>
                  </a:cxn>
                  <a:cxn ang="0">
                    <a:pos x="99" y="1006"/>
                  </a:cxn>
                  <a:cxn ang="0">
                    <a:pos x="93" y="911"/>
                  </a:cxn>
                  <a:cxn ang="0">
                    <a:pos x="86" y="814"/>
                  </a:cxn>
                  <a:cxn ang="0">
                    <a:pos x="80" y="715"/>
                  </a:cxn>
                  <a:cxn ang="0">
                    <a:pos x="74" y="618"/>
                  </a:cxn>
                  <a:cxn ang="0">
                    <a:pos x="68" y="525"/>
                  </a:cxn>
                  <a:cxn ang="0">
                    <a:pos x="65" y="435"/>
                  </a:cxn>
                  <a:cxn ang="0">
                    <a:pos x="59" y="350"/>
                  </a:cxn>
                  <a:cxn ang="0">
                    <a:pos x="55" y="270"/>
                  </a:cxn>
                  <a:cxn ang="0">
                    <a:pos x="51" y="198"/>
                  </a:cxn>
                  <a:cxn ang="0">
                    <a:pos x="49" y="137"/>
                  </a:cxn>
                  <a:cxn ang="0">
                    <a:pos x="49" y="84"/>
                  </a:cxn>
                  <a:cxn ang="0">
                    <a:pos x="57" y="70"/>
                  </a:cxn>
                  <a:cxn ang="0">
                    <a:pos x="72" y="68"/>
                  </a:cxn>
                  <a:cxn ang="0">
                    <a:pos x="93" y="66"/>
                  </a:cxn>
                  <a:cxn ang="0">
                    <a:pos x="124" y="64"/>
                  </a:cxn>
                  <a:cxn ang="0">
                    <a:pos x="160" y="63"/>
                  </a:cxn>
                  <a:cxn ang="0">
                    <a:pos x="200" y="61"/>
                  </a:cxn>
                  <a:cxn ang="0">
                    <a:pos x="247" y="59"/>
                  </a:cxn>
                  <a:cxn ang="0">
                    <a:pos x="297" y="55"/>
                  </a:cxn>
                  <a:cxn ang="0">
                    <a:pos x="352" y="53"/>
                  </a:cxn>
                  <a:cxn ang="0">
                    <a:pos x="407" y="49"/>
                  </a:cxn>
                  <a:cxn ang="0">
                    <a:pos x="466" y="47"/>
                  </a:cxn>
                  <a:cxn ang="0">
                    <a:pos x="525" y="44"/>
                  </a:cxn>
                  <a:cxn ang="0">
                    <a:pos x="585" y="44"/>
                  </a:cxn>
                  <a:cxn ang="0">
                    <a:pos x="646" y="40"/>
                  </a:cxn>
                  <a:cxn ang="0">
                    <a:pos x="707" y="38"/>
                  </a:cxn>
                  <a:cxn ang="0">
                    <a:pos x="766" y="38"/>
                  </a:cxn>
                  <a:cxn ang="0">
                    <a:pos x="823" y="36"/>
                  </a:cxn>
                  <a:cxn ang="0">
                    <a:pos x="878" y="36"/>
                  </a:cxn>
                  <a:cxn ang="0">
                    <a:pos x="929" y="36"/>
                  </a:cxn>
                  <a:cxn ang="0">
                    <a:pos x="977" y="36"/>
                  </a:cxn>
                  <a:cxn ang="0">
                    <a:pos x="1021" y="38"/>
                  </a:cxn>
                </a:cxnLst>
                <a:rect l="0" t="0" r="r" b="b"/>
                <a:pathLst>
                  <a:path w="1091" h="1643">
                    <a:moveTo>
                      <a:pt x="1021" y="0"/>
                    </a:moveTo>
                    <a:lnTo>
                      <a:pt x="0" y="9"/>
                    </a:lnTo>
                    <a:lnTo>
                      <a:pt x="101" y="1643"/>
                    </a:lnTo>
                    <a:lnTo>
                      <a:pt x="1091" y="1544"/>
                    </a:lnTo>
                    <a:lnTo>
                      <a:pt x="1087" y="1487"/>
                    </a:lnTo>
                    <a:lnTo>
                      <a:pt x="141" y="1589"/>
                    </a:lnTo>
                    <a:lnTo>
                      <a:pt x="141" y="1587"/>
                    </a:lnTo>
                    <a:lnTo>
                      <a:pt x="141" y="1586"/>
                    </a:lnTo>
                    <a:lnTo>
                      <a:pt x="141" y="1580"/>
                    </a:lnTo>
                    <a:lnTo>
                      <a:pt x="141" y="1574"/>
                    </a:lnTo>
                    <a:lnTo>
                      <a:pt x="139" y="1567"/>
                    </a:lnTo>
                    <a:lnTo>
                      <a:pt x="139" y="1557"/>
                    </a:lnTo>
                    <a:lnTo>
                      <a:pt x="137" y="1548"/>
                    </a:lnTo>
                    <a:lnTo>
                      <a:pt x="137" y="1536"/>
                    </a:lnTo>
                    <a:lnTo>
                      <a:pt x="135" y="1521"/>
                    </a:lnTo>
                    <a:lnTo>
                      <a:pt x="135" y="1508"/>
                    </a:lnTo>
                    <a:lnTo>
                      <a:pt x="133" y="1491"/>
                    </a:lnTo>
                    <a:lnTo>
                      <a:pt x="133" y="1473"/>
                    </a:lnTo>
                    <a:lnTo>
                      <a:pt x="131" y="1454"/>
                    </a:lnTo>
                    <a:lnTo>
                      <a:pt x="129" y="1435"/>
                    </a:lnTo>
                    <a:lnTo>
                      <a:pt x="127" y="1414"/>
                    </a:lnTo>
                    <a:lnTo>
                      <a:pt x="127" y="1394"/>
                    </a:lnTo>
                    <a:lnTo>
                      <a:pt x="125" y="1371"/>
                    </a:lnTo>
                    <a:lnTo>
                      <a:pt x="124" y="1346"/>
                    </a:lnTo>
                    <a:lnTo>
                      <a:pt x="122" y="1321"/>
                    </a:lnTo>
                    <a:lnTo>
                      <a:pt x="120" y="1297"/>
                    </a:lnTo>
                    <a:lnTo>
                      <a:pt x="118" y="1270"/>
                    </a:lnTo>
                    <a:lnTo>
                      <a:pt x="116" y="1243"/>
                    </a:lnTo>
                    <a:lnTo>
                      <a:pt x="114" y="1215"/>
                    </a:lnTo>
                    <a:lnTo>
                      <a:pt x="112" y="1188"/>
                    </a:lnTo>
                    <a:lnTo>
                      <a:pt x="110" y="1158"/>
                    </a:lnTo>
                    <a:lnTo>
                      <a:pt x="108" y="1129"/>
                    </a:lnTo>
                    <a:lnTo>
                      <a:pt x="105" y="1099"/>
                    </a:lnTo>
                    <a:lnTo>
                      <a:pt x="105" y="1068"/>
                    </a:lnTo>
                    <a:lnTo>
                      <a:pt x="101" y="1036"/>
                    </a:lnTo>
                    <a:lnTo>
                      <a:pt x="99" y="1006"/>
                    </a:lnTo>
                    <a:lnTo>
                      <a:pt x="97" y="973"/>
                    </a:lnTo>
                    <a:lnTo>
                      <a:pt x="95" y="943"/>
                    </a:lnTo>
                    <a:lnTo>
                      <a:pt x="93" y="911"/>
                    </a:lnTo>
                    <a:lnTo>
                      <a:pt x="91" y="878"/>
                    </a:lnTo>
                    <a:lnTo>
                      <a:pt x="89" y="844"/>
                    </a:lnTo>
                    <a:lnTo>
                      <a:pt x="86" y="814"/>
                    </a:lnTo>
                    <a:lnTo>
                      <a:pt x="84" y="779"/>
                    </a:lnTo>
                    <a:lnTo>
                      <a:pt x="82" y="747"/>
                    </a:lnTo>
                    <a:lnTo>
                      <a:pt x="80" y="715"/>
                    </a:lnTo>
                    <a:lnTo>
                      <a:pt x="78" y="682"/>
                    </a:lnTo>
                    <a:lnTo>
                      <a:pt x="76" y="650"/>
                    </a:lnTo>
                    <a:lnTo>
                      <a:pt x="74" y="618"/>
                    </a:lnTo>
                    <a:lnTo>
                      <a:pt x="72" y="587"/>
                    </a:lnTo>
                    <a:lnTo>
                      <a:pt x="70" y="555"/>
                    </a:lnTo>
                    <a:lnTo>
                      <a:pt x="68" y="525"/>
                    </a:lnTo>
                    <a:lnTo>
                      <a:pt x="67" y="494"/>
                    </a:lnTo>
                    <a:lnTo>
                      <a:pt x="65" y="464"/>
                    </a:lnTo>
                    <a:lnTo>
                      <a:pt x="65" y="435"/>
                    </a:lnTo>
                    <a:lnTo>
                      <a:pt x="61" y="405"/>
                    </a:lnTo>
                    <a:lnTo>
                      <a:pt x="61" y="376"/>
                    </a:lnTo>
                    <a:lnTo>
                      <a:pt x="59" y="350"/>
                    </a:lnTo>
                    <a:lnTo>
                      <a:pt x="57" y="321"/>
                    </a:lnTo>
                    <a:lnTo>
                      <a:pt x="55" y="295"/>
                    </a:lnTo>
                    <a:lnTo>
                      <a:pt x="55" y="270"/>
                    </a:lnTo>
                    <a:lnTo>
                      <a:pt x="53" y="245"/>
                    </a:lnTo>
                    <a:lnTo>
                      <a:pt x="53" y="222"/>
                    </a:lnTo>
                    <a:lnTo>
                      <a:pt x="51" y="198"/>
                    </a:lnTo>
                    <a:lnTo>
                      <a:pt x="51" y="177"/>
                    </a:lnTo>
                    <a:lnTo>
                      <a:pt x="49" y="156"/>
                    </a:lnTo>
                    <a:lnTo>
                      <a:pt x="49" y="137"/>
                    </a:lnTo>
                    <a:lnTo>
                      <a:pt x="49" y="118"/>
                    </a:lnTo>
                    <a:lnTo>
                      <a:pt x="49" y="101"/>
                    </a:lnTo>
                    <a:lnTo>
                      <a:pt x="49" y="84"/>
                    </a:lnTo>
                    <a:lnTo>
                      <a:pt x="49" y="70"/>
                    </a:lnTo>
                    <a:lnTo>
                      <a:pt x="51" y="70"/>
                    </a:lnTo>
                    <a:lnTo>
                      <a:pt x="57" y="70"/>
                    </a:lnTo>
                    <a:lnTo>
                      <a:pt x="61" y="68"/>
                    </a:lnTo>
                    <a:lnTo>
                      <a:pt x="65" y="68"/>
                    </a:lnTo>
                    <a:lnTo>
                      <a:pt x="72" y="68"/>
                    </a:lnTo>
                    <a:lnTo>
                      <a:pt x="78" y="68"/>
                    </a:lnTo>
                    <a:lnTo>
                      <a:pt x="86" y="66"/>
                    </a:lnTo>
                    <a:lnTo>
                      <a:pt x="93" y="66"/>
                    </a:lnTo>
                    <a:lnTo>
                      <a:pt x="103" y="66"/>
                    </a:lnTo>
                    <a:lnTo>
                      <a:pt x="114" y="66"/>
                    </a:lnTo>
                    <a:lnTo>
                      <a:pt x="124" y="64"/>
                    </a:lnTo>
                    <a:lnTo>
                      <a:pt x="135" y="64"/>
                    </a:lnTo>
                    <a:lnTo>
                      <a:pt x="146" y="63"/>
                    </a:lnTo>
                    <a:lnTo>
                      <a:pt x="160" y="63"/>
                    </a:lnTo>
                    <a:lnTo>
                      <a:pt x="173" y="63"/>
                    </a:lnTo>
                    <a:lnTo>
                      <a:pt x="186" y="61"/>
                    </a:lnTo>
                    <a:lnTo>
                      <a:pt x="200" y="61"/>
                    </a:lnTo>
                    <a:lnTo>
                      <a:pt x="215" y="59"/>
                    </a:lnTo>
                    <a:lnTo>
                      <a:pt x="230" y="59"/>
                    </a:lnTo>
                    <a:lnTo>
                      <a:pt x="247" y="59"/>
                    </a:lnTo>
                    <a:lnTo>
                      <a:pt x="262" y="57"/>
                    </a:lnTo>
                    <a:lnTo>
                      <a:pt x="279" y="57"/>
                    </a:lnTo>
                    <a:lnTo>
                      <a:pt x="297" y="55"/>
                    </a:lnTo>
                    <a:lnTo>
                      <a:pt x="314" y="55"/>
                    </a:lnTo>
                    <a:lnTo>
                      <a:pt x="333" y="53"/>
                    </a:lnTo>
                    <a:lnTo>
                      <a:pt x="352" y="53"/>
                    </a:lnTo>
                    <a:lnTo>
                      <a:pt x="369" y="51"/>
                    </a:lnTo>
                    <a:lnTo>
                      <a:pt x="388" y="51"/>
                    </a:lnTo>
                    <a:lnTo>
                      <a:pt x="407" y="49"/>
                    </a:lnTo>
                    <a:lnTo>
                      <a:pt x="428" y="49"/>
                    </a:lnTo>
                    <a:lnTo>
                      <a:pt x="447" y="47"/>
                    </a:lnTo>
                    <a:lnTo>
                      <a:pt x="466" y="47"/>
                    </a:lnTo>
                    <a:lnTo>
                      <a:pt x="485" y="47"/>
                    </a:lnTo>
                    <a:lnTo>
                      <a:pt x="506" y="45"/>
                    </a:lnTo>
                    <a:lnTo>
                      <a:pt x="525" y="44"/>
                    </a:lnTo>
                    <a:lnTo>
                      <a:pt x="545" y="44"/>
                    </a:lnTo>
                    <a:lnTo>
                      <a:pt x="566" y="44"/>
                    </a:lnTo>
                    <a:lnTo>
                      <a:pt x="585" y="44"/>
                    </a:lnTo>
                    <a:lnTo>
                      <a:pt x="606" y="42"/>
                    </a:lnTo>
                    <a:lnTo>
                      <a:pt x="625" y="42"/>
                    </a:lnTo>
                    <a:lnTo>
                      <a:pt x="646" y="40"/>
                    </a:lnTo>
                    <a:lnTo>
                      <a:pt x="667" y="40"/>
                    </a:lnTo>
                    <a:lnTo>
                      <a:pt x="686" y="40"/>
                    </a:lnTo>
                    <a:lnTo>
                      <a:pt x="707" y="38"/>
                    </a:lnTo>
                    <a:lnTo>
                      <a:pt x="726" y="38"/>
                    </a:lnTo>
                    <a:lnTo>
                      <a:pt x="747" y="38"/>
                    </a:lnTo>
                    <a:lnTo>
                      <a:pt x="766" y="38"/>
                    </a:lnTo>
                    <a:lnTo>
                      <a:pt x="785" y="38"/>
                    </a:lnTo>
                    <a:lnTo>
                      <a:pt x="804" y="36"/>
                    </a:lnTo>
                    <a:lnTo>
                      <a:pt x="823" y="36"/>
                    </a:lnTo>
                    <a:lnTo>
                      <a:pt x="842" y="36"/>
                    </a:lnTo>
                    <a:lnTo>
                      <a:pt x="859" y="36"/>
                    </a:lnTo>
                    <a:lnTo>
                      <a:pt x="878" y="36"/>
                    </a:lnTo>
                    <a:lnTo>
                      <a:pt x="895" y="36"/>
                    </a:lnTo>
                    <a:lnTo>
                      <a:pt x="912" y="36"/>
                    </a:lnTo>
                    <a:lnTo>
                      <a:pt x="929" y="36"/>
                    </a:lnTo>
                    <a:lnTo>
                      <a:pt x="945" y="36"/>
                    </a:lnTo>
                    <a:lnTo>
                      <a:pt x="962" y="36"/>
                    </a:lnTo>
                    <a:lnTo>
                      <a:pt x="977" y="36"/>
                    </a:lnTo>
                    <a:lnTo>
                      <a:pt x="992" y="38"/>
                    </a:lnTo>
                    <a:lnTo>
                      <a:pt x="1005" y="38"/>
                    </a:lnTo>
                    <a:lnTo>
                      <a:pt x="1021" y="38"/>
                    </a:lnTo>
                    <a:lnTo>
                      <a:pt x="1021" y="0"/>
                    </a:lnTo>
                    <a:lnTo>
                      <a:pt x="1021" y="0"/>
                    </a:lnTo>
                    <a:close/>
                  </a:path>
                </a:pathLst>
              </a:custGeom>
              <a:solidFill>
                <a:srgbClr val="000000"/>
              </a:solidFill>
              <a:ln w="9525">
                <a:noFill/>
                <a:round/>
                <a:headEnd/>
                <a:tailEnd/>
              </a:ln>
            </p:spPr>
            <p:txBody>
              <a:bodyPr>
                <a:prstTxWarp prst="textNoShape">
                  <a:avLst/>
                </a:prstTxWarp>
              </a:bodyPr>
              <a:lstStyle/>
              <a:p>
                <a:endParaRPr lang="en-US"/>
              </a:p>
            </p:txBody>
          </p:sp>
          <p:sp>
            <p:nvSpPr>
              <p:cNvPr id="184570" name="Freeform 250"/>
              <p:cNvSpPr>
                <a:spLocks/>
              </p:cNvSpPr>
              <p:nvPr/>
            </p:nvSpPr>
            <p:spPr bwMode="auto">
              <a:xfrm>
                <a:off x="679" y="2377"/>
                <a:ext cx="179" cy="423"/>
              </a:xfrm>
              <a:custGeom>
                <a:avLst/>
                <a:gdLst/>
                <a:ahLst/>
                <a:cxnLst>
                  <a:cxn ang="0">
                    <a:pos x="219" y="801"/>
                  </a:cxn>
                  <a:cxn ang="0">
                    <a:pos x="186" y="791"/>
                  </a:cxn>
                  <a:cxn ang="0">
                    <a:pos x="127" y="746"/>
                  </a:cxn>
                  <a:cxn ang="0">
                    <a:pos x="126" y="734"/>
                  </a:cxn>
                  <a:cxn ang="0">
                    <a:pos x="124" y="719"/>
                  </a:cxn>
                  <a:cxn ang="0">
                    <a:pos x="122" y="696"/>
                  </a:cxn>
                  <a:cxn ang="0">
                    <a:pos x="120" y="674"/>
                  </a:cxn>
                  <a:cxn ang="0">
                    <a:pos x="116" y="643"/>
                  </a:cxn>
                  <a:cxn ang="0">
                    <a:pos x="114" y="611"/>
                  </a:cxn>
                  <a:cxn ang="0">
                    <a:pos x="110" y="575"/>
                  </a:cxn>
                  <a:cxn ang="0">
                    <a:pos x="107" y="537"/>
                  </a:cxn>
                  <a:cxn ang="0">
                    <a:pos x="103" y="495"/>
                  </a:cxn>
                  <a:cxn ang="0">
                    <a:pos x="97" y="453"/>
                  </a:cxn>
                  <a:cxn ang="0">
                    <a:pos x="93" y="407"/>
                  </a:cxn>
                  <a:cxn ang="0">
                    <a:pos x="88" y="362"/>
                  </a:cxn>
                  <a:cxn ang="0">
                    <a:pos x="82" y="314"/>
                  </a:cxn>
                  <a:cxn ang="0">
                    <a:pos x="76" y="269"/>
                  </a:cxn>
                  <a:cxn ang="0">
                    <a:pos x="72" y="221"/>
                  </a:cxn>
                  <a:cxn ang="0">
                    <a:pos x="65" y="175"/>
                  </a:cxn>
                  <a:cxn ang="0">
                    <a:pos x="59" y="130"/>
                  </a:cxn>
                  <a:cxn ang="0">
                    <a:pos x="53" y="86"/>
                  </a:cxn>
                  <a:cxn ang="0">
                    <a:pos x="48" y="44"/>
                  </a:cxn>
                  <a:cxn ang="0">
                    <a:pos x="42" y="4"/>
                  </a:cxn>
                  <a:cxn ang="0">
                    <a:pos x="0" y="6"/>
                  </a:cxn>
                  <a:cxn ang="0">
                    <a:pos x="2" y="19"/>
                  </a:cxn>
                  <a:cxn ang="0">
                    <a:pos x="4" y="40"/>
                  </a:cxn>
                  <a:cxn ang="0">
                    <a:pos x="6" y="65"/>
                  </a:cxn>
                  <a:cxn ang="0">
                    <a:pos x="12" y="97"/>
                  </a:cxn>
                  <a:cxn ang="0">
                    <a:pos x="15" y="132"/>
                  </a:cxn>
                  <a:cxn ang="0">
                    <a:pos x="21" y="172"/>
                  </a:cxn>
                  <a:cxn ang="0">
                    <a:pos x="25" y="213"/>
                  </a:cxn>
                  <a:cxn ang="0">
                    <a:pos x="32" y="261"/>
                  </a:cxn>
                  <a:cxn ang="0">
                    <a:pos x="38" y="307"/>
                  </a:cxn>
                  <a:cxn ang="0">
                    <a:pos x="44" y="356"/>
                  </a:cxn>
                  <a:cxn ang="0">
                    <a:pos x="51" y="405"/>
                  </a:cxn>
                  <a:cxn ang="0">
                    <a:pos x="57" y="455"/>
                  </a:cxn>
                  <a:cxn ang="0">
                    <a:pos x="65" y="502"/>
                  </a:cxn>
                  <a:cxn ang="0">
                    <a:pos x="70" y="550"/>
                  </a:cxn>
                  <a:cxn ang="0">
                    <a:pos x="76" y="596"/>
                  </a:cxn>
                  <a:cxn ang="0">
                    <a:pos x="82" y="637"/>
                  </a:cxn>
                  <a:cxn ang="0">
                    <a:pos x="89" y="677"/>
                  </a:cxn>
                  <a:cxn ang="0">
                    <a:pos x="95" y="712"/>
                  </a:cxn>
                  <a:cxn ang="0">
                    <a:pos x="99" y="742"/>
                  </a:cxn>
                  <a:cxn ang="0">
                    <a:pos x="105" y="769"/>
                  </a:cxn>
                  <a:cxn ang="0">
                    <a:pos x="359" y="21"/>
                  </a:cxn>
                </a:cxnLst>
                <a:rect l="0" t="0" r="r" b="b"/>
                <a:pathLst>
                  <a:path w="359" h="847">
                    <a:moveTo>
                      <a:pt x="319" y="21"/>
                    </a:moveTo>
                    <a:lnTo>
                      <a:pt x="308" y="795"/>
                    </a:lnTo>
                    <a:lnTo>
                      <a:pt x="219" y="801"/>
                    </a:lnTo>
                    <a:lnTo>
                      <a:pt x="188" y="8"/>
                    </a:lnTo>
                    <a:lnTo>
                      <a:pt x="127" y="4"/>
                    </a:lnTo>
                    <a:lnTo>
                      <a:pt x="186" y="791"/>
                    </a:lnTo>
                    <a:lnTo>
                      <a:pt x="127" y="751"/>
                    </a:lnTo>
                    <a:lnTo>
                      <a:pt x="127" y="750"/>
                    </a:lnTo>
                    <a:lnTo>
                      <a:pt x="127" y="746"/>
                    </a:lnTo>
                    <a:lnTo>
                      <a:pt x="127" y="742"/>
                    </a:lnTo>
                    <a:lnTo>
                      <a:pt x="127" y="738"/>
                    </a:lnTo>
                    <a:lnTo>
                      <a:pt x="126" y="734"/>
                    </a:lnTo>
                    <a:lnTo>
                      <a:pt x="126" y="731"/>
                    </a:lnTo>
                    <a:lnTo>
                      <a:pt x="126" y="725"/>
                    </a:lnTo>
                    <a:lnTo>
                      <a:pt x="124" y="719"/>
                    </a:lnTo>
                    <a:lnTo>
                      <a:pt x="124" y="712"/>
                    </a:lnTo>
                    <a:lnTo>
                      <a:pt x="124" y="706"/>
                    </a:lnTo>
                    <a:lnTo>
                      <a:pt x="122" y="696"/>
                    </a:lnTo>
                    <a:lnTo>
                      <a:pt x="122" y="689"/>
                    </a:lnTo>
                    <a:lnTo>
                      <a:pt x="120" y="681"/>
                    </a:lnTo>
                    <a:lnTo>
                      <a:pt x="120" y="674"/>
                    </a:lnTo>
                    <a:lnTo>
                      <a:pt x="120" y="664"/>
                    </a:lnTo>
                    <a:lnTo>
                      <a:pt x="118" y="653"/>
                    </a:lnTo>
                    <a:lnTo>
                      <a:pt x="116" y="643"/>
                    </a:lnTo>
                    <a:lnTo>
                      <a:pt x="116" y="634"/>
                    </a:lnTo>
                    <a:lnTo>
                      <a:pt x="114" y="622"/>
                    </a:lnTo>
                    <a:lnTo>
                      <a:pt x="114" y="611"/>
                    </a:lnTo>
                    <a:lnTo>
                      <a:pt x="112" y="599"/>
                    </a:lnTo>
                    <a:lnTo>
                      <a:pt x="112" y="588"/>
                    </a:lnTo>
                    <a:lnTo>
                      <a:pt x="110" y="575"/>
                    </a:lnTo>
                    <a:lnTo>
                      <a:pt x="108" y="561"/>
                    </a:lnTo>
                    <a:lnTo>
                      <a:pt x="108" y="550"/>
                    </a:lnTo>
                    <a:lnTo>
                      <a:pt x="107" y="537"/>
                    </a:lnTo>
                    <a:lnTo>
                      <a:pt x="105" y="523"/>
                    </a:lnTo>
                    <a:lnTo>
                      <a:pt x="105" y="508"/>
                    </a:lnTo>
                    <a:lnTo>
                      <a:pt x="103" y="495"/>
                    </a:lnTo>
                    <a:lnTo>
                      <a:pt x="101" y="481"/>
                    </a:lnTo>
                    <a:lnTo>
                      <a:pt x="99" y="466"/>
                    </a:lnTo>
                    <a:lnTo>
                      <a:pt x="97" y="453"/>
                    </a:lnTo>
                    <a:lnTo>
                      <a:pt x="97" y="438"/>
                    </a:lnTo>
                    <a:lnTo>
                      <a:pt x="95" y="423"/>
                    </a:lnTo>
                    <a:lnTo>
                      <a:pt x="93" y="407"/>
                    </a:lnTo>
                    <a:lnTo>
                      <a:pt x="91" y="392"/>
                    </a:lnTo>
                    <a:lnTo>
                      <a:pt x="89" y="377"/>
                    </a:lnTo>
                    <a:lnTo>
                      <a:pt x="88" y="362"/>
                    </a:lnTo>
                    <a:lnTo>
                      <a:pt x="86" y="346"/>
                    </a:lnTo>
                    <a:lnTo>
                      <a:pt x="84" y="329"/>
                    </a:lnTo>
                    <a:lnTo>
                      <a:pt x="82" y="314"/>
                    </a:lnTo>
                    <a:lnTo>
                      <a:pt x="80" y="299"/>
                    </a:lnTo>
                    <a:lnTo>
                      <a:pt x="78" y="284"/>
                    </a:lnTo>
                    <a:lnTo>
                      <a:pt x="76" y="269"/>
                    </a:lnTo>
                    <a:lnTo>
                      <a:pt x="76" y="253"/>
                    </a:lnTo>
                    <a:lnTo>
                      <a:pt x="74" y="238"/>
                    </a:lnTo>
                    <a:lnTo>
                      <a:pt x="72" y="221"/>
                    </a:lnTo>
                    <a:lnTo>
                      <a:pt x="69" y="206"/>
                    </a:lnTo>
                    <a:lnTo>
                      <a:pt x="67" y="191"/>
                    </a:lnTo>
                    <a:lnTo>
                      <a:pt x="65" y="175"/>
                    </a:lnTo>
                    <a:lnTo>
                      <a:pt x="63" y="160"/>
                    </a:lnTo>
                    <a:lnTo>
                      <a:pt x="61" y="145"/>
                    </a:lnTo>
                    <a:lnTo>
                      <a:pt x="59" y="130"/>
                    </a:lnTo>
                    <a:lnTo>
                      <a:pt x="57" y="116"/>
                    </a:lnTo>
                    <a:lnTo>
                      <a:pt x="55" y="101"/>
                    </a:lnTo>
                    <a:lnTo>
                      <a:pt x="53" y="86"/>
                    </a:lnTo>
                    <a:lnTo>
                      <a:pt x="50" y="71"/>
                    </a:lnTo>
                    <a:lnTo>
                      <a:pt x="50" y="57"/>
                    </a:lnTo>
                    <a:lnTo>
                      <a:pt x="48" y="44"/>
                    </a:lnTo>
                    <a:lnTo>
                      <a:pt x="46" y="31"/>
                    </a:lnTo>
                    <a:lnTo>
                      <a:pt x="42" y="18"/>
                    </a:lnTo>
                    <a:lnTo>
                      <a:pt x="42" y="4"/>
                    </a:lnTo>
                    <a:lnTo>
                      <a:pt x="0" y="0"/>
                    </a:lnTo>
                    <a:lnTo>
                      <a:pt x="0" y="2"/>
                    </a:lnTo>
                    <a:lnTo>
                      <a:pt x="0" y="6"/>
                    </a:lnTo>
                    <a:lnTo>
                      <a:pt x="0" y="10"/>
                    </a:lnTo>
                    <a:lnTo>
                      <a:pt x="0" y="14"/>
                    </a:lnTo>
                    <a:lnTo>
                      <a:pt x="2" y="19"/>
                    </a:lnTo>
                    <a:lnTo>
                      <a:pt x="4" y="25"/>
                    </a:lnTo>
                    <a:lnTo>
                      <a:pt x="4" y="33"/>
                    </a:lnTo>
                    <a:lnTo>
                      <a:pt x="4" y="40"/>
                    </a:lnTo>
                    <a:lnTo>
                      <a:pt x="4" y="48"/>
                    </a:lnTo>
                    <a:lnTo>
                      <a:pt x="6" y="57"/>
                    </a:lnTo>
                    <a:lnTo>
                      <a:pt x="6" y="65"/>
                    </a:lnTo>
                    <a:lnTo>
                      <a:pt x="8" y="76"/>
                    </a:lnTo>
                    <a:lnTo>
                      <a:pt x="10" y="86"/>
                    </a:lnTo>
                    <a:lnTo>
                      <a:pt x="12" y="97"/>
                    </a:lnTo>
                    <a:lnTo>
                      <a:pt x="12" y="109"/>
                    </a:lnTo>
                    <a:lnTo>
                      <a:pt x="13" y="120"/>
                    </a:lnTo>
                    <a:lnTo>
                      <a:pt x="15" y="132"/>
                    </a:lnTo>
                    <a:lnTo>
                      <a:pt x="17" y="145"/>
                    </a:lnTo>
                    <a:lnTo>
                      <a:pt x="19" y="158"/>
                    </a:lnTo>
                    <a:lnTo>
                      <a:pt x="21" y="172"/>
                    </a:lnTo>
                    <a:lnTo>
                      <a:pt x="21" y="185"/>
                    </a:lnTo>
                    <a:lnTo>
                      <a:pt x="25" y="200"/>
                    </a:lnTo>
                    <a:lnTo>
                      <a:pt x="25" y="213"/>
                    </a:lnTo>
                    <a:lnTo>
                      <a:pt x="29" y="229"/>
                    </a:lnTo>
                    <a:lnTo>
                      <a:pt x="29" y="244"/>
                    </a:lnTo>
                    <a:lnTo>
                      <a:pt x="32" y="261"/>
                    </a:lnTo>
                    <a:lnTo>
                      <a:pt x="34" y="276"/>
                    </a:lnTo>
                    <a:lnTo>
                      <a:pt x="36" y="291"/>
                    </a:lnTo>
                    <a:lnTo>
                      <a:pt x="38" y="307"/>
                    </a:lnTo>
                    <a:lnTo>
                      <a:pt x="40" y="324"/>
                    </a:lnTo>
                    <a:lnTo>
                      <a:pt x="42" y="341"/>
                    </a:lnTo>
                    <a:lnTo>
                      <a:pt x="44" y="356"/>
                    </a:lnTo>
                    <a:lnTo>
                      <a:pt x="48" y="373"/>
                    </a:lnTo>
                    <a:lnTo>
                      <a:pt x="50" y="388"/>
                    </a:lnTo>
                    <a:lnTo>
                      <a:pt x="51" y="405"/>
                    </a:lnTo>
                    <a:lnTo>
                      <a:pt x="53" y="421"/>
                    </a:lnTo>
                    <a:lnTo>
                      <a:pt x="55" y="438"/>
                    </a:lnTo>
                    <a:lnTo>
                      <a:pt x="57" y="455"/>
                    </a:lnTo>
                    <a:lnTo>
                      <a:pt x="59" y="470"/>
                    </a:lnTo>
                    <a:lnTo>
                      <a:pt x="61" y="487"/>
                    </a:lnTo>
                    <a:lnTo>
                      <a:pt x="65" y="502"/>
                    </a:lnTo>
                    <a:lnTo>
                      <a:pt x="67" y="520"/>
                    </a:lnTo>
                    <a:lnTo>
                      <a:pt x="69" y="535"/>
                    </a:lnTo>
                    <a:lnTo>
                      <a:pt x="70" y="550"/>
                    </a:lnTo>
                    <a:lnTo>
                      <a:pt x="72" y="565"/>
                    </a:lnTo>
                    <a:lnTo>
                      <a:pt x="76" y="580"/>
                    </a:lnTo>
                    <a:lnTo>
                      <a:pt x="76" y="596"/>
                    </a:lnTo>
                    <a:lnTo>
                      <a:pt x="80" y="609"/>
                    </a:lnTo>
                    <a:lnTo>
                      <a:pt x="80" y="622"/>
                    </a:lnTo>
                    <a:lnTo>
                      <a:pt x="82" y="637"/>
                    </a:lnTo>
                    <a:lnTo>
                      <a:pt x="84" y="651"/>
                    </a:lnTo>
                    <a:lnTo>
                      <a:pt x="88" y="664"/>
                    </a:lnTo>
                    <a:lnTo>
                      <a:pt x="89" y="677"/>
                    </a:lnTo>
                    <a:lnTo>
                      <a:pt x="91" y="689"/>
                    </a:lnTo>
                    <a:lnTo>
                      <a:pt x="93" y="700"/>
                    </a:lnTo>
                    <a:lnTo>
                      <a:pt x="95" y="712"/>
                    </a:lnTo>
                    <a:lnTo>
                      <a:pt x="95" y="723"/>
                    </a:lnTo>
                    <a:lnTo>
                      <a:pt x="97" y="732"/>
                    </a:lnTo>
                    <a:lnTo>
                      <a:pt x="99" y="742"/>
                    </a:lnTo>
                    <a:lnTo>
                      <a:pt x="101" y="751"/>
                    </a:lnTo>
                    <a:lnTo>
                      <a:pt x="103" y="759"/>
                    </a:lnTo>
                    <a:lnTo>
                      <a:pt x="105" y="769"/>
                    </a:lnTo>
                    <a:lnTo>
                      <a:pt x="194" y="847"/>
                    </a:lnTo>
                    <a:lnTo>
                      <a:pt x="352" y="835"/>
                    </a:lnTo>
                    <a:lnTo>
                      <a:pt x="359" y="21"/>
                    </a:lnTo>
                    <a:lnTo>
                      <a:pt x="319" y="21"/>
                    </a:lnTo>
                    <a:lnTo>
                      <a:pt x="319" y="21"/>
                    </a:lnTo>
                    <a:close/>
                  </a:path>
                </a:pathLst>
              </a:custGeom>
              <a:solidFill>
                <a:srgbClr val="000000"/>
              </a:solidFill>
              <a:ln w="9525">
                <a:noFill/>
                <a:round/>
                <a:headEnd/>
                <a:tailEnd/>
              </a:ln>
            </p:spPr>
            <p:txBody>
              <a:bodyPr>
                <a:prstTxWarp prst="textNoShape">
                  <a:avLst/>
                </a:prstTxWarp>
              </a:bodyPr>
              <a:lstStyle/>
              <a:p>
                <a:endParaRPr lang="en-US"/>
              </a:p>
            </p:txBody>
          </p:sp>
          <p:sp>
            <p:nvSpPr>
              <p:cNvPr id="184571" name="Freeform 251"/>
              <p:cNvSpPr>
                <a:spLocks/>
              </p:cNvSpPr>
              <p:nvPr/>
            </p:nvSpPr>
            <p:spPr bwMode="auto">
              <a:xfrm>
                <a:off x="781" y="2407"/>
                <a:ext cx="46" cy="358"/>
              </a:xfrm>
              <a:custGeom>
                <a:avLst/>
                <a:gdLst/>
                <a:ahLst/>
                <a:cxnLst>
                  <a:cxn ang="0">
                    <a:pos x="0" y="0"/>
                  </a:cxn>
                  <a:cxn ang="0">
                    <a:pos x="33" y="713"/>
                  </a:cxn>
                  <a:cxn ang="0">
                    <a:pos x="92" y="717"/>
                  </a:cxn>
                  <a:cxn ang="0">
                    <a:pos x="0" y="0"/>
                  </a:cxn>
                  <a:cxn ang="0">
                    <a:pos x="0" y="0"/>
                  </a:cxn>
                </a:cxnLst>
                <a:rect l="0" t="0" r="r" b="b"/>
                <a:pathLst>
                  <a:path w="92" h="717">
                    <a:moveTo>
                      <a:pt x="0" y="0"/>
                    </a:moveTo>
                    <a:lnTo>
                      <a:pt x="33" y="713"/>
                    </a:lnTo>
                    <a:lnTo>
                      <a:pt x="92" y="717"/>
                    </a:lnTo>
                    <a:lnTo>
                      <a:pt x="0" y="0"/>
                    </a:lnTo>
                    <a:lnTo>
                      <a:pt x="0" y="0"/>
                    </a:lnTo>
                    <a:close/>
                  </a:path>
                </a:pathLst>
              </a:custGeom>
              <a:solidFill>
                <a:srgbClr val="BF6633"/>
              </a:solidFill>
              <a:ln w="9525">
                <a:noFill/>
                <a:round/>
                <a:headEnd/>
                <a:tailEnd/>
              </a:ln>
            </p:spPr>
            <p:txBody>
              <a:bodyPr>
                <a:prstTxWarp prst="textNoShape">
                  <a:avLst/>
                </a:prstTxWarp>
              </a:bodyPr>
              <a:lstStyle/>
              <a:p>
                <a:endParaRPr lang="en-US"/>
              </a:p>
            </p:txBody>
          </p:sp>
          <p:sp>
            <p:nvSpPr>
              <p:cNvPr id="184572" name="Freeform 252"/>
              <p:cNvSpPr>
                <a:spLocks/>
              </p:cNvSpPr>
              <p:nvPr/>
            </p:nvSpPr>
            <p:spPr bwMode="auto">
              <a:xfrm>
                <a:off x="794" y="2401"/>
                <a:ext cx="33" cy="236"/>
              </a:xfrm>
              <a:custGeom>
                <a:avLst/>
                <a:gdLst/>
                <a:ahLst/>
                <a:cxnLst>
                  <a:cxn ang="0">
                    <a:pos x="0" y="11"/>
                  </a:cxn>
                  <a:cxn ang="0">
                    <a:pos x="48" y="472"/>
                  </a:cxn>
                  <a:cxn ang="0">
                    <a:pos x="67" y="0"/>
                  </a:cxn>
                  <a:cxn ang="0">
                    <a:pos x="0" y="11"/>
                  </a:cxn>
                  <a:cxn ang="0">
                    <a:pos x="0" y="11"/>
                  </a:cxn>
                </a:cxnLst>
                <a:rect l="0" t="0" r="r" b="b"/>
                <a:pathLst>
                  <a:path w="67" h="472">
                    <a:moveTo>
                      <a:pt x="0" y="11"/>
                    </a:moveTo>
                    <a:lnTo>
                      <a:pt x="48" y="472"/>
                    </a:lnTo>
                    <a:lnTo>
                      <a:pt x="67" y="0"/>
                    </a:lnTo>
                    <a:lnTo>
                      <a:pt x="0" y="11"/>
                    </a:lnTo>
                    <a:lnTo>
                      <a:pt x="0" y="11"/>
                    </a:lnTo>
                    <a:close/>
                  </a:path>
                </a:pathLst>
              </a:custGeom>
              <a:solidFill>
                <a:srgbClr val="D99966"/>
              </a:solidFill>
              <a:ln w="9525">
                <a:noFill/>
                <a:round/>
                <a:headEnd/>
                <a:tailEnd/>
              </a:ln>
            </p:spPr>
            <p:txBody>
              <a:bodyPr>
                <a:prstTxWarp prst="textNoShape">
                  <a:avLst/>
                </a:prstTxWarp>
              </a:bodyPr>
              <a:lstStyle/>
              <a:p>
                <a:endParaRPr lang="en-US"/>
              </a:p>
            </p:txBody>
          </p:sp>
          <p:sp>
            <p:nvSpPr>
              <p:cNvPr id="184573" name="Freeform 253"/>
              <p:cNvSpPr>
                <a:spLocks/>
              </p:cNvSpPr>
              <p:nvPr/>
            </p:nvSpPr>
            <p:spPr bwMode="auto">
              <a:xfrm>
                <a:off x="804" y="2410"/>
                <a:ext cx="12" cy="91"/>
              </a:xfrm>
              <a:custGeom>
                <a:avLst/>
                <a:gdLst/>
                <a:ahLst/>
                <a:cxnLst>
                  <a:cxn ang="0">
                    <a:pos x="0" y="13"/>
                  </a:cxn>
                  <a:cxn ang="0">
                    <a:pos x="15" y="181"/>
                  </a:cxn>
                  <a:cxn ang="0">
                    <a:pos x="25" y="0"/>
                  </a:cxn>
                  <a:cxn ang="0">
                    <a:pos x="0" y="13"/>
                  </a:cxn>
                  <a:cxn ang="0">
                    <a:pos x="0" y="13"/>
                  </a:cxn>
                </a:cxnLst>
                <a:rect l="0" t="0" r="r" b="b"/>
                <a:pathLst>
                  <a:path w="25" h="181">
                    <a:moveTo>
                      <a:pt x="0" y="13"/>
                    </a:moveTo>
                    <a:lnTo>
                      <a:pt x="15" y="181"/>
                    </a:lnTo>
                    <a:lnTo>
                      <a:pt x="25" y="0"/>
                    </a:lnTo>
                    <a:lnTo>
                      <a:pt x="0" y="13"/>
                    </a:lnTo>
                    <a:lnTo>
                      <a:pt x="0" y="13"/>
                    </a:lnTo>
                    <a:close/>
                  </a:path>
                </a:pathLst>
              </a:custGeom>
              <a:solidFill>
                <a:srgbClr val="E6B380"/>
              </a:solidFill>
              <a:ln w="9525">
                <a:noFill/>
                <a:round/>
                <a:headEnd/>
                <a:tailEnd/>
              </a:ln>
            </p:spPr>
            <p:txBody>
              <a:bodyPr>
                <a:prstTxWarp prst="textNoShape">
                  <a:avLst/>
                </a:prstTxWarp>
              </a:bodyPr>
              <a:lstStyle/>
              <a:p>
                <a:endParaRPr lang="en-US"/>
              </a:p>
            </p:txBody>
          </p:sp>
          <p:sp>
            <p:nvSpPr>
              <p:cNvPr id="184574" name="Freeform 254"/>
              <p:cNvSpPr>
                <a:spLocks/>
              </p:cNvSpPr>
              <p:nvPr/>
            </p:nvSpPr>
            <p:spPr bwMode="auto">
              <a:xfrm>
                <a:off x="799" y="2639"/>
                <a:ext cx="16" cy="115"/>
              </a:xfrm>
              <a:custGeom>
                <a:avLst/>
                <a:gdLst/>
                <a:ahLst/>
                <a:cxnLst>
                  <a:cxn ang="0">
                    <a:pos x="16" y="230"/>
                  </a:cxn>
                  <a:cxn ang="0">
                    <a:pos x="0" y="0"/>
                  </a:cxn>
                  <a:cxn ang="0">
                    <a:pos x="33" y="230"/>
                  </a:cxn>
                  <a:cxn ang="0">
                    <a:pos x="16" y="230"/>
                  </a:cxn>
                  <a:cxn ang="0">
                    <a:pos x="16" y="230"/>
                  </a:cxn>
                </a:cxnLst>
                <a:rect l="0" t="0" r="r" b="b"/>
                <a:pathLst>
                  <a:path w="33" h="230">
                    <a:moveTo>
                      <a:pt x="16" y="230"/>
                    </a:moveTo>
                    <a:lnTo>
                      <a:pt x="0" y="0"/>
                    </a:lnTo>
                    <a:lnTo>
                      <a:pt x="33" y="230"/>
                    </a:lnTo>
                    <a:lnTo>
                      <a:pt x="16" y="230"/>
                    </a:lnTo>
                    <a:lnTo>
                      <a:pt x="16" y="230"/>
                    </a:lnTo>
                    <a:close/>
                  </a:path>
                </a:pathLst>
              </a:custGeom>
              <a:solidFill>
                <a:srgbClr val="B34D1A"/>
              </a:solidFill>
              <a:ln w="9525">
                <a:noFill/>
                <a:round/>
                <a:headEnd/>
                <a:tailEnd/>
              </a:ln>
            </p:spPr>
            <p:txBody>
              <a:bodyPr>
                <a:prstTxWarp prst="textNoShape">
                  <a:avLst/>
                </a:prstTxWarp>
              </a:bodyPr>
              <a:lstStyle/>
              <a:p>
                <a:endParaRPr lang="en-US"/>
              </a:p>
            </p:txBody>
          </p:sp>
          <p:sp>
            <p:nvSpPr>
              <p:cNvPr id="184575" name="Freeform 255"/>
              <p:cNvSpPr>
                <a:spLocks/>
              </p:cNvSpPr>
              <p:nvPr/>
            </p:nvSpPr>
            <p:spPr bwMode="auto">
              <a:xfrm>
                <a:off x="729" y="2414"/>
                <a:ext cx="31" cy="331"/>
              </a:xfrm>
              <a:custGeom>
                <a:avLst/>
                <a:gdLst/>
                <a:ahLst/>
                <a:cxnLst>
                  <a:cxn ang="0">
                    <a:pos x="9" y="0"/>
                  </a:cxn>
                  <a:cxn ang="0">
                    <a:pos x="63" y="661"/>
                  </a:cxn>
                  <a:cxn ang="0">
                    <a:pos x="32" y="650"/>
                  </a:cxn>
                  <a:cxn ang="0">
                    <a:pos x="0" y="245"/>
                  </a:cxn>
                  <a:cxn ang="0">
                    <a:pos x="9" y="0"/>
                  </a:cxn>
                  <a:cxn ang="0">
                    <a:pos x="9" y="0"/>
                  </a:cxn>
                </a:cxnLst>
                <a:rect l="0" t="0" r="r" b="b"/>
                <a:pathLst>
                  <a:path w="63" h="661">
                    <a:moveTo>
                      <a:pt x="9" y="0"/>
                    </a:moveTo>
                    <a:lnTo>
                      <a:pt x="63" y="661"/>
                    </a:lnTo>
                    <a:lnTo>
                      <a:pt x="32" y="650"/>
                    </a:lnTo>
                    <a:lnTo>
                      <a:pt x="0" y="245"/>
                    </a:lnTo>
                    <a:lnTo>
                      <a:pt x="9" y="0"/>
                    </a:lnTo>
                    <a:lnTo>
                      <a:pt x="9" y="0"/>
                    </a:lnTo>
                    <a:close/>
                  </a:path>
                </a:pathLst>
              </a:custGeom>
              <a:solidFill>
                <a:srgbClr val="B34D1A"/>
              </a:solidFill>
              <a:ln w="9525">
                <a:noFill/>
                <a:round/>
                <a:headEnd/>
                <a:tailEnd/>
              </a:ln>
            </p:spPr>
            <p:txBody>
              <a:bodyPr>
                <a:prstTxWarp prst="textNoShape">
                  <a:avLst/>
                </a:prstTxWarp>
              </a:bodyPr>
              <a:lstStyle/>
              <a:p>
                <a:endParaRPr lang="en-US"/>
              </a:p>
            </p:txBody>
          </p:sp>
          <p:sp>
            <p:nvSpPr>
              <p:cNvPr id="184576" name="Freeform 256"/>
              <p:cNvSpPr>
                <a:spLocks/>
              </p:cNvSpPr>
              <p:nvPr/>
            </p:nvSpPr>
            <p:spPr bwMode="auto">
              <a:xfrm>
                <a:off x="715" y="2410"/>
                <a:ext cx="12" cy="70"/>
              </a:xfrm>
              <a:custGeom>
                <a:avLst/>
                <a:gdLst/>
                <a:ahLst/>
                <a:cxnLst>
                  <a:cxn ang="0">
                    <a:pos x="0" y="13"/>
                  </a:cxn>
                  <a:cxn ang="0">
                    <a:pos x="8" y="139"/>
                  </a:cxn>
                  <a:cxn ang="0">
                    <a:pos x="25" y="0"/>
                  </a:cxn>
                  <a:cxn ang="0">
                    <a:pos x="0" y="13"/>
                  </a:cxn>
                  <a:cxn ang="0">
                    <a:pos x="0" y="13"/>
                  </a:cxn>
                </a:cxnLst>
                <a:rect l="0" t="0" r="r" b="b"/>
                <a:pathLst>
                  <a:path w="25" h="139">
                    <a:moveTo>
                      <a:pt x="0" y="13"/>
                    </a:moveTo>
                    <a:lnTo>
                      <a:pt x="8" y="139"/>
                    </a:lnTo>
                    <a:lnTo>
                      <a:pt x="25" y="0"/>
                    </a:lnTo>
                    <a:lnTo>
                      <a:pt x="0" y="13"/>
                    </a:lnTo>
                    <a:lnTo>
                      <a:pt x="0" y="13"/>
                    </a:lnTo>
                    <a:close/>
                  </a:path>
                </a:pathLst>
              </a:custGeom>
              <a:solidFill>
                <a:srgbClr val="CC804D"/>
              </a:solidFill>
              <a:ln w="9525">
                <a:noFill/>
                <a:round/>
                <a:headEnd/>
                <a:tailEnd/>
              </a:ln>
            </p:spPr>
            <p:txBody>
              <a:bodyPr>
                <a:prstTxWarp prst="textNoShape">
                  <a:avLst/>
                </a:prstTxWarp>
              </a:bodyPr>
              <a:lstStyle/>
              <a:p>
                <a:endParaRPr lang="en-US"/>
              </a:p>
            </p:txBody>
          </p:sp>
        </p:grpSp>
        <p:sp>
          <p:nvSpPr>
            <p:cNvPr id="184577" name="Text Box 257"/>
            <p:cNvSpPr txBox="1">
              <a:spLocks noChangeArrowheads="1"/>
            </p:cNvSpPr>
            <p:nvPr/>
          </p:nvSpPr>
          <p:spPr bwMode="auto">
            <a:xfrm rot="-264482">
              <a:off x="4250" y="3385"/>
              <a:ext cx="448" cy="403"/>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b="1">
                  <a:solidFill>
                    <a:srgbClr val="080808"/>
                  </a:solidFill>
                  <a:latin typeface="Arial" charset="0"/>
                </a:rPr>
                <a:t>Google</a:t>
              </a:r>
            </a:p>
            <a:p>
              <a:pPr algn="ctr" eaLnBrk="1" hangingPunct="1"/>
              <a:r>
                <a:rPr lang="en-US" sz="1200" b="1">
                  <a:solidFill>
                    <a:srgbClr val="080808"/>
                  </a:solidFill>
                  <a:latin typeface="Arial" charset="0"/>
                </a:rPr>
                <a:t>Hotel</a:t>
              </a:r>
            </a:p>
            <a:p>
              <a:pPr algn="ctr" eaLnBrk="1" hangingPunct="1"/>
              <a:r>
                <a:rPr lang="en-US" sz="1200" b="1">
                  <a:solidFill>
                    <a:srgbClr val="080808"/>
                  </a:solidFill>
                  <a:latin typeface="Arial" charset="0"/>
                </a:rPr>
                <a:t>Search</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1+#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457200" y="6245225"/>
            <a:ext cx="2133600" cy="476250"/>
          </a:xfrm>
          <a:prstGeom prst="rect">
            <a:avLst/>
          </a:prstGeom>
        </p:spPr>
        <p:txBody>
          <a:bodyPr/>
          <a:lstStyle/>
          <a:p>
            <a:fld id="{650042D6-4994-D84A-BAC7-D88D6980D132}" type="datetime1">
              <a:rPr lang="en-US" smtClean="0"/>
              <a:pPr/>
              <a:t>6/2/09</a:t>
            </a:fld>
            <a:endParaRPr lang="en-US"/>
          </a:p>
        </p:txBody>
      </p:sp>
      <p:sp>
        <p:nvSpPr>
          <p:cNvPr id="108546" name="Rectangle 2"/>
          <p:cNvSpPr>
            <a:spLocks noGrp="1" noChangeArrowheads="1"/>
          </p:cNvSpPr>
          <p:nvPr>
            <p:ph type="title"/>
          </p:nvPr>
        </p:nvSpPr>
        <p:spPr/>
        <p:txBody>
          <a:bodyPr/>
          <a:lstStyle/>
          <a:p>
            <a:r>
              <a:rPr lang="en-US" dirty="0" smtClean="0"/>
              <a:t>Discussion</a:t>
            </a:r>
            <a:endParaRPr lang="en-US" dirty="0"/>
          </a:p>
        </p:txBody>
      </p:sp>
      <p:sp>
        <p:nvSpPr>
          <p:cNvPr id="108547" name="Rectangle 3"/>
          <p:cNvSpPr>
            <a:spLocks noGrp="1" noChangeArrowheads="1"/>
          </p:cNvSpPr>
          <p:nvPr>
            <p:ph type="body" idx="1"/>
          </p:nvPr>
        </p:nvSpPr>
        <p:spPr>
          <a:xfrm>
            <a:off x="879475" y="1557338"/>
            <a:ext cx="7940675" cy="4679950"/>
          </a:xfrm>
        </p:spPr>
        <p:txBody>
          <a:bodyPr/>
          <a:lstStyle/>
          <a:p>
            <a:pPr marL="457200" indent="-457200">
              <a:lnSpc>
                <a:spcPct val="80000"/>
              </a:lnSpc>
            </a:pPr>
            <a:r>
              <a:rPr lang="en-US" sz="2800" dirty="0"/>
              <a:t>Integrated approach to</a:t>
            </a:r>
            <a:r>
              <a:rPr lang="en-US" sz="2800" dirty="0" smtClean="0"/>
              <a:t> discovering and modeling online sources and services:</a:t>
            </a:r>
          </a:p>
          <a:p>
            <a:pPr marL="838200" lvl="1" indent="-381000">
              <a:lnSpc>
                <a:spcPct val="80000"/>
              </a:lnSpc>
            </a:pPr>
            <a:r>
              <a:rPr lang="en-US" sz="2400" i="1" dirty="0" smtClean="0"/>
              <a:t>Discover new sources</a:t>
            </a:r>
          </a:p>
          <a:p>
            <a:pPr marL="838200" lvl="1" indent="-381000">
              <a:lnSpc>
                <a:spcPct val="80000"/>
              </a:lnSpc>
            </a:pPr>
            <a:r>
              <a:rPr lang="en-US" sz="2400" i="1" dirty="0" smtClean="0"/>
              <a:t>How </a:t>
            </a:r>
            <a:r>
              <a:rPr lang="en-US" sz="2400" i="1" dirty="0"/>
              <a:t>to invoke a</a:t>
            </a:r>
            <a:r>
              <a:rPr lang="en-US" sz="2400" i="1" dirty="0" smtClean="0"/>
              <a:t> source</a:t>
            </a:r>
          </a:p>
          <a:p>
            <a:pPr marL="838200" lvl="1" indent="-381000">
              <a:lnSpc>
                <a:spcPct val="80000"/>
              </a:lnSpc>
            </a:pPr>
            <a:r>
              <a:rPr lang="en-US" sz="2400" i="1" dirty="0" smtClean="0"/>
              <a:t>Discovering the template for the source</a:t>
            </a:r>
          </a:p>
          <a:p>
            <a:pPr marL="838200" lvl="1" indent="-381000">
              <a:lnSpc>
                <a:spcPct val="80000"/>
              </a:lnSpc>
            </a:pPr>
            <a:r>
              <a:rPr lang="en-US" sz="2400" i="1" dirty="0" smtClean="0"/>
              <a:t>Finding the </a:t>
            </a:r>
            <a:r>
              <a:rPr lang="en-US" sz="2400" i="1" dirty="0"/>
              <a:t>semantic types of the output</a:t>
            </a:r>
            <a:endParaRPr lang="en-US" sz="2400" i="1" dirty="0" smtClean="0"/>
          </a:p>
          <a:p>
            <a:pPr marL="838200" lvl="1" indent="-381000">
              <a:lnSpc>
                <a:spcPct val="80000"/>
              </a:lnSpc>
            </a:pPr>
            <a:r>
              <a:rPr lang="en-US" sz="2400" i="1" dirty="0" smtClean="0"/>
              <a:t>Learning a </a:t>
            </a:r>
            <a:r>
              <a:rPr lang="en-US" sz="2400" i="1" dirty="0"/>
              <a:t>definition of what the service does</a:t>
            </a:r>
          </a:p>
          <a:p>
            <a:pPr marL="838200" lvl="1" indent="-381000">
              <a:lnSpc>
                <a:spcPct val="80000"/>
              </a:lnSpc>
            </a:pPr>
            <a:endParaRPr lang="en-US" sz="2400" i="1" dirty="0"/>
          </a:p>
          <a:p>
            <a:pPr marL="457200" indent="-457200">
              <a:lnSpc>
                <a:spcPct val="80000"/>
              </a:lnSpc>
            </a:pPr>
            <a:r>
              <a:rPr lang="en-US" sz="2800" dirty="0"/>
              <a:t>Provides an approach to generate source descriptions for the Semantic Web</a:t>
            </a:r>
          </a:p>
          <a:p>
            <a:pPr marL="838200" lvl="1" indent="-381000">
              <a:lnSpc>
                <a:spcPct val="80000"/>
              </a:lnSpc>
            </a:pPr>
            <a:r>
              <a:rPr lang="en-US" sz="2400" dirty="0"/>
              <a:t>Little motivation for providers to annotate services</a:t>
            </a:r>
          </a:p>
          <a:p>
            <a:pPr marL="838200" lvl="1" indent="-381000">
              <a:lnSpc>
                <a:spcPct val="80000"/>
              </a:lnSpc>
            </a:pPr>
            <a:r>
              <a:rPr lang="en-US" sz="2400" dirty="0"/>
              <a:t>Instead we</a:t>
            </a:r>
            <a:r>
              <a:rPr lang="en-US" sz="2400" dirty="0" smtClean="0"/>
              <a:t> can generate </a:t>
            </a:r>
            <a:r>
              <a:rPr lang="en-US" sz="2400" dirty="0"/>
              <a:t>metadata automatically</a:t>
            </a:r>
            <a:r>
              <a:rPr lang="en-US" sz="2400" dirty="0" smtClean="0"/>
              <a:t/>
            </a:r>
            <a:br>
              <a:rPr lang="en-US" sz="2400" dirty="0" smtClean="0"/>
            </a:b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54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5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Coverage, Precision, &amp; Recall</a:t>
            </a:r>
          </a:p>
          <a:p>
            <a:pPr lvl="1"/>
            <a:r>
              <a:rPr lang="en-US" sz="1800" dirty="0" smtClean="0"/>
              <a:t>Difficult to invoke sources with many inputs</a:t>
            </a:r>
          </a:p>
          <a:p>
            <a:pPr lvl="2"/>
            <a:r>
              <a:rPr lang="en-US" sz="1800" dirty="0" smtClean="0"/>
              <a:t>Hotel reservation sites</a:t>
            </a:r>
          </a:p>
          <a:p>
            <a:pPr lvl="1"/>
            <a:r>
              <a:rPr lang="en-US" sz="1800" dirty="0" smtClean="0"/>
              <a:t>Hard to learn sources that have many attributes</a:t>
            </a:r>
          </a:p>
          <a:p>
            <a:pPr lvl="2"/>
            <a:r>
              <a:rPr lang="en-US" sz="1800" dirty="0" smtClean="0"/>
              <a:t>Some weather sources could have 40 attributes</a:t>
            </a:r>
          </a:p>
          <a:p>
            <a:pPr lvl="1"/>
            <a:r>
              <a:rPr lang="en-US" sz="1800" dirty="0" smtClean="0"/>
              <a:t>Mislabels attributes due to similar values</a:t>
            </a:r>
          </a:p>
          <a:p>
            <a:pPr lvl="2"/>
            <a:r>
              <a:rPr lang="en-US" sz="1800" dirty="0" smtClean="0"/>
              <a:t>Need to build models using more input data</a:t>
            </a:r>
          </a:p>
          <a:p>
            <a:r>
              <a:rPr lang="en-US" dirty="0" smtClean="0"/>
              <a:t>Learning beyond the domain model</a:t>
            </a:r>
          </a:p>
          <a:p>
            <a:pPr lvl="1"/>
            <a:r>
              <a:rPr lang="en-US" sz="1800" dirty="0" smtClean="0"/>
              <a:t>Learn new semantic types</a:t>
            </a:r>
          </a:p>
          <a:p>
            <a:pPr lvl="2"/>
            <a:r>
              <a:rPr lang="en-US" sz="1800" dirty="0" smtClean="0"/>
              <a:t>Discovery barometric pressure</a:t>
            </a:r>
          </a:p>
          <a:p>
            <a:pPr lvl="1"/>
            <a:r>
              <a:rPr lang="en-US" sz="1800" dirty="0" smtClean="0"/>
              <a:t>Learn new source attributes</a:t>
            </a:r>
          </a:p>
          <a:p>
            <a:pPr lvl="2"/>
            <a:r>
              <a:rPr lang="en-US" sz="1800" dirty="0" smtClean="0"/>
              <a:t>Learn about 6-day high and low temperatures</a:t>
            </a:r>
          </a:p>
          <a:p>
            <a:pPr lvl="1"/>
            <a:r>
              <a:rPr lang="en-US" sz="1800" dirty="0" smtClean="0"/>
              <a:t>Learn new source relations</a:t>
            </a:r>
          </a:p>
          <a:p>
            <a:pPr lvl="2"/>
            <a:r>
              <a:rPr lang="en-US" sz="1800" dirty="0" smtClean="0"/>
              <a:t>Learn conversion between </a:t>
            </a:r>
            <a:r>
              <a:rPr lang="en-US" sz="1800" dirty="0" err="1" smtClean="0"/>
              <a:t>Farenheit</a:t>
            </a:r>
            <a:r>
              <a:rPr lang="en-US" sz="1800" dirty="0" smtClean="0"/>
              <a:t> and Celsius</a:t>
            </a:r>
          </a:p>
          <a:p>
            <a:pPr lvl="1"/>
            <a:r>
              <a:rPr lang="en-US" sz="1800" dirty="0" smtClean="0"/>
              <a:t>Learn the domain and range of the sources</a:t>
            </a:r>
          </a:p>
          <a:p>
            <a:pPr lvl="2"/>
            <a:r>
              <a:rPr lang="en-US" sz="1800" dirty="0" smtClean="0"/>
              <a:t>Learn that a source provides world weather vs. US weather</a:t>
            </a:r>
            <a:endParaRPr lang="en-US"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 &amp; Papers</a:t>
            </a:r>
            <a:endParaRPr lang="en-US" dirty="0"/>
          </a:p>
        </p:txBody>
      </p:sp>
      <p:sp>
        <p:nvSpPr>
          <p:cNvPr id="3" name="Content Placeholder 2"/>
          <p:cNvSpPr>
            <a:spLocks noGrp="1"/>
          </p:cNvSpPr>
          <p:nvPr>
            <p:ph idx="1"/>
          </p:nvPr>
        </p:nvSpPr>
        <p:spPr>
          <a:xfrm>
            <a:off x="228600" y="914400"/>
            <a:ext cx="8915400" cy="5410200"/>
          </a:xfrm>
        </p:spPr>
        <p:txBody>
          <a:bodyPr/>
          <a:lstStyle/>
          <a:p>
            <a:r>
              <a:rPr lang="en-US" dirty="0" smtClean="0"/>
              <a:t>Sponsors</a:t>
            </a:r>
          </a:p>
          <a:p>
            <a:pPr lvl="1"/>
            <a:r>
              <a:rPr lang="en-US" dirty="0" smtClean="0"/>
              <a:t>DARPA CALO Program, AFOSR, &amp; NSF</a:t>
            </a:r>
          </a:p>
          <a:p>
            <a:r>
              <a:rPr lang="en-US" dirty="0" smtClean="0"/>
              <a:t>Papers</a:t>
            </a:r>
          </a:p>
          <a:p>
            <a:pPr lvl="1"/>
            <a:r>
              <a:rPr lang="en-US" dirty="0" smtClean="0"/>
              <a:t>Integrated Approach</a:t>
            </a:r>
          </a:p>
          <a:p>
            <a:pPr lvl="2"/>
            <a:r>
              <a:rPr lang="en-US" sz="1800" dirty="0" smtClean="0"/>
              <a:t>[</a:t>
            </a:r>
            <a:r>
              <a:rPr lang="en-US" sz="1800" dirty="0" err="1" smtClean="0"/>
              <a:t>Ambite</a:t>
            </a:r>
            <a:r>
              <a:rPr lang="en-US" sz="1800" dirty="0" smtClean="0"/>
              <a:t>, </a:t>
            </a:r>
            <a:r>
              <a:rPr lang="en-US" sz="1800" dirty="0" err="1" smtClean="0"/>
              <a:t>Gazen</a:t>
            </a:r>
            <a:r>
              <a:rPr lang="en-US" sz="1800" dirty="0" smtClean="0"/>
              <a:t>, Knoblock, </a:t>
            </a:r>
            <a:r>
              <a:rPr lang="en-US" sz="1800" dirty="0" err="1" smtClean="0"/>
              <a:t>Lerman</a:t>
            </a:r>
            <a:r>
              <a:rPr lang="en-US" sz="1800" dirty="0" smtClean="0"/>
              <a:t>, &amp; Russ, II-Web 2009]</a:t>
            </a:r>
          </a:p>
          <a:p>
            <a:pPr lvl="1"/>
            <a:r>
              <a:rPr lang="en-US" dirty="0" smtClean="0"/>
              <a:t>Source discovery</a:t>
            </a:r>
          </a:p>
          <a:p>
            <a:pPr lvl="2"/>
            <a:r>
              <a:rPr lang="en-US" dirty="0" smtClean="0"/>
              <a:t>[</a:t>
            </a:r>
            <a:r>
              <a:rPr lang="en-US" dirty="0" err="1" smtClean="0"/>
              <a:t>Plangprasopchok</a:t>
            </a:r>
            <a:r>
              <a:rPr lang="en-US" dirty="0" smtClean="0"/>
              <a:t> and </a:t>
            </a:r>
            <a:r>
              <a:rPr lang="en-US" dirty="0" err="1" smtClean="0"/>
              <a:t>Lerman</a:t>
            </a:r>
            <a:r>
              <a:rPr lang="en-US" dirty="0" smtClean="0"/>
              <a:t>, WWW, 2009]</a:t>
            </a:r>
          </a:p>
          <a:p>
            <a:pPr lvl="1"/>
            <a:r>
              <a:rPr lang="en-US" dirty="0" smtClean="0"/>
              <a:t>Source extraction</a:t>
            </a:r>
          </a:p>
          <a:p>
            <a:pPr lvl="2"/>
            <a:r>
              <a:rPr lang="en-US" dirty="0" smtClean="0"/>
              <a:t>[</a:t>
            </a:r>
            <a:r>
              <a:rPr lang="en-US" dirty="0" err="1" smtClean="0"/>
              <a:t>Gazen</a:t>
            </a:r>
            <a:r>
              <a:rPr lang="en-US" dirty="0" smtClean="0"/>
              <a:t>, CMU </a:t>
            </a:r>
            <a:r>
              <a:rPr lang="en-US" dirty="0" err="1" smtClean="0"/>
              <a:t>Ph.d</a:t>
            </a:r>
            <a:r>
              <a:rPr lang="en-US" dirty="0" smtClean="0"/>
              <a:t>. thesis, 2008]</a:t>
            </a:r>
          </a:p>
          <a:p>
            <a:pPr lvl="1"/>
            <a:r>
              <a:rPr lang="en-US" dirty="0" smtClean="0"/>
              <a:t>Semantic typing</a:t>
            </a:r>
          </a:p>
          <a:p>
            <a:pPr lvl="2"/>
            <a:r>
              <a:rPr lang="en-US" dirty="0" smtClean="0"/>
              <a:t>[</a:t>
            </a:r>
            <a:r>
              <a:rPr lang="en-US" dirty="0" err="1" smtClean="0"/>
              <a:t>Lerman</a:t>
            </a:r>
            <a:r>
              <a:rPr lang="en-US" dirty="0" smtClean="0"/>
              <a:t>, </a:t>
            </a:r>
            <a:r>
              <a:rPr lang="en-US" dirty="0" err="1" smtClean="0"/>
              <a:t>Plangprasopchok</a:t>
            </a:r>
            <a:r>
              <a:rPr lang="en-US" dirty="0" smtClean="0"/>
              <a:t>, &amp; Knoblock, IJSWIS, 2008]</a:t>
            </a:r>
          </a:p>
          <a:p>
            <a:pPr lvl="1"/>
            <a:r>
              <a:rPr lang="en-US" dirty="0" smtClean="0"/>
              <a:t>Source modeling</a:t>
            </a:r>
          </a:p>
          <a:p>
            <a:pPr lvl="2"/>
            <a:r>
              <a:rPr lang="en-US" dirty="0" smtClean="0"/>
              <a:t>[</a:t>
            </a:r>
            <a:r>
              <a:rPr lang="en-US" dirty="0" smtClean="0"/>
              <a:t>Carman </a:t>
            </a:r>
            <a:r>
              <a:rPr lang="en-US" dirty="0" smtClean="0"/>
              <a:t>&amp; Knoblock, JAIR, 2007]</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Seed Source</a:t>
            </a:r>
          </a:p>
        </p:txBody>
      </p:sp>
      <p:pic>
        <p:nvPicPr>
          <p:cNvPr id="18435" name="Content Placeholder 3" descr="Picture 25.png"/>
          <p:cNvPicPr>
            <a:picLocks noGrp="1" noChangeAspect="1"/>
          </p:cNvPicPr>
          <p:nvPr>
            <p:ph type="body" idx="1"/>
          </p:nvPr>
        </p:nvPicPr>
        <p:blipFill>
          <a:blip r:embed="rId2"/>
          <a:srcRect l="-6693" r="-6693"/>
          <a:stretch>
            <a:fillRect/>
          </a:stretch>
        </p:blipFill>
        <p:spPr>
          <a:xfrm>
            <a:off x="228600" y="1066800"/>
            <a:ext cx="8677275" cy="5410200"/>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dirty="0" smtClean="0"/>
              <a:t>Automatically Discover and Model a </a:t>
            </a:r>
            <a:br>
              <a:rPr lang="en-US" dirty="0" smtClean="0"/>
            </a:br>
            <a:r>
              <a:rPr lang="en-US" dirty="0" smtClean="0"/>
              <a:t>Source in the Same Domain</a:t>
            </a:r>
            <a:endParaRPr lang="en-US" dirty="0"/>
          </a:p>
        </p:txBody>
      </p:sp>
      <p:pic>
        <p:nvPicPr>
          <p:cNvPr id="19459" name="Content Placeholder 9" descr="Picture 27.png"/>
          <p:cNvPicPr>
            <a:picLocks noChangeAspect="1"/>
          </p:cNvPicPr>
          <p:nvPr/>
        </p:nvPicPr>
        <p:blipFill>
          <a:blip r:embed="rId2"/>
          <a:srcRect l="728" r="-1143"/>
          <a:stretch>
            <a:fillRect/>
          </a:stretch>
        </p:blipFill>
        <p:spPr bwMode="auto">
          <a:xfrm>
            <a:off x="687388" y="1338263"/>
            <a:ext cx="4067175" cy="5354637"/>
          </a:xfrm>
          <a:prstGeom prst="rect">
            <a:avLst/>
          </a:prstGeom>
          <a:noFill/>
          <a:ln w="9525">
            <a:noFill/>
            <a:miter lim="800000"/>
            <a:headEnd/>
            <a:tailEnd/>
          </a:ln>
        </p:spPr>
      </p:pic>
      <p:pic>
        <p:nvPicPr>
          <p:cNvPr id="19460" name="Content Placeholder 3" descr="Picture 26.png"/>
          <p:cNvPicPr>
            <a:picLocks noChangeAspect="1"/>
          </p:cNvPicPr>
          <p:nvPr/>
        </p:nvPicPr>
        <p:blipFill>
          <a:blip r:embed="rId3"/>
          <a:srcRect r="-1236" b="-1056"/>
          <a:stretch>
            <a:fillRect/>
          </a:stretch>
        </p:blipFill>
        <p:spPr bwMode="auto">
          <a:xfrm>
            <a:off x="5029200" y="1358900"/>
            <a:ext cx="3921125" cy="5346700"/>
          </a:xfrm>
          <a:prstGeom prst="rect">
            <a:avLst/>
          </a:prstGeom>
          <a:noFill/>
          <a:ln w="9525">
            <a:solidFill>
              <a:schemeClr val="bg2"/>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0813" y="963613"/>
            <a:ext cx="8313737" cy="5589587"/>
            <a:chOff x="95" y="367"/>
            <a:chExt cx="5237" cy="3521"/>
          </a:xfrm>
        </p:grpSpPr>
        <p:sp>
          <p:nvSpPr>
            <p:cNvPr id="25605"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06"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discovery</a:t>
              </a:r>
            </a:p>
          </p:txBody>
        </p:sp>
        <p:sp>
          <p:nvSpPr>
            <p:cNvPr id="25607"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Invocation</a:t>
              </a:r>
              <a:br>
                <a:rPr lang="en-US"/>
              </a:br>
              <a:r>
                <a:rPr lang="en-US"/>
                <a:t> &amp;</a:t>
              </a:r>
            </a:p>
            <a:p>
              <a:pPr algn="ctr"/>
              <a:r>
                <a:rPr lang="en-US"/>
                <a:t>extraction</a:t>
              </a:r>
            </a:p>
          </p:txBody>
        </p:sp>
        <p:sp>
          <p:nvSpPr>
            <p:cNvPr id="25608"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semantic </a:t>
              </a:r>
            </a:p>
            <a:p>
              <a:pPr algn="ctr"/>
              <a:r>
                <a:rPr lang="en-US"/>
                <a:t>typing</a:t>
              </a:r>
            </a:p>
          </p:txBody>
        </p:sp>
        <p:sp>
          <p:nvSpPr>
            <p:cNvPr id="25609"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source </a:t>
              </a:r>
            </a:p>
            <a:p>
              <a:pPr algn="ctr"/>
              <a:r>
                <a:rPr lang="en-US"/>
                <a:t>modeling</a:t>
              </a:r>
            </a:p>
          </p:txBody>
        </p:sp>
        <p:sp>
          <p:nvSpPr>
            <p:cNvPr id="7179" name="Cloud"/>
            <p:cNvSpPr>
              <a:spLocks noChangeAspect="1" noEditPoints="1" noChangeArrowheads="1"/>
            </p:cNvSpPr>
            <p:nvPr/>
          </p:nvSpPr>
          <p:spPr bwMode="auto">
            <a:xfrm>
              <a:off x="1584" y="1248"/>
              <a:ext cx="2016" cy="12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defRPr/>
              </a:pPr>
              <a:r>
                <a:rPr lang="en-US" sz="1600" dirty="0">
                  <a:latin typeface="Verdana" charset="0"/>
                </a:rPr>
                <a:t>Background knowledge</a:t>
              </a:r>
            </a:p>
          </p:txBody>
        </p:sp>
        <p:sp>
          <p:nvSpPr>
            <p:cNvPr id="25611"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grpSp>
          <p:nvGrpSpPr>
            <p:cNvPr id="3" name="Group 13"/>
            <p:cNvGrpSpPr>
              <a:grpSpLocks/>
            </p:cNvGrpSpPr>
            <p:nvPr/>
          </p:nvGrpSpPr>
          <p:grpSpPr bwMode="auto">
            <a:xfrm>
              <a:off x="2738" y="1675"/>
              <a:ext cx="478" cy="329"/>
              <a:chOff x="2112" y="528"/>
              <a:chExt cx="960" cy="864"/>
            </a:xfrm>
          </p:grpSpPr>
          <p:sp>
            <p:nvSpPr>
              <p:cNvPr id="25644"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45" name="Line 15"/>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6" name="Line 16"/>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7" name="Line 17"/>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8" name="Line 18"/>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9" name="Line 19"/>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50" name="Line 20"/>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1" name="Line 21"/>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2" name="Line 22"/>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13"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14"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5615" name="Rectangle 25"/>
            <p:cNvSpPr>
              <a:spLocks noChangeArrowheads="1"/>
            </p:cNvSpPr>
            <p:nvPr/>
          </p:nvSpPr>
          <p:spPr bwMode="auto">
            <a:xfrm>
              <a:off x="817" y="1580"/>
              <a:ext cx="794" cy="212"/>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Seed URL</a:t>
              </a:r>
            </a:p>
          </p:txBody>
        </p:sp>
        <p:sp>
          <p:nvSpPr>
            <p:cNvPr id="25616"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Courier New" charset="0"/>
                </a:rPr>
                <a:t>anotherWS</a:t>
              </a:r>
            </a:p>
          </p:txBody>
        </p:sp>
        <p:sp>
          <p:nvSpPr>
            <p:cNvPr id="25617"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8"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9"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sp>
          <p:nvSpPr>
            <p:cNvPr id="25620"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1" name="Rectangle 31"/>
            <p:cNvSpPr>
              <a:spLocks noChangeArrowheads="1"/>
            </p:cNvSpPr>
            <p:nvPr/>
          </p:nvSpPr>
          <p:spPr bwMode="auto">
            <a:xfrm>
              <a:off x="3552" y="1292"/>
              <a:ext cx="616"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sample</a:t>
              </a:r>
            </a:p>
            <a:p>
              <a:r>
                <a:rPr lang="en-US" sz="1600">
                  <a:latin typeface="Century" charset="0"/>
                </a:rPr>
                <a:t>  input</a:t>
              </a:r>
            </a:p>
            <a:p>
              <a:r>
                <a:rPr lang="en-US" sz="1600">
                  <a:latin typeface="Century" charset="0"/>
                </a:rPr>
                <a:t>  values</a:t>
              </a:r>
            </a:p>
          </p:txBody>
        </p:sp>
        <p:sp>
          <p:nvSpPr>
            <p:cNvPr id="25622"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400">
                  <a:latin typeface="Courier New" charset="0"/>
                </a:rPr>
                <a:t>http://wunderground.com</a:t>
              </a:r>
            </a:p>
          </p:txBody>
        </p:sp>
        <p:sp>
          <p:nvSpPr>
            <p:cNvPr id="25623"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4" name="Group 34"/>
            <p:cNvGrpSpPr>
              <a:grpSpLocks/>
            </p:cNvGrpSpPr>
            <p:nvPr/>
          </p:nvGrpSpPr>
          <p:grpSpPr bwMode="auto">
            <a:xfrm>
              <a:off x="4692" y="2396"/>
              <a:ext cx="621" cy="295"/>
              <a:chOff x="2112" y="528"/>
              <a:chExt cx="960" cy="864"/>
            </a:xfrm>
          </p:grpSpPr>
          <p:sp>
            <p:nvSpPr>
              <p:cNvPr id="25635"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36" name="Line 36"/>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7" name="Line 37"/>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8" name="Line 38"/>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9" name="Line 39"/>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0" name="Line 40"/>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1" name="Line 41"/>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2" name="Line 42"/>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3" name="Line 43"/>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25" name="Rectangle 44"/>
            <p:cNvSpPr>
              <a:spLocks noChangeArrowheads="1"/>
            </p:cNvSpPr>
            <p:nvPr/>
          </p:nvSpPr>
          <p:spPr bwMode="auto">
            <a:xfrm>
              <a:off x="4746" y="1403"/>
              <a:ext cx="514" cy="192"/>
            </a:xfrm>
            <a:prstGeom prst="rect">
              <a:avLst/>
            </a:prstGeom>
            <a:solidFill>
              <a:srgbClr val="FFFFFF">
                <a:alpha val="74901"/>
              </a:srgbClr>
            </a:solidFill>
            <a:ln w="9525">
              <a:noFill/>
              <a:miter lim="800000"/>
              <a:headEnd/>
              <a:tailEnd/>
            </a:ln>
          </p:spPr>
          <p:txBody>
            <a:bodyPr wrap="none">
              <a:prstTxWarp prst="textNoShape">
                <a:avLst/>
              </a:prstTxWarp>
              <a:spAutoFit/>
            </a:bodyPr>
            <a:lstStyle/>
            <a:p>
              <a:r>
                <a:rPr lang="en-US" sz="1400">
                  <a:latin typeface="Century" charset="0"/>
                </a:rPr>
                <a:t>“90254”</a:t>
              </a:r>
            </a:p>
          </p:txBody>
        </p:sp>
        <p:sp>
          <p:nvSpPr>
            <p:cNvPr id="25626"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7"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8"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9" name="Rectangle 48"/>
            <p:cNvSpPr>
              <a:spLocks noChangeArrowheads="1"/>
            </p:cNvSpPr>
            <p:nvPr/>
          </p:nvSpPr>
          <p:spPr bwMode="auto">
            <a:xfrm>
              <a:off x="3169" y="2804"/>
              <a:ext cx="733"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patterns </a:t>
              </a:r>
            </a:p>
            <a:p>
              <a:pPr>
                <a:buFontTx/>
                <a:buChar char="•"/>
              </a:pPr>
              <a:r>
                <a:rPr lang="en-US" sz="1600">
                  <a:latin typeface="Century" charset="0"/>
                </a:rPr>
                <a:t>domain </a:t>
              </a:r>
            </a:p>
            <a:p>
              <a:r>
                <a:rPr lang="en-US" sz="1600">
                  <a:latin typeface="Century" charset="0"/>
                </a:rPr>
                <a:t>   types</a:t>
              </a:r>
            </a:p>
          </p:txBody>
        </p:sp>
        <p:sp>
          <p:nvSpPr>
            <p:cNvPr id="25630" name="Rectangle 49"/>
            <p:cNvSpPr>
              <a:spLocks noChangeArrowheads="1"/>
            </p:cNvSpPr>
            <p:nvPr/>
          </p:nvSpPr>
          <p:spPr bwMode="auto">
            <a:xfrm>
              <a:off x="1776" y="3648"/>
              <a:ext cx="2195" cy="212"/>
            </a:xfrm>
            <a:prstGeom prst="rect">
              <a:avLst/>
            </a:prstGeom>
            <a:noFill/>
            <a:ln w="9525">
              <a:noFill/>
              <a:miter lim="800000"/>
              <a:headEnd/>
              <a:tailEnd/>
            </a:ln>
          </p:spPr>
          <p:txBody>
            <a:bodyPr wrap="none">
              <a:prstTxWarp prst="textNoShape">
                <a:avLst/>
              </a:prstTxWarp>
              <a:spAutoFit/>
            </a:bodyPr>
            <a:lstStyle/>
            <a:p>
              <a:r>
                <a:rPr lang="en-US" sz="1600">
                  <a:latin typeface="Courier New" charset="0"/>
                </a:rPr>
                <a:t>unisys(Zip,Temp,Humidity,…)</a:t>
              </a:r>
            </a:p>
          </p:txBody>
        </p:sp>
        <p:sp>
          <p:nvSpPr>
            <p:cNvPr id="25631"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32" name="Rectangle 51"/>
            <p:cNvSpPr>
              <a:spLocks noChangeArrowheads="1"/>
            </p:cNvSpPr>
            <p:nvPr/>
          </p:nvSpPr>
          <p:spPr bwMode="auto">
            <a:xfrm>
              <a:off x="1824" y="2818"/>
              <a:ext cx="1104" cy="520"/>
            </a:xfrm>
            <a:prstGeom prst="rect">
              <a:avLst/>
            </a:prstGeom>
            <a:noFill/>
            <a:ln w="9525">
              <a:noFill/>
              <a:miter lim="800000"/>
              <a:headEnd/>
              <a:tailEnd/>
            </a:ln>
          </p:spPr>
          <p:txBody>
            <a:bodyPr>
              <a:prstTxWarp prst="textNoShape">
                <a:avLst/>
              </a:prstTxWarp>
              <a:spAutoFit/>
            </a:bodyPr>
            <a:lstStyle/>
            <a:p>
              <a:pPr>
                <a:buFontTx/>
                <a:buChar char="•"/>
              </a:pPr>
              <a:r>
                <a:rPr lang="en-US" sz="1600">
                  <a:latin typeface="Century" charset="0"/>
                </a:rPr>
                <a:t>definition of      known sources</a:t>
              </a:r>
            </a:p>
            <a:p>
              <a:pPr>
                <a:buFontTx/>
                <a:buChar char="•"/>
              </a:pPr>
              <a:r>
                <a:rPr lang="en-US" sz="1600">
                  <a:latin typeface="Century" charset="0"/>
                </a:rPr>
                <a:t>sample values </a:t>
              </a:r>
            </a:p>
          </p:txBody>
        </p:sp>
        <p:sp>
          <p:nvSpPr>
            <p:cNvPr id="25633" name="Rectangle 52"/>
            <p:cNvSpPr>
              <a:spLocks noChangeArrowheads="1"/>
            </p:cNvSpPr>
            <p:nvPr/>
          </p:nvSpPr>
          <p:spPr bwMode="auto">
            <a:xfrm>
              <a:off x="95" y="2448"/>
              <a:ext cx="2201" cy="372"/>
            </a:xfrm>
            <a:prstGeom prst="rect">
              <a:avLst/>
            </a:prstGeom>
            <a:noFill/>
            <a:ln w="9525">
              <a:solidFill>
                <a:schemeClr val="bg2"/>
              </a:solidFill>
              <a:miter lim="800000"/>
              <a:headEnd/>
              <a:tailEnd/>
            </a:ln>
          </p:spPr>
          <p:txBody>
            <a:bodyPr wrap="none">
              <a:prstTxWarp prst="textNoShape">
                <a:avLst/>
              </a:prstTxWarp>
              <a:spAutoFit/>
            </a:bodyPr>
            <a:lstStyle/>
            <a:p>
              <a:r>
                <a:rPr lang="en-US" sz="1600">
                  <a:latin typeface="Courier New" charset="0"/>
                </a:rPr>
                <a:t>unisys(Zip,Temp,…)</a:t>
              </a:r>
            </a:p>
            <a:p>
              <a:r>
                <a:rPr lang="en-US" sz="1600">
                  <a:latin typeface="Courier New" charset="0"/>
                </a:rPr>
                <a:t>:-weather(Zip,…,Temp,Hi,Lo)</a:t>
              </a:r>
            </a:p>
          </p:txBody>
        </p:sp>
        <p:sp>
          <p:nvSpPr>
            <p:cNvPr id="25634"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grpSp>
      <p:sp>
        <p:nvSpPr>
          <p:cNvPr id="53" name="Title 52"/>
          <p:cNvSpPr>
            <a:spLocks noGrp="1"/>
          </p:cNvSpPr>
          <p:nvPr>
            <p:ph type="title"/>
          </p:nvPr>
        </p:nvSpPr>
        <p:spPr/>
        <p:txBody>
          <a:bodyPr/>
          <a:lstStyle/>
          <a:p>
            <a:r>
              <a:rPr lang="en-US" dirty="0" smtClean="0"/>
              <a:t>Integrated Approach</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0813" y="963613"/>
            <a:ext cx="8313737" cy="5589587"/>
            <a:chOff x="95" y="367"/>
            <a:chExt cx="5237" cy="3521"/>
          </a:xfrm>
        </p:grpSpPr>
        <p:sp>
          <p:nvSpPr>
            <p:cNvPr id="25605" name="AutoShape 6"/>
            <p:cNvSpPr>
              <a:spLocks noChangeArrowheads="1"/>
            </p:cNvSpPr>
            <p:nvPr/>
          </p:nvSpPr>
          <p:spPr bwMode="auto">
            <a:xfrm>
              <a:off x="2425" y="576"/>
              <a:ext cx="791"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06" name="AutoShape 7"/>
            <p:cNvSpPr>
              <a:spLocks noChangeArrowheads="1"/>
            </p:cNvSpPr>
            <p:nvPr/>
          </p:nvSpPr>
          <p:spPr bwMode="auto">
            <a:xfrm>
              <a:off x="720"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discovery</a:t>
              </a:r>
            </a:p>
          </p:txBody>
        </p:sp>
        <p:sp>
          <p:nvSpPr>
            <p:cNvPr id="25607" name="AutoShape 8"/>
            <p:cNvSpPr>
              <a:spLocks noChangeArrowheads="1"/>
            </p:cNvSpPr>
            <p:nvPr/>
          </p:nvSpPr>
          <p:spPr bwMode="auto">
            <a:xfrm>
              <a:off x="4032" y="380"/>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Invocation</a:t>
              </a:r>
              <a:br>
                <a:rPr lang="en-US"/>
              </a:br>
              <a:r>
                <a:rPr lang="en-US"/>
                <a:t> &amp;</a:t>
              </a:r>
            </a:p>
            <a:p>
              <a:pPr algn="ctr"/>
              <a:r>
                <a:rPr lang="en-US"/>
                <a:t>extraction</a:t>
              </a:r>
            </a:p>
          </p:txBody>
        </p:sp>
        <p:sp>
          <p:nvSpPr>
            <p:cNvPr id="25608" name="AutoShape 9"/>
            <p:cNvSpPr>
              <a:spLocks noChangeArrowheads="1"/>
            </p:cNvSpPr>
            <p:nvPr/>
          </p:nvSpPr>
          <p:spPr bwMode="auto">
            <a:xfrm>
              <a:off x="4032"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semantic </a:t>
              </a:r>
            </a:p>
            <a:p>
              <a:pPr algn="ctr"/>
              <a:r>
                <a:rPr lang="en-US"/>
                <a:t>typing</a:t>
              </a:r>
            </a:p>
          </p:txBody>
        </p:sp>
        <p:sp>
          <p:nvSpPr>
            <p:cNvPr id="25609" name="AutoShape 10"/>
            <p:cNvSpPr>
              <a:spLocks noChangeArrowheads="1"/>
            </p:cNvSpPr>
            <p:nvPr/>
          </p:nvSpPr>
          <p:spPr bwMode="auto">
            <a:xfrm>
              <a:off x="720" y="3024"/>
              <a:ext cx="1008" cy="864"/>
            </a:xfrm>
            <a:prstGeom prst="cube">
              <a:avLst>
                <a:gd name="adj" fmla="val 11056"/>
              </a:avLst>
            </a:prstGeom>
            <a:solidFill>
              <a:srgbClr val="FFFFCC"/>
            </a:solidFill>
            <a:ln w="9525">
              <a:solidFill>
                <a:schemeClr val="tx1"/>
              </a:solidFill>
              <a:miter lim="800000"/>
              <a:headEnd/>
              <a:tailEnd/>
            </a:ln>
          </p:spPr>
          <p:txBody>
            <a:bodyPr wrap="none" anchor="ctr">
              <a:prstTxWarp prst="textNoShape">
                <a:avLst/>
              </a:prstTxWarp>
            </a:bodyPr>
            <a:lstStyle/>
            <a:p>
              <a:pPr algn="ctr"/>
              <a:r>
                <a:rPr lang="en-US"/>
                <a:t>source </a:t>
              </a:r>
            </a:p>
            <a:p>
              <a:pPr algn="ctr"/>
              <a:r>
                <a:rPr lang="en-US"/>
                <a:t>modeling</a:t>
              </a:r>
            </a:p>
          </p:txBody>
        </p:sp>
        <p:sp>
          <p:nvSpPr>
            <p:cNvPr id="7179" name="Cloud"/>
            <p:cNvSpPr>
              <a:spLocks noChangeAspect="1" noEditPoints="1" noChangeArrowheads="1"/>
            </p:cNvSpPr>
            <p:nvPr/>
          </p:nvSpPr>
          <p:spPr bwMode="auto">
            <a:xfrm>
              <a:off x="1584" y="1248"/>
              <a:ext cx="2016" cy="12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pPr>
                <a:defRPr/>
              </a:pPr>
              <a:r>
                <a:rPr lang="en-US" sz="1600" dirty="0">
                  <a:latin typeface="Verdana" charset="0"/>
                </a:rPr>
                <a:t>Background knowledge</a:t>
              </a:r>
            </a:p>
          </p:txBody>
        </p:sp>
        <p:sp>
          <p:nvSpPr>
            <p:cNvPr id="25611" name="Line 12"/>
            <p:cNvSpPr>
              <a:spLocks noChangeShapeType="1"/>
            </p:cNvSpPr>
            <p:nvPr/>
          </p:nvSpPr>
          <p:spPr bwMode="auto">
            <a:xfrm flipH="1" flipV="1">
              <a:off x="1296" y="1292"/>
              <a:ext cx="672" cy="816"/>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grpSp>
          <p:nvGrpSpPr>
            <p:cNvPr id="3" name="Group 13"/>
            <p:cNvGrpSpPr>
              <a:grpSpLocks/>
            </p:cNvGrpSpPr>
            <p:nvPr/>
          </p:nvGrpSpPr>
          <p:grpSpPr bwMode="auto">
            <a:xfrm>
              <a:off x="2738" y="1675"/>
              <a:ext cx="478" cy="329"/>
              <a:chOff x="2112" y="528"/>
              <a:chExt cx="960" cy="864"/>
            </a:xfrm>
          </p:grpSpPr>
          <p:sp>
            <p:nvSpPr>
              <p:cNvPr id="25644" name="Rectangle 14"/>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45" name="Line 15"/>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6" name="Line 16"/>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7" name="Line 17"/>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8" name="Line 18"/>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9" name="Line 19"/>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50" name="Line 20"/>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1" name="Line 21"/>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52" name="Line 22"/>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13" name="AutoShape 23"/>
            <p:cNvSpPr>
              <a:spLocks noChangeArrowheads="1"/>
            </p:cNvSpPr>
            <p:nvPr/>
          </p:nvSpPr>
          <p:spPr bwMode="auto">
            <a:xfrm>
              <a:off x="2309" y="507"/>
              <a:ext cx="859"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endParaRPr lang="en-US"/>
            </a:p>
          </p:txBody>
        </p:sp>
        <p:sp>
          <p:nvSpPr>
            <p:cNvPr id="25614" name="AutoShape 24"/>
            <p:cNvSpPr>
              <a:spLocks noChangeArrowheads="1"/>
            </p:cNvSpPr>
            <p:nvPr/>
          </p:nvSpPr>
          <p:spPr bwMode="auto">
            <a:xfrm>
              <a:off x="1680" y="812"/>
              <a:ext cx="2352" cy="192"/>
            </a:xfrm>
            <a:prstGeom prst="rightArrow">
              <a:avLst>
                <a:gd name="adj1" fmla="val 40278"/>
                <a:gd name="adj2" fmla="val 115978"/>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5615" name="Rectangle 25"/>
            <p:cNvSpPr>
              <a:spLocks noChangeArrowheads="1"/>
            </p:cNvSpPr>
            <p:nvPr/>
          </p:nvSpPr>
          <p:spPr bwMode="auto">
            <a:xfrm>
              <a:off x="817" y="1580"/>
              <a:ext cx="794" cy="212"/>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Seed URL</a:t>
              </a:r>
            </a:p>
          </p:txBody>
        </p:sp>
        <p:sp>
          <p:nvSpPr>
            <p:cNvPr id="25616" name="AutoShape 26"/>
            <p:cNvSpPr>
              <a:spLocks noChangeArrowheads="1"/>
            </p:cNvSpPr>
            <p:nvPr/>
          </p:nvSpPr>
          <p:spPr bwMode="auto">
            <a:xfrm>
              <a:off x="2214" y="449"/>
              <a:ext cx="906"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Courier New" charset="0"/>
                </a:rPr>
                <a:t>anotherWS</a:t>
              </a:r>
            </a:p>
          </p:txBody>
        </p:sp>
        <p:sp>
          <p:nvSpPr>
            <p:cNvPr id="25617" name="AutoShape 27"/>
            <p:cNvSpPr>
              <a:spLocks noChangeArrowheads="1"/>
            </p:cNvSpPr>
            <p:nvPr/>
          </p:nvSpPr>
          <p:spPr bwMode="auto">
            <a:xfrm>
              <a:off x="2099" y="367"/>
              <a:ext cx="973"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8" name="AutoShape 28"/>
            <p:cNvSpPr>
              <a:spLocks noChangeArrowheads="1"/>
            </p:cNvSpPr>
            <p:nvPr/>
          </p:nvSpPr>
          <p:spPr bwMode="auto">
            <a:xfrm>
              <a:off x="4674" y="1820"/>
              <a:ext cx="658" cy="336"/>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600">
                  <a:latin typeface="Verdana" charset="0"/>
                </a:rPr>
                <a:t>unisys</a:t>
              </a:r>
            </a:p>
          </p:txBody>
        </p:sp>
        <p:sp>
          <p:nvSpPr>
            <p:cNvPr id="25619" name="AutoShape 29"/>
            <p:cNvSpPr>
              <a:spLocks noChangeArrowheads="1"/>
            </p:cNvSpPr>
            <p:nvPr/>
          </p:nvSpPr>
          <p:spPr bwMode="auto">
            <a:xfrm>
              <a:off x="4346" y="1244"/>
              <a:ext cx="144" cy="1828"/>
            </a:xfrm>
            <a:prstGeom prst="downArrow">
              <a:avLst>
                <a:gd name="adj1" fmla="val 50000"/>
                <a:gd name="adj2" fmla="val 187478"/>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sp>
          <p:nvSpPr>
            <p:cNvPr id="25620" name="Line 30"/>
            <p:cNvSpPr>
              <a:spLocks noChangeShapeType="1"/>
            </p:cNvSpPr>
            <p:nvPr/>
          </p:nvSpPr>
          <p:spPr bwMode="auto">
            <a:xfrm flipV="1">
              <a:off x="3168" y="1052"/>
              <a:ext cx="720" cy="720"/>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1" name="Rectangle 31"/>
            <p:cNvSpPr>
              <a:spLocks noChangeArrowheads="1"/>
            </p:cNvSpPr>
            <p:nvPr/>
          </p:nvSpPr>
          <p:spPr bwMode="auto">
            <a:xfrm>
              <a:off x="3552" y="1292"/>
              <a:ext cx="616"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sample</a:t>
              </a:r>
            </a:p>
            <a:p>
              <a:r>
                <a:rPr lang="en-US" sz="1600">
                  <a:latin typeface="Century" charset="0"/>
                </a:rPr>
                <a:t>  input</a:t>
              </a:r>
            </a:p>
            <a:p>
              <a:r>
                <a:rPr lang="en-US" sz="1600">
                  <a:latin typeface="Century" charset="0"/>
                </a:rPr>
                <a:t>  values</a:t>
              </a:r>
            </a:p>
          </p:txBody>
        </p:sp>
        <p:sp>
          <p:nvSpPr>
            <p:cNvPr id="25622" name="AutoShape 32"/>
            <p:cNvSpPr>
              <a:spLocks noChangeArrowheads="1"/>
            </p:cNvSpPr>
            <p:nvPr/>
          </p:nvSpPr>
          <p:spPr bwMode="auto">
            <a:xfrm>
              <a:off x="1728" y="2060"/>
              <a:ext cx="1737" cy="240"/>
            </a:xfrm>
            <a:prstGeom prst="foldedCorner">
              <a:avLst>
                <a:gd name="adj" fmla="val 12500"/>
              </a:avLst>
            </a:prstGeom>
            <a:solidFill>
              <a:srgbClr val="EAEAEA"/>
            </a:solidFill>
            <a:ln w="9525">
              <a:solidFill>
                <a:schemeClr val="tx1"/>
              </a:solidFill>
              <a:round/>
              <a:headEnd/>
              <a:tailEnd/>
            </a:ln>
          </p:spPr>
          <p:txBody>
            <a:bodyPr wrap="none" anchor="ctr">
              <a:prstTxWarp prst="textNoShape">
                <a:avLst/>
              </a:prstTxWarp>
            </a:bodyPr>
            <a:lstStyle/>
            <a:p>
              <a:pPr algn="ctr"/>
              <a:r>
                <a:rPr lang="en-US" sz="1400">
                  <a:latin typeface="Courier New" charset="0"/>
                </a:rPr>
                <a:t>http://wunderground.com</a:t>
              </a:r>
            </a:p>
          </p:txBody>
        </p:sp>
        <p:sp>
          <p:nvSpPr>
            <p:cNvPr id="25623" name="AutoShape 33"/>
            <p:cNvSpPr>
              <a:spLocks noChangeArrowheads="1"/>
            </p:cNvSpPr>
            <p:nvPr/>
          </p:nvSpPr>
          <p:spPr bwMode="auto">
            <a:xfrm>
              <a:off x="1680" y="3408"/>
              <a:ext cx="2352" cy="144"/>
            </a:xfrm>
            <a:prstGeom prst="leftArrow">
              <a:avLst>
                <a:gd name="adj1" fmla="val 50000"/>
                <a:gd name="adj2" fmla="val 20492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4" name="Group 34"/>
            <p:cNvGrpSpPr>
              <a:grpSpLocks/>
            </p:cNvGrpSpPr>
            <p:nvPr/>
          </p:nvGrpSpPr>
          <p:grpSpPr bwMode="auto">
            <a:xfrm>
              <a:off x="4692" y="2396"/>
              <a:ext cx="621" cy="295"/>
              <a:chOff x="2112" y="528"/>
              <a:chExt cx="960" cy="864"/>
            </a:xfrm>
          </p:grpSpPr>
          <p:sp>
            <p:nvSpPr>
              <p:cNvPr id="25635" name="Rectangle 35"/>
              <p:cNvSpPr>
                <a:spLocks noChangeArrowheads="1"/>
              </p:cNvSpPr>
              <p:nvPr/>
            </p:nvSpPr>
            <p:spPr bwMode="auto">
              <a:xfrm>
                <a:off x="2112" y="528"/>
                <a:ext cx="960" cy="864"/>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US"/>
              </a:p>
            </p:txBody>
          </p:sp>
          <p:sp>
            <p:nvSpPr>
              <p:cNvPr id="25636" name="Line 36"/>
              <p:cNvSpPr>
                <a:spLocks noChangeShapeType="1"/>
              </p:cNvSpPr>
              <p:nvPr/>
            </p:nvSpPr>
            <p:spPr bwMode="auto">
              <a:xfrm>
                <a:off x="2112" y="672"/>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7" name="Line 37"/>
              <p:cNvSpPr>
                <a:spLocks noChangeShapeType="1"/>
              </p:cNvSpPr>
              <p:nvPr/>
            </p:nvSpPr>
            <p:spPr bwMode="auto">
              <a:xfrm>
                <a:off x="2112" y="816"/>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8" name="Line 38"/>
              <p:cNvSpPr>
                <a:spLocks noChangeShapeType="1"/>
              </p:cNvSpPr>
              <p:nvPr/>
            </p:nvSpPr>
            <p:spPr bwMode="auto">
              <a:xfrm>
                <a:off x="2112" y="960"/>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39" name="Line 39"/>
              <p:cNvSpPr>
                <a:spLocks noChangeShapeType="1"/>
              </p:cNvSpPr>
              <p:nvPr/>
            </p:nvSpPr>
            <p:spPr bwMode="auto">
              <a:xfrm>
                <a:off x="2112" y="1104"/>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0" name="Line 40"/>
              <p:cNvSpPr>
                <a:spLocks noChangeShapeType="1"/>
              </p:cNvSpPr>
              <p:nvPr/>
            </p:nvSpPr>
            <p:spPr bwMode="auto">
              <a:xfrm>
                <a:off x="2112" y="1248"/>
                <a:ext cx="960" cy="0"/>
              </a:xfrm>
              <a:prstGeom prst="line">
                <a:avLst/>
              </a:prstGeom>
              <a:noFill/>
              <a:ln w="19050">
                <a:solidFill>
                  <a:schemeClr val="bg2"/>
                </a:solidFill>
                <a:round/>
                <a:headEnd/>
                <a:tailEnd/>
              </a:ln>
            </p:spPr>
            <p:txBody>
              <a:bodyPr>
                <a:prstTxWarp prst="textNoShape">
                  <a:avLst/>
                </a:prstTxWarp>
              </a:bodyPr>
              <a:lstStyle/>
              <a:p>
                <a:endParaRPr lang="en-US"/>
              </a:p>
            </p:txBody>
          </p:sp>
          <p:sp>
            <p:nvSpPr>
              <p:cNvPr id="25641" name="Line 41"/>
              <p:cNvSpPr>
                <a:spLocks noChangeShapeType="1"/>
              </p:cNvSpPr>
              <p:nvPr/>
            </p:nvSpPr>
            <p:spPr bwMode="auto">
              <a:xfrm>
                <a:off x="235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2" name="Line 42"/>
              <p:cNvSpPr>
                <a:spLocks noChangeShapeType="1"/>
              </p:cNvSpPr>
              <p:nvPr/>
            </p:nvSpPr>
            <p:spPr bwMode="auto">
              <a:xfrm>
                <a:off x="2592" y="528"/>
                <a:ext cx="0" cy="864"/>
              </a:xfrm>
              <a:prstGeom prst="line">
                <a:avLst/>
              </a:prstGeom>
              <a:noFill/>
              <a:ln w="9525">
                <a:solidFill>
                  <a:schemeClr val="bg2"/>
                </a:solidFill>
                <a:round/>
                <a:headEnd/>
                <a:tailEnd/>
              </a:ln>
            </p:spPr>
            <p:txBody>
              <a:bodyPr>
                <a:prstTxWarp prst="textNoShape">
                  <a:avLst/>
                </a:prstTxWarp>
              </a:bodyPr>
              <a:lstStyle/>
              <a:p>
                <a:endParaRPr lang="en-US"/>
              </a:p>
            </p:txBody>
          </p:sp>
          <p:sp>
            <p:nvSpPr>
              <p:cNvPr id="25643" name="Line 43"/>
              <p:cNvSpPr>
                <a:spLocks noChangeShapeType="1"/>
              </p:cNvSpPr>
              <p:nvPr/>
            </p:nvSpPr>
            <p:spPr bwMode="auto">
              <a:xfrm>
                <a:off x="2832" y="528"/>
                <a:ext cx="0" cy="864"/>
              </a:xfrm>
              <a:prstGeom prst="line">
                <a:avLst/>
              </a:prstGeom>
              <a:noFill/>
              <a:ln w="9525">
                <a:solidFill>
                  <a:schemeClr val="bg2"/>
                </a:solidFill>
                <a:round/>
                <a:headEnd/>
                <a:tailEnd/>
              </a:ln>
            </p:spPr>
            <p:txBody>
              <a:bodyPr>
                <a:prstTxWarp prst="textNoShape">
                  <a:avLst/>
                </a:prstTxWarp>
              </a:bodyPr>
              <a:lstStyle/>
              <a:p>
                <a:endParaRPr lang="en-US"/>
              </a:p>
            </p:txBody>
          </p:sp>
        </p:grpSp>
        <p:sp>
          <p:nvSpPr>
            <p:cNvPr id="25625" name="Rectangle 44"/>
            <p:cNvSpPr>
              <a:spLocks noChangeArrowheads="1"/>
            </p:cNvSpPr>
            <p:nvPr/>
          </p:nvSpPr>
          <p:spPr bwMode="auto">
            <a:xfrm>
              <a:off x="4746" y="1403"/>
              <a:ext cx="514" cy="192"/>
            </a:xfrm>
            <a:prstGeom prst="rect">
              <a:avLst/>
            </a:prstGeom>
            <a:solidFill>
              <a:srgbClr val="FFFFFF">
                <a:alpha val="74901"/>
              </a:srgbClr>
            </a:solidFill>
            <a:ln w="9525">
              <a:noFill/>
              <a:miter lim="800000"/>
              <a:headEnd/>
              <a:tailEnd/>
            </a:ln>
          </p:spPr>
          <p:txBody>
            <a:bodyPr wrap="none">
              <a:prstTxWarp prst="textNoShape">
                <a:avLst/>
              </a:prstTxWarp>
              <a:spAutoFit/>
            </a:bodyPr>
            <a:lstStyle/>
            <a:p>
              <a:r>
                <a:rPr lang="en-US" sz="1400">
                  <a:latin typeface="Century" charset="0"/>
                </a:rPr>
                <a:t>“90254”</a:t>
              </a:r>
            </a:p>
          </p:txBody>
        </p:sp>
        <p:sp>
          <p:nvSpPr>
            <p:cNvPr id="25626" name="Line 45"/>
            <p:cNvSpPr>
              <a:spLocks noChangeShapeType="1"/>
            </p:cNvSpPr>
            <p:nvPr/>
          </p:nvSpPr>
          <p:spPr bwMode="auto">
            <a:xfrm>
              <a:off x="4991" y="1580"/>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7" name="Line 46"/>
            <p:cNvSpPr>
              <a:spLocks noChangeShapeType="1"/>
            </p:cNvSpPr>
            <p:nvPr/>
          </p:nvSpPr>
          <p:spPr bwMode="auto">
            <a:xfrm>
              <a:off x="4991" y="2156"/>
              <a:ext cx="0" cy="240"/>
            </a:xfrm>
            <a:prstGeom prst="line">
              <a:avLst/>
            </a:prstGeom>
            <a:noFill/>
            <a:ln w="38100">
              <a:solidFill>
                <a:schemeClr val="bg2"/>
              </a:solidFill>
              <a:round/>
              <a:headEnd/>
              <a:tailEnd type="triangle" w="med" len="med"/>
            </a:ln>
          </p:spPr>
          <p:txBody>
            <a:bodyPr>
              <a:prstTxWarp prst="textNoShape">
                <a:avLst/>
              </a:prstTxWarp>
            </a:bodyPr>
            <a:lstStyle/>
            <a:p>
              <a:endParaRPr lang="en-US"/>
            </a:p>
          </p:txBody>
        </p:sp>
        <p:sp>
          <p:nvSpPr>
            <p:cNvPr id="25628" name="Line 47"/>
            <p:cNvSpPr>
              <a:spLocks noChangeShapeType="1"/>
            </p:cNvSpPr>
            <p:nvPr/>
          </p:nvSpPr>
          <p:spPr bwMode="auto">
            <a:xfrm>
              <a:off x="3408" y="2204"/>
              <a:ext cx="672" cy="868"/>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29" name="Rectangle 48"/>
            <p:cNvSpPr>
              <a:spLocks noChangeArrowheads="1"/>
            </p:cNvSpPr>
            <p:nvPr/>
          </p:nvSpPr>
          <p:spPr bwMode="auto">
            <a:xfrm>
              <a:off x="3169" y="2804"/>
              <a:ext cx="733" cy="520"/>
            </a:xfrm>
            <a:prstGeom prst="rect">
              <a:avLst/>
            </a:prstGeom>
            <a:noFill/>
            <a:ln w="9525">
              <a:noFill/>
              <a:miter lim="800000"/>
              <a:headEnd/>
              <a:tailEnd/>
            </a:ln>
          </p:spPr>
          <p:txBody>
            <a:bodyPr wrap="none">
              <a:prstTxWarp prst="textNoShape">
                <a:avLst/>
              </a:prstTxWarp>
              <a:spAutoFit/>
            </a:bodyPr>
            <a:lstStyle/>
            <a:p>
              <a:pPr>
                <a:buFontTx/>
                <a:buChar char="•"/>
              </a:pPr>
              <a:r>
                <a:rPr lang="en-US" sz="1600">
                  <a:latin typeface="Century" charset="0"/>
                </a:rPr>
                <a:t>patterns </a:t>
              </a:r>
            </a:p>
            <a:p>
              <a:pPr>
                <a:buFontTx/>
                <a:buChar char="•"/>
              </a:pPr>
              <a:r>
                <a:rPr lang="en-US" sz="1600">
                  <a:latin typeface="Century" charset="0"/>
                </a:rPr>
                <a:t>domain </a:t>
              </a:r>
            </a:p>
            <a:p>
              <a:r>
                <a:rPr lang="en-US" sz="1600">
                  <a:latin typeface="Century" charset="0"/>
                </a:rPr>
                <a:t>   types</a:t>
              </a:r>
            </a:p>
          </p:txBody>
        </p:sp>
        <p:sp>
          <p:nvSpPr>
            <p:cNvPr id="25630" name="Rectangle 49"/>
            <p:cNvSpPr>
              <a:spLocks noChangeArrowheads="1"/>
            </p:cNvSpPr>
            <p:nvPr/>
          </p:nvSpPr>
          <p:spPr bwMode="auto">
            <a:xfrm>
              <a:off x="1776" y="3648"/>
              <a:ext cx="2195" cy="212"/>
            </a:xfrm>
            <a:prstGeom prst="rect">
              <a:avLst/>
            </a:prstGeom>
            <a:noFill/>
            <a:ln w="9525">
              <a:noFill/>
              <a:miter lim="800000"/>
              <a:headEnd/>
              <a:tailEnd/>
            </a:ln>
          </p:spPr>
          <p:txBody>
            <a:bodyPr wrap="none">
              <a:prstTxWarp prst="textNoShape">
                <a:avLst/>
              </a:prstTxWarp>
              <a:spAutoFit/>
            </a:bodyPr>
            <a:lstStyle/>
            <a:p>
              <a:r>
                <a:rPr lang="en-US" sz="1600">
                  <a:latin typeface="Courier New" charset="0"/>
                </a:rPr>
                <a:t>unisys(Zip,Temp,Humidity,…)</a:t>
              </a:r>
            </a:p>
          </p:txBody>
        </p:sp>
        <p:sp>
          <p:nvSpPr>
            <p:cNvPr id="25631" name="Line 50"/>
            <p:cNvSpPr>
              <a:spLocks noChangeShapeType="1"/>
            </p:cNvSpPr>
            <p:nvPr/>
          </p:nvSpPr>
          <p:spPr bwMode="auto">
            <a:xfrm flipH="1">
              <a:off x="1632" y="2400"/>
              <a:ext cx="432" cy="624"/>
            </a:xfrm>
            <a:prstGeom prst="line">
              <a:avLst/>
            </a:prstGeom>
            <a:noFill/>
            <a:ln w="28575">
              <a:solidFill>
                <a:schemeClr val="tx1"/>
              </a:solidFill>
              <a:prstDash val="sysDot"/>
              <a:round/>
              <a:headEnd/>
              <a:tailEnd type="stealth" w="lg" len="med"/>
            </a:ln>
          </p:spPr>
          <p:txBody>
            <a:bodyPr>
              <a:prstTxWarp prst="textNoShape">
                <a:avLst/>
              </a:prstTxWarp>
            </a:bodyPr>
            <a:lstStyle/>
            <a:p>
              <a:endParaRPr lang="en-US"/>
            </a:p>
          </p:txBody>
        </p:sp>
        <p:sp>
          <p:nvSpPr>
            <p:cNvPr id="25632" name="Rectangle 51"/>
            <p:cNvSpPr>
              <a:spLocks noChangeArrowheads="1"/>
            </p:cNvSpPr>
            <p:nvPr/>
          </p:nvSpPr>
          <p:spPr bwMode="auto">
            <a:xfrm>
              <a:off x="1824" y="2818"/>
              <a:ext cx="1104" cy="520"/>
            </a:xfrm>
            <a:prstGeom prst="rect">
              <a:avLst/>
            </a:prstGeom>
            <a:noFill/>
            <a:ln w="9525">
              <a:noFill/>
              <a:miter lim="800000"/>
              <a:headEnd/>
              <a:tailEnd/>
            </a:ln>
          </p:spPr>
          <p:txBody>
            <a:bodyPr>
              <a:prstTxWarp prst="textNoShape">
                <a:avLst/>
              </a:prstTxWarp>
              <a:spAutoFit/>
            </a:bodyPr>
            <a:lstStyle/>
            <a:p>
              <a:pPr>
                <a:buFontTx/>
                <a:buChar char="•"/>
              </a:pPr>
              <a:r>
                <a:rPr lang="en-US" sz="1600">
                  <a:latin typeface="Century" charset="0"/>
                </a:rPr>
                <a:t>definition of      known sources</a:t>
              </a:r>
            </a:p>
            <a:p>
              <a:pPr>
                <a:buFontTx/>
                <a:buChar char="•"/>
              </a:pPr>
              <a:r>
                <a:rPr lang="en-US" sz="1600">
                  <a:latin typeface="Century" charset="0"/>
                </a:rPr>
                <a:t>sample values </a:t>
              </a:r>
            </a:p>
          </p:txBody>
        </p:sp>
        <p:sp>
          <p:nvSpPr>
            <p:cNvPr id="25633" name="Rectangle 52"/>
            <p:cNvSpPr>
              <a:spLocks noChangeArrowheads="1"/>
            </p:cNvSpPr>
            <p:nvPr/>
          </p:nvSpPr>
          <p:spPr bwMode="auto">
            <a:xfrm>
              <a:off x="95" y="2448"/>
              <a:ext cx="2201" cy="372"/>
            </a:xfrm>
            <a:prstGeom prst="rect">
              <a:avLst/>
            </a:prstGeom>
            <a:noFill/>
            <a:ln w="9525">
              <a:solidFill>
                <a:schemeClr val="bg2"/>
              </a:solidFill>
              <a:miter lim="800000"/>
              <a:headEnd/>
              <a:tailEnd/>
            </a:ln>
          </p:spPr>
          <p:txBody>
            <a:bodyPr wrap="none">
              <a:prstTxWarp prst="textNoShape">
                <a:avLst/>
              </a:prstTxWarp>
              <a:spAutoFit/>
            </a:bodyPr>
            <a:lstStyle/>
            <a:p>
              <a:r>
                <a:rPr lang="en-US" sz="1600">
                  <a:latin typeface="Courier New" charset="0"/>
                </a:rPr>
                <a:t>unisys(Zip,Temp,…)</a:t>
              </a:r>
            </a:p>
            <a:p>
              <a:r>
                <a:rPr lang="en-US" sz="1600">
                  <a:latin typeface="Courier New" charset="0"/>
                </a:rPr>
                <a:t>:-weather(Zip,…,Temp,Hi,Lo)</a:t>
              </a:r>
            </a:p>
          </p:txBody>
        </p:sp>
        <p:sp>
          <p:nvSpPr>
            <p:cNvPr id="25634" name="AutoShape 53"/>
            <p:cNvSpPr>
              <a:spLocks noChangeArrowheads="1"/>
            </p:cNvSpPr>
            <p:nvPr/>
          </p:nvSpPr>
          <p:spPr bwMode="auto">
            <a:xfrm>
              <a:off x="1056" y="2832"/>
              <a:ext cx="144" cy="240"/>
            </a:xfrm>
            <a:prstGeom prst="upArrow">
              <a:avLst>
                <a:gd name="adj1" fmla="val 50000"/>
                <a:gd name="adj2" fmla="val 41667"/>
              </a:avLst>
            </a:prstGeom>
            <a:solidFill>
              <a:schemeClr val="accent1"/>
            </a:solidFill>
            <a:ln w="9525">
              <a:solidFill>
                <a:schemeClr val="tx1"/>
              </a:solidFill>
              <a:miter lim="800000"/>
              <a:headEnd/>
              <a:tailEnd/>
            </a:ln>
          </p:spPr>
          <p:txBody>
            <a:bodyPr vert="eaVert" wrap="none" anchor="ctr">
              <a:prstTxWarp prst="textNoShape">
                <a:avLst/>
              </a:prstTxWarp>
            </a:bodyPr>
            <a:lstStyle/>
            <a:p>
              <a:endParaRPr lang="en-US"/>
            </a:p>
          </p:txBody>
        </p:sp>
      </p:grpSp>
      <p:sp>
        <p:nvSpPr>
          <p:cNvPr id="52" name="Oval 51"/>
          <p:cNvSpPr/>
          <p:nvPr/>
        </p:nvSpPr>
        <p:spPr bwMode="auto">
          <a:xfrm>
            <a:off x="2286000" y="2133600"/>
            <a:ext cx="3733800" cy="2362200"/>
          </a:xfrm>
          <a:prstGeom prst="ellipse">
            <a:avLst/>
          </a:prstGeom>
          <a:solidFill>
            <a:schemeClr val="accent6">
              <a:alpha val="48000"/>
            </a:schemeClr>
          </a:solidFill>
          <a:ln w="9525" cap="flat" cmpd="sng" algn="ctr">
            <a:noFill/>
            <a:prstDash val="solid"/>
            <a:round/>
            <a:headEnd type="none" w="med" len="med"/>
            <a:tailEnd type="none" w="med" len="med"/>
          </a:ln>
          <a:effectLst/>
        </p:spPr>
        <p:txBody>
          <a:bodyPr>
            <a:prstTxWarp prst="textNoShape">
              <a:avLst/>
            </a:prstTxWarp>
          </a:bodyPr>
          <a:lstStyle/>
          <a:p>
            <a:pPr>
              <a:defRPr/>
            </a:pPr>
            <a:endParaRPr lang="en-US"/>
          </a:p>
        </p:txBody>
      </p:sp>
      <p:sp>
        <p:nvSpPr>
          <p:cNvPr id="53" name="Title 52"/>
          <p:cNvSpPr>
            <a:spLocks noGrp="1"/>
          </p:cNvSpPr>
          <p:nvPr>
            <p:ph type="title"/>
          </p:nvPr>
        </p:nvSpPr>
        <p:spPr/>
        <p:txBody>
          <a:bodyPr/>
          <a:lstStyle/>
          <a:p>
            <a:r>
              <a:rPr lang="en-US" dirty="0" smtClean="0"/>
              <a:t>Background Knowledge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2423">
  <a:themeElements>
    <a:clrScheme name="1242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2423">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defRPr>
        </a:defPPr>
      </a:lstStyle>
    </a:lnDef>
  </a:objectDefaults>
  <a:extraClrSchemeLst>
    <a:extraClrScheme>
      <a:clrScheme name="1242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42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42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42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42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42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42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42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42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42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42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42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viterbi</Template>
  <TotalTime>3684</TotalTime>
  <Words>5469</Words>
  <Application>Microsoft Office PowerPoint</Application>
  <PresentationFormat>On-screen Show (4:3)</PresentationFormat>
  <Paragraphs>1016</Paragraphs>
  <Slides>56</Slides>
  <Notes>21</Notes>
  <HiddenSlides>3</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12423</vt:lpstr>
      <vt:lpstr>Image</vt:lpstr>
      <vt:lpstr>Discovering and Building  Semantic Models of Web Sources</vt:lpstr>
      <vt:lpstr>The Semantic Web Today?</vt:lpstr>
      <vt:lpstr>Goal</vt:lpstr>
      <vt:lpstr>Approach</vt:lpstr>
      <vt:lpstr>Outline</vt:lpstr>
      <vt:lpstr>Seed Source</vt:lpstr>
      <vt:lpstr>Automatically Discover and Model a  Source in the Same Domain</vt:lpstr>
      <vt:lpstr>Integrated Approach</vt:lpstr>
      <vt:lpstr>Background Knowledge</vt:lpstr>
      <vt:lpstr>Background Knowledege</vt:lpstr>
      <vt:lpstr>Source Discovery</vt:lpstr>
      <vt:lpstr>Source Discovery [Plangprasopchok and Lerman]</vt:lpstr>
      <vt:lpstr>Group Tags and Content into Concepts</vt:lpstr>
      <vt:lpstr>A Stochastic Process of Tag Generation</vt:lpstr>
      <vt:lpstr>Exploiting Social Annotations  for Resource Discovery</vt:lpstr>
      <vt:lpstr>Source Invocation &amp; Extraction</vt:lpstr>
      <vt:lpstr>Target Source Invocation</vt:lpstr>
      <vt:lpstr>Invoke the Target Source with  Possible Inputs</vt:lpstr>
      <vt:lpstr>Form Input Data Model</vt:lpstr>
      <vt:lpstr>Discovering Web Structure [Gazen &amp; Minton]</vt:lpstr>
      <vt:lpstr>Approach to Finding Web Structure</vt:lpstr>
      <vt:lpstr>Sample Experts</vt:lpstr>
      <vt:lpstr>Sample Experts</vt:lpstr>
      <vt:lpstr>Extracting Data</vt:lpstr>
      <vt:lpstr>Data Extraction with Templates</vt:lpstr>
      <vt:lpstr>Raw Extracted Data from Unisys</vt:lpstr>
      <vt:lpstr>Semantic Typing</vt:lpstr>
      <vt:lpstr>Semantic Typing [Lerman, Plangprasopchok, &amp; Knoblock]</vt:lpstr>
      <vt:lpstr>Learning Patterns to  Recognize Semantic Types </vt:lpstr>
      <vt:lpstr>Labeling New Data</vt:lpstr>
      <vt:lpstr>Weather Data Types</vt:lpstr>
      <vt:lpstr>Labeled Columns of Target Source Unisys</vt:lpstr>
      <vt:lpstr>Source Modeling [Carman &amp; Knoblock]</vt:lpstr>
      <vt:lpstr>Inducing Source Definitions</vt:lpstr>
      <vt:lpstr>Generating Plausible Definition</vt:lpstr>
      <vt:lpstr>Top-down Generation of Candidates</vt:lpstr>
      <vt:lpstr>Invoke and Compare the Definition</vt:lpstr>
      <vt:lpstr>Approximating Equality</vt:lpstr>
      <vt:lpstr>Example of a Learned Source Model for Weather Domain</vt:lpstr>
      <vt:lpstr>Evaluate the Candidate Definition</vt:lpstr>
      <vt:lpstr>Issues in the End-to-End Integration</vt:lpstr>
      <vt:lpstr>Outline</vt:lpstr>
      <vt:lpstr>Experimental Evaluation</vt:lpstr>
      <vt:lpstr>Experiments: Source Discovery</vt:lpstr>
      <vt:lpstr>Experiments:  Source Invocation &amp; Extraction, Semantic Typing, and Source Modeling</vt:lpstr>
      <vt:lpstr>Candidate Sources after Each Step</vt:lpstr>
      <vt:lpstr>Confusion Matrix</vt:lpstr>
      <vt:lpstr>Evaluation of the Models</vt:lpstr>
      <vt:lpstr>Outline</vt:lpstr>
      <vt:lpstr>Related Work </vt:lpstr>
      <vt:lpstr>Related Work (cont.)</vt:lpstr>
      <vt:lpstr>Outline</vt:lpstr>
      <vt:lpstr>Coverage</vt:lpstr>
      <vt:lpstr>Discussion</vt:lpstr>
      <vt:lpstr>Future Work</vt:lpstr>
      <vt:lpstr>Acknowledgements &amp; Papers</vt:lpstr>
    </vt:vector>
  </TitlesOfParts>
  <Company>USC/ISI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Data Semantics to Discover, Extract, and Model Web Sources</dc:title>
  <dc:creator>Kristina Lerman</dc:creator>
  <cp:lastModifiedBy>Craig Knoblock</cp:lastModifiedBy>
  <cp:revision>60</cp:revision>
  <dcterms:created xsi:type="dcterms:W3CDTF">2009-06-03T05:41:29Z</dcterms:created>
  <dcterms:modified xsi:type="dcterms:W3CDTF">2009-06-03T05:47:10Z</dcterms:modified>
</cp:coreProperties>
</file>