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8"/>
  </p:notesMasterIdLst>
  <p:sldIdLst>
    <p:sldId id="260" r:id="rId2"/>
    <p:sldId id="870" r:id="rId3"/>
    <p:sldId id="874" r:id="rId4"/>
    <p:sldId id="875" r:id="rId5"/>
    <p:sldId id="876" r:id="rId6"/>
    <p:sldId id="877" r:id="rId7"/>
    <p:sldId id="862" r:id="rId8"/>
    <p:sldId id="263" r:id="rId9"/>
    <p:sldId id="878" r:id="rId10"/>
    <p:sldId id="879" r:id="rId11"/>
    <p:sldId id="882" r:id="rId12"/>
    <p:sldId id="853" r:id="rId13"/>
    <p:sldId id="863" r:id="rId14"/>
    <p:sldId id="852" r:id="rId15"/>
    <p:sldId id="880" r:id="rId16"/>
    <p:sldId id="864" r:id="rId17"/>
    <p:sldId id="866" r:id="rId18"/>
    <p:sldId id="854" r:id="rId19"/>
    <p:sldId id="881" r:id="rId20"/>
    <p:sldId id="856" r:id="rId21"/>
    <p:sldId id="857" r:id="rId22"/>
    <p:sldId id="858" r:id="rId23"/>
    <p:sldId id="865" r:id="rId24"/>
    <p:sldId id="859" r:id="rId25"/>
    <p:sldId id="868" r:id="rId26"/>
    <p:sldId id="860" r:id="rId27"/>
    <p:sldId id="867" r:id="rId28"/>
    <p:sldId id="869" r:id="rId29"/>
    <p:sldId id="861" r:id="rId30"/>
    <p:sldId id="871" r:id="rId31"/>
    <p:sldId id="872" r:id="rId32"/>
    <p:sldId id="873" r:id="rId33"/>
    <p:sldId id="883" r:id="rId34"/>
    <p:sldId id="885" r:id="rId35"/>
    <p:sldId id="886" r:id="rId36"/>
    <p:sldId id="887" r:id="rId37"/>
    <p:sldId id="891" r:id="rId38"/>
    <p:sldId id="888" r:id="rId39"/>
    <p:sldId id="889" r:id="rId40"/>
    <p:sldId id="890" r:id="rId41"/>
    <p:sldId id="892" r:id="rId42"/>
    <p:sldId id="894" r:id="rId43"/>
    <p:sldId id="895" r:id="rId44"/>
    <p:sldId id="896" r:id="rId45"/>
    <p:sldId id="897" r:id="rId46"/>
    <p:sldId id="893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937" autoAdjust="0"/>
    <p:restoredTop sz="79478"/>
  </p:normalViewPr>
  <p:slideViewPr>
    <p:cSldViewPr snapToGrid="0" snapToObjects="1">
      <p:cViewPr varScale="1">
        <p:scale>
          <a:sx n="90" d="100"/>
          <a:sy n="90" d="100"/>
        </p:scale>
        <p:origin x="5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A55F9-1208-C840-BDF1-F7BB0B4E5566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5C347-3A42-F446-8478-B6A267145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14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5C347-3A42-F446-8478-B6A2671456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65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5C347-3A42-F446-8478-B6A26714561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321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5C347-3A42-F446-8478-B6A26714561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97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5C347-3A42-F446-8478-B6A26714561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297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5C347-3A42-F446-8478-B6A26714561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561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5C347-3A42-F446-8478-B6A26714561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17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5C347-3A42-F446-8478-B6A2671456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8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5C347-3A42-F446-8478-B6A2671456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38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5C347-3A42-F446-8478-B6A26714561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21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5C347-3A42-F446-8478-B6A26714561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44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5C347-3A42-F446-8478-B6A26714561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90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5C347-3A42-F446-8478-B6A26714561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70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5C347-3A42-F446-8478-B6A26714561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05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5C347-3A42-F446-8478-B6A26714561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03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96BA1-0DD6-8247-94E6-440C966FE613}" type="datetime1">
              <a:rPr lang="en-US" smtClean="0"/>
              <a:pPr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D19B-071A-6246-887B-008A2AA4866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642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AC11-1C02-6143-9DC5-DDACA7882A18}" type="datetime1">
              <a:rPr lang="en-US" smtClean="0"/>
              <a:pPr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D19B-071A-6246-887B-008A2AA486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88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B41B5-9F74-ED4C-AFD4-821F99BDAD4A}" type="datetime1">
              <a:rPr lang="en-US" smtClean="0"/>
              <a:pPr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D19B-071A-6246-887B-008A2AA486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4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173038" indent="-173038">
              <a:buFont typeface="Calibri" panose="020F0502020204030204" pitchFamily="34" charset="0"/>
              <a:buChar char="•"/>
              <a:defRPr sz="4400"/>
            </a:lvl1pPr>
            <a:lvl2pPr marL="384048" indent="-182880">
              <a:buFont typeface="Calibri" panose="020F0502020204030204" pitchFamily="34" charset="0"/>
              <a:buChar char="•"/>
              <a:defRPr sz="4000"/>
            </a:lvl2pPr>
            <a:lvl3pPr marL="566928" indent="-182880">
              <a:buFont typeface="Calibri" panose="020F0502020204030204" pitchFamily="34" charset="0"/>
              <a:buChar char="•"/>
              <a:defRPr sz="3200"/>
            </a:lvl3pPr>
            <a:lvl4pPr marL="749808" indent="-182880">
              <a:buFont typeface="Calibri" panose="020F0502020204030204" pitchFamily="34" charset="0"/>
              <a:buChar char="•"/>
              <a:defRPr sz="3200"/>
            </a:lvl4pPr>
            <a:lvl5pPr marL="932688" indent="-182880">
              <a:buFont typeface="Calibri" panose="020F0502020204030204" pitchFamily="34" charset="0"/>
              <a:buChar char="•"/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E8D2-9805-8240-9EBF-EA6874FB8EE1}" type="datetime1">
              <a:rPr lang="en-US" smtClean="0"/>
              <a:pPr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D19B-071A-6246-887B-008A2AA486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73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838200"/>
            <a:ext cx="10058400" cy="207264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659" y="3007928"/>
            <a:ext cx="9875520" cy="2588201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0397-CDB2-434B-87D9-BA7D8AB47F11}" type="datetime1">
              <a:rPr lang="en-US" smtClean="0"/>
              <a:pPr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D19B-071A-6246-887B-008A2AA4866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294894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47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7801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257300"/>
            <a:ext cx="4937760" cy="4611794"/>
          </a:xfrm>
        </p:spPr>
        <p:txBody>
          <a:bodyPr/>
          <a:lstStyle>
            <a:lvl1pPr marL="173038" indent="-173038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257301"/>
            <a:ext cx="4937760" cy="4611795"/>
          </a:xfrm>
        </p:spPr>
        <p:txBody>
          <a:bodyPr/>
          <a:lstStyle>
            <a:lvl1pPr marL="173038" indent="-173038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B5BE-5EA2-0A44-A95E-2B33BBBE22B8}" type="datetime1">
              <a:rPr lang="en-US" smtClean="0"/>
              <a:pPr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D19B-071A-6246-887B-008A2AA486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84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787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28285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964568"/>
            <a:ext cx="4937760" cy="39959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228285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964568"/>
            <a:ext cx="4937760" cy="39959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67CE9-7848-6D4E-B355-2E47771CA6C1}" type="datetime1">
              <a:rPr lang="en-US" smtClean="0"/>
              <a:pPr/>
              <a:t>2/4/2021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D19B-071A-6246-887B-008A2AA486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77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787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C39E-C9EE-774A-9D6A-4235F5B2CF61}" type="datetime1">
              <a:rPr lang="en-US" smtClean="0"/>
              <a:pPr/>
              <a:t>2/4/2021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D19B-071A-6246-887B-008A2AA486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40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AA586-81EA-3D40-AB8C-A417C8CEC0FE}" type="datetime1">
              <a:rPr lang="en-US" smtClean="0"/>
              <a:pPr/>
              <a:t>2/4/2021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D19B-071A-6246-887B-008A2AA486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86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F4B9039B-9B81-3844-A642-3A7D79ECBF07}" type="datetime1">
              <a:rPr lang="en-US" smtClean="0"/>
              <a:pPr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32323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16D19B-071A-6246-887B-008A2AA48661}" type="slidenum">
              <a:rPr lang="en-US" smtClean="0">
                <a:solidFill>
                  <a:srgbClr val="323232"/>
                </a:solidFill>
              </a:rPr>
              <a:pPr/>
              <a:t>‹#›</a:t>
            </a:fld>
            <a:endParaRPr lang="en-US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913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6A65-D4C6-C14D-B567-7FA7CA8B0186}" type="datetime1">
              <a:rPr lang="en-US" smtClean="0"/>
              <a:pPr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D19B-071A-6246-887B-008A2AA486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1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773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234440"/>
            <a:ext cx="10058401" cy="46346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800610-9F02-AB44-BF20-C2CA1642E668}" type="datetime1">
              <a:rPr lang="en-US" smtClean="0"/>
              <a:pPr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E16D19B-071A-6246-887B-008A2AA4866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0901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876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4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4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711.11543.pdf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09.03193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Node Resolution and Relation Classification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16D19B-071A-6246-887B-008A2AA48661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C71667-6E61-45CE-95E9-EF1CE99CC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zh-CN" dirty="0"/>
              <a:t>FILIP ILIEVSKI</a:t>
            </a:r>
            <a:r>
              <a:rPr lang="en-US" altLang="zh-CN" dirty="0"/>
              <a:t>;</a:t>
            </a:r>
          </a:p>
          <a:p>
            <a:r>
              <a:rPr lang="en-US" dirty="0"/>
              <a:t>Hanzhi Zhang;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3714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Relation Classification - Data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D19B-071A-6246-887B-008A2AA4866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1F416C8-BACB-4968-A998-5E40D5709D58}"/>
              </a:ext>
            </a:extLst>
          </p:cNvPr>
          <p:cNvSpPr txBox="1"/>
          <p:nvPr/>
        </p:nvSpPr>
        <p:spPr>
          <a:xfrm>
            <a:off x="1097280" y="1087465"/>
            <a:ext cx="9981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Task: </a:t>
            </a:r>
            <a:r>
              <a:rPr lang="en-GB" dirty="0"/>
              <a:t>Predict the relation of the triple, given the labels or the descriptions of the subject and the object. </a:t>
            </a:r>
            <a:br>
              <a:rPr lang="en-GB" dirty="0"/>
            </a:br>
            <a:r>
              <a:rPr lang="en-GB" dirty="0"/>
              <a:t>(Example: use the subject, “mandarin orange” and the object “orange” to predict relation “</a:t>
            </a:r>
            <a:r>
              <a:rPr lang="en-GB" dirty="0" err="1"/>
              <a:t>color</a:t>
            </a:r>
            <a:r>
              <a:rPr lang="en-GB" dirty="0"/>
              <a:t>”)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88A0FA0-602A-4B3C-A308-A936C73A513E}"/>
              </a:ext>
            </a:extLst>
          </p:cNvPr>
          <p:cNvSpPr txBox="1"/>
          <p:nvPr/>
        </p:nvSpPr>
        <p:spPr>
          <a:xfrm>
            <a:off x="1105077" y="1978328"/>
            <a:ext cx="99818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Setup: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Use </a:t>
            </a:r>
            <a:r>
              <a:rPr lang="en-GB" b="1" dirty="0" err="1"/>
              <a:t>WebChild</a:t>
            </a:r>
            <a:r>
              <a:rPr lang="en-GB" dirty="0"/>
              <a:t> as train, development and test data.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Learn to predict the correct relation id (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wn:color.n.01</a:t>
            </a:r>
            <a:r>
              <a:rPr lang="en-GB" dirty="0"/>
              <a:t>) given the </a:t>
            </a:r>
            <a:r>
              <a:rPr lang="en-GB" b="1" dirty="0"/>
              <a:t>descriptions </a:t>
            </a:r>
            <a:r>
              <a:rPr lang="en-GB" dirty="0"/>
              <a:t>of the node </a:t>
            </a:r>
            <a:r>
              <a:rPr lang="en-GB" b="1" dirty="0" err="1"/>
              <a:t>synsets</a:t>
            </a:r>
            <a:r>
              <a:rPr lang="en-GB" dirty="0"/>
              <a:t> (e.g., 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wn:mandarin.n.01 and wn:orange.a.01</a:t>
            </a:r>
            <a:r>
              <a:rPr lang="en-GB" dirty="0"/>
              <a:t>).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Use different baselines to make prediction and calculate the accuracy.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err="1"/>
              <a:t>Analyze</a:t>
            </a:r>
            <a:r>
              <a:rPr lang="en-GB" dirty="0"/>
              <a:t> the results and pick the most reliable baseline to classify </a:t>
            </a:r>
            <a:r>
              <a:rPr lang="en-GB" dirty="0" err="1"/>
              <a:t>HasProperty</a:t>
            </a:r>
            <a:r>
              <a:rPr lang="en-GB" dirty="0"/>
              <a:t> edges in </a:t>
            </a:r>
            <a:r>
              <a:rPr lang="en-GB" b="1" dirty="0"/>
              <a:t>CSKG</a:t>
            </a:r>
            <a:r>
              <a:rPr lang="en-GB" dirty="0"/>
              <a:t>.</a:t>
            </a:r>
          </a:p>
          <a:p>
            <a:br>
              <a:rPr lang="en-GB" b="1" dirty="0"/>
            </a:br>
            <a:endParaRPr lang="en-GB" dirty="0"/>
          </a:p>
        </p:txBody>
      </p:sp>
      <p:graphicFrame>
        <p:nvGraphicFramePr>
          <p:cNvPr id="11" name="表格 8">
            <a:extLst>
              <a:ext uri="{FF2B5EF4-FFF2-40B4-BE49-F238E27FC236}">
                <a16:creationId xmlns:a16="http://schemas.microsoft.com/office/drawing/2014/main" id="{4ACF499E-C6A7-B14D-86B8-7CD08A9743FF}"/>
              </a:ext>
            </a:extLst>
          </p:cNvPr>
          <p:cNvGraphicFramePr>
            <a:graphicFrameLocks noGrp="1"/>
          </p:cNvGraphicFramePr>
          <p:nvPr/>
        </p:nvGraphicFramePr>
        <p:xfrm>
          <a:off x="4150500" y="4964405"/>
          <a:ext cx="3875405" cy="1314450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2799715">
                  <a:extLst>
                    <a:ext uri="{9D8B030D-6E8A-4147-A177-3AD203B41FA5}">
                      <a16:colId xmlns:a16="http://schemas.microsoft.com/office/drawing/2014/main" val="1362318995"/>
                    </a:ext>
                  </a:extLst>
                </a:gridCol>
                <a:gridCol w="1075690">
                  <a:extLst>
                    <a:ext uri="{9D8B030D-6E8A-4147-A177-3AD203B41FA5}">
                      <a16:colId xmlns:a16="http://schemas.microsoft.com/office/drawing/2014/main" val="1058831070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The number of triples without relations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dirty="0">
                          <a:effectLst/>
                        </a:rPr>
                        <a:t>3673697</a:t>
                      </a:r>
                      <a:endParaRPr lang="en-GB" sz="11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061264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The number of triples with relation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2836191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024805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The number of unique entities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48076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88397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The number of unique relations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27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463483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The most frequent entity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"wn:new.a.1"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347893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The most frequent relation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"wn:quality.n.1"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580457"/>
                  </a:ext>
                </a:extLst>
              </a:tr>
            </a:tbl>
          </a:graphicData>
        </a:graphic>
      </p:graphicFrame>
      <p:sp>
        <p:nvSpPr>
          <p:cNvPr id="12" name="文本框 9">
            <a:extLst>
              <a:ext uri="{FF2B5EF4-FFF2-40B4-BE49-F238E27FC236}">
                <a16:creationId xmlns:a16="http://schemas.microsoft.com/office/drawing/2014/main" id="{FE569DDD-3094-2247-B4EF-EEBEE9E8F9E7}"/>
              </a:ext>
            </a:extLst>
          </p:cNvPr>
          <p:cNvSpPr txBox="1"/>
          <p:nvPr/>
        </p:nvSpPr>
        <p:spPr>
          <a:xfrm>
            <a:off x="1096523" y="4346518"/>
            <a:ext cx="1664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 sampling: </a:t>
            </a:r>
            <a:endParaRPr lang="en-GB" b="1" dirty="0"/>
          </a:p>
        </p:txBody>
      </p:sp>
      <p:sp>
        <p:nvSpPr>
          <p:cNvPr id="13" name="文本框 10">
            <a:extLst>
              <a:ext uri="{FF2B5EF4-FFF2-40B4-BE49-F238E27FC236}">
                <a16:creationId xmlns:a16="http://schemas.microsoft.com/office/drawing/2014/main" id="{0B7CF8C5-262F-054E-8736-0FF7CE049349}"/>
              </a:ext>
            </a:extLst>
          </p:cNvPr>
          <p:cNvSpPr txBox="1"/>
          <p:nvPr/>
        </p:nvSpPr>
        <p:spPr>
          <a:xfrm>
            <a:off x="2825808" y="4302363"/>
            <a:ext cx="7979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Randomly Choose 100k lines which from </a:t>
            </a:r>
            <a:r>
              <a:rPr lang="en-US" dirty="0" err="1"/>
              <a:t>WebChild’s</a:t>
            </a:r>
            <a:r>
              <a:rPr lang="en-US" dirty="0"/>
              <a:t> </a:t>
            </a:r>
            <a:r>
              <a:rPr lang="en-US" b="1" i="1" dirty="0"/>
              <a:t>property</a:t>
            </a:r>
            <a:r>
              <a:rPr lang="en-US" dirty="0"/>
              <a:t> subset.</a:t>
            </a:r>
          </a:p>
          <a:p>
            <a:r>
              <a:rPr lang="en-US" dirty="0"/>
              <a:t>Split to train-dev-test at 80%: 10%: 10% ratio</a:t>
            </a:r>
            <a:endParaRPr lang="en-GB" dirty="0"/>
          </a:p>
        </p:txBody>
      </p:sp>
      <p:pic>
        <p:nvPicPr>
          <p:cNvPr id="14" name="图片 20">
            <a:extLst>
              <a:ext uri="{FF2B5EF4-FFF2-40B4-BE49-F238E27FC236}">
                <a16:creationId xmlns:a16="http://schemas.microsoft.com/office/drawing/2014/main" id="{0725A316-1A46-E94F-A180-12D9D6B70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077" y="3850892"/>
            <a:ext cx="8519797" cy="38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879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FF717-1222-6649-9DC5-B2CC3548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sampling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C92E-88C0-3D41-9D0A-1F54BBE80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D19B-071A-6246-887B-008A2AA4866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文本框 9">
            <a:extLst>
              <a:ext uri="{FF2B5EF4-FFF2-40B4-BE49-F238E27FC236}">
                <a16:creationId xmlns:a16="http://schemas.microsoft.com/office/drawing/2014/main" id="{4A26272A-4C65-6445-917C-F743A0B4CE35}"/>
              </a:ext>
            </a:extLst>
          </p:cNvPr>
          <p:cNvSpPr txBox="1"/>
          <p:nvPr/>
        </p:nvSpPr>
        <p:spPr>
          <a:xfrm>
            <a:off x="1097280" y="1385604"/>
            <a:ext cx="1664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 sampling: </a:t>
            </a:r>
            <a:endParaRPr lang="en-GB" b="1" dirty="0"/>
          </a:p>
        </p:txBody>
      </p:sp>
      <p:sp>
        <p:nvSpPr>
          <p:cNvPr id="6" name="文本框 10">
            <a:extLst>
              <a:ext uri="{FF2B5EF4-FFF2-40B4-BE49-F238E27FC236}">
                <a16:creationId xmlns:a16="http://schemas.microsoft.com/office/drawing/2014/main" id="{C111895E-C1E0-AF46-8699-B3CAC87D2888}"/>
              </a:ext>
            </a:extLst>
          </p:cNvPr>
          <p:cNvSpPr txBox="1"/>
          <p:nvPr/>
        </p:nvSpPr>
        <p:spPr>
          <a:xfrm>
            <a:off x="2826565" y="1341449"/>
            <a:ext cx="79790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Randomly Choose 100k lines which from </a:t>
            </a:r>
            <a:r>
              <a:rPr lang="en-US" dirty="0" err="1"/>
              <a:t>WebChild’s</a:t>
            </a:r>
            <a:r>
              <a:rPr lang="en-US" dirty="0"/>
              <a:t> </a:t>
            </a:r>
            <a:r>
              <a:rPr lang="en-US" b="1" i="1" dirty="0"/>
              <a:t>property</a:t>
            </a:r>
            <a:r>
              <a:rPr lang="en-US" dirty="0"/>
              <a:t> subset.</a:t>
            </a:r>
          </a:p>
          <a:p>
            <a:r>
              <a:rPr lang="en-US" dirty="0"/>
              <a:t>Split to train-dev-test at 80%: 10%: 10% ratio</a:t>
            </a:r>
          </a:p>
          <a:p>
            <a:endParaRPr lang="en-US" dirty="0"/>
          </a:p>
          <a:p>
            <a:r>
              <a:rPr lang="en-US" dirty="0"/>
              <a:t>then filter duplicates, edges with no candidates, and edges where the ground truth is not in the candidates</a:t>
            </a:r>
            <a:endParaRPr lang="en-GB" dirty="0"/>
          </a:p>
        </p:txBody>
      </p:sp>
      <p:graphicFrame>
        <p:nvGraphicFramePr>
          <p:cNvPr id="7" name="表格 15">
            <a:extLst>
              <a:ext uri="{FF2B5EF4-FFF2-40B4-BE49-F238E27FC236}">
                <a16:creationId xmlns:a16="http://schemas.microsoft.com/office/drawing/2014/main" id="{97096A29-97E7-AD43-B756-177A089A8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909256"/>
              </p:ext>
            </p:extLst>
          </p:nvPr>
        </p:nvGraphicFramePr>
        <p:xfrm>
          <a:off x="2499828" y="3116775"/>
          <a:ext cx="3809999" cy="760079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874115">
                  <a:extLst>
                    <a:ext uri="{9D8B030D-6E8A-4147-A177-3AD203B41FA5}">
                      <a16:colId xmlns:a16="http://schemas.microsoft.com/office/drawing/2014/main" val="3749910643"/>
                    </a:ext>
                  </a:extLst>
                </a:gridCol>
                <a:gridCol w="978628">
                  <a:extLst>
                    <a:ext uri="{9D8B030D-6E8A-4147-A177-3AD203B41FA5}">
                      <a16:colId xmlns:a16="http://schemas.microsoft.com/office/drawing/2014/main" val="2585497385"/>
                    </a:ext>
                  </a:extLst>
                </a:gridCol>
                <a:gridCol w="978628">
                  <a:extLst>
                    <a:ext uri="{9D8B030D-6E8A-4147-A177-3AD203B41FA5}">
                      <a16:colId xmlns:a16="http://schemas.microsoft.com/office/drawing/2014/main" val="2366193956"/>
                    </a:ext>
                  </a:extLst>
                </a:gridCol>
                <a:gridCol w="978628">
                  <a:extLst>
                    <a:ext uri="{9D8B030D-6E8A-4147-A177-3AD203B41FA5}">
                      <a16:colId xmlns:a16="http://schemas.microsoft.com/office/drawing/2014/main" val="2444456841"/>
                    </a:ext>
                  </a:extLst>
                </a:gridCol>
              </a:tblGrid>
              <a:tr h="18857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Total Line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D</a:t>
                      </a:r>
                      <a:r>
                        <a:rPr lang="en-US" altLang="zh-CN" sz="1100" b="1" u="none" strike="noStrike" dirty="0">
                          <a:effectLst/>
                        </a:rPr>
                        <a:t>u</a:t>
                      </a:r>
                      <a:r>
                        <a:rPr lang="en-GB" sz="1100" b="1" u="none" strike="noStrike" dirty="0">
                          <a:effectLst/>
                        </a:rPr>
                        <a:t>plicate Line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Remaining Line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170933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Train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80000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22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79978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338591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Dev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10000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9993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792520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Test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10000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9991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3387454"/>
                  </a:ext>
                </a:extLst>
              </a:tr>
            </a:tbl>
          </a:graphicData>
        </a:graphic>
      </p:graphicFrame>
      <p:graphicFrame>
        <p:nvGraphicFramePr>
          <p:cNvPr id="8" name="表格 17">
            <a:extLst>
              <a:ext uri="{FF2B5EF4-FFF2-40B4-BE49-F238E27FC236}">
                <a16:creationId xmlns:a16="http://schemas.microsoft.com/office/drawing/2014/main" id="{2A94E100-E6D7-7F4E-9E48-0AB706837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832728"/>
              </p:ext>
            </p:extLst>
          </p:nvPr>
        </p:nvGraphicFramePr>
        <p:xfrm>
          <a:off x="6812801" y="3116775"/>
          <a:ext cx="2832100" cy="76200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874340">
                  <a:extLst>
                    <a:ext uri="{9D8B030D-6E8A-4147-A177-3AD203B41FA5}">
                      <a16:colId xmlns:a16="http://schemas.microsoft.com/office/drawing/2014/main" val="2765852950"/>
                    </a:ext>
                  </a:extLst>
                </a:gridCol>
                <a:gridCol w="978880">
                  <a:extLst>
                    <a:ext uri="{9D8B030D-6E8A-4147-A177-3AD203B41FA5}">
                      <a16:colId xmlns:a16="http://schemas.microsoft.com/office/drawing/2014/main" val="3292318015"/>
                    </a:ext>
                  </a:extLst>
                </a:gridCol>
                <a:gridCol w="978880">
                  <a:extLst>
                    <a:ext uri="{9D8B030D-6E8A-4147-A177-3AD203B41FA5}">
                      <a16:colId xmlns:a16="http://schemas.microsoft.com/office/drawing/2014/main" val="242297683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 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Total Line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No Candidates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16866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Train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79978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49854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65780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Dev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9993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6206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0104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Test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9991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6153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3374656"/>
                  </a:ext>
                </a:extLst>
              </a:tr>
            </a:tbl>
          </a:graphicData>
        </a:graphic>
      </p:graphicFrame>
      <p:graphicFrame>
        <p:nvGraphicFramePr>
          <p:cNvPr id="9" name="表格 22">
            <a:extLst>
              <a:ext uri="{FF2B5EF4-FFF2-40B4-BE49-F238E27FC236}">
                <a16:creationId xmlns:a16="http://schemas.microsoft.com/office/drawing/2014/main" id="{5AAF6ACD-FC57-8A40-8C08-E6410A228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938323"/>
              </p:ext>
            </p:extLst>
          </p:nvPr>
        </p:nvGraphicFramePr>
        <p:xfrm>
          <a:off x="2499827" y="4220811"/>
          <a:ext cx="3809999" cy="1251585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874115">
                  <a:extLst>
                    <a:ext uri="{9D8B030D-6E8A-4147-A177-3AD203B41FA5}">
                      <a16:colId xmlns:a16="http://schemas.microsoft.com/office/drawing/2014/main" val="2925424322"/>
                    </a:ext>
                  </a:extLst>
                </a:gridCol>
                <a:gridCol w="978628">
                  <a:extLst>
                    <a:ext uri="{9D8B030D-6E8A-4147-A177-3AD203B41FA5}">
                      <a16:colId xmlns:a16="http://schemas.microsoft.com/office/drawing/2014/main" val="3553682897"/>
                    </a:ext>
                  </a:extLst>
                </a:gridCol>
                <a:gridCol w="978628">
                  <a:extLst>
                    <a:ext uri="{9D8B030D-6E8A-4147-A177-3AD203B41FA5}">
                      <a16:colId xmlns:a16="http://schemas.microsoft.com/office/drawing/2014/main" val="3322816575"/>
                    </a:ext>
                  </a:extLst>
                </a:gridCol>
                <a:gridCol w="978628">
                  <a:extLst>
                    <a:ext uri="{9D8B030D-6E8A-4147-A177-3AD203B41FA5}">
                      <a16:colId xmlns:a16="http://schemas.microsoft.com/office/drawing/2014/main" val="354698181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Total Line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Ground Truth not in Candidates (Left)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Ground Truth not in Candidates (Right)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30186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Train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dirty="0"/>
                        <a:t>3685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24468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Dev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18644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Test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4990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4300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Relation Classification-Baselines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D19B-071A-6246-887B-008A2AA4866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67F00CD-DD4A-4446-B6C0-B2AC77433DEE}"/>
              </a:ext>
            </a:extLst>
          </p:cNvPr>
          <p:cNvSpPr txBox="1"/>
          <p:nvPr/>
        </p:nvSpPr>
        <p:spPr>
          <a:xfrm>
            <a:off x="1097280" y="1006579"/>
            <a:ext cx="1038059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Baselines:</a:t>
            </a:r>
          </a:p>
          <a:p>
            <a:r>
              <a:rPr lang="en-US" b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Random Baseline: </a:t>
            </a:r>
          </a:p>
          <a:p>
            <a:r>
              <a:rPr lang="en-US" dirty="0"/>
              <a:t>Randomly choose one relation from 27 unique relations.</a:t>
            </a:r>
          </a:p>
          <a:p>
            <a:endParaRPr lang="en-US" dirty="0"/>
          </a:p>
          <a:p>
            <a:r>
              <a:rPr lang="en-US" b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Frequency Baseline (MFS): </a:t>
            </a:r>
          </a:p>
          <a:p>
            <a:r>
              <a:rPr lang="en-US" altLang="zh-CN" dirty="0"/>
              <a:t>Choose the relation, “</a:t>
            </a:r>
            <a:r>
              <a:rPr lang="en-GB" sz="1800" dirty="0">
                <a:effectLst/>
              </a:rPr>
              <a:t>wn:quality.n.1”</a:t>
            </a:r>
            <a:r>
              <a:rPr lang="en-US" altLang="zh-CN" dirty="0"/>
              <a:t>, which is most frequent on the training set.</a:t>
            </a:r>
          </a:p>
          <a:p>
            <a:endParaRPr lang="en-US" dirty="0"/>
          </a:p>
          <a:p>
            <a:r>
              <a:rPr lang="en-GB" b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Sentence Embedding Baseline: </a:t>
            </a:r>
          </a:p>
          <a:p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1. For each triple, create a sentence by concatenating the labels of the node1+relation+node2 as </a:t>
            </a: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</a:rPr>
              <a:t>label sentence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GB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2. For each relation candidate, take its relation definition (</a:t>
            </a: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candidate sentence)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Example </a:t>
            </a:r>
            <a:r>
              <a:rPr lang="en-GB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for </a:t>
            </a:r>
            <a:r>
              <a:rPr lang="en-US" i="1" dirty="0"/>
              <a:t>wn:quality.n.1</a:t>
            </a:r>
            <a:r>
              <a:rPr lang="en-US" dirty="0"/>
              <a:t>: </a:t>
            </a:r>
            <a:r>
              <a:rPr lang="en-US" i="1" dirty="0">
                <a:solidFill>
                  <a:srgbClr val="000000"/>
                </a:solidFill>
                <a:latin typeface="Lucida Grande"/>
              </a:rPr>
              <a:t>an essential and distinguishing attribute of something or someone</a:t>
            </a:r>
            <a:endParaRPr lang="en-GB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GB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3. Embed the label sentence and each candidate sentence by </a:t>
            </a: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sentence-transformer-</a:t>
            </a:r>
            <a:r>
              <a:rPr lang="en-GB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bert</a:t>
            </a: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Baseline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(STB)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sentence-transformer-</a:t>
            </a:r>
            <a:r>
              <a:rPr lang="en-GB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RoBERTa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Baseline (STR)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endParaRPr lang="en-GB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4. Compute the cosine similarity between </a:t>
            </a: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</a:rPr>
              <a:t>label sentence 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and </a:t>
            </a: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candidate sentence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endParaRPr lang="en-GB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5. Pick the candidate with max similarity.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162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Relation Classification-Baselines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D19B-071A-6246-887B-008A2AA4866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67F00CD-DD4A-4446-B6C0-B2AC77433DEE}"/>
              </a:ext>
            </a:extLst>
          </p:cNvPr>
          <p:cNvSpPr txBox="1"/>
          <p:nvPr/>
        </p:nvSpPr>
        <p:spPr>
          <a:xfrm>
            <a:off x="1129532" y="1086700"/>
            <a:ext cx="9932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Kg-Bert: 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BERT-based neural network</a:t>
            </a:r>
          </a:p>
          <a:p>
            <a:pPr marL="342900" indent="-342900">
              <a:buAutoNum type="arabicPeriod"/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Training time Input: definitions of the subject and the object </a:t>
            </a:r>
            <a:r>
              <a:rPr lang="en-GB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synset</a:t>
            </a:r>
            <a:endParaRPr lang="en-GB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Training time Output: One of the 27 relation labels</a:t>
            </a:r>
          </a:p>
          <a:p>
            <a:pPr marL="342900" indent="-342900">
              <a:buAutoNum type="arabicPeriod"/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Test Input: definitions of the subject and the object </a:t>
            </a:r>
            <a:r>
              <a:rPr lang="en-GB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synset</a:t>
            </a:r>
            <a:endParaRPr lang="en-GB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Test Output: score for each of the 27 labels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B969632-5577-4BB1-9BC3-D2CD0891057F}"/>
              </a:ext>
            </a:extLst>
          </p:cNvPr>
          <p:cNvSpPr txBox="1"/>
          <p:nvPr/>
        </p:nvSpPr>
        <p:spPr>
          <a:xfrm>
            <a:off x="994376" y="2994731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Example:</a:t>
            </a:r>
            <a:endParaRPr lang="en-GB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E34ABC51-5810-4BFB-90C2-9D8831C0F00E}"/>
              </a:ext>
            </a:extLst>
          </p:cNvPr>
          <p:cNvSpPr/>
          <p:nvPr/>
        </p:nvSpPr>
        <p:spPr>
          <a:xfrm>
            <a:off x="3250137" y="3736634"/>
            <a:ext cx="159489" cy="2950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B59260B-1287-457B-8A7A-C183892EC207}"/>
              </a:ext>
            </a:extLst>
          </p:cNvPr>
          <p:cNvSpPr/>
          <p:nvPr/>
        </p:nvSpPr>
        <p:spPr>
          <a:xfrm>
            <a:off x="1129532" y="3364063"/>
            <a:ext cx="4550736" cy="310975"/>
          </a:xfrm>
          <a:prstGeom prst="roundRect">
            <a:avLst/>
          </a:prstGeom>
          <a:solidFill>
            <a:srgbClr val="FFFF00">
              <a:alpha val="5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wn:food.n.1-</a:t>
            </a:r>
            <a:r>
              <a:rPr lang="en-US" b="1" i="1" strike="sngStrike" dirty="0">
                <a:solidFill>
                  <a:srgbClr val="000000"/>
                </a:solidFill>
                <a:latin typeface="Times New Roman" panose="02020603050405020304" pitchFamily="18" charset="0"/>
              </a:rPr>
              <a:t>wn:quality.n.1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-wn:expensive.a.1</a:t>
            </a:r>
            <a:endParaRPr lang="en-GB" b="1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76FC6E6-4E75-4FE3-846E-431C4370A54E}"/>
              </a:ext>
            </a:extLst>
          </p:cNvPr>
          <p:cNvSpPr/>
          <p:nvPr/>
        </p:nvSpPr>
        <p:spPr>
          <a:xfrm>
            <a:off x="1097280" y="4100563"/>
            <a:ext cx="4698407" cy="1312890"/>
          </a:xfrm>
          <a:prstGeom prst="roundRect">
            <a:avLst/>
          </a:prstGeom>
          <a:solidFill>
            <a:srgbClr val="FFFF00">
              <a:alpha val="5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any substance that can be metabolized by an animal to give energy and build tissue;</a:t>
            </a:r>
          </a:p>
          <a:p>
            <a:pPr algn="ctr"/>
            <a:endParaRPr lang="en-US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high in price or charging high prices;</a:t>
            </a:r>
            <a:endParaRPr lang="en-GB" b="1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1010C83-9BAA-4426-A1D7-226AA1C649C4}"/>
              </a:ext>
            </a:extLst>
          </p:cNvPr>
          <p:cNvSpPr/>
          <p:nvPr/>
        </p:nvSpPr>
        <p:spPr>
          <a:xfrm>
            <a:off x="6368902" y="4164503"/>
            <a:ext cx="1307805" cy="7232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  <a:endParaRPr lang="en-GB" dirty="0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3997DA1A-5F18-422F-ABD8-4B5FDB64C8ED}"/>
              </a:ext>
            </a:extLst>
          </p:cNvPr>
          <p:cNvSpPr/>
          <p:nvPr/>
        </p:nvSpPr>
        <p:spPr>
          <a:xfrm>
            <a:off x="5904614" y="4441080"/>
            <a:ext cx="382772" cy="1701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F5DA8AEB-4AFB-46AF-8FAD-22EB983F565B}"/>
              </a:ext>
            </a:extLst>
          </p:cNvPr>
          <p:cNvSpPr/>
          <p:nvPr/>
        </p:nvSpPr>
        <p:spPr>
          <a:xfrm>
            <a:off x="7758223" y="4438246"/>
            <a:ext cx="382772" cy="1701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3AA8010-13C8-4AAE-BD04-F639F34BF181}"/>
              </a:ext>
            </a:extLst>
          </p:cNvPr>
          <p:cNvSpPr txBox="1"/>
          <p:nvPr/>
        </p:nvSpPr>
        <p:spPr>
          <a:xfrm>
            <a:off x="5786238" y="4086326"/>
            <a:ext cx="680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  <a:endParaRPr lang="en-GB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EF29910-1859-47BE-A002-B04CD2F7F95A}"/>
              </a:ext>
            </a:extLst>
          </p:cNvPr>
          <p:cNvSpPr txBox="1"/>
          <p:nvPr/>
        </p:nvSpPr>
        <p:spPr>
          <a:xfrm>
            <a:off x="7595190" y="4100649"/>
            <a:ext cx="939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  <a:endParaRPr lang="en-GB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6E3F3B2A-D8F5-4C66-BC12-E9C6495CE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5916" y="2348658"/>
            <a:ext cx="1442836" cy="389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426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Relation Classification on </a:t>
            </a:r>
            <a:r>
              <a:rPr lang="en-US" altLang="zh-CN" sz="3600" dirty="0" err="1"/>
              <a:t>WebChild</a:t>
            </a:r>
            <a:r>
              <a:rPr lang="en-US" altLang="zh-CN" sz="3600" dirty="0"/>
              <a:t> - Results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D19B-071A-6246-887B-008A2AA48661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22663C1-2C9F-4952-8FA3-69EC5BA16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142214"/>
              </p:ext>
            </p:extLst>
          </p:nvPr>
        </p:nvGraphicFramePr>
        <p:xfrm>
          <a:off x="2315112" y="1191893"/>
          <a:ext cx="7622736" cy="13613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9219">
                  <a:extLst>
                    <a:ext uri="{9D8B030D-6E8A-4147-A177-3AD203B41FA5}">
                      <a16:colId xmlns:a16="http://schemas.microsoft.com/office/drawing/2014/main" val="53281270"/>
                    </a:ext>
                  </a:extLst>
                </a:gridCol>
                <a:gridCol w="914043">
                  <a:extLst>
                    <a:ext uri="{9D8B030D-6E8A-4147-A177-3AD203B41FA5}">
                      <a16:colId xmlns:a16="http://schemas.microsoft.com/office/drawing/2014/main" val="3145037536"/>
                    </a:ext>
                  </a:extLst>
                </a:gridCol>
                <a:gridCol w="916899">
                  <a:extLst>
                    <a:ext uri="{9D8B030D-6E8A-4147-A177-3AD203B41FA5}">
                      <a16:colId xmlns:a16="http://schemas.microsoft.com/office/drawing/2014/main" val="1050226411"/>
                    </a:ext>
                  </a:extLst>
                </a:gridCol>
                <a:gridCol w="916899">
                  <a:extLst>
                    <a:ext uri="{9D8B030D-6E8A-4147-A177-3AD203B41FA5}">
                      <a16:colId xmlns:a16="http://schemas.microsoft.com/office/drawing/2014/main" val="189528728"/>
                    </a:ext>
                  </a:extLst>
                </a:gridCol>
                <a:gridCol w="916899">
                  <a:extLst>
                    <a:ext uri="{9D8B030D-6E8A-4147-A177-3AD203B41FA5}">
                      <a16:colId xmlns:a16="http://schemas.microsoft.com/office/drawing/2014/main" val="229086674"/>
                    </a:ext>
                  </a:extLst>
                </a:gridCol>
                <a:gridCol w="916899">
                  <a:extLst>
                    <a:ext uri="{9D8B030D-6E8A-4147-A177-3AD203B41FA5}">
                      <a16:colId xmlns:a16="http://schemas.microsoft.com/office/drawing/2014/main" val="746077512"/>
                    </a:ext>
                  </a:extLst>
                </a:gridCol>
                <a:gridCol w="916899">
                  <a:extLst>
                    <a:ext uri="{9D8B030D-6E8A-4147-A177-3AD203B41FA5}">
                      <a16:colId xmlns:a16="http://schemas.microsoft.com/office/drawing/2014/main" val="2530298937"/>
                    </a:ext>
                  </a:extLst>
                </a:gridCol>
                <a:gridCol w="974979">
                  <a:extLst>
                    <a:ext uri="{9D8B030D-6E8A-4147-A177-3AD203B41FA5}">
                      <a16:colId xmlns:a16="http://schemas.microsoft.com/office/drawing/2014/main" val="2122473928"/>
                    </a:ext>
                  </a:extLst>
                </a:gridCol>
              </a:tblGrid>
              <a:tr h="272441">
                <a:tc gridSpan="8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Relation Prediction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600709"/>
                  </a:ext>
                </a:extLst>
              </a:tr>
              <a:tr h="2715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Accuracy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MRS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MFS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STB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STR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STB II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STR II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Kg-Bert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3332608"/>
                  </a:ext>
                </a:extLst>
              </a:tr>
              <a:tr h="2724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Train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38.30%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99.94%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8809967"/>
                  </a:ext>
                </a:extLst>
              </a:tr>
              <a:tr h="2724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Dev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38.70%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99.39%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2613024"/>
                  </a:ext>
                </a:extLst>
              </a:tr>
              <a:tr h="2724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Test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37.70%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99.48%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0135615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74ECE9FE-E6E2-4C20-AC9E-2188D531FEB0}"/>
              </a:ext>
            </a:extLst>
          </p:cNvPr>
          <p:cNvSpPr txBox="1"/>
          <p:nvPr/>
        </p:nvSpPr>
        <p:spPr>
          <a:xfrm>
            <a:off x="1010889" y="2653169"/>
            <a:ext cx="10826603" cy="923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STB and STB II: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If we have a triple: “Entity1, Relation1, Entity2”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The label sentence of STB is “Entity1 label, Relation label, Entity2 label”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The label sentence of STB II is “Entity1 definition, Relation label, Entity2 definition”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24FD9C8-D2D3-421C-B693-9BF71F9B2DD1}"/>
              </a:ext>
            </a:extLst>
          </p:cNvPr>
          <p:cNvSpPr txBox="1"/>
          <p:nvPr/>
        </p:nvSpPr>
        <p:spPr>
          <a:xfrm>
            <a:off x="1097280" y="3910048"/>
            <a:ext cx="3346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Findings: </a:t>
            </a:r>
          </a:p>
          <a:p>
            <a:r>
              <a:rPr lang="en-GB" dirty="0"/>
              <a:t>Kg-Bert has the best performance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44E4A6F-2C60-437B-B622-42467CF96BAA}"/>
              </a:ext>
            </a:extLst>
          </p:cNvPr>
          <p:cNvSpPr txBox="1"/>
          <p:nvPr/>
        </p:nvSpPr>
        <p:spPr>
          <a:xfrm>
            <a:off x="1097280" y="1165425"/>
            <a:ext cx="1170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WebChild</a:t>
            </a:r>
            <a:r>
              <a:rPr lang="en-GB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573251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Relation Classification on CSKG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D19B-071A-6246-887B-008A2AA4866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88A0FA0-602A-4B3C-A308-A936C73A513E}"/>
              </a:ext>
            </a:extLst>
          </p:cNvPr>
          <p:cNvSpPr txBox="1"/>
          <p:nvPr/>
        </p:nvSpPr>
        <p:spPr>
          <a:xfrm>
            <a:off x="1097280" y="1120676"/>
            <a:ext cx="99818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Application to CSKG: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b="1" dirty="0"/>
              <a:t>CSKG Test Data: </a:t>
            </a:r>
            <a:r>
              <a:rPr lang="en-US" dirty="0"/>
              <a:t>sample 100 /r/</a:t>
            </a:r>
            <a:r>
              <a:rPr lang="en-US" dirty="0" err="1"/>
              <a:t>HasProperty</a:t>
            </a:r>
            <a:r>
              <a:rPr lang="en-US" dirty="0"/>
              <a:t> edges for which we can find 2+ candidates for the subject and 1+ candidates for the object in NLTK Corpus--WordNet.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KG-BERT: </a:t>
            </a:r>
            <a:r>
              <a:rPr lang="en-US" dirty="0"/>
              <a:t>As the CSKG nodes are lexical, disambiguate the subject and the object to their most-frequent sense as node id. </a:t>
            </a:r>
          </a:p>
          <a:p>
            <a:pPr lvl="1"/>
            <a:r>
              <a:rPr lang="en-US" i="1" dirty="0"/>
              <a:t>this is correct more often than not, but it is causing some errors</a:t>
            </a:r>
            <a:br>
              <a:rPr lang="en-US" i="1" dirty="0"/>
            </a:br>
            <a:br>
              <a:rPr lang="en-US" i="1" dirty="0"/>
            </a:br>
            <a:endParaRPr lang="en-GB" i="1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Combine KG-BERT’s prediction with the MFS prediction using different ratios.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Pick 100 edges to manually inspect whether the prediction is right.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Calculate the accuracy.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Annotate the incorrect edges manually to be able to compare to the other baselines.</a:t>
            </a:r>
            <a:endParaRPr lang="en-GB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7E004B1-B92B-4085-9A3B-EEB7F4BA8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531" y="2837231"/>
            <a:ext cx="6884153" cy="49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915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Relation Classification on CSKG - Results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D19B-071A-6246-887B-008A2AA48661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58A71C30-63C9-4550-9D90-5007735F7B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894080"/>
              </p:ext>
            </p:extLst>
          </p:nvPr>
        </p:nvGraphicFramePr>
        <p:xfrm>
          <a:off x="6315959" y="1640168"/>
          <a:ext cx="3922831" cy="403477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74552">
                  <a:extLst>
                    <a:ext uri="{9D8B030D-6E8A-4147-A177-3AD203B41FA5}">
                      <a16:colId xmlns:a16="http://schemas.microsoft.com/office/drawing/2014/main" val="197151415"/>
                    </a:ext>
                  </a:extLst>
                </a:gridCol>
                <a:gridCol w="3048279">
                  <a:extLst>
                    <a:ext uri="{9D8B030D-6E8A-4147-A177-3AD203B41FA5}">
                      <a16:colId xmlns:a16="http://schemas.microsoft.com/office/drawing/2014/main" val="1167760617"/>
                    </a:ext>
                  </a:extLst>
                </a:gridCol>
              </a:tblGrid>
              <a:tr h="33623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Alpha</a:t>
                      </a:r>
                      <a:endParaRPr lang="en-GB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Relation Accuracy</a:t>
                      </a:r>
                      <a:endParaRPr lang="en-GB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152266"/>
                  </a:ext>
                </a:extLst>
              </a:tr>
              <a:tr h="33623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7</a:t>
                      </a:r>
                      <a:r>
                        <a:rPr lang="en-US" altLang="zh-CN" sz="1600" u="none" strike="noStrike" dirty="0">
                          <a:effectLst/>
                        </a:rPr>
                        <a:t>7</a:t>
                      </a:r>
                      <a:r>
                        <a:rPr lang="en-GB" sz="1600" u="none" strike="noStrike" dirty="0">
                          <a:effectLst/>
                        </a:rPr>
                        <a:t>%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85137369"/>
                  </a:ext>
                </a:extLst>
              </a:tr>
              <a:tr h="33623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0.1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7</a:t>
                      </a:r>
                      <a:r>
                        <a:rPr lang="en-US" altLang="zh-CN" sz="1600" u="none" strike="noStrike" dirty="0">
                          <a:effectLst/>
                        </a:rPr>
                        <a:t>4</a:t>
                      </a:r>
                      <a:r>
                        <a:rPr lang="en-GB" sz="1600" u="none" strike="noStrike" dirty="0">
                          <a:effectLst/>
                        </a:rPr>
                        <a:t>%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184295"/>
                  </a:ext>
                </a:extLst>
              </a:tr>
              <a:tr h="33623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0.2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7</a:t>
                      </a:r>
                      <a:r>
                        <a:rPr lang="en-US" altLang="zh-CN" sz="1600" u="none" strike="noStrike" dirty="0">
                          <a:effectLst/>
                        </a:rPr>
                        <a:t>7</a:t>
                      </a:r>
                      <a:r>
                        <a:rPr lang="en-GB" sz="1600" u="none" strike="noStrike" dirty="0">
                          <a:effectLst/>
                        </a:rPr>
                        <a:t>%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4878591"/>
                  </a:ext>
                </a:extLst>
              </a:tr>
              <a:tr h="33623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0.3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77%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7207848"/>
                  </a:ext>
                </a:extLst>
              </a:tr>
              <a:tr h="33623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0.4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7</a:t>
                      </a:r>
                      <a:r>
                        <a:rPr lang="en-US" altLang="zh-CN" sz="1600" u="none" strike="noStrike" dirty="0">
                          <a:effectLst/>
                        </a:rPr>
                        <a:t>5</a:t>
                      </a:r>
                      <a:r>
                        <a:rPr lang="en-GB" sz="1600" u="none" strike="noStrike" dirty="0">
                          <a:effectLst/>
                        </a:rPr>
                        <a:t>%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839670"/>
                  </a:ext>
                </a:extLst>
              </a:tr>
              <a:tr h="33623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0.5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77%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9934671"/>
                  </a:ext>
                </a:extLst>
              </a:tr>
              <a:tr h="33623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0.6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79%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03464659"/>
                  </a:ext>
                </a:extLst>
              </a:tr>
              <a:tr h="33623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0.7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78%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194598"/>
                  </a:ext>
                </a:extLst>
              </a:tr>
              <a:tr h="33623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0.8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u="none" strike="noStrike" dirty="0">
                          <a:effectLst/>
                        </a:rPr>
                        <a:t>80%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46756412"/>
                  </a:ext>
                </a:extLst>
              </a:tr>
              <a:tr h="33623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0.9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78%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41744739"/>
                  </a:ext>
                </a:extLst>
              </a:tr>
              <a:tr h="33623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1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65%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8821983"/>
                  </a:ext>
                </a:extLst>
              </a:tr>
            </a:tbl>
          </a:graphicData>
        </a:graphic>
      </p:graphicFrame>
      <p:pic>
        <p:nvPicPr>
          <p:cNvPr id="23" name="图片 22">
            <a:extLst>
              <a:ext uri="{FF2B5EF4-FFF2-40B4-BE49-F238E27FC236}">
                <a16:creationId xmlns:a16="http://schemas.microsoft.com/office/drawing/2014/main" id="{F44C562C-47B3-445C-BB03-0AC14D324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96" y="2541426"/>
            <a:ext cx="5731764" cy="3718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70FF927-9CBB-439D-88A5-5E1CE00D945B}"/>
                  </a:ext>
                </a:extLst>
              </p:cNvPr>
              <p:cNvSpPr txBox="1"/>
              <p:nvPr/>
            </p:nvSpPr>
            <p:spPr>
              <a:xfrm>
                <a:off x="1317239" y="2940522"/>
                <a:ext cx="4998720" cy="1665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dirty="0"/>
                  <a:t>Score(s) is the final score of a word </a:t>
                </a:r>
                <a:r>
                  <a:rPr lang="en-GB" i="1" dirty="0"/>
                  <a:t>s</a:t>
                </a:r>
                <a:r>
                  <a:rPr lang="en-GB" dirty="0"/>
                  <a:t>.</a:t>
                </a: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GB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/>
                  <a:t> is ratio coefficient, to balance between:</a:t>
                </a:r>
              </a:p>
              <a:p>
                <a:pPr marL="285750" marR="0" indent="-28575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= the frequency rank of a candidate </a:t>
                </a:r>
                <a:br>
                  <a:rPr lang="en-GB" dirty="0"/>
                </a:br>
                <a:r>
                  <a:rPr lang="en-GB" dirty="0"/>
                  <a:t>(1 for most frequent sense).</a:t>
                </a:r>
              </a:p>
              <a:p>
                <a:pPr marL="285750" marR="0" indent="-28575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>
                        <a:latin typeface="Cambria Math" panose="02040503050406030204" pitchFamily="18" charset="0"/>
                      </a:rPr>
                      <m:t>𝑀𝑜𝑑𝑒𝑙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GB" dirty="0"/>
                  <a:t> = KG-BERT score</a:t>
                </a: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70FF927-9CBB-439D-88A5-5E1CE00D9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239" y="2940522"/>
                <a:ext cx="4998720" cy="1665649"/>
              </a:xfrm>
              <a:prstGeom prst="rect">
                <a:avLst/>
              </a:prstGeom>
              <a:blipFill>
                <a:blip r:embed="rId3"/>
                <a:stretch>
                  <a:fillRect l="-1013" b="-5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787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000" dirty="0"/>
              <a:t>Relation Classification on CSKG – Analysis of misclassified edges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D19B-071A-6246-887B-008A2AA4866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6FB2E3A-2ED3-4E6D-A6C4-E5245F740A91}"/>
              </a:ext>
            </a:extLst>
          </p:cNvPr>
          <p:cNvSpPr txBox="1"/>
          <p:nvPr/>
        </p:nvSpPr>
        <p:spPr>
          <a:xfrm>
            <a:off x="1097280" y="1139446"/>
            <a:ext cx="1082660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most frequent sense for a node is not always correct. Wrong node id can result in incorrect prediction.</a:t>
            </a:r>
          </a:p>
          <a:p>
            <a:r>
              <a:rPr lang="en-GB" i="1" dirty="0"/>
              <a:t>Predicted Result Example: </a:t>
            </a:r>
            <a:r>
              <a:rPr lang="en-GB" sz="1800" i="1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/c/</a:t>
            </a:r>
            <a:r>
              <a:rPr lang="en-GB" sz="1800" i="1" dirty="0" err="1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en</a:t>
            </a:r>
            <a:r>
              <a:rPr lang="en-GB" sz="1800" i="1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/glass, wn:temperature.n.1, /c/</a:t>
            </a:r>
            <a:r>
              <a:rPr lang="en-GB" sz="1800" i="1" dirty="0" err="1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en</a:t>
            </a:r>
            <a:r>
              <a:rPr lang="en-GB" sz="1800" i="1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/solid;</a:t>
            </a:r>
          </a:p>
          <a:p>
            <a:endParaRPr lang="en-GB" dirty="0"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Sometimes the answer is not bad, but there is a better one.</a:t>
            </a:r>
          </a:p>
          <a:p>
            <a:r>
              <a:rPr lang="en-GB" sz="1800" i="1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	/c/</a:t>
            </a:r>
            <a:r>
              <a:rPr lang="en-GB" sz="1800" i="1" dirty="0" err="1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en</a:t>
            </a:r>
            <a:r>
              <a:rPr lang="en-GB" sz="1800" i="1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/glass, wn:shape.n.2, /c/</a:t>
            </a:r>
            <a:r>
              <a:rPr lang="en-GB" sz="1800" i="1" dirty="0" err="1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en</a:t>
            </a:r>
            <a:r>
              <a:rPr lang="en-GB" sz="1800" i="1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/empty; (wn:state.n.2 or wn.quality.n.1 may be better)</a:t>
            </a:r>
          </a:p>
          <a:p>
            <a:endParaRPr lang="en-GB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Sometimes it is hard to determine the correct answer. (</a:t>
            </a:r>
            <a:r>
              <a:rPr lang="en-GB" sz="1800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/c/</a:t>
            </a:r>
            <a:r>
              <a:rPr lang="en-GB" sz="1800" dirty="0" err="1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en</a:t>
            </a:r>
            <a:r>
              <a:rPr lang="en-GB" sz="1800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/curtains,</a:t>
            </a:r>
            <a:r>
              <a:rPr lang="en-GB" sz="180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wn:temperature.n.1</a:t>
            </a:r>
            <a:r>
              <a:rPr lang="en-GB" sz="1800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,/c/</a:t>
            </a:r>
            <a:r>
              <a:rPr lang="en-GB" sz="1800" dirty="0" err="1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en</a:t>
            </a:r>
            <a:r>
              <a:rPr lang="en-GB" sz="1800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/dusty</a:t>
            </a:r>
            <a:r>
              <a:rPr lang="en-GB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27 </a:t>
            </a:r>
            <a:r>
              <a:rPr lang="en-GB" dirty="0" err="1"/>
              <a:t>WebChild</a:t>
            </a:r>
            <a:r>
              <a:rPr lang="en-GB" dirty="0"/>
              <a:t> relations may not cover all </a:t>
            </a:r>
            <a:r>
              <a:rPr lang="en-US" dirty="0"/>
              <a:t>cases (e.g., </a:t>
            </a:r>
            <a:r>
              <a:rPr lang="en-US" i="1" dirty="0"/>
              <a:t>6 - /r/</a:t>
            </a:r>
            <a:r>
              <a:rPr lang="en-US" i="1" dirty="0" err="1"/>
              <a:t>HasProperty</a:t>
            </a:r>
            <a:r>
              <a:rPr lang="en-US" i="1" dirty="0"/>
              <a:t> - six</a:t>
            </a:r>
            <a:r>
              <a:rPr lang="en-US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Rest: the model is wrong.</a:t>
            </a:r>
            <a:endParaRPr lang="en-GB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275E2FD-99A2-4A3D-937E-993951C3B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422" y="2069629"/>
            <a:ext cx="4591050" cy="20002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3DCE20B-04BA-4F35-88DF-C3F2F5F00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422" y="2283643"/>
            <a:ext cx="5648325" cy="56197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EBAF3CE-EC5B-4BF4-A279-6526305AF72D}"/>
              </a:ext>
            </a:extLst>
          </p:cNvPr>
          <p:cNvSpPr txBox="1"/>
          <p:nvPr/>
        </p:nvSpPr>
        <p:spPr>
          <a:xfrm>
            <a:off x="6231838" y="1966383"/>
            <a:ext cx="2428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(Most Frequency sense)</a:t>
            </a:r>
            <a:endParaRPr lang="en-GB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56B0149-947E-42A5-B138-1B5B05DF8752}"/>
              </a:ext>
            </a:extLst>
          </p:cNvPr>
          <p:cNvSpPr txBox="1"/>
          <p:nvPr/>
        </p:nvSpPr>
        <p:spPr>
          <a:xfrm>
            <a:off x="7084572" y="2288585"/>
            <a:ext cx="3150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(Second most Frequency sense)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2753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5"/>
            <a:ext cx="10525969" cy="773061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Relation Classification – Findings, challenges, future work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D19B-071A-6246-887B-008A2AA4866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FF05A5C-6682-493B-94F6-89C149D08B2F}"/>
              </a:ext>
            </a:extLst>
          </p:cNvPr>
          <p:cNvSpPr txBox="1"/>
          <p:nvPr/>
        </p:nvSpPr>
        <p:spPr>
          <a:xfrm>
            <a:off x="1097279" y="1652169"/>
            <a:ext cx="91484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Incorrect disambiguation of nodes with MFS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Way forward: Combine node resolution and relation classification into a joint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Generation of ground truth in CSKG is time consuming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Way forward: Find/generate a CSKG test set.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KG-BERT scores suspiciously high on </a:t>
            </a:r>
            <a:r>
              <a:rPr lang="en-GB" dirty="0" err="1"/>
              <a:t>WebChild</a:t>
            </a:r>
            <a:r>
              <a:rPr lang="en-GB" dirty="0"/>
              <a:t>, but only about 80% on CSKG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baselines score very low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Options for joint prediction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message passing – would require additional constraints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multi-task prediction – might reduce generalizability</a:t>
            </a:r>
          </a:p>
        </p:txBody>
      </p:sp>
    </p:spTree>
    <p:extLst>
      <p:ext uri="{BB962C8B-B14F-4D97-AF65-F5344CB8AC3E}">
        <p14:creationId xmlns:p14="http://schemas.microsoft.com/office/powerpoint/2010/main" val="1211083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D859B-5BCE-5D41-8B68-EDB37BB63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Resolution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72E8D-E7F1-3A4C-9BC5-5898EAC15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D19B-071A-6246-887B-008A2AA4866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9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2F1DC-25C5-494F-AA9E-A7630E982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B6483-7A00-EC4B-819B-2E3930AB7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8" y="1234440"/>
            <a:ext cx="10667373" cy="4634654"/>
          </a:xfrm>
        </p:spPr>
        <p:txBody>
          <a:bodyPr/>
          <a:lstStyle/>
          <a:p>
            <a:r>
              <a:rPr lang="en-US" dirty="0"/>
              <a:t>Most CSKG nodes are lexical (e.g.,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“hit”</a:t>
            </a:r>
            <a:r>
              <a:rPr lang="en-US" dirty="0"/>
              <a:t>)</a:t>
            </a:r>
          </a:p>
          <a:p>
            <a:pPr lvl="4"/>
            <a:r>
              <a:rPr lang="en-US" dirty="0"/>
              <a:t>we do have disambiguated nodes in WordNet</a:t>
            </a:r>
          </a:p>
          <a:p>
            <a:pPr lvl="4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Q1: Can we </a:t>
            </a:r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disambiguate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the lexical nodes to WordNet?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25DDA-F96D-A442-B27C-E6A42B53B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D19B-071A-6246-887B-008A2AA4866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14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Node Resolution - Introduction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D19B-071A-6246-887B-008A2AA4866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1F416C8-BACB-4968-A998-5E40D5709D58}"/>
              </a:ext>
            </a:extLst>
          </p:cNvPr>
          <p:cNvSpPr txBox="1"/>
          <p:nvPr/>
        </p:nvSpPr>
        <p:spPr>
          <a:xfrm>
            <a:off x="1097280" y="1087465"/>
            <a:ext cx="998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Task: </a:t>
            </a:r>
            <a:r>
              <a:rPr lang="en-GB" dirty="0"/>
              <a:t>Predict the subject of the triple, given its relation and object.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88A0FA0-602A-4B3C-A308-A936C73A513E}"/>
              </a:ext>
            </a:extLst>
          </p:cNvPr>
          <p:cNvSpPr txBox="1"/>
          <p:nvPr/>
        </p:nvSpPr>
        <p:spPr>
          <a:xfrm>
            <a:off x="1097280" y="1687817"/>
            <a:ext cx="99818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Steps: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Use </a:t>
            </a:r>
            <a:r>
              <a:rPr lang="en-GB" b="1" dirty="0"/>
              <a:t>WordNet </a:t>
            </a:r>
            <a:r>
              <a:rPr lang="en-GB" dirty="0"/>
              <a:t>as training data.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Predict the correct subject id (wn:tendinitis.a.01) by the node and relation id (e.g., wn:inflammation.n.01 and /r/</a:t>
            </a:r>
            <a:r>
              <a:rPr lang="en-GB" dirty="0" err="1"/>
              <a:t>IsA</a:t>
            </a:r>
            <a:r>
              <a:rPr lang="en-GB" dirty="0"/>
              <a:t>).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Use different baselines to make prediction and calculate the accuracy.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Analyse the results and pick the most reliable baseline to classify nodes in </a:t>
            </a:r>
            <a:r>
              <a:rPr lang="en-GB" b="1" dirty="0"/>
              <a:t>CSKG</a:t>
            </a:r>
            <a:r>
              <a:rPr lang="en-GB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 the step of </a:t>
            </a:r>
            <a:r>
              <a:rPr lang="en-US" b="1" dirty="0"/>
              <a:t>CSKG</a:t>
            </a:r>
            <a:r>
              <a:rPr lang="en-US" dirty="0"/>
              <a:t> prediction, disambiguate the object to their most-frequent sense as node id. 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Pick 100 edges to manually inspect whether the prediction is right. And calculate the accuracy.</a:t>
            </a:r>
            <a:endParaRPr lang="en-GB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19CB781-4431-4467-8193-A22C9F941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574" y="2387515"/>
            <a:ext cx="10134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424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Node Resolution-Data Summary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D19B-071A-6246-887B-008A2AA4866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8752524-4449-41A9-B4A7-8B0369F2D593}"/>
              </a:ext>
            </a:extLst>
          </p:cNvPr>
          <p:cNvSpPr txBox="1"/>
          <p:nvPr/>
        </p:nvSpPr>
        <p:spPr>
          <a:xfrm>
            <a:off x="1097280" y="1186934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WordNet:</a:t>
            </a:r>
            <a:endParaRPr lang="en-GB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281D472-096F-464D-9B7A-B0B3C031D781}"/>
              </a:ext>
            </a:extLst>
          </p:cNvPr>
          <p:cNvSpPr txBox="1"/>
          <p:nvPr/>
        </p:nvSpPr>
        <p:spPr>
          <a:xfrm>
            <a:off x="1099918" y="3170725"/>
            <a:ext cx="265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WordNet Train, Dev, Test: </a:t>
            </a:r>
            <a:endParaRPr lang="en-GB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8222560-3187-4625-805E-9F509949D635}"/>
              </a:ext>
            </a:extLst>
          </p:cNvPr>
          <p:cNvSpPr txBox="1"/>
          <p:nvPr/>
        </p:nvSpPr>
        <p:spPr>
          <a:xfrm>
            <a:off x="3674220" y="3173973"/>
            <a:ext cx="79790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Randomly Choose 10k lines which has relation in triple from WordNet.</a:t>
            </a:r>
          </a:p>
          <a:p>
            <a:endParaRPr lang="en-US" dirty="0"/>
          </a:p>
          <a:p>
            <a:r>
              <a:rPr lang="en-US" dirty="0"/>
              <a:t>Divide the data at ratio 0.8: 0.1: 0.1.</a:t>
            </a:r>
          </a:p>
          <a:p>
            <a:r>
              <a:rPr lang="en-US" dirty="0"/>
              <a:t>Then remove duplicates, cases with no candidates, and cases with no ground truth in the candidates</a:t>
            </a:r>
            <a:endParaRPr lang="en-GB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6702085-6991-4917-A80C-178F490A62A8}"/>
              </a:ext>
            </a:extLst>
          </p:cNvPr>
          <p:cNvSpPr txBox="1"/>
          <p:nvPr/>
        </p:nvSpPr>
        <p:spPr>
          <a:xfrm>
            <a:off x="1097280" y="4706378"/>
            <a:ext cx="4022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CSKG:</a:t>
            </a:r>
          </a:p>
          <a:p>
            <a:r>
              <a:rPr lang="en-GB" dirty="0"/>
              <a:t>Same 100 edges as in Relation Prediction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D10AF81-6695-4B4D-9139-6C6C71AE0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886" y="1264094"/>
            <a:ext cx="9010799" cy="386092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11566D5-7CB3-4C60-9B2C-9EFF83150969}"/>
              </a:ext>
            </a:extLst>
          </p:cNvPr>
          <p:cNvGraphicFramePr>
            <a:graphicFrameLocks noGrp="1"/>
          </p:cNvGraphicFramePr>
          <p:nvPr/>
        </p:nvGraphicFramePr>
        <p:xfrm>
          <a:off x="2219062" y="1804446"/>
          <a:ext cx="4255770" cy="1314450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2799715">
                  <a:extLst>
                    <a:ext uri="{9D8B030D-6E8A-4147-A177-3AD203B41FA5}">
                      <a16:colId xmlns:a16="http://schemas.microsoft.com/office/drawing/2014/main" val="2140480324"/>
                    </a:ext>
                  </a:extLst>
                </a:gridCol>
                <a:gridCol w="1456055">
                  <a:extLst>
                    <a:ext uri="{9D8B030D-6E8A-4147-A177-3AD203B41FA5}">
                      <a16:colId xmlns:a16="http://schemas.microsoft.com/office/drawing/2014/main" val="3147883296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The number of triples without relations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dirty="0">
                          <a:effectLst/>
                        </a:rPr>
                        <a:t>0</a:t>
                      </a:r>
                      <a:endParaRPr lang="en-GB" sz="11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605081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The number of triples with relation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111,276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31182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The number of unique entities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15,052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415340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The number of unique relations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3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756882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The most frequent entity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"wn:bird_genus.n.01"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613725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The most frequent relation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"/r/</a:t>
                      </a:r>
                      <a:r>
                        <a:rPr lang="en-GB" sz="1100" dirty="0" err="1">
                          <a:effectLst/>
                        </a:rPr>
                        <a:t>IsA</a:t>
                      </a:r>
                      <a:r>
                        <a:rPr lang="en-GB" sz="1100" dirty="0">
                          <a:effectLst/>
                        </a:rPr>
                        <a:t>"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4998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9367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Node Resolution - Baselines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D19B-071A-6246-887B-008A2AA4866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A45FD3A-C80E-4A64-85D6-F2888B440CE5}"/>
              </a:ext>
            </a:extLst>
          </p:cNvPr>
          <p:cNvSpPr txBox="1"/>
          <p:nvPr/>
        </p:nvSpPr>
        <p:spPr>
          <a:xfrm>
            <a:off x="1230187" y="1111997"/>
            <a:ext cx="55448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Candidates Generation: </a:t>
            </a:r>
            <a:r>
              <a:rPr lang="en-US" dirty="0"/>
              <a:t>Candidates are the all subjects and objects in train dataset.</a:t>
            </a:r>
          </a:p>
          <a:p>
            <a:r>
              <a:rPr lang="en-US" dirty="0"/>
              <a:t>Example: </a:t>
            </a:r>
            <a:r>
              <a:rPr lang="en-US" dirty="0" err="1"/>
              <a:t>albanian</a:t>
            </a:r>
            <a:r>
              <a:rPr lang="en-US" dirty="0"/>
              <a:t>, /r/</a:t>
            </a:r>
            <a:r>
              <a:rPr lang="en-US" dirty="0" err="1"/>
              <a:t>PartOf</a:t>
            </a:r>
            <a:r>
              <a:rPr lang="en-US" dirty="0"/>
              <a:t>, </a:t>
            </a:r>
            <a:r>
              <a:rPr lang="en-US" dirty="0" err="1"/>
              <a:t>albania</a:t>
            </a:r>
            <a:r>
              <a:rPr lang="en-US" dirty="0"/>
              <a:t> (subject prediction)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EC3DEB9-EE5F-4BC3-BE17-B49CC7809B12}"/>
              </a:ext>
            </a:extLst>
          </p:cNvPr>
          <p:cNvSpPr/>
          <p:nvPr/>
        </p:nvSpPr>
        <p:spPr>
          <a:xfrm>
            <a:off x="1097280" y="3048994"/>
            <a:ext cx="1105786" cy="265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albanian</a:t>
            </a:r>
            <a:endParaRPr lang="en-GB" dirty="0"/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DE2C9BD1-C896-486A-B14D-92746B7B4E3A}"/>
              </a:ext>
            </a:extLst>
          </p:cNvPr>
          <p:cNvSpPr/>
          <p:nvPr/>
        </p:nvSpPr>
        <p:spPr>
          <a:xfrm>
            <a:off x="2267380" y="2436654"/>
            <a:ext cx="297366" cy="14904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7D331DA-6194-42DB-94B1-F4F3442BEE3F}"/>
              </a:ext>
            </a:extLst>
          </p:cNvPr>
          <p:cNvSpPr/>
          <p:nvPr/>
        </p:nvSpPr>
        <p:spPr>
          <a:xfrm>
            <a:off x="2836003" y="2324726"/>
            <a:ext cx="1498500" cy="265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albanian.n.01</a:t>
            </a:r>
            <a:endParaRPr lang="en-GB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219F4B0-83A0-44B4-AE2D-1F609BC4E8BD}"/>
              </a:ext>
            </a:extLst>
          </p:cNvPr>
          <p:cNvSpPr/>
          <p:nvPr/>
        </p:nvSpPr>
        <p:spPr>
          <a:xfrm>
            <a:off x="2836003" y="3048994"/>
            <a:ext cx="1498500" cy="265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albanian.n.02</a:t>
            </a:r>
            <a:endParaRPr lang="en-GB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6359B7FF-FF15-40EC-92DC-0690DACB464C}"/>
              </a:ext>
            </a:extLst>
          </p:cNvPr>
          <p:cNvSpPr/>
          <p:nvPr/>
        </p:nvSpPr>
        <p:spPr>
          <a:xfrm>
            <a:off x="2831009" y="3794241"/>
            <a:ext cx="1498500" cy="265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albanian.a.01</a:t>
            </a:r>
            <a:endParaRPr lang="en-GB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59511EBF-D7B1-4520-9A5D-1EB1B063CED7}"/>
              </a:ext>
            </a:extLst>
          </p:cNvPr>
          <p:cNvSpPr/>
          <p:nvPr/>
        </p:nvSpPr>
        <p:spPr>
          <a:xfrm>
            <a:off x="2692786" y="2218247"/>
            <a:ext cx="1774946" cy="2029512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FDF91EB-65B0-4090-A7B7-A1EF77C669D9}"/>
              </a:ext>
            </a:extLst>
          </p:cNvPr>
          <p:cNvSpPr txBox="1"/>
          <p:nvPr/>
        </p:nvSpPr>
        <p:spPr>
          <a:xfrm>
            <a:off x="4553584" y="2632838"/>
            <a:ext cx="2950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</a:t>
            </a:r>
            <a:r>
              <a:rPr lang="en-US" dirty="0" err="1"/>
              <a:t>synsets</a:t>
            </a:r>
            <a:r>
              <a:rPr lang="en-US" dirty="0"/>
              <a:t> with lemma “</a:t>
            </a:r>
            <a:r>
              <a:rPr lang="en-US" dirty="0" err="1"/>
              <a:t>albanian</a:t>
            </a:r>
            <a:r>
              <a:rPr lang="en-US" dirty="0"/>
              <a:t>” from WordNet.</a:t>
            </a:r>
            <a:endParaRPr lang="en-GB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BB3025F-752B-4C89-985D-5C6BD4B3A66F}"/>
              </a:ext>
            </a:extLst>
          </p:cNvPr>
          <p:cNvSpPr txBox="1"/>
          <p:nvPr/>
        </p:nvSpPr>
        <p:spPr>
          <a:xfrm>
            <a:off x="5819024" y="3849123"/>
            <a:ext cx="6097772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Baselines:</a:t>
            </a:r>
          </a:p>
          <a:p>
            <a:r>
              <a:rPr lang="en-US" b="1" dirty="0"/>
              <a:t>Random Baseline: </a:t>
            </a:r>
          </a:p>
          <a:p>
            <a:r>
              <a:rPr lang="en-US" dirty="0"/>
              <a:t>Randomly choose one candidate as the prediction result. (One of albanian.n.01, albanian.n.02, and albanian.a.01 )</a:t>
            </a:r>
          </a:p>
          <a:p>
            <a:endParaRPr lang="en-US" dirty="0"/>
          </a:p>
          <a:p>
            <a:r>
              <a:rPr lang="en-US" b="1" dirty="0"/>
              <a:t>Frequency Baseline (MFS): </a:t>
            </a:r>
          </a:p>
          <a:p>
            <a:r>
              <a:rPr lang="en-US" dirty="0"/>
              <a:t>Candidates are the same as Random Baseline. Choose the most frequent sense (albanian.n.01 in example).</a:t>
            </a:r>
            <a:endParaRPr lang="en-GB" b="1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542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Node Resolution-Baselines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D19B-071A-6246-887B-008A2AA48661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67F00CD-DD4A-4446-B6C0-B2AC77433DEE}"/>
              </a:ext>
            </a:extLst>
          </p:cNvPr>
          <p:cNvSpPr txBox="1"/>
          <p:nvPr/>
        </p:nvSpPr>
        <p:spPr>
          <a:xfrm>
            <a:off x="1129532" y="1070298"/>
            <a:ext cx="99329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Sentence Embedding Baseline: </a:t>
            </a:r>
          </a:p>
          <a:p>
            <a:pPr marL="342900" indent="-342900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Candidates are the same as previous baseline. For each triple, create a sentence by “node1;label+relation+node2;label” as </a:t>
            </a:r>
            <a:r>
              <a:rPr lang="en-GB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label sentence</a:t>
            </a: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</a:p>
          <a:p>
            <a:pPr marL="342900" indent="-342900">
              <a:buFont typeface="+mj-lt"/>
              <a:buAutoNum type="arabicPeriod"/>
            </a:pPr>
            <a:endParaRPr lang="en-GB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Then for each subject candidate, create a sentence by subject definition as </a:t>
            </a:r>
            <a:r>
              <a:rPr lang="en-GB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candidate sentence</a:t>
            </a: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</a:p>
          <a:p>
            <a:pPr marL="342900" indent="-342900">
              <a:buFont typeface="+mj-lt"/>
              <a:buAutoNum type="arabicPeriod"/>
            </a:pPr>
            <a:endParaRPr lang="en-GB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Use </a:t>
            </a:r>
            <a:r>
              <a:rPr lang="en-GB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STB</a:t>
            </a: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and </a:t>
            </a:r>
            <a:r>
              <a:rPr lang="en-GB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STR</a:t>
            </a: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model to transfer sentences to different sentence embedding. Compute the cosine similarity between </a:t>
            </a:r>
            <a:r>
              <a:rPr lang="en-GB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label sentence </a:t>
            </a: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</a:t>
            </a:r>
            <a:r>
              <a:rPr lang="en-GB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candidate sentence</a:t>
            </a:r>
            <a:r>
              <a:rPr lang="en-GB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</a:p>
          <a:p>
            <a:pPr marL="342900" indent="-342900">
              <a:buFont typeface="+mj-lt"/>
              <a:buAutoNum type="arabicPeriod"/>
            </a:pPr>
            <a:endParaRPr lang="en-GB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Pick the candidate whose sentence has the largest similarity.</a:t>
            </a:r>
          </a:p>
          <a:p>
            <a:endParaRPr lang="en-US" dirty="0"/>
          </a:p>
          <a:p>
            <a:r>
              <a:rPr lang="en-US" dirty="0"/>
              <a:t>Example: </a:t>
            </a:r>
            <a:r>
              <a:rPr lang="en-US" dirty="0" err="1"/>
              <a:t>albanian</a:t>
            </a:r>
            <a:r>
              <a:rPr lang="en-US" dirty="0"/>
              <a:t>, /r/</a:t>
            </a:r>
            <a:r>
              <a:rPr lang="en-US" dirty="0" err="1"/>
              <a:t>PartOf</a:t>
            </a:r>
            <a:r>
              <a:rPr lang="en-US" dirty="0"/>
              <a:t>, </a:t>
            </a:r>
            <a:r>
              <a:rPr lang="en-US" dirty="0" err="1"/>
              <a:t>albania</a:t>
            </a:r>
            <a:r>
              <a:rPr lang="en-US" dirty="0"/>
              <a:t> (subject prediction)</a:t>
            </a:r>
          </a:p>
          <a:p>
            <a:pPr marL="342900" indent="-342900">
              <a:buFont typeface="+mj-lt"/>
              <a:buAutoNum type="arabicPeriod"/>
            </a:pPr>
            <a:endParaRPr lang="en-GB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673E1CC-3BFE-4351-BB13-1B2AB6BFA904}"/>
              </a:ext>
            </a:extLst>
          </p:cNvPr>
          <p:cNvSpPr txBox="1"/>
          <p:nvPr/>
        </p:nvSpPr>
        <p:spPr>
          <a:xfrm>
            <a:off x="1129532" y="4440451"/>
            <a:ext cx="2441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label sentence:</a:t>
            </a:r>
          </a:p>
          <a:p>
            <a:r>
              <a:rPr lang="en-US" i="1" dirty="0" err="1">
                <a:solidFill>
                  <a:schemeClr val="accent1">
                    <a:lumMod val="75000"/>
                  </a:schemeClr>
                </a:solidFill>
              </a:rPr>
              <a:t>albanian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 part of 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</a:rPr>
              <a:t>albania</a:t>
            </a:r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FBCDD8E-0ADD-41E2-B13F-7EE8584788FF}"/>
              </a:ext>
            </a:extLst>
          </p:cNvPr>
          <p:cNvSpPr txBox="1"/>
          <p:nvPr/>
        </p:nvSpPr>
        <p:spPr>
          <a:xfrm>
            <a:off x="6096000" y="4440451"/>
            <a:ext cx="51164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Candidate sentence:</a:t>
            </a:r>
          </a:p>
          <a:p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albanian.n.01: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a native or inhabitant of Albania</a:t>
            </a:r>
          </a:p>
          <a:p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albanian.n.02: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the Indo-European language spoken by the people of Albania</a:t>
            </a:r>
          </a:p>
          <a:p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albanian.a.01: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of or relating to Albania or its people or language or culture</a:t>
            </a:r>
          </a:p>
        </p:txBody>
      </p:sp>
    </p:spTree>
    <p:extLst>
      <p:ext uri="{BB962C8B-B14F-4D97-AF65-F5344CB8AC3E}">
        <p14:creationId xmlns:p14="http://schemas.microsoft.com/office/powerpoint/2010/main" val="1415562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Node Resolution – KG-BERT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D19B-071A-6246-887B-008A2AA4866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67F00CD-DD4A-4446-B6C0-B2AC77433DEE}"/>
              </a:ext>
            </a:extLst>
          </p:cNvPr>
          <p:cNvSpPr txBox="1"/>
          <p:nvPr/>
        </p:nvSpPr>
        <p:spPr>
          <a:xfrm>
            <a:off x="1097280" y="1097333"/>
            <a:ext cx="99329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Negative sampling: For each ground truth, we need to add some false label data. </a:t>
            </a:r>
          </a:p>
          <a:p>
            <a:pPr marL="800100" lvl="1" indent="-342900">
              <a:buAutoNum type="arabicPeriod"/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V1: Randomly choose some subjects in the whole data file to replace the correct subject.</a:t>
            </a:r>
          </a:p>
          <a:p>
            <a:pPr marL="800100" lvl="1" indent="-342900">
              <a:buAutoNum type="arabicPeriod"/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V2: Use other concurrent </a:t>
            </a:r>
            <a:r>
              <a:rPr lang="en-GB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synsets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 that share the lemma.</a:t>
            </a:r>
          </a:p>
          <a:p>
            <a:pPr marL="342900" indent="-342900">
              <a:buFontTx/>
              <a:buAutoNum type="arabicPeriod"/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Training Input: Build a sentence embedding from the definition of subject and object as input data. Relation id is 0 for false, 1 for true.</a:t>
            </a:r>
          </a:p>
          <a:p>
            <a:pPr marL="342900" indent="-342900">
              <a:buAutoNum type="arabicPeriod"/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Training Output: A Classification Model with the score for triples</a:t>
            </a:r>
          </a:p>
          <a:p>
            <a:pPr marL="342900" indent="-342900">
              <a:buAutoNum type="arabicPeriod"/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Test Input: Build all sentence embedding from the definition of all subject candidates from NLTK WordNet Corpus and object as input data</a:t>
            </a:r>
          </a:p>
          <a:p>
            <a:pPr marL="342900" indent="-342900">
              <a:buAutoNum type="arabicPeriod"/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Test Output: Scores for all input triples. Pick the subject </a:t>
            </a:r>
            <a:r>
              <a:rPr lang="en-GB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synset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 who has the highest score.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028373F-14B6-47B2-902D-AD38F228DC3B}"/>
              </a:ext>
            </a:extLst>
          </p:cNvPr>
          <p:cNvSpPr txBox="1"/>
          <p:nvPr/>
        </p:nvSpPr>
        <p:spPr>
          <a:xfrm>
            <a:off x="1097280" y="3735608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Example: </a:t>
            </a:r>
            <a:r>
              <a:rPr lang="en-US" dirty="0" err="1"/>
              <a:t>albanian</a:t>
            </a:r>
            <a:r>
              <a:rPr lang="en-US" dirty="0"/>
              <a:t>, /r/</a:t>
            </a:r>
            <a:r>
              <a:rPr lang="en-US" dirty="0" err="1"/>
              <a:t>PartOf</a:t>
            </a:r>
            <a:r>
              <a:rPr lang="en-US" dirty="0"/>
              <a:t>, </a:t>
            </a:r>
            <a:r>
              <a:rPr lang="en-US" dirty="0" err="1"/>
              <a:t>albania</a:t>
            </a:r>
            <a:r>
              <a:rPr lang="en-US" dirty="0"/>
              <a:t> (subject prediction)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1923951-0020-428C-A126-EE5C15192046}"/>
              </a:ext>
            </a:extLst>
          </p:cNvPr>
          <p:cNvSpPr/>
          <p:nvPr/>
        </p:nvSpPr>
        <p:spPr>
          <a:xfrm>
            <a:off x="1097280" y="4830754"/>
            <a:ext cx="2804869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albanian</a:t>
            </a:r>
            <a:r>
              <a:rPr lang="en-US" dirty="0"/>
              <a:t>, /r/</a:t>
            </a:r>
            <a:r>
              <a:rPr lang="en-US" dirty="0" err="1"/>
              <a:t>PartOf</a:t>
            </a:r>
            <a:r>
              <a:rPr lang="en-US" dirty="0"/>
              <a:t>, </a:t>
            </a:r>
            <a:r>
              <a:rPr lang="en-US" dirty="0" err="1"/>
              <a:t>albania</a:t>
            </a:r>
            <a:endParaRPr lang="en-GB" dirty="0"/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D766B4C0-C6AF-47D3-8A3A-92A16640ACB9}"/>
              </a:ext>
            </a:extLst>
          </p:cNvPr>
          <p:cNvSpPr/>
          <p:nvPr/>
        </p:nvSpPr>
        <p:spPr>
          <a:xfrm>
            <a:off x="3997483" y="4270173"/>
            <a:ext cx="297366" cy="14904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002A062-07E5-4C94-AC2A-2E4B4BD332BF}"/>
              </a:ext>
            </a:extLst>
          </p:cNvPr>
          <p:cNvSpPr/>
          <p:nvPr/>
        </p:nvSpPr>
        <p:spPr>
          <a:xfrm>
            <a:off x="4390183" y="4157892"/>
            <a:ext cx="3616133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albanian.n.01, /r/</a:t>
            </a:r>
            <a:r>
              <a:rPr lang="en-US" dirty="0" err="1"/>
              <a:t>PartOf</a:t>
            </a:r>
            <a:r>
              <a:rPr lang="en-US" dirty="0"/>
              <a:t>, </a:t>
            </a:r>
            <a:r>
              <a:rPr lang="en-US" dirty="0" err="1"/>
              <a:t>albania</a:t>
            </a:r>
            <a:endParaRPr lang="en-GB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9318A05-5BDB-4B02-B45E-768C8493E51C}"/>
              </a:ext>
            </a:extLst>
          </p:cNvPr>
          <p:cNvSpPr/>
          <p:nvPr/>
        </p:nvSpPr>
        <p:spPr>
          <a:xfrm>
            <a:off x="4390181" y="4850155"/>
            <a:ext cx="3616133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albanian.n.02, /r/</a:t>
            </a:r>
            <a:r>
              <a:rPr lang="en-US" dirty="0" err="1"/>
              <a:t>PartOf</a:t>
            </a:r>
            <a:r>
              <a:rPr lang="en-US" dirty="0"/>
              <a:t>, </a:t>
            </a:r>
            <a:r>
              <a:rPr lang="en-US" dirty="0" err="1"/>
              <a:t>albania</a:t>
            </a:r>
            <a:endParaRPr lang="en-GB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47C790A-323C-4C7E-AD9A-1B7977E0E11D}"/>
              </a:ext>
            </a:extLst>
          </p:cNvPr>
          <p:cNvSpPr/>
          <p:nvPr/>
        </p:nvSpPr>
        <p:spPr>
          <a:xfrm>
            <a:off x="4390182" y="5576001"/>
            <a:ext cx="3616133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albanian.a.01, /r/</a:t>
            </a:r>
            <a:r>
              <a:rPr lang="en-US" dirty="0" err="1"/>
              <a:t>PartOf</a:t>
            </a:r>
            <a:r>
              <a:rPr lang="en-US" dirty="0"/>
              <a:t>, </a:t>
            </a:r>
            <a:r>
              <a:rPr lang="en-US" dirty="0" err="1"/>
              <a:t>albania</a:t>
            </a:r>
            <a:endParaRPr lang="en-GB" dirty="0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8DA473CF-29E3-4E6E-A576-B3DC971FF867}"/>
              </a:ext>
            </a:extLst>
          </p:cNvPr>
          <p:cNvSpPr/>
          <p:nvPr/>
        </p:nvSpPr>
        <p:spPr>
          <a:xfrm>
            <a:off x="8091377" y="4960974"/>
            <a:ext cx="223992" cy="204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6B60322-6864-4FE9-B04C-6A37FD0377D3}"/>
              </a:ext>
            </a:extLst>
          </p:cNvPr>
          <p:cNvSpPr/>
          <p:nvPr/>
        </p:nvSpPr>
        <p:spPr>
          <a:xfrm>
            <a:off x="8400432" y="4850155"/>
            <a:ext cx="1192392" cy="471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  <a:endParaRPr lang="en-GB" dirty="0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8E713A56-2B0B-431F-A571-70A36949094B}"/>
              </a:ext>
            </a:extLst>
          </p:cNvPr>
          <p:cNvSpPr/>
          <p:nvPr/>
        </p:nvSpPr>
        <p:spPr>
          <a:xfrm>
            <a:off x="9676468" y="4984063"/>
            <a:ext cx="223992" cy="204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727D6A47-6228-406E-9601-CADE184738DF}"/>
              </a:ext>
            </a:extLst>
          </p:cNvPr>
          <p:cNvSpPr/>
          <p:nvPr/>
        </p:nvSpPr>
        <p:spPr>
          <a:xfrm>
            <a:off x="8091377" y="5635544"/>
            <a:ext cx="223992" cy="204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816A5BA3-4C05-4CEE-85B7-79394DC3BA06}"/>
              </a:ext>
            </a:extLst>
          </p:cNvPr>
          <p:cNvSpPr/>
          <p:nvPr/>
        </p:nvSpPr>
        <p:spPr>
          <a:xfrm>
            <a:off x="8400432" y="5524725"/>
            <a:ext cx="1192392" cy="471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  <a:endParaRPr lang="en-GB" dirty="0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AE5F3FC3-CE97-4975-B6FF-FD1738DA5832}"/>
              </a:ext>
            </a:extLst>
          </p:cNvPr>
          <p:cNvSpPr/>
          <p:nvPr/>
        </p:nvSpPr>
        <p:spPr>
          <a:xfrm>
            <a:off x="9676468" y="5658633"/>
            <a:ext cx="223992" cy="204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729DA268-E06A-48FB-A8BD-EA66211C5EBB}"/>
              </a:ext>
            </a:extLst>
          </p:cNvPr>
          <p:cNvSpPr/>
          <p:nvPr/>
        </p:nvSpPr>
        <p:spPr>
          <a:xfrm>
            <a:off x="8114899" y="4268711"/>
            <a:ext cx="223992" cy="204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46B0D8D4-B895-4E1E-B4B0-354978EE4FCF}"/>
              </a:ext>
            </a:extLst>
          </p:cNvPr>
          <p:cNvSpPr/>
          <p:nvPr/>
        </p:nvSpPr>
        <p:spPr>
          <a:xfrm>
            <a:off x="8423954" y="4157892"/>
            <a:ext cx="1192392" cy="471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  <a:endParaRPr lang="en-GB" dirty="0"/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A44707AB-200C-4D5E-B21F-EACBFE9059E1}"/>
              </a:ext>
            </a:extLst>
          </p:cNvPr>
          <p:cNvSpPr/>
          <p:nvPr/>
        </p:nvSpPr>
        <p:spPr>
          <a:xfrm>
            <a:off x="9699990" y="4291800"/>
            <a:ext cx="223992" cy="204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45A55AD6-66B0-4248-A46A-D76E8F5DAA51}"/>
              </a:ext>
            </a:extLst>
          </p:cNvPr>
          <p:cNvSpPr/>
          <p:nvPr/>
        </p:nvSpPr>
        <p:spPr>
          <a:xfrm>
            <a:off x="10033984" y="4213300"/>
            <a:ext cx="2023858" cy="361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albanian.n.01: 3.58</a:t>
            </a:r>
            <a:endParaRPr lang="en-GB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CCF0A5B5-3782-4F69-AA68-8C1401776C4F}"/>
              </a:ext>
            </a:extLst>
          </p:cNvPr>
          <p:cNvSpPr/>
          <p:nvPr/>
        </p:nvSpPr>
        <p:spPr>
          <a:xfrm>
            <a:off x="10033983" y="4890689"/>
            <a:ext cx="2077913" cy="361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albanian.n.02: -0.01</a:t>
            </a:r>
            <a:endParaRPr lang="en-GB" dirty="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F157F6FE-5581-4C78-844A-1DB0748FBAB9}"/>
              </a:ext>
            </a:extLst>
          </p:cNvPr>
          <p:cNvSpPr/>
          <p:nvPr/>
        </p:nvSpPr>
        <p:spPr>
          <a:xfrm>
            <a:off x="10033984" y="5568078"/>
            <a:ext cx="2077912" cy="361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albanian.n.01: -0.33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3063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Node Resolution – KG-BERT variants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D19B-071A-6246-887B-008A2AA4866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1923951-0020-428C-A126-EE5C15192046}"/>
              </a:ext>
            </a:extLst>
          </p:cNvPr>
          <p:cNvSpPr/>
          <p:nvPr/>
        </p:nvSpPr>
        <p:spPr>
          <a:xfrm>
            <a:off x="609246" y="5117972"/>
            <a:ext cx="2804869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albanian</a:t>
            </a:r>
            <a:r>
              <a:rPr lang="en-US" dirty="0"/>
              <a:t>, /r/</a:t>
            </a:r>
            <a:r>
              <a:rPr lang="en-US" dirty="0" err="1"/>
              <a:t>PartOf</a:t>
            </a:r>
            <a:r>
              <a:rPr lang="en-US" dirty="0"/>
              <a:t>, </a:t>
            </a:r>
            <a:r>
              <a:rPr lang="en-US" dirty="0" err="1"/>
              <a:t>albania</a:t>
            </a:r>
            <a:endParaRPr lang="en-GB" dirty="0"/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D766B4C0-C6AF-47D3-8A3A-92A16640ACB9}"/>
              </a:ext>
            </a:extLst>
          </p:cNvPr>
          <p:cNvSpPr/>
          <p:nvPr/>
        </p:nvSpPr>
        <p:spPr>
          <a:xfrm>
            <a:off x="3509449" y="4557391"/>
            <a:ext cx="297366" cy="14904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002A062-07E5-4C94-AC2A-2E4B4BD332BF}"/>
              </a:ext>
            </a:extLst>
          </p:cNvPr>
          <p:cNvSpPr/>
          <p:nvPr/>
        </p:nvSpPr>
        <p:spPr>
          <a:xfrm>
            <a:off x="3902149" y="4445110"/>
            <a:ext cx="419438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albanian.n.01, /r/</a:t>
            </a:r>
            <a:r>
              <a:rPr lang="en-US" dirty="0" err="1"/>
              <a:t>PartOf</a:t>
            </a:r>
            <a:r>
              <a:rPr lang="en-US" dirty="0"/>
              <a:t>, </a:t>
            </a:r>
            <a:r>
              <a:rPr lang="en-US" dirty="0" err="1"/>
              <a:t>albania</a:t>
            </a:r>
            <a:r>
              <a:rPr lang="en-US" dirty="0"/>
              <a:t> ; label: 1</a:t>
            </a:r>
            <a:endParaRPr lang="en-GB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9318A05-5BDB-4B02-B45E-768C8493E51C}"/>
              </a:ext>
            </a:extLst>
          </p:cNvPr>
          <p:cNvSpPr/>
          <p:nvPr/>
        </p:nvSpPr>
        <p:spPr>
          <a:xfrm>
            <a:off x="3902147" y="5137373"/>
            <a:ext cx="419438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albanian.n.02, /r/</a:t>
            </a:r>
            <a:r>
              <a:rPr lang="en-US" dirty="0" err="1"/>
              <a:t>PartOf</a:t>
            </a:r>
            <a:r>
              <a:rPr lang="en-US" dirty="0"/>
              <a:t>, </a:t>
            </a:r>
            <a:r>
              <a:rPr lang="en-US" dirty="0" err="1"/>
              <a:t>albania</a:t>
            </a:r>
            <a:r>
              <a:rPr lang="en-US" dirty="0"/>
              <a:t> ; label: 0</a:t>
            </a:r>
            <a:endParaRPr lang="en-GB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47C790A-323C-4C7E-AD9A-1B7977E0E11D}"/>
              </a:ext>
            </a:extLst>
          </p:cNvPr>
          <p:cNvSpPr/>
          <p:nvPr/>
        </p:nvSpPr>
        <p:spPr>
          <a:xfrm>
            <a:off x="3902148" y="5863219"/>
            <a:ext cx="4194381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albanian.a.01, /r/</a:t>
            </a:r>
            <a:r>
              <a:rPr lang="en-US" dirty="0" err="1"/>
              <a:t>PartOf</a:t>
            </a:r>
            <a:r>
              <a:rPr lang="en-US" dirty="0"/>
              <a:t>, </a:t>
            </a:r>
            <a:r>
              <a:rPr lang="en-US" dirty="0" err="1"/>
              <a:t>albania</a:t>
            </a:r>
            <a:r>
              <a:rPr lang="en-US" dirty="0"/>
              <a:t> ; label: 0</a:t>
            </a:r>
            <a:endParaRPr lang="en-GB" dirty="0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8DA473CF-29E3-4E6E-A576-B3DC971FF867}"/>
              </a:ext>
            </a:extLst>
          </p:cNvPr>
          <p:cNvSpPr/>
          <p:nvPr/>
        </p:nvSpPr>
        <p:spPr>
          <a:xfrm>
            <a:off x="8199539" y="5248192"/>
            <a:ext cx="223992" cy="204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727D6A47-6228-406E-9601-CADE184738DF}"/>
              </a:ext>
            </a:extLst>
          </p:cNvPr>
          <p:cNvSpPr/>
          <p:nvPr/>
        </p:nvSpPr>
        <p:spPr>
          <a:xfrm>
            <a:off x="8199539" y="5922762"/>
            <a:ext cx="223992" cy="204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729DA268-E06A-48FB-A8BD-EA66211C5EBB}"/>
              </a:ext>
            </a:extLst>
          </p:cNvPr>
          <p:cNvSpPr/>
          <p:nvPr/>
        </p:nvSpPr>
        <p:spPr>
          <a:xfrm>
            <a:off x="8223061" y="4555929"/>
            <a:ext cx="223992" cy="204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B0E9CA7-2725-42BE-9B90-59569DF6DABB}"/>
              </a:ext>
            </a:extLst>
          </p:cNvPr>
          <p:cNvSpPr txBox="1"/>
          <p:nvPr/>
        </p:nvSpPr>
        <p:spPr>
          <a:xfrm>
            <a:off x="1104761" y="1192652"/>
            <a:ext cx="1045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Kg-Bert and Kg-Bert II: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difference between Kg-Bert and Kg-Bert II is in the negative sampling 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CE4280B7-B2D2-46AD-BE35-51115A141FC2}"/>
              </a:ext>
            </a:extLst>
          </p:cNvPr>
          <p:cNvSpPr/>
          <p:nvPr/>
        </p:nvSpPr>
        <p:spPr>
          <a:xfrm>
            <a:off x="567779" y="2604139"/>
            <a:ext cx="2804869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albanian</a:t>
            </a:r>
            <a:r>
              <a:rPr lang="en-US" dirty="0"/>
              <a:t>, /r/</a:t>
            </a:r>
            <a:r>
              <a:rPr lang="en-US" dirty="0" err="1"/>
              <a:t>PartOf</a:t>
            </a:r>
            <a:r>
              <a:rPr lang="en-US" dirty="0"/>
              <a:t>, </a:t>
            </a:r>
            <a:r>
              <a:rPr lang="en-US" dirty="0" err="1"/>
              <a:t>albania</a:t>
            </a:r>
            <a:endParaRPr lang="en-GB" dirty="0"/>
          </a:p>
        </p:txBody>
      </p:sp>
      <p:sp>
        <p:nvSpPr>
          <p:cNvPr id="25" name="左大括号 24">
            <a:extLst>
              <a:ext uri="{FF2B5EF4-FFF2-40B4-BE49-F238E27FC236}">
                <a16:creationId xmlns:a16="http://schemas.microsoft.com/office/drawing/2014/main" id="{85FD94C9-81B7-43F9-AA30-5C938744CBBB}"/>
              </a:ext>
            </a:extLst>
          </p:cNvPr>
          <p:cNvSpPr/>
          <p:nvPr/>
        </p:nvSpPr>
        <p:spPr>
          <a:xfrm>
            <a:off x="3467982" y="2043558"/>
            <a:ext cx="297366" cy="14904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333FCFC8-1110-4F0B-94E5-9AFFF8C73E47}"/>
              </a:ext>
            </a:extLst>
          </p:cNvPr>
          <p:cNvSpPr/>
          <p:nvPr/>
        </p:nvSpPr>
        <p:spPr>
          <a:xfrm>
            <a:off x="3860682" y="1931277"/>
            <a:ext cx="4235849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albanian.n.01, /r/</a:t>
            </a:r>
            <a:r>
              <a:rPr lang="en-US" dirty="0" err="1"/>
              <a:t>PartOf</a:t>
            </a:r>
            <a:r>
              <a:rPr lang="en-US" dirty="0"/>
              <a:t>, Albania; label: 1</a:t>
            </a:r>
            <a:endParaRPr lang="en-GB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B75AFBE6-6EC3-4A91-ACF4-1507F555F5BD}"/>
              </a:ext>
            </a:extLst>
          </p:cNvPr>
          <p:cNvSpPr/>
          <p:nvPr/>
        </p:nvSpPr>
        <p:spPr>
          <a:xfrm>
            <a:off x="3860680" y="2623540"/>
            <a:ext cx="4235851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airhead.n.02, /r/</a:t>
            </a:r>
            <a:r>
              <a:rPr lang="en-US" dirty="0" err="1"/>
              <a:t>PartOf</a:t>
            </a:r>
            <a:r>
              <a:rPr lang="en-US" dirty="0"/>
              <a:t>, </a:t>
            </a:r>
            <a:r>
              <a:rPr lang="en-US" dirty="0" err="1"/>
              <a:t>albania</a:t>
            </a:r>
            <a:r>
              <a:rPr lang="en-US" dirty="0"/>
              <a:t> ; label: 0</a:t>
            </a:r>
            <a:endParaRPr lang="en-GB" dirty="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E7B59C47-0137-4E53-B837-0E7DABEAA8F6}"/>
              </a:ext>
            </a:extLst>
          </p:cNvPr>
          <p:cNvSpPr/>
          <p:nvPr/>
        </p:nvSpPr>
        <p:spPr>
          <a:xfrm>
            <a:off x="3860681" y="3349386"/>
            <a:ext cx="4235850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dullness.n.02, /r/</a:t>
            </a:r>
            <a:r>
              <a:rPr lang="en-US" dirty="0" err="1"/>
              <a:t>PartOf</a:t>
            </a:r>
            <a:r>
              <a:rPr lang="en-US" dirty="0"/>
              <a:t>, </a:t>
            </a:r>
            <a:r>
              <a:rPr lang="en-US" dirty="0" err="1"/>
              <a:t>albania</a:t>
            </a:r>
            <a:r>
              <a:rPr lang="en-US" dirty="0"/>
              <a:t> ; label: 0</a:t>
            </a:r>
            <a:endParaRPr lang="en-GB" dirty="0"/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5E2A4F0D-6DE2-4690-8AA5-DABD02AB81D0}"/>
              </a:ext>
            </a:extLst>
          </p:cNvPr>
          <p:cNvSpPr/>
          <p:nvPr/>
        </p:nvSpPr>
        <p:spPr>
          <a:xfrm>
            <a:off x="8158072" y="2734359"/>
            <a:ext cx="223992" cy="204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468817DA-CC15-47C0-997F-E907FFD1A738}"/>
              </a:ext>
            </a:extLst>
          </p:cNvPr>
          <p:cNvSpPr/>
          <p:nvPr/>
        </p:nvSpPr>
        <p:spPr>
          <a:xfrm>
            <a:off x="8158072" y="3408929"/>
            <a:ext cx="223992" cy="204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箭头: 右 40">
            <a:extLst>
              <a:ext uri="{FF2B5EF4-FFF2-40B4-BE49-F238E27FC236}">
                <a16:creationId xmlns:a16="http://schemas.microsoft.com/office/drawing/2014/main" id="{DF549D74-1727-47E8-9730-0B1043CF8A36}"/>
              </a:ext>
            </a:extLst>
          </p:cNvPr>
          <p:cNvSpPr/>
          <p:nvPr/>
        </p:nvSpPr>
        <p:spPr>
          <a:xfrm>
            <a:off x="8181594" y="2042096"/>
            <a:ext cx="223992" cy="204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E968307A-2713-4DE0-BC97-8CFB70A24E12}"/>
              </a:ext>
            </a:extLst>
          </p:cNvPr>
          <p:cNvSpPr/>
          <p:nvPr/>
        </p:nvSpPr>
        <p:spPr>
          <a:xfrm>
            <a:off x="8458206" y="1880001"/>
            <a:ext cx="2280133" cy="471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Kg-Bert Model</a:t>
            </a:r>
            <a:endParaRPr lang="en-GB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86B606E9-588E-4C35-8BE3-E38E7142DF8A}"/>
              </a:ext>
            </a:extLst>
          </p:cNvPr>
          <p:cNvSpPr/>
          <p:nvPr/>
        </p:nvSpPr>
        <p:spPr>
          <a:xfrm>
            <a:off x="8530536" y="3298110"/>
            <a:ext cx="2280133" cy="471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Kg-Bert Model</a:t>
            </a:r>
            <a:endParaRPr lang="en-GB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44D51C24-3AFB-4152-BC2F-27FD329CF90A}"/>
              </a:ext>
            </a:extLst>
          </p:cNvPr>
          <p:cNvSpPr/>
          <p:nvPr/>
        </p:nvSpPr>
        <p:spPr>
          <a:xfrm>
            <a:off x="8530536" y="4438963"/>
            <a:ext cx="2431631" cy="471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Kg-Bert II Model</a:t>
            </a:r>
            <a:endParaRPr lang="en-GB" dirty="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6C87869C-E004-4905-8AF8-99FA17D581B5}"/>
              </a:ext>
            </a:extLst>
          </p:cNvPr>
          <p:cNvSpPr/>
          <p:nvPr/>
        </p:nvSpPr>
        <p:spPr>
          <a:xfrm>
            <a:off x="8526540" y="2617348"/>
            <a:ext cx="2280133" cy="471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Kg-Bert Model</a:t>
            </a:r>
            <a:endParaRPr lang="en-GB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71B6853D-D34A-423F-A86E-D5725AA46E58}"/>
              </a:ext>
            </a:extLst>
          </p:cNvPr>
          <p:cNvSpPr/>
          <p:nvPr/>
        </p:nvSpPr>
        <p:spPr>
          <a:xfrm>
            <a:off x="8530536" y="5125342"/>
            <a:ext cx="2431631" cy="471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Kg-Bert II Model</a:t>
            </a:r>
            <a:endParaRPr lang="en-GB" dirty="0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35023DDF-F845-4693-B0EC-423B29A78213}"/>
              </a:ext>
            </a:extLst>
          </p:cNvPr>
          <p:cNvSpPr/>
          <p:nvPr/>
        </p:nvSpPr>
        <p:spPr>
          <a:xfrm>
            <a:off x="8530536" y="5773408"/>
            <a:ext cx="2431631" cy="471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Kg-Bert II 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273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Node Resolution-Result &amp; Finding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D19B-071A-6246-887B-008A2AA48661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24FD9C8-D2D3-421C-B693-9BF71F9B2DD1}"/>
              </a:ext>
            </a:extLst>
          </p:cNvPr>
          <p:cNvSpPr txBox="1"/>
          <p:nvPr/>
        </p:nvSpPr>
        <p:spPr>
          <a:xfrm>
            <a:off x="7642836" y="1350091"/>
            <a:ext cx="35696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Findings: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Kg-Bert has the best performance on WordNet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WordNet, 58% of the subjects has only one candidate.</a:t>
            </a:r>
          </a:p>
          <a:p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MFS has the best performance on </a:t>
            </a:r>
            <a:r>
              <a:rPr lang="en-GB" dirty="0" err="1"/>
              <a:t>WebChild</a:t>
            </a:r>
            <a:r>
              <a:rPr lang="en-GB" dirty="0"/>
              <a:t>. However, </a:t>
            </a:r>
            <a:r>
              <a:rPr lang="en-GB" dirty="0" err="1"/>
              <a:t>WebChild</a:t>
            </a:r>
            <a:r>
              <a:rPr lang="en-GB" dirty="0"/>
              <a:t> dataset is obtained by MFS method. Therefore, we still apply KG-BERT on </a:t>
            </a:r>
            <a:r>
              <a:rPr lang="en-GB" b="1" dirty="0"/>
              <a:t>CSKG</a:t>
            </a:r>
            <a:r>
              <a:rPr lang="en-GB" dirty="0"/>
              <a:t>.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44E4A6F-2C60-437B-B622-42467CF96BAA}"/>
              </a:ext>
            </a:extLst>
          </p:cNvPr>
          <p:cNvSpPr txBox="1"/>
          <p:nvPr/>
        </p:nvSpPr>
        <p:spPr>
          <a:xfrm>
            <a:off x="1097280" y="1165425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WordNet: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BF6FD18-FB3F-4A33-8BFB-095A2AB5DA3E}"/>
              </a:ext>
            </a:extLst>
          </p:cNvPr>
          <p:cNvSpPr txBox="1"/>
          <p:nvPr/>
        </p:nvSpPr>
        <p:spPr>
          <a:xfrm>
            <a:off x="1097280" y="3429000"/>
            <a:ext cx="1170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WebChild</a:t>
            </a:r>
            <a:r>
              <a:rPr lang="en-GB" b="1" dirty="0"/>
              <a:t>: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2F9FB2-DFB9-40C5-BF97-FD036A016123}"/>
              </a:ext>
            </a:extLst>
          </p:cNvPr>
          <p:cNvSpPr txBox="1"/>
          <p:nvPr/>
        </p:nvSpPr>
        <p:spPr>
          <a:xfrm>
            <a:off x="1211655" y="5650854"/>
            <a:ext cx="606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*: left entity accuracy of this baseline means the total accuracy</a:t>
            </a:r>
            <a:endParaRPr lang="en-GB" sz="1400" dirty="0"/>
          </a:p>
        </p:txBody>
      </p:sp>
      <p:graphicFrame>
        <p:nvGraphicFramePr>
          <p:cNvPr id="10" name="表格 2">
            <a:extLst>
              <a:ext uri="{FF2B5EF4-FFF2-40B4-BE49-F238E27FC236}">
                <a16:creationId xmlns:a16="http://schemas.microsoft.com/office/drawing/2014/main" id="{24B7A67B-B02A-0D4E-8204-DC14C45A2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857708"/>
              </p:ext>
            </p:extLst>
          </p:nvPr>
        </p:nvGraphicFramePr>
        <p:xfrm>
          <a:off x="1269510" y="1645489"/>
          <a:ext cx="5952490" cy="17145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0450">
                  <a:extLst>
                    <a:ext uri="{9D8B030D-6E8A-4147-A177-3AD203B41FA5}">
                      <a16:colId xmlns:a16="http://schemas.microsoft.com/office/drawing/2014/main" val="1516487657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323097021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25158858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6773599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412201570"/>
                    </a:ext>
                  </a:extLst>
                </a:gridCol>
                <a:gridCol w="524510">
                  <a:extLst>
                    <a:ext uri="{9D8B030D-6E8A-4147-A177-3AD203B41FA5}">
                      <a16:colId xmlns:a16="http://schemas.microsoft.com/office/drawing/2014/main" val="2730563590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3522816792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1700685977"/>
                    </a:ext>
                  </a:extLst>
                </a:gridCol>
              </a:tblGrid>
              <a:tr h="190500">
                <a:tc gridSpan="8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Link Prediction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934277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Dataset Type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Location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Baseline Type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17458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MRS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MFS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STB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STR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Kg-Bert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Kg-Bert II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9408803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Train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Left Entity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7</a:t>
                      </a:r>
                      <a:r>
                        <a:rPr lang="en-US" altLang="zh-CN" sz="1100" dirty="0">
                          <a:effectLst/>
                        </a:rPr>
                        <a:t>0</a:t>
                      </a:r>
                      <a:r>
                        <a:rPr lang="en-GB" sz="1100" dirty="0">
                          <a:effectLst/>
                        </a:rPr>
                        <a:t>.</a:t>
                      </a:r>
                      <a:r>
                        <a:rPr lang="en-US" altLang="zh-CN" sz="1100" dirty="0">
                          <a:effectLst/>
                        </a:rPr>
                        <a:t>7</a:t>
                      </a:r>
                      <a:r>
                        <a:rPr lang="en-GB" sz="1100" dirty="0">
                          <a:effectLst/>
                        </a:rPr>
                        <a:t>%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73.</a:t>
                      </a:r>
                      <a:r>
                        <a:rPr lang="en-US" altLang="zh-CN" sz="1100" dirty="0">
                          <a:effectLst/>
                        </a:rPr>
                        <a:t>2</a:t>
                      </a:r>
                      <a:r>
                        <a:rPr lang="en-GB" sz="1100" dirty="0">
                          <a:effectLst/>
                        </a:rPr>
                        <a:t>%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79.7%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100" dirty="0">
                          <a:effectLst/>
                        </a:rPr>
                        <a:t>80</a:t>
                      </a:r>
                      <a:r>
                        <a:rPr lang="en-GB" sz="1100" dirty="0">
                          <a:effectLst/>
                        </a:rPr>
                        <a:t>.7%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88.</a:t>
                      </a:r>
                      <a:r>
                        <a:rPr lang="en-US" altLang="zh-CN" sz="1100" dirty="0">
                          <a:effectLst/>
                        </a:rPr>
                        <a:t>3</a:t>
                      </a:r>
                      <a:r>
                        <a:rPr lang="en-GB" sz="1100" dirty="0">
                          <a:effectLst/>
                        </a:rPr>
                        <a:t>%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9</a:t>
                      </a:r>
                      <a:r>
                        <a:rPr lang="en-US" altLang="zh-CN" sz="1100" dirty="0">
                          <a:effectLst/>
                        </a:rPr>
                        <a:t>1</a:t>
                      </a:r>
                      <a:r>
                        <a:rPr lang="en-GB" sz="1100" dirty="0">
                          <a:effectLst/>
                        </a:rPr>
                        <a:t>.</a:t>
                      </a:r>
                      <a:r>
                        <a:rPr lang="en-US" altLang="zh-CN" sz="1100" dirty="0">
                          <a:effectLst/>
                        </a:rPr>
                        <a:t>2</a:t>
                      </a:r>
                      <a:r>
                        <a:rPr lang="en-GB" sz="1100" dirty="0">
                          <a:effectLst/>
                        </a:rPr>
                        <a:t>%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806189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Right Entity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5</a:t>
                      </a:r>
                      <a:r>
                        <a:rPr lang="en-US" altLang="zh-CN" sz="1100" dirty="0">
                          <a:effectLst/>
                        </a:rPr>
                        <a:t>8</a:t>
                      </a:r>
                      <a:r>
                        <a:rPr lang="en-GB" sz="1100" dirty="0">
                          <a:effectLst/>
                        </a:rPr>
                        <a:t>.</a:t>
                      </a:r>
                      <a:r>
                        <a:rPr lang="en-US" altLang="zh-CN" sz="1100" dirty="0">
                          <a:effectLst/>
                        </a:rPr>
                        <a:t>5</a:t>
                      </a:r>
                      <a:r>
                        <a:rPr lang="en-GB" sz="1100" dirty="0">
                          <a:effectLst/>
                        </a:rPr>
                        <a:t>%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72.3%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6</a:t>
                      </a:r>
                      <a:r>
                        <a:rPr lang="en-US" altLang="zh-CN" sz="1100" dirty="0">
                          <a:effectLst/>
                        </a:rPr>
                        <a:t>3</a:t>
                      </a:r>
                      <a:r>
                        <a:rPr lang="en-GB" sz="1100" dirty="0">
                          <a:effectLst/>
                        </a:rPr>
                        <a:t>.3%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6</a:t>
                      </a:r>
                      <a:r>
                        <a:rPr lang="en-US" altLang="zh-CN" sz="1100" dirty="0">
                          <a:effectLst/>
                        </a:rPr>
                        <a:t>2</a:t>
                      </a:r>
                      <a:r>
                        <a:rPr lang="en-GB" sz="1100" dirty="0">
                          <a:effectLst/>
                        </a:rPr>
                        <a:t>.3%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7</a:t>
                      </a:r>
                      <a:r>
                        <a:rPr lang="en-US" altLang="zh-CN" sz="1100" dirty="0">
                          <a:effectLst/>
                        </a:rPr>
                        <a:t>9</a:t>
                      </a:r>
                      <a:r>
                        <a:rPr lang="en-GB" sz="1100" dirty="0">
                          <a:effectLst/>
                        </a:rPr>
                        <a:t>.</a:t>
                      </a:r>
                      <a:r>
                        <a:rPr lang="en-US" altLang="zh-CN" sz="1100" dirty="0">
                          <a:effectLst/>
                        </a:rPr>
                        <a:t>1</a:t>
                      </a:r>
                      <a:r>
                        <a:rPr lang="en-GB" sz="1100" dirty="0">
                          <a:effectLst/>
                        </a:rPr>
                        <a:t>%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8</a:t>
                      </a:r>
                      <a:r>
                        <a:rPr lang="en-US" altLang="zh-CN" sz="1100" dirty="0">
                          <a:effectLst/>
                        </a:rPr>
                        <a:t>1</a:t>
                      </a:r>
                      <a:r>
                        <a:rPr lang="en-GB" sz="1100" dirty="0">
                          <a:effectLst/>
                        </a:rPr>
                        <a:t>.</a:t>
                      </a:r>
                      <a:r>
                        <a:rPr lang="en-US" altLang="zh-CN" sz="1100" dirty="0">
                          <a:effectLst/>
                        </a:rPr>
                        <a:t>3</a:t>
                      </a:r>
                      <a:r>
                        <a:rPr lang="en-GB" sz="1100" dirty="0">
                          <a:effectLst/>
                        </a:rPr>
                        <a:t>%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0945843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Dev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Left Entity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100" dirty="0">
                          <a:effectLst/>
                        </a:rPr>
                        <a:t>71</a:t>
                      </a:r>
                      <a:r>
                        <a:rPr lang="en-GB" sz="1100" dirty="0">
                          <a:effectLst/>
                        </a:rPr>
                        <a:t>.</a:t>
                      </a:r>
                      <a:r>
                        <a:rPr lang="en-US" altLang="zh-CN" sz="1100" dirty="0">
                          <a:effectLst/>
                        </a:rPr>
                        <a:t>3</a:t>
                      </a:r>
                      <a:r>
                        <a:rPr lang="en-GB" sz="1100" dirty="0">
                          <a:effectLst/>
                        </a:rPr>
                        <a:t>%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7</a:t>
                      </a:r>
                      <a:r>
                        <a:rPr lang="en-US" altLang="zh-CN" sz="1100" dirty="0">
                          <a:effectLst/>
                        </a:rPr>
                        <a:t>3</a:t>
                      </a:r>
                      <a:r>
                        <a:rPr lang="en-GB" sz="1100" dirty="0">
                          <a:effectLst/>
                        </a:rPr>
                        <a:t>.3%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8</a:t>
                      </a:r>
                      <a:r>
                        <a:rPr lang="en-US" altLang="zh-CN" sz="1100" dirty="0">
                          <a:effectLst/>
                        </a:rPr>
                        <a:t>1</a:t>
                      </a:r>
                      <a:r>
                        <a:rPr lang="en-GB" sz="1100" dirty="0">
                          <a:effectLst/>
                        </a:rPr>
                        <a:t>.0%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8</a:t>
                      </a:r>
                      <a:r>
                        <a:rPr lang="en-US" altLang="zh-CN" sz="1100" dirty="0">
                          <a:effectLst/>
                        </a:rPr>
                        <a:t>3</a:t>
                      </a:r>
                      <a:r>
                        <a:rPr lang="en-GB" sz="1100" dirty="0">
                          <a:effectLst/>
                        </a:rPr>
                        <a:t>.0%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84.5%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8</a:t>
                      </a:r>
                      <a:r>
                        <a:rPr lang="en-US" altLang="zh-CN" sz="1100" dirty="0">
                          <a:effectLst/>
                        </a:rPr>
                        <a:t>5</a:t>
                      </a:r>
                      <a:r>
                        <a:rPr lang="en-GB" sz="1100" dirty="0">
                          <a:effectLst/>
                        </a:rPr>
                        <a:t>.6%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4073328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Right Entity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5</a:t>
                      </a:r>
                      <a:r>
                        <a:rPr lang="en-US" altLang="zh-CN" sz="1100" dirty="0">
                          <a:effectLst/>
                        </a:rPr>
                        <a:t>8</a:t>
                      </a:r>
                      <a:r>
                        <a:rPr lang="en-GB" sz="1100" dirty="0">
                          <a:effectLst/>
                        </a:rPr>
                        <a:t>.</a:t>
                      </a:r>
                      <a:r>
                        <a:rPr lang="en-US" altLang="zh-CN" sz="1100" dirty="0">
                          <a:effectLst/>
                        </a:rPr>
                        <a:t>6</a:t>
                      </a:r>
                      <a:r>
                        <a:rPr lang="en-GB" sz="1100" dirty="0">
                          <a:effectLst/>
                        </a:rPr>
                        <a:t>%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7</a:t>
                      </a:r>
                      <a:r>
                        <a:rPr lang="en-US" altLang="zh-CN" sz="1100" dirty="0">
                          <a:effectLst/>
                        </a:rPr>
                        <a:t>2</a:t>
                      </a:r>
                      <a:r>
                        <a:rPr lang="en-GB" sz="1100" dirty="0">
                          <a:effectLst/>
                        </a:rPr>
                        <a:t>.</a:t>
                      </a:r>
                      <a:r>
                        <a:rPr lang="en-US" altLang="zh-CN" sz="1100" dirty="0">
                          <a:effectLst/>
                        </a:rPr>
                        <a:t>6</a:t>
                      </a:r>
                      <a:r>
                        <a:rPr lang="en-GB" sz="1100" dirty="0">
                          <a:effectLst/>
                        </a:rPr>
                        <a:t>%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6</a:t>
                      </a:r>
                      <a:r>
                        <a:rPr lang="en-US" altLang="zh-CN" sz="1100" dirty="0">
                          <a:effectLst/>
                        </a:rPr>
                        <a:t>2</a:t>
                      </a:r>
                      <a:r>
                        <a:rPr lang="en-GB" sz="1100" dirty="0">
                          <a:effectLst/>
                        </a:rPr>
                        <a:t>.9%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6</a:t>
                      </a:r>
                      <a:r>
                        <a:rPr lang="en-US" altLang="zh-CN" sz="1100" dirty="0">
                          <a:effectLst/>
                        </a:rPr>
                        <a:t>4</a:t>
                      </a:r>
                      <a:r>
                        <a:rPr lang="en-GB" sz="1100" dirty="0">
                          <a:effectLst/>
                        </a:rPr>
                        <a:t>.9%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76.</a:t>
                      </a:r>
                      <a:r>
                        <a:rPr lang="en-US" altLang="zh-CN" sz="1100" dirty="0">
                          <a:effectLst/>
                        </a:rPr>
                        <a:t>3</a:t>
                      </a:r>
                      <a:r>
                        <a:rPr lang="en-GB" sz="1100" dirty="0">
                          <a:effectLst/>
                        </a:rPr>
                        <a:t>%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77.</a:t>
                      </a:r>
                      <a:r>
                        <a:rPr lang="en-US" altLang="zh-CN" sz="1100" dirty="0">
                          <a:effectLst/>
                        </a:rPr>
                        <a:t>5</a:t>
                      </a:r>
                      <a:r>
                        <a:rPr lang="en-GB" sz="1100" dirty="0">
                          <a:effectLst/>
                        </a:rPr>
                        <a:t>%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361493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Test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Left Entity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71.</a:t>
                      </a:r>
                      <a:r>
                        <a:rPr lang="en-US" altLang="zh-CN" sz="1100" dirty="0">
                          <a:effectLst/>
                        </a:rPr>
                        <a:t>4</a:t>
                      </a:r>
                      <a:r>
                        <a:rPr lang="en-GB" sz="1100" dirty="0">
                          <a:effectLst/>
                        </a:rPr>
                        <a:t>%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7</a:t>
                      </a:r>
                      <a:r>
                        <a:rPr lang="en-US" altLang="zh-CN" sz="1100" dirty="0">
                          <a:effectLst/>
                        </a:rPr>
                        <a:t>3</a:t>
                      </a:r>
                      <a:r>
                        <a:rPr lang="en-GB" sz="1100" dirty="0">
                          <a:effectLst/>
                        </a:rPr>
                        <a:t>.</a:t>
                      </a:r>
                      <a:r>
                        <a:rPr lang="en-US" altLang="zh-CN" sz="1100" dirty="0">
                          <a:effectLst/>
                        </a:rPr>
                        <a:t>2</a:t>
                      </a:r>
                      <a:r>
                        <a:rPr lang="en-GB" sz="1100" dirty="0">
                          <a:effectLst/>
                        </a:rPr>
                        <a:t>%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8</a:t>
                      </a:r>
                      <a:r>
                        <a:rPr lang="en-US" altLang="zh-CN" sz="1100" dirty="0">
                          <a:effectLst/>
                        </a:rPr>
                        <a:t>1</a:t>
                      </a:r>
                      <a:r>
                        <a:rPr lang="en-GB" sz="1100" dirty="0">
                          <a:effectLst/>
                        </a:rPr>
                        <a:t>.3%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8</a:t>
                      </a:r>
                      <a:r>
                        <a:rPr lang="en-US" altLang="zh-CN" sz="1100" dirty="0">
                          <a:effectLst/>
                        </a:rPr>
                        <a:t>5</a:t>
                      </a:r>
                      <a:r>
                        <a:rPr lang="en-GB" sz="1100" dirty="0">
                          <a:effectLst/>
                        </a:rPr>
                        <a:t>.</a:t>
                      </a:r>
                      <a:r>
                        <a:rPr lang="en-US" altLang="zh-CN" sz="1100" dirty="0">
                          <a:effectLst/>
                        </a:rPr>
                        <a:t>2</a:t>
                      </a:r>
                      <a:r>
                        <a:rPr lang="en-GB" sz="1100" dirty="0">
                          <a:effectLst/>
                        </a:rPr>
                        <a:t>%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8</a:t>
                      </a:r>
                      <a:r>
                        <a:rPr lang="en-US" altLang="zh-CN" sz="1100" dirty="0">
                          <a:effectLst/>
                        </a:rPr>
                        <a:t>5</a:t>
                      </a:r>
                      <a:r>
                        <a:rPr lang="en-GB" sz="1100" dirty="0">
                          <a:effectLst/>
                        </a:rPr>
                        <a:t>.9%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8</a:t>
                      </a:r>
                      <a:r>
                        <a:rPr lang="en-US" altLang="zh-CN" sz="1100" dirty="0">
                          <a:effectLst/>
                        </a:rPr>
                        <a:t>6</a:t>
                      </a:r>
                      <a:r>
                        <a:rPr lang="en-GB" sz="1100" dirty="0">
                          <a:effectLst/>
                        </a:rPr>
                        <a:t>.9%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542861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Right Entity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100" dirty="0">
                          <a:effectLst/>
                        </a:rPr>
                        <a:t>59</a:t>
                      </a:r>
                      <a:r>
                        <a:rPr lang="en-GB" sz="1100" dirty="0">
                          <a:effectLst/>
                        </a:rPr>
                        <a:t>.</a:t>
                      </a:r>
                      <a:r>
                        <a:rPr lang="en-US" altLang="zh-CN" sz="1100" dirty="0">
                          <a:effectLst/>
                        </a:rPr>
                        <a:t>6</a:t>
                      </a:r>
                      <a:r>
                        <a:rPr lang="en-GB" sz="1100" dirty="0">
                          <a:effectLst/>
                        </a:rPr>
                        <a:t>%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7</a:t>
                      </a:r>
                      <a:r>
                        <a:rPr lang="en-US" altLang="zh-CN" sz="1100" dirty="0">
                          <a:effectLst/>
                        </a:rPr>
                        <a:t>2</a:t>
                      </a:r>
                      <a:r>
                        <a:rPr lang="en-GB" sz="1100" dirty="0">
                          <a:effectLst/>
                        </a:rPr>
                        <a:t>.</a:t>
                      </a:r>
                      <a:r>
                        <a:rPr lang="en-US" altLang="zh-CN" sz="1100" dirty="0">
                          <a:effectLst/>
                        </a:rPr>
                        <a:t>6</a:t>
                      </a:r>
                      <a:r>
                        <a:rPr lang="en-GB" sz="1100" dirty="0">
                          <a:effectLst/>
                        </a:rPr>
                        <a:t>%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6</a:t>
                      </a:r>
                      <a:r>
                        <a:rPr lang="en-US" altLang="zh-CN" sz="1100" dirty="0">
                          <a:effectLst/>
                        </a:rPr>
                        <a:t>4</a:t>
                      </a:r>
                      <a:r>
                        <a:rPr lang="en-GB" sz="1100" dirty="0">
                          <a:effectLst/>
                        </a:rPr>
                        <a:t>.8%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6</a:t>
                      </a:r>
                      <a:r>
                        <a:rPr lang="en-US" altLang="zh-CN" sz="1100" dirty="0">
                          <a:effectLst/>
                        </a:rPr>
                        <a:t>7</a:t>
                      </a:r>
                      <a:r>
                        <a:rPr lang="en-GB" sz="1100" dirty="0">
                          <a:effectLst/>
                        </a:rPr>
                        <a:t>.</a:t>
                      </a:r>
                      <a:r>
                        <a:rPr lang="en-US" altLang="zh-CN" sz="1100" dirty="0">
                          <a:effectLst/>
                        </a:rPr>
                        <a:t>1</a:t>
                      </a:r>
                      <a:r>
                        <a:rPr lang="en-GB" sz="1100" dirty="0">
                          <a:effectLst/>
                        </a:rPr>
                        <a:t>%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74.9%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7</a:t>
                      </a:r>
                      <a:r>
                        <a:rPr lang="en-US" altLang="zh-CN" sz="1100" dirty="0">
                          <a:effectLst/>
                        </a:rPr>
                        <a:t>7</a:t>
                      </a:r>
                      <a:r>
                        <a:rPr lang="en-GB" sz="1100" dirty="0">
                          <a:effectLst/>
                        </a:rPr>
                        <a:t>.</a:t>
                      </a:r>
                      <a:r>
                        <a:rPr lang="en-US" altLang="zh-CN" sz="1100" dirty="0">
                          <a:effectLst/>
                        </a:rPr>
                        <a:t>9</a:t>
                      </a:r>
                      <a:r>
                        <a:rPr lang="en-GB" sz="1100" dirty="0">
                          <a:effectLst/>
                        </a:rPr>
                        <a:t>%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3363698"/>
                  </a:ext>
                </a:extLst>
              </a:tr>
            </a:tbl>
          </a:graphicData>
        </a:graphic>
      </p:graphicFrame>
      <p:graphicFrame>
        <p:nvGraphicFramePr>
          <p:cNvPr id="11" name="表格 7">
            <a:extLst>
              <a:ext uri="{FF2B5EF4-FFF2-40B4-BE49-F238E27FC236}">
                <a16:creationId xmlns:a16="http://schemas.microsoft.com/office/drawing/2014/main" id="{20A64222-9E64-FA44-8EEB-212A64773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777441"/>
              </p:ext>
            </p:extLst>
          </p:nvPr>
        </p:nvGraphicFramePr>
        <p:xfrm>
          <a:off x="1269510" y="4135714"/>
          <a:ext cx="5952489" cy="18097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6512">
                  <a:extLst>
                    <a:ext uri="{9D8B030D-6E8A-4147-A177-3AD203B41FA5}">
                      <a16:colId xmlns:a16="http://schemas.microsoft.com/office/drawing/2014/main" val="750724400"/>
                    </a:ext>
                  </a:extLst>
                </a:gridCol>
                <a:gridCol w="1096512">
                  <a:extLst>
                    <a:ext uri="{9D8B030D-6E8A-4147-A177-3AD203B41FA5}">
                      <a16:colId xmlns:a16="http://schemas.microsoft.com/office/drawing/2014/main" val="504158753"/>
                    </a:ext>
                  </a:extLst>
                </a:gridCol>
                <a:gridCol w="751893">
                  <a:extLst>
                    <a:ext uri="{9D8B030D-6E8A-4147-A177-3AD203B41FA5}">
                      <a16:colId xmlns:a16="http://schemas.microsoft.com/office/drawing/2014/main" val="323901383"/>
                    </a:ext>
                  </a:extLst>
                </a:gridCol>
                <a:gridCol w="751893">
                  <a:extLst>
                    <a:ext uri="{9D8B030D-6E8A-4147-A177-3AD203B41FA5}">
                      <a16:colId xmlns:a16="http://schemas.microsoft.com/office/drawing/2014/main" val="87123872"/>
                    </a:ext>
                  </a:extLst>
                </a:gridCol>
                <a:gridCol w="751893">
                  <a:extLst>
                    <a:ext uri="{9D8B030D-6E8A-4147-A177-3AD203B41FA5}">
                      <a16:colId xmlns:a16="http://schemas.microsoft.com/office/drawing/2014/main" val="1006655351"/>
                    </a:ext>
                  </a:extLst>
                </a:gridCol>
                <a:gridCol w="751893">
                  <a:extLst>
                    <a:ext uri="{9D8B030D-6E8A-4147-A177-3AD203B41FA5}">
                      <a16:colId xmlns:a16="http://schemas.microsoft.com/office/drawing/2014/main" val="2721933415"/>
                    </a:ext>
                  </a:extLst>
                </a:gridCol>
                <a:gridCol w="751893">
                  <a:extLst>
                    <a:ext uri="{9D8B030D-6E8A-4147-A177-3AD203B41FA5}">
                      <a16:colId xmlns:a16="http://schemas.microsoft.com/office/drawing/2014/main" val="3673133845"/>
                    </a:ext>
                  </a:extLst>
                </a:gridCol>
              </a:tblGrid>
              <a:tr h="200025"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dirty="0">
                          <a:effectLst/>
                        </a:rPr>
                        <a:t>Link Prediction</a:t>
                      </a:r>
                      <a:endParaRPr lang="en-GB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25292"/>
                  </a:ext>
                </a:extLst>
              </a:tr>
              <a:tr h="20955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>
                          <a:effectLst/>
                        </a:rPr>
                        <a:t>Dataset Type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>
                          <a:effectLst/>
                        </a:rPr>
                        <a:t>Location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>
                          <a:effectLst/>
                        </a:rPr>
                        <a:t>Baseline Type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927707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dirty="0">
                          <a:effectLst/>
                        </a:rPr>
                        <a:t>MRS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dirty="0">
                          <a:effectLst/>
                        </a:rPr>
                        <a:t>MFS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>
                          <a:effectLst/>
                        </a:rPr>
                        <a:t>STB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>
                          <a:effectLst/>
                        </a:rPr>
                        <a:t>STR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>
                          <a:effectLst/>
                        </a:rPr>
                        <a:t>Kg-Bert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8183541"/>
                  </a:ext>
                </a:extLst>
              </a:tr>
              <a:tr h="200025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>
                          <a:effectLst/>
                        </a:rPr>
                        <a:t>Train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>
                          <a:effectLst/>
                        </a:rPr>
                        <a:t>Left Entity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dirty="0">
                          <a:effectLst/>
                        </a:rPr>
                        <a:t>37.8%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dirty="0">
                          <a:effectLst/>
                        </a:rPr>
                        <a:t>65.6%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u="none" strike="noStrike" dirty="0">
                          <a:effectLst/>
                        </a:rPr>
                        <a:t>40</a:t>
                      </a:r>
                      <a:r>
                        <a:rPr lang="en-GB" sz="1100" u="none" strike="noStrike" dirty="0">
                          <a:effectLst/>
                        </a:rPr>
                        <a:t>.</a:t>
                      </a:r>
                      <a:r>
                        <a:rPr lang="en-US" altLang="zh-CN" sz="1100" u="none" strike="noStrike" dirty="0">
                          <a:effectLst/>
                        </a:rPr>
                        <a:t>3</a:t>
                      </a:r>
                      <a:r>
                        <a:rPr lang="en-GB" sz="1100" u="none" strike="noStrike" dirty="0">
                          <a:effectLst/>
                        </a:rPr>
                        <a:t>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u="none" strike="noStrike" dirty="0">
                          <a:effectLst/>
                        </a:rPr>
                        <a:t>41</a:t>
                      </a:r>
                      <a:r>
                        <a:rPr lang="en-GB" sz="1100" u="none" strike="noStrike" dirty="0">
                          <a:effectLst/>
                        </a:rPr>
                        <a:t>.</a:t>
                      </a:r>
                      <a:r>
                        <a:rPr lang="en-US" altLang="zh-CN" sz="1100" u="none" strike="noStrike" dirty="0">
                          <a:effectLst/>
                        </a:rPr>
                        <a:t>3</a:t>
                      </a:r>
                      <a:r>
                        <a:rPr lang="en-GB" sz="1100" u="none" strike="noStrike" dirty="0">
                          <a:effectLst/>
                        </a:rPr>
                        <a:t>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dirty="0">
                          <a:effectLst/>
                        </a:rPr>
                        <a:t>54.</a:t>
                      </a:r>
                      <a:r>
                        <a:rPr lang="en-US" altLang="zh-CN" sz="1100" u="none" strike="noStrike" dirty="0">
                          <a:effectLst/>
                        </a:rPr>
                        <a:t>7</a:t>
                      </a:r>
                      <a:r>
                        <a:rPr lang="en-GB" sz="1100" u="none" strike="noStrike" dirty="0">
                          <a:effectLst/>
                        </a:rPr>
                        <a:t>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8308890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>
                          <a:effectLst/>
                        </a:rPr>
                        <a:t>Right Entity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dirty="0">
                          <a:effectLst/>
                        </a:rPr>
                        <a:t>28.6%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dirty="0">
                          <a:effectLst/>
                        </a:rPr>
                        <a:t>46.4%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32.2%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dirty="0">
                          <a:effectLst/>
                        </a:rPr>
                        <a:t>4</a:t>
                      </a:r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r>
                        <a:rPr lang="en-GB" sz="1100" u="none" strike="noStrike" dirty="0">
                          <a:effectLst/>
                        </a:rPr>
                        <a:t>.</a:t>
                      </a:r>
                      <a:r>
                        <a:rPr lang="en-US" altLang="zh-CN" sz="1100" u="none" strike="noStrike" dirty="0">
                          <a:effectLst/>
                        </a:rPr>
                        <a:t>3</a:t>
                      </a:r>
                      <a:r>
                        <a:rPr lang="en-GB" sz="1100" u="none" strike="noStrike" dirty="0">
                          <a:effectLst/>
                        </a:rPr>
                        <a:t>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44870350"/>
                  </a:ext>
                </a:extLst>
              </a:tr>
              <a:tr h="200025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>
                          <a:effectLst/>
                        </a:rPr>
                        <a:t>Dev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>
                          <a:effectLst/>
                        </a:rPr>
                        <a:t>Left Entity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dirty="0">
                          <a:effectLst/>
                        </a:rPr>
                        <a:t>39.2%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dirty="0">
                          <a:effectLst/>
                        </a:rPr>
                        <a:t>66.3%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u="none" strike="noStrike" dirty="0">
                          <a:effectLst/>
                        </a:rPr>
                        <a:t>42.3</a:t>
                      </a:r>
                      <a:r>
                        <a:rPr lang="en-GB" sz="1100" u="none" strike="noStrike" dirty="0">
                          <a:effectLst/>
                        </a:rPr>
                        <a:t>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u="none" strike="noStrike" dirty="0">
                          <a:effectLst/>
                        </a:rPr>
                        <a:t>43.7</a:t>
                      </a:r>
                      <a:r>
                        <a:rPr lang="en-GB" sz="1100" u="none" strike="noStrike" dirty="0">
                          <a:effectLst/>
                        </a:rPr>
                        <a:t>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dirty="0">
                          <a:effectLst/>
                        </a:rPr>
                        <a:t>55.</a:t>
                      </a:r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r>
                        <a:rPr lang="en-GB" sz="1100" u="none" strike="noStrike" dirty="0">
                          <a:effectLst/>
                        </a:rPr>
                        <a:t>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4538526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>
                          <a:effectLst/>
                        </a:rPr>
                        <a:t>Right Entity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dirty="0">
                          <a:effectLst/>
                        </a:rPr>
                        <a:t>29.2%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dirty="0">
                          <a:effectLst/>
                        </a:rPr>
                        <a:t>46.3%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32.1%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31.2%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u="none" strike="noStrike" dirty="0">
                          <a:effectLst/>
                        </a:rPr>
                        <a:t>39</a:t>
                      </a:r>
                      <a:r>
                        <a:rPr lang="en-GB" sz="1100" u="none" strike="noStrike" dirty="0">
                          <a:effectLst/>
                        </a:rPr>
                        <a:t>.</a:t>
                      </a:r>
                      <a:r>
                        <a:rPr lang="en-US" altLang="zh-CN" sz="1100" u="none" strike="noStrike" dirty="0">
                          <a:effectLst/>
                        </a:rPr>
                        <a:t>7</a:t>
                      </a:r>
                      <a:r>
                        <a:rPr lang="en-GB" sz="1100" u="none" strike="noStrike" dirty="0">
                          <a:effectLst/>
                        </a:rPr>
                        <a:t>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60421041"/>
                  </a:ext>
                </a:extLst>
              </a:tr>
              <a:tr h="200025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>
                          <a:effectLst/>
                        </a:rPr>
                        <a:t>Test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>
                          <a:effectLst/>
                        </a:rPr>
                        <a:t>Left Entity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dirty="0">
                          <a:effectLst/>
                        </a:rPr>
                        <a:t>37.9%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dirty="0">
                          <a:effectLst/>
                        </a:rPr>
                        <a:t>65.0%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u="none" strike="noStrike" dirty="0">
                          <a:effectLst/>
                        </a:rPr>
                        <a:t>42.1</a:t>
                      </a:r>
                      <a:r>
                        <a:rPr lang="en-GB" sz="1100" u="none" strike="noStrike" dirty="0">
                          <a:effectLst/>
                        </a:rPr>
                        <a:t>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u="none" strike="noStrike" dirty="0">
                          <a:effectLst/>
                        </a:rPr>
                        <a:t>41.9</a:t>
                      </a:r>
                      <a:r>
                        <a:rPr lang="en-GB" sz="1100" u="none" strike="noStrike" dirty="0">
                          <a:effectLst/>
                        </a:rPr>
                        <a:t>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dirty="0">
                          <a:effectLst/>
                        </a:rPr>
                        <a:t>53.9%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36062303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>
                          <a:effectLst/>
                        </a:rPr>
                        <a:t>Right Entity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dirty="0">
                          <a:effectLst/>
                        </a:rPr>
                        <a:t>29.1%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dirty="0">
                          <a:effectLst/>
                        </a:rPr>
                        <a:t>47.6%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33.2%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34.3%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dirty="0">
                          <a:effectLst/>
                        </a:rPr>
                        <a:t>4</a:t>
                      </a:r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r>
                        <a:rPr lang="en-GB" sz="1100" u="none" strike="noStrike">
                          <a:effectLst/>
                        </a:rPr>
                        <a:t>.0%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4292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1591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Node Resolution – CSKG Results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D19B-071A-6246-887B-008A2AA48661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95C6436-621A-456F-9754-063A98FB57C7}"/>
              </a:ext>
            </a:extLst>
          </p:cNvPr>
          <p:cNvGraphicFramePr>
            <a:graphicFrameLocks noGrp="1"/>
          </p:cNvGraphicFramePr>
          <p:nvPr/>
        </p:nvGraphicFramePr>
        <p:xfrm>
          <a:off x="603315" y="2220791"/>
          <a:ext cx="2739301" cy="31393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03136">
                  <a:extLst>
                    <a:ext uri="{9D8B030D-6E8A-4147-A177-3AD203B41FA5}">
                      <a16:colId xmlns:a16="http://schemas.microsoft.com/office/drawing/2014/main" val="2668188481"/>
                    </a:ext>
                  </a:extLst>
                </a:gridCol>
                <a:gridCol w="966812">
                  <a:extLst>
                    <a:ext uri="{9D8B030D-6E8A-4147-A177-3AD203B41FA5}">
                      <a16:colId xmlns:a16="http://schemas.microsoft.com/office/drawing/2014/main" val="1467557401"/>
                    </a:ext>
                  </a:extLst>
                </a:gridCol>
                <a:gridCol w="1069353">
                  <a:extLst>
                    <a:ext uri="{9D8B030D-6E8A-4147-A177-3AD203B41FA5}">
                      <a16:colId xmlns:a16="http://schemas.microsoft.com/office/drawing/2014/main" val="2112735877"/>
                    </a:ext>
                  </a:extLst>
                </a:gridCol>
              </a:tblGrid>
              <a:tr h="474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Alpha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Subject Accuracy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Object Accuracy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7962844"/>
                  </a:ext>
                </a:extLst>
              </a:tr>
              <a:tr h="2422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0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0.38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0.39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1977858"/>
                  </a:ext>
                </a:extLst>
              </a:tr>
              <a:tr h="2422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0.1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0.4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0.39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0974746"/>
                  </a:ext>
                </a:extLst>
              </a:tr>
              <a:tr h="2422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0.2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0.42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0.42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9418655"/>
                  </a:ext>
                </a:extLst>
              </a:tr>
              <a:tr h="2422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0.3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0.4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0.41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4068677"/>
                  </a:ext>
                </a:extLst>
              </a:tr>
              <a:tr h="2422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0.4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0.48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0.4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1078482"/>
                  </a:ext>
                </a:extLst>
              </a:tr>
              <a:tr h="2422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0.5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0.47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0.49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9880091"/>
                  </a:ext>
                </a:extLst>
              </a:tr>
              <a:tr h="2422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0.6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0.52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0.45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8593770"/>
                  </a:ext>
                </a:extLst>
              </a:tr>
              <a:tr h="2422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0.7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0.64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0.49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4936833"/>
                  </a:ext>
                </a:extLst>
              </a:tr>
              <a:tr h="2422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0.8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0.71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0.52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2259520"/>
                  </a:ext>
                </a:extLst>
              </a:tr>
              <a:tr h="2422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0.9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dirty="0">
                          <a:effectLst/>
                        </a:rPr>
                        <a:t>0.73</a:t>
                      </a:r>
                      <a:endParaRPr lang="en-GB" sz="11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0.5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6644086"/>
                  </a:ext>
                </a:extLst>
              </a:tr>
              <a:tr h="2422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1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0.7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0.49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170332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F8A274A-CADA-4724-AFCF-C01A4A7640A3}"/>
              </a:ext>
            </a:extLst>
          </p:cNvPr>
          <p:cNvGraphicFramePr>
            <a:graphicFrameLocks noGrp="1"/>
          </p:cNvGraphicFramePr>
          <p:nvPr/>
        </p:nvGraphicFramePr>
        <p:xfrm>
          <a:off x="3916013" y="2220791"/>
          <a:ext cx="2852432" cy="31393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2175">
                  <a:extLst>
                    <a:ext uri="{9D8B030D-6E8A-4147-A177-3AD203B41FA5}">
                      <a16:colId xmlns:a16="http://schemas.microsoft.com/office/drawing/2014/main" val="3119133514"/>
                    </a:ext>
                  </a:extLst>
                </a:gridCol>
                <a:gridCol w="1006741">
                  <a:extLst>
                    <a:ext uri="{9D8B030D-6E8A-4147-A177-3AD203B41FA5}">
                      <a16:colId xmlns:a16="http://schemas.microsoft.com/office/drawing/2014/main" val="3540954449"/>
                    </a:ext>
                  </a:extLst>
                </a:gridCol>
                <a:gridCol w="1113516">
                  <a:extLst>
                    <a:ext uri="{9D8B030D-6E8A-4147-A177-3AD203B41FA5}">
                      <a16:colId xmlns:a16="http://schemas.microsoft.com/office/drawing/2014/main" val="3640783516"/>
                    </a:ext>
                  </a:extLst>
                </a:gridCol>
              </a:tblGrid>
              <a:tr h="4744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Alpha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Subject Accuracy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Object Accuracy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6579130"/>
                  </a:ext>
                </a:extLst>
              </a:tr>
              <a:tr h="2422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0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0.4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0.3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0639526"/>
                  </a:ext>
                </a:extLst>
              </a:tr>
              <a:tr h="2422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0.1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0.37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0.34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3895314"/>
                  </a:ext>
                </a:extLst>
              </a:tr>
              <a:tr h="2422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0.2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0.52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0.36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9083640"/>
                  </a:ext>
                </a:extLst>
              </a:tr>
              <a:tr h="2422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0.3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0.53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0.4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125425"/>
                  </a:ext>
                </a:extLst>
              </a:tr>
              <a:tr h="2422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0.4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0.64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0.43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5246122"/>
                  </a:ext>
                </a:extLst>
              </a:tr>
              <a:tr h="2422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0.5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0.65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0.49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5645353"/>
                  </a:ext>
                </a:extLst>
              </a:tr>
              <a:tr h="2422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0.6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0.70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0.49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5099309"/>
                  </a:ext>
                </a:extLst>
              </a:tr>
              <a:tr h="2422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0.7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0.70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0.50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9568180"/>
                  </a:ext>
                </a:extLst>
              </a:tr>
              <a:tr h="2422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0.8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0.70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0.49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7445413"/>
                  </a:ext>
                </a:extLst>
              </a:tr>
              <a:tr h="2422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0.9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0.70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0.49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4964960"/>
                  </a:ext>
                </a:extLst>
              </a:tr>
              <a:tr h="2422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1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dirty="0">
                          <a:effectLst/>
                        </a:rPr>
                        <a:t>0.70</a:t>
                      </a:r>
                      <a:endParaRPr lang="en-GB" sz="11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0.49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2412509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5EAB7F91-B0D0-458C-9BB5-4DFED58D3595}"/>
              </a:ext>
            </a:extLst>
          </p:cNvPr>
          <p:cNvSpPr txBox="1"/>
          <p:nvPr/>
        </p:nvSpPr>
        <p:spPr>
          <a:xfrm>
            <a:off x="7214856" y="2945778"/>
            <a:ext cx="40906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mandarin orange (two candidates):</a:t>
            </a:r>
          </a:p>
          <a:p>
            <a:r>
              <a:rPr lang="en-US" b="1" dirty="0"/>
              <a:t>mandarin_orange.n.01:</a:t>
            </a:r>
          </a:p>
          <a:p>
            <a:r>
              <a:rPr lang="en-US" dirty="0"/>
              <a:t>shrub or small tree having flattened globose fruit with very sweet aromatic pulp and thin yellow-orange to flame-orange rind that is loose and easily removed; native to southeastern Asia</a:t>
            </a:r>
          </a:p>
          <a:p>
            <a:endParaRPr lang="en-US" dirty="0"/>
          </a:p>
          <a:p>
            <a:r>
              <a:rPr lang="en-US" b="1" dirty="0"/>
              <a:t>mandarin_orange.n.02:</a:t>
            </a:r>
          </a:p>
          <a:p>
            <a:r>
              <a:rPr lang="en-US" dirty="0"/>
              <a:t>a somewhat flat reddish-orange loose skinned citrus of China</a:t>
            </a:r>
            <a:endParaRPr lang="en-GB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BFA8670-3864-430A-85A6-179F7D630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240" y="2413424"/>
            <a:ext cx="1504950" cy="1809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BB69FB-4CCA-4B08-AC4D-8ED2EF5C6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4240" y="2780661"/>
            <a:ext cx="1704975" cy="18097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3B2A2ABC-F2BC-411E-B022-F25A4C75273C}"/>
              </a:ext>
            </a:extLst>
          </p:cNvPr>
          <p:cNvSpPr txBox="1"/>
          <p:nvPr/>
        </p:nvSpPr>
        <p:spPr>
          <a:xfrm>
            <a:off x="7274240" y="1415465"/>
            <a:ext cx="4090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Findings: </a:t>
            </a:r>
          </a:p>
          <a:p>
            <a:r>
              <a:rPr lang="en-US" dirty="0"/>
              <a:t>Prediction is sometimes unstable</a:t>
            </a:r>
            <a:br>
              <a:rPr lang="en-US" dirty="0"/>
            </a:br>
            <a:r>
              <a:rPr lang="en-US" dirty="0"/>
              <a:t>Example: for “mandarin orange”</a:t>
            </a:r>
            <a:endParaRPr lang="en-GB" dirty="0"/>
          </a:p>
        </p:txBody>
      </p:sp>
      <p:sp>
        <p:nvSpPr>
          <p:cNvPr id="12" name="文本框 18">
            <a:extLst>
              <a:ext uri="{FF2B5EF4-FFF2-40B4-BE49-F238E27FC236}">
                <a16:creationId xmlns:a16="http://schemas.microsoft.com/office/drawing/2014/main" id="{F93BB1F6-C84F-6640-B1DB-20C63DB786CA}"/>
              </a:ext>
            </a:extLst>
          </p:cNvPr>
          <p:cNvSpPr txBox="1"/>
          <p:nvPr/>
        </p:nvSpPr>
        <p:spPr>
          <a:xfrm>
            <a:off x="1188091" y="5360106"/>
            <a:ext cx="490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WordNet				</a:t>
            </a:r>
            <a:r>
              <a:rPr lang="en-US" b="1" dirty="0" err="1"/>
              <a:t>WebChild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7695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Node Classification – Error analysis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D19B-071A-6246-887B-008A2AA48661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6FB2E3A-2ED3-4E6D-A6C4-E5245F740A91}"/>
              </a:ext>
            </a:extLst>
          </p:cNvPr>
          <p:cNvSpPr txBox="1"/>
          <p:nvPr/>
        </p:nvSpPr>
        <p:spPr>
          <a:xfrm>
            <a:off x="1097280" y="1139446"/>
            <a:ext cx="1082660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 ambiguous subject/object, we pick the most frequent sense. However, most frequent is not always correct. Wrong node id can result in incorrect prediction.</a:t>
            </a:r>
          </a:p>
          <a:p>
            <a:r>
              <a:rPr lang="en-GB" i="1" dirty="0"/>
              <a:t>Predicted Result Example: </a:t>
            </a:r>
            <a:r>
              <a:rPr lang="en-GB" sz="1800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wn:yield.n.03</a:t>
            </a:r>
            <a:r>
              <a:rPr lang="en-GB" sz="1800" i="1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, </a:t>
            </a:r>
            <a:r>
              <a:rPr lang="en-GB" sz="1800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/r/</a:t>
            </a:r>
            <a:r>
              <a:rPr lang="en-GB" sz="1800" dirty="0" err="1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HasProperty</a:t>
            </a:r>
            <a:r>
              <a:rPr lang="en-GB" sz="1800" i="1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, /c/</a:t>
            </a:r>
            <a:r>
              <a:rPr lang="en-GB" sz="1800" i="1" dirty="0" err="1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en</a:t>
            </a:r>
            <a:r>
              <a:rPr lang="en-GB" sz="1800" i="1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/sour, </a:t>
            </a:r>
            <a:r>
              <a:rPr lang="en-GB" sz="1800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fruit, sour</a:t>
            </a:r>
            <a:r>
              <a:rPr lang="en-GB" sz="1800" i="1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;</a:t>
            </a:r>
          </a:p>
          <a:p>
            <a:r>
              <a:rPr lang="en-GB" sz="1800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wn:yield.n.03: </a:t>
            </a:r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an amount of a product</a:t>
            </a:r>
            <a:endParaRPr lang="en-GB" dirty="0"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endParaRPr lang="en-GB" dirty="0"/>
          </a:p>
          <a:p>
            <a:endParaRPr lang="en-GB" dirty="0"/>
          </a:p>
          <a:p>
            <a:endParaRPr lang="en-GB" sz="1800" i="1" dirty="0"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endParaRPr lang="en-GB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Sometimes it is hard to determine the correct answer. (</a:t>
            </a:r>
            <a:r>
              <a:rPr lang="en-GB" sz="1800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/c/</a:t>
            </a:r>
            <a:r>
              <a:rPr lang="en-GB" sz="1800" dirty="0" err="1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en</a:t>
            </a:r>
            <a:r>
              <a:rPr lang="en-GB" sz="1800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/chip, /r/</a:t>
            </a:r>
            <a:r>
              <a:rPr lang="en-GB" sz="1800" dirty="0" err="1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HasProperty</a:t>
            </a:r>
            <a:r>
              <a:rPr lang="en-GB" dirty="0">
                <a:latin typeface="Arial" panose="020B0604020202020204" pitchFamily="34" charset="0"/>
                <a:ea typeface="SimSun" panose="02010600030101010101" pitchFamily="2" charset="-122"/>
              </a:rPr>
              <a:t>,</a:t>
            </a:r>
            <a:r>
              <a:rPr lang="en-GB" sz="1800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/c/</a:t>
            </a:r>
            <a:r>
              <a:rPr lang="en-GB" sz="1800" dirty="0" err="1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en</a:t>
            </a:r>
            <a:r>
              <a:rPr lang="en-GB" sz="1800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/dead</a:t>
            </a:r>
            <a:r>
              <a:rPr lang="en-GB" dirty="0"/>
              <a:t>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Rest: model is wrong. </a:t>
            </a:r>
            <a:r>
              <a:rPr lang="en-GB" dirty="0"/>
              <a:t>Sometimes we find a reasonable one but not the best.</a:t>
            </a:r>
          </a:p>
          <a:p>
            <a:r>
              <a:rPr lang="en-GB" i="1" dirty="0"/>
              <a:t>Predicted Result Example: </a:t>
            </a:r>
            <a:r>
              <a:rPr lang="en-GB" dirty="0">
                <a:latin typeface="Arial" panose="020B0604020202020204" pitchFamily="34" charset="0"/>
                <a:ea typeface="SimSun" panose="02010600030101010101" pitchFamily="2" charset="-122"/>
              </a:rPr>
              <a:t>wn:hair.n.03</a:t>
            </a:r>
            <a:r>
              <a:rPr lang="en-GB" i="1" dirty="0">
                <a:latin typeface="Arial" panose="020B0604020202020204" pitchFamily="34" charset="0"/>
                <a:ea typeface="SimSun" panose="02010600030101010101" pitchFamily="2" charset="-122"/>
              </a:rPr>
              <a:t>, </a:t>
            </a:r>
            <a:r>
              <a:rPr lang="en-GB" dirty="0">
                <a:latin typeface="Arial" panose="020B0604020202020204" pitchFamily="34" charset="0"/>
                <a:ea typeface="SimSun" panose="02010600030101010101" pitchFamily="2" charset="-122"/>
              </a:rPr>
              <a:t>/r/</a:t>
            </a:r>
            <a:r>
              <a:rPr lang="en-GB" dirty="0" err="1">
                <a:latin typeface="Arial" panose="020B0604020202020204" pitchFamily="34" charset="0"/>
                <a:ea typeface="SimSun" panose="02010600030101010101" pitchFamily="2" charset="-122"/>
              </a:rPr>
              <a:t>HasProperty</a:t>
            </a:r>
            <a:r>
              <a:rPr lang="en-GB" i="1" dirty="0">
                <a:latin typeface="Arial" panose="020B0604020202020204" pitchFamily="34" charset="0"/>
                <a:ea typeface="SimSun" panose="02010600030101010101" pitchFamily="2" charset="-122"/>
              </a:rPr>
              <a:t>, </a:t>
            </a:r>
            <a:r>
              <a:rPr lang="en-GB" dirty="0">
                <a:latin typeface="Arial" panose="020B0604020202020204" pitchFamily="34" charset="0"/>
                <a:ea typeface="SimSun" panose="02010600030101010101" pitchFamily="2" charset="-122"/>
              </a:rPr>
              <a:t>/c/</a:t>
            </a:r>
            <a:r>
              <a:rPr lang="en-GB" dirty="0" err="1">
                <a:latin typeface="Arial" panose="020B0604020202020204" pitchFamily="34" charset="0"/>
                <a:ea typeface="SimSun" panose="02010600030101010101" pitchFamily="2" charset="-122"/>
              </a:rPr>
              <a:t>en</a:t>
            </a:r>
            <a:r>
              <a:rPr lang="en-GB" dirty="0">
                <a:latin typeface="Arial" panose="020B0604020202020204" pitchFamily="34" charset="0"/>
                <a:ea typeface="SimSun" panose="02010600030101010101" pitchFamily="2" charset="-122"/>
              </a:rPr>
              <a:t>/thin</a:t>
            </a:r>
            <a:r>
              <a:rPr lang="en-GB" i="1" dirty="0">
                <a:latin typeface="Arial" panose="020B0604020202020204" pitchFamily="34" charset="0"/>
                <a:ea typeface="SimSun" panose="02010600030101010101" pitchFamily="2" charset="-122"/>
              </a:rPr>
              <a:t>;</a:t>
            </a:r>
          </a:p>
          <a:p>
            <a:r>
              <a:rPr lang="en-GB" dirty="0">
                <a:latin typeface="Arial" panose="020B0604020202020204" pitchFamily="34" charset="0"/>
                <a:ea typeface="SimSun" panose="02010600030101010101" pitchFamily="2" charset="-122"/>
              </a:rPr>
              <a:t>hair.n.03: filamentous hairlike growth on a plant</a:t>
            </a:r>
            <a:endParaRPr lang="en-GB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EBAF3CE-EC5B-4BF4-A279-6526305AF72D}"/>
              </a:ext>
            </a:extLst>
          </p:cNvPr>
          <p:cNvSpPr txBox="1"/>
          <p:nvPr/>
        </p:nvSpPr>
        <p:spPr>
          <a:xfrm>
            <a:off x="6850380" y="2548843"/>
            <a:ext cx="2428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(Most Frequency sense)</a:t>
            </a:r>
            <a:endParaRPr lang="en-GB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56B0149-947E-42A5-B138-1B5B05DF8752}"/>
              </a:ext>
            </a:extLst>
          </p:cNvPr>
          <p:cNvSpPr txBox="1"/>
          <p:nvPr/>
        </p:nvSpPr>
        <p:spPr>
          <a:xfrm>
            <a:off x="6857846" y="2929843"/>
            <a:ext cx="3150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(Second most Frequency sense)</a:t>
            </a:r>
            <a:endParaRPr lang="en-GB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0536EBB-E5DA-4091-B74C-F8BA8265B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106" y="2579607"/>
            <a:ext cx="5772150" cy="381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B316CEA-7D5B-416A-B8FC-BE658C890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739" y="2997955"/>
            <a:ext cx="570547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3234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/>
              <a:t>Node Resolution-Challenges &amp; Ongoing Work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D19B-071A-6246-887B-008A2AA48661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FF05A5C-6682-493B-94F6-89C149D08B2F}"/>
              </a:ext>
            </a:extLst>
          </p:cNvPr>
          <p:cNvSpPr txBox="1"/>
          <p:nvPr/>
        </p:nvSpPr>
        <p:spPr>
          <a:xfrm>
            <a:off x="1107912" y="1246816"/>
            <a:ext cx="105718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Challenges: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Unclear why the MFS results are better than KG-BERT alone on CSKG.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way forward: further analysis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Incorrect disambiguation of nodes with MFS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Way forward: Combine node resolution and relation classification into a joint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Generation of ground truth in CSKG is time consuming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Way forward: Find/generate a CSKG test set.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Hard to pick the best node when two candidates have similar classification scores.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Many subjects/objects have no obvious candidates in WordNet</a:t>
            </a:r>
          </a:p>
        </p:txBody>
      </p:sp>
    </p:spTree>
    <p:extLst>
      <p:ext uri="{BB962C8B-B14F-4D97-AF65-F5344CB8AC3E}">
        <p14:creationId xmlns:p14="http://schemas.microsoft.com/office/powerpoint/2010/main" val="1101201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2F1DC-25C5-494F-AA9E-A7630E982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B6483-7A00-EC4B-819B-2E3930AB7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8" y="1234440"/>
            <a:ext cx="10818202" cy="4634654"/>
          </a:xfrm>
        </p:spPr>
        <p:txBody>
          <a:bodyPr/>
          <a:lstStyle/>
          <a:p>
            <a:r>
              <a:rPr lang="en-US" dirty="0"/>
              <a:t>Most CSKG nodes are lexical (e.g.,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“hit”</a:t>
            </a:r>
            <a:r>
              <a:rPr lang="en-US" dirty="0"/>
              <a:t>)</a:t>
            </a:r>
          </a:p>
          <a:p>
            <a:pPr lvl="4"/>
            <a:r>
              <a:rPr lang="en-US" dirty="0"/>
              <a:t>we do have disambiguated nodes in WordNet</a:t>
            </a:r>
          </a:p>
          <a:p>
            <a:pPr lvl="4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Q1: Can we </a:t>
            </a:r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disambiguate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the lexical nodes to WordNet?</a:t>
            </a:r>
          </a:p>
          <a:p>
            <a:r>
              <a:rPr lang="en-US" dirty="0"/>
              <a:t>Many relations are underspecified (e.g.,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HasProperty</a:t>
            </a:r>
            <a:r>
              <a:rPr lang="en-US" dirty="0"/>
              <a:t>)</a:t>
            </a:r>
          </a:p>
          <a:p>
            <a:pPr lvl="4"/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WebChild</a:t>
            </a:r>
            <a:r>
              <a:rPr lang="en-US" dirty="0"/>
              <a:t> provides us with specific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property</a:t>
            </a:r>
            <a:r>
              <a:rPr lang="en-US" dirty="0"/>
              <a:t> relations</a:t>
            </a:r>
          </a:p>
          <a:p>
            <a:pPr lvl="4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Q2: Can we </a:t>
            </a:r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specify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the property relations as in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WebChild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25DDA-F96D-A442-B27C-E6A42B53B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D19B-071A-6246-887B-008A2AA4866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995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Update: Feb 4th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16D19B-071A-6246-887B-008A2AA48661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C71667-6E61-45CE-95E9-EF1CE99CC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zh-CN" dirty="0"/>
              <a:t>FILIP ILIEVSKI</a:t>
            </a:r>
            <a:r>
              <a:rPr lang="en-US" altLang="zh-CN" dirty="0"/>
              <a:t>;</a:t>
            </a:r>
          </a:p>
          <a:p>
            <a:r>
              <a:rPr lang="en-US" dirty="0"/>
              <a:t>Hanzhi Zhang;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90634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Node Resolution-Subject vs object accuracy?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D19B-071A-6246-887B-008A2AA48661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24FD9C8-D2D3-421C-B693-9BF71F9B2DD1}"/>
              </a:ext>
            </a:extLst>
          </p:cNvPr>
          <p:cNvSpPr txBox="1"/>
          <p:nvPr/>
        </p:nvSpPr>
        <p:spPr>
          <a:xfrm>
            <a:off x="7642836" y="1350091"/>
            <a:ext cx="35696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saw that subjects are easier to disambiguate than objects.</a:t>
            </a:r>
          </a:p>
          <a:p>
            <a:endParaRPr lang="en-GB" dirty="0"/>
          </a:p>
          <a:p>
            <a:r>
              <a:rPr lang="en-GB" b="1" dirty="0"/>
              <a:t>Q: Is this correlated with the number of candidates?</a:t>
            </a:r>
          </a:p>
          <a:p>
            <a:endParaRPr lang="en-GB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44E4A6F-2C60-437B-B622-42467CF96BAA}"/>
              </a:ext>
            </a:extLst>
          </p:cNvPr>
          <p:cNvSpPr txBox="1"/>
          <p:nvPr/>
        </p:nvSpPr>
        <p:spPr>
          <a:xfrm>
            <a:off x="1097280" y="1165425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WordNet: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A65B52B-9361-4322-9790-D7C01E85E9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896691"/>
              </p:ext>
            </p:extLst>
          </p:nvPr>
        </p:nvGraphicFramePr>
        <p:xfrm>
          <a:off x="1269510" y="1645489"/>
          <a:ext cx="5952490" cy="17145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0450">
                  <a:extLst>
                    <a:ext uri="{9D8B030D-6E8A-4147-A177-3AD203B41FA5}">
                      <a16:colId xmlns:a16="http://schemas.microsoft.com/office/drawing/2014/main" val="1516487657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323097021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25158858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6773599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412201570"/>
                    </a:ext>
                  </a:extLst>
                </a:gridCol>
                <a:gridCol w="524510">
                  <a:extLst>
                    <a:ext uri="{9D8B030D-6E8A-4147-A177-3AD203B41FA5}">
                      <a16:colId xmlns:a16="http://schemas.microsoft.com/office/drawing/2014/main" val="2730563590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3522816792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1700685977"/>
                    </a:ext>
                  </a:extLst>
                </a:gridCol>
              </a:tblGrid>
              <a:tr h="190500">
                <a:tc gridSpan="8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Link Prediction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934277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Dataset Type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Entity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Baseline Type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17458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MRS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MFS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STB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STR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Kg-Bert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Kg-Bert II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9408803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Train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Subject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7</a:t>
                      </a:r>
                      <a:r>
                        <a:rPr lang="en-US" altLang="zh-CN" sz="1100" dirty="0">
                          <a:effectLst/>
                        </a:rPr>
                        <a:t>0</a:t>
                      </a:r>
                      <a:r>
                        <a:rPr lang="en-GB" sz="1100" dirty="0">
                          <a:effectLst/>
                        </a:rPr>
                        <a:t>.</a:t>
                      </a:r>
                      <a:r>
                        <a:rPr lang="en-US" altLang="zh-CN" sz="1100" dirty="0">
                          <a:effectLst/>
                        </a:rPr>
                        <a:t>7</a:t>
                      </a:r>
                      <a:r>
                        <a:rPr lang="en-GB" sz="1100" dirty="0">
                          <a:effectLst/>
                        </a:rPr>
                        <a:t>%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73.</a:t>
                      </a:r>
                      <a:r>
                        <a:rPr lang="en-US" altLang="zh-CN" sz="1100" dirty="0">
                          <a:effectLst/>
                        </a:rPr>
                        <a:t>2</a:t>
                      </a:r>
                      <a:r>
                        <a:rPr lang="en-GB" sz="1100" dirty="0">
                          <a:effectLst/>
                        </a:rPr>
                        <a:t>%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79.7%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100" dirty="0">
                          <a:effectLst/>
                        </a:rPr>
                        <a:t>80</a:t>
                      </a:r>
                      <a:r>
                        <a:rPr lang="en-GB" sz="1100" dirty="0">
                          <a:effectLst/>
                        </a:rPr>
                        <a:t>.7%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88.</a:t>
                      </a:r>
                      <a:r>
                        <a:rPr lang="en-US" altLang="zh-CN" sz="1100" dirty="0">
                          <a:effectLst/>
                        </a:rPr>
                        <a:t>3</a:t>
                      </a:r>
                      <a:r>
                        <a:rPr lang="en-GB" sz="1100" dirty="0">
                          <a:effectLst/>
                        </a:rPr>
                        <a:t>%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9</a:t>
                      </a:r>
                      <a:r>
                        <a:rPr lang="en-US" altLang="zh-CN" sz="1100" dirty="0">
                          <a:effectLst/>
                        </a:rPr>
                        <a:t>1</a:t>
                      </a:r>
                      <a:r>
                        <a:rPr lang="en-GB" sz="1100" dirty="0">
                          <a:effectLst/>
                        </a:rPr>
                        <a:t>.</a:t>
                      </a:r>
                      <a:r>
                        <a:rPr lang="en-US" altLang="zh-CN" sz="1100" dirty="0">
                          <a:effectLst/>
                        </a:rPr>
                        <a:t>2</a:t>
                      </a:r>
                      <a:r>
                        <a:rPr lang="en-GB" sz="1100" dirty="0">
                          <a:effectLst/>
                        </a:rPr>
                        <a:t>%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806189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Object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5</a:t>
                      </a:r>
                      <a:r>
                        <a:rPr lang="en-US" altLang="zh-CN" sz="1100" dirty="0">
                          <a:effectLst/>
                        </a:rPr>
                        <a:t>8</a:t>
                      </a:r>
                      <a:r>
                        <a:rPr lang="en-GB" sz="1100" dirty="0">
                          <a:effectLst/>
                        </a:rPr>
                        <a:t>.</a:t>
                      </a:r>
                      <a:r>
                        <a:rPr lang="en-US" altLang="zh-CN" sz="1100" dirty="0">
                          <a:effectLst/>
                        </a:rPr>
                        <a:t>5</a:t>
                      </a:r>
                      <a:r>
                        <a:rPr lang="en-GB" sz="1100" dirty="0">
                          <a:effectLst/>
                        </a:rPr>
                        <a:t>%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72.3%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6</a:t>
                      </a:r>
                      <a:r>
                        <a:rPr lang="en-US" altLang="zh-CN" sz="1100" dirty="0">
                          <a:effectLst/>
                        </a:rPr>
                        <a:t>3</a:t>
                      </a:r>
                      <a:r>
                        <a:rPr lang="en-GB" sz="1100" dirty="0">
                          <a:effectLst/>
                        </a:rPr>
                        <a:t>.3%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6</a:t>
                      </a:r>
                      <a:r>
                        <a:rPr lang="en-US" altLang="zh-CN" sz="1100" dirty="0">
                          <a:effectLst/>
                        </a:rPr>
                        <a:t>2</a:t>
                      </a:r>
                      <a:r>
                        <a:rPr lang="en-GB" sz="1100" dirty="0">
                          <a:effectLst/>
                        </a:rPr>
                        <a:t>.3%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7</a:t>
                      </a:r>
                      <a:r>
                        <a:rPr lang="en-US" altLang="zh-CN" sz="1100" dirty="0">
                          <a:effectLst/>
                        </a:rPr>
                        <a:t>9</a:t>
                      </a:r>
                      <a:r>
                        <a:rPr lang="en-GB" sz="1100" dirty="0">
                          <a:effectLst/>
                        </a:rPr>
                        <a:t>.</a:t>
                      </a:r>
                      <a:r>
                        <a:rPr lang="en-US" altLang="zh-CN" sz="1100" dirty="0">
                          <a:effectLst/>
                        </a:rPr>
                        <a:t>1</a:t>
                      </a:r>
                      <a:r>
                        <a:rPr lang="en-GB" sz="1100" dirty="0">
                          <a:effectLst/>
                        </a:rPr>
                        <a:t>%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8</a:t>
                      </a:r>
                      <a:r>
                        <a:rPr lang="en-US" altLang="zh-CN" sz="1100" dirty="0">
                          <a:effectLst/>
                        </a:rPr>
                        <a:t>1</a:t>
                      </a:r>
                      <a:r>
                        <a:rPr lang="en-GB" sz="1100" dirty="0">
                          <a:effectLst/>
                        </a:rPr>
                        <a:t>.</a:t>
                      </a:r>
                      <a:r>
                        <a:rPr lang="en-US" altLang="zh-CN" sz="1100" dirty="0">
                          <a:effectLst/>
                        </a:rPr>
                        <a:t>3</a:t>
                      </a:r>
                      <a:r>
                        <a:rPr lang="en-GB" sz="1100" dirty="0">
                          <a:effectLst/>
                        </a:rPr>
                        <a:t>%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0945843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Dev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Subject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100" dirty="0">
                          <a:effectLst/>
                        </a:rPr>
                        <a:t>71</a:t>
                      </a:r>
                      <a:r>
                        <a:rPr lang="en-GB" sz="1100" dirty="0">
                          <a:effectLst/>
                        </a:rPr>
                        <a:t>.</a:t>
                      </a:r>
                      <a:r>
                        <a:rPr lang="en-US" altLang="zh-CN" sz="1100" dirty="0">
                          <a:effectLst/>
                        </a:rPr>
                        <a:t>3</a:t>
                      </a:r>
                      <a:r>
                        <a:rPr lang="en-GB" sz="1100" dirty="0">
                          <a:effectLst/>
                        </a:rPr>
                        <a:t>%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7</a:t>
                      </a:r>
                      <a:r>
                        <a:rPr lang="en-US" altLang="zh-CN" sz="1100" dirty="0">
                          <a:effectLst/>
                        </a:rPr>
                        <a:t>3</a:t>
                      </a:r>
                      <a:r>
                        <a:rPr lang="en-GB" sz="1100" dirty="0">
                          <a:effectLst/>
                        </a:rPr>
                        <a:t>.3%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8</a:t>
                      </a:r>
                      <a:r>
                        <a:rPr lang="en-US" altLang="zh-CN" sz="1100" dirty="0">
                          <a:effectLst/>
                        </a:rPr>
                        <a:t>1</a:t>
                      </a:r>
                      <a:r>
                        <a:rPr lang="en-GB" sz="1100" dirty="0">
                          <a:effectLst/>
                        </a:rPr>
                        <a:t>.0%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8</a:t>
                      </a:r>
                      <a:r>
                        <a:rPr lang="en-US" altLang="zh-CN" sz="1100" dirty="0">
                          <a:effectLst/>
                        </a:rPr>
                        <a:t>3</a:t>
                      </a:r>
                      <a:r>
                        <a:rPr lang="en-GB" sz="1100" dirty="0">
                          <a:effectLst/>
                        </a:rPr>
                        <a:t>.0%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84.5%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8</a:t>
                      </a:r>
                      <a:r>
                        <a:rPr lang="en-US" altLang="zh-CN" sz="1100" dirty="0">
                          <a:effectLst/>
                        </a:rPr>
                        <a:t>5</a:t>
                      </a:r>
                      <a:r>
                        <a:rPr lang="en-GB" sz="1100" dirty="0">
                          <a:effectLst/>
                        </a:rPr>
                        <a:t>.6%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4073328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Object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5</a:t>
                      </a:r>
                      <a:r>
                        <a:rPr lang="en-US" altLang="zh-CN" sz="1100" dirty="0">
                          <a:effectLst/>
                        </a:rPr>
                        <a:t>8</a:t>
                      </a:r>
                      <a:r>
                        <a:rPr lang="en-GB" sz="1100" dirty="0">
                          <a:effectLst/>
                        </a:rPr>
                        <a:t>.</a:t>
                      </a:r>
                      <a:r>
                        <a:rPr lang="en-US" altLang="zh-CN" sz="1100" dirty="0">
                          <a:effectLst/>
                        </a:rPr>
                        <a:t>6</a:t>
                      </a:r>
                      <a:r>
                        <a:rPr lang="en-GB" sz="1100" dirty="0">
                          <a:effectLst/>
                        </a:rPr>
                        <a:t>%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7</a:t>
                      </a:r>
                      <a:r>
                        <a:rPr lang="en-US" altLang="zh-CN" sz="1100" dirty="0">
                          <a:effectLst/>
                        </a:rPr>
                        <a:t>2</a:t>
                      </a:r>
                      <a:r>
                        <a:rPr lang="en-GB" sz="1100" dirty="0">
                          <a:effectLst/>
                        </a:rPr>
                        <a:t>.</a:t>
                      </a:r>
                      <a:r>
                        <a:rPr lang="en-US" altLang="zh-CN" sz="1100" dirty="0">
                          <a:effectLst/>
                        </a:rPr>
                        <a:t>6</a:t>
                      </a:r>
                      <a:r>
                        <a:rPr lang="en-GB" sz="1100" dirty="0">
                          <a:effectLst/>
                        </a:rPr>
                        <a:t>%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6</a:t>
                      </a:r>
                      <a:r>
                        <a:rPr lang="en-US" altLang="zh-CN" sz="1100" dirty="0">
                          <a:effectLst/>
                        </a:rPr>
                        <a:t>2</a:t>
                      </a:r>
                      <a:r>
                        <a:rPr lang="en-GB" sz="1100" dirty="0">
                          <a:effectLst/>
                        </a:rPr>
                        <a:t>.9%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6</a:t>
                      </a:r>
                      <a:r>
                        <a:rPr lang="en-US" altLang="zh-CN" sz="1100" dirty="0">
                          <a:effectLst/>
                        </a:rPr>
                        <a:t>4</a:t>
                      </a:r>
                      <a:r>
                        <a:rPr lang="en-GB" sz="1100" dirty="0">
                          <a:effectLst/>
                        </a:rPr>
                        <a:t>.9%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76.</a:t>
                      </a:r>
                      <a:r>
                        <a:rPr lang="en-US" altLang="zh-CN" sz="1100" dirty="0">
                          <a:effectLst/>
                        </a:rPr>
                        <a:t>3</a:t>
                      </a:r>
                      <a:r>
                        <a:rPr lang="en-GB" sz="1100" dirty="0">
                          <a:effectLst/>
                        </a:rPr>
                        <a:t>%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77.</a:t>
                      </a:r>
                      <a:r>
                        <a:rPr lang="en-US" altLang="zh-CN" sz="1100" dirty="0">
                          <a:effectLst/>
                        </a:rPr>
                        <a:t>5</a:t>
                      </a:r>
                      <a:r>
                        <a:rPr lang="en-GB" sz="1100" dirty="0">
                          <a:effectLst/>
                        </a:rPr>
                        <a:t>%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361493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Test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Subject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71.</a:t>
                      </a:r>
                      <a:r>
                        <a:rPr lang="en-US" altLang="zh-CN" sz="1100" dirty="0">
                          <a:effectLst/>
                        </a:rPr>
                        <a:t>4</a:t>
                      </a:r>
                      <a:r>
                        <a:rPr lang="en-GB" sz="1100" dirty="0">
                          <a:effectLst/>
                        </a:rPr>
                        <a:t>%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7</a:t>
                      </a:r>
                      <a:r>
                        <a:rPr lang="en-US" altLang="zh-CN" sz="1100" dirty="0">
                          <a:effectLst/>
                        </a:rPr>
                        <a:t>3</a:t>
                      </a:r>
                      <a:r>
                        <a:rPr lang="en-GB" sz="1100" dirty="0">
                          <a:effectLst/>
                        </a:rPr>
                        <a:t>.</a:t>
                      </a:r>
                      <a:r>
                        <a:rPr lang="en-US" altLang="zh-CN" sz="1100" dirty="0">
                          <a:effectLst/>
                        </a:rPr>
                        <a:t>2</a:t>
                      </a:r>
                      <a:r>
                        <a:rPr lang="en-GB" sz="1100" dirty="0">
                          <a:effectLst/>
                        </a:rPr>
                        <a:t>%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8</a:t>
                      </a:r>
                      <a:r>
                        <a:rPr lang="en-US" altLang="zh-CN" sz="1100" dirty="0">
                          <a:effectLst/>
                        </a:rPr>
                        <a:t>1</a:t>
                      </a:r>
                      <a:r>
                        <a:rPr lang="en-GB" sz="1100" dirty="0">
                          <a:effectLst/>
                        </a:rPr>
                        <a:t>.3%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8</a:t>
                      </a:r>
                      <a:r>
                        <a:rPr lang="en-US" altLang="zh-CN" sz="1100" dirty="0">
                          <a:effectLst/>
                        </a:rPr>
                        <a:t>5</a:t>
                      </a:r>
                      <a:r>
                        <a:rPr lang="en-GB" sz="1100" dirty="0">
                          <a:effectLst/>
                        </a:rPr>
                        <a:t>.</a:t>
                      </a:r>
                      <a:r>
                        <a:rPr lang="en-US" altLang="zh-CN" sz="1100" dirty="0">
                          <a:effectLst/>
                        </a:rPr>
                        <a:t>2</a:t>
                      </a:r>
                      <a:r>
                        <a:rPr lang="en-GB" sz="1100" dirty="0">
                          <a:effectLst/>
                        </a:rPr>
                        <a:t>%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8</a:t>
                      </a:r>
                      <a:r>
                        <a:rPr lang="en-US" altLang="zh-CN" sz="1100" dirty="0">
                          <a:effectLst/>
                        </a:rPr>
                        <a:t>5</a:t>
                      </a:r>
                      <a:r>
                        <a:rPr lang="en-GB" sz="1100" dirty="0">
                          <a:effectLst/>
                        </a:rPr>
                        <a:t>.9%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8</a:t>
                      </a:r>
                      <a:r>
                        <a:rPr lang="en-US" altLang="zh-CN" sz="1100" dirty="0">
                          <a:effectLst/>
                        </a:rPr>
                        <a:t>6</a:t>
                      </a:r>
                      <a:r>
                        <a:rPr lang="en-GB" sz="1100" dirty="0">
                          <a:effectLst/>
                        </a:rPr>
                        <a:t>.9%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542861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Object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100" dirty="0">
                          <a:effectLst/>
                        </a:rPr>
                        <a:t>59</a:t>
                      </a:r>
                      <a:r>
                        <a:rPr lang="en-GB" sz="1100" dirty="0">
                          <a:effectLst/>
                        </a:rPr>
                        <a:t>.</a:t>
                      </a:r>
                      <a:r>
                        <a:rPr lang="en-US" altLang="zh-CN" sz="1100" dirty="0">
                          <a:effectLst/>
                        </a:rPr>
                        <a:t>6</a:t>
                      </a:r>
                      <a:r>
                        <a:rPr lang="en-GB" sz="1100" dirty="0">
                          <a:effectLst/>
                        </a:rPr>
                        <a:t>%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7</a:t>
                      </a:r>
                      <a:r>
                        <a:rPr lang="en-US" altLang="zh-CN" sz="1100" dirty="0">
                          <a:effectLst/>
                        </a:rPr>
                        <a:t>2</a:t>
                      </a:r>
                      <a:r>
                        <a:rPr lang="en-GB" sz="1100" dirty="0">
                          <a:effectLst/>
                        </a:rPr>
                        <a:t>.</a:t>
                      </a:r>
                      <a:r>
                        <a:rPr lang="en-US" altLang="zh-CN" sz="1100" dirty="0">
                          <a:effectLst/>
                        </a:rPr>
                        <a:t>6</a:t>
                      </a:r>
                      <a:r>
                        <a:rPr lang="en-GB" sz="1100" dirty="0">
                          <a:effectLst/>
                        </a:rPr>
                        <a:t>%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6</a:t>
                      </a:r>
                      <a:r>
                        <a:rPr lang="en-US" altLang="zh-CN" sz="1100" dirty="0">
                          <a:effectLst/>
                        </a:rPr>
                        <a:t>4</a:t>
                      </a:r>
                      <a:r>
                        <a:rPr lang="en-GB" sz="1100" dirty="0">
                          <a:effectLst/>
                        </a:rPr>
                        <a:t>.8%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6</a:t>
                      </a:r>
                      <a:r>
                        <a:rPr lang="en-US" altLang="zh-CN" sz="1100" dirty="0">
                          <a:effectLst/>
                        </a:rPr>
                        <a:t>7</a:t>
                      </a:r>
                      <a:r>
                        <a:rPr lang="en-GB" sz="1100" dirty="0">
                          <a:effectLst/>
                        </a:rPr>
                        <a:t>.</a:t>
                      </a:r>
                      <a:r>
                        <a:rPr lang="en-US" altLang="zh-CN" sz="1100" dirty="0">
                          <a:effectLst/>
                        </a:rPr>
                        <a:t>1</a:t>
                      </a:r>
                      <a:r>
                        <a:rPr lang="en-GB" sz="1100" dirty="0">
                          <a:effectLst/>
                        </a:rPr>
                        <a:t>%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74.9%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7</a:t>
                      </a:r>
                      <a:r>
                        <a:rPr lang="en-US" altLang="zh-CN" sz="1100" dirty="0">
                          <a:effectLst/>
                        </a:rPr>
                        <a:t>7</a:t>
                      </a:r>
                      <a:r>
                        <a:rPr lang="en-GB" sz="1100" dirty="0">
                          <a:effectLst/>
                        </a:rPr>
                        <a:t>.</a:t>
                      </a:r>
                      <a:r>
                        <a:rPr lang="en-US" altLang="zh-CN" sz="1100" dirty="0">
                          <a:effectLst/>
                        </a:rPr>
                        <a:t>9</a:t>
                      </a:r>
                      <a:r>
                        <a:rPr lang="en-GB" sz="1100" dirty="0">
                          <a:effectLst/>
                        </a:rPr>
                        <a:t>%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3363698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EBF6FD18-FB3F-4A33-8BFB-095A2AB5DA3E}"/>
              </a:ext>
            </a:extLst>
          </p:cNvPr>
          <p:cNvSpPr txBox="1"/>
          <p:nvPr/>
        </p:nvSpPr>
        <p:spPr>
          <a:xfrm>
            <a:off x="1097280" y="3429000"/>
            <a:ext cx="1170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WebChild</a:t>
            </a:r>
            <a:r>
              <a:rPr lang="en-GB" b="1" dirty="0"/>
              <a:t>: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859087D-99A2-4C77-8FCA-9A56FD0CA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781206"/>
              </p:ext>
            </p:extLst>
          </p:nvPr>
        </p:nvGraphicFramePr>
        <p:xfrm>
          <a:off x="1269510" y="4135714"/>
          <a:ext cx="5952489" cy="18097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6512">
                  <a:extLst>
                    <a:ext uri="{9D8B030D-6E8A-4147-A177-3AD203B41FA5}">
                      <a16:colId xmlns:a16="http://schemas.microsoft.com/office/drawing/2014/main" val="750724400"/>
                    </a:ext>
                  </a:extLst>
                </a:gridCol>
                <a:gridCol w="1096512">
                  <a:extLst>
                    <a:ext uri="{9D8B030D-6E8A-4147-A177-3AD203B41FA5}">
                      <a16:colId xmlns:a16="http://schemas.microsoft.com/office/drawing/2014/main" val="504158753"/>
                    </a:ext>
                  </a:extLst>
                </a:gridCol>
                <a:gridCol w="751893">
                  <a:extLst>
                    <a:ext uri="{9D8B030D-6E8A-4147-A177-3AD203B41FA5}">
                      <a16:colId xmlns:a16="http://schemas.microsoft.com/office/drawing/2014/main" val="323901383"/>
                    </a:ext>
                  </a:extLst>
                </a:gridCol>
                <a:gridCol w="751893">
                  <a:extLst>
                    <a:ext uri="{9D8B030D-6E8A-4147-A177-3AD203B41FA5}">
                      <a16:colId xmlns:a16="http://schemas.microsoft.com/office/drawing/2014/main" val="87123872"/>
                    </a:ext>
                  </a:extLst>
                </a:gridCol>
                <a:gridCol w="751893">
                  <a:extLst>
                    <a:ext uri="{9D8B030D-6E8A-4147-A177-3AD203B41FA5}">
                      <a16:colId xmlns:a16="http://schemas.microsoft.com/office/drawing/2014/main" val="1006655351"/>
                    </a:ext>
                  </a:extLst>
                </a:gridCol>
                <a:gridCol w="751893">
                  <a:extLst>
                    <a:ext uri="{9D8B030D-6E8A-4147-A177-3AD203B41FA5}">
                      <a16:colId xmlns:a16="http://schemas.microsoft.com/office/drawing/2014/main" val="2721933415"/>
                    </a:ext>
                  </a:extLst>
                </a:gridCol>
                <a:gridCol w="751893">
                  <a:extLst>
                    <a:ext uri="{9D8B030D-6E8A-4147-A177-3AD203B41FA5}">
                      <a16:colId xmlns:a16="http://schemas.microsoft.com/office/drawing/2014/main" val="3673133845"/>
                    </a:ext>
                  </a:extLst>
                </a:gridCol>
              </a:tblGrid>
              <a:tr h="200025"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dirty="0">
                          <a:effectLst/>
                        </a:rPr>
                        <a:t>Link Prediction</a:t>
                      </a:r>
                      <a:endParaRPr lang="en-GB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25292"/>
                  </a:ext>
                </a:extLst>
              </a:tr>
              <a:tr h="20955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>
                          <a:effectLst/>
                        </a:rPr>
                        <a:t>Dataset Type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dirty="0">
                          <a:effectLst/>
                        </a:rPr>
                        <a:t>Entity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>
                          <a:effectLst/>
                        </a:rPr>
                        <a:t>Baseline Type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927707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dirty="0">
                          <a:effectLst/>
                        </a:rPr>
                        <a:t>MRS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dirty="0">
                          <a:effectLst/>
                        </a:rPr>
                        <a:t>MFS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>
                          <a:effectLst/>
                        </a:rPr>
                        <a:t>STB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>
                          <a:effectLst/>
                        </a:rPr>
                        <a:t>STR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>
                          <a:effectLst/>
                        </a:rPr>
                        <a:t>Kg-Bert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8183541"/>
                  </a:ext>
                </a:extLst>
              </a:tr>
              <a:tr h="200025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>
                          <a:effectLst/>
                        </a:rPr>
                        <a:t>Train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Subject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dirty="0">
                          <a:effectLst/>
                        </a:rPr>
                        <a:t>37.8%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dirty="0">
                          <a:effectLst/>
                        </a:rPr>
                        <a:t>65.6%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u="none" strike="noStrike" dirty="0">
                          <a:effectLst/>
                        </a:rPr>
                        <a:t>40</a:t>
                      </a:r>
                      <a:r>
                        <a:rPr lang="en-GB" sz="1100" u="none" strike="noStrike" dirty="0">
                          <a:effectLst/>
                        </a:rPr>
                        <a:t>.</a:t>
                      </a:r>
                      <a:r>
                        <a:rPr lang="en-US" altLang="zh-CN" sz="1100" u="none" strike="noStrike" dirty="0">
                          <a:effectLst/>
                        </a:rPr>
                        <a:t>3</a:t>
                      </a:r>
                      <a:r>
                        <a:rPr lang="en-GB" sz="1100" u="none" strike="noStrike" dirty="0">
                          <a:effectLst/>
                        </a:rPr>
                        <a:t>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u="none" strike="noStrike" dirty="0">
                          <a:effectLst/>
                        </a:rPr>
                        <a:t>41</a:t>
                      </a:r>
                      <a:r>
                        <a:rPr lang="en-GB" sz="1100" u="none" strike="noStrike" dirty="0">
                          <a:effectLst/>
                        </a:rPr>
                        <a:t>.</a:t>
                      </a:r>
                      <a:r>
                        <a:rPr lang="en-US" altLang="zh-CN" sz="1100" u="none" strike="noStrike" dirty="0">
                          <a:effectLst/>
                        </a:rPr>
                        <a:t>3</a:t>
                      </a:r>
                      <a:r>
                        <a:rPr lang="en-GB" sz="1100" u="none" strike="noStrike" dirty="0">
                          <a:effectLst/>
                        </a:rPr>
                        <a:t>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dirty="0">
                          <a:effectLst/>
                        </a:rPr>
                        <a:t>54.</a:t>
                      </a:r>
                      <a:r>
                        <a:rPr lang="en-US" altLang="zh-CN" sz="1100" u="none" strike="noStrike" dirty="0">
                          <a:effectLst/>
                        </a:rPr>
                        <a:t>7</a:t>
                      </a:r>
                      <a:r>
                        <a:rPr lang="en-GB" sz="1100" u="none" strike="noStrike" dirty="0">
                          <a:effectLst/>
                        </a:rPr>
                        <a:t>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8308890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Object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dirty="0">
                          <a:effectLst/>
                        </a:rPr>
                        <a:t>28.6%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dirty="0">
                          <a:effectLst/>
                        </a:rPr>
                        <a:t>46.4%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32.2%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dirty="0">
                          <a:effectLst/>
                        </a:rPr>
                        <a:t>4</a:t>
                      </a:r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r>
                        <a:rPr lang="en-GB" sz="1100" u="none" strike="noStrike" dirty="0">
                          <a:effectLst/>
                        </a:rPr>
                        <a:t>.</a:t>
                      </a:r>
                      <a:r>
                        <a:rPr lang="en-US" altLang="zh-CN" sz="1100" u="none" strike="noStrike" dirty="0">
                          <a:effectLst/>
                        </a:rPr>
                        <a:t>3</a:t>
                      </a:r>
                      <a:r>
                        <a:rPr lang="en-GB" sz="1100" u="none" strike="noStrike" dirty="0">
                          <a:effectLst/>
                        </a:rPr>
                        <a:t>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44870350"/>
                  </a:ext>
                </a:extLst>
              </a:tr>
              <a:tr h="200025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>
                          <a:effectLst/>
                        </a:rPr>
                        <a:t>Dev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Subject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dirty="0">
                          <a:effectLst/>
                        </a:rPr>
                        <a:t>39.2%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dirty="0">
                          <a:effectLst/>
                        </a:rPr>
                        <a:t>66.3%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u="none" strike="noStrike" dirty="0">
                          <a:effectLst/>
                        </a:rPr>
                        <a:t>42.3</a:t>
                      </a:r>
                      <a:r>
                        <a:rPr lang="en-GB" sz="1100" u="none" strike="noStrike" dirty="0">
                          <a:effectLst/>
                        </a:rPr>
                        <a:t>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u="none" strike="noStrike" dirty="0">
                          <a:effectLst/>
                        </a:rPr>
                        <a:t>43.7</a:t>
                      </a:r>
                      <a:r>
                        <a:rPr lang="en-GB" sz="1100" u="none" strike="noStrike" dirty="0">
                          <a:effectLst/>
                        </a:rPr>
                        <a:t>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dirty="0">
                          <a:effectLst/>
                        </a:rPr>
                        <a:t>55.</a:t>
                      </a:r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r>
                        <a:rPr lang="en-GB" sz="1100" u="none" strike="noStrike" dirty="0">
                          <a:effectLst/>
                        </a:rPr>
                        <a:t>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4538526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Object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dirty="0">
                          <a:effectLst/>
                        </a:rPr>
                        <a:t>29.2%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dirty="0">
                          <a:effectLst/>
                        </a:rPr>
                        <a:t>46.3%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32.1%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31.2%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u="none" strike="noStrike" dirty="0">
                          <a:effectLst/>
                        </a:rPr>
                        <a:t>39</a:t>
                      </a:r>
                      <a:r>
                        <a:rPr lang="en-GB" sz="1100" u="none" strike="noStrike" dirty="0">
                          <a:effectLst/>
                        </a:rPr>
                        <a:t>.</a:t>
                      </a:r>
                      <a:r>
                        <a:rPr lang="en-US" altLang="zh-CN" sz="1100" u="none" strike="noStrike" dirty="0">
                          <a:effectLst/>
                        </a:rPr>
                        <a:t>7</a:t>
                      </a:r>
                      <a:r>
                        <a:rPr lang="en-GB" sz="1100" u="none" strike="noStrike" dirty="0">
                          <a:effectLst/>
                        </a:rPr>
                        <a:t>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60421041"/>
                  </a:ext>
                </a:extLst>
              </a:tr>
              <a:tr h="200025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>
                          <a:effectLst/>
                        </a:rPr>
                        <a:t>Test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Subject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dirty="0">
                          <a:effectLst/>
                        </a:rPr>
                        <a:t>37.9%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dirty="0">
                          <a:effectLst/>
                        </a:rPr>
                        <a:t>65.0%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u="none" strike="noStrike" dirty="0">
                          <a:effectLst/>
                        </a:rPr>
                        <a:t>42.1</a:t>
                      </a:r>
                      <a:r>
                        <a:rPr lang="en-GB" sz="1100" u="none" strike="noStrike" dirty="0">
                          <a:effectLst/>
                        </a:rPr>
                        <a:t>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u="none" strike="noStrike" dirty="0">
                          <a:effectLst/>
                        </a:rPr>
                        <a:t>41.9</a:t>
                      </a:r>
                      <a:r>
                        <a:rPr lang="en-GB" sz="1100" u="none" strike="noStrike" dirty="0">
                          <a:effectLst/>
                        </a:rPr>
                        <a:t>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dirty="0">
                          <a:effectLst/>
                        </a:rPr>
                        <a:t>53.9%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36062303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Object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dirty="0">
                          <a:effectLst/>
                        </a:rPr>
                        <a:t>29.1%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dirty="0">
                          <a:effectLst/>
                        </a:rPr>
                        <a:t>47.6%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33.2%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34.3%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dirty="0">
                          <a:effectLst/>
                        </a:rPr>
                        <a:t>4</a:t>
                      </a:r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r>
                        <a:rPr lang="en-GB" sz="1100" u="none" strike="noStrike" dirty="0">
                          <a:effectLst/>
                        </a:rPr>
                        <a:t>.0%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4292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32383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C1052-7BAD-A540-8998-B93E59D08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Node Resolution-Subject vs object candidates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F4F79-5B24-2742-BD17-FB7E02D24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234440"/>
            <a:ext cx="4267201" cy="154855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Subjects have less candidates</a:t>
            </a:r>
          </a:p>
          <a:p>
            <a:pPr marL="0" indent="0">
              <a:buNone/>
            </a:pPr>
            <a:r>
              <a:rPr lang="en-US" dirty="0"/>
              <a:t>No object lemmas have zero candidates, while many subjects have zero candidates</a:t>
            </a:r>
          </a:p>
          <a:p>
            <a:pPr marL="0" indent="0">
              <a:buNone/>
            </a:pPr>
            <a:r>
              <a:rPr lang="en-US" dirty="0"/>
              <a:t>Edges with no subject candidates have more object candidates (not sure why this is)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CFC1F-68EB-A846-B346-56E1EB9AA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D19B-071A-6246-887B-008A2AA48661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39A9692-4EA0-2044-B432-F44103580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120" y="2859194"/>
            <a:ext cx="44196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C1C8EA9-F496-0341-8ADE-60192592D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79" y="2782994"/>
            <a:ext cx="46863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CB53F9E-443C-9C49-9191-5DE49DB22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892130"/>
              </p:ext>
            </p:extLst>
          </p:nvPr>
        </p:nvGraphicFramePr>
        <p:xfrm>
          <a:off x="5364480" y="1470590"/>
          <a:ext cx="6278880" cy="1066800"/>
        </p:xfrm>
        <a:graphic>
          <a:graphicData uri="http://schemas.openxmlformats.org/drawingml/2006/table">
            <a:tbl>
              <a:tblPr/>
              <a:tblGrid>
                <a:gridCol w="1116916">
                  <a:extLst>
                    <a:ext uri="{9D8B030D-6E8A-4147-A177-3AD203B41FA5}">
                      <a16:colId xmlns:a16="http://schemas.microsoft.com/office/drawing/2014/main" val="1803388533"/>
                    </a:ext>
                  </a:extLst>
                </a:gridCol>
                <a:gridCol w="1599907">
                  <a:extLst>
                    <a:ext uri="{9D8B030D-6E8A-4147-A177-3AD203B41FA5}">
                      <a16:colId xmlns:a16="http://schemas.microsoft.com/office/drawing/2014/main" val="2484808322"/>
                    </a:ext>
                  </a:extLst>
                </a:gridCol>
                <a:gridCol w="1811215">
                  <a:extLst>
                    <a:ext uri="{9D8B030D-6E8A-4147-A177-3AD203B41FA5}">
                      <a16:colId xmlns:a16="http://schemas.microsoft.com/office/drawing/2014/main" val="2107498414"/>
                    </a:ext>
                  </a:extLst>
                </a:gridCol>
                <a:gridCol w="1750842">
                  <a:extLst>
                    <a:ext uri="{9D8B030D-6E8A-4147-A177-3AD203B41FA5}">
                      <a16:colId xmlns:a16="http://schemas.microsoft.com/office/drawing/2014/main" val="133392454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300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Avg No. Candidates</a:t>
                      </a:r>
                      <a:endParaRPr lang="en-US" sz="1300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Avg No. Candidates </a:t>
                      </a:r>
                      <a:b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(c(s)&gt;</a:t>
                      </a: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and c(o)&gt;0)</a:t>
                      </a:r>
                      <a:endParaRPr lang="en-US" sz="1300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Avg No. Candidates (c(s)==0 or c(o)==0)</a:t>
                      </a:r>
                      <a:endParaRPr lang="en-US" sz="1300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2416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Subject</a:t>
                      </a:r>
                      <a:endParaRPr lang="en-US" sz="1300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2.5</a:t>
                      </a:r>
                      <a:endParaRPr lang="en-US" sz="1300" b="1" dirty="0"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5.8</a:t>
                      </a:r>
                      <a:endParaRPr lang="en-US" sz="1300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</a:t>
                      </a:r>
                      <a:endParaRPr lang="en-US" sz="130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78016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Object</a:t>
                      </a:r>
                      <a:endParaRPr lang="en-US" sz="1300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9.2</a:t>
                      </a:r>
                      <a:endParaRPr lang="en-US" sz="1300" b="1" dirty="0"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6.7</a:t>
                      </a:r>
                      <a:endParaRPr lang="en-US" sz="1300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11.2</a:t>
                      </a:r>
                      <a:endParaRPr lang="en-US" sz="1300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3825986"/>
                  </a:ext>
                </a:extLst>
              </a:tr>
            </a:tbl>
          </a:graphicData>
        </a:graphic>
      </p:graphicFrame>
      <p:sp>
        <p:nvSpPr>
          <p:cNvPr id="8" name="Rectangle 5">
            <a:extLst>
              <a:ext uri="{FF2B5EF4-FFF2-40B4-BE49-F238E27FC236}">
                <a16:creationId xmlns:a16="http://schemas.microsoft.com/office/drawing/2014/main" id="{C37D1AD7-21AE-1442-8C07-DA07DAE36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30797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9991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97DBD-9220-AA41-B322-F75F0CCBF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5"/>
            <a:ext cx="10543178" cy="773061"/>
          </a:xfrm>
        </p:spPr>
        <p:txBody>
          <a:bodyPr>
            <a:normAutofit fontScale="90000"/>
          </a:bodyPr>
          <a:lstStyle/>
          <a:p>
            <a:r>
              <a:rPr lang="en-US"/>
              <a:t>WebChild MFS based on training data frequency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FD260-197E-F94D-B4B8-F048224CB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MFS based on the </a:t>
            </a:r>
            <a:r>
              <a:rPr lang="en-US" dirty="0" err="1"/>
              <a:t>WebChild</a:t>
            </a:r>
            <a:r>
              <a:rPr lang="en-US" dirty="0"/>
              <a:t> training data performs better than WN MFS on </a:t>
            </a:r>
            <a:r>
              <a:rPr lang="en-US" dirty="0" err="1"/>
              <a:t>WebChild</a:t>
            </a:r>
            <a:r>
              <a:rPr lang="en-US" dirty="0"/>
              <a:t>. But on CSKG</a:t>
            </a:r>
            <a:r>
              <a:rPr lang="en-US" dirty="0">
                <a:solidFill>
                  <a:srgbClr val="FF0000"/>
                </a:solidFill>
              </a:rPr>
              <a:t>???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556C6-8C90-6548-A9AE-252DE32A3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D19B-071A-6246-887B-008A2AA48661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72A746E-ED04-CF42-B79F-DFC603DBF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722336"/>
              </p:ext>
            </p:extLst>
          </p:nvPr>
        </p:nvGraphicFramePr>
        <p:xfrm>
          <a:off x="948424" y="3382619"/>
          <a:ext cx="5529716" cy="1749196"/>
        </p:xfrm>
        <a:graphic>
          <a:graphicData uri="http://schemas.openxmlformats.org/drawingml/2006/table">
            <a:tbl>
              <a:tblPr/>
              <a:tblGrid>
                <a:gridCol w="1139169">
                  <a:extLst>
                    <a:ext uri="{9D8B030D-6E8A-4147-A177-3AD203B41FA5}">
                      <a16:colId xmlns:a16="http://schemas.microsoft.com/office/drawing/2014/main" val="3628474231"/>
                    </a:ext>
                  </a:extLst>
                </a:gridCol>
                <a:gridCol w="1115436">
                  <a:extLst>
                    <a:ext uri="{9D8B030D-6E8A-4147-A177-3AD203B41FA5}">
                      <a16:colId xmlns:a16="http://schemas.microsoft.com/office/drawing/2014/main" val="3761317439"/>
                    </a:ext>
                  </a:extLst>
                </a:gridCol>
                <a:gridCol w="1625689">
                  <a:extLst>
                    <a:ext uri="{9D8B030D-6E8A-4147-A177-3AD203B41FA5}">
                      <a16:colId xmlns:a16="http://schemas.microsoft.com/office/drawing/2014/main" val="606927219"/>
                    </a:ext>
                  </a:extLst>
                </a:gridCol>
                <a:gridCol w="1649422">
                  <a:extLst>
                    <a:ext uri="{9D8B030D-6E8A-4147-A177-3AD203B41FA5}">
                      <a16:colId xmlns:a16="http://schemas.microsoft.com/office/drawing/2014/main" val="3913668991"/>
                    </a:ext>
                  </a:extLst>
                </a:gridCol>
              </a:tblGrid>
              <a:tr h="52484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Accuracy (With 0)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Accuracy (Without 0)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Accuracy (Having correct answer)</a:t>
                      </a:r>
                      <a:endParaRPr lang="en-US" sz="140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817912"/>
                  </a:ext>
                </a:extLst>
              </a:tr>
              <a:tr h="61217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Left Head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35.02%</a:t>
                      </a:r>
                      <a:endParaRPr lang="en-US" sz="140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81.15%</a:t>
                      </a:r>
                      <a:endParaRPr lang="en-US" sz="140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89.37%</a:t>
                      </a:r>
                      <a:endParaRPr lang="en-US" sz="1400" b="1" dirty="0"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9912493"/>
                  </a:ext>
                </a:extLst>
              </a:tr>
              <a:tr h="61217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Right Head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91.01%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87.32%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87.24%</a:t>
                      </a:r>
                      <a:endParaRPr lang="en-US" sz="1400" b="1" dirty="0"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511510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E09B589A-E94D-4F53-9916-3E53B2710E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946889"/>
              </p:ext>
            </p:extLst>
          </p:nvPr>
        </p:nvGraphicFramePr>
        <p:xfrm>
          <a:off x="6799436" y="3382619"/>
          <a:ext cx="4616557" cy="1770461"/>
        </p:xfrm>
        <a:graphic>
          <a:graphicData uri="http://schemas.openxmlformats.org/drawingml/2006/table">
            <a:tbl>
              <a:tblPr/>
              <a:tblGrid>
                <a:gridCol w="1139169">
                  <a:extLst>
                    <a:ext uri="{9D8B030D-6E8A-4147-A177-3AD203B41FA5}">
                      <a16:colId xmlns:a16="http://schemas.microsoft.com/office/drawing/2014/main" val="3628474231"/>
                    </a:ext>
                  </a:extLst>
                </a:gridCol>
                <a:gridCol w="1738694">
                  <a:extLst>
                    <a:ext uri="{9D8B030D-6E8A-4147-A177-3AD203B41FA5}">
                      <a16:colId xmlns:a16="http://schemas.microsoft.com/office/drawing/2014/main" val="3761317439"/>
                    </a:ext>
                  </a:extLst>
                </a:gridCol>
                <a:gridCol w="1738694">
                  <a:extLst>
                    <a:ext uri="{9D8B030D-6E8A-4147-A177-3AD203B41FA5}">
                      <a16:colId xmlns:a16="http://schemas.microsoft.com/office/drawing/2014/main" val="606927219"/>
                    </a:ext>
                  </a:extLst>
                </a:gridCol>
              </a:tblGrid>
              <a:tr h="54611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WN MFS Accuracy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WC MFS Accuracy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817912"/>
                  </a:ext>
                </a:extLst>
              </a:tr>
              <a:tr h="61217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Left Head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70%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63%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9912493"/>
                  </a:ext>
                </a:extLst>
              </a:tr>
              <a:tr h="61217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Right Head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49%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59%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51151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7E18EFCA-6F0C-4947-A5C9-BFAAA4132E8E}"/>
              </a:ext>
            </a:extLst>
          </p:cNvPr>
          <p:cNvSpPr txBox="1"/>
          <p:nvPr/>
        </p:nvSpPr>
        <p:spPr>
          <a:xfrm>
            <a:off x="1861583" y="5422605"/>
            <a:ext cx="26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MFS Baseline on </a:t>
            </a:r>
            <a:r>
              <a:rPr lang="en-US" dirty="0" err="1"/>
              <a:t>WebChild</a:t>
            </a:r>
            <a:endParaRPr lang="en-GB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3E45818-3AAB-4639-BACF-EE5B3C374BE8}"/>
              </a:ext>
            </a:extLst>
          </p:cNvPr>
          <p:cNvSpPr txBox="1"/>
          <p:nvPr/>
        </p:nvSpPr>
        <p:spPr>
          <a:xfrm>
            <a:off x="7489750" y="5422605"/>
            <a:ext cx="2262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MFS Baseline </a:t>
            </a:r>
            <a:r>
              <a:rPr lang="en-US"/>
              <a:t>on CSKG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35923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D78B0-925B-854A-AADC-6801D98AF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contributions</a:t>
            </a:r>
          </a:p>
        </p:txBody>
      </p:sp>
      <p:pic>
        <p:nvPicPr>
          <p:cNvPr id="6" name="Content Placeholder 5" descr="Text, letter&#10;&#10;Description automatically generated">
            <a:extLst>
              <a:ext uri="{FF2B5EF4-FFF2-40B4-BE49-F238E27FC236}">
                <a16:creationId xmlns:a16="http://schemas.microsoft.com/office/drawing/2014/main" id="{60D49D26-AF08-F24D-8508-D6038F825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653" y="1119024"/>
            <a:ext cx="11204667" cy="573897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7F01A-9312-8246-A5E0-1D818791F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D19B-071A-6246-887B-008A2AA4866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818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BF902-DD91-BA47-9AD6-24B941EBD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474BF-12CC-9945-A84F-594A6C354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Node disambiguation and relation classification are ok</a:t>
            </a:r>
          </a:p>
          <a:p>
            <a:r>
              <a:rPr lang="en-US" dirty="0">
                <a:solidFill>
                  <a:srgbClr val="C00000"/>
                </a:solidFill>
              </a:rPr>
              <a:t>though in practice we evaluate on a single property class</a:t>
            </a:r>
          </a:p>
          <a:p>
            <a:r>
              <a:rPr lang="en-US" dirty="0">
                <a:solidFill>
                  <a:srgbClr val="C00000"/>
                </a:solidFill>
              </a:rPr>
              <a:t>we evaluate on nodes for which we can find candidates easily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We haven’t defined/tried the triple classification yet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AD345-4589-1841-9F4B-103F0B5EC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D19B-071A-6246-887B-008A2AA48661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69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83AF4-EA64-9345-A301-910780D6E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2.Data for training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69D74-80CD-D946-9C9A-09EA9CE17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train on </a:t>
            </a:r>
            <a:r>
              <a:rPr lang="en-US" dirty="0" err="1"/>
              <a:t>WebChild</a:t>
            </a:r>
            <a:r>
              <a:rPr lang="en-US" dirty="0"/>
              <a:t>-prop and WordNet</a:t>
            </a:r>
          </a:p>
          <a:p>
            <a:pPr lvl="2"/>
            <a:r>
              <a:rPr lang="en-US" dirty="0" err="1"/>
              <a:t>WebChild</a:t>
            </a:r>
            <a:r>
              <a:rPr lang="en-US" dirty="0"/>
              <a:t> not ideal for training node resolution</a:t>
            </a:r>
          </a:p>
          <a:p>
            <a:pPr lvl="2"/>
            <a:r>
              <a:rPr lang="en-US" dirty="0"/>
              <a:t>WordNet not useful for property classification</a:t>
            </a:r>
          </a:p>
          <a:p>
            <a:r>
              <a:rPr lang="en-US" dirty="0"/>
              <a:t>We test on 100 examples from CSKG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too small and ad-hoc – how to expand to a proper systematic benchmark?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C6D36-8237-B94D-8789-D40FF3F44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D19B-071A-6246-887B-008A2AA4866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986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37131-BFFB-FA4B-9BE5-A06D461EF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Evaluation -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A8E51-68EE-5A4E-B4FC-D7496F6E2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various baselines, unsupervised transformers, and KG-BERT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maybe another system should be added later</a:t>
            </a:r>
          </a:p>
          <a:p>
            <a:r>
              <a:rPr lang="en-US" dirty="0">
                <a:solidFill>
                  <a:schemeClr val="tx1"/>
                </a:solidFill>
              </a:rPr>
              <a:t>KG-BERT relies on sentences, which are originally from WordNet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how to generate sentences for arbitrary nodes?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62DED-9F52-9F43-B8B7-A10C2C7A0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D19B-071A-6246-887B-008A2AA48661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958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C7AAF-E1A2-F648-BD15-70757BB57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BDC6D-6713-C742-8791-1FC65DB23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Relation classification</a:t>
            </a:r>
          </a:p>
          <a:p>
            <a:pPr lvl="2"/>
            <a:r>
              <a:rPr lang="en-US" dirty="0"/>
              <a:t>Supervision with KG-BERT performs best on the source corpus (</a:t>
            </a:r>
            <a:r>
              <a:rPr lang="en-US" dirty="0" err="1"/>
              <a:t>WebChild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KG-BERT+MFS best on the test corpus, but performance drops 20%</a:t>
            </a:r>
          </a:p>
          <a:p>
            <a:r>
              <a:rPr lang="en-US" dirty="0"/>
              <a:t>Node disambiguation</a:t>
            </a:r>
          </a:p>
          <a:p>
            <a:pPr lvl="2"/>
            <a:r>
              <a:rPr lang="en-US" dirty="0"/>
              <a:t>on WordNet, KG-BERT || performs best on the source corpus</a:t>
            </a:r>
          </a:p>
          <a:p>
            <a:pPr lvl="2"/>
            <a:r>
              <a:rPr lang="en-US" dirty="0" err="1"/>
              <a:t>WebChild</a:t>
            </a:r>
            <a:r>
              <a:rPr lang="en-US" dirty="0"/>
              <a:t> – best performance by MFS (artifact of the data)</a:t>
            </a:r>
          </a:p>
          <a:p>
            <a:pPr lvl="2"/>
            <a:r>
              <a:rPr lang="en-US" dirty="0"/>
              <a:t>On CSKG for both datasets, best performance with 90%MFS + 10% KG-BERT</a:t>
            </a:r>
          </a:p>
          <a:p>
            <a:pPr lvl="2"/>
            <a:r>
              <a:rPr lang="en-US" dirty="0"/>
              <a:t>max performance 73% when training on WN</a:t>
            </a:r>
          </a:p>
          <a:p>
            <a:pPr lvl="2"/>
            <a:r>
              <a:rPr lang="en-US" dirty="0"/>
              <a:t>subject performance much higher, partially because subjects have less candidates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4D2B1-6F28-264C-BE68-770EBFFE8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D19B-071A-6246-887B-008A2AA48661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587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FA296-00B8-5549-9928-E59E30226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Discussion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A30A9-904E-9B40-B584-8B862806F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urgent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C9C86D-C759-B045-8C9D-613F1C2C9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D19B-071A-6246-887B-008A2AA48661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93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2F1DC-25C5-494F-AA9E-A7630E982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B6483-7A00-EC4B-819B-2E3930AB7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8" y="1234440"/>
            <a:ext cx="10818202" cy="463465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Training data: </a:t>
            </a:r>
          </a:p>
          <a:p>
            <a:pPr lvl="4"/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WebChild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– disambiguated nodes and property relations</a:t>
            </a:r>
          </a:p>
          <a:p>
            <a:pPr lvl="4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WordNet – disambiguated nodes</a:t>
            </a:r>
          </a:p>
          <a:p>
            <a:r>
              <a:rPr lang="en-US" dirty="0">
                <a:solidFill>
                  <a:schemeClr val="tx1"/>
                </a:solidFill>
              </a:rPr>
              <a:t>Test data:</a:t>
            </a:r>
          </a:p>
          <a:p>
            <a:pPr lvl="4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Subset of CSKG </a:t>
            </a:r>
          </a:p>
          <a:p>
            <a:pPr lvl="4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relation==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HasProperty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lvl="4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subject and object are ambiguous</a:t>
            </a:r>
          </a:p>
          <a:p>
            <a:pPr lvl="4"/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25DDA-F96D-A442-B27C-E6A42B53B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D19B-071A-6246-887B-008A2AA4866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359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53DF8-EEF7-A547-BFAB-EE804C912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obstacles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DF25B-A9D4-C64F-A829-BD64A2DDC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How to create a good benchmark for testing?</a:t>
            </a:r>
          </a:p>
          <a:p>
            <a:r>
              <a:rPr lang="en-US" dirty="0"/>
              <a:t>How to increase the set of properties?</a:t>
            </a:r>
          </a:p>
          <a:p>
            <a:r>
              <a:rPr lang="en-US" dirty="0"/>
              <a:t>How to deal with more complex node phrases (for which we get no candidates at first)?</a:t>
            </a:r>
          </a:p>
          <a:p>
            <a:r>
              <a:rPr lang="en-US" dirty="0">
                <a:solidFill>
                  <a:schemeClr val="tx1"/>
                </a:solidFill>
              </a:rPr>
              <a:t>how to generate sentences for arbitrary nodes?</a:t>
            </a:r>
          </a:p>
          <a:p>
            <a:r>
              <a:rPr lang="en-US" dirty="0"/>
              <a:t>Is triple classification needed?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D476A-213F-564F-9E9F-A30BD7F62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D19B-071A-6246-887B-008A2AA48661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436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1C5DB-4483-E046-AC1F-CF673C1C0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947835"/>
          </a:xfrm>
        </p:spPr>
        <p:txBody>
          <a:bodyPr>
            <a:normAutofit fontScale="90000"/>
          </a:bodyPr>
          <a:lstStyle/>
          <a:p>
            <a:r>
              <a:rPr lang="en-US" dirty="0"/>
              <a:t>Direction 2: Spatial knowledge about household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1539F-29AA-1A41-8FB8-F9DD2A24F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How much spatial and part-whole knowledge about household items do we find in CSKG?</a:t>
            </a:r>
          </a:p>
          <a:p>
            <a:pPr marL="0" indent="0">
              <a:buNone/>
            </a:pPr>
            <a:r>
              <a:rPr lang="en-US" dirty="0"/>
              <a:t>Method:</a:t>
            </a:r>
          </a:p>
          <a:p>
            <a:pPr marL="742950" indent="-742950">
              <a:buAutoNum type="arabicPeriod"/>
            </a:pPr>
            <a:r>
              <a:rPr lang="en-US" dirty="0"/>
              <a:t>filter CSKG nodes based on a set of ~50 labels in the </a:t>
            </a:r>
            <a:r>
              <a:rPr lang="en-US" dirty="0">
                <a:hlinkClick r:id="rId2"/>
              </a:rPr>
              <a:t>EQA</a:t>
            </a:r>
            <a:endParaRPr lang="en-US" dirty="0"/>
          </a:p>
          <a:p>
            <a:pPr marL="742950" indent="-742950">
              <a:buAutoNum type="arabicPeriod"/>
            </a:pPr>
            <a:r>
              <a:rPr lang="en-US" dirty="0"/>
              <a:t>filter CSKG edges based on dimensions</a:t>
            </a:r>
          </a:p>
          <a:p>
            <a:pPr marL="742950" indent="-742950">
              <a:buAutoNum type="arabicPeriod"/>
            </a:pPr>
            <a:r>
              <a:rPr lang="en-US" dirty="0"/>
              <a:t>Compute statistics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442D21-C97E-1A47-B332-23323CB34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D19B-071A-6246-887B-008A2AA48661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261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05A42EF-68E6-4808-81CD-E5ABD0ED9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03AF6A-1E13-D647-AB37-F702E1BA6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Statistics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4A154E-1950-4755-A5FC-5998EE0CC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">
            <a:extLst>
              <a:ext uri="{FF2B5EF4-FFF2-40B4-BE49-F238E27FC236}">
                <a16:creationId xmlns:a16="http://schemas.microsoft.com/office/drawing/2014/main" id="{B188466B-4588-1946-B9E4-17C39EABB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1684" y="2198914"/>
            <a:ext cx="5127172" cy="367018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45720" rIns="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Calibri" panose="020F0502020204030204" pitchFamily="34" charset="0"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Number Edges: 3,734</a:t>
            </a:r>
          </a:p>
          <a:p>
            <a:pPr marL="0" marR="0" lvl="0" indent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Calibri" panose="020F0502020204030204" pitchFamily="34" charset="0"/>
              <a:buNone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E9C285-56FB-4B36-8ECA-C2D6596AA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7C076B-00B1-4629-B27F-A86F9885F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7B556-23D3-0149-B14B-7646407EC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E16D19B-071A-6246-887B-008A2AA48661}" type="slidenum">
              <a:rPr lang="en-US" smtClean="0"/>
              <a:pPr>
                <a:spcAft>
                  <a:spcPts val="600"/>
                </a:spcAft>
              </a:pPr>
              <a:t>42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F3F1FE-456F-0B4F-91A8-6552E60FF7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936344"/>
              </p:ext>
            </p:extLst>
          </p:nvPr>
        </p:nvGraphicFramePr>
        <p:xfrm>
          <a:off x="1151585" y="1051559"/>
          <a:ext cx="4434840" cy="4434840"/>
        </p:xfrm>
        <a:graphic>
          <a:graphicData uri="http://schemas.openxmlformats.org/drawingml/2006/table">
            <a:tbl>
              <a:tblPr firstRow="1" bandRow="1"/>
              <a:tblGrid>
                <a:gridCol w="2136456">
                  <a:extLst>
                    <a:ext uri="{9D8B030D-6E8A-4147-A177-3AD203B41FA5}">
                      <a16:colId xmlns:a16="http://schemas.microsoft.com/office/drawing/2014/main" val="1124390488"/>
                    </a:ext>
                  </a:extLst>
                </a:gridCol>
                <a:gridCol w="2298384">
                  <a:extLst>
                    <a:ext uri="{9D8B030D-6E8A-4147-A177-3AD203B41FA5}">
                      <a16:colId xmlns:a16="http://schemas.microsoft.com/office/drawing/2014/main" val="1719604402"/>
                    </a:ext>
                  </a:extLst>
                </a:gridCol>
              </a:tblGrid>
              <a:tr h="88696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Source</a:t>
                      </a:r>
                      <a:endParaRPr lang="en-US" sz="5400">
                        <a:effectLst/>
                      </a:endParaRPr>
                    </a:p>
                  </a:txBody>
                  <a:tcPr marL="205740" marR="205740" marT="137160" marB="13716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</a:t>
                      </a:r>
                      <a:endParaRPr lang="en-US" sz="5400">
                        <a:effectLst/>
                      </a:endParaRPr>
                    </a:p>
                  </a:txBody>
                  <a:tcPr marL="205740" marR="205740" marT="137160" marB="13716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80020"/>
                  </a:ext>
                </a:extLst>
              </a:tr>
              <a:tr h="88696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VG</a:t>
                      </a:r>
                      <a:endParaRPr lang="en-US" sz="5400">
                        <a:effectLst/>
                      </a:endParaRPr>
                    </a:p>
                  </a:txBody>
                  <a:tcPr marL="205740" marR="205740" marT="137160" marB="13716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3,446</a:t>
                      </a:r>
                      <a:endParaRPr lang="en-US" sz="5400" dirty="0">
                        <a:effectLst/>
                      </a:endParaRPr>
                    </a:p>
                  </a:txBody>
                  <a:tcPr marL="205740" marR="205740" marT="137160" marB="13716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726775"/>
                  </a:ext>
                </a:extLst>
              </a:tr>
              <a:tr h="88696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CN</a:t>
                      </a:r>
                      <a:endParaRPr lang="en-US" sz="5400">
                        <a:effectLst/>
                      </a:endParaRPr>
                    </a:p>
                  </a:txBody>
                  <a:tcPr marL="205740" marR="205740" marT="137160" marB="13716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265</a:t>
                      </a:r>
                      <a:endParaRPr lang="en-US" sz="5400">
                        <a:effectLst/>
                      </a:endParaRPr>
                    </a:p>
                  </a:txBody>
                  <a:tcPr marL="205740" marR="205740" marT="137160" marB="13716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375969"/>
                  </a:ext>
                </a:extLst>
              </a:tr>
              <a:tr h="88696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CN|WN</a:t>
                      </a:r>
                      <a:endParaRPr lang="en-US" sz="5400">
                        <a:effectLst/>
                      </a:endParaRPr>
                    </a:p>
                  </a:txBody>
                  <a:tcPr marL="205740" marR="205740" marT="137160" marB="13716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endParaRPr lang="en-US" sz="5400">
                        <a:effectLst/>
                      </a:endParaRPr>
                    </a:p>
                  </a:txBody>
                  <a:tcPr marL="205740" marR="205740" marT="137160" marB="13716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4780758"/>
                  </a:ext>
                </a:extLst>
              </a:tr>
              <a:tr h="88696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WD</a:t>
                      </a:r>
                      <a:endParaRPr lang="en-US" sz="5400">
                        <a:effectLst/>
                      </a:endParaRPr>
                    </a:p>
                  </a:txBody>
                  <a:tcPr marL="205740" marR="205740" marT="137160" marB="13716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  <a:endParaRPr lang="en-US" sz="5400" dirty="0">
                        <a:effectLst/>
                      </a:endParaRPr>
                    </a:p>
                  </a:txBody>
                  <a:tcPr marL="205740" marR="205740" marT="137160" marB="13716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047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44890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4AEF3-21CB-2D4A-AD87-6272E0F5E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D19B-071A-6246-887B-008A2AA48661}" type="slidenum">
              <a:rPr lang="en-US" smtClean="0"/>
              <a:pPr/>
              <a:t>43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4D83D0F-B600-4A4A-A0E9-EDAB373D4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535105"/>
              </p:ext>
            </p:extLst>
          </p:nvPr>
        </p:nvGraphicFramePr>
        <p:xfrm>
          <a:off x="203200" y="217714"/>
          <a:ext cx="3367314" cy="6066981"/>
        </p:xfrm>
        <a:graphic>
          <a:graphicData uri="http://schemas.openxmlformats.org/drawingml/2006/table">
            <a:tbl>
              <a:tblPr/>
              <a:tblGrid>
                <a:gridCol w="2000005">
                  <a:extLst>
                    <a:ext uri="{9D8B030D-6E8A-4147-A177-3AD203B41FA5}">
                      <a16:colId xmlns:a16="http://schemas.microsoft.com/office/drawing/2014/main" val="1934394042"/>
                    </a:ext>
                  </a:extLst>
                </a:gridCol>
                <a:gridCol w="1367309">
                  <a:extLst>
                    <a:ext uri="{9D8B030D-6E8A-4147-A177-3AD203B41FA5}">
                      <a16:colId xmlns:a16="http://schemas.microsoft.com/office/drawing/2014/main" val="4123859693"/>
                    </a:ext>
                  </a:extLst>
                </a:gridCol>
              </a:tblGrid>
              <a:tr h="22470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cup</a:t>
                      </a:r>
                      <a:endParaRPr lang="en-US" sz="1200">
                        <a:effectLst/>
                      </a:endParaRPr>
                    </a:p>
                  </a:txBody>
                  <a:tcPr marL="31031" marR="31031" marT="20687" marB="206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406</a:t>
                      </a:r>
                      <a:endParaRPr lang="en-US" sz="1200">
                        <a:effectLst/>
                      </a:endParaRPr>
                    </a:p>
                  </a:txBody>
                  <a:tcPr marL="31031" marR="31031" marT="20687" marB="206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3088746"/>
                  </a:ext>
                </a:extLst>
              </a:tr>
              <a:tr h="22470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mirror</a:t>
                      </a:r>
                      <a:endParaRPr lang="en-US" sz="1200">
                        <a:effectLst/>
                      </a:endParaRPr>
                    </a:p>
                  </a:txBody>
                  <a:tcPr marL="31031" marR="31031" marT="20687" marB="206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284</a:t>
                      </a:r>
                      <a:endParaRPr lang="en-US" sz="1200">
                        <a:effectLst/>
                      </a:endParaRPr>
                    </a:p>
                  </a:txBody>
                  <a:tcPr marL="31031" marR="31031" marT="20687" marB="206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1494587"/>
                  </a:ext>
                </a:extLst>
              </a:tr>
              <a:tr h="22470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vase</a:t>
                      </a:r>
                      <a:endParaRPr lang="en-US" sz="1200">
                        <a:effectLst/>
                      </a:endParaRPr>
                    </a:p>
                  </a:txBody>
                  <a:tcPr marL="31031" marR="31031" marT="20687" marB="206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240</a:t>
                      </a:r>
                      <a:endParaRPr lang="en-US" sz="1200">
                        <a:effectLst/>
                      </a:endParaRPr>
                    </a:p>
                  </a:txBody>
                  <a:tcPr marL="31031" marR="31031" marT="20687" marB="206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933874"/>
                  </a:ext>
                </a:extLst>
              </a:tr>
              <a:tr h="22470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bed</a:t>
                      </a:r>
                      <a:endParaRPr lang="en-US" sz="1200">
                        <a:effectLst/>
                      </a:endParaRPr>
                    </a:p>
                  </a:txBody>
                  <a:tcPr marL="31031" marR="31031" marT="20687" marB="206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229</a:t>
                      </a:r>
                      <a:endParaRPr lang="en-US" sz="1200">
                        <a:effectLst/>
                      </a:endParaRPr>
                    </a:p>
                  </a:txBody>
                  <a:tcPr marL="31031" marR="31031" marT="20687" marB="206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2250809"/>
                  </a:ext>
                </a:extLst>
              </a:tr>
              <a:tr h="22470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toilet</a:t>
                      </a:r>
                      <a:endParaRPr lang="en-US" sz="1200">
                        <a:effectLst/>
                      </a:endParaRPr>
                    </a:p>
                  </a:txBody>
                  <a:tcPr marL="31031" marR="31031" marT="20687" marB="206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223</a:t>
                      </a:r>
                      <a:endParaRPr lang="en-US" sz="1200">
                        <a:effectLst/>
                      </a:endParaRPr>
                    </a:p>
                  </a:txBody>
                  <a:tcPr marL="31031" marR="31031" marT="20687" marB="206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307953"/>
                  </a:ext>
                </a:extLst>
              </a:tr>
              <a:tr h="22470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computer</a:t>
                      </a:r>
                      <a:endParaRPr lang="en-US" sz="1200">
                        <a:effectLst/>
                      </a:endParaRPr>
                    </a:p>
                  </a:txBody>
                  <a:tcPr marL="31031" marR="31031" marT="20687" marB="206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191</a:t>
                      </a:r>
                      <a:endParaRPr lang="en-US" sz="1200">
                        <a:effectLst/>
                      </a:endParaRPr>
                    </a:p>
                  </a:txBody>
                  <a:tcPr marL="31031" marR="31031" marT="20687" marB="206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441075"/>
                  </a:ext>
                </a:extLst>
              </a:tr>
              <a:tr h="22470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sink</a:t>
                      </a:r>
                      <a:endParaRPr lang="en-US" sz="1200">
                        <a:effectLst/>
                      </a:endParaRPr>
                    </a:p>
                  </a:txBody>
                  <a:tcPr marL="31031" marR="31031" marT="20687" marB="206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166</a:t>
                      </a:r>
                      <a:endParaRPr lang="en-US" sz="1200">
                        <a:effectLst/>
                      </a:endParaRPr>
                    </a:p>
                  </a:txBody>
                  <a:tcPr marL="31031" marR="31031" marT="20687" marB="206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8678343"/>
                  </a:ext>
                </a:extLst>
              </a:tr>
              <a:tr h="22470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desk</a:t>
                      </a:r>
                      <a:endParaRPr lang="en-US" sz="1200">
                        <a:effectLst/>
                      </a:endParaRPr>
                    </a:p>
                  </a:txBody>
                  <a:tcPr marL="31031" marR="31031" marT="20687" marB="206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160</a:t>
                      </a:r>
                      <a:endParaRPr lang="en-US" sz="1200">
                        <a:effectLst/>
                      </a:endParaRPr>
                    </a:p>
                  </a:txBody>
                  <a:tcPr marL="31031" marR="31031" marT="20687" marB="206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9014579"/>
                  </a:ext>
                </a:extLst>
              </a:tr>
              <a:tr h="22470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pan</a:t>
                      </a:r>
                      <a:endParaRPr lang="en-US" sz="1200">
                        <a:effectLst/>
                      </a:endParaRPr>
                    </a:p>
                  </a:txBody>
                  <a:tcPr marL="31031" marR="31031" marT="20687" marB="206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148</a:t>
                      </a:r>
                      <a:endParaRPr lang="en-US" sz="1200">
                        <a:effectLst/>
                      </a:endParaRPr>
                    </a:p>
                  </a:txBody>
                  <a:tcPr marL="31031" marR="31031" marT="20687" marB="206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666507"/>
                  </a:ext>
                </a:extLst>
              </a:tr>
              <a:tr h="22470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television</a:t>
                      </a:r>
                      <a:endParaRPr lang="en-US" sz="1200">
                        <a:effectLst/>
                      </a:endParaRPr>
                    </a:p>
                  </a:txBody>
                  <a:tcPr marL="31031" marR="31031" marT="20687" marB="206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122</a:t>
                      </a:r>
                      <a:endParaRPr lang="en-US" sz="1200">
                        <a:effectLst/>
                      </a:endParaRPr>
                    </a:p>
                  </a:txBody>
                  <a:tcPr marL="31031" marR="31031" marT="20687" marB="206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953563"/>
                  </a:ext>
                </a:extLst>
              </a:tr>
              <a:tr h="22470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microwave</a:t>
                      </a:r>
                      <a:endParaRPr lang="en-US" sz="1200">
                        <a:effectLst/>
                      </a:endParaRPr>
                    </a:p>
                  </a:txBody>
                  <a:tcPr marL="31031" marR="31031" marT="20687" marB="206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101</a:t>
                      </a:r>
                      <a:endParaRPr lang="en-US" sz="1200">
                        <a:effectLst/>
                      </a:endParaRPr>
                    </a:p>
                  </a:txBody>
                  <a:tcPr marL="31031" marR="31031" marT="20687" marB="206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6918302"/>
                  </a:ext>
                </a:extLst>
              </a:tr>
              <a:tr h="22470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refrigerator</a:t>
                      </a:r>
                      <a:endParaRPr lang="en-US" sz="1200">
                        <a:effectLst/>
                      </a:endParaRPr>
                    </a:p>
                  </a:txBody>
                  <a:tcPr marL="31031" marR="31031" marT="20687" marB="206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97</a:t>
                      </a:r>
                      <a:endParaRPr lang="en-US" sz="1200">
                        <a:effectLst/>
                      </a:endParaRPr>
                    </a:p>
                  </a:txBody>
                  <a:tcPr marL="31031" marR="31031" marT="20687" marB="206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2086769"/>
                  </a:ext>
                </a:extLst>
              </a:tr>
              <a:tr h="22470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rug</a:t>
                      </a:r>
                      <a:endParaRPr lang="en-US" sz="1200">
                        <a:effectLst/>
                      </a:endParaRPr>
                    </a:p>
                  </a:txBody>
                  <a:tcPr marL="31031" marR="31031" marT="20687" marB="206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93</a:t>
                      </a:r>
                      <a:endParaRPr lang="en-US" sz="1200">
                        <a:effectLst/>
                      </a:endParaRPr>
                    </a:p>
                  </a:txBody>
                  <a:tcPr marL="31031" marR="31031" marT="20687" marB="206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1065352"/>
                  </a:ext>
                </a:extLst>
              </a:tr>
              <a:tr h="22470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fireplace</a:t>
                      </a:r>
                      <a:endParaRPr lang="en-US" sz="1200">
                        <a:effectLst/>
                      </a:endParaRPr>
                    </a:p>
                  </a:txBody>
                  <a:tcPr marL="31031" marR="31031" marT="20687" marB="206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71</a:t>
                      </a:r>
                      <a:endParaRPr lang="en-US" sz="1200">
                        <a:effectLst/>
                      </a:endParaRPr>
                    </a:p>
                  </a:txBody>
                  <a:tcPr marL="31031" marR="31031" marT="20687" marB="206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275040"/>
                  </a:ext>
                </a:extLst>
              </a:tr>
              <a:tr h="22470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bathtub</a:t>
                      </a:r>
                      <a:endParaRPr lang="en-US" sz="1200">
                        <a:effectLst/>
                      </a:endParaRPr>
                    </a:p>
                  </a:txBody>
                  <a:tcPr marL="31031" marR="31031" marT="20687" marB="206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69</a:t>
                      </a:r>
                      <a:endParaRPr lang="en-US" sz="1200">
                        <a:effectLst/>
                      </a:endParaRPr>
                    </a:p>
                  </a:txBody>
                  <a:tcPr marL="31031" marR="31031" marT="20687" marB="206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7148982"/>
                  </a:ext>
                </a:extLst>
              </a:tr>
              <a:tr h="22470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plates</a:t>
                      </a:r>
                      <a:endParaRPr lang="en-US" sz="1200">
                        <a:effectLst/>
                      </a:endParaRPr>
                    </a:p>
                  </a:txBody>
                  <a:tcPr marL="31031" marR="31031" marT="20687" marB="206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65</a:t>
                      </a:r>
                      <a:endParaRPr lang="en-US" sz="1200">
                        <a:effectLst/>
                      </a:endParaRPr>
                    </a:p>
                  </a:txBody>
                  <a:tcPr marL="31031" marR="31031" marT="20687" marB="206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795246"/>
                  </a:ext>
                </a:extLst>
              </a:tr>
              <a:tr h="22470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shower</a:t>
                      </a:r>
                      <a:endParaRPr lang="en-US" sz="1200">
                        <a:effectLst/>
                      </a:endParaRPr>
                    </a:p>
                  </a:txBody>
                  <a:tcPr marL="31031" marR="31031" marT="20687" marB="206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63</a:t>
                      </a:r>
                      <a:endParaRPr lang="en-US" sz="1200">
                        <a:effectLst/>
                      </a:endParaRPr>
                    </a:p>
                  </a:txBody>
                  <a:tcPr marL="31031" marR="31031" marT="20687" marB="206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6134663"/>
                  </a:ext>
                </a:extLst>
              </a:tr>
              <a:tr h="22470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sofa</a:t>
                      </a:r>
                      <a:endParaRPr lang="en-US" sz="1200">
                        <a:effectLst/>
                      </a:endParaRPr>
                    </a:p>
                  </a:txBody>
                  <a:tcPr marL="31031" marR="31031" marT="20687" marB="206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54</a:t>
                      </a:r>
                      <a:endParaRPr lang="en-US" sz="1200">
                        <a:effectLst/>
                      </a:endParaRPr>
                    </a:p>
                  </a:txBody>
                  <a:tcPr marL="31031" marR="31031" marT="20687" marB="206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765496"/>
                  </a:ext>
                </a:extLst>
              </a:tr>
              <a:tr h="22470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dresser</a:t>
                      </a:r>
                      <a:endParaRPr lang="en-US" sz="1200">
                        <a:effectLst/>
                      </a:endParaRPr>
                    </a:p>
                  </a:txBody>
                  <a:tcPr marL="31031" marR="31031" marT="20687" marB="206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53</a:t>
                      </a:r>
                      <a:endParaRPr lang="en-US" sz="1200">
                        <a:effectLst/>
                      </a:endParaRPr>
                    </a:p>
                  </a:txBody>
                  <a:tcPr marL="31031" marR="31031" marT="20687" marB="206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0536624"/>
                  </a:ext>
                </a:extLst>
              </a:tr>
              <a:tr h="22470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bookshelf</a:t>
                      </a:r>
                      <a:endParaRPr lang="en-US" sz="1200">
                        <a:effectLst/>
                      </a:endParaRPr>
                    </a:p>
                  </a:txBody>
                  <a:tcPr marL="31031" marR="31031" marT="20687" marB="206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50</a:t>
                      </a:r>
                      <a:endParaRPr lang="en-US" sz="1200">
                        <a:effectLst/>
                      </a:endParaRPr>
                    </a:p>
                  </a:txBody>
                  <a:tcPr marL="31031" marR="31031" marT="20687" marB="206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360122"/>
                  </a:ext>
                </a:extLst>
              </a:tr>
              <a:tr h="22470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kettle</a:t>
                      </a:r>
                      <a:endParaRPr lang="en-US" sz="1200">
                        <a:effectLst/>
                      </a:endParaRPr>
                    </a:p>
                  </a:txBody>
                  <a:tcPr marL="31031" marR="31031" marT="20687" marB="206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45</a:t>
                      </a:r>
                      <a:endParaRPr lang="en-US" sz="1200">
                        <a:effectLst/>
                      </a:endParaRPr>
                    </a:p>
                  </a:txBody>
                  <a:tcPr marL="31031" marR="31031" marT="20687" marB="206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3000909"/>
                  </a:ext>
                </a:extLst>
              </a:tr>
              <a:tr h="22470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heater</a:t>
                      </a:r>
                      <a:endParaRPr lang="en-US" sz="1200">
                        <a:effectLst/>
                      </a:endParaRPr>
                    </a:p>
                  </a:txBody>
                  <a:tcPr marL="31031" marR="31031" marT="20687" marB="206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41</a:t>
                      </a:r>
                      <a:endParaRPr lang="en-US" sz="1200">
                        <a:effectLst/>
                      </a:endParaRPr>
                    </a:p>
                  </a:txBody>
                  <a:tcPr marL="31031" marR="31031" marT="20687" marB="206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503162"/>
                  </a:ext>
                </a:extLst>
              </a:tr>
              <a:tr h="22470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piano</a:t>
                      </a:r>
                      <a:endParaRPr lang="en-US" sz="1200">
                        <a:effectLst/>
                      </a:endParaRPr>
                    </a:p>
                  </a:txBody>
                  <a:tcPr marL="31031" marR="31031" marT="20687" marB="206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41</a:t>
                      </a:r>
                      <a:endParaRPr lang="en-US" sz="1200">
                        <a:effectLst/>
                      </a:endParaRPr>
                    </a:p>
                  </a:txBody>
                  <a:tcPr marL="31031" marR="31031" marT="20687" marB="206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5576894"/>
                  </a:ext>
                </a:extLst>
              </a:tr>
              <a:tr h="22470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ottoman</a:t>
                      </a:r>
                      <a:endParaRPr lang="en-US" sz="1200">
                        <a:effectLst/>
                      </a:endParaRPr>
                    </a:p>
                  </a:txBody>
                  <a:tcPr marL="31031" marR="31031" marT="20687" marB="206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40</a:t>
                      </a:r>
                      <a:endParaRPr lang="en-US" sz="1200">
                        <a:effectLst/>
                      </a:endParaRPr>
                    </a:p>
                  </a:txBody>
                  <a:tcPr marL="31031" marR="31031" marT="20687" marB="206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3252188"/>
                  </a:ext>
                </a:extLst>
              </a:tr>
              <a:tr h="22470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cutting board</a:t>
                      </a:r>
                      <a:endParaRPr lang="en-US" sz="1200">
                        <a:effectLst/>
                      </a:endParaRPr>
                    </a:p>
                  </a:txBody>
                  <a:tcPr marL="31031" marR="31031" marT="20687" marB="206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35</a:t>
                      </a:r>
                      <a:endParaRPr lang="en-US" sz="1200">
                        <a:effectLst/>
                      </a:endParaRPr>
                    </a:p>
                  </a:txBody>
                  <a:tcPr marL="31031" marR="31031" marT="20687" marB="206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5956248"/>
                  </a:ext>
                </a:extLst>
              </a:tr>
              <a:tr h="22470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dishwasher</a:t>
                      </a:r>
                      <a:endParaRPr lang="en-US" sz="1200">
                        <a:effectLst/>
                      </a:endParaRPr>
                    </a:p>
                  </a:txBody>
                  <a:tcPr marL="31031" marR="31031" marT="20687" marB="206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28</a:t>
                      </a:r>
                      <a:endParaRPr lang="en-US" sz="1200">
                        <a:effectLst/>
                      </a:endParaRPr>
                    </a:p>
                  </a:txBody>
                  <a:tcPr marL="31031" marR="31031" marT="20687" marB="206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0640818"/>
                  </a:ext>
                </a:extLst>
              </a:tr>
              <a:tr h="22470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dryer</a:t>
                      </a:r>
                      <a:endParaRPr lang="en-US" sz="1200" dirty="0">
                        <a:effectLst/>
                      </a:endParaRPr>
                    </a:p>
                  </a:txBody>
                  <a:tcPr marL="31031" marR="31031" marT="20687" marB="206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22</a:t>
                      </a:r>
                      <a:endParaRPr lang="en-US" sz="1200" dirty="0">
                        <a:effectLst/>
                      </a:endParaRPr>
                    </a:p>
                  </a:txBody>
                  <a:tcPr marL="31031" marR="31031" marT="20687" marB="206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09366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A7383F-FAA9-D243-9587-C99D94253E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088001"/>
              </p:ext>
            </p:extLst>
          </p:nvPr>
        </p:nvGraphicFramePr>
        <p:xfrm>
          <a:off x="4586514" y="639630"/>
          <a:ext cx="4034974" cy="5184014"/>
        </p:xfrm>
        <a:graphic>
          <a:graphicData uri="http://schemas.openxmlformats.org/drawingml/2006/table">
            <a:tbl>
              <a:tblPr/>
              <a:tblGrid>
                <a:gridCol w="2396560">
                  <a:extLst>
                    <a:ext uri="{9D8B030D-6E8A-4147-A177-3AD203B41FA5}">
                      <a16:colId xmlns:a16="http://schemas.microsoft.com/office/drawing/2014/main" val="3416173218"/>
                    </a:ext>
                  </a:extLst>
                </a:gridCol>
                <a:gridCol w="1638414">
                  <a:extLst>
                    <a:ext uri="{9D8B030D-6E8A-4147-A177-3AD203B41FA5}">
                      <a16:colId xmlns:a16="http://schemas.microsoft.com/office/drawing/2014/main" val="3812004387"/>
                    </a:ext>
                  </a:extLst>
                </a:gridCol>
              </a:tblGrid>
              <a:tr h="23563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towel rack</a:t>
                      </a:r>
                      <a:endParaRPr lang="en-US" sz="1200" dirty="0">
                        <a:effectLst/>
                      </a:endParaRPr>
                    </a:p>
                  </a:txBody>
                  <a:tcPr marL="31031" marR="31031" marT="20687" marB="206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17</a:t>
                      </a:r>
                      <a:endParaRPr lang="en-US" sz="1200" dirty="0">
                        <a:effectLst/>
                      </a:endParaRPr>
                    </a:p>
                  </a:txBody>
                  <a:tcPr marL="31031" marR="31031" marT="20687" marB="206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4117770"/>
                  </a:ext>
                </a:extLst>
              </a:tr>
              <a:tr h="23563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washer</a:t>
                      </a:r>
                      <a:endParaRPr lang="en-US" sz="1200" dirty="0">
                        <a:effectLst/>
                      </a:endParaRPr>
                    </a:p>
                  </a:txBody>
                  <a:tcPr marL="31031" marR="31031" marT="20687" marB="206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15</a:t>
                      </a:r>
                      <a:endParaRPr lang="en-US" sz="1200" dirty="0">
                        <a:effectLst/>
                      </a:endParaRPr>
                    </a:p>
                  </a:txBody>
                  <a:tcPr marL="31031" marR="31031" marT="20687" marB="206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53814"/>
                  </a:ext>
                </a:extLst>
              </a:tr>
              <a:tr h="23563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fish tank</a:t>
                      </a:r>
                      <a:endParaRPr lang="en-US" sz="1200" dirty="0">
                        <a:effectLst/>
                      </a:endParaRPr>
                    </a:p>
                  </a:txBody>
                  <a:tcPr marL="31031" marR="31031" marT="20687" marB="206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10</a:t>
                      </a:r>
                      <a:endParaRPr lang="en-US" sz="1200" dirty="0">
                        <a:effectLst/>
                      </a:endParaRPr>
                    </a:p>
                  </a:txBody>
                  <a:tcPr marL="31031" marR="31031" marT="20687" marB="206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039660"/>
                  </a:ext>
                </a:extLst>
              </a:tr>
              <a:tr h="23563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food processor</a:t>
                      </a:r>
                      <a:endParaRPr lang="en-US" sz="1200" dirty="0">
                        <a:effectLst/>
                      </a:endParaRPr>
                    </a:p>
                  </a:txBody>
                  <a:tcPr marL="31031" marR="31031" marT="20687" marB="206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</a:t>
                      </a:r>
                      <a:endParaRPr lang="en-US" sz="1200" dirty="0">
                        <a:effectLst/>
                      </a:endParaRPr>
                    </a:p>
                  </a:txBody>
                  <a:tcPr marL="31031" marR="31031" marT="20687" marB="206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05614"/>
                  </a:ext>
                </a:extLst>
              </a:tr>
              <a:tr h="23563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ironing board</a:t>
                      </a:r>
                      <a:endParaRPr lang="en-US" sz="1200" dirty="0">
                        <a:effectLst/>
                      </a:endParaRPr>
                    </a:p>
                  </a:txBody>
                  <a:tcPr marL="31031" marR="31031" marT="20687" marB="206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</a:t>
                      </a:r>
                      <a:endParaRPr lang="en-US" sz="1200" dirty="0">
                        <a:effectLst/>
                      </a:endParaRPr>
                    </a:p>
                  </a:txBody>
                  <a:tcPr marL="31031" marR="31031" marT="20687" marB="206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22495"/>
                  </a:ext>
                </a:extLst>
              </a:tr>
              <a:tr h="23563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vacuum cleaner</a:t>
                      </a:r>
                      <a:endParaRPr lang="en-US" sz="1200" dirty="0">
                        <a:effectLst/>
                      </a:endParaRPr>
                    </a:p>
                  </a:txBody>
                  <a:tcPr marL="31031" marR="31031" marT="20687" marB="206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  <a:endParaRPr lang="en-US" sz="1200" dirty="0">
                        <a:effectLst/>
                      </a:endParaRPr>
                    </a:p>
                  </a:txBody>
                  <a:tcPr marL="31031" marR="31031" marT="20687" marB="206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0720119"/>
                  </a:ext>
                </a:extLst>
              </a:tr>
              <a:tr h="23563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loudspeaker</a:t>
                      </a:r>
                      <a:endParaRPr lang="en-US" sz="1200" dirty="0">
                        <a:effectLst/>
                      </a:endParaRPr>
                    </a:p>
                  </a:txBody>
                  <a:tcPr marL="31031" marR="31031" marT="20687" marB="206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  <a:endParaRPr lang="en-US" sz="1200" dirty="0">
                        <a:effectLst/>
                      </a:endParaRPr>
                    </a:p>
                  </a:txBody>
                  <a:tcPr marL="31031" marR="31031" marT="20687" marB="206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646385"/>
                  </a:ext>
                </a:extLst>
              </a:tr>
              <a:tr h="23563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fruit bowl</a:t>
                      </a:r>
                      <a:endParaRPr lang="en-US" sz="1200" dirty="0">
                        <a:effectLst/>
                      </a:endParaRPr>
                    </a:p>
                  </a:txBody>
                  <a:tcPr marL="31031" marR="31031" marT="20687" marB="206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  <a:endParaRPr lang="en-US" sz="1200" dirty="0">
                        <a:effectLst/>
                      </a:endParaRPr>
                    </a:p>
                  </a:txBody>
                  <a:tcPr marL="31031" marR="31031" marT="20687" marB="206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3689590"/>
                  </a:ext>
                </a:extLst>
              </a:tr>
              <a:tr h="23563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tv stand</a:t>
                      </a:r>
                      <a:endParaRPr lang="en-US" sz="1200" dirty="0">
                        <a:effectLst/>
                      </a:endParaRPr>
                    </a:p>
                  </a:txBody>
                  <a:tcPr marL="31031" marR="31031" marT="20687" marB="206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  <a:endParaRPr lang="en-US" sz="1200" dirty="0">
                        <a:effectLst/>
                      </a:endParaRPr>
                    </a:p>
                  </a:txBody>
                  <a:tcPr marL="31031" marR="31031" marT="20687" marB="206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4982802"/>
                  </a:ext>
                </a:extLst>
              </a:tr>
              <a:tr h="23563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coffee machine</a:t>
                      </a:r>
                      <a:endParaRPr lang="en-US" sz="1200" dirty="0">
                        <a:effectLst/>
                      </a:endParaRPr>
                    </a:p>
                  </a:txBody>
                  <a:tcPr marL="31031" marR="31031" marT="20687" marB="206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  <a:endParaRPr lang="en-US" sz="1200" dirty="0">
                        <a:effectLst/>
                      </a:endParaRPr>
                    </a:p>
                  </a:txBody>
                  <a:tcPr marL="31031" marR="31031" marT="20687" marB="206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4408707"/>
                  </a:ext>
                </a:extLst>
              </a:tr>
              <a:tr h="23563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whiteboard</a:t>
                      </a:r>
                      <a:endParaRPr lang="en-US" sz="1200" dirty="0">
                        <a:effectLst/>
                      </a:endParaRPr>
                    </a:p>
                  </a:txBody>
                  <a:tcPr marL="31031" marR="31031" marT="20687" marB="206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  <a:endParaRPr lang="en-US" sz="1200" dirty="0">
                        <a:effectLst/>
                      </a:endParaRPr>
                    </a:p>
                  </a:txBody>
                  <a:tcPr marL="31031" marR="31031" marT="20687" marB="206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411981"/>
                  </a:ext>
                </a:extLst>
              </a:tr>
              <a:tr h="23563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xbox</a:t>
                      </a:r>
                      <a:endParaRPr lang="en-US" sz="1200" dirty="0">
                        <a:effectLst/>
                      </a:endParaRPr>
                    </a:p>
                  </a:txBody>
                  <a:tcPr marL="31031" marR="31031" marT="20687" marB="206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  <a:endParaRPr lang="en-US" sz="1200" dirty="0">
                        <a:effectLst/>
                      </a:endParaRPr>
                    </a:p>
                  </a:txBody>
                  <a:tcPr marL="31031" marR="31031" marT="20687" marB="206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8045325"/>
                  </a:ext>
                </a:extLst>
              </a:tr>
              <a:tr h="23563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shoe rack</a:t>
                      </a:r>
                      <a:endParaRPr lang="en-US" sz="1200">
                        <a:effectLst/>
                      </a:endParaRPr>
                    </a:p>
                  </a:txBody>
                  <a:tcPr marL="31031" marR="31031" marT="20687" marB="206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  <a:endParaRPr lang="en-US" sz="1200" dirty="0">
                        <a:effectLst/>
                      </a:endParaRPr>
                    </a:p>
                  </a:txBody>
                  <a:tcPr marL="31031" marR="31031" marT="20687" marB="206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2918772"/>
                  </a:ext>
                </a:extLst>
              </a:tr>
              <a:tr h="23563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chessboard</a:t>
                      </a:r>
                      <a:endParaRPr lang="en-US" sz="1200">
                        <a:effectLst/>
                      </a:endParaRPr>
                    </a:p>
                  </a:txBody>
                  <a:tcPr marL="31031" marR="31031" marT="20687" marB="206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  <a:endParaRPr lang="en-US" sz="1200" dirty="0">
                        <a:effectLst/>
                      </a:endParaRPr>
                    </a:p>
                  </a:txBody>
                  <a:tcPr marL="31031" marR="31031" marT="20687" marB="206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9923056"/>
                  </a:ext>
                </a:extLst>
              </a:tr>
              <a:tr h="23563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wardrobe cabinet</a:t>
                      </a:r>
                      <a:endParaRPr lang="en-US" sz="1200">
                        <a:effectLst/>
                      </a:endParaRPr>
                    </a:p>
                  </a:txBody>
                  <a:tcPr marL="31031" marR="31031" marT="20687" marB="206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  <a:endParaRPr lang="en-US" sz="1200" dirty="0">
                        <a:effectLst/>
                      </a:endParaRPr>
                    </a:p>
                  </a:txBody>
                  <a:tcPr marL="31031" marR="31031" marT="20687" marB="206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9368627"/>
                  </a:ext>
                </a:extLst>
              </a:tr>
              <a:tr h="23563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knife rack</a:t>
                      </a:r>
                      <a:endParaRPr lang="en-US" sz="1200">
                        <a:effectLst/>
                      </a:endParaRPr>
                    </a:p>
                  </a:txBody>
                  <a:tcPr marL="31031" marR="31031" marT="20687" marB="206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  <a:endParaRPr lang="en-US" sz="1200" dirty="0">
                        <a:effectLst/>
                      </a:endParaRPr>
                    </a:p>
                  </a:txBody>
                  <a:tcPr marL="31031" marR="31031" marT="20687" marB="206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5720676"/>
                  </a:ext>
                </a:extLst>
              </a:tr>
              <a:tr h="23563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range oven</a:t>
                      </a:r>
                      <a:endParaRPr lang="en-US" sz="1200">
                        <a:effectLst/>
                      </a:endParaRPr>
                    </a:p>
                  </a:txBody>
                  <a:tcPr marL="31031" marR="31031" marT="20687" marB="206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  <a:endParaRPr lang="en-US" sz="1200" dirty="0">
                        <a:effectLst/>
                      </a:endParaRPr>
                    </a:p>
                  </a:txBody>
                  <a:tcPr marL="31031" marR="31031" marT="20687" marB="206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1324079"/>
                  </a:ext>
                </a:extLst>
              </a:tr>
              <a:tr h="23563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utensil holder</a:t>
                      </a:r>
                      <a:endParaRPr lang="en-US" sz="1200">
                        <a:effectLst/>
                      </a:endParaRPr>
                    </a:p>
                  </a:txBody>
                  <a:tcPr marL="31031" marR="31031" marT="20687" marB="206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  <a:endParaRPr lang="en-US" sz="1200" dirty="0">
                        <a:effectLst/>
                      </a:endParaRPr>
                    </a:p>
                  </a:txBody>
                  <a:tcPr marL="31031" marR="31031" marT="20687" marB="206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8144106"/>
                  </a:ext>
                </a:extLst>
              </a:tr>
              <a:tr h="23563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dressing table</a:t>
                      </a:r>
                      <a:endParaRPr lang="en-US" sz="1200">
                        <a:effectLst/>
                      </a:endParaRPr>
                    </a:p>
                  </a:txBody>
                  <a:tcPr marL="31031" marR="31031" marT="20687" marB="206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  <a:endParaRPr lang="en-US" sz="1200" dirty="0">
                        <a:effectLst/>
                      </a:endParaRPr>
                    </a:p>
                  </a:txBody>
                  <a:tcPr marL="31031" marR="31031" marT="20687" marB="206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9339285"/>
                  </a:ext>
                </a:extLst>
              </a:tr>
              <a:tr h="23563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playstation</a:t>
                      </a:r>
                      <a:endParaRPr lang="en-US" sz="1200" dirty="0">
                        <a:effectLst/>
                      </a:endParaRPr>
                    </a:p>
                  </a:txBody>
                  <a:tcPr marL="31031" marR="31031" marT="20687" marB="206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  <a:endParaRPr lang="en-US" sz="1200" dirty="0">
                        <a:effectLst/>
                      </a:endParaRPr>
                    </a:p>
                  </a:txBody>
                  <a:tcPr marL="31031" marR="31031" marT="20687" marB="206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2304399"/>
                  </a:ext>
                </a:extLst>
              </a:tr>
              <a:tr h="23563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stereo set</a:t>
                      </a:r>
                    </a:p>
                  </a:txBody>
                  <a:tcPr marL="31031" marR="31031" marT="20687" marB="206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</a:p>
                  </a:txBody>
                  <a:tcPr marL="31031" marR="31031" marT="20687" marB="206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7754449"/>
                  </a:ext>
                </a:extLst>
              </a:tr>
              <a:tr h="23563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water dispenser</a:t>
                      </a:r>
                      <a:endParaRPr lang="en-US" sz="1200">
                        <a:effectLst/>
                      </a:endParaRPr>
                    </a:p>
                  </a:txBody>
                  <a:tcPr marL="31031" marR="31031" marT="20687" marB="206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  <a:endParaRPr lang="en-US" sz="1200" dirty="0">
                        <a:effectLst/>
                      </a:endParaRPr>
                    </a:p>
                  </a:txBody>
                  <a:tcPr marL="31031" marR="31031" marT="20687" marB="206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0574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92447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7620B-A7D4-8547-9AAA-3670C74A9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16FBD-59CA-0945-B738-50D882C23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9E72A-4C15-8346-A70F-2A92ED326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D19B-071A-6246-887B-008A2AA48661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262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D191D-7B06-7C47-8F1F-4FAF58C2C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quality impressions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45CA8-2F55-9A46-BD45-941DFC3A0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DA177-9111-4848-9F54-C055692F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D19B-071A-6246-887B-008A2AA48661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881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2B921FE-88A4-459B-9BE1-BD2EBAD7C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270C1D-1DCF-4928-B175-32F33CEC3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4A5993-439B-B24A-A258-CB0544375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Direction 3: Constraint-based 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9E43C-3F1D-E340-9470-16387659D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dirty="0">
                <a:solidFill>
                  <a:srgbClr val="FFFFFF"/>
                </a:solidFill>
              </a:rPr>
              <a:t>Aspects like transitivity or symmetry have not been part of current benchmarks – is this something worth pursuing (by us)?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7E3BCE-143E-411A-809D-0F920A64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piece of paper with writing on it&#10;&#10;Description automatically generated with medium confidence">
            <a:extLst>
              <a:ext uri="{FF2B5EF4-FFF2-40B4-BE49-F238E27FC236}">
                <a16:creationId xmlns:a16="http://schemas.microsoft.com/office/drawing/2014/main" id="{734C9E07-51C5-1D4C-A4F4-9AFCE48C9E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4" r="7669" b="1"/>
          <a:stretch/>
        </p:blipFill>
        <p:spPr>
          <a:xfrm>
            <a:off x="4742016" y="33090"/>
            <a:ext cx="7537861" cy="618483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01B7E-54D3-F54D-BCFF-D157EAC12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E16D19B-071A-6246-887B-008A2AA48661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46</a:t>
            </a:fld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808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1AC9-82D9-BF4A-83FF-A33B6EBA4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AF31F-DE61-3B40-B3EB-C652D959B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Relation classification</a:t>
            </a:r>
          </a:p>
          <a:p>
            <a:pPr lvl="4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given an edge, specify its relation</a:t>
            </a:r>
          </a:p>
          <a:p>
            <a:pPr lvl="4"/>
            <a:r>
              <a:rPr lang="en-US" dirty="0" err="1"/>
              <a:t>HasProperty</a:t>
            </a:r>
            <a:r>
              <a:rPr lang="en-US" dirty="0"/>
              <a:t> -&gt; temperature, shape, color, …</a:t>
            </a:r>
          </a:p>
          <a:p>
            <a:r>
              <a:rPr lang="en-US" dirty="0"/>
              <a:t>Node classification</a:t>
            </a:r>
          </a:p>
          <a:p>
            <a:pPr lvl="4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given an edge, disambiguate its subject or object</a:t>
            </a:r>
          </a:p>
          <a:p>
            <a:pPr lvl="4"/>
            <a:r>
              <a:rPr lang="en-US" dirty="0">
                <a:solidFill>
                  <a:schemeClr val="tx1"/>
                </a:solidFill>
              </a:rPr>
              <a:t>“hit” -&gt; hit.v.02</a:t>
            </a:r>
          </a:p>
          <a:p>
            <a:pPr lvl="4"/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Joint specification [future work]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0640E-F54F-674B-AC46-D00A0E6C3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D19B-071A-6246-887B-008A2AA4866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19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D11B110-4D41-B44F-8075-A905FF5E2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504" y="2559193"/>
            <a:ext cx="4771650" cy="36052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3206-68CC-E44F-8745-83863F341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D9452-C1B7-8F48-B4FB-85AF05FE0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adapt </a:t>
            </a:r>
            <a:r>
              <a:rPr lang="en-US" dirty="0">
                <a:hlinkClick r:id="rId3"/>
              </a:rPr>
              <a:t>KG-BERT [Yao et al., 2019]</a:t>
            </a:r>
            <a:endParaRPr lang="en-US" dirty="0"/>
          </a:p>
          <a:p>
            <a:r>
              <a:rPr lang="en-US" dirty="0"/>
              <a:t>originally, it has been applied to:</a:t>
            </a:r>
          </a:p>
          <a:p>
            <a:pPr lvl="4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link prediction</a:t>
            </a:r>
          </a:p>
          <a:p>
            <a:pPr lvl="4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relation classification</a:t>
            </a:r>
          </a:p>
          <a:p>
            <a:pPr lvl="4"/>
            <a:r>
              <a:rPr lang="en-US" dirty="0"/>
              <a:t>triple classification</a:t>
            </a:r>
          </a:p>
          <a:p>
            <a:r>
              <a:rPr lang="en-US" dirty="0"/>
              <a:t>input is a description or </a:t>
            </a:r>
            <a:br>
              <a:rPr lang="en-US" dirty="0"/>
            </a:br>
            <a:r>
              <a:rPr lang="en-US" dirty="0"/>
              <a:t>a label for &lt;h&gt;, &lt;r&gt;,&lt; t&gt;</a:t>
            </a:r>
          </a:p>
          <a:p>
            <a:pPr lvl="4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C0193-A69E-AF49-81ED-88FDDD0B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D19B-071A-6246-887B-008A2AA4866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691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FE9EE-9802-42E4-97AD-9926269C6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Some Assumptions (that might not hold)</a:t>
            </a:r>
            <a:endParaRPr lang="en-GB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509B9D-BE98-404D-BC64-1DCF8BAB4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234440"/>
            <a:ext cx="10224313" cy="463465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T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he subject and the object have exactly one correct 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synset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 in WordNet</a:t>
            </a:r>
          </a:p>
          <a:p>
            <a:endParaRPr lang="en-US" sz="2800" b="0" i="0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T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he relation of 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HasProperty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 is exactly one of the 27 properties (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synsets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) listed in 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WebChild's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 property file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F8389B-8AA5-4AC4-94B5-9B52468E1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D19B-071A-6246-887B-008A2AA4866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11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Relation Classification – Task definition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D19B-071A-6246-887B-008A2AA4866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1F416C8-BACB-4968-A998-5E40D5709D58}"/>
              </a:ext>
            </a:extLst>
          </p:cNvPr>
          <p:cNvSpPr txBox="1"/>
          <p:nvPr/>
        </p:nvSpPr>
        <p:spPr>
          <a:xfrm>
            <a:off x="1097280" y="1087465"/>
            <a:ext cx="99818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Task: </a:t>
            </a:r>
            <a:r>
              <a:rPr lang="en-GB" dirty="0"/>
              <a:t>Predict the relation of the triple, given the labels or the descriptions of the subject and the object. </a:t>
            </a:r>
            <a:br>
              <a:rPr lang="en-GB" dirty="0"/>
            </a:br>
            <a:r>
              <a:rPr lang="en-GB" dirty="0"/>
              <a:t>(Example: use the subject, “mandarin orange” and the object “orange” to predict relation “</a:t>
            </a:r>
            <a:r>
              <a:rPr lang="en-GB" dirty="0" err="1"/>
              <a:t>color</a:t>
            </a:r>
            <a:r>
              <a:rPr lang="en-GB" dirty="0"/>
              <a:t>”)</a:t>
            </a:r>
          </a:p>
          <a:p>
            <a:endParaRPr lang="en-GB" dirty="0"/>
          </a:p>
          <a:p>
            <a:endParaRPr lang="en-GB" i="1" dirty="0"/>
          </a:p>
          <a:p>
            <a:r>
              <a:rPr lang="en-US" b="1" dirty="0"/>
              <a:t>27 Unique Relations:</a:t>
            </a:r>
            <a:r>
              <a:rPr lang="en-US" b="1" i="1" dirty="0"/>
              <a:t> </a:t>
            </a:r>
            <a:br>
              <a:rPr lang="en-US" b="1" i="1" dirty="0"/>
            </a:br>
            <a:r>
              <a:rPr lang="en-US" i="1" dirty="0"/>
              <a:t>wn:quality.n.1, wn:trait.n.1, wn:age.n.1, wn:color.n.1, wn:beauty.n.1, wn:shape.n.2, wn:size.n.1, wn:state.n.2, wn:weight.n.1, wn:emotion.n.1, wn:strength.n.1, wn:motion.n.4, wn:physical_property.n.1, wn:temperature.n.1, wn:feeling.n.1, wn:sensitivity.n.2, wn:tactile_property.n.1, wn:manner.n.1, wn:sound.n.1, wn:ability.n.1, wn:appearance.n.1, wn:sustainability.n.1, wn:personality.n.1, wn:taste_property.n.1, wn:disposition.n.4, wn:length.n.1, wn:structure.n.2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5377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Relation Classification - Setup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D19B-071A-6246-887B-008A2AA4866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1F416C8-BACB-4968-A998-5E40D5709D58}"/>
              </a:ext>
            </a:extLst>
          </p:cNvPr>
          <p:cNvSpPr txBox="1"/>
          <p:nvPr/>
        </p:nvSpPr>
        <p:spPr>
          <a:xfrm>
            <a:off x="1097280" y="1087465"/>
            <a:ext cx="9981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Task: </a:t>
            </a:r>
            <a:r>
              <a:rPr lang="en-GB" dirty="0"/>
              <a:t>Predict the relation of the triple, given the labels or the descriptions of the subject and the object. </a:t>
            </a:r>
            <a:br>
              <a:rPr lang="en-GB" dirty="0"/>
            </a:br>
            <a:r>
              <a:rPr lang="en-GB" dirty="0"/>
              <a:t>(Example: use the subject, “mandarin orange” and the object “orange” to predict relation “</a:t>
            </a:r>
            <a:r>
              <a:rPr lang="en-GB" dirty="0" err="1"/>
              <a:t>color</a:t>
            </a:r>
            <a:r>
              <a:rPr lang="en-GB" dirty="0"/>
              <a:t>”)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88A0FA0-602A-4B3C-A308-A936C73A513E}"/>
              </a:ext>
            </a:extLst>
          </p:cNvPr>
          <p:cNvSpPr txBox="1"/>
          <p:nvPr/>
        </p:nvSpPr>
        <p:spPr>
          <a:xfrm>
            <a:off x="1105077" y="1978328"/>
            <a:ext cx="99818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Setup: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Use </a:t>
            </a:r>
            <a:r>
              <a:rPr lang="en-GB" b="1" dirty="0" err="1"/>
              <a:t>WebChild</a:t>
            </a:r>
            <a:r>
              <a:rPr lang="en-GB" dirty="0"/>
              <a:t> as train, development and test data.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Learn to predict the correct relation id (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wn:color.n.01</a:t>
            </a:r>
            <a:r>
              <a:rPr lang="en-GB" dirty="0"/>
              <a:t>) given the </a:t>
            </a:r>
            <a:r>
              <a:rPr lang="en-GB" b="1" dirty="0"/>
              <a:t>descriptions </a:t>
            </a:r>
            <a:r>
              <a:rPr lang="en-GB" dirty="0"/>
              <a:t>of the node </a:t>
            </a:r>
            <a:r>
              <a:rPr lang="en-GB" b="1" dirty="0" err="1"/>
              <a:t>synsets</a:t>
            </a:r>
            <a:r>
              <a:rPr lang="en-GB" dirty="0"/>
              <a:t> (e.g., 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wn:mandarin.n.01 and wn:orange.a.01</a:t>
            </a:r>
            <a:r>
              <a:rPr lang="en-GB" dirty="0"/>
              <a:t>).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Use different baselines to make prediction and calculate the accuracy.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err="1"/>
              <a:t>Analyze</a:t>
            </a:r>
            <a:r>
              <a:rPr lang="en-GB" dirty="0"/>
              <a:t> the results and pick the most reliable baseline to classify </a:t>
            </a:r>
            <a:r>
              <a:rPr lang="en-GB" dirty="0" err="1"/>
              <a:t>HasProperty</a:t>
            </a:r>
            <a:r>
              <a:rPr lang="en-GB" dirty="0"/>
              <a:t> edges in </a:t>
            </a:r>
            <a:r>
              <a:rPr lang="en-GB" b="1" dirty="0"/>
              <a:t>CSKG</a:t>
            </a:r>
            <a:r>
              <a:rPr lang="en-GB" dirty="0"/>
              <a:t>.</a:t>
            </a:r>
          </a:p>
          <a:p>
            <a:br>
              <a:rPr lang="en-GB" b="1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85328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3849</TotalTime>
  <Words>4545</Words>
  <Application>Microsoft Office PowerPoint</Application>
  <PresentationFormat>宽屏</PresentationFormat>
  <Paragraphs>966</Paragraphs>
  <Slides>46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4" baseType="lpstr">
      <vt:lpstr>Lucida Grande</vt:lpstr>
      <vt:lpstr>Arial</vt:lpstr>
      <vt:lpstr>Calibri</vt:lpstr>
      <vt:lpstr>Calibri Light</vt:lpstr>
      <vt:lpstr>Cambria Math</vt:lpstr>
      <vt:lpstr>Times New Roman</vt:lpstr>
      <vt:lpstr>Verdana</vt:lpstr>
      <vt:lpstr>Retrospect</vt:lpstr>
      <vt:lpstr>Node Resolution and Relation Classification</vt:lpstr>
      <vt:lpstr>Background</vt:lpstr>
      <vt:lpstr>Background</vt:lpstr>
      <vt:lpstr>Sources</vt:lpstr>
      <vt:lpstr>Task definition</vt:lpstr>
      <vt:lpstr>Method</vt:lpstr>
      <vt:lpstr>Some Assumptions (that might not hold)</vt:lpstr>
      <vt:lpstr>Relation Classification – Task definition</vt:lpstr>
      <vt:lpstr>Relation Classification - Setup</vt:lpstr>
      <vt:lpstr>Relation Classification - Data</vt:lpstr>
      <vt:lpstr>Data sampling</vt:lpstr>
      <vt:lpstr>Relation Classification-Baselines</vt:lpstr>
      <vt:lpstr>Relation Classification-Baselines</vt:lpstr>
      <vt:lpstr>Relation Classification on WebChild - Results</vt:lpstr>
      <vt:lpstr>Relation Classification on CSKG</vt:lpstr>
      <vt:lpstr>Relation Classification on CSKG - Results</vt:lpstr>
      <vt:lpstr>Relation Classification on CSKG – Analysis of misclassified edges</vt:lpstr>
      <vt:lpstr>Relation Classification – Findings, challenges, future work</vt:lpstr>
      <vt:lpstr>Node Resolution</vt:lpstr>
      <vt:lpstr>Node Resolution - Introduction</vt:lpstr>
      <vt:lpstr>Node Resolution-Data Summary</vt:lpstr>
      <vt:lpstr>Node Resolution - Baselines</vt:lpstr>
      <vt:lpstr>Node Resolution-Baselines</vt:lpstr>
      <vt:lpstr>Node Resolution – KG-BERT</vt:lpstr>
      <vt:lpstr>Node Resolution – KG-BERT variants</vt:lpstr>
      <vt:lpstr>Node Resolution-Result &amp; Finding</vt:lpstr>
      <vt:lpstr>Node Resolution – CSKG Results</vt:lpstr>
      <vt:lpstr>Node Classification – Error analysis</vt:lpstr>
      <vt:lpstr>Node Resolution-Challenges &amp; Ongoing Work</vt:lpstr>
      <vt:lpstr>Update: Feb 4th</vt:lpstr>
      <vt:lpstr>Node Resolution-Subject vs object accuracy?</vt:lpstr>
      <vt:lpstr>Node Resolution-Subject vs object candidates</vt:lpstr>
      <vt:lpstr>WebChild MFS based on training data frequency</vt:lpstr>
      <vt:lpstr>Possible contributions</vt:lpstr>
      <vt:lpstr>1.Task</vt:lpstr>
      <vt:lpstr>2.Data for training and evaluation</vt:lpstr>
      <vt:lpstr>3. Evaluation - setup</vt:lpstr>
      <vt:lpstr>3. Evaluation</vt:lpstr>
      <vt:lpstr>4. Discussion and limitations</vt:lpstr>
      <vt:lpstr>Current obstacles</vt:lpstr>
      <vt:lpstr>Direction 2: Spatial knowledge about household items</vt:lpstr>
      <vt:lpstr>Statistics</vt:lpstr>
      <vt:lpstr>PowerPoint 演示文稿</vt:lpstr>
      <vt:lpstr>Relation distribution</vt:lpstr>
      <vt:lpstr>Data quality impressions</vt:lpstr>
      <vt:lpstr>Direction 3: Constraint-based benchmark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Blocking and Relational Entity Resolution</dc:title>
  <dc:creator>Jay Pujara</dc:creator>
  <cp:lastModifiedBy>zhang hanzhi</cp:lastModifiedBy>
  <cp:revision>212</cp:revision>
  <dcterms:created xsi:type="dcterms:W3CDTF">2020-03-25T06:46:56Z</dcterms:created>
  <dcterms:modified xsi:type="dcterms:W3CDTF">2021-02-04T20:43:08Z</dcterms:modified>
</cp:coreProperties>
</file>