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8" r:id="rId3"/>
    <p:sldId id="269" r:id="rId4"/>
    <p:sldId id="257" r:id="rId5"/>
    <p:sldId id="258" r:id="rId6"/>
    <p:sldId id="259" r:id="rId7"/>
    <p:sldId id="260" r:id="rId8"/>
    <p:sldId id="261" r:id="rId9"/>
    <p:sldId id="267" r:id="rId10"/>
    <p:sldId id="263" r:id="rId11"/>
    <p:sldId id="262" r:id="rId12"/>
    <p:sldId id="264" r:id="rId13"/>
    <p:sldId id="265" r:id="rId14"/>
    <p:sldId id="270" r:id="rId15"/>
    <p:sldId id="271" r:id="rId16"/>
    <p:sldId id="272" r:id="rId17"/>
    <p:sldId id="273" r:id="rId18"/>
    <p:sldId id="274" r:id="rId19"/>
    <p:sldId id="275" r:id="rId20"/>
    <p:sldId id="276" r:id="rId21"/>
    <p:sldId id="277" r:id="rId22"/>
    <p:sldId id="278" r:id="rId23"/>
    <p:sldId id="279" r:id="rId24"/>
    <p:sldId id="287" r:id="rId25"/>
    <p:sldId id="288" r:id="rId26"/>
    <p:sldId id="292" r:id="rId27"/>
    <p:sldId id="289" r:id="rId28"/>
    <p:sldId id="290" r:id="rId29"/>
    <p:sldId id="280" r:id="rId30"/>
    <p:sldId id="281" r:id="rId31"/>
    <p:sldId id="282" r:id="rId32"/>
    <p:sldId id="283" r:id="rId33"/>
    <p:sldId id="284" r:id="rId34"/>
    <p:sldId id="285" r:id="rId35"/>
    <p:sldId id="286" r:id="rId36"/>
    <p:sldId id="291"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0468" autoAdjust="0"/>
  </p:normalViewPr>
  <p:slideViewPr>
    <p:cSldViewPr snapToGrid="0">
      <p:cViewPr>
        <p:scale>
          <a:sx n="66" d="100"/>
          <a:sy n="66" d="100"/>
        </p:scale>
        <p:origin x="8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4106C0-E948-48B6-AF89-94C4630CE495}" type="doc">
      <dgm:prSet loTypeId="urn:microsoft.com/office/officeart/2005/8/layout/process1" loCatId="process" qsTypeId="urn:microsoft.com/office/officeart/2005/8/quickstyle/simple1" qsCatId="simple" csTypeId="urn:microsoft.com/office/officeart/2005/8/colors/accent1_2" csCatId="accent1" phldr="1"/>
      <dgm:spPr/>
    </dgm:pt>
    <dgm:pt modelId="{9CBEFA00-CD83-48F7-8049-FA1673144506}">
      <dgm:prSet phldrT="[文本]"/>
      <dgm:spPr/>
      <dgm:t>
        <a:bodyPr/>
        <a:lstStyle/>
        <a:p>
          <a:r>
            <a:rPr lang="en-US" altLang="zh-CN" dirty="0" smtClean="0"/>
            <a:t>Process part of data</a:t>
          </a:r>
          <a:endParaRPr lang="zh-CN" altLang="en-US" dirty="0"/>
        </a:p>
      </dgm:t>
    </dgm:pt>
    <dgm:pt modelId="{E05C62A2-82C4-463D-8075-61FC9B2F8389}" type="parTrans" cxnId="{629F7D7A-1837-42EA-A698-7FAEF47EB29B}">
      <dgm:prSet/>
      <dgm:spPr/>
      <dgm:t>
        <a:bodyPr/>
        <a:lstStyle/>
        <a:p>
          <a:endParaRPr lang="zh-CN" altLang="en-US"/>
        </a:p>
      </dgm:t>
    </dgm:pt>
    <dgm:pt modelId="{3ADEB932-297B-4761-9A72-4E257114DC3B}" type="sibTrans" cxnId="{629F7D7A-1837-42EA-A698-7FAEF47EB29B}">
      <dgm:prSet/>
      <dgm:spPr/>
      <dgm:t>
        <a:bodyPr/>
        <a:lstStyle/>
        <a:p>
          <a:endParaRPr lang="zh-CN" altLang="en-US"/>
        </a:p>
      </dgm:t>
    </dgm:pt>
    <dgm:pt modelId="{9B5252A3-3469-410A-BA63-E98250CED213}">
      <dgm:prSet phldrT="[文本]"/>
      <dgm:spPr/>
      <dgm:t>
        <a:bodyPr/>
        <a:lstStyle/>
        <a:p>
          <a:r>
            <a:rPr lang="en-US" altLang="zh-CN" dirty="0" smtClean="0"/>
            <a:t>Save in disk</a:t>
          </a:r>
          <a:endParaRPr lang="zh-CN" altLang="en-US" dirty="0"/>
        </a:p>
      </dgm:t>
    </dgm:pt>
    <dgm:pt modelId="{038D7B00-4280-4D6F-B3F8-6931E53C62F7}" type="parTrans" cxnId="{9FCC0F4A-0A54-44B1-9151-D7E5C01B3422}">
      <dgm:prSet/>
      <dgm:spPr/>
      <dgm:t>
        <a:bodyPr/>
        <a:lstStyle/>
        <a:p>
          <a:endParaRPr lang="zh-CN" altLang="en-US"/>
        </a:p>
      </dgm:t>
    </dgm:pt>
    <dgm:pt modelId="{0CA2AD3C-2DE0-48EA-BBFC-9186B0EB6759}" type="sibTrans" cxnId="{9FCC0F4A-0A54-44B1-9151-D7E5C01B3422}">
      <dgm:prSet/>
      <dgm:spPr/>
      <dgm:t>
        <a:bodyPr/>
        <a:lstStyle/>
        <a:p>
          <a:endParaRPr lang="zh-CN" altLang="en-US"/>
        </a:p>
      </dgm:t>
    </dgm:pt>
    <dgm:pt modelId="{FB3ADFA8-8290-42FF-9D1E-B74CADBC3BBB}">
      <dgm:prSet phldrT="[文本]"/>
      <dgm:spPr/>
      <dgm:t>
        <a:bodyPr/>
        <a:lstStyle/>
        <a:p>
          <a:r>
            <a:rPr lang="en-US" altLang="zh-CN" dirty="0" smtClean="0"/>
            <a:t>Read from disk</a:t>
          </a:r>
          <a:endParaRPr lang="zh-CN" altLang="en-US" dirty="0"/>
        </a:p>
      </dgm:t>
    </dgm:pt>
    <dgm:pt modelId="{00234075-633A-4233-8351-F046B5CF8908}" type="parTrans" cxnId="{2D3BF72E-CC0F-45FC-AED7-376D9B164D75}">
      <dgm:prSet/>
      <dgm:spPr/>
      <dgm:t>
        <a:bodyPr/>
        <a:lstStyle/>
        <a:p>
          <a:endParaRPr lang="zh-CN" altLang="en-US"/>
        </a:p>
      </dgm:t>
    </dgm:pt>
    <dgm:pt modelId="{6D605C34-E9BB-4EF3-A878-EEC793A7BECF}" type="sibTrans" cxnId="{2D3BF72E-CC0F-45FC-AED7-376D9B164D75}">
      <dgm:prSet/>
      <dgm:spPr/>
      <dgm:t>
        <a:bodyPr/>
        <a:lstStyle/>
        <a:p>
          <a:endParaRPr lang="zh-CN" altLang="en-US"/>
        </a:p>
      </dgm:t>
    </dgm:pt>
    <dgm:pt modelId="{2FB48B33-732F-426D-8694-6DCB8283AD1E}" type="pres">
      <dgm:prSet presAssocID="{1A4106C0-E948-48B6-AF89-94C4630CE495}" presName="Name0" presStyleCnt="0">
        <dgm:presLayoutVars>
          <dgm:dir/>
          <dgm:resizeHandles val="exact"/>
        </dgm:presLayoutVars>
      </dgm:prSet>
      <dgm:spPr/>
    </dgm:pt>
    <dgm:pt modelId="{51B74ACA-30C3-491F-B90F-7F9B9774193B}" type="pres">
      <dgm:prSet presAssocID="{9CBEFA00-CD83-48F7-8049-FA1673144506}" presName="node" presStyleLbl="node1" presStyleIdx="0" presStyleCnt="3">
        <dgm:presLayoutVars>
          <dgm:bulletEnabled val="1"/>
        </dgm:presLayoutVars>
      </dgm:prSet>
      <dgm:spPr/>
      <dgm:t>
        <a:bodyPr/>
        <a:lstStyle/>
        <a:p>
          <a:endParaRPr lang="zh-CN" altLang="en-US"/>
        </a:p>
      </dgm:t>
    </dgm:pt>
    <dgm:pt modelId="{836F4611-3FA7-4E5B-B283-6C24D3424F63}" type="pres">
      <dgm:prSet presAssocID="{3ADEB932-297B-4761-9A72-4E257114DC3B}" presName="sibTrans" presStyleLbl="sibTrans2D1" presStyleIdx="0" presStyleCnt="2"/>
      <dgm:spPr/>
      <dgm:t>
        <a:bodyPr/>
        <a:lstStyle/>
        <a:p>
          <a:endParaRPr lang="zh-CN" altLang="en-US"/>
        </a:p>
      </dgm:t>
    </dgm:pt>
    <dgm:pt modelId="{3D15E2FC-1449-4DC6-A12E-69551A8BC6A9}" type="pres">
      <dgm:prSet presAssocID="{3ADEB932-297B-4761-9A72-4E257114DC3B}" presName="connectorText" presStyleLbl="sibTrans2D1" presStyleIdx="0" presStyleCnt="2"/>
      <dgm:spPr/>
      <dgm:t>
        <a:bodyPr/>
        <a:lstStyle/>
        <a:p>
          <a:endParaRPr lang="zh-CN" altLang="en-US"/>
        </a:p>
      </dgm:t>
    </dgm:pt>
    <dgm:pt modelId="{DD4EFFE4-EF4F-4D75-AF73-4199BDBE31FE}" type="pres">
      <dgm:prSet presAssocID="{9B5252A3-3469-410A-BA63-E98250CED213}" presName="node" presStyleLbl="node1" presStyleIdx="1" presStyleCnt="3">
        <dgm:presLayoutVars>
          <dgm:bulletEnabled val="1"/>
        </dgm:presLayoutVars>
      </dgm:prSet>
      <dgm:spPr/>
      <dgm:t>
        <a:bodyPr/>
        <a:lstStyle/>
        <a:p>
          <a:endParaRPr lang="zh-CN" altLang="en-US"/>
        </a:p>
      </dgm:t>
    </dgm:pt>
    <dgm:pt modelId="{92F0AA29-7257-4F9E-8C7F-B089ECFA71C3}" type="pres">
      <dgm:prSet presAssocID="{0CA2AD3C-2DE0-48EA-BBFC-9186B0EB6759}" presName="sibTrans" presStyleLbl="sibTrans2D1" presStyleIdx="1" presStyleCnt="2"/>
      <dgm:spPr/>
      <dgm:t>
        <a:bodyPr/>
        <a:lstStyle/>
        <a:p>
          <a:endParaRPr lang="zh-CN" altLang="en-US"/>
        </a:p>
      </dgm:t>
    </dgm:pt>
    <dgm:pt modelId="{55785E2C-B3E0-44E6-85E1-28B0B7A2D098}" type="pres">
      <dgm:prSet presAssocID="{0CA2AD3C-2DE0-48EA-BBFC-9186B0EB6759}" presName="connectorText" presStyleLbl="sibTrans2D1" presStyleIdx="1" presStyleCnt="2"/>
      <dgm:spPr/>
      <dgm:t>
        <a:bodyPr/>
        <a:lstStyle/>
        <a:p>
          <a:endParaRPr lang="zh-CN" altLang="en-US"/>
        </a:p>
      </dgm:t>
    </dgm:pt>
    <dgm:pt modelId="{2466B54E-E832-4E86-9D06-F24834A0C6F5}" type="pres">
      <dgm:prSet presAssocID="{FB3ADFA8-8290-42FF-9D1E-B74CADBC3BBB}" presName="node" presStyleLbl="node1" presStyleIdx="2" presStyleCnt="3">
        <dgm:presLayoutVars>
          <dgm:bulletEnabled val="1"/>
        </dgm:presLayoutVars>
      </dgm:prSet>
      <dgm:spPr/>
      <dgm:t>
        <a:bodyPr/>
        <a:lstStyle/>
        <a:p>
          <a:endParaRPr lang="zh-CN" altLang="en-US"/>
        </a:p>
      </dgm:t>
    </dgm:pt>
  </dgm:ptLst>
  <dgm:cxnLst>
    <dgm:cxn modelId="{44BDB265-D930-4FBF-8127-21DB277DB68E}" type="presOf" srcId="{3ADEB932-297B-4761-9A72-4E257114DC3B}" destId="{3D15E2FC-1449-4DC6-A12E-69551A8BC6A9}" srcOrd="1" destOrd="0" presId="urn:microsoft.com/office/officeart/2005/8/layout/process1"/>
    <dgm:cxn modelId="{AAA66A5F-8CDE-4507-95D0-DC75ED4ED375}" type="presOf" srcId="{0CA2AD3C-2DE0-48EA-BBFC-9186B0EB6759}" destId="{92F0AA29-7257-4F9E-8C7F-B089ECFA71C3}" srcOrd="0" destOrd="0" presId="urn:microsoft.com/office/officeart/2005/8/layout/process1"/>
    <dgm:cxn modelId="{D1F1854D-D782-45A4-8654-6FA76B937922}" type="presOf" srcId="{0CA2AD3C-2DE0-48EA-BBFC-9186B0EB6759}" destId="{55785E2C-B3E0-44E6-85E1-28B0B7A2D098}" srcOrd="1" destOrd="0" presId="urn:microsoft.com/office/officeart/2005/8/layout/process1"/>
    <dgm:cxn modelId="{02319906-9A70-4711-9635-E12BE7D1C9D7}" type="presOf" srcId="{1A4106C0-E948-48B6-AF89-94C4630CE495}" destId="{2FB48B33-732F-426D-8694-6DCB8283AD1E}" srcOrd="0" destOrd="0" presId="urn:microsoft.com/office/officeart/2005/8/layout/process1"/>
    <dgm:cxn modelId="{CEB50F98-7DA7-42AE-AE70-BD5B9447C2D9}" type="presOf" srcId="{FB3ADFA8-8290-42FF-9D1E-B74CADBC3BBB}" destId="{2466B54E-E832-4E86-9D06-F24834A0C6F5}" srcOrd="0" destOrd="0" presId="urn:microsoft.com/office/officeart/2005/8/layout/process1"/>
    <dgm:cxn modelId="{9FCC0F4A-0A54-44B1-9151-D7E5C01B3422}" srcId="{1A4106C0-E948-48B6-AF89-94C4630CE495}" destId="{9B5252A3-3469-410A-BA63-E98250CED213}" srcOrd="1" destOrd="0" parTransId="{038D7B00-4280-4D6F-B3F8-6931E53C62F7}" sibTransId="{0CA2AD3C-2DE0-48EA-BBFC-9186B0EB6759}"/>
    <dgm:cxn modelId="{E0900B36-6453-4301-A728-1F9DE43C928E}" type="presOf" srcId="{9CBEFA00-CD83-48F7-8049-FA1673144506}" destId="{51B74ACA-30C3-491F-B90F-7F9B9774193B}" srcOrd="0" destOrd="0" presId="urn:microsoft.com/office/officeart/2005/8/layout/process1"/>
    <dgm:cxn modelId="{4D7331BF-9AC0-4D63-B35E-96A804052F5C}" type="presOf" srcId="{9B5252A3-3469-410A-BA63-E98250CED213}" destId="{DD4EFFE4-EF4F-4D75-AF73-4199BDBE31FE}" srcOrd="0" destOrd="0" presId="urn:microsoft.com/office/officeart/2005/8/layout/process1"/>
    <dgm:cxn modelId="{629F7D7A-1837-42EA-A698-7FAEF47EB29B}" srcId="{1A4106C0-E948-48B6-AF89-94C4630CE495}" destId="{9CBEFA00-CD83-48F7-8049-FA1673144506}" srcOrd="0" destOrd="0" parTransId="{E05C62A2-82C4-463D-8075-61FC9B2F8389}" sibTransId="{3ADEB932-297B-4761-9A72-4E257114DC3B}"/>
    <dgm:cxn modelId="{2D3BF72E-CC0F-45FC-AED7-376D9B164D75}" srcId="{1A4106C0-E948-48B6-AF89-94C4630CE495}" destId="{FB3ADFA8-8290-42FF-9D1E-B74CADBC3BBB}" srcOrd="2" destOrd="0" parTransId="{00234075-633A-4233-8351-F046B5CF8908}" sibTransId="{6D605C34-E9BB-4EF3-A878-EEC793A7BECF}"/>
    <dgm:cxn modelId="{9ABDD6D0-A3F3-4E0D-B5EC-DADBF0B2C93B}" type="presOf" srcId="{3ADEB932-297B-4761-9A72-4E257114DC3B}" destId="{836F4611-3FA7-4E5B-B283-6C24D3424F63}" srcOrd="0" destOrd="0" presId="urn:microsoft.com/office/officeart/2005/8/layout/process1"/>
    <dgm:cxn modelId="{7F09A77A-C7E2-4688-8329-53C181842DCA}" type="presParOf" srcId="{2FB48B33-732F-426D-8694-6DCB8283AD1E}" destId="{51B74ACA-30C3-491F-B90F-7F9B9774193B}" srcOrd="0" destOrd="0" presId="urn:microsoft.com/office/officeart/2005/8/layout/process1"/>
    <dgm:cxn modelId="{21C4452C-5FA0-46C7-B8ED-494A33016E5A}" type="presParOf" srcId="{2FB48B33-732F-426D-8694-6DCB8283AD1E}" destId="{836F4611-3FA7-4E5B-B283-6C24D3424F63}" srcOrd="1" destOrd="0" presId="urn:microsoft.com/office/officeart/2005/8/layout/process1"/>
    <dgm:cxn modelId="{C48B60CB-1889-4405-851A-3D1858C03F0A}" type="presParOf" srcId="{836F4611-3FA7-4E5B-B283-6C24D3424F63}" destId="{3D15E2FC-1449-4DC6-A12E-69551A8BC6A9}" srcOrd="0" destOrd="0" presId="urn:microsoft.com/office/officeart/2005/8/layout/process1"/>
    <dgm:cxn modelId="{AEA76411-BEEA-44F9-B664-DCA786ABC17D}" type="presParOf" srcId="{2FB48B33-732F-426D-8694-6DCB8283AD1E}" destId="{DD4EFFE4-EF4F-4D75-AF73-4199BDBE31FE}" srcOrd="2" destOrd="0" presId="urn:microsoft.com/office/officeart/2005/8/layout/process1"/>
    <dgm:cxn modelId="{7D18995C-1164-4E40-B745-3DEFA12F4C5D}" type="presParOf" srcId="{2FB48B33-732F-426D-8694-6DCB8283AD1E}" destId="{92F0AA29-7257-4F9E-8C7F-B089ECFA71C3}" srcOrd="3" destOrd="0" presId="urn:microsoft.com/office/officeart/2005/8/layout/process1"/>
    <dgm:cxn modelId="{7B1404F9-C31A-4F27-9689-A72F941F228C}" type="presParOf" srcId="{92F0AA29-7257-4F9E-8C7F-B089ECFA71C3}" destId="{55785E2C-B3E0-44E6-85E1-28B0B7A2D098}" srcOrd="0" destOrd="0" presId="urn:microsoft.com/office/officeart/2005/8/layout/process1"/>
    <dgm:cxn modelId="{837EB603-67C0-4FDA-A02E-2DC39EAD1A68}" type="presParOf" srcId="{2FB48B33-732F-426D-8694-6DCB8283AD1E}" destId="{2466B54E-E832-4E86-9D06-F24834A0C6F5}"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613259-A5ED-4055-9C6E-7D268E398141}"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zh-CN" altLang="en-US"/>
        </a:p>
      </dgm:t>
    </dgm:pt>
    <dgm:pt modelId="{1822CAD9-C6E1-4CC0-9947-972ECE889436}">
      <dgm:prSet phldrT="[文本]"/>
      <dgm:spPr/>
      <dgm:t>
        <a:bodyPr/>
        <a:lstStyle/>
        <a:p>
          <a:r>
            <a:rPr lang="en-US" altLang="zh-CN" dirty="0" smtClean="0"/>
            <a:t>Size of file	</a:t>
          </a:r>
          <a:endParaRPr lang="zh-CN" altLang="en-US" dirty="0"/>
        </a:p>
      </dgm:t>
    </dgm:pt>
    <dgm:pt modelId="{43366C69-591C-4667-A901-86F20D19E8DD}" type="parTrans" cxnId="{58B7ACCF-2AA9-4816-93B7-30815C1B7675}">
      <dgm:prSet/>
      <dgm:spPr/>
      <dgm:t>
        <a:bodyPr/>
        <a:lstStyle/>
        <a:p>
          <a:endParaRPr lang="zh-CN" altLang="en-US"/>
        </a:p>
      </dgm:t>
    </dgm:pt>
    <dgm:pt modelId="{648CDA62-8023-4917-BDCE-AC62063725A6}" type="sibTrans" cxnId="{58B7ACCF-2AA9-4816-93B7-30815C1B7675}">
      <dgm:prSet/>
      <dgm:spPr/>
      <dgm:t>
        <a:bodyPr/>
        <a:lstStyle/>
        <a:p>
          <a:endParaRPr lang="zh-CN" altLang="en-US"/>
        </a:p>
      </dgm:t>
    </dgm:pt>
    <dgm:pt modelId="{EAF4D78F-9720-4BD8-8809-C3F5ACEB4308}">
      <dgm:prSet phldrT="[文本]"/>
      <dgm:spPr/>
      <dgm:t>
        <a:bodyPr/>
        <a:lstStyle/>
        <a:p>
          <a:r>
            <a:rPr lang="en-US" altLang="zh-CN" dirty="0" smtClean="0"/>
            <a:t>Number of file</a:t>
          </a:r>
          <a:endParaRPr lang="zh-CN" altLang="en-US" dirty="0"/>
        </a:p>
      </dgm:t>
    </dgm:pt>
    <dgm:pt modelId="{B7105F35-3037-459E-8738-0B5FED714674}" type="parTrans" cxnId="{D17D5E5B-4B00-44EC-9F81-BFBB5A024FF2}">
      <dgm:prSet/>
      <dgm:spPr/>
      <dgm:t>
        <a:bodyPr/>
        <a:lstStyle/>
        <a:p>
          <a:endParaRPr lang="zh-CN" altLang="en-US"/>
        </a:p>
      </dgm:t>
    </dgm:pt>
    <dgm:pt modelId="{811588F5-2959-4CB0-88D5-CCF9ADC086F2}" type="sibTrans" cxnId="{D17D5E5B-4B00-44EC-9F81-BFBB5A024FF2}">
      <dgm:prSet/>
      <dgm:spPr/>
      <dgm:t>
        <a:bodyPr/>
        <a:lstStyle/>
        <a:p>
          <a:endParaRPr lang="zh-CN" altLang="en-US"/>
        </a:p>
      </dgm:t>
    </dgm:pt>
    <dgm:pt modelId="{491AE227-62AA-43EA-A03B-0EE920CAE39E}" type="pres">
      <dgm:prSet presAssocID="{4F613259-A5ED-4055-9C6E-7D268E398141}" presName="Name0" presStyleCnt="0">
        <dgm:presLayoutVars>
          <dgm:chMax val="2"/>
          <dgm:chPref val="2"/>
          <dgm:dir/>
          <dgm:animOne/>
          <dgm:resizeHandles val="exact"/>
        </dgm:presLayoutVars>
      </dgm:prSet>
      <dgm:spPr/>
      <dgm:t>
        <a:bodyPr/>
        <a:lstStyle/>
        <a:p>
          <a:endParaRPr lang="zh-CN" altLang="en-US"/>
        </a:p>
      </dgm:t>
    </dgm:pt>
    <dgm:pt modelId="{0A54B849-B4DD-452C-B7CC-40BC9CA2C773}" type="pres">
      <dgm:prSet presAssocID="{4F613259-A5ED-4055-9C6E-7D268E398141}" presName="Background" presStyleLbl="bgImgPlace1" presStyleIdx="0" presStyleCnt="1"/>
      <dgm:spPr/>
    </dgm:pt>
    <dgm:pt modelId="{204D223F-5427-4C26-BD2C-56B0F50E7024}" type="pres">
      <dgm:prSet presAssocID="{4F613259-A5ED-4055-9C6E-7D268E398141}" presName="ParentText1" presStyleLbl="revTx" presStyleIdx="0" presStyleCnt="2">
        <dgm:presLayoutVars>
          <dgm:chMax val="0"/>
          <dgm:chPref val="0"/>
          <dgm:bulletEnabled val="1"/>
        </dgm:presLayoutVars>
      </dgm:prSet>
      <dgm:spPr/>
      <dgm:t>
        <a:bodyPr/>
        <a:lstStyle/>
        <a:p>
          <a:endParaRPr lang="zh-CN" altLang="en-US"/>
        </a:p>
      </dgm:t>
    </dgm:pt>
    <dgm:pt modelId="{3FB184BC-B9CE-441E-810C-F00A0895A4FB}" type="pres">
      <dgm:prSet presAssocID="{4F613259-A5ED-4055-9C6E-7D268E398141}" presName="ParentText2" presStyleLbl="revTx" presStyleIdx="1" presStyleCnt="2">
        <dgm:presLayoutVars>
          <dgm:chMax val="0"/>
          <dgm:chPref val="0"/>
          <dgm:bulletEnabled val="1"/>
        </dgm:presLayoutVars>
      </dgm:prSet>
      <dgm:spPr/>
      <dgm:t>
        <a:bodyPr/>
        <a:lstStyle/>
        <a:p>
          <a:endParaRPr lang="zh-CN" altLang="en-US"/>
        </a:p>
      </dgm:t>
    </dgm:pt>
    <dgm:pt modelId="{EB3D9AF4-3B78-45BD-9F49-A7BCDAD2FAB8}" type="pres">
      <dgm:prSet presAssocID="{4F613259-A5ED-4055-9C6E-7D268E398141}" presName="Plus" presStyleLbl="alignNode1" presStyleIdx="0" presStyleCnt="2"/>
      <dgm:spPr/>
    </dgm:pt>
    <dgm:pt modelId="{13FFB072-252C-4990-A055-C4F4A3B07B6E}" type="pres">
      <dgm:prSet presAssocID="{4F613259-A5ED-4055-9C6E-7D268E398141}" presName="Minus" presStyleLbl="alignNode1" presStyleIdx="1" presStyleCnt="2"/>
      <dgm:spPr/>
    </dgm:pt>
    <dgm:pt modelId="{0614BCAA-C65F-41F0-A77E-5CD10F26D256}" type="pres">
      <dgm:prSet presAssocID="{4F613259-A5ED-4055-9C6E-7D268E398141}" presName="Divider" presStyleLbl="parChTrans1D1" presStyleIdx="0" presStyleCnt="1"/>
      <dgm:spPr/>
    </dgm:pt>
  </dgm:ptLst>
  <dgm:cxnLst>
    <dgm:cxn modelId="{FE4E55F9-FC1F-49D1-A34B-2873D20B499B}" type="presOf" srcId="{4F613259-A5ED-4055-9C6E-7D268E398141}" destId="{491AE227-62AA-43EA-A03B-0EE920CAE39E}" srcOrd="0" destOrd="0" presId="urn:microsoft.com/office/officeart/2009/3/layout/PlusandMinus"/>
    <dgm:cxn modelId="{321DC3FA-2EDD-4614-949F-0D9CB45B1043}" type="presOf" srcId="{EAF4D78F-9720-4BD8-8809-C3F5ACEB4308}" destId="{3FB184BC-B9CE-441E-810C-F00A0895A4FB}" srcOrd="0" destOrd="0" presId="urn:microsoft.com/office/officeart/2009/3/layout/PlusandMinus"/>
    <dgm:cxn modelId="{0395D4FA-3302-4B36-B8F1-849578BF1283}" type="presOf" srcId="{1822CAD9-C6E1-4CC0-9947-972ECE889436}" destId="{204D223F-5427-4C26-BD2C-56B0F50E7024}" srcOrd="0" destOrd="0" presId="urn:microsoft.com/office/officeart/2009/3/layout/PlusandMinus"/>
    <dgm:cxn modelId="{D17D5E5B-4B00-44EC-9F81-BFBB5A024FF2}" srcId="{4F613259-A5ED-4055-9C6E-7D268E398141}" destId="{EAF4D78F-9720-4BD8-8809-C3F5ACEB4308}" srcOrd="1" destOrd="0" parTransId="{B7105F35-3037-459E-8738-0B5FED714674}" sibTransId="{811588F5-2959-4CB0-88D5-CCF9ADC086F2}"/>
    <dgm:cxn modelId="{58B7ACCF-2AA9-4816-93B7-30815C1B7675}" srcId="{4F613259-A5ED-4055-9C6E-7D268E398141}" destId="{1822CAD9-C6E1-4CC0-9947-972ECE889436}" srcOrd="0" destOrd="0" parTransId="{43366C69-591C-4667-A901-86F20D19E8DD}" sibTransId="{648CDA62-8023-4917-BDCE-AC62063725A6}"/>
    <dgm:cxn modelId="{05252C93-BE12-434B-9797-216A4B1E551B}" type="presParOf" srcId="{491AE227-62AA-43EA-A03B-0EE920CAE39E}" destId="{0A54B849-B4DD-452C-B7CC-40BC9CA2C773}" srcOrd="0" destOrd="0" presId="urn:microsoft.com/office/officeart/2009/3/layout/PlusandMinus"/>
    <dgm:cxn modelId="{DA20935C-83C4-4FD2-8E3B-0D10742CF2E3}" type="presParOf" srcId="{491AE227-62AA-43EA-A03B-0EE920CAE39E}" destId="{204D223F-5427-4C26-BD2C-56B0F50E7024}" srcOrd="1" destOrd="0" presId="urn:microsoft.com/office/officeart/2009/3/layout/PlusandMinus"/>
    <dgm:cxn modelId="{79D267FE-36C0-479E-BFA8-DD311CF2E28C}" type="presParOf" srcId="{491AE227-62AA-43EA-A03B-0EE920CAE39E}" destId="{3FB184BC-B9CE-441E-810C-F00A0895A4FB}" srcOrd="2" destOrd="0" presId="urn:microsoft.com/office/officeart/2009/3/layout/PlusandMinus"/>
    <dgm:cxn modelId="{35A80770-291A-4E8D-A63D-DD2C57B7BB3E}" type="presParOf" srcId="{491AE227-62AA-43EA-A03B-0EE920CAE39E}" destId="{EB3D9AF4-3B78-45BD-9F49-A7BCDAD2FAB8}" srcOrd="3" destOrd="0" presId="urn:microsoft.com/office/officeart/2009/3/layout/PlusandMinus"/>
    <dgm:cxn modelId="{6212DA9B-089A-4F1A-BD76-FE8BC2255BC9}" type="presParOf" srcId="{491AE227-62AA-43EA-A03B-0EE920CAE39E}" destId="{13FFB072-252C-4990-A055-C4F4A3B07B6E}" srcOrd="4" destOrd="0" presId="urn:microsoft.com/office/officeart/2009/3/layout/PlusandMinus"/>
    <dgm:cxn modelId="{EA5CFC16-FE4A-4F11-AEBE-EE7E7A260463}" type="presParOf" srcId="{491AE227-62AA-43EA-A03B-0EE920CAE39E}" destId="{0614BCAA-C65F-41F0-A77E-5CD10F26D256}" srcOrd="5" destOrd="0" presId="urn:microsoft.com/office/officeart/2009/3/layout/PlusandMinu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74ACA-30C3-491F-B90F-7F9B9774193B}">
      <dsp:nvSpPr>
        <dsp:cNvPr id="0" name=""/>
        <dsp:cNvSpPr/>
      </dsp:nvSpPr>
      <dsp:spPr>
        <a:xfrm>
          <a:off x="5978" y="1080372"/>
          <a:ext cx="1786928" cy="10721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t>Process part of data</a:t>
          </a:r>
          <a:endParaRPr lang="zh-CN" altLang="en-US" sz="2500" kern="1200" dirty="0"/>
        </a:p>
      </dsp:txBody>
      <dsp:txXfrm>
        <a:off x="37380" y="1111774"/>
        <a:ext cx="1724124" cy="1009352"/>
      </dsp:txXfrm>
    </dsp:sp>
    <dsp:sp modelId="{836F4611-3FA7-4E5B-B283-6C24D3424F63}">
      <dsp:nvSpPr>
        <dsp:cNvPr id="0" name=""/>
        <dsp:cNvSpPr/>
      </dsp:nvSpPr>
      <dsp:spPr>
        <a:xfrm>
          <a:off x="1971599" y="1394871"/>
          <a:ext cx="378828" cy="4431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1971599" y="1483503"/>
        <a:ext cx="265180" cy="265894"/>
      </dsp:txXfrm>
    </dsp:sp>
    <dsp:sp modelId="{DD4EFFE4-EF4F-4D75-AF73-4199BDBE31FE}">
      <dsp:nvSpPr>
        <dsp:cNvPr id="0" name=""/>
        <dsp:cNvSpPr/>
      </dsp:nvSpPr>
      <dsp:spPr>
        <a:xfrm>
          <a:off x="2507677" y="1080372"/>
          <a:ext cx="1786928" cy="10721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t>Save in disk</a:t>
          </a:r>
          <a:endParaRPr lang="zh-CN" altLang="en-US" sz="2500" kern="1200" dirty="0"/>
        </a:p>
      </dsp:txBody>
      <dsp:txXfrm>
        <a:off x="2539079" y="1111774"/>
        <a:ext cx="1724124" cy="1009352"/>
      </dsp:txXfrm>
    </dsp:sp>
    <dsp:sp modelId="{92F0AA29-7257-4F9E-8C7F-B089ECFA71C3}">
      <dsp:nvSpPr>
        <dsp:cNvPr id="0" name=""/>
        <dsp:cNvSpPr/>
      </dsp:nvSpPr>
      <dsp:spPr>
        <a:xfrm>
          <a:off x="4473298" y="1394871"/>
          <a:ext cx="378828" cy="4431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4473298" y="1483503"/>
        <a:ext cx="265180" cy="265894"/>
      </dsp:txXfrm>
    </dsp:sp>
    <dsp:sp modelId="{2466B54E-E832-4E86-9D06-F24834A0C6F5}">
      <dsp:nvSpPr>
        <dsp:cNvPr id="0" name=""/>
        <dsp:cNvSpPr/>
      </dsp:nvSpPr>
      <dsp:spPr>
        <a:xfrm>
          <a:off x="5009377" y="1080372"/>
          <a:ext cx="1786928" cy="10721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t>Read from disk</a:t>
          </a:r>
          <a:endParaRPr lang="zh-CN" altLang="en-US" sz="2500" kern="1200" dirty="0"/>
        </a:p>
      </dsp:txBody>
      <dsp:txXfrm>
        <a:off x="5040779" y="1111774"/>
        <a:ext cx="1724124" cy="10093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54B849-B4DD-452C-B7CC-40BC9CA2C773}">
      <dsp:nvSpPr>
        <dsp:cNvPr id="0" name=""/>
        <dsp:cNvSpPr/>
      </dsp:nvSpPr>
      <dsp:spPr>
        <a:xfrm>
          <a:off x="1744620" y="293844"/>
          <a:ext cx="2709933" cy="1400477"/>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4D223F-5427-4C26-BD2C-56B0F50E7024}">
      <dsp:nvSpPr>
        <dsp:cNvPr id="0" name=""/>
        <dsp:cNvSpPr/>
      </dsp:nvSpPr>
      <dsp:spPr>
        <a:xfrm>
          <a:off x="1825606" y="457631"/>
          <a:ext cx="1258405" cy="1198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1155700">
            <a:lnSpc>
              <a:spcPct val="90000"/>
            </a:lnSpc>
            <a:spcBef>
              <a:spcPct val="0"/>
            </a:spcBef>
            <a:spcAft>
              <a:spcPct val="35000"/>
            </a:spcAft>
          </a:pPr>
          <a:r>
            <a:rPr lang="en-US" altLang="zh-CN" sz="2600" kern="1200" dirty="0" smtClean="0"/>
            <a:t>Size of file	</a:t>
          </a:r>
          <a:endParaRPr lang="zh-CN" altLang="en-US" sz="2600" kern="1200" dirty="0"/>
        </a:p>
      </dsp:txBody>
      <dsp:txXfrm>
        <a:off x="1825606" y="457631"/>
        <a:ext cx="1258405" cy="1198091"/>
      </dsp:txXfrm>
    </dsp:sp>
    <dsp:sp modelId="{3FB184BC-B9CE-441E-810C-F00A0895A4FB}">
      <dsp:nvSpPr>
        <dsp:cNvPr id="0" name=""/>
        <dsp:cNvSpPr/>
      </dsp:nvSpPr>
      <dsp:spPr>
        <a:xfrm>
          <a:off x="3112046" y="457631"/>
          <a:ext cx="1258405" cy="1198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1155700">
            <a:lnSpc>
              <a:spcPct val="90000"/>
            </a:lnSpc>
            <a:spcBef>
              <a:spcPct val="0"/>
            </a:spcBef>
            <a:spcAft>
              <a:spcPct val="35000"/>
            </a:spcAft>
          </a:pPr>
          <a:r>
            <a:rPr lang="en-US" altLang="zh-CN" sz="2600" kern="1200" dirty="0" smtClean="0"/>
            <a:t>Number of file</a:t>
          </a:r>
          <a:endParaRPr lang="zh-CN" altLang="en-US" sz="2600" kern="1200" dirty="0"/>
        </a:p>
      </dsp:txBody>
      <dsp:txXfrm>
        <a:off x="3112046" y="457631"/>
        <a:ext cx="1258405" cy="1198091"/>
      </dsp:txXfrm>
    </dsp:sp>
    <dsp:sp modelId="{EB3D9AF4-3B78-45BD-9F49-A7BCDAD2FAB8}">
      <dsp:nvSpPr>
        <dsp:cNvPr id="0" name=""/>
        <dsp:cNvSpPr/>
      </dsp:nvSpPr>
      <dsp:spPr>
        <a:xfrm>
          <a:off x="1464282" y="13577"/>
          <a:ext cx="529527" cy="529527"/>
        </a:xfrm>
        <a:prstGeom prst="plus">
          <a:avLst>
            <a:gd name="adj" fmla="val 328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FFB072-252C-4990-A055-C4F4A3B07B6E}">
      <dsp:nvSpPr>
        <dsp:cNvPr id="0" name=""/>
        <dsp:cNvSpPr/>
      </dsp:nvSpPr>
      <dsp:spPr>
        <a:xfrm>
          <a:off x="4080770" y="204008"/>
          <a:ext cx="498378" cy="17078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14BCAA-C65F-41F0-A77E-5CD10F26D256}">
      <dsp:nvSpPr>
        <dsp:cNvPr id="0" name=""/>
        <dsp:cNvSpPr/>
      </dsp:nvSpPr>
      <dsp:spPr>
        <a:xfrm>
          <a:off x="3099587" y="460193"/>
          <a:ext cx="311" cy="1144292"/>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677DA-D3A8-4703-90FC-21CEB566CC68}" type="datetimeFigureOut">
              <a:rPr lang="zh-CN" altLang="en-US" smtClean="0"/>
              <a:t>2014/9/2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598B38-0E32-45ED-A09C-45F654F6CB86}" type="slidenum">
              <a:rPr lang="zh-CN" altLang="en-US" smtClean="0"/>
              <a:t>‹#›</a:t>
            </a:fld>
            <a:endParaRPr lang="zh-CN" altLang="en-US"/>
          </a:p>
        </p:txBody>
      </p:sp>
    </p:spTree>
    <p:extLst>
      <p:ext uri="{BB962C8B-B14F-4D97-AF65-F5344CB8AC3E}">
        <p14:creationId xmlns:p14="http://schemas.microsoft.com/office/powerpoint/2010/main" val="1283433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598B38-0E32-45ED-A09C-45F654F6CB86}" type="slidenum">
              <a:rPr lang="zh-CN" altLang="en-US" smtClean="0"/>
              <a:t>1</a:t>
            </a:fld>
            <a:endParaRPr lang="zh-CN" altLang="en-US"/>
          </a:p>
        </p:txBody>
      </p:sp>
    </p:spTree>
    <p:extLst>
      <p:ext uri="{BB962C8B-B14F-4D97-AF65-F5344CB8AC3E}">
        <p14:creationId xmlns:p14="http://schemas.microsoft.com/office/powerpoint/2010/main" val="3469926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Second, we must know how can silk improve our work, and that is the most important aspect of the whole thing. We already know that silk could do linkage between different dataset and give a full comprehension to the entity. In fact, it can do more than that. Here is one way professor Pedro and I find what silk could achieve: do clustering.</a:t>
            </a:r>
            <a:endParaRPr lang="zh-CN" altLang="zh-CN" sz="1200" kern="1200" dirty="0" smtClean="0">
              <a:solidFill>
                <a:schemeClr val="tx1"/>
              </a:solidFill>
              <a:effectLst/>
              <a:latin typeface="+mn-lt"/>
              <a:ea typeface="+mn-ea"/>
              <a:cs typeface="+mn-cs"/>
            </a:endParaRP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Let me set the same dataset </a:t>
            </a:r>
            <a:r>
              <a:rPr lang="en-US" altLang="zh-CN" sz="1200" kern="1200" dirty="0" err="1" smtClean="0">
                <a:solidFill>
                  <a:schemeClr val="tx1"/>
                </a:solidFill>
                <a:effectLst/>
                <a:latin typeface="+mn-lt"/>
                <a:ea typeface="+mn-ea"/>
                <a:cs typeface="+mn-cs"/>
              </a:rPr>
              <a:t>cora</a:t>
            </a:r>
            <a:r>
              <a:rPr lang="en-US" altLang="zh-CN" sz="1200" kern="1200" dirty="0" smtClean="0">
                <a:solidFill>
                  <a:schemeClr val="tx1"/>
                </a:solidFill>
                <a:effectLst/>
                <a:latin typeface="+mn-lt"/>
                <a:ea typeface="+mn-ea"/>
                <a:cs typeface="+mn-cs"/>
              </a:rPr>
              <a:t> as an example: as I introduced before, it has 1295 records and actually 104 entities. If we link this dataset with itself using silk, we could get a matrix, the elements in this matrix reflect the similarity score between different records given by silk. </a:t>
            </a:r>
            <a:endParaRPr lang="zh-CN" altLang="en-US" dirty="0"/>
          </a:p>
        </p:txBody>
      </p:sp>
      <p:sp>
        <p:nvSpPr>
          <p:cNvPr id="4" name="灯片编号占位符 3"/>
          <p:cNvSpPr>
            <a:spLocks noGrp="1"/>
          </p:cNvSpPr>
          <p:nvPr>
            <p:ph type="sldNum" sz="quarter" idx="10"/>
          </p:nvPr>
        </p:nvSpPr>
        <p:spPr/>
        <p:txBody>
          <a:bodyPr/>
          <a:lstStyle/>
          <a:p>
            <a:fld id="{DF598B38-0E32-45ED-A09C-45F654F6CB86}" type="slidenum">
              <a:rPr lang="zh-CN" altLang="en-US" smtClean="0"/>
              <a:t>10</a:t>
            </a:fld>
            <a:endParaRPr lang="zh-CN" altLang="en-US"/>
          </a:p>
        </p:txBody>
      </p:sp>
    </p:spTree>
    <p:extLst>
      <p:ext uri="{BB962C8B-B14F-4D97-AF65-F5344CB8AC3E}">
        <p14:creationId xmlns:p14="http://schemas.microsoft.com/office/powerpoint/2010/main" val="161851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And if we use the color to reflex the matrix, we could get an impression of the matrix like this: the brighter color means the higher similarity and means they are more likely to be the same.</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After we got this matrix, I use it to graph clustering. The main idea of that is kind like page rank algorithm. Thanks to the silk, we could do that very efficiently.</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F598B38-0E32-45ED-A09C-45F654F6CB86}" type="slidenum">
              <a:rPr lang="zh-CN" altLang="en-US" smtClean="0"/>
              <a:t>11</a:t>
            </a:fld>
            <a:endParaRPr lang="zh-CN" altLang="en-US"/>
          </a:p>
        </p:txBody>
      </p:sp>
    </p:spTree>
    <p:extLst>
      <p:ext uri="{BB962C8B-B14F-4D97-AF65-F5344CB8AC3E}">
        <p14:creationId xmlns:p14="http://schemas.microsoft.com/office/powerpoint/2010/main" val="642171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Last, when we get the linkage result, it is natural to think the difference between the ground truth and it. And we usually check the result manually at small dataset to see if it is correct. So how could we change the linkage result to the ground truth efficiently? I am still working on that. Two basic ideas are finding new information through several existed different linkage results and limiting the bound of manual checking.</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F598B38-0E32-45ED-A09C-45F654F6CB86}" type="slidenum">
              <a:rPr lang="zh-CN" altLang="en-US" smtClean="0"/>
              <a:t>12</a:t>
            </a:fld>
            <a:endParaRPr lang="zh-CN" altLang="en-US"/>
          </a:p>
        </p:txBody>
      </p:sp>
    </p:spTree>
    <p:extLst>
      <p:ext uri="{BB962C8B-B14F-4D97-AF65-F5344CB8AC3E}">
        <p14:creationId xmlns:p14="http://schemas.microsoft.com/office/powerpoint/2010/main" val="3038572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598B38-0E32-45ED-A09C-45F654F6CB86}" type="slidenum">
              <a:rPr lang="zh-CN" altLang="en-US" smtClean="0"/>
              <a:t>13</a:t>
            </a:fld>
            <a:endParaRPr lang="zh-CN" altLang="en-US"/>
          </a:p>
        </p:txBody>
      </p:sp>
    </p:spTree>
    <p:extLst>
      <p:ext uri="{BB962C8B-B14F-4D97-AF65-F5344CB8AC3E}">
        <p14:creationId xmlns:p14="http://schemas.microsoft.com/office/powerpoint/2010/main" val="702329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16417-9299-46A5-BC07-9B571921EABE}" type="slidenum">
              <a:rPr lang="zh-CN" altLang="en-US" smtClean="0"/>
              <a:t>14</a:t>
            </a:fld>
            <a:endParaRPr lang="zh-CN" altLang="en-US"/>
          </a:p>
        </p:txBody>
      </p:sp>
    </p:spTree>
    <p:extLst>
      <p:ext uri="{BB962C8B-B14F-4D97-AF65-F5344CB8AC3E}">
        <p14:creationId xmlns:p14="http://schemas.microsoft.com/office/powerpoint/2010/main" val="2613757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716417-9299-46A5-BC07-9B571921EABE}" type="slidenum">
              <a:rPr lang="zh-CN" altLang="en-US" smtClean="0"/>
              <a:t>15</a:t>
            </a:fld>
            <a:endParaRPr lang="zh-CN" altLang="en-US"/>
          </a:p>
        </p:txBody>
      </p:sp>
    </p:spTree>
    <p:extLst>
      <p:ext uri="{BB962C8B-B14F-4D97-AF65-F5344CB8AC3E}">
        <p14:creationId xmlns:p14="http://schemas.microsoft.com/office/powerpoint/2010/main" val="1037362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t>Do pairwise comparison in a set of records, </a:t>
            </a:r>
            <a:r>
              <a:rPr lang="en-US" altLang="zh-CN" sz="2800" dirty="0" smtClean="0">
                <a:solidFill>
                  <a:srgbClr val="FF0000"/>
                </a:solidFill>
              </a:rPr>
              <a:t>merge</a:t>
            </a:r>
            <a:r>
              <a:rPr lang="en-US" altLang="zh-CN" sz="2800" dirty="0" smtClean="0"/>
              <a:t> information into a single record when a pair are detected a </a:t>
            </a:r>
            <a:r>
              <a:rPr lang="en-US" altLang="zh-CN" sz="2800" dirty="0" smtClean="0">
                <a:solidFill>
                  <a:srgbClr val="FF0000"/>
                </a:solidFill>
              </a:rPr>
              <a:t>match</a:t>
            </a:r>
            <a:r>
              <a:rPr lang="en-US" altLang="zh-CN" sz="2800" dirty="0" smtClean="0"/>
              <a:t>.</a:t>
            </a:r>
            <a:endParaRPr lang="en-US" altLang="zh-CN" sz="3200" dirty="0" smtClean="0">
              <a:solidFill>
                <a:srgbClr val="FF0000"/>
              </a:solidFill>
            </a:endParaRPr>
          </a:p>
          <a:p>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3200" dirty="0" smtClean="0"/>
              <a:t>Merge two matching records into one.</a:t>
            </a:r>
          </a:p>
          <a:p>
            <a:endParaRPr lang="zh-CN" altLang="en-US" dirty="0"/>
          </a:p>
        </p:txBody>
      </p:sp>
      <p:sp>
        <p:nvSpPr>
          <p:cNvPr id="4" name="灯片编号占位符 3"/>
          <p:cNvSpPr>
            <a:spLocks noGrp="1"/>
          </p:cNvSpPr>
          <p:nvPr>
            <p:ph type="sldNum" sz="quarter" idx="10"/>
          </p:nvPr>
        </p:nvSpPr>
        <p:spPr/>
        <p:txBody>
          <a:bodyPr/>
          <a:lstStyle/>
          <a:p>
            <a:fld id="{DF598B38-0E32-45ED-A09C-45F654F6CB86}" type="slidenum">
              <a:rPr lang="zh-CN" altLang="en-US" smtClean="0"/>
              <a:t>17</a:t>
            </a:fld>
            <a:endParaRPr lang="zh-CN" altLang="en-US"/>
          </a:p>
        </p:txBody>
      </p:sp>
    </p:spTree>
    <p:extLst>
      <p:ext uri="{BB962C8B-B14F-4D97-AF65-F5344CB8AC3E}">
        <p14:creationId xmlns:p14="http://schemas.microsoft.com/office/powerpoint/2010/main" val="1758848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smtClean="0"/>
              <a:t>Levenshtein</a:t>
            </a:r>
            <a:r>
              <a:rPr lang="en-US" altLang="zh-CN" sz="1200" dirty="0" smtClean="0"/>
              <a:t>, </a:t>
            </a:r>
            <a:r>
              <a:rPr lang="en-US" altLang="zh-CN" sz="1200" dirty="0" err="1" smtClean="0"/>
              <a:t>Jaccard</a:t>
            </a:r>
            <a:r>
              <a:rPr lang="en-US" altLang="zh-CN" sz="1200" dirty="0" smtClean="0"/>
              <a:t>, </a:t>
            </a:r>
            <a:r>
              <a:rPr lang="en-US" altLang="zh-CN" sz="1200" dirty="0" err="1" smtClean="0"/>
              <a:t>Jaro</a:t>
            </a:r>
            <a:r>
              <a:rPr lang="en-US" altLang="zh-CN" sz="1200" dirty="0" smtClean="0"/>
              <a:t>-Winkler, etc.</a:t>
            </a:r>
            <a:r>
              <a:rPr lang="en-US" altLang="zh-CN" sz="1200" b="1" baseline="0" dirty="0" smtClean="0"/>
              <a:t> </a:t>
            </a:r>
          </a:p>
          <a:p>
            <a:endParaRPr lang="en-US" altLang="zh-CN" sz="1200" b="1" baseline="0" dirty="0" smtClean="0"/>
          </a:p>
          <a:p>
            <a:r>
              <a:rPr lang="en-US" altLang="zh-CN" sz="1200" b="0" baseline="0" dirty="0" smtClean="0"/>
              <a:t>For example, we required two match features have </a:t>
            </a:r>
            <a:r>
              <a:rPr lang="en-US" altLang="zh-CN" sz="1200" b="0" baseline="0" dirty="0" err="1" smtClean="0"/>
              <a:t>levDist</a:t>
            </a:r>
            <a:r>
              <a:rPr lang="en-US" altLang="zh-CN" sz="1200" b="0" baseline="0" dirty="0" smtClean="0"/>
              <a:t> in their names of at least 90% of the length of the shorter one.</a:t>
            </a:r>
          </a:p>
          <a:p>
            <a:r>
              <a:rPr lang="en-US" altLang="zh-CN" sz="1200" b="0" baseline="0" dirty="0" smtClean="0"/>
              <a:t>We can integrate result in those features and customize our rules of prerequisites of A MATCH.</a:t>
            </a:r>
          </a:p>
          <a:p>
            <a:endParaRPr lang="en-US" altLang="zh-CN" sz="1200" b="0" baseline="0" dirty="0" smtClean="0"/>
          </a:p>
          <a:p>
            <a:endParaRPr lang="en-US" altLang="zh-CN" sz="1200" b="0" baseline="0" dirty="0" smtClean="0"/>
          </a:p>
        </p:txBody>
      </p:sp>
      <p:sp>
        <p:nvSpPr>
          <p:cNvPr id="4" name="灯片编号占位符 3"/>
          <p:cNvSpPr>
            <a:spLocks noGrp="1"/>
          </p:cNvSpPr>
          <p:nvPr>
            <p:ph type="sldNum" sz="quarter" idx="10"/>
          </p:nvPr>
        </p:nvSpPr>
        <p:spPr/>
        <p:txBody>
          <a:bodyPr/>
          <a:lstStyle/>
          <a:p>
            <a:fld id="{DF598B38-0E32-45ED-A09C-45F654F6CB86}" type="slidenum">
              <a:rPr lang="zh-CN" altLang="en-US" smtClean="0"/>
              <a:t>18</a:t>
            </a:fld>
            <a:endParaRPr lang="zh-CN" altLang="en-US"/>
          </a:p>
        </p:txBody>
      </p:sp>
    </p:spTree>
    <p:extLst>
      <p:ext uri="{BB962C8B-B14F-4D97-AF65-F5344CB8AC3E}">
        <p14:creationId xmlns:p14="http://schemas.microsoft.com/office/powerpoint/2010/main" val="26228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a:t>
            </a:r>
            <a:r>
              <a:rPr lang="en-US" altLang="zh-CN" baseline="0" dirty="0" smtClean="0"/>
              <a:t>, assume we merge the records simply by union their content in corresponding fields.</a:t>
            </a:r>
          </a:p>
          <a:p>
            <a:r>
              <a:rPr lang="en-US" altLang="zh-CN" baseline="0" dirty="0" smtClean="0"/>
              <a:t>And two records match as long as they have two fields in common.</a:t>
            </a:r>
          </a:p>
          <a:p>
            <a:r>
              <a:rPr lang="en-US" altLang="zh-CN" baseline="0" dirty="0" smtClean="0"/>
              <a:t>We recognize each dimension as a single feature and design different match functions for them.</a:t>
            </a:r>
          </a:p>
          <a:p>
            <a:r>
              <a:rPr lang="en-US" altLang="zh-CN" baseline="0" dirty="0" smtClean="0"/>
              <a:t>R3 at first will not match R1 or R2 because D is a common initial of a person’s last name.</a:t>
            </a:r>
          </a:p>
          <a:p>
            <a:r>
              <a:rPr lang="en-US" altLang="zh-CN" baseline="0" dirty="0" smtClean="0"/>
              <a:t>R1 match R2, we merge them. Then we got two phone numbers in the second dimension. We call the product R4.</a:t>
            </a:r>
          </a:p>
          <a:p>
            <a:r>
              <a:rPr lang="en-US" altLang="zh-CN" baseline="0" dirty="0" smtClean="0"/>
              <a:t>R4 now has the ability to match R3 and merge with it. Finally we got a record, R5, containing all the information existing in the set.</a:t>
            </a:r>
          </a:p>
          <a:p>
            <a:endParaRPr lang="zh-CN" altLang="en-US" dirty="0"/>
          </a:p>
        </p:txBody>
      </p:sp>
      <p:sp>
        <p:nvSpPr>
          <p:cNvPr id="4" name="灯片编号占位符 3"/>
          <p:cNvSpPr>
            <a:spLocks noGrp="1"/>
          </p:cNvSpPr>
          <p:nvPr>
            <p:ph type="sldNum" sz="quarter" idx="10"/>
          </p:nvPr>
        </p:nvSpPr>
        <p:spPr/>
        <p:txBody>
          <a:bodyPr/>
          <a:lstStyle/>
          <a:p>
            <a:fld id="{DF598B38-0E32-45ED-A09C-45F654F6CB86}" type="slidenum">
              <a:rPr lang="zh-CN" altLang="en-US" smtClean="0"/>
              <a:t>19</a:t>
            </a:fld>
            <a:endParaRPr lang="zh-CN" altLang="en-US"/>
          </a:p>
        </p:txBody>
      </p:sp>
    </p:spTree>
    <p:extLst>
      <p:ext uri="{BB962C8B-B14F-4D97-AF65-F5344CB8AC3E}">
        <p14:creationId xmlns:p14="http://schemas.microsoft.com/office/powerpoint/2010/main" val="1721085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However</a:t>
            </a:r>
            <a:r>
              <a:rPr lang="en-US" altLang="zh-CN" baseline="0" dirty="0" smtClean="0"/>
              <a:t>, in fact LSH strictly, is not an algorithm designed for blocking, but querying and searching for the most similar target.</a:t>
            </a:r>
          </a:p>
          <a:p>
            <a:endParaRPr lang="en-US" altLang="zh-CN" baseline="0" dirty="0" smtClean="0"/>
          </a:p>
          <a:p>
            <a:r>
              <a:rPr lang="en-US" altLang="zh-CN" baseline="0" dirty="0" smtClean="0"/>
              <a:t>So there must be a bunch of redundant candidates that are not competitive at all every time we do the query.</a:t>
            </a:r>
          </a:p>
          <a:p>
            <a:endParaRPr lang="en-US" altLang="zh-CN" baseline="0" dirty="0" smtClean="0"/>
          </a:p>
          <a:p>
            <a:r>
              <a:rPr lang="en-US" altLang="zh-CN" baseline="0" dirty="0" smtClean="0"/>
              <a:t>But it can still accelerate the whole process, comparing to the raw F-Swoosh implementation.</a:t>
            </a:r>
          </a:p>
        </p:txBody>
      </p:sp>
      <p:sp>
        <p:nvSpPr>
          <p:cNvPr id="4" name="灯片编号占位符 3"/>
          <p:cNvSpPr>
            <a:spLocks noGrp="1"/>
          </p:cNvSpPr>
          <p:nvPr>
            <p:ph type="sldNum" sz="quarter" idx="10"/>
          </p:nvPr>
        </p:nvSpPr>
        <p:spPr/>
        <p:txBody>
          <a:bodyPr/>
          <a:lstStyle/>
          <a:p>
            <a:fld id="{DF598B38-0E32-45ED-A09C-45F654F6CB86}" type="slidenum">
              <a:rPr lang="zh-CN" altLang="en-US" smtClean="0"/>
              <a:t>22</a:t>
            </a:fld>
            <a:endParaRPr lang="zh-CN" altLang="en-US"/>
          </a:p>
        </p:txBody>
      </p:sp>
    </p:spTree>
    <p:extLst>
      <p:ext uri="{BB962C8B-B14F-4D97-AF65-F5344CB8AC3E}">
        <p14:creationId xmlns:p14="http://schemas.microsoft.com/office/powerpoint/2010/main" val="1252112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Record linkage (RL) refers to the task of finding </a:t>
            </a:r>
            <a:r>
              <a:rPr lang="en-US" altLang="zh-CN" sz="1200" b="0" i="0" u="none" strike="noStrike" kern="1200" dirty="0" smtClean="0">
                <a:solidFill>
                  <a:schemeClr val="tx1"/>
                </a:solidFill>
                <a:effectLst/>
                <a:latin typeface="+mn-lt"/>
                <a:ea typeface="+mn-ea"/>
                <a:cs typeface="+mn-cs"/>
              </a:rPr>
              <a:t>records</a:t>
            </a:r>
            <a:r>
              <a:rPr lang="en-US" altLang="zh-CN" sz="1200" b="0" i="0" kern="1200" dirty="0" smtClean="0">
                <a:solidFill>
                  <a:schemeClr val="tx1"/>
                </a:solidFill>
                <a:effectLst/>
                <a:latin typeface="+mn-lt"/>
                <a:ea typeface="+mn-ea"/>
                <a:cs typeface="+mn-cs"/>
              </a:rPr>
              <a:t> in a data set that refer to the same </a:t>
            </a:r>
            <a:r>
              <a:rPr lang="en-US" altLang="zh-CN" sz="1200" b="0" i="0" u="none" strike="noStrike" kern="1200" dirty="0" smtClean="0">
                <a:solidFill>
                  <a:schemeClr val="tx1"/>
                </a:solidFill>
                <a:effectLst/>
                <a:latin typeface="+mn-lt"/>
                <a:ea typeface="+mn-ea"/>
                <a:cs typeface="+mn-cs"/>
              </a:rPr>
              <a:t>entity</a:t>
            </a:r>
            <a:r>
              <a:rPr lang="en-US" altLang="zh-CN" sz="1200" b="0" i="0" kern="1200" dirty="0" smtClean="0">
                <a:solidFill>
                  <a:schemeClr val="tx1"/>
                </a:solidFill>
                <a:effectLst/>
                <a:latin typeface="+mn-lt"/>
                <a:ea typeface="+mn-ea"/>
                <a:cs typeface="+mn-cs"/>
              </a:rPr>
              <a:t> across different data sources (e.g., data files, books, websites, databases).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But</a:t>
            </a:r>
            <a:r>
              <a:rPr lang="en-US" altLang="zh-CN" sz="1200" b="0" i="0" kern="1200" baseline="0" dirty="0" smtClean="0">
                <a:solidFill>
                  <a:schemeClr val="tx1"/>
                </a:solidFill>
                <a:effectLst/>
                <a:latin typeface="+mn-lt"/>
                <a:ea typeface="+mn-ea"/>
                <a:cs typeface="+mn-cs"/>
              </a:rPr>
              <a:t> most of the existing systems dealing with this problem</a:t>
            </a:r>
            <a:r>
              <a:rPr lang="en-US" altLang="zh-CN" sz="1200" b="0" i="0" kern="1200" dirty="0" smtClean="0">
                <a:solidFill>
                  <a:schemeClr val="tx1"/>
                </a:solidFill>
                <a:effectLst/>
                <a:latin typeface="+mn-lt"/>
                <a:ea typeface="+mn-ea"/>
                <a:cs typeface="+mn-cs"/>
              </a:rPr>
              <a:t> lack enough time to deal with large-scale data-cleansing software. </a:t>
            </a:r>
          </a:p>
          <a:p>
            <a:r>
              <a:rPr lang="en-US" altLang="zh-CN" sz="1200" b="0" i="0" kern="1200" dirty="0" smtClean="0">
                <a:solidFill>
                  <a:schemeClr val="tx1"/>
                </a:solidFill>
                <a:effectLst/>
                <a:latin typeface="+mn-lt"/>
                <a:ea typeface="+mn-ea"/>
                <a:cs typeface="+mn-cs"/>
              </a:rPr>
              <a:t>During</a:t>
            </a:r>
            <a:r>
              <a:rPr lang="en-US" altLang="zh-CN" sz="1200" b="0" i="0" kern="1200" baseline="0" dirty="0" smtClean="0">
                <a:solidFill>
                  <a:schemeClr val="tx1"/>
                </a:solidFill>
                <a:effectLst/>
                <a:latin typeface="+mn-lt"/>
                <a:ea typeface="+mn-ea"/>
                <a:cs typeface="+mn-cs"/>
              </a:rPr>
              <a:t> our staying in ISI we are trying to do comparisons between systems such as Silk… and Limes…, and in the meantime, implement new systems, introducing algorithms with better efficiency on this problem.</a:t>
            </a:r>
            <a:endParaRPr lang="zh-CN" altLang="en-US" b="0" dirty="0"/>
          </a:p>
        </p:txBody>
      </p:sp>
      <p:sp>
        <p:nvSpPr>
          <p:cNvPr id="4" name="灯片编号占位符 3"/>
          <p:cNvSpPr>
            <a:spLocks noGrp="1"/>
          </p:cNvSpPr>
          <p:nvPr>
            <p:ph type="sldNum" sz="quarter" idx="10"/>
          </p:nvPr>
        </p:nvSpPr>
        <p:spPr/>
        <p:txBody>
          <a:bodyPr/>
          <a:lstStyle/>
          <a:p>
            <a:fld id="{C5716417-9299-46A5-BC07-9B571921EABE}" type="slidenum">
              <a:rPr lang="zh-CN" altLang="en-US" smtClean="0"/>
              <a:t>2</a:t>
            </a:fld>
            <a:endParaRPr lang="zh-CN" altLang="en-US"/>
          </a:p>
        </p:txBody>
      </p:sp>
    </p:spTree>
    <p:extLst>
      <p:ext uri="{BB962C8B-B14F-4D97-AF65-F5344CB8AC3E}">
        <p14:creationId xmlns:p14="http://schemas.microsoft.com/office/powerpoint/2010/main" val="1998799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And</a:t>
            </a:r>
            <a:r>
              <a:rPr lang="en-US" altLang="zh-CN" sz="1200" baseline="0" dirty="0" smtClean="0"/>
              <a:t> then there’s another algorithm, </a:t>
            </a:r>
            <a:r>
              <a:rPr lang="en-US" altLang="zh-CN" sz="1200" baseline="0" dirty="0" err="1" smtClean="0"/>
              <a:t>Simhash</a:t>
            </a:r>
            <a:r>
              <a:rPr lang="en-US" altLang="zh-CN" sz="1200" baseline="0" dirty="0" smtClean="0"/>
              <a:t>, has better efficiency, also good precision.</a:t>
            </a:r>
            <a:endParaRPr lang="zh-CN" altLang="en-US" sz="1200" dirty="0"/>
          </a:p>
        </p:txBody>
      </p:sp>
      <p:sp>
        <p:nvSpPr>
          <p:cNvPr id="4" name="灯片编号占位符 3"/>
          <p:cNvSpPr>
            <a:spLocks noGrp="1"/>
          </p:cNvSpPr>
          <p:nvPr>
            <p:ph type="sldNum" sz="quarter" idx="10"/>
          </p:nvPr>
        </p:nvSpPr>
        <p:spPr/>
        <p:txBody>
          <a:bodyPr/>
          <a:lstStyle/>
          <a:p>
            <a:fld id="{DF598B38-0E32-45ED-A09C-45F654F6CB86}" type="slidenum">
              <a:rPr lang="zh-CN" altLang="en-US" smtClean="0"/>
              <a:t>23</a:t>
            </a:fld>
            <a:endParaRPr lang="zh-CN" altLang="en-US"/>
          </a:p>
        </p:txBody>
      </p:sp>
    </p:spTree>
    <p:extLst>
      <p:ext uri="{BB962C8B-B14F-4D97-AF65-F5344CB8AC3E}">
        <p14:creationId xmlns:p14="http://schemas.microsoft.com/office/powerpoint/2010/main" val="739862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When we</a:t>
            </a:r>
            <a:r>
              <a:rPr lang="en-US" altLang="zh-CN" baseline="0" dirty="0" smtClean="0"/>
              <a:t> use some linking algorithm in some small data set, blocking may not be necessary. However, with the growing of the data set, these linking algorithm becomes more and more time-consuming. In this case, the blocking can make the whole process more efficient.</a:t>
            </a:r>
          </a:p>
          <a:p>
            <a:endParaRPr lang="en-US" altLang="zh-CN" baseline="0" dirty="0" smtClean="0"/>
          </a:p>
          <a:p>
            <a:r>
              <a:rPr lang="en-US" altLang="zh-CN" baseline="0" dirty="0" smtClean="0"/>
              <a:t>Actually, blocking can also be regarded as a roughly clustering, which picks up similar records into several subset. So that we can reduce the computational work and we can also easily apply some parallel algorithm in our task</a:t>
            </a:r>
          </a:p>
        </p:txBody>
      </p:sp>
      <p:sp>
        <p:nvSpPr>
          <p:cNvPr id="4" name="灯片编号占位符 3"/>
          <p:cNvSpPr>
            <a:spLocks noGrp="1"/>
          </p:cNvSpPr>
          <p:nvPr>
            <p:ph type="sldNum" sz="quarter" idx="10"/>
          </p:nvPr>
        </p:nvSpPr>
        <p:spPr/>
        <p:txBody>
          <a:bodyPr/>
          <a:lstStyle/>
          <a:p>
            <a:fld id="{DF598B38-0E32-45ED-A09C-45F654F6CB86}" type="slidenum">
              <a:rPr lang="zh-CN" altLang="en-US" smtClean="0"/>
              <a:t>24</a:t>
            </a:fld>
            <a:endParaRPr lang="zh-CN" altLang="en-US"/>
          </a:p>
        </p:txBody>
      </p:sp>
    </p:spTree>
    <p:extLst>
      <p:ext uri="{BB962C8B-B14F-4D97-AF65-F5344CB8AC3E}">
        <p14:creationId xmlns:p14="http://schemas.microsoft.com/office/powerpoint/2010/main" val="2757397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Locality-sensitive hashing</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LSH</a:t>
            </a:r>
            <a:r>
              <a:rPr lang="en-US" altLang="zh-CN" sz="1200" b="0" i="0" kern="1200" dirty="0" smtClean="0">
                <a:solidFill>
                  <a:schemeClr val="tx1"/>
                </a:solidFill>
                <a:effectLst/>
                <a:latin typeface="+mn-lt"/>
                <a:ea typeface="+mn-ea"/>
                <a:cs typeface="+mn-cs"/>
              </a:rPr>
              <a:t>) is a method of performing probabilistic </a:t>
            </a:r>
            <a:r>
              <a:rPr lang="en-US" altLang="zh-CN" sz="1200" b="0" i="0" u="none" strike="noStrike" kern="1200" dirty="0" smtClean="0">
                <a:solidFill>
                  <a:schemeClr val="tx1"/>
                </a:solidFill>
                <a:effectLst/>
                <a:latin typeface="+mn-lt"/>
                <a:ea typeface="+mn-ea"/>
                <a:cs typeface="+mn-cs"/>
              </a:rPr>
              <a:t>dimension reduction</a:t>
            </a:r>
            <a:r>
              <a:rPr lang="en-US" altLang="zh-CN" sz="1200" b="0" i="0" kern="1200" dirty="0" smtClean="0">
                <a:solidFill>
                  <a:schemeClr val="tx1"/>
                </a:solidFill>
                <a:effectLst/>
                <a:latin typeface="+mn-lt"/>
                <a:ea typeface="+mn-ea"/>
                <a:cs typeface="+mn-cs"/>
              </a:rPr>
              <a:t> of high-dimensional data. The basic idea is to </a:t>
            </a:r>
            <a:r>
              <a:rPr lang="en-US" altLang="zh-CN" sz="1200" b="0" i="0" u="none" strike="noStrike" kern="1200" dirty="0" smtClean="0">
                <a:solidFill>
                  <a:schemeClr val="tx1"/>
                </a:solidFill>
                <a:effectLst/>
                <a:latin typeface="+mn-lt"/>
                <a:ea typeface="+mn-ea"/>
                <a:cs typeface="+mn-cs"/>
              </a:rPr>
              <a:t>hash</a:t>
            </a:r>
            <a:r>
              <a:rPr lang="en-US" altLang="zh-CN" sz="1200" b="0" i="0" kern="1200" dirty="0" smtClean="0">
                <a:solidFill>
                  <a:schemeClr val="tx1"/>
                </a:solidFill>
                <a:effectLst/>
                <a:latin typeface="+mn-lt"/>
                <a:ea typeface="+mn-ea"/>
                <a:cs typeface="+mn-cs"/>
              </a:rPr>
              <a:t> the input items so that similar items are mapped to the same buckets with high probability (the number of buckets being much smaller than the universe of possible input items). The hashing used in LSH is different from conventional hash functions, such as those used in </a:t>
            </a:r>
            <a:r>
              <a:rPr lang="en-US" altLang="zh-CN" sz="1200" b="0" i="0" u="none" strike="noStrike" kern="1200" dirty="0" smtClean="0">
                <a:solidFill>
                  <a:schemeClr val="tx1"/>
                </a:solidFill>
                <a:effectLst/>
                <a:latin typeface="+mn-lt"/>
                <a:ea typeface="+mn-ea"/>
                <a:cs typeface="+mn-cs"/>
              </a:rPr>
              <a:t>cryptography</a:t>
            </a:r>
            <a:r>
              <a:rPr lang="en-US" altLang="zh-CN" sz="1200" b="0" i="0" kern="1200" dirty="0" smtClean="0">
                <a:solidFill>
                  <a:schemeClr val="tx1"/>
                </a:solidFill>
                <a:effectLst/>
                <a:latin typeface="+mn-lt"/>
                <a:ea typeface="+mn-ea"/>
                <a:cs typeface="+mn-cs"/>
              </a:rPr>
              <a:t>, as in the LSH case the goal is to maximize probability of "collision" of similar items rather than avoid collisions. Note how locality-sensitive hashing, in many ways, mirrors </a:t>
            </a:r>
            <a:r>
              <a:rPr lang="en-US" altLang="zh-CN" sz="1200" b="0" i="0" u="none" strike="noStrike" kern="1200" dirty="0" smtClean="0">
                <a:solidFill>
                  <a:schemeClr val="tx1"/>
                </a:solidFill>
                <a:effectLst/>
                <a:latin typeface="+mn-lt"/>
                <a:ea typeface="+mn-ea"/>
                <a:cs typeface="+mn-cs"/>
              </a:rPr>
              <a:t>data clustering</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and</a:t>
            </a:r>
            <a:r>
              <a:rPr lang="en-US" altLang="zh-CN" sz="1200" b="0" i="0" u="none" strike="noStrike" kern="1200" dirty="0" err="1" smtClean="0">
                <a:solidFill>
                  <a:schemeClr val="tx1"/>
                </a:solidFill>
                <a:effectLst/>
                <a:latin typeface="+mn-lt"/>
                <a:ea typeface="+mn-ea"/>
                <a:cs typeface="+mn-cs"/>
              </a:rPr>
              <a:t>Nearest</a:t>
            </a:r>
            <a:r>
              <a:rPr lang="en-US" altLang="zh-CN" sz="1200" b="0" i="0" u="none" strike="noStrike" kern="1200" dirty="0" smtClean="0">
                <a:solidFill>
                  <a:schemeClr val="tx1"/>
                </a:solidFill>
                <a:effectLst/>
                <a:latin typeface="+mn-lt"/>
                <a:ea typeface="+mn-ea"/>
                <a:cs typeface="+mn-cs"/>
              </a:rPr>
              <a:t> neighbor search</a:t>
            </a:r>
            <a:r>
              <a:rPr lang="en-US" altLang="zh-CN" sz="1200" b="0" i="0" kern="1200" dirty="0" smtClean="0">
                <a:solidFill>
                  <a:schemeClr val="tx1"/>
                </a:solidFill>
                <a:effectLst/>
                <a:latin typeface="+mn-lt"/>
                <a:ea typeface="+mn-ea"/>
                <a:cs typeface="+mn-cs"/>
              </a:rPr>
              <a:t>.</a:t>
            </a: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simhash</a:t>
            </a:r>
            <a:r>
              <a:rPr lang="en-US" altLang="zh-CN" sz="1200" b="0" i="0" kern="1200" dirty="0" smtClean="0">
                <a:solidFill>
                  <a:schemeClr val="tx1"/>
                </a:solidFill>
                <a:effectLst/>
                <a:latin typeface="+mn-lt"/>
                <a:ea typeface="+mn-ea"/>
                <a:cs typeface="+mn-cs"/>
              </a:rPr>
              <a:t> is one where </a:t>
            </a:r>
            <a:r>
              <a:rPr lang="en-US" altLang="zh-CN" sz="1200" b="0" i="0" kern="1200" dirty="0" err="1" smtClean="0">
                <a:solidFill>
                  <a:schemeClr val="tx1"/>
                </a:solidFill>
                <a:effectLst/>
                <a:latin typeface="+mn-lt"/>
                <a:ea typeface="+mn-ea"/>
                <a:cs typeface="+mn-cs"/>
              </a:rPr>
              <a:t>similiar</a:t>
            </a:r>
            <a:r>
              <a:rPr lang="en-US" altLang="zh-CN" sz="1200" b="0" i="0" kern="1200" dirty="0" smtClean="0">
                <a:solidFill>
                  <a:schemeClr val="tx1"/>
                </a:solidFill>
                <a:effectLst/>
                <a:latin typeface="+mn-lt"/>
                <a:ea typeface="+mn-ea"/>
                <a:cs typeface="+mn-cs"/>
              </a:rPr>
              <a:t> items are hashed to </a:t>
            </a:r>
            <a:r>
              <a:rPr lang="en-US" altLang="zh-CN" sz="1200" b="0" i="0" kern="1200" dirty="0" err="1" smtClean="0">
                <a:solidFill>
                  <a:schemeClr val="tx1"/>
                </a:solidFill>
                <a:effectLst/>
                <a:latin typeface="+mn-lt"/>
                <a:ea typeface="+mn-ea"/>
                <a:cs typeface="+mn-cs"/>
              </a:rPr>
              <a:t>similiar</a:t>
            </a:r>
            <a:r>
              <a:rPr lang="en-US" altLang="zh-CN" sz="1200" b="0" i="0" kern="1200" dirty="0" smtClean="0">
                <a:solidFill>
                  <a:schemeClr val="tx1"/>
                </a:solidFill>
                <a:effectLst/>
                <a:latin typeface="+mn-lt"/>
                <a:ea typeface="+mn-ea"/>
                <a:cs typeface="+mn-cs"/>
              </a:rPr>
              <a:t> hash values</a:t>
            </a:r>
            <a:endParaRPr lang="zh-CN" altLang="en-US" dirty="0"/>
          </a:p>
        </p:txBody>
      </p:sp>
      <p:sp>
        <p:nvSpPr>
          <p:cNvPr id="4" name="灯片编号占位符 3"/>
          <p:cNvSpPr>
            <a:spLocks noGrp="1"/>
          </p:cNvSpPr>
          <p:nvPr>
            <p:ph type="sldNum" sz="quarter" idx="10"/>
          </p:nvPr>
        </p:nvSpPr>
        <p:spPr/>
        <p:txBody>
          <a:bodyPr/>
          <a:lstStyle/>
          <a:p>
            <a:fld id="{AA27D767-1B47-4AA8-B5B2-8F3FBA5562AF}" type="slidenum">
              <a:rPr lang="zh-CN" altLang="en-US" smtClean="0"/>
              <a:t>25</a:t>
            </a:fld>
            <a:endParaRPr lang="zh-CN" altLang="en-US"/>
          </a:p>
        </p:txBody>
      </p:sp>
    </p:spTree>
    <p:extLst>
      <p:ext uri="{BB962C8B-B14F-4D97-AF65-F5344CB8AC3E}">
        <p14:creationId xmlns:p14="http://schemas.microsoft.com/office/powerpoint/2010/main" val="2289601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To compare fingerprints, we need an algorithm that generate them using a bigger dataset. The firs idea would be to use hash (md5, sha1). However, these hash change if the input change a bit. We need another algorithm that change a bit if the text does not change a lot. </a:t>
            </a:r>
            <a:r>
              <a:rPr lang="en-US" altLang="zh-CN" sz="1200" b="0" i="0" kern="1200" dirty="0" err="1" smtClean="0">
                <a:solidFill>
                  <a:schemeClr val="tx1"/>
                </a:solidFill>
                <a:effectLst/>
                <a:latin typeface="+mn-lt"/>
                <a:ea typeface="+mn-ea"/>
                <a:cs typeface="+mn-cs"/>
              </a:rPr>
              <a:t>Simhash</a:t>
            </a:r>
            <a:r>
              <a:rPr lang="en-US" altLang="zh-CN" sz="1200" b="0" i="0" kern="1200" dirty="0" smtClean="0">
                <a:solidFill>
                  <a:schemeClr val="tx1"/>
                </a:solidFill>
                <a:effectLst/>
                <a:latin typeface="+mn-lt"/>
                <a:ea typeface="+mn-ea"/>
                <a:cs typeface="+mn-cs"/>
              </a:rPr>
              <a:t> does that.</a:t>
            </a:r>
            <a:endParaRPr lang="zh-CN" altLang="en-US" dirty="0"/>
          </a:p>
        </p:txBody>
      </p:sp>
      <p:sp>
        <p:nvSpPr>
          <p:cNvPr id="4" name="灯片编号占位符 3"/>
          <p:cNvSpPr>
            <a:spLocks noGrp="1"/>
          </p:cNvSpPr>
          <p:nvPr>
            <p:ph type="sldNum" sz="quarter" idx="10"/>
          </p:nvPr>
        </p:nvSpPr>
        <p:spPr/>
        <p:txBody>
          <a:bodyPr/>
          <a:lstStyle/>
          <a:p>
            <a:fld id="{AA27D767-1B47-4AA8-B5B2-8F3FBA5562AF}" type="slidenum">
              <a:rPr lang="zh-CN" altLang="en-US" smtClean="0"/>
              <a:t>26</a:t>
            </a:fld>
            <a:endParaRPr lang="zh-CN" altLang="en-US"/>
          </a:p>
        </p:txBody>
      </p:sp>
    </p:spTree>
    <p:extLst>
      <p:ext uri="{BB962C8B-B14F-4D97-AF65-F5344CB8AC3E}">
        <p14:creationId xmlns:p14="http://schemas.microsoft.com/office/powerpoint/2010/main" val="953019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However, if we want to</a:t>
            </a:r>
            <a:r>
              <a:rPr lang="en-US" altLang="zh-CN" baseline="0" dirty="0" smtClean="0"/>
              <a:t> deal with some large data set, we can not load all data into the memory. A common practice for solving this problem is split the data set into several parts and do </a:t>
            </a:r>
            <a:r>
              <a:rPr lang="en-US" altLang="zh-CN" baseline="0" dirty="0" err="1" smtClean="0"/>
              <a:t>simhash</a:t>
            </a:r>
            <a:r>
              <a:rPr lang="en-US" altLang="zh-CN" baseline="0" dirty="0" smtClean="0"/>
              <a:t> separately. This step will not influence the precision and some parallel algorithm can be used to accelerate the whole  process.</a:t>
            </a:r>
          </a:p>
          <a:p>
            <a:endParaRPr lang="en-US" altLang="zh-CN" baseline="0" dirty="0" smtClean="0"/>
          </a:p>
          <a:p>
            <a:r>
              <a:rPr lang="en-US" altLang="zh-CN" dirty="0" smtClean="0"/>
              <a:t>Choose</a:t>
            </a:r>
            <a:r>
              <a:rPr lang="en-US" altLang="zh-CN" baseline="0" dirty="0" smtClean="0"/>
              <a:t> an efficient storage system is also important. How to get the balance between the size and number At first, we save each bucket of hash table into a individual file. But it will produce a lot of temp files, nearly 1 millions, which makes my machine runs badly. Then I change the method, buckets which have the same first three letters of key will be saved into a file. Finally it makes the </a:t>
            </a:r>
            <a:r>
              <a:rPr lang="en-US" altLang="zh-CN" baseline="0" dirty="0" err="1" smtClean="0"/>
              <a:t>simhash</a:t>
            </a:r>
            <a:r>
              <a:rPr lang="en-US" altLang="zh-CN" baseline="0" dirty="0" smtClean="0"/>
              <a:t> works more efficient and reduce the pressure on the file system of my machine</a:t>
            </a:r>
            <a:endParaRPr lang="zh-CN" altLang="en-US" dirty="0"/>
          </a:p>
        </p:txBody>
      </p:sp>
      <p:sp>
        <p:nvSpPr>
          <p:cNvPr id="4" name="灯片编号占位符 3"/>
          <p:cNvSpPr>
            <a:spLocks noGrp="1"/>
          </p:cNvSpPr>
          <p:nvPr>
            <p:ph type="sldNum" sz="quarter" idx="10"/>
          </p:nvPr>
        </p:nvSpPr>
        <p:spPr/>
        <p:txBody>
          <a:bodyPr/>
          <a:lstStyle/>
          <a:p>
            <a:fld id="{AA27D767-1B47-4AA8-B5B2-8F3FBA5562AF}" type="slidenum">
              <a:rPr lang="zh-CN" altLang="en-US" smtClean="0"/>
              <a:t>27</a:t>
            </a:fld>
            <a:endParaRPr lang="zh-CN" altLang="en-US"/>
          </a:p>
        </p:txBody>
      </p:sp>
    </p:spTree>
    <p:extLst>
      <p:ext uri="{BB962C8B-B14F-4D97-AF65-F5344CB8AC3E}">
        <p14:creationId xmlns:p14="http://schemas.microsoft.com/office/powerpoint/2010/main" val="2630255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27D767-1B47-4AA8-B5B2-8F3FBA5562AF}" type="slidenum">
              <a:rPr lang="zh-CN" altLang="en-US" smtClean="0"/>
              <a:t>28</a:t>
            </a:fld>
            <a:endParaRPr lang="zh-CN" altLang="en-US"/>
          </a:p>
        </p:txBody>
      </p:sp>
    </p:spTree>
    <p:extLst>
      <p:ext uri="{BB962C8B-B14F-4D97-AF65-F5344CB8AC3E}">
        <p14:creationId xmlns:p14="http://schemas.microsoft.com/office/powerpoint/2010/main" val="606849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a:t>
            </a:r>
            <a:r>
              <a:rPr lang="en-US" altLang="zh-CN" baseline="0" dirty="0" smtClean="0"/>
              <a:t> finally we chose </a:t>
            </a:r>
            <a:r>
              <a:rPr lang="en-US" altLang="zh-CN" baseline="0" dirty="0" err="1" smtClean="0"/>
              <a:t>Simhash</a:t>
            </a:r>
            <a:r>
              <a:rPr lang="en-US" altLang="zh-CN" baseline="0" dirty="0" smtClean="0"/>
              <a:t> to do the blocking job.</a:t>
            </a:r>
          </a:p>
          <a:p>
            <a:endParaRPr lang="en-US" altLang="zh-CN" baseline="0" dirty="0" smtClean="0"/>
          </a:p>
          <a:p>
            <a:r>
              <a:rPr lang="en-US" altLang="zh-CN" baseline="0" dirty="0" smtClean="0"/>
              <a:t>But LSH still has its advantages. Since it’s a 2-layer design, we can easily change the banding technique or more intricate hashing functions</a:t>
            </a:r>
          </a:p>
          <a:p>
            <a:r>
              <a:rPr lang="en-US" altLang="zh-CN" baseline="0" dirty="0" smtClean="0"/>
              <a:t>to adapt various kinds of datasets. It’s more flexible than </a:t>
            </a:r>
            <a:r>
              <a:rPr lang="en-US" altLang="zh-CN" baseline="0" dirty="0" err="1" smtClean="0"/>
              <a:t>Simhash</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DF598B38-0E32-45ED-A09C-45F654F6CB86}" type="slidenum">
              <a:rPr lang="zh-CN" altLang="en-US" smtClean="0"/>
              <a:t>29</a:t>
            </a:fld>
            <a:endParaRPr lang="zh-CN" altLang="en-US"/>
          </a:p>
        </p:txBody>
      </p:sp>
    </p:spTree>
    <p:extLst>
      <p:ext uri="{BB962C8B-B14F-4D97-AF65-F5344CB8AC3E}">
        <p14:creationId xmlns:p14="http://schemas.microsoft.com/office/powerpoint/2010/main" val="106752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598B38-0E32-45ED-A09C-45F654F6CB86}" type="slidenum">
              <a:rPr lang="zh-CN" altLang="en-US" smtClean="0"/>
              <a:t>33</a:t>
            </a:fld>
            <a:endParaRPr lang="zh-CN" altLang="en-US"/>
          </a:p>
        </p:txBody>
      </p:sp>
    </p:spTree>
    <p:extLst>
      <p:ext uri="{BB962C8B-B14F-4D97-AF65-F5344CB8AC3E}">
        <p14:creationId xmlns:p14="http://schemas.microsoft.com/office/powerpoint/2010/main" val="629023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598B38-0E32-45ED-A09C-45F654F6CB86}" type="slidenum">
              <a:rPr lang="zh-CN" altLang="en-US" smtClean="0"/>
              <a:t>34</a:t>
            </a:fld>
            <a:endParaRPr lang="zh-CN" altLang="en-US"/>
          </a:p>
        </p:txBody>
      </p:sp>
    </p:spTree>
    <p:extLst>
      <p:ext uri="{BB962C8B-B14F-4D97-AF65-F5344CB8AC3E}">
        <p14:creationId xmlns:p14="http://schemas.microsoft.com/office/powerpoint/2010/main" val="42744216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a:t>
            </a:r>
            <a:r>
              <a:rPr lang="en-US" altLang="zh-CN" baseline="0" dirty="0" smtClean="0"/>
              <a:t> we can draw some conclusion.</a:t>
            </a:r>
          </a:p>
          <a:p>
            <a:endParaRPr lang="zh-CN" altLang="en-US" dirty="0"/>
          </a:p>
        </p:txBody>
      </p:sp>
      <p:sp>
        <p:nvSpPr>
          <p:cNvPr id="4" name="灯片编号占位符 3"/>
          <p:cNvSpPr>
            <a:spLocks noGrp="1"/>
          </p:cNvSpPr>
          <p:nvPr>
            <p:ph type="sldNum" sz="quarter" idx="10"/>
          </p:nvPr>
        </p:nvSpPr>
        <p:spPr/>
        <p:txBody>
          <a:bodyPr/>
          <a:lstStyle/>
          <a:p>
            <a:fld id="{DF598B38-0E32-45ED-A09C-45F654F6CB86}" type="slidenum">
              <a:rPr lang="zh-CN" altLang="en-US" smtClean="0"/>
              <a:t>35</a:t>
            </a:fld>
            <a:endParaRPr lang="zh-CN" altLang="en-US"/>
          </a:p>
        </p:txBody>
      </p:sp>
    </p:spTree>
    <p:extLst>
      <p:ext uri="{BB962C8B-B14F-4D97-AF65-F5344CB8AC3E}">
        <p14:creationId xmlns:p14="http://schemas.microsoft.com/office/powerpoint/2010/main" val="2400204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16417-9299-46A5-BC07-9B571921EABE}" type="slidenum">
              <a:rPr lang="zh-CN" altLang="en-US" smtClean="0"/>
              <a:t>3</a:t>
            </a:fld>
            <a:endParaRPr lang="zh-CN" altLang="en-US"/>
          </a:p>
        </p:txBody>
      </p:sp>
    </p:spTree>
    <p:extLst>
      <p:ext uri="{BB962C8B-B14F-4D97-AF65-F5344CB8AC3E}">
        <p14:creationId xmlns:p14="http://schemas.microsoft.com/office/powerpoint/2010/main" val="30437868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598B38-0E32-45ED-A09C-45F654F6CB86}" type="slidenum">
              <a:rPr lang="zh-CN" altLang="en-US" smtClean="0"/>
              <a:t>36</a:t>
            </a:fld>
            <a:endParaRPr lang="zh-CN" altLang="en-US"/>
          </a:p>
        </p:txBody>
      </p:sp>
    </p:spTree>
    <p:extLst>
      <p:ext uri="{BB962C8B-B14F-4D97-AF65-F5344CB8AC3E}">
        <p14:creationId xmlns:p14="http://schemas.microsoft.com/office/powerpoint/2010/main" val="374097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First, I want to introduce a problem we always meet on the internet: that is different records from different datasets may refer to a same entity. Here is a simple example from </a:t>
            </a:r>
            <a:r>
              <a:rPr lang="en-US" altLang="zh-CN" sz="1200" kern="1200" dirty="0" err="1" smtClean="0">
                <a:solidFill>
                  <a:schemeClr val="tx1"/>
                </a:solidFill>
                <a:effectLst/>
                <a:latin typeface="+mn-lt"/>
                <a:ea typeface="+mn-ea"/>
                <a:cs typeface="+mn-cs"/>
              </a:rPr>
              <a:t>wikipedia</a:t>
            </a:r>
            <a:r>
              <a:rPr lang="en-US" altLang="zh-CN" sz="1200" kern="1200" dirty="0" smtClean="0">
                <a:solidFill>
                  <a:schemeClr val="tx1"/>
                </a:solidFill>
                <a:effectLst/>
                <a:latin typeface="+mn-lt"/>
                <a:ea typeface="+mn-ea"/>
                <a:cs typeface="+mn-cs"/>
              </a:rPr>
              <a:t>, two different articles refer to a same artist </a:t>
            </a:r>
            <a:r>
              <a:rPr lang="en-US" altLang="zh-CN" sz="1200" kern="1200" dirty="0" err="1" smtClean="0">
                <a:solidFill>
                  <a:schemeClr val="tx1"/>
                </a:solidFill>
                <a:effectLst/>
                <a:latin typeface="+mn-lt"/>
                <a:ea typeface="+mn-ea"/>
                <a:cs typeface="+mn-cs"/>
              </a:rPr>
              <a:t>Banksy</a:t>
            </a:r>
            <a:r>
              <a:rPr lang="en-US" altLang="zh-CN" sz="1200" kern="1200" dirty="0" smtClean="0">
                <a:solidFill>
                  <a:schemeClr val="tx1"/>
                </a:solidFill>
                <a:effectLst/>
                <a:latin typeface="+mn-lt"/>
                <a:ea typeface="+mn-ea"/>
                <a:cs typeface="+mn-cs"/>
              </a:rPr>
              <a:t>. Thus, if we actually know they refer to a same person, we could have more information of this person. In order to have a full comprehension toward a certain entity, it is very important to know whether two records are actually the same.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Although duplication of name usually happened, we could still distinguish two things by their other attributes. Two different people may share a same name, but not likely to share name, birth year, birth place simultaneously. That is the key idea to guarantee the precision.</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F598B38-0E32-45ED-A09C-45F654F6CB86}" type="slidenum">
              <a:rPr lang="zh-CN" altLang="en-US" smtClean="0"/>
              <a:t>4</a:t>
            </a:fld>
            <a:endParaRPr lang="zh-CN" altLang="en-US"/>
          </a:p>
        </p:txBody>
      </p:sp>
    </p:spTree>
    <p:extLst>
      <p:ext uri="{BB962C8B-B14F-4D97-AF65-F5344CB8AC3E}">
        <p14:creationId xmlns:p14="http://schemas.microsoft.com/office/powerpoint/2010/main" val="436518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However, it is harder to know whether two records are actually the same than to say they are different, that is because even a same entity may appear different in different datasets.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reasons for appearing different include typing and OCR errors (e.g., David Smith is misspelled as </a:t>
            </a:r>
            <a:r>
              <a:rPr lang="en-US" altLang="zh-CN" sz="1200" kern="1200" dirty="0" err="1" smtClean="0">
                <a:solidFill>
                  <a:schemeClr val="tx1"/>
                </a:solidFill>
                <a:effectLst/>
                <a:latin typeface="+mn-lt"/>
                <a:ea typeface="+mn-ea"/>
                <a:cs typeface="+mn-cs"/>
              </a:rPr>
              <a:t>Davod</a:t>
            </a:r>
            <a:r>
              <a:rPr lang="en-US" altLang="zh-CN" sz="1200" kern="1200" dirty="0" smtClean="0">
                <a:solidFill>
                  <a:schemeClr val="tx1"/>
                </a:solidFill>
                <a:effectLst/>
                <a:latin typeface="+mn-lt"/>
                <a:ea typeface="+mn-ea"/>
                <a:cs typeface="+mn-cs"/>
              </a:rPr>
              <a:t> Smith), different formatting conventions (10/8/2009 vs. Oct 8, 2009), custom abbreviation, shortening of strings or omission (Daniel Walker Herbert Smith vs. Dan W. Smith), different names or nicknames (William Smith vs. Bill Smith), and shuffling parts of the string (Dept. of Computer Science, UW-Madison vs. Computer Science Dept., UW-Madison).</a:t>
            </a:r>
          </a:p>
          <a:p>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general idea of dealing with these subtle difference is designing appropriate metrics and calculating the distance of two strings. The basic idea of designing appropriate metrics in different situation could be seen in the book “Principles of Data Integration.”</a:t>
            </a:r>
            <a:endParaRPr lang="zh-CN"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F598B38-0E32-45ED-A09C-45F654F6CB86}" type="slidenum">
              <a:rPr lang="zh-CN" altLang="en-US" smtClean="0"/>
              <a:t>5</a:t>
            </a:fld>
            <a:endParaRPr lang="zh-CN" altLang="en-US"/>
          </a:p>
        </p:txBody>
      </p:sp>
    </p:spTree>
    <p:extLst>
      <p:ext uri="{BB962C8B-B14F-4D97-AF65-F5344CB8AC3E}">
        <p14:creationId xmlns:p14="http://schemas.microsoft.com/office/powerpoint/2010/main" val="4174490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order to do deal with these problem, we need a tool which has adequate useful metrics and is flexible enough to compare different attributes at the same time. Fortunately, Mr. Craig </a:t>
            </a:r>
            <a:r>
              <a:rPr lang="en-US" altLang="zh-CN" sz="1200" kern="1200" dirty="0" err="1" smtClean="0">
                <a:solidFill>
                  <a:schemeClr val="tx1"/>
                </a:solidFill>
                <a:effectLst/>
                <a:latin typeface="+mn-lt"/>
                <a:ea typeface="+mn-ea"/>
                <a:cs typeface="+mn-cs"/>
              </a:rPr>
              <a:t>Knoblock</a:t>
            </a:r>
            <a:r>
              <a:rPr lang="en-US" altLang="zh-CN" sz="1200" kern="1200" dirty="0" smtClean="0">
                <a:solidFill>
                  <a:schemeClr val="tx1"/>
                </a:solidFill>
                <a:effectLst/>
                <a:latin typeface="+mn-lt"/>
                <a:ea typeface="+mn-ea"/>
                <a:cs typeface="+mn-cs"/>
              </a:rPr>
              <a:t> introduced me an excellent tool called silk to deal with this problem.</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So, why we choose silk to do linkage work? As we can see from the slides, it has adequate good metrics and is flexible enough to compare different attributes at the same time. Usually silk will load the specified dataset, and we design suitable attributes and metrics by ourselves. Then silk will reflect the result based on these whole pattern</a:t>
            </a:r>
            <a:endParaRPr lang="zh-CN" altLang="en-US" dirty="0"/>
          </a:p>
        </p:txBody>
      </p:sp>
      <p:sp>
        <p:nvSpPr>
          <p:cNvPr id="4" name="灯片编号占位符 3"/>
          <p:cNvSpPr>
            <a:spLocks noGrp="1"/>
          </p:cNvSpPr>
          <p:nvPr>
            <p:ph type="sldNum" sz="quarter" idx="10"/>
          </p:nvPr>
        </p:nvSpPr>
        <p:spPr/>
        <p:txBody>
          <a:bodyPr/>
          <a:lstStyle/>
          <a:p>
            <a:fld id="{DF598B38-0E32-45ED-A09C-45F654F6CB86}" type="slidenum">
              <a:rPr lang="zh-CN" altLang="en-US" smtClean="0"/>
              <a:t>6</a:t>
            </a:fld>
            <a:endParaRPr lang="zh-CN" altLang="en-US"/>
          </a:p>
        </p:txBody>
      </p:sp>
    </p:spTree>
    <p:extLst>
      <p:ext uri="{BB962C8B-B14F-4D97-AF65-F5344CB8AC3E}">
        <p14:creationId xmlns:p14="http://schemas.microsoft.com/office/powerpoint/2010/main" val="2955574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Thus, my work focus on the following three aspects: First, the approach to choose appropriate attributes and metrics. Second, how can silk improve our work of solving certain kind of problems? Third, what we can do when we get linkage result.</a:t>
            </a:r>
            <a:endParaRPr lang="zh-CN" altLang="zh-CN" sz="1200" kern="1200" dirty="0" smtClean="0">
              <a:solidFill>
                <a:schemeClr val="tx1"/>
              </a:solidFill>
              <a:effectLst/>
              <a:latin typeface="+mn-lt"/>
              <a:ea typeface="+mn-ea"/>
              <a:cs typeface="+mn-cs"/>
            </a:endParaRP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F598B38-0E32-45ED-A09C-45F654F6CB86}" type="slidenum">
              <a:rPr lang="zh-CN" altLang="en-US" smtClean="0"/>
              <a:t>7</a:t>
            </a:fld>
            <a:endParaRPr lang="zh-CN" altLang="en-US"/>
          </a:p>
        </p:txBody>
      </p:sp>
    </p:spTree>
    <p:extLst>
      <p:ext uri="{BB962C8B-B14F-4D97-AF65-F5344CB8AC3E}">
        <p14:creationId xmlns:p14="http://schemas.microsoft.com/office/powerpoint/2010/main" val="291393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So I will talk about how to choose appropriate attributes and metrics first: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After I read a lot of data and tried to give a good pattern, I found out actually even this step, I mean the pretreatment work, could be concluded as a regular process. I summarize my experience as follows</a:t>
            </a:r>
            <a:endParaRPr lang="zh-CN"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Step 1: dataset reconnaissance</a:t>
            </a:r>
            <a:endParaRPr lang="zh-CN"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Step 2: pick out more distinguishable and complete attributes</a:t>
            </a:r>
            <a:endParaRPr lang="zh-CN"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Step 3: design suitable metrics and parameters</a:t>
            </a:r>
            <a:endParaRPr lang="zh-CN"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Step 4: test part of the dataset to see if this pattern works as you wish</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F598B38-0E32-45ED-A09C-45F654F6CB86}" type="slidenum">
              <a:rPr lang="zh-CN" altLang="en-US" smtClean="0"/>
              <a:t>8</a:t>
            </a:fld>
            <a:endParaRPr lang="zh-CN" altLang="en-US"/>
          </a:p>
        </p:txBody>
      </p:sp>
    </p:spTree>
    <p:extLst>
      <p:ext uri="{BB962C8B-B14F-4D97-AF65-F5344CB8AC3E}">
        <p14:creationId xmlns:p14="http://schemas.microsoft.com/office/powerpoint/2010/main" val="4096723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Cora is a testing dataset, we do reconnaissance and analysis on this dataset as an example, here is some facts of the dataset. And we could analyze them and make a little conclusion. These are details of my work, and if you need more information of how to pick out suitable metrics, you can contact with me.</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F598B38-0E32-45ED-A09C-45F654F6CB86}" type="slidenum">
              <a:rPr lang="zh-CN" altLang="en-US" smtClean="0"/>
              <a:t>9</a:t>
            </a:fld>
            <a:endParaRPr lang="zh-CN" altLang="en-US"/>
          </a:p>
        </p:txBody>
      </p:sp>
    </p:spTree>
    <p:extLst>
      <p:ext uri="{BB962C8B-B14F-4D97-AF65-F5344CB8AC3E}">
        <p14:creationId xmlns:p14="http://schemas.microsoft.com/office/powerpoint/2010/main" val="4267904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D7D3A05-EB82-464D-8941-DDAF497A4FE0}" type="datetimeFigureOut">
              <a:rPr lang="zh-CN" altLang="en-US" smtClean="0"/>
              <a:t>2014/9/2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E54B90-0BFE-459C-8A6C-EBE0442E1148}" type="slidenum">
              <a:rPr lang="zh-CN" altLang="en-US" smtClean="0"/>
              <a:t>‹#›</a:t>
            </a:fld>
            <a:endParaRPr lang="zh-CN" altLang="en-US"/>
          </a:p>
        </p:txBody>
      </p:sp>
    </p:spTree>
    <p:extLst>
      <p:ext uri="{BB962C8B-B14F-4D97-AF65-F5344CB8AC3E}">
        <p14:creationId xmlns:p14="http://schemas.microsoft.com/office/powerpoint/2010/main" val="1369311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7D3A05-EB82-464D-8941-DDAF497A4FE0}" type="datetimeFigureOut">
              <a:rPr lang="zh-CN" altLang="en-US" smtClean="0"/>
              <a:t>2014/9/2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E54B90-0BFE-459C-8A6C-EBE0442E1148}" type="slidenum">
              <a:rPr lang="zh-CN" altLang="en-US" smtClean="0"/>
              <a:t>‹#›</a:t>
            </a:fld>
            <a:endParaRPr lang="zh-CN" altLang="en-US"/>
          </a:p>
        </p:txBody>
      </p:sp>
    </p:spTree>
    <p:extLst>
      <p:ext uri="{BB962C8B-B14F-4D97-AF65-F5344CB8AC3E}">
        <p14:creationId xmlns:p14="http://schemas.microsoft.com/office/powerpoint/2010/main" val="3815701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7D3A05-EB82-464D-8941-DDAF497A4FE0}" type="datetimeFigureOut">
              <a:rPr lang="zh-CN" altLang="en-US" smtClean="0"/>
              <a:t>2014/9/2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E54B90-0BFE-459C-8A6C-EBE0442E1148}" type="slidenum">
              <a:rPr lang="zh-CN" altLang="en-US" smtClean="0"/>
              <a:t>‹#›</a:t>
            </a:fld>
            <a:endParaRPr lang="zh-CN" altLang="en-US"/>
          </a:p>
        </p:txBody>
      </p:sp>
    </p:spTree>
    <p:extLst>
      <p:ext uri="{BB962C8B-B14F-4D97-AF65-F5344CB8AC3E}">
        <p14:creationId xmlns:p14="http://schemas.microsoft.com/office/powerpoint/2010/main" val="4280027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062341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7D3A05-EB82-464D-8941-DDAF497A4FE0}" type="datetimeFigureOut">
              <a:rPr lang="zh-CN" altLang="en-US" smtClean="0"/>
              <a:t>2014/9/2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E54B90-0BFE-459C-8A6C-EBE0442E1148}" type="slidenum">
              <a:rPr lang="zh-CN" altLang="en-US" smtClean="0"/>
              <a:t>‹#›</a:t>
            </a:fld>
            <a:endParaRPr lang="zh-CN" altLang="en-US"/>
          </a:p>
        </p:txBody>
      </p:sp>
    </p:spTree>
    <p:extLst>
      <p:ext uri="{BB962C8B-B14F-4D97-AF65-F5344CB8AC3E}">
        <p14:creationId xmlns:p14="http://schemas.microsoft.com/office/powerpoint/2010/main" val="2977678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D7D3A05-EB82-464D-8941-DDAF497A4FE0}" type="datetimeFigureOut">
              <a:rPr lang="zh-CN" altLang="en-US" smtClean="0"/>
              <a:t>2014/9/2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E54B90-0BFE-459C-8A6C-EBE0442E1148}" type="slidenum">
              <a:rPr lang="zh-CN" altLang="en-US" smtClean="0"/>
              <a:t>‹#›</a:t>
            </a:fld>
            <a:endParaRPr lang="zh-CN" altLang="en-US"/>
          </a:p>
        </p:txBody>
      </p:sp>
    </p:spTree>
    <p:extLst>
      <p:ext uri="{BB962C8B-B14F-4D97-AF65-F5344CB8AC3E}">
        <p14:creationId xmlns:p14="http://schemas.microsoft.com/office/powerpoint/2010/main" val="324600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D7D3A05-EB82-464D-8941-DDAF497A4FE0}" type="datetimeFigureOut">
              <a:rPr lang="zh-CN" altLang="en-US" smtClean="0"/>
              <a:t>2014/9/2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E54B90-0BFE-459C-8A6C-EBE0442E1148}" type="slidenum">
              <a:rPr lang="zh-CN" altLang="en-US" smtClean="0"/>
              <a:t>‹#›</a:t>
            </a:fld>
            <a:endParaRPr lang="zh-CN" altLang="en-US"/>
          </a:p>
        </p:txBody>
      </p:sp>
    </p:spTree>
    <p:extLst>
      <p:ext uri="{BB962C8B-B14F-4D97-AF65-F5344CB8AC3E}">
        <p14:creationId xmlns:p14="http://schemas.microsoft.com/office/powerpoint/2010/main" val="2926950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D7D3A05-EB82-464D-8941-DDAF497A4FE0}" type="datetimeFigureOut">
              <a:rPr lang="zh-CN" altLang="en-US" smtClean="0"/>
              <a:t>2014/9/2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E54B90-0BFE-459C-8A6C-EBE0442E1148}" type="slidenum">
              <a:rPr lang="zh-CN" altLang="en-US" smtClean="0"/>
              <a:t>‹#›</a:t>
            </a:fld>
            <a:endParaRPr lang="zh-CN" altLang="en-US"/>
          </a:p>
        </p:txBody>
      </p:sp>
    </p:spTree>
    <p:extLst>
      <p:ext uri="{BB962C8B-B14F-4D97-AF65-F5344CB8AC3E}">
        <p14:creationId xmlns:p14="http://schemas.microsoft.com/office/powerpoint/2010/main" val="3302991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D7D3A05-EB82-464D-8941-DDAF497A4FE0}" type="datetimeFigureOut">
              <a:rPr lang="zh-CN" altLang="en-US" smtClean="0"/>
              <a:t>2014/9/2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4E54B90-0BFE-459C-8A6C-EBE0442E1148}" type="slidenum">
              <a:rPr lang="zh-CN" altLang="en-US" smtClean="0"/>
              <a:t>‹#›</a:t>
            </a:fld>
            <a:endParaRPr lang="zh-CN" altLang="en-US"/>
          </a:p>
        </p:txBody>
      </p:sp>
    </p:spTree>
    <p:extLst>
      <p:ext uri="{BB962C8B-B14F-4D97-AF65-F5344CB8AC3E}">
        <p14:creationId xmlns:p14="http://schemas.microsoft.com/office/powerpoint/2010/main" val="239786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7D3A05-EB82-464D-8941-DDAF497A4FE0}" type="datetimeFigureOut">
              <a:rPr lang="zh-CN" altLang="en-US" smtClean="0"/>
              <a:t>2014/9/2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4E54B90-0BFE-459C-8A6C-EBE0442E1148}" type="slidenum">
              <a:rPr lang="zh-CN" altLang="en-US" smtClean="0"/>
              <a:t>‹#›</a:t>
            </a:fld>
            <a:endParaRPr lang="zh-CN" altLang="en-US"/>
          </a:p>
        </p:txBody>
      </p:sp>
    </p:spTree>
    <p:extLst>
      <p:ext uri="{BB962C8B-B14F-4D97-AF65-F5344CB8AC3E}">
        <p14:creationId xmlns:p14="http://schemas.microsoft.com/office/powerpoint/2010/main" val="951930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D7D3A05-EB82-464D-8941-DDAF497A4FE0}" type="datetimeFigureOut">
              <a:rPr lang="zh-CN" altLang="en-US" smtClean="0"/>
              <a:t>2014/9/2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E54B90-0BFE-459C-8A6C-EBE0442E1148}" type="slidenum">
              <a:rPr lang="zh-CN" altLang="en-US" smtClean="0"/>
              <a:t>‹#›</a:t>
            </a:fld>
            <a:endParaRPr lang="zh-CN" altLang="en-US"/>
          </a:p>
        </p:txBody>
      </p:sp>
    </p:spTree>
    <p:extLst>
      <p:ext uri="{BB962C8B-B14F-4D97-AF65-F5344CB8AC3E}">
        <p14:creationId xmlns:p14="http://schemas.microsoft.com/office/powerpoint/2010/main" val="16737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D7D3A05-EB82-464D-8941-DDAF497A4FE0}" type="datetimeFigureOut">
              <a:rPr lang="zh-CN" altLang="en-US" smtClean="0"/>
              <a:t>2014/9/2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E54B90-0BFE-459C-8A6C-EBE0442E1148}" type="slidenum">
              <a:rPr lang="zh-CN" altLang="en-US" smtClean="0"/>
              <a:t>‹#›</a:t>
            </a:fld>
            <a:endParaRPr lang="zh-CN" altLang="en-US"/>
          </a:p>
        </p:txBody>
      </p:sp>
    </p:spTree>
    <p:extLst>
      <p:ext uri="{BB962C8B-B14F-4D97-AF65-F5344CB8AC3E}">
        <p14:creationId xmlns:p14="http://schemas.microsoft.com/office/powerpoint/2010/main" val="3388073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7D3A05-EB82-464D-8941-DDAF497A4FE0}" type="datetimeFigureOut">
              <a:rPr lang="zh-CN" altLang="en-US" smtClean="0"/>
              <a:t>2014/9/2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E54B90-0BFE-459C-8A6C-EBE0442E1148}" type="slidenum">
              <a:rPr lang="zh-CN" altLang="en-US" smtClean="0"/>
              <a:t>‹#›</a:t>
            </a:fld>
            <a:endParaRPr lang="zh-CN" altLang="en-US"/>
          </a:p>
        </p:txBody>
      </p:sp>
    </p:spTree>
    <p:extLst>
      <p:ext uri="{BB962C8B-B14F-4D97-AF65-F5344CB8AC3E}">
        <p14:creationId xmlns:p14="http://schemas.microsoft.com/office/powerpoint/2010/main" val="3969706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www.mmds.org/"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a:p>
        </p:txBody>
      </p:sp>
      <p:pic>
        <p:nvPicPr>
          <p:cNvPr id="4" name="Picture 1"/>
          <p:cNvPicPr>
            <a:picLocks noChangeAspect="1"/>
          </p:cNvPicPr>
          <p:nvPr/>
        </p:nvPicPr>
        <p:blipFill>
          <a:blip r:embed="rId3"/>
          <a:stretch>
            <a:fillRect/>
          </a:stretch>
        </p:blipFill>
        <p:spPr>
          <a:xfrm>
            <a:off x="0" y="0"/>
            <a:ext cx="12192000" cy="685800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5714" y="2141399"/>
            <a:ext cx="2124371" cy="809738"/>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0394" y="2141399"/>
            <a:ext cx="2124371" cy="809738"/>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4765" y="1881106"/>
            <a:ext cx="2124371" cy="809738"/>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6023" y="2141399"/>
            <a:ext cx="2124371" cy="809738"/>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2158" y="2141399"/>
            <a:ext cx="2124371" cy="809738"/>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467" y="4009412"/>
            <a:ext cx="2124371" cy="809738"/>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1652" y="3996820"/>
            <a:ext cx="2124371" cy="809738"/>
          </a:xfrm>
          <a:prstGeom prst="rect">
            <a:avLst/>
          </a:prstGeom>
        </p:spPr>
      </p:pic>
      <p:sp>
        <p:nvSpPr>
          <p:cNvPr id="16" name="文本框 15"/>
          <p:cNvSpPr txBox="1"/>
          <p:nvPr/>
        </p:nvSpPr>
        <p:spPr>
          <a:xfrm>
            <a:off x="827787" y="3904745"/>
            <a:ext cx="1493101" cy="1015663"/>
          </a:xfrm>
          <a:prstGeom prst="rect">
            <a:avLst/>
          </a:prstGeom>
          <a:noFill/>
        </p:spPr>
        <p:txBody>
          <a:bodyPr wrap="none" rtlCol="0">
            <a:spAutoFit/>
          </a:bodyPr>
          <a:lstStyle/>
          <a:p>
            <a:r>
              <a:rPr lang="en-US" altLang="zh-CN" sz="2000" b="1" i="1" dirty="0" err="1" smtClean="0">
                <a:solidFill>
                  <a:schemeClr val="accent4"/>
                </a:solidFill>
                <a:latin typeface="Times New Roman" panose="02020603050405020304" pitchFamily="18" charset="0"/>
              </a:rPr>
              <a:t>Hao</a:t>
            </a:r>
            <a:r>
              <a:rPr lang="en-US" altLang="zh-CN" sz="2000" b="1" i="1" dirty="0" smtClean="0">
                <a:solidFill>
                  <a:schemeClr val="accent4"/>
                </a:solidFill>
                <a:latin typeface="Times New Roman" panose="02020603050405020304" pitchFamily="18" charset="0"/>
              </a:rPr>
              <a:t> Yuan</a:t>
            </a:r>
          </a:p>
          <a:p>
            <a:r>
              <a:rPr lang="en-US" altLang="zh-CN" sz="2000" b="1" i="1" dirty="0" err="1" smtClean="0">
                <a:solidFill>
                  <a:schemeClr val="accent4"/>
                </a:solidFill>
                <a:latin typeface="Times New Roman" panose="02020603050405020304" pitchFamily="18" charset="0"/>
              </a:rPr>
              <a:t>Yufei</a:t>
            </a:r>
            <a:r>
              <a:rPr lang="en-US" altLang="zh-CN" sz="2000" b="1" i="1" dirty="0" smtClean="0">
                <a:solidFill>
                  <a:schemeClr val="accent4"/>
                </a:solidFill>
                <a:latin typeface="Times New Roman" panose="02020603050405020304" pitchFamily="18" charset="0"/>
              </a:rPr>
              <a:t> Ou</a:t>
            </a:r>
          </a:p>
          <a:p>
            <a:r>
              <a:rPr lang="en-US" altLang="zh-CN" sz="2000" b="1" i="1" dirty="0" err="1" smtClean="0">
                <a:solidFill>
                  <a:schemeClr val="accent4"/>
                </a:solidFill>
                <a:latin typeface="Times New Roman" panose="02020603050405020304" pitchFamily="18" charset="0"/>
              </a:rPr>
              <a:t>Zhuqi</a:t>
            </a:r>
            <a:r>
              <a:rPr lang="en-US" altLang="zh-CN" sz="2000" b="1" i="1" dirty="0" smtClean="0">
                <a:solidFill>
                  <a:schemeClr val="accent4"/>
                </a:solidFill>
                <a:latin typeface="Times New Roman" panose="02020603050405020304" pitchFamily="18" charset="0"/>
              </a:rPr>
              <a:t> Wang</a:t>
            </a:r>
            <a:endParaRPr lang="zh-CN" altLang="en-US" sz="2000" b="1" i="1" dirty="0">
              <a:solidFill>
                <a:schemeClr val="accent4"/>
              </a:solidFill>
              <a:latin typeface="Times New Roman" panose="02020603050405020304" pitchFamily="18" charset="0"/>
            </a:endParaRPr>
          </a:p>
        </p:txBody>
      </p:sp>
      <p:sp>
        <p:nvSpPr>
          <p:cNvPr id="17" name="矩形 16"/>
          <p:cNvSpPr/>
          <p:nvPr/>
        </p:nvSpPr>
        <p:spPr>
          <a:xfrm>
            <a:off x="2569221" y="1644025"/>
            <a:ext cx="6767878" cy="1754326"/>
          </a:xfrm>
          <a:prstGeom prst="rect">
            <a:avLst/>
          </a:prstGeom>
        </p:spPr>
        <p:txBody>
          <a:bodyPr wrap="none">
            <a:spAutoFit/>
          </a:bodyPr>
          <a:lstStyle/>
          <a:p>
            <a:pPr algn="ctr"/>
            <a:r>
              <a:rPr lang="en-US" altLang="zh-CN" sz="3600" b="1" i="1" dirty="0" smtClean="0">
                <a:solidFill>
                  <a:schemeClr val="accent4"/>
                </a:solidFill>
                <a:latin typeface="Times New Roman" panose="02020603050405020304" pitchFamily="18" charset="0"/>
              </a:rPr>
              <a:t>Implementation of</a:t>
            </a:r>
            <a:r>
              <a:rPr lang="en-US" altLang="zh-CN" sz="3600" b="1" i="1" dirty="0">
                <a:solidFill>
                  <a:schemeClr val="accent4"/>
                </a:solidFill>
                <a:latin typeface="Times New Roman" panose="02020603050405020304" pitchFamily="18" charset="0"/>
              </a:rPr>
              <a:t>	</a:t>
            </a:r>
            <a:endParaRPr lang="en-US" altLang="zh-CN" sz="3600" b="1" i="1" dirty="0" smtClean="0">
              <a:solidFill>
                <a:schemeClr val="accent4"/>
              </a:solidFill>
              <a:latin typeface="Times New Roman" panose="02020603050405020304" pitchFamily="18" charset="0"/>
            </a:endParaRPr>
          </a:p>
          <a:p>
            <a:pPr algn="ctr"/>
            <a:r>
              <a:rPr lang="en-US" altLang="zh-CN" sz="3600" b="1" i="1" dirty="0" smtClean="0">
                <a:solidFill>
                  <a:schemeClr val="accent4"/>
                </a:solidFill>
                <a:latin typeface="Times New Roman" panose="02020603050405020304" pitchFamily="18" charset="0"/>
              </a:rPr>
              <a:t>Efficient Massive Record Linkage</a:t>
            </a:r>
            <a:r>
              <a:rPr lang="zh-CN" altLang="en-US" sz="3600" b="1" i="1" dirty="0">
                <a:solidFill>
                  <a:schemeClr val="accent4"/>
                </a:solidFill>
                <a:latin typeface="Times New Roman" panose="02020603050405020304" pitchFamily="18" charset="0"/>
              </a:rPr>
              <a:t> </a:t>
            </a:r>
            <a:endParaRPr lang="en-US" altLang="zh-CN" sz="3600" b="1" i="1" dirty="0" smtClean="0">
              <a:solidFill>
                <a:schemeClr val="accent4"/>
              </a:solidFill>
              <a:latin typeface="Times New Roman" panose="02020603050405020304" pitchFamily="18" charset="0"/>
            </a:endParaRPr>
          </a:p>
          <a:p>
            <a:pPr algn="ctr"/>
            <a:r>
              <a:rPr lang="en-US" altLang="zh-CN" sz="3600" b="1" i="1" dirty="0" smtClean="0">
                <a:solidFill>
                  <a:schemeClr val="accent4"/>
                </a:solidFill>
                <a:latin typeface="Times New Roman" panose="02020603050405020304" pitchFamily="18" charset="0"/>
              </a:rPr>
              <a:t>and </a:t>
            </a:r>
            <a:r>
              <a:rPr lang="en-US" altLang="zh-CN" sz="3600" b="1" i="1" dirty="0" err="1" smtClean="0">
                <a:solidFill>
                  <a:schemeClr val="accent4"/>
                </a:solidFill>
                <a:latin typeface="Times New Roman" panose="02020603050405020304" pitchFamily="18" charset="0"/>
              </a:rPr>
              <a:t>Deduplication</a:t>
            </a:r>
            <a:endParaRPr lang="en-US" altLang="zh-CN" sz="3600" b="1" i="1" dirty="0" smtClean="0">
              <a:solidFill>
                <a:schemeClr val="accent4"/>
              </a:solidFill>
              <a:latin typeface="Times New Roman" panose="02020603050405020304" pitchFamily="18" charset="0"/>
            </a:endParaRPr>
          </a:p>
        </p:txBody>
      </p:sp>
    </p:spTree>
    <p:extLst>
      <p:ext uri="{BB962C8B-B14F-4D97-AF65-F5344CB8AC3E}">
        <p14:creationId xmlns:p14="http://schemas.microsoft.com/office/powerpoint/2010/main" val="1234738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Apply silk</a:t>
            </a:r>
            <a:endParaRPr lang="en-US" sz="4400" dirty="0"/>
          </a:p>
        </p:txBody>
      </p:sp>
      <p:sp>
        <p:nvSpPr>
          <p:cNvPr id="9" name="Rectangle 8"/>
          <p:cNvSpPr/>
          <p:nvPr/>
        </p:nvSpPr>
        <p:spPr>
          <a:xfrm>
            <a:off x="2119222" y="1783116"/>
            <a:ext cx="8360242" cy="1569660"/>
          </a:xfrm>
          <a:prstGeom prst="rect">
            <a:avLst/>
          </a:prstGeom>
        </p:spPr>
        <p:txBody>
          <a:bodyPr wrap="square">
            <a:spAutoFit/>
          </a:bodyPr>
          <a:lstStyle/>
          <a:p>
            <a:pPr marL="571500" indent="-571500">
              <a:buFont typeface="Wingdings" panose="05000000000000000000" pitchFamily="2" charset="2"/>
              <a:buChar char="v"/>
            </a:pPr>
            <a:r>
              <a:rPr lang="en-US" sz="3200" dirty="0" smtClean="0"/>
              <a:t>Basically: do linkage between two different dataset to figure out the same entity</a:t>
            </a:r>
            <a:endParaRPr lang="en-US" sz="3200" dirty="0"/>
          </a:p>
          <a:p>
            <a:pPr marL="571500" indent="-571500">
              <a:buFont typeface="Wingdings" panose="05000000000000000000" pitchFamily="2" charset="2"/>
              <a:buChar char="v"/>
            </a:pPr>
            <a:r>
              <a:rPr lang="en-US" sz="3200" dirty="0" smtClean="0"/>
              <a:t>Other idea: help us do clustering work</a:t>
            </a:r>
            <a:endParaRPr lang="en-US" sz="32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044" y="3703907"/>
            <a:ext cx="3048425" cy="2076740"/>
          </a:xfrm>
          <a:prstGeom prst="rect">
            <a:avLst/>
          </a:prstGeom>
        </p:spPr>
      </p:pic>
      <p:sp>
        <p:nvSpPr>
          <p:cNvPr id="6" name="文本框 5"/>
          <p:cNvSpPr txBox="1"/>
          <p:nvPr/>
        </p:nvSpPr>
        <p:spPr>
          <a:xfrm>
            <a:off x="7761038" y="3860617"/>
            <a:ext cx="2130070" cy="1477328"/>
          </a:xfrm>
          <a:prstGeom prst="rect">
            <a:avLst/>
          </a:prstGeom>
          <a:noFill/>
        </p:spPr>
        <p:txBody>
          <a:bodyPr wrap="none" rtlCol="0">
            <a:spAutoFit/>
          </a:bodyPr>
          <a:lstStyle/>
          <a:p>
            <a:r>
              <a:rPr lang="en-US" altLang="zh-CN" b="1" dirty="0" err="1" smtClean="0"/>
              <a:t>i</a:t>
            </a:r>
            <a:r>
              <a:rPr lang="en-US" altLang="zh-CN" b="1" dirty="0" smtClean="0"/>
              <a:t> = j = 1295</a:t>
            </a:r>
          </a:p>
          <a:p>
            <a:endParaRPr lang="en-US" altLang="zh-CN" b="1" dirty="0" smtClean="0"/>
          </a:p>
          <a:p>
            <a:r>
              <a:rPr lang="en-US" altLang="zh-CN" b="1" dirty="0" err="1" smtClean="0"/>
              <a:t>a</a:t>
            </a:r>
            <a:r>
              <a:rPr lang="en-US" altLang="zh-CN" sz="1200" b="1" dirty="0" err="1" smtClean="0"/>
              <a:t>p,q</a:t>
            </a:r>
            <a:r>
              <a:rPr lang="en-US" altLang="zh-CN" b="1" dirty="0" smtClean="0"/>
              <a:t> is the similarity</a:t>
            </a:r>
          </a:p>
          <a:p>
            <a:r>
              <a:rPr lang="en-US" altLang="zh-CN" b="1" dirty="0"/>
              <a:t>s</a:t>
            </a:r>
            <a:r>
              <a:rPr lang="en-US" altLang="zh-CN" b="1" dirty="0" smtClean="0"/>
              <a:t>core of record </a:t>
            </a:r>
            <a:r>
              <a:rPr lang="en-US" altLang="zh-CN" b="1" dirty="0" err="1" smtClean="0"/>
              <a:t>i</a:t>
            </a:r>
            <a:r>
              <a:rPr lang="en-US" altLang="zh-CN" b="1" dirty="0" smtClean="0"/>
              <a:t> and</a:t>
            </a:r>
          </a:p>
          <a:p>
            <a:r>
              <a:rPr lang="en-US" altLang="zh-CN" b="1" dirty="0"/>
              <a:t>r</a:t>
            </a:r>
            <a:r>
              <a:rPr lang="en-US" altLang="zh-CN" b="1" dirty="0" smtClean="0"/>
              <a:t>ecord j given by silk</a:t>
            </a:r>
            <a:endParaRPr lang="zh-CN" altLang="en-US" b="1" dirty="0"/>
          </a:p>
        </p:txBody>
      </p:sp>
      <p:sp>
        <p:nvSpPr>
          <p:cNvPr id="7" name="文本框 6"/>
          <p:cNvSpPr txBox="1"/>
          <p:nvPr/>
        </p:nvSpPr>
        <p:spPr>
          <a:xfrm>
            <a:off x="845218" y="4280612"/>
            <a:ext cx="2904257" cy="923330"/>
          </a:xfrm>
          <a:prstGeom prst="rect">
            <a:avLst/>
          </a:prstGeom>
          <a:noFill/>
        </p:spPr>
        <p:txBody>
          <a:bodyPr wrap="none" rtlCol="0">
            <a:spAutoFit/>
          </a:bodyPr>
          <a:lstStyle/>
          <a:p>
            <a:r>
              <a:rPr lang="en-US" altLang="zh-CN" dirty="0"/>
              <a:t>link </a:t>
            </a:r>
            <a:r>
              <a:rPr lang="en-US" altLang="zh-CN" dirty="0" smtClean="0"/>
              <a:t>the dataset </a:t>
            </a:r>
            <a:r>
              <a:rPr lang="en-US" altLang="zh-CN" dirty="0" err="1" smtClean="0"/>
              <a:t>cora</a:t>
            </a:r>
            <a:r>
              <a:rPr lang="en-US" altLang="zh-CN" dirty="0" smtClean="0"/>
              <a:t> </a:t>
            </a:r>
            <a:r>
              <a:rPr lang="en-US" altLang="zh-CN" dirty="0"/>
              <a:t>with </a:t>
            </a:r>
            <a:endParaRPr lang="en-US" altLang="zh-CN" dirty="0" smtClean="0"/>
          </a:p>
          <a:p>
            <a:r>
              <a:rPr lang="en-US" altLang="zh-CN" dirty="0" smtClean="0"/>
              <a:t>itself using </a:t>
            </a:r>
            <a:r>
              <a:rPr lang="en-US" altLang="zh-CN" dirty="0"/>
              <a:t>silk, we could get </a:t>
            </a:r>
            <a:endParaRPr lang="en-US" altLang="zh-CN" dirty="0" smtClean="0"/>
          </a:p>
          <a:p>
            <a:r>
              <a:rPr lang="en-US" altLang="zh-CN" dirty="0" smtClean="0"/>
              <a:t>a </a:t>
            </a:r>
            <a:r>
              <a:rPr lang="en-US" altLang="zh-CN" dirty="0"/>
              <a:t>matrix </a:t>
            </a:r>
            <a:r>
              <a:rPr lang="en-US" altLang="zh-CN" dirty="0" smtClean="0"/>
              <a:t>of similarity score</a:t>
            </a:r>
            <a:endParaRPr lang="zh-CN" altLang="en-US" dirty="0"/>
          </a:p>
        </p:txBody>
      </p:sp>
    </p:spTree>
    <p:extLst>
      <p:ext uri="{BB962C8B-B14F-4D97-AF65-F5344CB8AC3E}">
        <p14:creationId xmlns:p14="http://schemas.microsoft.com/office/powerpoint/2010/main" val="1674837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Do clustering</a:t>
            </a:r>
            <a:endParaRPr lang="en-US" sz="4400" dirty="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698" y="1649846"/>
            <a:ext cx="5297349" cy="4541698"/>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3525" y="1649845"/>
            <a:ext cx="5324750" cy="4541699"/>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0048" y="625064"/>
            <a:ext cx="2779776" cy="2477534"/>
          </a:xfrm>
          <a:prstGeom prst="rect">
            <a:avLst/>
          </a:prstGeom>
        </p:spPr>
      </p:pic>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17347" y="607921"/>
            <a:ext cx="2647266" cy="2368606"/>
          </a:xfrm>
          <a:prstGeom prst="rect">
            <a:avLst/>
          </a:prstGeom>
        </p:spPr>
      </p:pic>
      <p:cxnSp>
        <p:nvCxnSpPr>
          <p:cNvPr id="11" name="直接箭头连接符 10"/>
          <p:cNvCxnSpPr/>
          <p:nvPr/>
        </p:nvCxnSpPr>
        <p:spPr>
          <a:xfrm flipV="1">
            <a:off x="1719072" y="1792224"/>
            <a:ext cx="853440" cy="560832"/>
          </a:xfrm>
          <a:prstGeom prst="straightConnector1">
            <a:avLst/>
          </a:prstGeom>
          <a:ln>
            <a:solidFill>
              <a:schemeClr val="bg1"/>
            </a:solidFill>
            <a:tailEnd type="triangle"/>
          </a:ln>
        </p:spPr>
        <p:style>
          <a:lnRef idx="2">
            <a:schemeClr val="accent3"/>
          </a:lnRef>
          <a:fillRef idx="0">
            <a:schemeClr val="accent3"/>
          </a:fillRef>
          <a:effectRef idx="1">
            <a:schemeClr val="accent3"/>
          </a:effectRef>
          <a:fontRef idx="minor">
            <a:schemeClr val="tx1"/>
          </a:fontRef>
        </p:style>
      </p:cxnSp>
      <p:cxnSp>
        <p:nvCxnSpPr>
          <p:cNvPr id="12" name="直接箭头连接符 11"/>
          <p:cNvCxnSpPr/>
          <p:nvPr/>
        </p:nvCxnSpPr>
        <p:spPr>
          <a:xfrm flipV="1">
            <a:off x="7367534" y="1863831"/>
            <a:ext cx="853440" cy="560832"/>
          </a:xfrm>
          <a:prstGeom prst="straightConnector1">
            <a:avLst/>
          </a:prstGeom>
          <a:ln>
            <a:solidFill>
              <a:schemeClr val="bg1"/>
            </a:solidFill>
            <a:tailEnd type="triangle"/>
          </a:ln>
        </p:spPr>
        <p:style>
          <a:lnRef idx="2">
            <a:schemeClr val="accent3"/>
          </a:lnRef>
          <a:fillRef idx="0">
            <a:schemeClr val="accent3"/>
          </a:fillRef>
          <a:effectRef idx="1">
            <a:schemeClr val="accent3"/>
          </a:effectRef>
          <a:fontRef idx="minor">
            <a:schemeClr val="tx1"/>
          </a:fontRef>
        </p:style>
      </p:cxnSp>
      <p:sp>
        <p:nvSpPr>
          <p:cNvPr id="14" name="文本框 13"/>
          <p:cNvSpPr txBox="1"/>
          <p:nvPr/>
        </p:nvSpPr>
        <p:spPr>
          <a:xfrm>
            <a:off x="1719072" y="6333922"/>
            <a:ext cx="8215454" cy="369332"/>
          </a:xfrm>
          <a:prstGeom prst="rect">
            <a:avLst/>
          </a:prstGeom>
          <a:noFill/>
        </p:spPr>
        <p:txBody>
          <a:bodyPr wrap="none" rtlCol="0">
            <a:spAutoFit/>
          </a:bodyPr>
          <a:lstStyle/>
          <a:p>
            <a:r>
              <a:rPr lang="en-US" altLang="zh-CN" dirty="0" smtClean="0"/>
              <a:t>We use different color to show the linkage result, the brighter means the higher score</a:t>
            </a:r>
            <a:endParaRPr lang="zh-CN" altLang="en-US" dirty="0"/>
          </a:p>
        </p:txBody>
      </p:sp>
      <p:sp>
        <p:nvSpPr>
          <p:cNvPr id="15" name="文本框 14"/>
          <p:cNvSpPr txBox="1"/>
          <p:nvPr/>
        </p:nvSpPr>
        <p:spPr>
          <a:xfrm>
            <a:off x="1244557" y="5466436"/>
            <a:ext cx="1547411" cy="369332"/>
          </a:xfrm>
          <a:prstGeom prst="rect">
            <a:avLst/>
          </a:prstGeom>
          <a:noFill/>
        </p:spPr>
        <p:txBody>
          <a:bodyPr wrap="none" rtlCol="0">
            <a:spAutoFit/>
          </a:bodyPr>
          <a:lstStyle/>
          <a:p>
            <a:r>
              <a:rPr lang="en-US" altLang="zh-CN" dirty="0" smtClean="0">
                <a:solidFill>
                  <a:schemeClr val="bg1"/>
                </a:solidFill>
              </a:rPr>
              <a:t>Precision: 99%</a:t>
            </a:r>
            <a:endParaRPr lang="zh-CN" altLang="en-US" dirty="0">
              <a:solidFill>
                <a:schemeClr val="bg1"/>
              </a:solidFill>
            </a:endParaRPr>
          </a:p>
        </p:txBody>
      </p:sp>
    </p:spTree>
    <p:extLst>
      <p:ext uri="{BB962C8B-B14F-4D97-AF65-F5344CB8AC3E}">
        <p14:creationId xmlns:p14="http://schemas.microsoft.com/office/powerpoint/2010/main" val="109132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Deal with the linkage result</a:t>
            </a:r>
            <a:endParaRPr lang="en-US" sz="4400" dirty="0"/>
          </a:p>
        </p:txBody>
      </p:sp>
      <p:sp>
        <p:nvSpPr>
          <p:cNvPr id="9" name="Rectangle 8"/>
          <p:cNvSpPr/>
          <p:nvPr/>
        </p:nvSpPr>
        <p:spPr>
          <a:xfrm>
            <a:off x="2119222" y="1783116"/>
            <a:ext cx="8360242" cy="4031873"/>
          </a:xfrm>
          <a:prstGeom prst="rect">
            <a:avLst/>
          </a:prstGeom>
        </p:spPr>
        <p:txBody>
          <a:bodyPr wrap="square">
            <a:spAutoFit/>
          </a:bodyPr>
          <a:lstStyle/>
          <a:p>
            <a:pPr marL="571500" indent="-571500">
              <a:buFont typeface="Wingdings" panose="05000000000000000000" pitchFamily="2" charset="2"/>
              <a:buChar char="v"/>
            </a:pPr>
            <a:r>
              <a:rPr lang="en-US" sz="3200" dirty="0" smtClean="0"/>
              <a:t>How to change linkage result to ground truth</a:t>
            </a:r>
            <a:endParaRPr lang="en-US" sz="3200" dirty="0"/>
          </a:p>
          <a:p>
            <a:pPr marL="571500" indent="-571500">
              <a:buFont typeface="Wingdings" panose="05000000000000000000" pitchFamily="2" charset="2"/>
              <a:buChar char="v"/>
            </a:pPr>
            <a:endParaRPr lang="en-US" sz="3200" dirty="0"/>
          </a:p>
          <a:p>
            <a:pPr marL="571500" indent="-571500">
              <a:buFont typeface="Wingdings" panose="05000000000000000000" pitchFamily="2" charset="2"/>
              <a:buChar char="v"/>
            </a:pPr>
            <a:r>
              <a:rPr lang="en-US" sz="3200" dirty="0" smtClean="0"/>
              <a:t>1. How to find new information through several existed different linkage results</a:t>
            </a:r>
          </a:p>
          <a:p>
            <a:pPr marL="571500" indent="-571500">
              <a:buFont typeface="Wingdings" panose="05000000000000000000" pitchFamily="2" charset="2"/>
              <a:buChar char="v"/>
            </a:pPr>
            <a:endParaRPr lang="en-US" sz="3200" dirty="0" smtClean="0"/>
          </a:p>
          <a:p>
            <a:pPr marL="571500" indent="-571500">
              <a:buFont typeface="Wingdings" panose="05000000000000000000" pitchFamily="2" charset="2"/>
              <a:buChar char="v"/>
            </a:pPr>
            <a:r>
              <a:rPr lang="en-US" sz="3200" dirty="0" smtClean="0"/>
              <a:t>2. How to limit the bound of manual checking, in other words, how to know where the linkage error could or could not happen</a:t>
            </a:r>
            <a:endParaRPr lang="en-US" sz="3200" dirty="0"/>
          </a:p>
        </p:txBody>
      </p:sp>
    </p:spTree>
    <p:extLst>
      <p:ext uri="{BB962C8B-B14F-4D97-AF65-F5344CB8AC3E}">
        <p14:creationId xmlns:p14="http://schemas.microsoft.com/office/powerpoint/2010/main" val="245584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Conclusion &amp; Future work</a:t>
            </a:r>
            <a:endParaRPr lang="en-US" sz="4400" dirty="0"/>
          </a:p>
        </p:txBody>
      </p:sp>
      <p:sp>
        <p:nvSpPr>
          <p:cNvPr id="9" name="Rectangle 8"/>
          <p:cNvSpPr/>
          <p:nvPr/>
        </p:nvSpPr>
        <p:spPr>
          <a:xfrm>
            <a:off x="2119222" y="1783116"/>
            <a:ext cx="8360242" cy="4031873"/>
          </a:xfrm>
          <a:prstGeom prst="rect">
            <a:avLst/>
          </a:prstGeom>
        </p:spPr>
        <p:txBody>
          <a:bodyPr wrap="square">
            <a:spAutoFit/>
          </a:bodyPr>
          <a:lstStyle/>
          <a:p>
            <a:pPr marL="571500" indent="-571500">
              <a:buFont typeface="Wingdings" panose="05000000000000000000" pitchFamily="2" charset="2"/>
              <a:buChar char="v"/>
            </a:pPr>
            <a:r>
              <a:rPr lang="en-US" sz="3200" dirty="0" smtClean="0"/>
              <a:t>Though doing linkage itself is not very complicated, it is really interesting and tough to </a:t>
            </a:r>
            <a:r>
              <a:rPr lang="en-US" altLang="zh-CN" sz="3200" dirty="0"/>
              <a:t>improve the linkage result and utilize </a:t>
            </a:r>
            <a:r>
              <a:rPr lang="en-US" altLang="zh-CN" sz="3200" dirty="0" smtClean="0"/>
              <a:t>it</a:t>
            </a:r>
            <a:endParaRPr lang="en-US" altLang="zh-CN" sz="3200" dirty="0"/>
          </a:p>
          <a:p>
            <a:pPr marL="571500" indent="-571500">
              <a:buFont typeface="Wingdings" panose="05000000000000000000" pitchFamily="2" charset="2"/>
              <a:buChar char="v"/>
            </a:pPr>
            <a:r>
              <a:rPr lang="en-US" sz="3200" dirty="0" smtClean="0"/>
              <a:t>Develop theory </a:t>
            </a:r>
            <a:r>
              <a:rPr lang="en-US" sz="3200" dirty="0"/>
              <a:t>and p</a:t>
            </a:r>
            <a:r>
              <a:rPr lang="en-US" sz="3200" dirty="0" smtClean="0"/>
              <a:t>retreatment API to analyze the dataset and pick metrics automatically</a:t>
            </a:r>
            <a:endParaRPr lang="en-US" sz="3200" dirty="0"/>
          </a:p>
          <a:p>
            <a:pPr marL="571500" indent="-571500">
              <a:buFont typeface="Wingdings" panose="05000000000000000000" pitchFamily="2" charset="2"/>
              <a:buChar char="v"/>
            </a:pPr>
            <a:r>
              <a:rPr lang="en-US" sz="3200" dirty="0" smtClean="0"/>
              <a:t>Develop a method to get better linkage result from different “good” linkage results</a:t>
            </a:r>
            <a:endParaRPr lang="en-US" sz="3200" dirty="0"/>
          </a:p>
        </p:txBody>
      </p:sp>
    </p:spTree>
    <p:extLst>
      <p:ext uri="{BB962C8B-B14F-4D97-AF65-F5344CB8AC3E}">
        <p14:creationId xmlns:p14="http://schemas.microsoft.com/office/powerpoint/2010/main" val="163255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Overview</a:t>
            </a:r>
            <a:endParaRPr lang="en-US" sz="4400" dirty="0"/>
          </a:p>
        </p:txBody>
      </p:sp>
      <p:sp>
        <p:nvSpPr>
          <p:cNvPr id="9" name="Rectangle 8"/>
          <p:cNvSpPr/>
          <p:nvPr/>
        </p:nvSpPr>
        <p:spPr>
          <a:xfrm>
            <a:off x="2119222" y="1783116"/>
            <a:ext cx="8360242" cy="1323439"/>
          </a:xfrm>
          <a:prstGeom prst="rect">
            <a:avLst/>
          </a:prstGeom>
        </p:spPr>
        <p:txBody>
          <a:bodyPr wrap="square">
            <a:spAutoFit/>
          </a:bodyPr>
          <a:lstStyle/>
          <a:p>
            <a:pPr marL="571500" indent="-571500">
              <a:buFont typeface="Wingdings" panose="05000000000000000000" pitchFamily="2" charset="2"/>
              <a:buChar char="v"/>
            </a:pPr>
            <a:r>
              <a:rPr lang="en-US" sz="4000" dirty="0" smtClean="0"/>
              <a:t>Part I.   Silk</a:t>
            </a:r>
          </a:p>
          <a:p>
            <a:pPr marL="571500" indent="-571500">
              <a:buFont typeface="Wingdings" panose="05000000000000000000" pitchFamily="2" charset="2"/>
              <a:buChar char="v"/>
            </a:pPr>
            <a:r>
              <a:rPr lang="en-US" sz="4000" dirty="0" smtClean="0">
                <a:solidFill>
                  <a:srgbClr val="FF0000"/>
                </a:solidFill>
              </a:rPr>
              <a:t>Part II.  F-Swoosh</a:t>
            </a:r>
            <a:endParaRPr lang="en-US" sz="4000" dirty="0">
              <a:solidFill>
                <a:srgbClr val="FF0000"/>
              </a:solidFill>
            </a:endParaRPr>
          </a:p>
        </p:txBody>
      </p:sp>
    </p:spTree>
    <p:extLst>
      <p:ext uri="{BB962C8B-B14F-4D97-AF65-F5344CB8AC3E}">
        <p14:creationId xmlns:p14="http://schemas.microsoft.com/office/powerpoint/2010/main" val="2136875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F-Swoosh</a:t>
            </a:r>
            <a:endParaRPr lang="en-US" sz="4400" dirty="0"/>
          </a:p>
        </p:txBody>
      </p:sp>
      <p:sp>
        <p:nvSpPr>
          <p:cNvPr id="9" name="Rectangle 8"/>
          <p:cNvSpPr/>
          <p:nvPr/>
        </p:nvSpPr>
        <p:spPr>
          <a:xfrm>
            <a:off x="2119222" y="1783116"/>
            <a:ext cx="8360242" cy="1877437"/>
          </a:xfrm>
          <a:prstGeom prst="rect">
            <a:avLst/>
          </a:prstGeom>
        </p:spPr>
        <p:txBody>
          <a:bodyPr wrap="square">
            <a:spAutoFit/>
          </a:bodyPr>
          <a:lstStyle/>
          <a:p>
            <a:pPr marL="571500" indent="-571500">
              <a:buFont typeface="Wingdings" panose="05000000000000000000" pitchFamily="2" charset="2"/>
              <a:buChar char="v"/>
            </a:pPr>
            <a:r>
              <a:rPr lang="en-US" sz="3200" dirty="0" smtClean="0">
                <a:solidFill>
                  <a:schemeClr val="tx2"/>
                </a:solidFill>
              </a:rPr>
              <a:t>What is it</a:t>
            </a:r>
          </a:p>
          <a:p>
            <a:pPr marL="1028700" lvl="1" indent="-571500">
              <a:buFont typeface="Wingdings" panose="05000000000000000000" pitchFamily="2" charset="2"/>
              <a:buChar char="v"/>
            </a:pPr>
            <a:r>
              <a:rPr lang="en-US" altLang="zh-CN" sz="2800" dirty="0" smtClean="0"/>
              <a:t>An algorithm[1] for intra-set clustering.</a:t>
            </a:r>
          </a:p>
          <a:p>
            <a:pPr marL="1028700" lvl="1" indent="-571500">
              <a:buFont typeface="Wingdings" panose="05000000000000000000" pitchFamily="2" charset="2"/>
              <a:buChar char="v"/>
            </a:pPr>
            <a:r>
              <a:rPr lang="en-US" altLang="zh-CN" sz="2800" dirty="0" smtClean="0"/>
              <a:t>Integrate records referring to a same entity into a single record containing more information. </a:t>
            </a:r>
            <a:endParaRPr lang="en-US" sz="3200" dirty="0"/>
          </a:p>
        </p:txBody>
      </p:sp>
      <p:pic>
        <p:nvPicPr>
          <p:cNvPr id="2" name="图片 1"/>
          <p:cNvPicPr>
            <a:picLocks noChangeAspect="1"/>
          </p:cNvPicPr>
          <p:nvPr/>
        </p:nvPicPr>
        <p:blipFill>
          <a:blip r:embed="rId3"/>
          <a:stretch>
            <a:fillRect/>
          </a:stretch>
        </p:blipFill>
        <p:spPr>
          <a:xfrm>
            <a:off x="2119222" y="4255637"/>
            <a:ext cx="8253296" cy="1317847"/>
          </a:xfrm>
          <a:prstGeom prst="rect">
            <a:avLst/>
          </a:prstGeom>
        </p:spPr>
      </p:pic>
      <p:sp>
        <p:nvSpPr>
          <p:cNvPr id="4" name="文本框 3"/>
          <p:cNvSpPr txBox="1"/>
          <p:nvPr/>
        </p:nvSpPr>
        <p:spPr>
          <a:xfrm>
            <a:off x="2119223" y="6014679"/>
            <a:ext cx="8548778" cy="738664"/>
          </a:xfrm>
          <a:prstGeom prst="rect">
            <a:avLst/>
          </a:prstGeom>
          <a:noFill/>
        </p:spPr>
        <p:txBody>
          <a:bodyPr wrap="square" rtlCol="0">
            <a:spAutoFit/>
          </a:bodyPr>
          <a:lstStyle/>
          <a:p>
            <a:r>
              <a:rPr lang="en-US" altLang="zh-CN" sz="1400" dirty="0" smtClean="0"/>
              <a:t>[1] </a:t>
            </a:r>
            <a:r>
              <a:rPr lang="en-US" altLang="zh-CN" sz="1400" dirty="0" err="1"/>
              <a:t>Benjelloun</a:t>
            </a:r>
            <a:r>
              <a:rPr lang="en-US" altLang="zh-CN" sz="1400" dirty="0"/>
              <a:t>, O., Garcia-Molina, H., </a:t>
            </a:r>
            <a:r>
              <a:rPr lang="en-US" altLang="zh-CN" sz="1400" dirty="0" err="1"/>
              <a:t>Menestrina</a:t>
            </a:r>
            <a:r>
              <a:rPr lang="en-US" altLang="zh-CN" sz="1400" dirty="0"/>
              <a:t>, D., Su, Q., </a:t>
            </a:r>
            <a:r>
              <a:rPr lang="en-US" altLang="zh-CN" sz="1400" dirty="0" err="1"/>
              <a:t>Whang</a:t>
            </a:r>
            <a:r>
              <a:rPr lang="en-US" altLang="zh-CN" sz="1400" dirty="0"/>
              <a:t>, S. E., &amp; </a:t>
            </a:r>
            <a:r>
              <a:rPr lang="en-US" altLang="zh-CN" sz="1400" dirty="0" err="1"/>
              <a:t>Widom</a:t>
            </a:r>
            <a:r>
              <a:rPr lang="en-US" altLang="zh-CN" sz="1400" dirty="0"/>
              <a:t>, J. (2009). Swoosh: a generic approach to entity resolution. </a:t>
            </a:r>
            <a:r>
              <a:rPr lang="en-US" altLang="zh-CN" sz="1400" i="1" dirty="0"/>
              <a:t>The VLDB Journal—The International Journal on Very Large Data Bases</a:t>
            </a:r>
            <a:r>
              <a:rPr lang="en-US" altLang="zh-CN" sz="1400" dirty="0"/>
              <a:t>, </a:t>
            </a:r>
            <a:r>
              <a:rPr lang="en-US" altLang="zh-CN" sz="1400" i="1" dirty="0"/>
              <a:t>18</a:t>
            </a:r>
            <a:r>
              <a:rPr lang="en-US" altLang="zh-CN" sz="1400" dirty="0"/>
              <a:t>(1), 255-276.</a:t>
            </a:r>
            <a:endParaRPr lang="zh-CN" altLang="en-US" sz="1400" dirty="0"/>
          </a:p>
        </p:txBody>
      </p:sp>
    </p:spTree>
    <p:extLst>
      <p:ext uri="{BB962C8B-B14F-4D97-AF65-F5344CB8AC3E}">
        <p14:creationId xmlns:p14="http://schemas.microsoft.com/office/powerpoint/2010/main" val="2363494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F-Swoosh</a:t>
            </a:r>
            <a:endParaRPr lang="en-US" sz="4400" dirty="0"/>
          </a:p>
        </p:txBody>
      </p:sp>
      <p:sp>
        <p:nvSpPr>
          <p:cNvPr id="9" name="Rectangle 8"/>
          <p:cNvSpPr/>
          <p:nvPr/>
        </p:nvSpPr>
        <p:spPr>
          <a:xfrm>
            <a:off x="2119222" y="1783116"/>
            <a:ext cx="8360242" cy="4154984"/>
          </a:xfrm>
          <a:prstGeom prst="rect">
            <a:avLst/>
          </a:prstGeom>
        </p:spPr>
        <p:txBody>
          <a:bodyPr wrap="square">
            <a:spAutoFit/>
          </a:bodyPr>
          <a:lstStyle/>
          <a:p>
            <a:pPr marL="571500" indent="-571500">
              <a:buFont typeface="Wingdings" panose="05000000000000000000" pitchFamily="2" charset="2"/>
              <a:buChar char="v"/>
            </a:pPr>
            <a:r>
              <a:rPr lang="en-US" sz="3200" dirty="0" smtClean="0">
                <a:solidFill>
                  <a:schemeClr val="tx2"/>
                </a:solidFill>
              </a:rPr>
              <a:t>Feature of a record</a:t>
            </a:r>
          </a:p>
          <a:p>
            <a:pPr marL="1028700" lvl="1" indent="-571500">
              <a:buFont typeface="Wingdings" panose="05000000000000000000" pitchFamily="2" charset="2"/>
              <a:buChar char="v"/>
            </a:pPr>
            <a:r>
              <a:rPr lang="en-US" altLang="zh-CN" sz="2800" dirty="0" smtClean="0"/>
              <a:t>A </a:t>
            </a:r>
            <a:r>
              <a:rPr lang="en-US" altLang="zh-CN" sz="2800" dirty="0"/>
              <a:t>combination of certain dimension values of a record, usually with real-word meaning</a:t>
            </a:r>
            <a:r>
              <a:rPr lang="en-US" altLang="zh-CN" sz="2800" dirty="0" smtClean="0"/>
              <a:t>.</a:t>
            </a:r>
            <a:endParaRPr lang="en-US" sz="3200" dirty="0"/>
          </a:p>
          <a:p>
            <a:pPr marL="571500" indent="-571500">
              <a:buFont typeface="Wingdings" panose="05000000000000000000" pitchFamily="2" charset="2"/>
              <a:buChar char="v"/>
            </a:pPr>
            <a:r>
              <a:rPr lang="en-US" sz="3200" dirty="0" smtClean="0">
                <a:solidFill>
                  <a:schemeClr val="tx2"/>
                </a:solidFill>
              </a:rPr>
              <a:t>Examples</a:t>
            </a:r>
            <a:endParaRPr lang="en-US" sz="3200" dirty="0" smtClean="0"/>
          </a:p>
          <a:p>
            <a:pPr marL="1028700" lvl="1" indent="-571500">
              <a:buFont typeface="Wingdings" panose="05000000000000000000" pitchFamily="2" charset="2"/>
              <a:buChar char="v"/>
            </a:pPr>
            <a:r>
              <a:rPr lang="en-US" sz="2400" dirty="0" smtClean="0"/>
              <a:t>A record: [‘Woody Allen’, ‘USA’, ‘New York City, NY’, ‘December 1, 1935’, ‘American Director’, …]</a:t>
            </a:r>
          </a:p>
          <a:p>
            <a:pPr marL="1485900" lvl="2" indent="-571500">
              <a:buFont typeface="Wingdings" panose="05000000000000000000" pitchFamily="2" charset="2"/>
              <a:buChar char="v"/>
            </a:pPr>
            <a:r>
              <a:rPr lang="en-US" sz="2400" dirty="0" smtClean="0"/>
              <a:t>Feature 1: name + nation + description</a:t>
            </a:r>
          </a:p>
          <a:p>
            <a:pPr lvl="3"/>
            <a:r>
              <a:rPr lang="en-US" sz="2400" dirty="0"/>
              <a:t>	</a:t>
            </a:r>
            <a:r>
              <a:rPr lang="en-US" dirty="0" smtClean="0">
                <a:solidFill>
                  <a:srgbClr val="FF0000"/>
                </a:solidFill>
              </a:rPr>
              <a:t>[‘Woody Allen’, ‘USA’, ‘American Director’]</a:t>
            </a:r>
          </a:p>
          <a:p>
            <a:pPr marL="1485900" lvl="2" indent="-571500">
              <a:buFont typeface="Wingdings" panose="05000000000000000000" pitchFamily="2" charset="2"/>
              <a:buChar char="v"/>
            </a:pPr>
            <a:r>
              <a:rPr lang="en-US" sz="2400" dirty="0" smtClean="0"/>
              <a:t>Feature 2: name + birthplace + birthdate</a:t>
            </a:r>
          </a:p>
          <a:p>
            <a:pPr lvl="3"/>
            <a:r>
              <a:rPr lang="en-US" sz="2400" dirty="0" smtClean="0"/>
              <a:t>	</a:t>
            </a:r>
            <a:r>
              <a:rPr lang="en-US" dirty="0" smtClean="0">
                <a:solidFill>
                  <a:srgbClr val="FF0000"/>
                </a:solidFill>
              </a:rPr>
              <a:t>[‘Woody Allen’, ‘New York City, NY’, ‘December 1, 1935’]</a:t>
            </a:r>
            <a:endParaRPr lang="en-US" sz="3200" dirty="0"/>
          </a:p>
        </p:txBody>
      </p:sp>
    </p:spTree>
    <p:extLst>
      <p:ext uri="{BB962C8B-B14F-4D97-AF65-F5344CB8AC3E}">
        <p14:creationId xmlns:p14="http://schemas.microsoft.com/office/powerpoint/2010/main" val="54447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F-Swoosh</a:t>
            </a:r>
            <a:endParaRPr lang="en-US" sz="4400" dirty="0"/>
          </a:p>
        </p:txBody>
      </p:sp>
      <p:sp>
        <p:nvSpPr>
          <p:cNvPr id="9" name="Rectangle 8"/>
          <p:cNvSpPr/>
          <p:nvPr/>
        </p:nvSpPr>
        <p:spPr>
          <a:xfrm>
            <a:off x="2119222" y="1783116"/>
            <a:ext cx="8360242" cy="3293209"/>
          </a:xfrm>
          <a:prstGeom prst="rect">
            <a:avLst/>
          </a:prstGeom>
        </p:spPr>
        <p:txBody>
          <a:bodyPr wrap="square">
            <a:spAutoFit/>
          </a:bodyPr>
          <a:lstStyle/>
          <a:p>
            <a:pPr marL="571500" indent="-571500">
              <a:buFont typeface="Wingdings" panose="05000000000000000000" pitchFamily="2" charset="2"/>
              <a:buChar char="v"/>
            </a:pPr>
            <a:r>
              <a:rPr lang="en-US" sz="3200" dirty="0" smtClean="0">
                <a:solidFill>
                  <a:schemeClr val="tx2"/>
                </a:solidFill>
              </a:rPr>
              <a:t>Approach</a:t>
            </a:r>
          </a:p>
          <a:p>
            <a:pPr marL="1028700" lvl="1" indent="-571500">
              <a:buFont typeface="Wingdings" panose="05000000000000000000" pitchFamily="2" charset="2"/>
              <a:buChar char="v"/>
            </a:pPr>
            <a:r>
              <a:rPr lang="en-US" sz="2800" dirty="0" smtClean="0"/>
              <a:t>Compare </a:t>
            </a:r>
            <a:r>
              <a:rPr lang="en-US" sz="2800" dirty="0" smtClean="0">
                <a:sym typeface="Wingdings" panose="05000000000000000000" pitchFamily="2" charset="2"/>
              </a:rPr>
              <a:t> Match  Merge</a:t>
            </a:r>
            <a:endParaRPr lang="en-US" sz="2800" dirty="0" smtClean="0"/>
          </a:p>
          <a:p>
            <a:pPr marL="571500" indent="-571500">
              <a:buFont typeface="Wingdings" panose="05000000000000000000" pitchFamily="2" charset="2"/>
              <a:buChar char="v"/>
            </a:pPr>
            <a:r>
              <a:rPr lang="en-US" sz="3200" dirty="0" smtClean="0">
                <a:solidFill>
                  <a:schemeClr val="tx2"/>
                </a:solidFill>
              </a:rPr>
              <a:t>Matching</a:t>
            </a:r>
            <a:endParaRPr lang="en-US" sz="3200" dirty="0" smtClean="0"/>
          </a:p>
          <a:p>
            <a:pPr marL="1028700" lvl="1" indent="-571500">
              <a:buFont typeface="Wingdings" panose="05000000000000000000" pitchFamily="2" charset="2"/>
              <a:buChar char="v"/>
            </a:pPr>
            <a:r>
              <a:rPr lang="en-US" sz="2800" dirty="0" smtClean="0"/>
              <a:t>Design matching functions to decide whether two values (of a same feature from two different records) match.</a:t>
            </a:r>
            <a:endParaRPr lang="en-US" sz="2800" dirty="0"/>
          </a:p>
          <a:p>
            <a:pPr marL="571500" indent="-571500">
              <a:buFont typeface="Wingdings" panose="05000000000000000000" pitchFamily="2" charset="2"/>
              <a:buChar char="v"/>
            </a:pPr>
            <a:r>
              <a:rPr lang="en-US" sz="3200" dirty="0" smtClean="0">
                <a:solidFill>
                  <a:schemeClr val="tx2"/>
                </a:solidFill>
              </a:rPr>
              <a:t>Merging</a:t>
            </a:r>
          </a:p>
        </p:txBody>
      </p:sp>
      <p:sp>
        <p:nvSpPr>
          <p:cNvPr id="2" name="文本框 1"/>
          <p:cNvSpPr txBox="1"/>
          <p:nvPr/>
        </p:nvSpPr>
        <p:spPr>
          <a:xfrm>
            <a:off x="929061" y="5279525"/>
            <a:ext cx="5207579" cy="1200329"/>
          </a:xfrm>
          <a:prstGeom prst="rect">
            <a:avLst/>
          </a:prstGeom>
          <a:noFill/>
        </p:spPr>
        <p:txBody>
          <a:bodyPr wrap="none" rtlCol="0">
            <a:spAutoFit/>
          </a:bodyPr>
          <a:lstStyle/>
          <a:p>
            <a:r>
              <a:rPr lang="en-US" altLang="zh-CN" sz="2400" dirty="0" smtClean="0"/>
              <a:t>[‘</a:t>
            </a:r>
            <a:r>
              <a:rPr lang="en-US" altLang="zh-CN" sz="2400" dirty="0" err="1" smtClean="0"/>
              <a:t>Hao</a:t>
            </a:r>
            <a:r>
              <a:rPr lang="en-US" altLang="zh-CN" sz="2400" dirty="0"/>
              <a:t> </a:t>
            </a:r>
            <a:r>
              <a:rPr lang="en-US" altLang="zh-CN" sz="2400" dirty="0" smtClean="0"/>
              <a:t>Yuan’, ‘China’, null, ‘LA, California’]</a:t>
            </a:r>
          </a:p>
          <a:p>
            <a:endParaRPr lang="en-US" altLang="zh-CN" sz="2400" dirty="0"/>
          </a:p>
          <a:p>
            <a:r>
              <a:rPr lang="en-US" altLang="zh-CN" sz="2400" dirty="0" smtClean="0"/>
              <a:t>[‘</a:t>
            </a:r>
            <a:r>
              <a:rPr lang="en-US" altLang="zh-CN" sz="2400" dirty="0" err="1" smtClean="0"/>
              <a:t>Hao</a:t>
            </a:r>
            <a:r>
              <a:rPr lang="en-US" altLang="zh-CN" sz="2400" dirty="0" smtClean="0"/>
              <a:t> Y.’, null, ‘male’, ‘Los Angeles, USA]</a:t>
            </a:r>
            <a:endParaRPr lang="zh-CN" altLang="en-US" sz="2400" dirty="0"/>
          </a:p>
        </p:txBody>
      </p:sp>
      <p:sp>
        <p:nvSpPr>
          <p:cNvPr id="6" name="右箭头 5"/>
          <p:cNvSpPr/>
          <p:nvPr/>
        </p:nvSpPr>
        <p:spPr>
          <a:xfrm>
            <a:off x="6096000" y="5781693"/>
            <a:ext cx="995680" cy="19599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p:cNvSpPr txBox="1"/>
          <p:nvPr/>
        </p:nvSpPr>
        <p:spPr>
          <a:xfrm>
            <a:off x="7091680" y="5464189"/>
            <a:ext cx="4192302" cy="707886"/>
          </a:xfrm>
          <a:prstGeom prst="rect">
            <a:avLst/>
          </a:prstGeom>
          <a:noFill/>
        </p:spPr>
        <p:txBody>
          <a:bodyPr wrap="none" rtlCol="0">
            <a:spAutoFit/>
          </a:bodyPr>
          <a:lstStyle/>
          <a:p>
            <a:r>
              <a:rPr lang="en-US" altLang="zh-CN" sz="2000" dirty="0" smtClean="0"/>
              <a:t>[‘</a:t>
            </a:r>
            <a:r>
              <a:rPr lang="en-US" altLang="zh-CN" sz="2000" dirty="0" err="1" smtClean="0"/>
              <a:t>Hao</a:t>
            </a:r>
            <a:r>
              <a:rPr lang="en-US" altLang="zh-CN" sz="2000" dirty="0" smtClean="0"/>
              <a:t> Yuan’, ‘China’, ‘male’,</a:t>
            </a:r>
          </a:p>
          <a:p>
            <a:r>
              <a:rPr lang="en-US" altLang="zh-CN" sz="2000" dirty="0"/>
              <a:t>	</a:t>
            </a:r>
            <a:r>
              <a:rPr lang="en-US" altLang="zh-CN" sz="2000" dirty="0" smtClean="0"/>
              <a:t>‘Los Angeles, California, USA’]</a:t>
            </a:r>
            <a:endParaRPr lang="zh-CN" altLang="en-US" sz="2000" dirty="0"/>
          </a:p>
        </p:txBody>
      </p:sp>
    </p:spTree>
    <p:extLst>
      <p:ext uri="{BB962C8B-B14F-4D97-AF65-F5344CB8AC3E}">
        <p14:creationId xmlns:p14="http://schemas.microsoft.com/office/powerpoint/2010/main" val="3274677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F-Swoosh</a:t>
            </a:r>
            <a:endParaRPr lang="en-US" sz="4400" dirty="0"/>
          </a:p>
        </p:txBody>
      </p:sp>
      <p:sp>
        <p:nvSpPr>
          <p:cNvPr id="9" name="Rectangle 8"/>
          <p:cNvSpPr/>
          <p:nvPr/>
        </p:nvSpPr>
        <p:spPr>
          <a:xfrm>
            <a:off x="2119222" y="1783116"/>
            <a:ext cx="8360242" cy="3847207"/>
          </a:xfrm>
          <a:prstGeom prst="rect">
            <a:avLst/>
          </a:prstGeom>
        </p:spPr>
        <p:txBody>
          <a:bodyPr wrap="square">
            <a:spAutoFit/>
          </a:bodyPr>
          <a:lstStyle/>
          <a:p>
            <a:pPr marL="571500" indent="-571500">
              <a:buFont typeface="Wingdings" panose="05000000000000000000" pitchFamily="2" charset="2"/>
              <a:buChar char="v"/>
            </a:pPr>
            <a:r>
              <a:rPr lang="en-US" sz="3200" dirty="0" smtClean="0">
                <a:solidFill>
                  <a:schemeClr val="tx2"/>
                </a:solidFill>
              </a:rPr>
              <a:t>Matching functions</a:t>
            </a:r>
          </a:p>
          <a:p>
            <a:pPr marL="1028700" lvl="1" indent="-571500">
              <a:buFont typeface="Wingdings" panose="05000000000000000000" pitchFamily="2" charset="2"/>
              <a:buChar char="v"/>
            </a:pPr>
            <a:r>
              <a:rPr lang="en-US" sz="2400" dirty="0" smtClean="0"/>
              <a:t>Traditional string / numeric data-similarity metrics</a:t>
            </a:r>
          </a:p>
          <a:p>
            <a:pPr marL="1028700" lvl="1" indent="-571500">
              <a:buFont typeface="Wingdings" panose="05000000000000000000" pitchFamily="2" charset="2"/>
              <a:buChar char="v"/>
            </a:pPr>
            <a:r>
              <a:rPr lang="en-US" sz="2400" dirty="0" smtClean="0"/>
              <a:t>Customized parameters.</a:t>
            </a:r>
          </a:p>
          <a:p>
            <a:pPr marL="1028700" lvl="1" indent="-571500">
              <a:buFont typeface="Wingdings" panose="05000000000000000000" pitchFamily="2" charset="2"/>
              <a:buChar char="v"/>
            </a:pPr>
            <a:r>
              <a:rPr lang="en-US" sz="2400" dirty="0" smtClean="0"/>
              <a:t>Records match: values match in </a:t>
            </a:r>
            <a:r>
              <a:rPr lang="en-US" sz="2400" dirty="0" smtClean="0">
                <a:solidFill>
                  <a:srgbClr val="FF0000"/>
                </a:solidFill>
              </a:rPr>
              <a:t>at least one</a:t>
            </a:r>
            <a:r>
              <a:rPr lang="en-US" sz="2400" dirty="0" smtClean="0"/>
              <a:t> feature.</a:t>
            </a:r>
            <a:endParaRPr lang="en-US" sz="2400" dirty="0"/>
          </a:p>
          <a:p>
            <a:pPr marL="571500" indent="-571500">
              <a:buFont typeface="Wingdings" panose="05000000000000000000" pitchFamily="2" charset="2"/>
              <a:buChar char="v"/>
            </a:pPr>
            <a:r>
              <a:rPr lang="en-US" sz="3200" dirty="0" smtClean="0">
                <a:solidFill>
                  <a:schemeClr val="tx2"/>
                </a:solidFill>
              </a:rPr>
              <a:t>Merging functions</a:t>
            </a:r>
            <a:endParaRPr lang="en-US" sz="3200" dirty="0" smtClean="0"/>
          </a:p>
          <a:p>
            <a:pPr marL="1028700" lvl="1" indent="-571500">
              <a:buFont typeface="Wingdings" panose="05000000000000000000" pitchFamily="2" charset="2"/>
              <a:buChar char="v"/>
            </a:pPr>
            <a:r>
              <a:rPr lang="en-US" sz="2400" dirty="0" smtClean="0"/>
              <a:t>E.g.: concatenating, choosing by contribution, choosing by length, etc.</a:t>
            </a:r>
            <a:endParaRPr lang="en-US" sz="2400" dirty="0"/>
          </a:p>
          <a:p>
            <a:pPr marL="571500" indent="-571500">
              <a:buFont typeface="Wingdings" panose="05000000000000000000" pitchFamily="2" charset="2"/>
              <a:buChar char="v"/>
            </a:pPr>
            <a:r>
              <a:rPr lang="en-US" sz="3200" dirty="0" smtClean="0">
                <a:solidFill>
                  <a:schemeClr val="tx2"/>
                </a:solidFill>
              </a:rPr>
              <a:t>Avoid </a:t>
            </a:r>
            <a:r>
              <a:rPr lang="en-US" sz="3200" dirty="0" err="1" smtClean="0">
                <a:solidFill>
                  <a:schemeClr val="tx2"/>
                </a:solidFill>
              </a:rPr>
              <a:t>overfitting</a:t>
            </a:r>
            <a:endParaRPr lang="en-US" sz="3200" dirty="0" smtClean="0"/>
          </a:p>
          <a:p>
            <a:pPr marL="1028700" lvl="1" indent="-571500">
              <a:buFont typeface="Wingdings" panose="05000000000000000000" pitchFamily="2" charset="2"/>
              <a:buChar char="v"/>
            </a:pPr>
            <a:r>
              <a:rPr lang="en-US" sz="2800" dirty="0" smtClean="0"/>
              <a:t>Use simple, well-known functions.</a:t>
            </a:r>
            <a:endParaRPr lang="en-US" sz="2800" dirty="0"/>
          </a:p>
        </p:txBody>
      </p:sp>
    </p:spTree>
    <p:extLst>
      <p:ext uri="{BB962C8B-B14F-4D97-AF65-F5344CB8AC3E}">
        <p14:creationId xmlns:p14="http://schemas.microsoft.com/office/powerpoint/2010/main" val="2758090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F-Swoosh</a:t>
            </a:r>
            <a:endParaRPr lang="en-US" sz="4400" dirty="0"/>
          </a:p>
        </p:txBody>
      </p:sp>
      <p:sp>
        <p:nvSpPr>
          <p:cNvPr id="9" name="Rectangle 8"/>
          <p:cNvSpPr/>
          <p:nvPr/>
        </p:nvSpPr>
        <p:spPr>
          <a:xfrm>
            <a:off x="2119222" y="1783116"/>
            <a:ext cx="8360242" cy="2739211"/>
          </a:xfrm>
          <a:prstGeom prst="rect">
            <a:avLst/>
          </a:prstGeom>
        </p:spPr>
        <p:txBody>
          <a:bodyPr wrap="square">
            <a:spAutoFit/>
          </a:bodyPr>
          <a:lstStyle/>
          <a:p>
            <a:pPr marL="571500" indent="-571500">
              <a:buFont typeface="Wingdings" panose="05000000000000000000" pitchFamily="2" charset="2"/>
              <a:buChar char="v"/>
            </a:pPr>
            <a:r>
              <a:rPr lang="en-US" sz="3200" dirty="0" smtClean="0">
                <a:solidFill>
                  <a:schemeClr val="tx2"/>
                </a:solidFill>
              </a:rPr>
              <a:t>How it works</a:t>
            </a:r>
            <a:endParaRPr lang="en-US" sz="2800" dirty="0" smtClean="0"/>
          </a:p>
          <a:p>
            <a:pPr marL="1028700" lvl="1" indent="-571500">
              <a:buFont typeface="Wingdings" panose="05000000000000000000" pitchFamily="2" charset="2"/>
              <a:buChar char="v"/>
            </a:pPr>
            <a:r>
              <a:rPr lang="en-US" sz="2800" dirty="0" smtClean="0"/>
              <a:t>Human knowledge introduced on how to recognize records referring to the same entity.</a:t>
            </a:r>
          </a:p>
          <a:p>
            <a:pPr marL="1028700" lvl="1" indent="-571500">
              <a:buFont typeface="Wingdings" panose="05000000000000000000" pitchFamily="2" charset="2"/>
              <a:buChar char="v"/>
            </a:pPr>
            <a:r>
              <a:rPr lang="en-US" sz="2800" dirty="0" smtClean="0"/>
              <a:t>Merging products are stronger to absorb other related records in the set.</a:t>
            </a:r>
          </a:p>
          <a:p>
            <a:pPr marL="1028700" lvl="1" indent="-571500">
              <a:buFont typeface="Wingdings" panose="05000000000000000000" pitchFamily="2" charset="2"/>
              <a:buChar char="v"/>
            </a:pPr>
            <a:r>
              <a:rPr lang="en-US" sz="2800" dirty="0" smtClean="0"/>
              <a:t>Ability to process high dimensions.</a:t>
            </a:r>
            <a:endParaRPr lang="en-US" sz="2800" dirty="0"/>
          </a:p>
        </p:txBody>
      </p:sp>
      <p:pic>
        <p:nvPicPr>
          <p:cNvPr id="2" name="图片 1"/>
          <p:cNvPicPr>
            <a:picLocks noChangeAspect="1"/>
          </p:cNvPicPr>
          <p:nvPr/>
        </p:nvPicPr>
        <p:blipFill>
          <a:blip r:embed="rId3"/>
          <a:stretch>
            <a:fillRect/>
          </a:stretch>
        </p:blipFill>
        <p:spPr>
          <a:xfrm>
            <a:off x="2937782" y="4790914"/>
            <a:ext cx="6211577" cy="1373414"/>
          </a:xfrm>
          <a:prstGeom prst="rect">
            <a:avLst/>
          </a:prstGeom>
        </p:spPr>
      </p:pic>
    </p:spTree>
    <p:extLst>
      <p:ext uri="{BB962C8B-B14F-4D97-AF65-F5344CB8AC3E}">
        <p14:creationId xmlns:p14="http://schemas.microsoft.com/office/powerpoint/2010/main" val="3216517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Overview</a:t>
            </a:r>
            <a:endParaRPr lang="en-US" sz="4400" dirty="0"/>
          </a:p>
        </p:txBody>
      </p:sp>
      <p:sp>
        <p:nvSpPr>
          <p:cNvPr id="9" name="Rectangle 8"/>
          <p:cNvSpPr/>
          <p:nvPr/>
        </p:nvSpPr>
        <p:spPr>
          <a:xfrm>
            <a:off x="2119222" y="1783116"/>
            <a:ext cx="8360242" cy="2369880"/>
          </a:xfrm>
          <a:prstGeom prst="rect">
            <a:avLst/>
          </a:prstGeom>
        </p:spPr>
        <p:txBody>
          <a:bodyPr wrap="square">
            <a:spAutoFit/>
          </a:bodyPr>
          <a:lstStyle/>
          <a:p>
            <a:pPr marL="571500" indent="-571500">
              <a:buFont typeface="Wingdings" panose="05000000000000000000" pitchFamily="2" charset="2"/>
              <a:buChar char="v"/>
            </a:pPr>
            <a:r>
              <a:rPr lang="en-US" sz="3200" dirty="0" smtClean="0">
                <a:solidFill>
                  <a:schemeClr val="tx2"/>
                </a:solidFill>
              </a:rPr>
              <a:t>Data Linkage and </a:t>
            </a:r>
            <a:r>
              <a:rPr lang="en-US" sz="3200" dirty="0" err="1" smtClean="0">
                <a:solidFill>
                  <a:schemeClr val="tx2"/>
                </a:solidFill>
              </a:rPr>
              <a:t>Deduplication</a:t>
            </a:r>
            <a:endParaRPr lang="en-US" sz="3200" dirty="0" smtClean="0">
              <a:solidFill>
                <a:schemeClr val="tx2"/>
              </a:solidFill>
            </a:endParaRPr>
          </a:p>
          <a:p>
            <a:pPr marL="571500" indent="-571500">
              <a:buFont typeface="Wingdings" panose="05000000000000000000" pitchFamily="2" charset="2"/>
              <a:buChar char="v"/>
            </a:pPr>
            <a:r>
              <a:rPr lang="en-US" sz="3200" dirty="0" smtClean="0">
                <a:solidFill>
                  <a:schemeClr val="tx2"/>
                </a:solidFill>
              </a:rPr>
              <a:t>Comparison</a:t>
            </a:r>
          </a:p>
          <a:p>
            <a:pPr marL="1028700" lvl="1" indent="-571500">
              <a:buFont typeface="Wingdings" panose="05000000000000000000" pitchFamily="2" charset="2"/>
              <a:buChar char="v"/>
            </a:pPr>
            <a:r>
              <a:rPr lang="en-US" altLang="zh-CN" sz="2800" dirty="0" smtClean="0"/>
              <a:t>F-Swoosh</a:t>
            </a:r>
          </a:p>
          <a:p>
            <a:pPr marL="1028700" lvl="1" indent="-571500">
              <a:buFont typeface="Wingdings" panose="05000000000000000000" pitchFamily="2" charset="2"/>
              <a:buChar char="v"/>
            </a:pPr>
            <a:r>
              <a:rPr lang="en-US" altLang="zh-CN" sz="2800" dirty="0" smtClean="0"/>
              <a:t>Silk</a:t>
            </a:r>
          </a:p>
          <a:p>
            <a:pPr marL="1028700" lvl="1" indent="-571500">
              <a:buFont typeface="Wingdings" panose="05000000000000000000" pitchFamily="2" charset="2"/>
              <a:buChar char="v"/>
            </a:pPr>
            <a:r>
              <a:rPr lang="en-US" altLang="zh-CN" sz="2800" dirty="0" smtClean="0"/>
              <a:t>Limes</a:t>
            </a:r>
            <a:endParaRPr lang="en-US" sz="3200" dirty="0"/>
          </a:p>
        </p:txBody>
      </p:sp>
    </p:spTree>
    <p:extLst>
      <p:ext uri="{BB962C8B-B14F-4D97-AF65-F5344CB8AC3E}">
        <p14:creationId xmlns:p14="http://schemas.microsoft.com/office/powerpoint/2010/main" val="1222614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F-Swoosh</a:t>
            </a:r>
            <a:endParaRPr lang="en-US" sz="4400" dirty="0"/>
          </a:p>
        </p:txBody>
      </p:sp>
      <p:sp>
        <p:nvSpPr>
          <p:cNvPr id="9" name="Rectangle 8"/>
          <p:cNvSpPr/>
          <p:nvPr/>
        </p:nvSpPr>
        <p:spPr>
          <a:xfrm>
            <a:off x="2119222" y="1783116"/>
            <a:ext cx="8360242" cy="3539430"/>
          </a:xfrm>
          <a:prstGeom prst="rect">
            <a:avLst/>
          </a:prstGeom>
        </p:spPr>
        <p:txBody>
          <a:bodyPr wrap="square">
            <a:spAutoFit/>
          </a:bodyPr>
          <a:lstStyle/>
          <a:p>
            <a:pPr marL="571500" indent="-571500">
              <a:buFont typeface="Wingdings" panose="05000000000000000000" pitchFamily="2" charset="2"/>
              <a:buChar char="v"/>
            </a:pPr>
            <a:r>
              <a:rPr lang="en-US" altLang="zh-CN" sz="3200" dirty="0" smtClean="0">
                <a:solidFill>
                  <a:schemeClr val="tx2"/>
                </a:solidFill>
              </a:rPr>
              <a:t>Problem</a:t>
            </a:r>
            <a:endParaRPr lang="en-US" altLang="zh-CN" sz="3200" dirty="0"/>
          </a:p>
          <a:p>
            <a:pPr marL="1028700" lvl="1" indent="-571500">
              <a:buFont typeface="Wingdings" panose="05000000000000000000" pitchFamily="2" charset="2"/>
              <a:buChar char="v"/>
            </a:pPr>
            <a:r>
              <a:rPr lang="en-US" altLang="zh-CN" sz="3200" dirty="0" smtClean="0"/>
              <a:t>Time-consuming: N-square complexity</a:t>
            </a:r>
            <a:endParaRPr lang="en-US" altLang="zh-CN" sz="3200" dirty="0"/>
          </a:p>
          <a:p>
            <a:pPr marL="571500" indent="-571500">
              <a:buFont typeface="Wingdings" panose="05000000000000000000" pitchFamily="2" charset="2"/>
              <a:buChar char="v"/>
            </a:pPr>
            <a:r>
              <a:rPr lang="en-US" altLang="zh-CN" sz="3200" dirty="0" smtClean="0">
                <a:solidFill>
                  <a:schemeClr val="tx2"/>
                </a:solidFill>
              </a:rPr>
              <a:t>Solution</a:t>
            </a:r>
            <a:endParaRPr lang="en-US" altLang="zh-CN" sz="3200" dirty="0">
              <a:solidFill>
                <a:schemeClr val="tx2"/>
              </a:solidFill>
            </a:endParaRPr>
          </a:p>
          <a:p>
            <a:pPr marL="1028700" lvl="1" indent="-571500">
              <a:buFont typeface="Wingdings" panose="05000000000000000000" pitchFamily="2" charset="2"/>
              <a:buChar char="v"/>
            </a:pPr>
            <a:r>
              <a:rPr lang="en-US" altLang="zh-CN" sz="3200" dirty="0" smtClean="0"/>
              <a:t>Reducing </a:t>
            </a:r>
            <a:r>
              <a:rPr lang="en-US" altLang="zh-CN" sz="3200" dirty="0"/>
              <a:t>redundant comparisons</a:t>
            </a:r>
          </a:p>
          <a:p>
            <a:pPr marL="1028700" lvl="1" indent="-571500">
              <a:buFont typeface="Wingdings" panose="05000000000000000000" pitchFamily="2" charset="2"/>
              <a:buChar char="v"/>
            </a:pPr>
            <a:r>
              <a:rPr lang="en-US" altLang="zh-CN" sz="3200" dirty="0"/>
              <a:t>Using blocking </a:t>
            </a:r>
            <a:r>
              <a:rPr lang="en-US" altLang="zh-CN" sz="3200" dirty="0" smtClean="0"/>
              <a:t>techniques</a:t>
            </a:r>
          </a:p>
          <a:p>
            <a:pPr marL="1485900" lvl="2" indent="-571500">
              <a:buFont typeface="Wingdings" panose="05000000000000000000" pitchFamily="2" charset="2"/>
              <a:buChar char="v"/>
            </a:pPr>
            <a:r>
              <a:rPr lang="en-US" altLang="zh-CN" sz="2800" dirty="0" err="1" smtClean="0">
                <a:solidFill>
                  <a:srgbClr val="002060"/>
                </a:solidFill>
              </a:rPr>
              <a:t>Minhash+LSH</a:t>
            </a:r>
            <a:endParaRPr lang="en-US" altLang="zh-CN" sz="2800" dirty="0" smtClean="0">
              <a:solidFill>
                <a:srgbClr val="002060"/>
              </a:solidFill>
            </a:endParaRPr>
          </a:p>
          <a:p>
            <a:pPr marL="1485900" lvl="2" indent="-571500">
              <a:buFont typeface="Wingdings" panose="05000000000000000000" pitchFamily="2" charset="2"/>
              <a:buChar char="v"/>
            </a:pPr>
            <a:r>
              <a:rPr lang="en-US" altLang="zh-CN" sz="2800" dirty="0" err="1" smtClean="0">
                <a:solidFill>
                  <a:srgbClr val="002060"/>
                </a:solidFill>
              </a:rPr>
              <a:t>Simhash</a:t>
            </a:r>
            <a:endParaRPr lang="en-US" altLang="zh-CN" sz="2800" dirty="0">
              <a:solidFill>
                <a:srgbClr val="002060"/>
              </a:solidFill>
            </a:endParaRPr>
          </a:p>
        </p:txBody>
      </p:sp>
    </p:spTree>
    <p:extLst>
      <p:ext uri="{BB962C8B-B14F-4D97-AF65-F5344CB8AC3E}">
        <p14:creationId xmlns:p14="http://schemas.microsoft.com/office/powerpoint/2010/main" val="3841172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F-Swoosh</a:t>
            </a:r>
            <a:endParaRPr lang="en-US" sz="4400" dirty="0"/>
          </a:p>
        </p:txBody>
      </p:sp>
      <p:sp>
        <p:nvSpPr>
          <p:cNvPr id="9" name="Rectangle 8"/>
          <p:cNvSpPr/>
          <p:nvPr/>
        </p:nvSpPr>
        <p:spPr>
          <a:xfrm>
            <a:off x="2119222" y="1783116"/>
            <a:ext cx="8360242" cy="3354765"/>
          </a:xfrm>
          <a:prstGeom prst="rect">
            <a:avLst/>
          </a:prstGeom>
        </p:spPr>
        <p:txBody>
          <a:bodyPr wrap="square">
            <a:spAutoFit/>
          </a:bodyPr>
          <a:lstStyle/>
          <a:p>
            <a:pPr marL="571500" indent="-571500">
              <a:buFont typeface="Wingdings" panose="05000000000000000000" pitchFamily="2" charset="2"/>
              <a:buChar char="v"/>
            </a:pPr>
            <a:r>
              <a:rPr lang="en-US" altLang="zh-CN" sz="3200" dirty="0" smtClean="0">
                <a:solidFill>
                  <a:schemeClr val="tx2"/>
                </a:solidFill>
              </a:rPr>
              <a:t>Reducing redundant comparisons</a:t>
            </a:r>
            <a:endParaRPr lang="en-US" altLang="zh-CN" sz="3200" dirty="0"/>
          </a:p>
          <a:p>
            <a:pPr marL="1028700" lvl="1" indent="-571500">
              <a:buFont typeface="Wingdings" panose="05000000000000000000" pitchFamily="2" charset="2"/>
              <a:buChar char="v"/>
            </a:pPr>
            <a:r>
              <a:rPr lang="en-US" altLang="zh-CN" sz="3200" dirty="0" smtClean="0"/>
              <a:t>Two </a:t>
            </a:r>
            <a:r>
              <a:rPr lang="en-US" altLang="zh-CN" sz="3200" dirty="0" err="1" smtClean="0"/>
              <a:t>hashtables</a:t>
            </a:r>
            <a:endParaRPr lang="en-US" altLang="zh-CN" sz="3200" dirty="0" smtClean="0"/>
          </a:p>
          <a:p>
            <a:pPr marL="1485900" lvl="2" indent="-571500">
              <a:buFont typeface="Wingdings" panose="05000000000000000000" pitchFamily="2" charset="2"/>
              <a:buChar char="v"/>
            </a:pPr>
            <a:r>
              <a:rPr lang="en-US" altLang="zh-CN" sz="2800" dirty="0" smtClean="0"/>
              <a:t>P and N, recording positive / negative comparisons conducted.</a:t>
            </a:r>
          </a:p>
          <a:p>
            <a:pPr marL="1485900" lvl="2" indent="-571500">
              <a:buFont typeface="Wingdings" panose="05000000000000000000" pitchFamily="2" charset="2"/>
              <a:buChar char="v"/>
            </a:pPr>
            <a:r>
              <a:rPr lang="en-US" altLang="zh-CN" sz="2800" dirty="0" err="1" smtClean="0"/>
              <a:t>Redis</a:t>
            </a:r>
            <a:r>
              <a:rPr lang="en-US" altLang="zh-CN" sz="2800" dirty="0"/>
              <a:t> </a:t>
            </a:r>
            <a:r>
              <a:rPr lang="en-US" altLang="zh-CN" sz="2800" dirty="0" smtClean="0"/>
              <a:t>backend adaptable.</a:t>
            </a:r>
          </a:p>
          <a:p>
            <a:pPr marL="1028700" lvl="1" indent="-571500">
              <a:buFont typeface="Wingdings" panose="05000000000000000000" pitchFamily="2" charset="2"/>
              <a:buChar char="v"/>
            </a:pPr>
            <a:r>
              <a:rPr lang="en-US" altLang="zh-CN" sz="3200" dirty="0" smtClean="0"/>
              <a:t>Efficient in some dataset</a:t>
            </a:r>
          </a:p>
          <a:p>
            <a:pPr marL="1485900" lvl="2" indent="-571500">
              <a:buFont typeface="Wingdings" panose="05000000000000000000" pitchFamily="2" charset="2"/>
              <a:buChar char="v"/>
            </a:pPr>
            <a:r>
              <a:rPr lang="en-US" altLang="zh-CN" sz="3200" dirty="0" smtClean="0"/>
              <a:t>e.g.: Cora (</a:t>
            </a:r>
            <a:r>
              <a:rPr lang="en-US" altLang="zh-CN" sz="3200" dirty="0" err="1" smtClean="0"/>
              <a:t>repeatful</a:t>
            </a:r>
            <a:r>
              <a:rPr lang="en-US" altLang="zh-CN" sz="3200" dirty="0" smtClean="0"/>
              <a:t> feature value).</a:t>
            </a:r>
            <a:endParaRPr lang="en-US" altLang="zh-CN" sz="3600" dirty="0"/>
          </a:p>
        </p:txBody>
      </p:sp>
    </p:spTree>
    <p:extLst>
      <p:ext uri="{BB962C8B-B14F-4D97-AF65-F5344CB8AC3E}">
        <p14:creationId xmlns:p14="http://schemas.microsoft.com/office/powerpoint/2010/main" val="3664003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F-Swoosh</a:t>
            </a:r>
            <a:endParaRPr lang="en-US" sz="4400" dirty="0"/>
          </a:p>
        </p:txBody>
      </p:sp>
      <p:sp>
        <p:nvSpPr>
          <p:cNvPr id="9" name="Rectangle 8"/>
          <p:cNvSpPr/>
          <p:nvPr/>
        </p:nvSpPr>
        <p:spPr>
          <a:xfrm>
            <a:off x="2119222" y="1783116"/>
            <a:ext cx="8360242" cy="4832092"/>
          </a:xfrm>
          <a:prstGeom prst="rect">
            <a:avLst/>
          </a:prstGeom>
        </p:spPr>
        <p:txBody>
          <a:bodyPr wrap="square">
            <a:spAutoFit/>
          </a:bodyPr>
          <a:lstStyle/>
          <a:p>
            <a:pPr marL="571500" indent="-571500">
              <a:buFont typeface="Wingdings" panose="05000000000000000000" pitchFamily="2" charset="2"/>
              <a:buChar char="v"/>
            </a:pPr>
            <a:r>
              <a:rPr lang="en-US" altLang="zh-CN" sz="3200" dirty="0" err="1" smtClean="0">
                <a:solidFill>
                  <a:schemeClr val="tx2"/>
                </a:solidFill>
              </a:rPr>
              <a:t>Minhash+LSH</a:t>
            </a:r>
            <a:r>
              <a:rPr lang="en-US" altLang="zh-CN" sz="3200" dirty="0" smtClean="0">
                <a:solidFill>
                  <a:schemeClr val="tx2"/>
                </a:solidFill>
              </a:rPr>
              <a:t> [1]</a:t>
            </a:r>
            <a:endParaRPr lang="en-US" altLang="zh-CN" sz="3200" dirty="0" smtClean="0"/>
          </a:p>
          <a:p>
            <a:pPr marL="1028700" lvl="1" indent="-571500">
              <a:buFont typeface="Wingdings" panose="05000000000000000000" pitchFamily="2" charset="2"/>
              <a:buChar char="v"/>
            </a:pPr>
            <a:r>
              <a:rPr lang="en-US" altLang="zh-CN" sz="2800" dirty="0" err="1" smtClean="0"/>
              <a:t>Minhash</a:t>
            </a:r>
            <a:endParaRPr lang="en-US" altLang="zh-CN" sz="2800" dirty="0" smtClean="0"/>
          </a:p>
          <a:p>
            <a:pPr marL="1485900" lvl="2" indent="-571500">
              <a:buFont typeface="Wingdings" panose="05000000000000000000" pitchFamily="2" charset="2"/>
              <a:buChar char="v"/>
            </a:pPr>
            <a:r>
              <a:rPr lang="en-US" altLang="zh-CN" sz="2400" dirty="0" smtClean="0"/>
              <a:t>Extract </a:t>
            </a:r>
            <a:r>
              <a:rPr lang="en-US" altLang="zh-CN" sz="2400" dirty="0"/>
              <a:t>signature vector from a too-long (probably) shingle vector of a text data.</a:t>
            </a:r>
          </a:p>
          <a:p>
            <a:pPr marL="1485900" lvl="2" indent="-571500">
              <a:buFont typeface="Wingdings" panose="05000000000000000000" pitchFamily="2" charset="2"/>
              <a:buChar char="v"/>
            </a:pPr>
            <a:r>
              <a:rPr lang="en-US" altLang="zh-CN" sz="2400" dirty="0"/>
              <a:t>Similarity of data </a:t>
            </a:r>
            <a:r>
              <a:rPr lang="en-US" altLang="zh-CN" sz="2400" dirty="0">
                <a:sym typeface="Wingdings" panose="05000000000000000000" pitchFamily="2" charset="2"/>
              </a:rPr>
              <a:t>--&gt; similarity of </a:t>
            </a:r>
            <a:r>
              <a:rPr lang="en-US" altLang="zh-CN" sz="2400" dirty="0" smtClean="0">
                <a:sym typeface="Wingdings" panose="05000000000000000000" pitchFamily="2" charset="2"/>
              </a:rPr>
              <a:t>vectors</a:t>
            </a:r>
            <a:endParaRPr lang="en-US" altLang="zh-CN" sz="2400" dirty="0">
              <a:sym typeface="Wingdings" panose="05000000000000000000" pitchFamily="2" charset="2"/>
            </a:endParaRPr>
          </a:p>
          <a:p>
            <a:pPr marL="1028700" lvl="1" indent="-571500">
              <a:buFont typeface="Wingdings" panose="05000000000000000000" pitchFamily="2" charset="2"/>
              <a:buChar char="v"/>
            </a:pPr>
            <a:r>
              <a:rPr lang="en-US" altLang="zh-CN" sz="2800" dirty="0" smtClean="0"/>
              <a:t>LSH (Locality-sensitive hashing)</a:t>
            </a:r>
            <a:endParaRPr lang="en-US" altLang="zh-CN" sz="2800" dirty="0"/>
          </a:p>
          <a:p>
            <a:pPr marL="1485900" lvl="2" indent="-571500">
              <a:buFont typeface="Wingdings" panose="05000000000000000000" pitchFamily="2" charset="2"/>
              <a:buChar char="v"/>
            </a:pPr>
            <a:r>
              <a:rPr lang="en-US" altLang="zh-CN" sz="2400" dirty="0" smtClean="0"/>
              <a:t>Divide sig-</a:t>
            </a:r>
            <a:r>
              <a:rPr lang="en-US" altLang="zh-CN" sz="2400" dirty="0" err="1" smtClean="0"/>
              <a:t>vecs</a:t>
            </a:r>
            <a:r>
              <a:rPr lang="en-US" altLang="zh-CN" sz="2400" dirty="0" smtClean="0"/>
              <a:t> into bands, indexing records in multiple </a:t>
            </a:r>
            <a:r>
              <a:rPr lang="en-US" altLang="zh-CN" sz="2400" dirty="0" err="1" smtClean="0"/>
              <a:t>hashtables</a:t>
            </a:r>
            <a:r>
              <a:rPr lang="en-US" altLang="zh-CN" sz="2400" dirty="0" smtClean="0"/>
              <a:t> using band-values as keys.</a:t>
            </a:r>
          </a:p>
          <a:p>
            <a:pPr marL="1485900" lvl="2" indent="-571500">
              <a:buFont typeface="Wingdings" panose="05000000000000000000" pitchFamily="2" charset="2"/>
              <a:buChar char="v"/>
            </a:pPr>
            <a:r>
              <a:rPr lang="en-US" altLang="zh-CN" sz="2400" dirty="0" smtClean="0"/>
              <a:t>Querying: Pick up candidates from </a:t>
            </a:r>
            <a:r>
              <a:rPr lang="en-US" altLang="zh-CN" sz="2400" dirty="0" err="1" smtClean="0"/>
              <a:t>hashtables</a:t>
            </a:r>
            <a:r>
              <a:rPr lang="en-US" altLang="zh-CN" sz="2400" dirty="0" smtClean="0"/>
              <a:t>.</a:t>
            </a:r>
          </a:p>
          <a:p>
            <a:pPr marL="1485900" lvl="2" indent="-571500">
              <a:buFont typeface="Wingdings" panose="05000000000000000000" pitchFamily="2" charset="2"/>
              <a:buChar char="v"/>
            </a:pPr>
            <a:r>
              <a:rPr lang="en-US" altLang="zh-CN" sz="2400" dirty="0" smtClean="0"/>
              <a:t>How to do blocking: View a set of candidates as a block(bucket).</a:t>
            </a:r>
            <a:endParaRPr lang="en-US" altLang="zh-CN" sz="2800" dirty="0"/>
          </a:p>
          <a:p>
            <a:pPr marL="1485900" lvl="2" indent="-571500">
              <a:buFont typeface="Wingdings" panose="05000000000000000000" pitchFamily="2" charset="2"/>
              <a:buChar char="v"/>
            </a:pPr>
            <a:endParaRPr lang="en-US" altLang="zh-CN" sz="2800" dirty="0" smtClean="0"/>
          </a:p>
        </p:txBody>
      </p:sp>
      <p:sp>
        <p:nvSpPr>
          <p:cNvPr id="6" name="文本框 5"/>
          <p:cNvSpPr txBox="1"/>
          <p:nvPr/>
        </p:nvSpPr>
        <p:spPr>
          <a:xfrm>
            <a:off x="2711245" y="6168568"/>
            <a:ext cx="7176195" cy="307777"/>
          </a:xfrm>
          <a:prstGeom prst="rect">
            <a:avLst/>
          </a:prstGeom>
          <a:noFill/>
        </p:spPr>
        <p:txBody>
          <a:bodyPr wrap="none" rtlCol="0">
            <a:spAutoFit/>
          </a:bodyPr>
          <a:lstStyle/>
          <a:p>
            <a:r>
              <a:rPr lang="en-US" altLang="zh-CN" sz="1400" dirty="0" smtClean="0"/>
              <a:t>[1] A. </a:t>
            </a:r>
            <a:r>
              <a:rPr lang="en-US" altLang="zh-CN" sz="1400" dirty="0" err="1" smtClean="0"/>
              <a:t>Rajaraman</a:t>
            </a:r>
            <a:r>
              <a:rPr lang="en-US" altLang="zh-CN" sz="1400" dirty="0" smtClean="0"/>
              <a:t>, J. Ullman, J. </a:t>
            </a:r>
            <a:r>
              <a:rPr lang="en-US" altLang="zh-CN" sz="1400" dirty="0" err="1" smtClean="0"/>
              <a:t>Leskovec</a:t>
            </a:r>
            <a:r>
              <a:rPr lang="en-US" altLang="zh-CN" sz="1400" dirty="0" smtClean="0"/>
              <a:t>, -- “Mining of </a:t>
            </a:r>
            <a:r>
              <a:rPr lang="en-US" altLang="zh-CN" sz="1400" dirty="0"/>
              <a:t>Massive Datasets </a:t>
            </a:r>
            <a:r>
              <a:rPr lang="en-US" altLang="zh-CN" sz="1400" dirty="0" smtClean="0"/>
              <a:t>“ </a:t>
            </a:r>
            <a:r>
              <a:rPr lang="en-US" altLang="zh-CN" sz="1400" dirty="0" smtClean="0">
                <a:hlinkClick r:id="rId3"/>
              </a:rPr>
              <a:t>http</a:t>
            </a:r>
            <a:r>
              <a:rPr lang="en-US" altLang="zh-CN" sz="1400" dirty="0">
                <a:hlinkClick r:id="rId3"/>
              </a:rPr>
              <a:t>://www.mmds.org/</a:t>
            </a:r>
            <a:endParaRPr lang="zh-CN" altLang="en-US" sz="1400" dirty="0"/>
          </a:p>
        </p:txBody>
      </p:sp>
    </p:spTree>
    <p:extLst>
      <p:ext uri="{BB962C8B-B14F-4D97-AF65-F5344CB8AC3E}">
        <p14:creationId xmlns:p14="http://schemas.microsoft.com/office/powerpoint/2010/main" val="5696716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F-Swoosh</a:t>
            </a:r>
            <a:endParaRPr lang="en-US" sz="4400" dirty="0"/>
          </a:p>
        </p:txBody>
      </p:sp>
      <p:sp>
        <p:nvSpPr>
          <p:cNvPr id="9" name="Rectangle 8"/>
          <p:cNvSpPr/>
          <p:nvPr/>
        </p:nvSpPr>
        <p:spPr>
          <a:xfrm>
            <a:off x="2119222" y="1783116"/>
            <a:ext cx="8360242" cy="2369880"/>
          </a:xfrm>
          <a:prstGeom prst="rect">
            <a:avLst/>
          </a:prstGeom>
        </p:spPr>
        <p:txBody>
          <a:bodyPr wrap="square">
            <a:spAutoFit/>
          </a:bodyPr>
          <a:lstStyle/>
          <a:p>
            <a:pPr marL="571500" indent="-571500">
              <a:buFont typeface="Wingdings" panose="05000000000000000000" pitchFamily="2" charset="2"/>
              <a:buChar char="v"/>
            </a:pPr>
            <a:r>
              <a:rPr lang="en-US" altLang="zh-CN" sz="3200" dirty="0" err="1" smtClean="0">
                <a:solidFill>
                  <a:schemeClr val="tx2"/>
                </a:solidFill>
              </a:rPr>
              <a:t>Simhash</a:t>
            </a:r>
            <a:endParaRPr lang="en-US" altLang="zh-CN" sz="3200" dirty="0"/>
          </a:p>
          <a:p>
            <a:pPr marL="1028700" lvl="1" indent="-571500">
              <a:buFont typeface="Wingdings" panose="05000000000000000000" pitchFamily="2" charset="2"/>
              <a:buChar char="v"/>
            </a:pPr>
            <a:r>
              <a:rPr lang="en-US" altLang="zh-CN" sz="2800" dirty="0" smtClean="0"/>
              <a:t>Why blocking?</a:t>
            </a:r>
          </a:p>
          <a:p>
            <a:pPr marL="1028700" lvl="1" indent="-571500">
              <a:buFont typeface="Wingdings" panose="05000000000000000000" pitchFamily="2" charset="2"/>
              <a:buChar char="v"/>
            </a:pPr>
            <a:r>
              <a:rPr lang="en-US" altLang="zh-CN" sz="2800" dirty="0" smtClean="0"/>
              <a:t>Two methods</a:t>
            </a:r>
          </a:p>
          <a:p>
            <a:pPr marL="1028700" lvl="1" indent="-571500">
              <a:buFont typeface="Wingdings" panose="05000000000000000000" pitchFamily="2" charset="2"/>
              <a:buChar char="v"/>
            </a:pPr>
            <a:r>
              <a:rPr lang="en-US" altLang="zh-CN" sz="2800" dirty="0" smtClean="0"/>
              <a:t>Adapt to large dataset</a:t>
            </a:r>
          </a:p>
          <a:p>
            <a:pPr marL="1028700" lvl="1" indent="-571500">
              <a:buFont typeface="Wingdings" panose="05000000000000000000" pitchFamily="2" charset="2"/>
              <a:buChar char="v"/>
            </a:pPr>
            <a:r>
              <a:rPr lang="en-US" altLang="zh-CN" sz="2800" dirty="0" smtClean="0"/>
              <a:t>Result</a:t>
            </a:r>
            <a:endParaRPr lang="en-US" altLang="zh-CN" sz="3200" dirty="0"/>
          </a:p>
        </p:txBody>
      </p:sp>
    </p:spTree>
    <p:extLst>
      <p:ext uri="{BB962C8B-B14F-4D97-AF65-F5344CB8AC3E}">
        <p14:creationId xmlns:p14="http://schemas.microsoft.com/office/powerpoint/2010/main" val="15019165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altLang="zh-CN" sz="4400" dirty="0"/>
              <a:t>Why </a:t>
            </a:r>
            <a:r>
              <a:rPr lang="en-US" altLang="zh-CN" sz="4400" dirty="0" smtClean="0"/>
              <a:t>blocking?</a:t>
            </a:r>
            <a:endParaRPr lang="en-US" sz="4400" dirty="0"/>
          </a:p>
        </p:txBody>
      </p:sp>
      <p:sp>
        <p:nvSpPr>
          <p:cNvPr id="5" name="文本框 4"/>
          <p:cNvSpPr txBox="1"/>
          <p:nvPr/>
        </p:nvSpPr>
        <p:spPr>
          <a:xfrm>
            <a:off x="1856466" y="4496358"/>
            <a:ext cx="3185296" cy="646331"/>
          </a:xfrm>
          <a:prstGeom prst="rect">
            <a:avLst/>
          </a:prstGeom>
          <a:noFill/>
        </p:spPr>
        <p:txBody>
          <a:bodyPr wrap="none" rtlCol="0">
            <a:spAutoFit/>
          </a:bodyPr>
          <a:lstStyle/>
          <a:p>
            <a:r>
              <a:rPr lang="en-US" altLang="zh-CN" dirty="0" smtClean="0"/>
              <a:t>Reduce the computational work</a:t>
            </a:r>
          </a:p>
          <a:p>
            <a:endParaRPr lang="zh-CN" altLang="en-US" dirty="0"/>
          </a:p>
        </p:txBody>
      </p:sp>
      <p:sp>
        <p:nvSpPr>
          <p:cNvPr id="7" name="文本框 6"/>
          <p:cNvSpPr txBox="1"/>
          <p:nvPr/>
        </p:nvSpPr>
        <p:spPr>
          <a:xfrm>
            <a:off x="4306898" y="2277900"/>
            <a:ext cx="2254400" cy="646331"/>
          </a:xfrm>
          <a:prstGeom prst="rect">
            <a:avLst/>
          </a:prstGeom>
          <a:noFill/>
        </p:spPr>
        <p:txBody>
          <a:bodyPr wrap="none" rtlCol="0">
            <a:spAutoFit/>
          </a:bodyPr>
          <a:lstStyle/>
          <a:p>
            <a:r>
              <a:rPr lang="en-US" altLang="zh-CN" dirty="0" smtClean="0"/>
              <a:t>Pick up candidate sets</a:t>
            </a:r>
          </a:p>
          <a:p>
            <a:endParaRPr lang="zh-CN" altLang="en-US" dirty="0"/>
          </a:p>
        </p:txBody>
      </p:sp>
      <p:sp>
        <p:nvSpPr>
          <p:cNvPr id="9" name="文本框 8"/>
          <p:cNvSpPr txBox="1"/>
          <p:nvPr/>
        </p:nvSpPr>
        <p:spPr>
          <a:xfrm>
            <a:off x="6561298" y="4479186"/>
            <a:ext cx="2632772" cy="646331"/>
          </a:xfrm>
          <a:prstGeom prst="rect">
            <a:avLst/>
          </a:prstGeom>
          <a:noFill/>
        </p:spPr>
        <p:txBody>
          <a:bodyPr wrap="none" rtlCol="0">
            <a:spAutoFit/>
          </a:bodyPr>
          <a:lstStyle/>
          <a:p>
            <a:r>
              <a:rPr lang="en-US" altLang="zh-CN" dirty="0" smtClean="0"/>
              <a:t>Easily use parallel strategy</a:t>
            </a:r>
          </a:p>
          <a:p>
            <a:endParaRPr lang="zh-CN" altLang="en-US" dirty="0"/>
          </a:p>
        </p:txBody>
      </p:sp>
      <p:sp>
        <p:nvSpPr>
          <p:cNvPr id="12" name="下箭头 11"/>
          <p:cNvSpPr/>
          <p:nvPr/>
        </p:nvSpPr>
        <p:spPr>
          <a:xfrm>
            <a:off x="3449114" y="3221091"/>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下箭头 12"/>
          <p:cNvSpPr/>
          <p:nvPr/>
        </p:nvSpPr>
        <p:spPr>
          <a:xfrm>
            <a:off x="7078640" y="3212505"/>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419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altLang="zh-CN" sz="4400" dirty="0" smtClean="0"/>
              <a:t>Two method</a:t>
            </a:r>
            <a:endParaRPr lang="en-US" sz="4400" dirty="0"/>
          </a:p>
        </p:txBody>
      </p:sp>
      <p:sp>
        <p:nvSpPr>
          <p:cNvPr id="10" name="文本框 9"/>
          <p:cNvSpPr txBox="1"/>
          <p:nvPr/>
        </p:nvSpPr>
        <p:spPr>
          <a:xfrm>
            <a:off x="1524000" y="2124147"/>
            <a:ext cx="2565767" cy="369332"/>
          </a:xfrm>
          <a:prstGeom prst="rect">
            <a:avLst/>
          </a:prstGeom>
          <a:noFill/>
        </p:spPr>
        <p:txBody>
          <a:bodyPr wrap="none" rtlCol="0">
            <a:spAutoFit/>
          </a:bodyPr>
          <a:lstStyle/>
          <a:p>
            <a:r>
              <a:rPr lang="en-US" altLang="zh-CN" dirty="0"/>
              <a:t>Locality-sensitive hashing</a:t>
            </a:r>
          </a:p>
        </p:txBody>
      </p:sp>
      <p:sp>
        <p:nvSpPr>
          <p:cNvPr id="11" name="文本框 10"/>
          <p:cNvSpPr txBox="1"/>
          <p:nvPr/>
        </p:nvSpPr>
        <p:spPr>
          <a:xfrm>
            <a:off x="8058234" y="2176300"/>
            <a:ext cx="955711" cy="369332"/>
          </a:xfrm>
          <a:prstGeom prst="rect">
            <a:avLst/>
          </a:prstGeom>
          <a:noFill/>
        </p:spPr>
        <p:txBody>
          <a:bodyPr wrap="none" rtlCol="0">
            <a:spAutoFit/>
          </a:bodyPr>
          <a:lstStyle/>
          <a:p>
            <a:r>
              <a:rPr lang="en-US" altLang="zh-CN" dirty="0" err="1" smtClean="0"/>
              <a:t>simhash</a:t>
            </a:r>
            <a:endParaRPr lang="en-US" altLang="zh-CN" dirty="0"/>
          </a:p>
        </p:txBody>
      </p:sp>
      <p:pic>
        <p:nvPicPr>
          <p:cNvPr id="1026" name="Picture 2" descr="simhas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4901" y="3554974"/>
            <a:ext cx="3762375" cy="25336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1.wp.com/dl.iteye.com/upload/attachment/355386/33452014-7b4e-3a23-972d-98d9bff7d472.jpg?w=6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42" y="2957964"/>
            <a:ext cx="4467225" cy="3400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4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wipe(down)">
                                      <p:cBhvr>
                                        <p:cTn id="10" dur="5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par>
                                <p:cTn id="16" presetID="22" presetClass="entr" presetSubtype="4"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wipe(down)">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err="1"/>
              <a:t>S</a:t>
            </a:r>
            <a:r>
              <a:rPr lang="en-US" sz="4400" dirty="0" err="1" smtClean="0"/>
              <a:t>imhash</a:t>
            </a:r>
            <a:endParaRPr lang="en-US" sz="4400" dirty="0"/>
          </a:p>
        </p:txBody>
      </p:sp>
      <p:sp>
        <p:nvSpPr>
          <p:cNvPr id="2" name="Rectangle 1"/>
          <p:cNvSpPr>
            <a:spLocks noChangeArrowheads="1"/>
          </p:cNvSpPr>
          <p:nvPr/>
        </p:nvSpPr>
        <p:spPr bwMode="auto">
          <a:xfrm>
            <a:off x="766489" y="1766409"/>
            <a:ext cx="9977535"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ea typeface="Helvetica" panose="020B0604020202020204" pitchFamily="34" charset="0"/>
              </a:rPr>
              <a:t>The official SimHash algorithm is:</a:t>
            </a:r>
            <a:endParaRPr kumimoji="0" lang="zh-CN" altLang="zh-CN"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rgbClr val="333333"/>
                </a:solidFill>
                <a:effectLst/>
                <a:ea typeface="Helvetica" panose="020B0604020202020204" pitchFamily="34" charset="0"/>
              </a:rPr>
              <a:t>Define a fingerprint size (for instance 32 bits)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rgbClr val="333333"/>
                </a:solidFill>
                <a:effectLst/>
                <a:ea typeface="Helvetica" panose="020B0604020202020204" pitchFamily="34" charset="0"/>
              </a:rPr>
              <a:t>Create an array </a:t>
            </a:r>
            <a:r>
              <a:rPr kumimoji="0" lang="zh-CN" altLang="zh-CN" sz="2400" b="0" i="0" u="none" strike="noStrike" cap="none" normalizeH="0" baseline="0" dirty="0" smtClean="0">
                <a:ln>
                  <a:noFill/>
                </a:ln>
                <a:solidFill>
                  <a:srgbClr val="BB1111"/>
                </a:solidFill>
                <a:effectLst/>
                <a:latin typeface="Consolas" panose="020B0609020204030204" pitchFamily="49" charset="0"/>
                <a:ea typeface="Helvetica" panose="020B0604020202020204" pitchFamily="34" charset="0"/>
                <a:cs typeface="Consolas" panose="020B0609020204030204" pitchFamily="49" charset="0"/>
              </a:rPr>
              <a:t>V[]</a:t>
            </a:r>
            <a:r>
              <a:rPr kumimoji="0" lang="zh-CN" altLang="zh-CN" sz="2400" b="0" i="0" u="none" strike="noStrike" cap="none" normalizeH="0" baseline="0" dirty="0" smtClean="0">
                <a:ln>
                  <a:noFill/>
                </a:ln>
                <a:solidFill>
                  <a:srgbClr val="333333"/>
                </a:solidFill>
                <a:effectLst/>
                <a:ea typeface="Helvetica" panose="020B0604020202020204" pitchFamily="34" charset="0"/>
              </a:rPr>
              <a:t> filled with this size of zeros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rgbClr val="333333"/>
                </a:solidFill>
                <a:effectLst/>
                <a:ea typeface="Helvetica" panose="020B0604020202020204" pitchFamily="34" charset="0"/>
              </a:rPr>
              <a:t>For each element in the dataset, we create a unique hash with md5, sha1 of any other hash algorithm that give same-sized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rgbClr val="333333"/>
                </a:solidFill>
                <a:effectLst/>
                <a:ea typeface="Helvetica" panose="020B0604020202020204" pitchFamily="34" charset="0"/>
              </a:rPr>
              <a:t>For each hash, for each bit i in this hash</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rgbClr val="333333"/>
                </a:solidFill>
                <a:effectLst/>
                <a:ea typeface="Helvetica" panose="020B0604020202020204" pitchFamily="34" charset="0"/>
              </a:rPr>
              <a:t>If the bit is 0, we add 1 to </a:t>
            </a:r>
            <a:r>
              <a:rPr kumimoji="0" lang="zh-CN" altLang="zh-CN" sz="2400" b="0" i="0" u="none" strike="noStrike" cap="none" normalizeH="0" baseline="0" dirty="0" smtClean="0">
                <a:ln>
                  <a:noFill/>
                </a:ln>
                <a:solidFill>
                  <a:srgbClr val="BB1111"/>
                </a:solidFill>
                <a:effectLst/>
                <a:latin typeface="Consolas" panose="020B0609020204030204" pitchFamily="49" charset="0"/>
                <a:ea typeface="Helvetica" panose="020B0604020202020204" pitchFamily="34" charset="0"/>
                <a:cs typeface="Consolas" panose="020B0609020204030204" pitchFamily="49" charset="0"/>
              </a:rPr>
              <a:t>V[i]</a:t>
            </a:r>
            <a:endParaRPr kumimoji="0" lang="zh-CN" altLang="zh-CN" sz="2400" b="0" i="0" u="none" strike="noStrike" cap="none" normalizeH="0" baseline="0" dirty="0" smtClean="0">
              <a:ln>
                <a:noFill/>
              </a:ln>
              <a:solidFill>
                <a:srgbClr val="333333"/>
              </a:solidFill>
              <a:effectLst/>
              <a:ea typeface="Helvetica"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rgbClr val="333333"/>
                </a:solidFill>
                <a:effectLst/>
                <a:ea typeface="Helvetica" panose="020B0604020202020204" pitchFamily="34" charset="0"/>
              </a:rPr>
              <a:t>If the bit is 1, we take 1 to </a:t>
            </a:r>
            <a:r>
              <a:rPr kumimoji="0" lang="zh-CN" altLang="zh-CN" sz="2400" b="0" i="0" u="none" strike="noStrike" cap="none" normalizeH="0" baseline="0" dirty="0" smtClean="0">
                <a:ln>
                  <a:noFill/>
                </a:ln>
                <a:solidFill>
                  <a:srgbClr val="BB1111"/>
                </a:solidFill>
                <a:effectLst/>
                <a:latin typeface="Consolas" panose="020B0609020204030204" pitchFamily="49" charset="0"/>
                <a:ea typeface="Helvetica" panose="020B0604020202020204" pitchFamily="34" charset="0"/>
                <a:cs typeface="Consolas" panose="020B0609020204030204" pitchFamily="49" charset="0"/>
              </a:rPr>
              <a:t>V[i]</a:t>
            </a:r>
            <a:endParaRPr kumimoji="0" lang="zh-CN" altLang="zh-CN" sz="2400" b="0" i="0" u="none" strike="noStrike" cap="none" normalizeH="0" baseline="0" dirty="0" smtClean="0">
              <a:ln>
                <a:noFill/>
              </a:ln>
              <a:solidFill>
                <a:srgbClr val="333333"/>
              </a:solidFill>
              <a:effectLst/>
              <a:ea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rgbClr val="333333"/>
                </a:solidFill>
                <a:effectLst/>
                <a:ea typeface="Helvetica" panose="020B0604020202020204" pitchFamily="34" charset="0"/>
              </a:rPr>
              <a:t>For each i</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rgbClr val="333333"/>
                </a:solidFill>
                <a:effectLst/>
                <a:ea typeface="Helvetica" panose="020B0604020202020204" pitchFamily="34" charset="0"/>
              </a:rPr>
              <a:t>If </a:t>
            </a:r>
            <a:r>
              <a:rPr kumimoji="0" lang="zh-CN" altLang="zh-CN" sz="2400" b="0" i="0" u="none" strike="noStrike" cap="none" normalizeH="0" baseline="0" dirty="0" smtClean="0">
                <a:ln>
                  <a:noFill/>
                </a:ln>
                <a:solidFill>
                  <a:srgbClr val="BB1111"/>
                </a:solidFill>
                <a:effectLst/>
                <a:latin typeface="Consolas" panose="020B0609020204030204" pitchFamily="49" charset="0"/>
                <a:ea typeface="Helvetica" panose="020B0604020202020204" pitchFamily="34" charset="0"/>
                <a:cs typeface="Consolas" panose="020B0609020204030204" pitchFamily="49" charset="0"/>
              </a:rPr>
              <a:t>V[i]</a:t>
            </a:r>
            <a:r>
              <a:rPr kumimoji="0" lang="zh-CN" altLang="zh-CN" sz="2400" b="0" i="0" u="none" strike="noStrike" cap="none" normalizeH="0" baseline="0" dirty="0" smtClean="0">
                <a:ln>
                  <a:noFill/>
                </a:ln>
                <a:solidFill>
                  <a:srgbClr val="333333"/>
                </a:solidFill>
                <a:effectLst/>
                <a:ea typeface="Helvetica" panose="020B0604020202020204" pitchFamily="34" charset="0"/>
              </a:rPr>
              <a:t> &gt; 0, i = 1</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rgbClr val="333333"/>
                </a:solidFill>
                <a:effectLst/>
                <a:ea typeface="Helvetica" panose="020B0604020202020204" pitchFamily="34" charset="0"/>
              </a:rPr>
              <a:t>If </a:t>
            </a:r>
            <a:r>
              <a:rPr kumimoji="0" lang="zh-CN" altLang="zh-CN" sz="2400" b="0" i="0" u="none" strike="noStrike" cap="none" normalizeH="0" baseline="0" dirty="0" smtClean="0">
                <a:ln>
                  <a:noFill/>
                </a:ln>
                <a:solidFill>
                  <a:srgbClr val="BB1111"/>
                </a:solidFill>
                <a:effectLst/>
                <a:latin typeface="Consolas" panose="020B0609020204030204" pitchFamily="49" charset="0"/>
                <a:ea typeface="Helvetica" panose="020B0604020202020204" pitchFamily="34" charset="0"/>
                <a:cs typeface="Consolas" panose="020B0609020204030204" pitchFamily="49" charset="0"/>
              </a:rPr>
              <a:t>V[i]</a:t>
            </a:r>
            <a:r>
              <a:rPr kumimoji="0" lang="zh-CN" altLang="zh-CN" sz="2400" b="0" i="0" u="none" strike="noStrike" cap="none" normalizeH="0" baseline="0" dirty="0" smtClean="0">
                <a:ln>
                  <a:noFill/>
                </a:ln>
                <a:solidFill>
                  <a:srgbClr val="333333"/>
                </a:solidFill>
                <a:effectLst/>
                <a:ea typeface="Helvetica" panose="020B0604020202020204" pitchFamily="34" charset="0"/>
              </a:rPr>
              <a:t> &lt; 0, i = 0</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ea typeface="Helvetica" panose="020B0604020202020204" pitchFamily="34" charset="0"/>
              </a:rPr>
              <a:t>It gives us a fingerprint characterizing our text, an approximation of the text data.</a:t>
            </a:r>
            <a:endParaRPr kumimoji="0" lang="zh-CN" altLang="zh-CN"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75994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Adapt to large data set</a:t>
            </a:r>
            <a:endParaRPr lang="en-US" sz="4400" dirty="0"/>
          </a:p>
        </p:txBody>
      </p:sp>
      <p:sp>
        <p:nvSpPr>
          <p:cNvPr id="9" name="文本框 8"/>
          <p:cNvSpPr txBox="1"/>
          <p:nvPr/>
        </p:nvSpPr>
        <p:spPr>
          <a:xfrm>
            <a:off x="1524000" y="1888173"/>
            <a:ext cx="2592569" cy="369332"/>
          </a:xfrm>
          <a:prstGeom prst="rect">
            <a:avLst/>
          </a:prstGeom>
          <a:noFill/>
        </p:spPr>
        <p:txBody>
          <a:bodyPr wrap="none" rtlCol="0">
            <a:spAutoFit/>
          </a:bodyPr>
          <a:lstStyle/>
          <a:p>
            <a:r>
              <a:rPr lang="en-US" altLang="zh-CN" dirty="0" smtClean="0"/>
              <a:t>Strategy for large data set</a:t>
            </a:r>
            <a:endParaRPr lang="en-US" altLang="zh-CN" dirty="0"/>
          </a:p>
        </p:txBody>
      </p:sp>
      <p:graphicFrame>
        <p:nvGraphicFramePr>
          <p:cNvPr id="2" name="图示 1"/>
          <p:cNvGraphicFramePr/>
          <p:nvPr>
            <p:extLst/>
          </p:nvPr>
        </p:nvGraphicFramePr>
        <p:xfrm>
          <a:off x="2354115" y="1560325"/>
          <a:ext cx="6802284" cy="3232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文本框 11"/>
          <p:cNvSpPr txBox="1"/>
          <p:nvPr/>
        </p:nvSpPr>
        <p:spPr>
          <a:xfrm>
            <a:off x="1523999" y="4061102"/>
            <a:ext cx="2930354" cy="369332"/>
          </a:xfrm>
          <a:prstGeom prst="rect">
            <a:avLst/>
          </a:prstGeom>
          <a:noFill/>
        </p:spPr>
        <p:txBody>
          <a:bodyPr wrap="none" rtlCol="0">
            <a:spAutoFit/>
          </a:bodyPr>
          <a:lstStyle/>
          <a:p>
            <a:r>
              <a:rPr lang="en-US" altLang="zh-CN" dirty="0" smtClean="0"/>
              <a:t>Find </a:t>
            </a:r>
            <a:r>
              <a:rPr lang="en-US" altLang="zh-CN" dirty="0"/>
              <a:t>efficient</a:t>
            </a:r>
            <a:r>
              <a:rPr lang="en-US" altLang="zh-CN" dirty="0" smtClean="0"/>
              <a:t> storage </a:t>
            </a:r>
            <a:r>
              <a:rPr lang="en-US" altLang="zh-CN" dirty="0"/>
              <a:t>scheme</a:t>
            </a:r>
          </a:p>
        </p:txBody>
      </p:sp>
      <p:graphicFrame>
        <p:nvGraphicFramePr>
          <p:cNvPr id="5" name="图示 4"/>
          <p:cNvGraphicFramePr/>
          <p:nvPr>
            <p:extLst/>
          </p:nvPr>
        </p:nvGraphicFramePr>
        <p:xfrm>
          <a:off x="2848206" y="4636911"/>
          <a:ext cx="6043431" cy="17078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80102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Graphic spid="2" grpId="0">
        <p:bldAsOne/>
      </p:bldGraphic>
      <p:bldP spid="12" grpId="0"/>
      <p:bldGraphic spid="5"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Result</a:t>
            </a:r>
            <a:endParaRPr lang="en-US" sz="4400" dirty="0"/>
          </a:p>
        </p:txBody>
      </p:sp>
      <p:graphicFrame>
        <p:nvGraphicFramePr>
          <p:cNvPr id="4" name="表格 3"/>
          <p:cNvGraphicFramePr>
            <a:graphicFrameLocks noGrp="1"/>
          </p:cNvGraphicFramePr>
          <p:nvPr>
            <p:extLst/>
          </p:nvPr>
        </p:nvGraphicFramePr>
        <p:xfrm>
          <a:off x="1869768" y="2138789"/>
          <a:ext cx="8188632" cy="2624939"/>
        </p:xfrm>
        <a:graphic>
          <a:graphicData uri="http://schemas.openxmlformats.org/drawingml/2006/table">
            <a:tbl>
              <a:tblPr firstRow="1" bandRow="1">
                <a:tableStyleId>{5C22544A-7EE6-4342-B048-85BDC9FD1C3A}</a:tableStyleId>
              </a:tblPr>
              <a:tblGrid>
                <a:gridCol w="2729544"/>
                <a:gridCol w="2729544"/>
                <a:gridCol w="2729544"/>
              </a:tblGrid>
              <a:tr h="519219">
                <a:tc>
                  <a:txBody>
                    <a:bodyPr/>
                    <a:lstStyle/>
                    <a:p>
                      <a:r>
                        <a:rPr lang="en-US" altLang="zh-CN" dirty="0" smtClean="0"/>
                        <a:t>Data set</a:t>
                      </a:r>
                      <a:endParaRPr lang="zh-CN" altLang="en-US" dirty="0"/>
                    </a:p>
                  </a:txBody>
                  <a:tcPr/>
                </a:tc>
                <a:tc>
                  <a:txBody>
                    <a:bodyPr/>
                    <a:lstStyle/>
                    <a:p>
                      <a:r>
                        <a:rPr lang="en-US" altLang="zh-CN" dirty="0" smtClean="0"/>
                        <a:t>Number</a:t>
                      </a:r>
                      <a:r>
                        <a:rPr lang="en-US" altLang="zh-CN" baseline="0" dirty="0" smtClean="0"/>
                        <a:t> of record</a:t>
                      </a:r>
                      <a:endParaRPr lang="zh-CN" altLang="en-US" dirty="0"/>
                    </a:p>
                  </a:txBody>
                  <a:tcPr/>
                </a:tc>
                <a:tc>
                  <a:txBody>
                    <a:bodyPr/>
                    <a:lstStyle/>
                    <a:p>
                      <a:r>
                        <a:rPr lang="en-US" altLang="zh-CN" dirty="0" smtClean="0"/>
                        <a:t>Time(s)</a:t>
                      </a:r>
                      <a:endParaRPr lang="zh-CN" altLang="en-US" dirty="0"/>
                    </a:p>
                  </a:txBody>
                  <a:tcPr/>
                </a:tc>
              </a:tr>
              <a:tr h="526430">
                <a:tc>
                  <a:txBody>
                    <a:bodyPr/>
                    <a:lstStyle/>
                    <a:p>
                      <a:r>
                        <a:rPr lang="en-US" altLang="zh-CN" dirty="0" smtClean="0"/>
                        <a:t>Museum</a:t>
                      </a:r>
                      <a:endParaRPr lang="zh-CN" altLang="en-US" dirty="0"/>
                    </a:p>
                  </a:txBody>
                  <a:tcPr/>
                </a:tc>
                <a:tc>
                  <a:txBody>
                    <a:bodyPr/>
                    <a:lstStyle/>
                    <a:p>
                      <a:r>
                        <a:rPr lang="en-US" altLang="zh-CN" dirty="0" smtClean="0"/>
                        <a:t>10,000</a:t>
                      </a:r>
                      <a:endParaRPr lang="zh-CN" altLang="en-US" dirty="0"/>
                    </a:p>
                  </a:txBody>
                  <a:tcPr/>
                </a:tc>
                <a:tc>
                  <a:txBody>
                    <a:bodyPr/>
                    <a:lstStyle/>
                    <a:p>
                      <a:r>
                        <a:rPr lang="en-US" altLang="zh-CN" dirty="0" smtClean="0"/>
                        <a:t>14.2</a:t>
                      </a:r>
                      <a:endParaRPr lang="zh-CN" altLang="en-US" dirty="0"/>
                    </a:p>
                  </a:txBody>
                  <a:tcPr/>
                </a:tc>
              </a:tr>
              <a:tr h="526430">
                <a:tc>
                  <a:txBody>
                    <a:bodyPr/>
                    <a:lstStyle/>
                    <a:p>
                      <a:r>
                        <a:rPr lang="en-US" altLang="zh-CN" dirty="0" err="1" smtClean="0"/>
                        <a:t>dbpedia</a:t>
                      </a:r>
                      <a:endParaRPr lang="zh-CN" altLang="en-US" dirty="0"/>
                    </a:p>
                  </a:txBody>
                  <a:tcPr/>
                </a:tc>
                <a:tc>
                  <a:txBody>
                    <a:bodyPr/>
                    <a:lstStyle/>
                    <a:p>
                      <a:r>
                        <a:rPr lang="en-US" altLang="zh-CN" dirty="0" smtClean="0"/>
                        <a:t>649,051</a:t>
                      </a:r>
                      <a:endParaRPr lang="zh-CN" altLang="en-US" dirty="0"/>
                    </a:p>
                  </a:txBody>
                  <a:tcPr/>
                </a:tc>
                <a:tc>
                  <a:txBody>
                    <a:bodyPr/>
                    <a:lstStyle/>
                    <a:p>
                      <a:r>
                        <a:rPr lang="en-US" altLang="zh-CN" dirty="0" smtClean="0"/>
                        <a:t>823</a:t>
                      </a:r>
                      <a:endParaRPr lang="zh-CN" altLang="en-US" dirty="0"/>
                    </a:p>
                  </a:txBody>
                  <a:tcPr/>
                </a:tc>
              </a:tr>
              <a:tr h="526430">
                <a:tc>
                  <a:txBody>
                    <a:bodyPr/>
                    <a:lstStyle/>
                    <a:p>
                      <a:r>
                        <a:rPr lang="en-US" altLang="zh-CN" dirty="0" smtClean="0"/>
                        <a:t>1/10 wiki(one part)</a:t>
                      </a:r>
                      <a:endParaRPr lang="zh-CN" altLang="en-US" dirty="0"/>
                    </a:p>
                  </a:txBody>
                  <a:tcPr/>
                </a:tc>
                <a:tc>
                  <a:txBody>
                    <a:bodyPr/>
                    <a:lstStyle/>
                    <a:p>
                      <a:r>
                        <a:rPr lang="en-US" altLang="zh-CN" dirty="0" smtClean="0"/>
                        <a:t>1,080,000</a:t>
                      </a:r>
                      <a:endParaRPr lang="zh-CN" altLang="en-US" dirty="0"/>
                    </a:p>
                  </a:txBody>
                  <a:tcPr/>
                </a:tc>
                <a:tc>
                  <a:txBody>
                    <a:bodyPr/>
                    <a:lstStyle/>
                    <a:p>
                      <a:r>
                        <a:rPr lang="en-US" altLang="zh-CN" dirty="0" smtClean="0"/>
                        <a:t>4,576</a:t>
                      </a:r>
                      <a:endParaRPr lang="zh-CN" altLang="en-US" dirty="0"/>
                    </a:p>
                  </a:txBody>
                  <a:tcPr/>
                </a:tc>
              </a:tr>
              <a:tr h="526430">
                <a:tc>
                  <a:txBody>
                    <a:bodyPr/>
                    <a:lstStyle/>
                    <a:p>
                      <a:r>
                        <a:rPr lang="en-US" altLang="zh-CN" dirty="0" smtClean="0"/>
                        <a:t>wiki</a:t>
                      </a:r>
                      <a:endParaRPr lang="zh-CN" altLang="en-US" dirty="0"/>
                    </a:p>
                  </a:txBody>
                  <a:tcPr/>
                </a:tc>
                <a:tc>
                  <a:txBody>
                    <a:bodyPr/>
                    <a:lstStyle/>
                    <a:p>
                      <a:r>
                        <a:rPr lang="en-US" altLang="zh-CN" dirty="0" smtClean="0"/>
                        <a:t>10,893,248</a:t>
                      </a:r>
                      <a:endParaRPr lang="zh-CN" altLang="en-US" dirty="0"/>
                    </a:p>
                  </a:txBody>
                  <a:tcPr/>
                </a:tc>
                <a:tc>
                  <a:txBody>
                    <a:bodyPr/>
                    <a:lstStyle/>
                    <a:p>
                      <a:r>
                        <a:rPr lang="en-US" altLang="zh-CN" smtClean="0"/>
                        <a:t>45,992</a:t>
                      </a:r>
                      <a:endParaRPr lang="zh-CN" altLang="en-US" dirty="0"/>
                    </a:p>
                  </a:txBody>
                  <a:tcPr/>
                </a:tc>
              </a:tr>
            </a:tbl>
          </a:graphicData>
        </a:graphic>
      </p:graphicFrame>
    </p:spTree>
    <p:extLst>
      <p:ext uri="{BB962C8B-B14F-4D97-AF65-F5344CB8AC3E}">
        <p14:creationId xmlns:p14="http://schemas.microsoft.com/office/powerpoint/2010/main" val="6559651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F-Swoosh</a:t>
            </a:r>
            <a:endParaRPr lang="en-US" sz="4400" dirty="0"/>
          </a:p>
        </p:txBody>
      </p:sp>
      <p:sp>
        <p:nvSpPr>
          <p:cNvPr id="9" name="Rectangle 8"/>
          <p:cNvSpPr/>
          <p:nvPr/>
        </p:nvSpPr>
        <p:spPr>
          <a:xfrm>
            <a:off x="2119222" y="1783116"/>
            <a:ext cx="8360242" cy="3293209"/>
          </a:xfrm>
          <a:prstGeom prst="rect">
            <a:avLst/>
          </a:prstGeom>
        </p:spPr>
        <p:txBody>
          <a:bodyPr wrap="square">
            <a:spAutoFit/>
          </a:bodyPr>
          <a:lstStyle/>
          <a:p>
            <a:pPr marL="571500" indent="-571500">
              <a:buFont typeface="Wingdings" panose="05000000000000000000" pitchFamily="2" charset="2"/>
              <a:buChar char="v"/>
            </a:pPr>
            <a:r>
              <a:rPr lang="en-US" sz="3200" dirty="0" smtClean="0">
                <a:solidFill>
                  <a:schemeClr val="tx2"/>
                </a:solidFill>
              </a:rPr>
              <a:t>Application examples</a:t>
            </a:r>
            <a:endParaRPr lang="en-US" sz="3200" dirty="0" smtClean="0"/>
          </a:p>
          <a:p>
            <a:pPr marL="1028700" lvl="1" indent="-571500">
              <a:buFont typeface="Wingdings" panose="05000000000000000000" pitchFamily="2" charset="2"/>
              <a:buChar char="v"/>
            </a:pPr>
            <a:r>
              <a:rPr lang="en-US" sz="3200" dirty="0" err="1" smtClean="0"/>
              <a:t>Deduplication</a:t>
            </a:r>
            <a:r>
              <a:rPr lang="en-US" sz="3200" dirty="0"/>
              <a:t> </a:t>
            </a:r>
            <a:r>
              <a:rPr lang="en-US" sz="3200" dirty="0" smtClean="0"/>
              <a:t>on Cora</a:t>
            </a:r>
          </a:p>
          <a:p>
            <a:pPr marL="1485900" lvl="2" indent="-571500">
              <a:buFont typeface="Wingdings" panose="05000000000000000000" pitchFamily="2" charset="2"/>
              <a:buChar char="v"/>
            </a:pPr>
            <a:r>
              <a:rPr lang="en-US" sz="2400" dirty="0" smtClean="0"/>
              <a:t>1295 records, 114 entities (labeled ground truth).</a:t>
            </a:r>
          </a:p>
          <a:p>
            <a:pPr marL="1485900" lvl="2" indent="-571500">
              <a:buFont typeface="Wingdings" panose="05000000000000000000" pitchFamily="2" charset="2"/>
              <a:buChar char="v"/>
            </a:pPr>
            <a:r>
              <a:rPr lang="en-US" sz="2400" dirty="0" smtClean="0"/>
              <a:t>Try different feature designs, and different matching and merging function-list.</a:t>
            </a:r>
          </a:p>
          <a:p>
            <a:pPr marL="1485900" lvl="2" indent="-571500">
              <a:buFont typeface="Wingdings" panose="05000000000000000000" pitchFamily="2" charset="2"/>
              <a:buChar char="v"/>
            </a:pPr>
            <a:r>
              <a:rPr lang="en-US" sz="2400" dirty="0" smtClean="0"/>
              <a:t>Adjusting thresholds in functions.</a:t>
            </a:r>
          </a:p>
          <a:p>
            <a:pPr marL="1485900" lvl="2" indent="-571500">
              <a:buFont typeface="Wingdings" panose="05000000000000000000" pitchFamily="2" charset="2"/>
              <a:buChar char="v"/>
            </a:pPr>
            <a:r>
              <a:rPr lang="en-US" sz="2400" dirty="0" smtClean="0"/>
              <a:t>Preparation: Splitting author-list for records.</a:t>
            </a:r>
          </a:p>
          <a:p>
            <a:pPr marL="1485900" lvl="2" indent="-571500">
              <a:buFont typeface="Wingdings" panose="05000000000000000000" pitchFamily="2" charset="2"/>
              <a:buChar char="v"/>
            </a:pPr>
            <a:r>
              <a:rPr lang="en-US" sz="2400" dirty="0" smtClean="0"/>
              <a:t>The best result:</a:t>
            </a:r>
            <a:endParaRPr lang="en-US" sz="2400" dirty="0"/>
          </a:p>
        </p:txBody>
      </p:sp>
      <p:graphicFrame>
        <p:nvGraphicFramePr>
          <p:cNvPr id="2" name="表格 1"/>
          <p:cNvGraphicFramePr>
            <a:graphicFrameLocks noGrp="1"/>
          </p:cNvGraphicFramePr>
          <p:nvPr/>
        </p:nvGraphicFramePr>
        <p:xfrm>
          <a:off x="2540000" y="5076325"/>
          <a:ext cx="8128000" cy="1483360"/>
        </p:xfrm>
        <a:graphic>
          <a:graphicData uri="http://schemas.openxmlformats.org/drawingml/2006/table">
            <a:tbl>
              <a:tblPr firstRow="1" bandRow="1">
                <a:tableStyleId>{5C22544A-7EE6-4342-B048-85BDC9FD1C3A}</a:tableStyleId>
              </a:tblPr>
              <a:tblGrid>
                <a:gridCol w="1494971"/>
                <a:gridCol w="1146629"/>
                <a:gridCol w="885371"/>
                <a:gridCol w="1262743"/>
                <a:gridCol w="1669143"/>
                <a:gridCol w="1669143"/>
              </a:tblGrid>
              <a:tr h="370840">
                <a:tc>
                  <a:txBody>
                    <a:bodyPr/>
                    <a:lstStyle/>
                    <a:p>
                      <a:endParaRPr lang="zh-CN" altLang="en-US" dirty="0"/>
                    </a:p>
                  </a:txBody>
                  <a:tcPr/>
                </a:tc>
                <a:tc>
                  <a:txBody>
                    <a:bodyPr/>
                    <a:lstStyle/>
                    <a:p>
                      <a:pPr algn="ctr"/>
                      <a:r>
                        <a:rPr lang="en-US" altLang="zh-CN" dirty="0" smtClean="0"/>
                        <a:t>Precision</a:t>
                      </a:r>
                      <a:endParaRPr lang="zh-CN" altLang="en-US" dirty="0"/>
                    </a:p>
                  </a:txBody>
                  <a:tcPr/>
                </a:tc>
                <a:tc>
                  <a:txBody>
                    <a:bodyPr/>
                    <a:lstStyle/>
                    <a:p>
                      <a:pPr algn="ctr"/>
                      <a:r>
                        <a:rPr lang="en-US" altLang="zh-CN" dirty="0" smtClean="0"/>
                        <a:t>Recall</a:t>
                      </a:r>
                      <a:endParaRPr lang="zh-CN" altLang="en-US" dirty="0"/>
                    </a:p>
                  </a:txBody>
                  <a:tcPr/>
                </a:tc>
                <a:tc>
                  <a:txBody>
                    <a:bodyPr/>
                    <a:lstStyle/>
                    <a:p>
                      <a:pPr algn="ctr"/>
                      <a:r>
                        <a:rPr lang="en-US" altLang="zh-CN" dirty="0" smtClean="0"/>
                        <a:t>F-1 score</a:t>
                      </a:r>
                      <a:endParaRPr lang="zh-CN" altLang="en-US" dirty="0"/>
                    </a:p>
                  </a:txBody>
                  <a:tcPr/>
                </a:tc>
                <a:tc>
                  <a:txBody>
                    <a:bodyPr/>
                    <a:lstStyle/>
                    <a:p>
                      <a:pPr algn="ctr"/>
                      <a:r>
                        <a:rPr lang="en-US" altLang="zh-CN" dirty="0" smtClean="0"/>
                        <a:t>Time (s)</a:t>
                      </a:r>
                      <a:endParaRPr lang="zh-CN" altLang="en-US" dirty="0"/>
                    </a:p>
                  </a:txBody>
                  <a:tcPr/>
                </a:tc>
                <a:tc>
                  <a:txBody>
                    <a:bodyPr/>
                    <a:lstStyle/>
                    <a:p>
                      <a:pPr algn="ctr"/>
                      <a:r>
                        <a:rPr lang="en-US" altLang="zh-CN" dirty="0" smtClean="0"/>
                        <a:t>Candidate</a:t>
                      </a:r>
                      <a:r>
                        <a:rPr lang="en-US" altLang="zh-CN" baseline="0" dirty="0" smtClean="0"/>
                        <a:t> Num.</a:t>
                      </a:r>
                      <a:endParaRPr lang="zh-CN" altLang="en-US" dirty="0"/>
                    </a:p>
                  </a:txBody>
                  <a:tcPr/>
                </a:tc>
              </a:tr>
              <a:tr h="370840">
                <a:tc>
                  <a:txBody>
                    <a:bodyPr/>
                    <a:lstStyle/>
                    <a:p>
                      <a:pPr algn="ctr"/>
                      <a:r>
                        <a:rPr lang="en-US" altLang="zh-CN" dirty="0" smtClean="0"/>
                        <a:t>Raw</a:t>
                      </a:r>
                      <a:endParaRPr lang="zh-CN" altLang="en-US" dirty="0"/>
                    </a:p>
                  </a:txBody>
                  <a:tcPr/>
                </a:tc>
                <a:tc>
                  <a:txBody>
                    <a:bodyPr/>
                    <a:lstStyle/>
                    <a:p>
                      <a:r>
                        <a:rPr lang="en-US" altLang="zh-CN" dirty="0" smtClean="0"/>
                        <a:t>0.762</a:t>
                      </a:r>
                      <a:endParaRPr lang="zh-CN" altLang="en-US" dirty="0"/>
                    </a:p>
                  </a:txBody>
                  <a:tcPr/>
                </a:tc>
                <a:tc>
                  <a:txBody>
                    <a:bodyPr/>
                    <a:lstStyle/>
                    <a:p>
                      <a:r>
                        <a:rPr lang="en-US" altLang="zh-CN" dirty="0" smtClean="0"/>
                        <a:t>0.876</a:t>
                      </a:r>
                      <a:endParaRPr lang="zh-CN" altLang="en-US" dirty="0"/>
                    </a:p>
                  </a:txBody>
                  <a:tcPr/>
                </a:tc>
                <a:tc>
                  <a:txBody>
                    <a:bodyPr/>
                    <a:lstStyle/>
                    <a:p>
                      <a:r>
                        <a:rPr lang="en-US" altLang="zh-CN" dirty="0" smtClean="0"/>
                        <a:t>0.815</a:t>
                      </a:r>
                      <a:endParaRPr lang="zh-CN" altLang="en-US" dirty="0"/>
                    </a:p>
                  </a:txBody>
                  <a:tcPr/>
                </a:tc>
                <a:tc>
                  <a:txBody>
                    <a:bodyPr/>
                    <a:lstStyle/>
                    <a:p>
                      <a:r>
                        <a:rPr lang="en-US" altLang="zh-CN" dirty="0" smtClean="0"/>
                        <a:t>5.335(*)</a:t>
                      </a:r>
                      <a:endParaRPr lang="zh-CN" altLang="en-US" dirty="0"/>
                    </a:p>
                  </a:txBody>
                  <a:tcPr/>
                </a:tc>
                <a:tc>
                  <a:txBody>
                    <a:bodyPr/>
                    <a:lstStyle/>
                    <a:p>
                      <a:r>
                        <a:rPr lang="en-US" altLang="zh-CN" dirty="0" smtClean="0"/>
                        <a:t>1294(*)</a:t>
                      </a:r>
                      <a:endParaRPr lang="zh-CN" altLang="en-US" dirty="0"/>
                    </a:p>
                  </a:txBody>
                  <a:tcPr/>
                </a:tc>
              </a:tr>
              <a:tr h="370840">
                <a:tc>
                  <a:txBody>
                    <a:bodyPr/>
                    <a:lstStyle/>
                    <a:p>
                      <a:pPr algn="ctr"/>
                      <a:r>
                        <a:rPr lang="en-US" altLang="zh-CN" baseline="0" dirty="0" err="1" smtClean="0"/>
                        <a:t>Minhash+LSH</a:t>
                      </a:r>
                      <a:endParaRPr lang="zh-CN" altLang="en-US" dirty="0"/>
                    </a:p>
                  </a:txBody>
                  <a:tcPr/>
                </a:tc>
                <a:tc>
                  <a:txBody>
                    <a:bodyPr/>
                    <a:lstStyle/>
                    <a:p>
                      <a:r>
                        <a:rPr lang="en-US" altLang="zh-CN" dirty="0" smtClean="0"/>
                        <a:t>0.762</a:t>
                      </a:r>
                      <a:endParaRPr lang="zh-CN" altLang="en-US" dirty="0"/>
                    </a:p>
                  </a:txBody>
                  <a:tcPr/>
                </a:tc>
                <a:tc>
                  <a:txBody>
                    <a:bodyPr/>
                    <a:lstStyle/>
                    <a:p>
                      <a:r>
                        <a:rPr lang="en-US" altLang="zh-CN" dirty="0" smtClean="0"/>
                        <a:t>0.903</a:t>
                      </a:r>
                      <a:endParaRPr lang="zh-CN" altLang="en-US" dirty="0"/>
                    </a:p>
                  </a:txBody>
                  <a:tcPr/>
                </a:tc>
                <a:tc>
                  <a:txBody>
                    <a:bodyPr/>
                    <a:lstStyle/>
                    <a:p>
                      <a:r>
                        <a:rPr lang="en-US" altLang="zh-CN" dirty="0" smtClean="0"/>
                        <a:t>0.826</a:t>
                      </a:r>
                      <a:endParaRPr lang="zh-CN" altLang="en-US" dirty="0"/>
                    </a:p>
                  </a:txBody>
                  <a:tcPr/>
                </a:tc>
                <a:tc>
                  <a:txBody>
                    <a:bodyPr/>
                    <a:lstStyle/>
                    <a:p>
                      <a:r>
                        <a:rPr lang="en-US" altLang="zh-CN" dirty="0" smtClean="0"/>
                        <a:t>5.461</a:t>
                      </a:r>
                      <a:endParaRPr lang="zh-CN" altLang="en-US" dirty="0"/>
                    </a:p>
                  </a:txBody>
                  <a:tcPr/>
                </a:tc>
                <a:tc>
                  <a:txBody>
                    <a:bodyPr/>
                    <a:lstStyle/>
                    <a:p>
                      <a:r>
                        <a:rPr lang="en-US" altLang="zh-CN" dirty="0" smtClean="0"/>
                        <a:t>505</a:t>
                      </a:r>
                      <a:endParaRPr lang="zh-CN" altLang="en-US" dirty="0"/>
                    </a:p>
                  </a:txBody>
                  <a:tcPr/>
                </a:tc>
              </a:tr>
              <a:tr h="370840">
                <a:tc>
                  <a:txBody>
                    <a:bodyPr/>
                    <a:lstStyle/>
                    <a:p>
                      <a:pPr algn="ctr"/>
                      <a:r>
                        <a:rPr lang="en-US" altLang="zh-CN" dirty="0" err="1" smtClean="0"/>
                        <a:t>Simhash</a:t>
                      </a:r>
                      <a:endParaRPr lang="zh-CN" altLang="en-US" dirty="0"/>
                    </a:p>
                  </a:txBody>
                  <a:tcPr/>
                </a:tc>
                <a:tc>
                  <a:txBody>
                    <a:bodyPr/>
                    <a:lstStyle/>
                    <a:p>
                      <a:r>
                        <a:rPr lang="en-US" altLang="zh-CN" dirty="0" smtClean="0"/>
                        <a:t>0.761</a:t>
                      </a:r>
                      <a:endParaRPr lang="zh-CN" altLang="en-US" dirty="0"/>
                    </a:p>
                  </a:txBody>
                  <a:tcPr/>
                </a:tc>
                <a:tc>
                  <a:txBody>
                    <a:bodyPr/>
                    <a:lstStyle/>
                    <a:p>
                      <a:r>
                        <a:rPr lang="en-US" altLang="zh-CN" dirty="0" smtClean="0"/>
                        <a:t>0.915</a:t>
                      </a:r>
                      <a:endParaRPr lang="zh-CN" altLang="en-US" dirty="0"/>
                    </a:p>
                  </a:txBody>
                  <a:tcPr/>
                </a:tc>
                <a:tc>
                  <a:txBody>
                    <a:bodyPr/>
                    <a:lstStyle/>
                    <a:p>
                      <a:r>
                        <a:rPr lang="en-US" altLang="zh-CN" dirty="0" smtClean="0"/>
                        <a:t>0.831</a:t>
                      </a:r>
                      <a:endParaRPr lang="zh-CN" altLang="en-US" dirty="0"/>
                    </a:p>
                  </a:txBody>
                  <a:tcPr/>
                </a:tc>
                <a:tc>
                  <a:txBody>
                    <a:bodyPr/>
                    <a:lstStyle/>
                    <a:p>
                      <a:r>
                        <a:rPr lang="en-US" altLang="zh-CN" dirty="0" smtClean="0"/>
                        <a:t>24.116</a:t>
                      </a:r>
                      <a:endParaRPr lang="zh-CN" altLang="en-US" dirty="0"/>
                    </a:p>
                  </a:txBody>
                  <a:tcPr/>
                </a:tc>
                <a:tc>
                  <a:txBody>
                    <a:bodyPr/>
                    <a:lstStyle/>
                    <a:p>
                      <a:r>
                        <a:rPr lang="en-US" altLang="zh-CN" dirty="0" smtClean="0"/>
                        <a:t>2544</a:t>
                      </a:r>
                      <a:endParaRPr lang="zh-CN" altLang="en-US" dirty="0"/>
                    </a:p>
                  </a:txBody>
                  <a:tcPr/>
                </a:tc>
              </a:tr>
            </a:tbl>
          </a:graphicData>
        </a:graphic>
      </p:graphicFrame>
      <p:pic>
        <p:nvPicPr>
          <p:cNvPr id="4" name="图片 3"/>
          <p:cNvPicPr>
            <a:picLocks noChangeAspect="1"/>
          </p:cNvPicPr>
          <p:nvPr/>
        </p:nvPicPr>
        <p:blipFill>
          <a:blip r:embed="rId3"/>
          <a:stretch>
            <a:fillRect/>
          </a:stretch>
        </p:blipFill>
        <p:spPr>
          <a:xfrm>
            <a:off x="4527726" y="600926"/>
            <a:ext cx="6140274" cy="410917"/>
          </a:xfrm>
          <a:prstGeom prst="rect">
            <a:avLst/>
          </a:prstGeom>
        </p:spPr>
      </p:pic>
    </p:spTree>
    <p:extLst>
      <p:ext uri="{BB962C8B-B14F-4D97-AF65-F5344CB8AC3E}">
        <p14:creationId xmlns:p14="http://schemas.microsoft.com/office/powerpoint/2010/main" val="1755857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Overview</a:t>
            </a:r>
            <a:endParaRPr lang="en-US" sz="4400" dirty="0"/>
          </a:p>
        </p:txBody>
      </p:sp>
      <p:sp>
        <p:nvSpPr>
          <p:cNvPr id="9" name="Rectangle 8"/>
          <p:cNvSpPr/>
          <p:nvPr/>
        </p:nvSpPr>
        <p:spPr>
          <a:xfrm>
            <a:off x="2119222" y="1783116"/>
            <a:ext cx="8360242" cy="1323439"/>
          </a:xfrm>
          <a:prstGeom prst="rect">
            <a:avLst/>
          </a:prstGeom>
        </p:spPr>
        <p:txBody>
          <a:bodyPr wrap="square">
            <a:spAutoFit/>
          </a:bodyPr>
          <a:lstStyle/>
          <a:p>
            <a:pPr marL="571500" indent="-571500">
              <a:buFont typeface="Wingdings" panose="05000000000000000000" pitchFamily="2" charset="2"/>
              <a:buChar char="v"/>
            </a:pPr>
            <a:r>
              <a:rPr lang="en-US" sz="4000" dirty="0" smtClean="0">
                <a:solidFill>
                  <a:srgbClr val="FF0000"/>
                </a:solidFill>
              </a:rPr>
              <a:t>Part I.   Silk</a:t>
            </a:r>
          </a:p>
          <a:p>
            <a:pPr marL="571500" indent="-571500">
              <a:buFont typeface="Wingdings" panose="05000000000000000000" pitchFamily="2" charset="2"/>
              <a:buChar char="v"/>
            </a:pPr>
            <a:r>
              <a:rPr lang="en-US" sz="4000" dirty="0" smtClean="0"/>
              <a:t>Part II.  F-Swoosh</a:t>
            </a:r>
            <a:endParaRPr lang="en-US" sz="4000" dirty="0"/>
          </a:p>
        </p:txBody>
      </p:sp>
    </p:spTree>
    <p:extLst>
      <p:ext uri="{BB962C8B-B14F-4D97-AF65-F5344CB8AC3E}">
        <p14:creationId xmlns:p14="http://schemas.microsoft.com/office/powerpoint/2010/main" val="22732347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F-Swoosh</a:t>
            </a:r>
            <a:endParaRPr lang="en-US" sz="4400" dirty="0"/>
          </a:p>
        </p:txBody>
      </p:sp>
      <p:sp>
        <p:nvSpPr>
          <p:cNvPr id="9" name="Rectangle 8"/>
          <p:cNvSpPr/>
          <p:nvPr/>
        </p:nvSpPr>
        <p:spPr>
          <a:xfrm>
            <a:off x="2119222" y="1783116"/>
            <a:ext cx="8360242" cy="4278094"/>
          </a:xfrm>
          <a:prstGeom prst="rect">
            <a:avLst/>
          </a:prstGeom>
        </p:spPr>
        <p:txBody>
          <a:bodyPr wrap="square">
            <a:spAutoFit/>
          </a:bodyPr>
          <a:lstStyle/>
          <a:p>
            <a:pPr marL="571500" indent="-571500">
              <a:buFont typeface="Wingdings" panose="05000000000000000000" pitchFamily="2" charset="2"/>
              <a:buChar char="v"/>
            </a:pPr>
            <a:r>
              <a:rPr lang="en-US" sz="3200" dirty="0" smtClean="0">
                <a:solidFill>
                  <a:schemeClr val="tx2"/>
                </a:solidFill>
              </a:rPr>
              <a:t>Application examples</a:t>
            </a:r>
            <a:endParaRPr lang="en-US" sz="3200" dirty="0" smtClean="0"/>
          </a:p>
          <a:p>
            <a:pPr marL="1028700" lvl="1" indent="-571500">
              <a:buFont typeface="Wingdings" panose="05000000000000000000" pitchFamily="2" charset="2"/>
              <a:buChar char="v"/>
            </a:pPr>
            <a:r>
              <a:rPr lang="en-US" sz="3200" dirty="0" smtClean="0"/>
              <a:t>Linkage from Museum to </a:t>
            </a:r>
            <a:r>
              <a:rPr lang="en-US" sz="3200" dirty="0" err="1" smtClean="0"/>
              <a:t>DBPedia</a:t>
            </a:r>
            <a:endParaRPr lang="en-US" sz="3200" dirty="0" smtClean="0"/>
          </a:p>
          <a:p>
            <a:pPr marL="1485900" lvl="2" indent="-571500">
              <a:buFont typeface="Wingdings" panose="05000000000000000000" pitchFamily="2" charset="2"/>
              <a:buChar char="v"/>
            </a:pPr>
            <a:r>
              <a:rPr lang="en-US" sz="2800" dirty="0" smtClean="0"/>
              <a:t>Datasets</a:t>
            </a:r>
          </a:p>
          <a:p>
            <a:pPr marL="1943100" lvl="3" indent="-571500">
              <a:buFont typeface="Wingdings" panose="05000000000000000000" pitchFamily="2" charset="2"/>
              <a:buChar char="v"/>
            </a:pPr>
            <a:r>
              <a:rPr lang="en-US" sz="2400" dirty="0" smtClean="0"/>
              <a:t>Museum: 10k records.</a:t>
            </a:r>
          </a:p>
          <a:p>
            <a:pPr marL="1943100" lvl="3" indent="-571500">
              <a:buFont typeface="Wingdings" panose="05000000000000000000" pitchFamily="2" charset="2"/>
              <a:buChar char="v"/>
            </a:pPr>
            <a:r>
              <a:rPr lang="en-US" sz="2400" dirty="0" err="1" smtClean="0"/>
              <a:t>DBPedia</a:t>
            </a:r>
            <a:r>
              <a:rPr lang="en-US" sz="2400" dirty="0" smtClean="0"/>
              <a:t>: about 650k records.</a:t>
            </a:r>
            <a:endParaRPr lang="en-US" altLang="zh-CN" sz="2800" dirty="0"/>
          </a:p>
          <a:p>
            <a:pPr marL="1485900" lvl="2" indent="-571500">
              <a:buFont typeface="Wingdings" panose="05000000000000000000" pitchFamily="2" charset="2"/>
              <a:buChar char="v"/>
            </a:pPr>
            <a:r>
              <a:rPr lang="en-US" altLang="zh-CN" sz="2800" dirty="0" smtClean="0"/>
              <a:t>Preparation</a:t>
            </a:r>
            <a:endParaRPr lang="en-US" altLang="zh-CN" sz="2400" dirty="0"/>
          </a:p>
          <a:p>
            <a:pPr marL="1943100" lvl="3" indent="-571500">
              <a:buFont typeface="Wingdings" panose="05000000000000000000" pitchFamily="2" charset="2"/>
              <a:buChar char="v"/>
            </a:pPr>
            <a:r>
              <a:rPr lang="en-US" altLang="zh-CN" sz="2400" dirty="0"/>
              <a:t>Converting / discarding hard UTF-8 characters.</a:t>
            </a:r>
          </a:p>
          <a:p>
            <a:pPr marL="1943100" lvl="3" indent="-571500">
              <a:buFont typeface="Wingdings" panose="05000000000000000000" pitchFamily="2" charset="2"/>
              <a:buChar char="v"/>
            </a:pPr>
            <a:r>
              <a:rPr lang="en-US" altLang="zh-CN" sz="2400" dirty="0"/>
              <a:t>Adjusting the ground-truth file.</a:t>
            </a:r>
          </a:p>
          <a:p>
            <a:pPr marL="1485900" lvl="2" indent="-571500">
              <a:buFont typeface="Wingdings" panose="05000000000000000000" pitchFamily="2" charset="2"/>
              <a:buChar char="v"/>
            </a:pPr>
            <a:r>
              <a:rPr lang="en-US" sz="2800" dirty="0" smtClean="0">
                <a:solidFill>
                  <a:schemeClr val="bg1">
                    <a:lumMod val="50000"/>
                  </a:schemeClr>
                </a:solidFill>
              </a:rPr>
              <a:t>Blocking</a:t>
            </a:r>
          </a:p>
          <a:p>
            <a:pPr marL="1485900" lvl="2" indent="-571500">
              <a:buFont typeface="Wingdings" panose="05000000000000000000" pitchFamily="2" charset="2"/>
              <a:buChar char="v"/>
            </a:pPr>
            <a:r>
              <a:rPr lang="en-US" sz="2800" dirty="0" smtClean="0">
                <a:solidFill>
                  <a:schemeClr val="bg1">
                    <a:lumMod val="50000"/>
                  </a:schemeClr>
                </a:solidFill>
              </a:rPr>
              <a:t>Matching / linking</a:t>
            </a:r>
            <a:endParaRPr lang="en-US" sz="2400" dirty="0" smtClean="0">
              <a:solidFill>
                <a:schemeClr val="bg1">
                  <a:lumMod val="50000"/>
                </a:schemeClr>
              </a:solidFill>
            </a:endParaRPr>
          </a:p>
        </p:txBody>
      </p:sp>
    </p:spTree>
    <p:extLst>
      <p:ext uri="{BB962C8B-B14F-4D97-AF65-F5344CB8AC3E}">
        <p14:creationId xmlns:p14="http://schemas.microsoft.com/office/powerpoint/2010/main" val="4769460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F-Swoosh</a:t>
            </a:r>
            <a:endParaRPr lang="en-US" sz="4400" dirty="0"/>
          </a:p>
        </p:txBody>
      </p:sp>
      <p:sp>
        <p:nvSpPr>
          <p:cNvPr id="9" name="Rectangle 8"/>
          <p:cNvSpPr/>
          <p:nvPr/>
        </p:nvSpPr>
        <p:spPr>
          <a:xfrm>
            <a:off x="2119222" y="1783116"/>
            <a:ext cx="8360242" cy="3231654"/>
          </a:xfrm>
          <a:prstGeom prst="rect">
            <a:avLst/>
          </a:prstGeom>
        </p:spPr>
        <p:txBody>
          <a:bodyPr wrap="square">
            <a:spAutoFit/>
          </a:bodyPr>
          <a:lstStyle/>
          <a:p>
            <a:pPr marL="571500" indent="-571500">
              <a:buFont typeface="Wingdings" panose="05000000000000000000" pitchFamily="2" charset="2"/>
              <a:buChar char="v"/>
            </a:pPr>
            <a:r>
              <a:rPr lang="en-US" sz="3200" dirty="0" smtClean="0">
                <a:solidFill>
                  <a:schemeClr val="tx2"/>
                </a:solidFill>
              </a:rPr>
              <a:t>Application examples</a:t>
            </a:r>
            <a:endParaRPr lang="en-US" sz="3200" dirty="0" smtClean="0"/>
          </a:p>
          <a:p>
            <a:pPr marL="1028700" lvl="1" indent="-571500">
              <a:buFont typeface="Wingdings" panose="05000000000000000000" pitchFamily="2" charset="2"/>
              <a:buChar char="v"/>
            </a:pPr>
            <a:r>
              <a:rPr lang="en-US" sz="3200" dirty="0" smtClean="0"/>
              <a:t>Linkage from Museum to </a:t>
            </a:r>
            <a:r>
              <a:rPr lang="en-US" sz="3200" dirty="0" err="1" smtClean="0"/>
              <a:t>DBPedia</a:t>
            </a:r>
            <a:endParaRPr lang="en-US" sz="3200" dirty="0" smtClean="0"/>
          </a:p>
          <a:p>
            <a:pPr marL="1485900" lvl="2" indent="-571500">
              <a:buFont typeface="Wingdings" panose="05000000000000000000" pitchFamily="2" charset="2"/>
              <a:buChar char="v"/>
            </a:pPr>
            <a:r>
              <a:rPr lang="en-US" sz="2800" dirty="0" smtClean="0">
                <a:solidFill>
                  <a:schemeClr val="bg1">
                    <a:lumMod val="50000"/>
                  </a:schemeClr>
                </a:solidFill>
              </a:rPr>
              <a:t>Datasets</a:t>
            </a:r>
          </a:p>
          <a:p>
            <a:pPr marL="1485900" lvl="2" indent="-571500">
              <a:buFont typeface="Wingdings" panose="05000000000000000000" pitchFamily="2" charset="2"/>
              <a:buChar char="v"/>
            </a:pPr>
            <a:r>
              <a:rPr lang="en-US" altLang="zh-CN" sz="2800" dirty="0" smtClean="0">
                <a:solidFill>
                  <a:schemeClr val="bg1">
                    <a:lumMod val="50000"/>
                  </a:schemeClr>
                </a:solidFill>
              </a:rPr>
              <a:t>Preparation</a:t>
            </a:r>
            <a:endParaRPr lang="en-US" altLang="zh-CN" sz="2400" dirty="0" smtClean="0">
              <a:solidFill>
                <a:schemeClr val="bg1">
                  <a:lumMod val="50000"/>
                </a:schemeClr>
              </a:solidFill>
            </a:endParaRPr>
          </a:p>
          <a:p>
            <a:pPr marL="1485900" lvl="2" indent="-571500">
              <a:buFont typeface="Wingdings" panose="05000000000000000000" pitchFamily="2" charset="2"/>
              <a:buChar char="v"/>
            </a:pPr>
            <a:r>
              <a:rPr lang="en-US" sz="2800" dirty="0" smtClean="0"/>
              <a:t>Blocking</a:t>
            </a:r>
          </a:p>
          <a:p>
            <a:pPr marL="1943100" lvl="3" indent="-571500">
              <a:buFont typeface="Wingdings" panose="05000000000000000000" pitchFamily="2" charset="2"/>
              <a:buChar char="v"/>
            </a:pPr>
            <a:r>
              <a:rPr lang="en-US" sz="2800" dirty="0" err="1" smtClean="0"/>
              <a:t>Simhash</a:t>
            </a:r>
            <a:endParaRPr lang="en-US" sz="2800" dirty="0" smtClean="0"/>
          </a:p>
          <a:p>
            <a:pPr marL="1485900" lvl="2" indent="-571500">
              <a:buFont typeface="Wingdings" panose="05000000000000000000" pitchFamily="2" charset="2"/>
              <a:buChar char="v"/>
            </a:pPr>
            <a:r>
              <a:rPr lang="en-US" sz="2800" dirty="0" smtClean="0">
                <a:solidFill>
                  <a:schemeClr val="bg1">
                    <a:lumMod val="50000"/>
                  </a:schemeClr>
                </a:solidFill>
              </a:rPr>
              <a:t>Matching / linking</a:t>
            </a:r>
            <a:endParaRPr lang="en-US" sz="2400" dirty="0" smtClean="0">
              <a:solidFill>
                <a:schemeClr val="bg1">
                  <a:lumMod val="50000"/>
                </a:schemeClr>
              </a:solidFill>
            </a:endParaRPr>
          </a:p>
        </p:txBody>
      </p:sp>
    </p:spTree>
    <p:extLst>
      <p:ext uri="{BB962C8B-B14F-4D97-AF65-F5344CB8AC3E}">
        <p14:creationId xmlns:p14="http://schemas.microsoft.com/office/powerpoint/2010/main" val="23342414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F-Swoosh</a:t>
            </a:r>
            <a:endParaRPr lang="en-US" sz="4400" dirty="0"/>
          </a:p>
        </p:txBody>
      </p:sp>
      <p:sp>
        <p:nvSpPr>
          <p:cNvPr id="9" name="Rectangle 8"/>
          <p:cNvSpPr/>
          <p:nvPr/>
        </p:nvSpPr>
        <p:spPr>
          <a:xfrm>
            <a:off x="2119222" y="1783116"/>
            <a:ext cx="8360242" cy="4647426"/>
          </a:xfrm>
          <a:prstGeom prst="rect">
            <a:avLst/>
          </a:prstGeom>
        </p:spPr>
        <p:txBody>
          <a:bodyPr wrap="square">
            <a:spAutoFit/>
          </a:bodyPr>
          <a:lstStyle/>
          <a:p>
            <a:pPr marL="571500" indent="-571500">
              <a:buFont typeface="Wingdings" panose="05000000000000000000" pitchFamily="2" charset="2"/>
              <a:buChar char="v"/>
            </a:pPr>
            <a:r>
              <a:rPr lang="en-US" sz="3200" dirty="0" smtClean="0">
                <a:solidFill>
                  <a:schemeClr val="tx2"/>
                </a:solidFill>
              </a:rPr>
              <a:t>Application examples</a:t>
            </a:r>
            <a:endParaRPr lang="en-US" sz="3200" dirty="0" smtClean="0"/>
          </a:p>
          <a:p>
            <a:pPr marL="1028700" lvl="1" indent="-571500">
              <a:buFont typeface="Wingdings" panose="05000000000000000000" pitchFamily="2" charset="2"/>
              <a:buChar char="v"/>
            </a:pPr>
            <a:r>
              <a:rPr lang="en-US" sz="3200" dirty="0" smtClean="0"/>
              <a:t>Linkage from Museum to </a:t>
            </a:r>
            <a:r>
              <a:rPr lang="en-US" sz="3200" dirty="0" err="1" smtClean="0"/>
              <a:t>DBPedia</a:t>
            </a:r>
            <a:endParaRPr lang="en-US" sz="3200" dirty="0" smtClean="0"/>
          </a:p>
          <a:p>
            <a:pPr marL="1485900" lvl="2" indent="-571500">
              <a:buFont typeface="Wingdings" panose="05000000000000000000" pitchFamily="2" charset="2"/>
              <a:buChar char="v"/>
            </a:pPr>
            <a:r>
              <a:rPr lang="en-US" sz="2800" dirty="0" smtClean="0">
                <a:solidFill>
                  <a:schemeClr val="bg1">
                    <a:lumMod val="50000"/>
                  </a:schemeClr>
                </a:solidFill>
              </a:rPr>
              <a:t>Datasets</a:t>
            </a:r>
          </a:p>
          <a:p>
            <a:pPr marL="1485900" lvl="2" indent="-571500">
              <a:buFont typeface="Wingdings" panose="05000000000000000000" pitchFamily="2" charset="2"/>
              <a:buChar char="v"/>
            </a:pPr>
            <a:r>
              <a:rPr lang="en-US" altLang="zh-CN" sz="2800" dirty="0" smtClean="0">
                <a:solidFill>
                  <a:schemeClr val="bg1">
                    <a:lumMod val="50000"/>
                  </a:schemeClr>
                </a:solidFill>
              </a:rPr>
              <a:t>Preparation</a:t>
            </a:r>
            <a:endParaRPr lang="en-US" altLang="zh-CN" sz="2400" dirty="0" smtClean="0">
              <a:solidFill>
                <a:schemeClr val="bg1">
                  <a:lumMod val="50000"/>
                </a:schemeClr>
              </a:solidFill>
            </a:endParaRPr>
          </a:p>
          <a:p>
            <a:pPr marL="1485900" lvl="2" indent="-571500">
              <a:buFont typeface="Wingdings" panose="05000000000000000000" pitchFamily="2" charset="2"/>
              <a:buChar char="v"/>
            </a:pPr>
            <a:r>
              <a:rPr lang="en-US" sz="2800" dirty="0" smtClean="0">
                <a:solidFill>
                  <a:schemeClr val="bg1">
                    <a:lumMod val="50000"/>
                  </a:schemeClr>
                </a:solidFill>
              </a:rPr>
              <a:t>Blocking</a:t>
            </a:r>
          </a:p>
          <a:p>
            <a:pPr marL="1485900" lvl="2" indent="-571500">
              <a:buFont typeface="Wingdings" panose="05000000000000000000" pitchFamily="2" charset="2"/>
              <a:buChar char="v"/>
            </a:pPr>
            <a:r>
              <a:rPr lang="en-US" sz="2800" dirty="0" smtClean="0"/>
              <a:t>Matching / linking</a:t>
            </a:r>
          </a:p>
          <a:p>
            <a:pPr marL="1943100" lvl="3" indent="-571500">
              <a:buFont typeface="Wingdings" panose="05000000000000000000" pitchFamily="2" charset="2"/>
              <a:buChar char="v"/>
            </a:pPr>
            <a:r>
              <a:rPr lang="en-US" sz="2400" dirty="0" smtClean="0"/>
              <a:t>Find the </a:t>
            </a:r>
            <a:r>
              <a:rPr lang="en-US" sz="2400" dirty="0" err="1" smtClean="0"/>
              <a:t>DBPedia</a:t>
            </a:r>
            <a:r>
              <a:rPr lang="en-US" sz="2400" dirty="0" smtClean="0"/>
              <a:t> buckets for a Museum record.</a:t>
            </a:r>
          </a:p>
          <a:p>
            <a:pPr marL="1943100" lvl="3" indent="-571500">
              <a:buFont typeface="Wingdings" panose="05000000000000000000" pitchFamily="2" charset="2"/>
              <a:buChar char="v"/>
            </a:pPr>
            <a:r>
              <a:rPr lang="en-US" sz="2400" dirty="0" smtClean="0"/>
              <a:t>Design feature-list and matching functions.</a:t>
            </a:r>
          </a:p>
          <a:p>
            <a:pPr marL="1943100" lvl="3" indent="-571500">
              <a:buFont typeface="Wingdings" panose="05000000000000000000" pitchFamily="2" charset="2"/>
              <a:buChar char="v"/>
            </a:pPr>
            <a:r>
              <a:rPr lang="en-US" sz="2400" dirty="0" smtClean="0"/>
              <a:t>Change matching functions into scoring functions.</a:t>
            </a:r>
          </a:p>
          <a:p>
            <a:pPr marL="1943100" lvl="3" indent="-571500">
              <a:buFont typeface="Wingdings" panose="05000000000000000000" pitchFamily="2" charset="2"/>
              <a:buChar char="v"/>
            </a:pPr>
            <a:r>
              <a:rPr lang="en-US" sz="2400" dirty="0" smtClean="0"/>
              <a:t>Use scoring functions to find the optimal target.</a:t>
            </a:r>
          </a:p>
          <a:p>
            <a:pPr marL="1943100" lvl="3" indent="-571500">
              <a:buFont typeface="Wingdings" panose="05000000000000000000" pitchFamily="2" charset="2"/>
              <a:buChar char="v"/>
            </a:pPr>
            <a:r>
              <a:rPr lang="en-US" sz="2400" dirty="0" smtClean="0"/>
              <a:t>Testing (see next page)</a:t>
            </a:r>
          </a:p>
        </p:txBody>
      </p:sp>
    </p:spTree>
    <p:extLst>
      <p:ext uri="{BB962C8B-B14F-4D97-AF65-F5344CB8AC3E}">
        <p14:creationId xmlns:p14="http://schemas.microsoft.com/office/powerpoint/2010/main" val="16713191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F-Swoosh</a:t>
            </a:r>
            <a:endParaRPr lang="en-US" sz="4400" dirty="0"/>
          </a:p>
        </p:txBody>
      </p:sp>
      <p:sp>
        <p:nvSpPr>
          <p:cNvPr id="9" name="Rectangle 8"/>
          <p:cNvSpPr/>
          <p:nvPr/>
        </p:nvSpPr>
        <p:spPr>
          <a:xfrm>
            <a:off x="2119222" y="1783116"/>
            <a:ext cx="8360242" cy="4585871"/>
          </a:xfrm>
          <a:prstGeom prst="rect">
            <a:avLst/>
          </a:prstGeom>
        </p:spPr>
        <p:txBody>
          <a:bodyPr wrap="square">
            <a:spAutoFit/>
          </a:bodyPr>
          <a:lstStyle/>
          <a:p>
            <a:pPr marL="571500" indent="-571500">
              <a:buFont typeface="Wingdings" panose="05000000000000000000" pitchFamily="2" charset="2"/>
              <a:buChar char="v"/>
            </a:pPr>
            <a:r>
              <a:rPr lang="en-US" sz="3200" dirty="0" smtClean="0">
                <a:solidFill>
                  <a:schemeClr val="tx2"/>
                </a:solidFill>
              </a:rPr>
              <a:t>Testing</a:t>
            </a:r>
            <a:endParaRPr lang="en-US" sz="3200" dirty="0" smtClean="0"/>
          </a:p>
          <a:p>
            <a:pPr marL="1028700" lvl="1" indent="-571500">
              <a:buFont typeface="Wingdings" panose="05000000000000000000" pitchFamily="2" charset="2"/>
              <a:buChar char="v"/>
            </a:pPr>
            <a:r>
              <a:rPr lang="en-US" sz="2800" dirty="0" err="1" smtClean="0"/>
              <a:t>Testset</a:t>
            </a:r>
            <a:endParaRPr lang="en-US" sz="3200" dirty="0" smtClean="0"/>
          </a:p>
          <a:p>
            <a:pPr marL="1485900" lvl="2" indent="-571500">
              <a:buFont typeface="Wingdings" panose="05000000000000000000" pitchFamily="2" charset="2"/>
              <a:buChar char="v"/>
            </a:pPr>
            <a:r>
              <a:rPr lang="en-US" sz="2400" dirty="0" smtClean="0"/>
              <a:t>All ‘A’-initial records in Museum (747).</a:t>
            </a:r>
          </a:p>
          <a:p>
            <a:pPr marL="1028700" lvl="1" indent="-571500">
              <a:buFont typeface="Wingdings" panose="05000000000000000000" pitchFamily="2" charset="2"/>
              <a:buChar char="v"/>
            </a:pPr>
            <a:r>
              <a:rPr lang="en-US" sz="2800" dirty="0" smtClean="0"/>
              <a:t>Result</a:t>
            </a:r>
          </a:p>
          <a:p>
            <a:pPr marL="1028700" lvl="1" indent="-571500">
              <a:buFont typeface="Wingdings" panose="05000000000000000000" pitchFamily="2" charset="2"/>
              <a:buChar char="v"/>
            </a:pPr>
            <a:endParaRPr lang="en-US" sz="2800" dirty="0"/>
          </a:p>
          <a:p>
            <a:pPr lvl="2"/>
            <a:endParaRPr lang="en-US" sz="2800" dirty="0" smtClean="0"/>
          </a:p>
          <a:p>
            <a:pPr marL="1028700" lvl="1" indent="-571500">
              <a:buFont typeface="Wingdings" panose="05000000000000000000" pitchFamily="2" charset="2"/>
              <a:buChar char="v"/>
            </a:pPr>
            <a:endParaRPr lang="en-US" sz="2800" dirty="0" smtClean="0"/>
          </a:p>
          <a:p>
            <a:pPr marL="1028700" lvl="1" indent="-571500">
              <a:buFont typeface="Wingdings" panose="05000000000000000000" pitchFamily="2" charset="2"/>
              <a:buChar char="v"/>
            </a:pPr>
            <a:r>
              <a:rPr lang="en-US" sz="2800" dirty="0" smtClean="0"/>
              <a:t>Time cost (seconds)</a:t>
            </a:r>
          </a:p>
          <a:p>
            <a:pPr marL="1028700" lvl="1" indent="-571500">
              <a:buFont typeface="Wingdings" panose="05000000000000000000" pitchFamily="2" charset="2"/>
              <a:buChar char="v"/>
            </a:pPr>
            <a:endParaRPr lang="en-US" sz="3200" dirty="0" smtClean="0"/>
          </a:p>
          <a:p>
            <a:pPr marL="1028700" lvl="1" indent="-571500">
              <a:buFont typeface="Wingdings" panose="05000000000000000000" pitchFamily="2" charset="2"/>
              <a:buChar char="v"/>
            </a:pPr>
            <a:endParaRPr lang="en-US" sz="3200" dirty="0"/>
          </a:p>
        </p:txBody>
      </p:sp>
      <p:graphicFrame>
        <p:nvGraphicFramePr>
          <p:cNvPr id="2" name="表格 1"/>
          <p:cNvGraphicFramePr>
            <a:graphicFrameLocks noGrp="1"/>
          </p:cNvGraphicFramePr>
          <p:nvPr/>
        </p:nvGraphicFramePr>
        <p:xfrm>
          <a:off x="4267898" y="3334445"/>
          <a:ext cx="5979337" cy="1478280"/>
        </p:xfrm>
        <a:graphic>
          <a:graphicData uri="http://schemas.openxmlformats.org/drawingml/2006/table">
            <a:tbl>
              <a:tblPr firstRow="1" bandRow="1">
                <a:tableStyleId>{5C22544A-7EE6-4342-B048-85BDC9FD1C3A}</a:tableStyleId>
              </a:tblPr>
              <a:tblGrid>
                <a:gridCol w="2583542"/>
                <a:gridCol w="1175657"/>
                <a:gridCol w="1029966"/>
                <a:gridCol w="1190172"/>
              </a:tblGrid>
              <a:tr h="0">
                <a:tc>
                  <a:txBody>
                    <a:bodyPr/>
                    <a:lstStyle/>
                    <a:p>
                      <a:endParaRPr lang="zh-CN" altLang="en-US" dirty="0"/>
                    </a:p>
                  </a:txBody>
                  <a:tcPr/>
                </a:tc>
                <a:tc>
                  <a:txBody>
                    <a:bodyPr/>
                    <a:lstStyle/>
                    <a:p>
                      <a:r>
                        <a:rPr lang="en-US" altLang="zh-CN" dirty="0" smtClean="0"/>
                        <a:t>Precision</a:t>
                      </a:r>
                      <a:endParaRPr lang="zh-CN" altLang="en-US" dirty="0"/>
                    </a:p>
                  </a:txBody>
                  <a:tcPr/>
                </a:tc>
                <a:tc>
                  <a:txBody>
                    <a:bodyPr/>
                    <a:lstStyle/>
                    <a:p>
                      <a:r>
                        <a:rPr lang="en-US" altLang="zh-CN" dirty="0" smtClean="0"/>
                        <a:t>Recall(*)</a:t>
                      </a:r>
                      <a:endParaRPr lang="zh-CN" altLang="en-US" dirty="0"/>
                    </a:p>
                  </a:txBody>
                  <a:tcPr/>
                </a:tc>
                <a:tc>
                  <a:txBody>
                    <a:bodyPr/>
                    <a:lstStyle/>
                    <a:p>
                      <a:r>
                        <a:rPr lang="en-US" altLang="zh-CN" dirty="0" smtClean="0"/>
                        <a:t>F-1 Score</a:t>
                      </a:r>
                      <a:endParaRPr lang="zh-CN" altLang="en-US" dirty="0"/>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Longer keys</a:t>
                      </a:r>
                    </a:p>
                  </a:txBody>
                  <a:tcPr/>
                </a:tc>
                <a:tc>
                  <a:txBody>
                    <a:bodyPr/>
                    <a:lstStyle/>
                    <a:p>
                      <a:r>
                        <a:rPr lang="en-US" altLang="zh-CN" dirty="0" smtClean="0"/>
                        <a:t>1.000</a:t>
                      </a:r>
                      <a:endParaRPr lang="zh-CN" altLang="en-US" dirty="0"/>
                    </a:p>
                  </a:txBody>
                  <a:tcPr/>
                </a:tc>
                <a:tc>
                  <a:txBody>
                    <a:bodyPr/>
                    <a:lstStyle/>
                    <a:p>
                      <a:r>
                        <a:rPr lang="en-US" altLang="zh-CN" dirty="0" smtClean="0"/>
                        <a:t>0.830</a:t>
                      </a:r>
                      <a:endParaRPr lang="zh-CN" altLang="en-US" dirty="0"/>
                    </a:p>
                  </a:txBody>
                  <a:tcPr/>
                </a:tc>
                <a:tc>
                  <a:txBody>
                    <a:bodyPr/>
                    <a:lstStyle/>
                    <a:p>
                      <a:r>
                        <a:rPr lang="en-US" altLang="zh-CN" dirty="0" smtClean="0"/>
                        <a:t>0.907</a:t>
                      </a:r>
                      <a:endParaRPr lang="zh-CN" altLang="en-US" dirty="0"/>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Longer keys (date</a:t>
                      </a:r>
                      <a:r>
                        <a:rPr lang="en-US" altLang="zh-CN" sz="1600" baseline="0" dirty="0" smtClean="0"/>
                        <a:t> toleration)</a:t>
                      </a:r>
                      <a:endParaRPr lang="en-US" altLang="zh-CN" sz="1600" dirty="0" smtClean="0"/>
                    </a:p>
                  </a:txBody>
                  <a:tcPr/>
                </a:tc>
                <a:tc>
                  <a:txBody>
                    <a:bodyPr/>
                    <a:lstStyle/>
                    <a:p>
                      <a:r>
                        <a:rPr lang="en-US" altLang="zh-CN" dirty="0" smtClean="0"/>
                        <a:t>0.466</a:t>
                      </a:r>
                      <a:endParaRPr lang="zh-CN" altLang="en-US" dirty="0"/>
                    </a:p>
                  </a:txBody>
                  <a:tcPr/>
                </a:tc>
                <a:tc>
                  <a:txBody>
                    <a:bodyPr/>
                    <a:lstStyle/>
                    <a:p>
                      <a:r>
                        <a:rPr lang="en-US" altLang="zh-CN" dirty="0" smtClean="0"/>
                        <a:t>0.950</a:t>
                      </a:r>
                      <a:endParaRPr lang="zh-CN" altLang="en-US" dirty="0"/>
                    </a:p>
                  </a:txBody>
                  <a:tcPr/>
                </a:tc>
                <a:tc>
                  <a:txBody>
                    <a:bodyPr/>
                    <a:lstStyle/>
                    <a:p>
                      <a:r>
                        <a:rPr lang="en-US" altLang="zh-CN" dirty="0" smtClean="0"/>
                        <a:t>0.625</a:t>
                      </a:r>
                      <a:endParaRPr lang="zh-CN" altLang="en-US" dirty="0"/>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Shorter keys</a:t>
                      </a:r>
                    </a:p>
                  </a:txBody>
                  <a:tcPr/>
                </a:tc>
                <a:tc>
                  <a:txBody>
                    <a:bodyPr/>
                    <a:lstStyle/>
                    <a:p>
                      <a:r>
                        <a:rPr lang="en-US" altLang="zh-CN" dirty="0" smtClean="0"/>
                        <a:t>0.952</a:t>
                      </a:r>
                      <a:endParaRPr lang="zh-CN" altLang="en-US" dirty="0"/>
                    </a:p>
                  </a:txBody>
                  <a:tcPr/>
                </a:tc>
                <a:tc>
                  <a:txBody>
                    <a:bodyPr/>
                    <a:lstStyle/>
                    <a:p>
                      <a:r>
                        <a:rPr lang="en-US" altLang="zh-CN" dirty="0" smtClean="0"/>
                        <a:t>0.842</a:t>
                      </a:r>
                      <a:endParaRPr lang="zh-CN" altLang="en-US" dirty="0"/>
                    </a:p>
                  </a:txBody>
                  <a:tcPr/>
                </a:tc>
                <a:tc>
                  <a:txBody>
                    <a:bodyPr/>
                    <a:lstStyle/>
                    <a:p>
                      <a:r>
                        <a:rPr lang="en-US" altLang="zh-CN" dirty="0" smtClean="0"/>
                        <a:t>0.894</a:t>
                      </a:r>
                      <a:endParaRPr lang="zh-CN" altLang="en-US" dirty="0"/>
                    </a:p>
                  </a:txBody>
                  <a:tcPr/>
                </a:tc>
              </a:tr>
            </a:tbl>
          </a:graphicData>
        </a:graphic>
      </p:graphicFrame>
      <p:graphicFrame>
        <p:nvGraphicFramePr>
          <p:cNvPr id="6" name="表格 5"/>
          <p:cNvGraphicFramePr>
            <a:graphicFrameLocks noGrp="1"/>
          </p:cNvGraphicFramePr>
          <p:nvPr/>
        </p:nvGraphicFramePr>
        <p:xfrm>
          <a:off x="4224755" y="5363147"/>
          <a:ext cx="6051908" cy="1107440"/>
        </p:xfrm>
        <a:graphic>
          <a:graphicData uri="http://schemas.openxmlformats.org/drawingml/2006/table">
            <a:tbl>
              <a:tblPr firstRow="1" bandRow="1">
                <a:tableStyleId>{5C22544A-7EE6-4342-B048-85BDC9FD1C3A}</a:tableStyleId>
              </a:tblPr>
              <a:tblGrid>
                <a:gridCol w="1784708"/>
                <a:gridCol w="1045028"/>
                <a:gridCol w="1030515"/>
                <a:gridCol w="1103085"/>
                <a:gridCol w="1088572"/>
              </a:tblGrid>
              <a:tr h="0">
                <a:tc>
                  <a:txBody>
                    <a:bodyPr/>
                    <a:lstStyle/>
                    <a:p>
                      <a:endParaRPr lang="zh-CN" altLang="en-US" dirty="0"/>
                    </a:p>
                  </a:txBody>
                  <a:tcPr/>
                </a:tc>
                <a:tc>
                  <a:txBody>
                    <a:bodyPr/>
                    <a:lstStyle/>
                    <a:p>
                      <a:r>
                        <a:rPr lang="en-US" altLang="zh-CN" dirty="0" smtClean="0"/>
                        <a:t>t1</a:t>
                      </a:r>
                      <a:endParaRPr lang="zh-CN" altLang="en-US" dirty="0"/>
                    </a:p>
                  </a:txBody>
                  <a:tcPr/>
                </a:tc>
                <a:tc>
                  <a:txBody>
                    <a:bodyPr/>
                    <a:lstStyle/>
                    <a:p>
                      <a:r>
                        <a:rPr lang="en-US" altLang="zh-CN" dirty="0" smtClean="0"/>
                        <a:t>t2</a:t>
                      </a:r>
                      <a:endParaRPr lang="zh-CN" altLang="en-US" dirty="0"/>
                    </a:p>
                  </a:txBody>
                  <a:tcPr/>
                </a:tc>
                <a:tc>
                  <a:txBody>
                    <a:bodyPr/>
                    <a:lstStyle/>
                    <a:p>
                      <a:r>
                        <a:rPr lang="en-US" altLang="zh-CN" dirty="0" smtClean="0"/>
                        <a:t>t3</a:t>
                      </a:r>
                      <a:endParaRPr lang="zh-CN" altLang="en-US" dirty="0"/>
                    </a:p>
                  </a:txBody>
                  <a:tcPr/>
                </a:tc>
                <a:tc>
                  <a:txBody>
                    <a:bodyPr/>
                    <a:lstStyle/>
                    <a:p>
                      <a:r>
                        <a:rPr lang="en-US" altLang="zh-CN" dirty="0" smtClean="0"/>
                        <a:t>t4</a:t>
                      </a:r>
                      <a:endParaRPr lang="zh-CN" altLang="en-US" dirty="0"/>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Only ‘A’-initial</a:t>
                      </a:r>
                    </a:p>
                  </a:txBody>
                  <a:tcPr/>
                </a:tc>
                <a:tc>
                  <a:txBody>
                    <a:bodyPr/>
                    <a:lstStyle/>
                    <a:p>
                      <a:r>
                        <a:rPr lang="en-US" altLang="zh-CN" dirty="0" smtClean="0"/>
                        <a:t>8.478</a:t>
                      </a:r>
                      <a:endParaRPr lang="zh-CN" altLang="en-US" dirty="0"/>
                    </a:p>
                  </a:txBody>
                  <a:tcPr/>
                </a:tc>
                <a:tc>
                  <a:txBody>
                    <a:bodyPr/>
                    <a:lstStyle/>
                    <a:p>
                      <a:r>
                        <a:rPr lang="en-US" altLang="zh-CN" dirty="0" smtClean="0"/>
                        <a:t>7.372</a:t>
                      </a:r>
                      <a:endParaRPr lang="zh-CN" altLang="en-US" dirty="0"/>
                    </a:p>
                  </a:txBody>
                  <a:tcPr/>
                </a:tc>
                <a:tc>
                  <a:txBody>
                    <a:bodyPr/>
                    <a:lstStyle/>
                    <a:p>
                      <a:r>
                        <a:rPr lang="en-US" altLang="zh-CN" dirty="0" smtClean="0"/>
                        <a:t>6.000</a:t>
                      </a:r>
                      <a:endParaRPr lang="zh-CN" altLang="en-US" dirty="0"/>
                    </a:p>
                  </a:txBody>
                  <a:tcPr/>
                </a:tc>
                <a:tc>
                  <a:txBody>
                    <a:bodyPr/>
                    <a:lstStyle/>
                    <a:p>
                      <a:r>
                        <a:rPr lang="en-US" altLang="zh-CN" dirty="0" smtClean="0"/>
                        <a:t>0.005</a:t>
                      </a:r>
                      <a:endParaRPr lang="zh-CN" altLang="en-US" dirty="0"/>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Whole</a:t>
                      </a:r>
                      <a:r>
                        <a:rPr lang="en-US" altLang="zh-CN" sz="1600" baseline="0" dirty="0" smtClean="0"/>
                        <a:t> dataset</a:t>
                      </a:r>
                      <a:endParaRPr lang="en-US" altLang="zh-CN" sz="1600" dirty="0" smtClean="0"/>
                    </a:p>
                  </a:txBody>
                  <a:tcPr/>
                </a:tc>
                <a:tc>
                  <a:txBody>
                    <a:bodyPr/>
                    <a:lstStyle/>
                    <a:p>
                      <a:r>
                        <a:rPr lang="en-US" altLang="zh-CN" dirty="0" smtClean="0"/>
                        <a:t>7.993</a:t>
                      </a:r>
                      <a:endParaRPr lang="zh-CN" altLang="en-US" dirty="0"/>
                    </a:p>
                  </a:txBody>
                  <a:tcPr/>
                </a:tc>
                <a:tc>
                  <a:txBody>
                    <a:bodyPr/>
                    <a:lstStyle/>
                    <a:p>
                      <a:r>
                        <a:rPr lang="en-US" altLang="zh-CN" dirty="0" smtClean="0"/>
                        <a:t>7.382</a:t>
                      </a:r>
                      <a:endParaRPr lang="zh-CN" altLang="en-US" dirty="0"/>
                    </a:p>
                  </a:txBody>
                  <a:tcPr/>
                </a:tc>
                <a:tc>
                  <a:txBody>
                    <a:bodyPr/>
                    <a:lstStyle/>
                    <a:p>
                      <a:r>
                        <a:rPr lang="en-US" altLang="zh-CN" dirty="0" smtClean="0"/>
                        <a:t>95.734</a:t>
                      </a:r>
                      <a:endParaRPr lang="zh-CN" altLang="en-US" dirty="0"/>
                    </a:p>
                  </a:txBody>
                  <a:tcPr/>
                </a:tc>
                <a:tc>
                  <a:txBody>
                    <a:bodyPr/>
                    <a:lstStyle/>
                    <a:p>
                      <a:r>
                        <a:rPr lang="en-US" altLang="zh-CN" dirty="0" smtClean="0"/>
                        <a:t>N/A</a:t>
                      </a:r>
                      <a:endParaRPr lang="zh-CN" altLang="en-US" dirty="0"/>
                    </a:p>
                  </a:txBody>
                  <a:tcPr/>
                </a:tc>
              </a:tr>
            </a:tbl>
          </a:graphicData>
        </a:graphic>
      </p:graphicFrame>
    </p:spTree>
    <p:extLst>
      <p:ext uri="{BB962C8B-B14F-4D97-AF65-F5344CB8AC3E}">
        <p14:creationId xmlns:p14="http://schemas.microsoft.com/office/powerpoint/2010/main" val="41725787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F-Swoosh</a:t>
            </a:r>
            <a:endParaRPr lang="en-US" sz="4400" dirty="0"/>
          </a:p>
        </p:txBody>
      </p:sp>
      <p:sp>
        <p:nvSpPr>
          <p:cNvPr id="9" name="Rectangle 8"/>
          <p:cNvSpPr/>
          <p:nvPr/>
        </p:nvSpPr>
        <p:spPr>
          <a:xfrm>
            <a:off x="2119222" y="1783116"/>
            <a:ext cx="8360242" cy="3785652"/>
          </a:xfrm>
          <a:prstGeom prst="rect">
            <a:avLst/>
          </a:prstGeom>
        </p:spPr>
        <p:txBody>
          <a:bodyPr wrap="square">
            <a:spAutoFit/>
          </a:bodyPr>
          <a:lstStyle/>
          <a:p>
            <a:pPr marL="571500" indent="-571500">
              <a:buFont typeface="Wingdings" panose="05000000000000000000" pitchFamily="2" charset="2"/>
              <a:buChar char="v"/>
            </a:pPr>
            <a:r>
              <a:rPr lang="en-US" sz="3200" dirty="0" smtClean="0">
                <a:solidFill>
                  <a:schemeClr val="tx2"/>
                </a:solidFill>
              </a:rPr>
              <a:t>Testing</a:t>
            </a:r>
            <a:endParaRPr lang="en-US" sz="3200" dirty="0" smtClean="0"/>
          </a:p>
          <a:p>
            <a:pPr marL="1028700" lvl="1" indent="-571500">
              <a:buFont typeface="Wingdings" panose="05000000000000000000" pitchFamily="2" charset="2"/>
              <a:buChar char="v"/>
            </a:pPr>
            <a:r>
              <a:rPr lang="en-US" sz="3200" dirty="0" err="1" smtClean="0">
                <a:solidFill>
                  <a:schemeClr val="bg1">
                    <a:lumMod val="50000"/>
                  </a:schemeClr>
                </a:solidFill>
              </a:rPr>
              <a:t>Testset</a:t>
            </a:r>
            <a:endParaRPr lang="en-US" sz="3200" dirty="0" smtClean="0">
              <a:solidFill>
                <a:schemeClr val="bg1">
                  <a:lumMod val="50000"/>
                </a:schemeClr>
              </a:solidFill>
            </a:endParaRPr>
          </a:p>
          <a:p>
            <a:pPr marL="1028700" lvl="1" indent="-571500">
              <a:buFont typeface="Wingdings" panose="05000000000000000000" pitchFamily="2" charset="2"/>
              <a:buChar char="v"/>
            </a:pPr>
            <a:r>
              <a:rPr lang="en-US" sz="3200" dirty="0" smtClean="0">
                <a:solidFill>
                  <a:schemeClr val="bg1">
                    <a:lumMod val="50000"/>
                  </a:schemeClr>
                </a:solidFill>
              </a:rPr>
              <a:t>Result</a:t>
            </a:r>
          </a:p>
          <a:p>
            <a:pPr marL="1028700" lvl="1" indent="-571500">
              <a:buFont typeface="Wingdings" panose="05000000000000000000" pitchFamily="2" charset="2"/>
              <a:buChar char="v"/>
            </a:pPr>
            <a:r>
              <a:rPr lang="en-US" sz="3200" dirty="0" smtClean="0">
                <a:solidFill>
                  <a:schemeClr val="bg1">
                    <a:lumMod val="50000"/>
                  </a:schemeClr>
                </a:solidFill>
              </a:rPr>
              <a:t>Time cost</a:t>
            </a:r>
          </a:p>
          <a:p>
            <a:pPr marL="1028700" lvl="1" indent="-571500">
              <a:buFont typeface="Wingdings" panose="05000000000000000000" pitchFamily="2" charset="2"/>
              <a:buChar char="v"/>
            </a:pPr>
            <a:r>
              <a:rPr lang="en-US" altLang="zh-CN" sz="3200" dirty="0"/>
              <a:t>Notices</a:t>
            </a:r>
            <a:endParaRPr lang="en-US" altLang="zh-CN" sz="3600" dirty="0"/>
          </a:p>
          <a:p>
            <a:pPr marL="1485900" lvl="2" indent="-571500">
              <a:buFont typeface="Wingdings" panose="05000000000000000000" pitchFamily="2" charset="2"/>
              <a:buChar char="v"/>
            </a:pPr>
            <a:r>
              <a:rPr lang="en-US" altLang="zh-CN" sz="2400" dirty="0"/>
              <a:t>Problem in </a:t>
            </a:r>
            <a:r>
              <a:rPr lang="en-US" altLang="zh-CN" sz="2400" dirty="0">
                <a:solidFill>
                  <a:srgbClr val="FF0000"/>
                </a:solidFill>
              </a:rPr>
              <a:t>recall</a:t>
            </a:r>
            <a:r>
              <a:rPr lang="en-US" altLang="zh-CN" sz="2400" dirty="0"/>
              <a:t>: versions of </a:t>
            </a:r>
            <a:r>
              <a:rPr lang="en-US" altLang="zh-CN" sz="2400" dirty="0" err="1"/>
              <a:t>DBPedia</a:t>
            </a:r>
            <a:endParaRPr lang="en-US" altLang="zh-CN" sz="2400" dirty="0"/>
          </a:p>
          <a:p>
            <a:pPr marL="1485900" lvl="2" indent="-571500">
              <a:buFont typeface="Wingdings" panose="05000000000000000000" pitchFamily="2" charset="2"/>
              <a:buChar char="v"/>
            </a:pPr>
            <a:r>
              <a:rPr lang="en-US" altLang="zh-CN" sz="2400" dirty="0"/>
              <a:t>Small optimization: ignore empty features</a:t>
            </a:r>
          </a:p>
          <a:p>
            <a:pPr marL="1028700" lvl="1" indent="-571500">
              <a:buFont typeface="Wingdings" panose="05000000000000000000" pitchFamily="2" charset="2"/>
              <a:buChar char="v"/>
            </a:pPr>
            <a:r>
              <a:rPr lang="en-US" sz="3200" dirty="0" smtClean="0">
                <a:solidFill>
                  <a:schemeClr val="bg1">
                    <a:lumMod val="50000"/>
                  </a:schemeClr>
                </a:solidFill>
              </a:rPr>
              <a:t>Conclusion</a:t>
            </a:r>
          </a:p>
        </p:txBody>
      </p:sp>
    </p:spTree>
    <p:extLst>
      <p:ext uri="{BB962C8B-B14F-4D97-AF65-F5344CB8AC3E}">
        <p14:creationId xmlns:p14="http://schemas.microsoft.com/office/powerpoint/2010/main" val="19438983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F-Swoosh</a:t>
            </a:r>
            <a:endParaRPr lang="en-US" sz="4400" dirty="0"/>
          </a:p>
        </p:txBody>
      </p:sp>
      <p:sp>
        <p:nvSpPr>
          <p:cNvPr id="9" name="Rectangle 8"/>
          <p:cNvSpPr/>
          <p:nvPr/>
        </p:nvSpPr>
        <p:spPr>
          <a:xfrm>
            <a:off x="2119222" y="1783116"/>
            <a:ext cx="8360242" cy="3108543"/>
          </a:xfrm>
          <a:prstGeom prst="rect">
            <a:avLst/>
          </a:prstGeom>
        </p:spPr>
        <p:txBody>
          <a:bodyPr wrap="square">
            <a:spAutoFit/>
          </a:bodyPr>
          <a:lstStyle/>
          <a:p>
            <a:pPr marL="571500" indent="-571500">
              <a:buFont typeface="Wingdings" panose="05000000000000000000" pitchFamily="2" charset="2"/>
              <a:buChar char="v"/>
            </a:pPr>
            <a:r>
              <a:rPr lang="en-US" sz="3200" dirty="0" smtClean="0">
                <a:solidFill>
                  <a:schemeClr val="tx2"/>
                </a:solidFill>
              </a:rPr>
              <a:t>Testing</a:t>
            </a:r>
            <a:endParaRPr lang="en-US" sz="3200" dirty="0" smtClean="0"/>
          </a:p>
          <a:p>
            <a:pPr marL="1028700" lvl="1" indent="-571500">
              <a:buFont typeface="Wingdings" panose="05000000000000000000" pitchFamily="2" charset="2"/>
              <a:buChar char="v"/>
            </a:pPr>
            <a:r>
              <a:rPr lang="en-US" sz="3200" dirty="0" err="1" smtClean="0">
                <a:solidFill>
                  <a:schemeClr val="bg1">
                    <a:lumMod val="50000"/>
                  </a:schemeClr>
                </a:solidFill>
              </a:rPr>
              <a:t>Testset</a:t>
            </a:r>
            <a:endParaRPr lang="en-US" sz="3200" dirty="0" smtClean="0">
              <a:solidFill>
                <a:schemeClr val="bg1">
                  <a:lumMod val="50000"/>
                </a:schemeClr>
              </a:solidFill>
            </a:endParaRPr>
          </a:p>
          <a:p>
            <a:pPr marL="1028700" lvl="1" indent="-571500">
              <a:buFont typeface="Wingdings" panose="05000000000000000000" pitchFamily="2" charset="2"/>
              <a:buChar char="v"/>
            </a:pPr>
            <a:r>
              <a:rPr lang="en-US" sz="3200" dirty="0" smtClean="0">
                <a:solidFill>
                  <a:schemeClr val="bg1">
                    <a:lumMod val="50000"/>
                  </a:schemeClr>
                </a:solidFill>
              </a:rPr>
              <a:t>Result</a:t>
            </a:r>
          </a:p>
          <a:p>
            <a:pPr marL="1028700" lvl="1" indent="-571500">
              <a:buFont typeface="Wingdings" panose="05000000000000000000" pitchFamily="2" charset="2"/>
              <a:buChar char="v"/>
            </a:pPr>
            <a:r>
              <a:rPr lang="en-US" sz="3200" dirty="0" smtClean="0">
                <a:solidFill>
                  <a:schemeClr val="bg1">
                    <a:lumMod val="50000"/>
                  </a:schemeClr>
                </a:solidFill>
              </a:rPr>
              <a:t>Time cost</a:t>
            </a:r>
          </a:p>
          <a:p>
            <a:pPr marL="1028700" lvl="1" indent="-571500">
              <a:buFont typeface="Wingdings" panose="05000000000000000000" pitchFamily="2" charset="2"/>
              <a:buChar char="v"/>
            </a:pPr>
            <a:r>
              <a:rPr lang="en-US" sz="3200" dirty="0" smtClean="0">
                <a:solidFill>
                  <a:schemeClr val="bg1">
                    <a:lumMod val="50000"/>
                  </a:schemeClr>
                </a:solidFill>
              </a:rPr>
              <a:t>Notices</a:t>
            </a:r>
          </a:p>
          <a:p>
            <a:pPr marL="1028700" lvl="1" indent="-571500">
              <a:buFont typeface="Wingdings" panose="05000000000000000000" pitchFamily="2" charset="2"/>
              <a:buChar char="v"/>
            </a:pPr>
            <a:r>
              <a:rPr lang="en-US" sz="3200" dirty="0" smtClean="0"/>
              <a:t>Conclusions</a:t>
            </a:r>
            <a:endParaRPr lang="en-US" sz="3600" dirty="0" smtClean="0"/>
          </a:p>
        </p:txBody>
      </p:sp>
    </p:spTree>
    <p:extLst>
      <p:ext uri="{BB962C8B-B14F-4D97-AF65-F5344CB8AC3E}">
        <p14:creationId xmlns:p14="http://schemas.microsoft.com/office/powerpoint/2010/main" val="39364921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The End</a:t>
            </a:r>
            <a:endParaRPr lang="en-US" sz="4400" dirty="0"/>
          </a:p>
        </p:txBody>
      </p:sp>
      <p:sp>
        <p:nvSpPr>
          <p:cNvPr id="9" name="Rectangle 8"/>
          <p:cNvSpPr/>
          <p:nvPr/>
        </p:nvSpPr>
        <p:spPr>
          <a:xfrm>
            <a:off x="2119222" y="1783116"/>
            <a:ext cx="8360242" cy="584775"/>
          </a:xfrm>
          <a:prstGeom prst="rect">
            <a:avLst/>
          </a:prstGeom>
        </p:spPr>
        <p:txBody>
          <a:bodyPr wrap="square">
            <a:spAutoFit/>
          </a:bodyPr>
          <a:lstStyle/>
          <a:p>
            <a:pPr marL="571500" indent="-571500">
              <a:buFont typeface="Wingdings" panose="05000000000000000000" pitchFamily="2" charset="2"/>
              <a:buChar char="v"/>
            </a:pPr>
            <a:r>
              <a:rPr lang="en-US" sz="3200" dirty="0" smtClean="0">
                <a:solidFill>
                  <a:schemeClr val="tx2"/>
                </a:solidFill>
              </a:rPr>
              <a:t>Thanks for listening.</a:t>
            </a:r>
            <a:endParaRPr lang="en-US" sz="3600" dirty="0" smtClean="0"/>
          </a:p>
        </p:txBody>
      </p:sp>
    </p:spTree>
    <p:extLst>
      <p:ext uri="{BB962C8B-B14F-4D97-AF65-F5344CB8AC3E}">
        <p14:creationId xmlns:p14="http://schemas.microsoft.com/office/powerpoint/2010/main" val="30633660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altLang="zh-CN" sz="4400" dirty="0"/>
              <a:t>Why we do linkage work</a:t>
            </a:r>
            <a:endParaRPr lang="en-US" sz="4400" dirty="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5493" y="2071419"/>
            <a:ext cx="7363968" cy="3140301"/>
          </a:xfrm>
          <a:prstGeom prst="rect">
            <a:avLst/>
          </a:prstGeom>
        </p:spPr>
      </p:pic>
      <p:sp>
        <p:nvSpPr>
          <p:cNvPr id="4" name="文本框 3"/>
          <p:cNvSpPr txBox="1"/>
          <p:nvPr/>
        </p:nvSpPr>
        <p:spPr>
          <a:xfrm>
            <a:off x="282506" y="3179905"/>
            <a:ext cx="2482987" cy="923330"/>
          </a:xfrm>
          <a:prstGeom prst="rect">
            <a:avLst/>
          </a:prstGeom>
          <a:noFill/>
        </p:spPr>
        <p:txBody>
          <a:bodyPr wrap="none" rtlCol="0">
            <a:spAutoFit/>
          </a:bodyPr>
          <a:lstStyle/>
          <a:p>
            <a:r>
              <a:rPr lang="en-US" altLang="zh-CN" dirty="0"/>
              <a:t>Different records shown</a:t>
            </a:r>
          </a:p>
          <a:p>
            <a:r>
              <a:rPr lang="en-US" altLang="zh-CN" dirty="0"/>
              <a:t>as a name “</a:t>
            </a:r>
            <a:r>
              <a:rPr lang="en-US" altLang="zh-CN" dirty="0" err="1"/>
              <a:t>Banksy</a:t>
            </a:r>
            <a:r>
              <a:rPr lang="en-US" altLang="zh-CN" dirty="0"/>
              <a:t>” may</a:t>
            </a:r>
          </a:p>
          <a:p>
            <a:r>
              <a:rPr lang="en-US" altLang="zh-CN" dirty="0"/>
              <a:t>lead to a same </a:t>
            </a:r>
            <a:r>
              <a:rPr lang="en-US" altLang="zh-CN" dirty="0" smtClean="0"/>
              <a:t>entity</a:t>
            </a:r>
            <a:endParaRPr lang="en-US" altLang="zh-CN" dirty="0"/>
          </a:p>
        </p:txBody>
      </p:sp>
      <p:sp>
        <p:nvSpPr>
          <p:cNvPr id="5" name="文本框 4"/>
          <p:cNvSpPr txBox="1"/>
          <p:nvPr/>
        </p:nvSpPr>
        <p:spPr>
          <a:xfrm>
            <a:off x="2024908" y="5657088"/>
            <a:ext cx="7460697" cy="1200329"/>
          </a:xfrm>
          <a:prstGeom prst="rect">
            <a:avLst/>
          </a:prstGeom>
          <a:noFill/>
        </p:spPr>
        <p:txBody>
          <a:bodyPr wrap="none" rtlCol="0">
            <a:spAutoFit/>
          </a:bodyPr>
          <a:lstStyle/>
          <a:p>
            <a:r>
              <a:rPr lang="en-US" altLang="zh-CN" dirty="0"/>
              <a:t>It is very important to figure out whether two records are the same (How to</a:t>
            </a:r>
            <a:r>
              <a:rPr lang="en-US" altLang="zh-CN" dirty="0" smtClean="0"/>
              <a:t>?)</a:t>
            </a:r>
          </a:p>
          <a:p>
            <a:endParaRPr lang="en-US" altLang="zh-CN" dirty="0"/>
          </a:p>
          <a:p>
            <a:r>
              <a:rPr lang="en-US" altLang="zh-CN" dirty="0"/>
              <a:t>Usually a record may have several attributes to help us improve the result</a:t>
            </a:r>
          </a:p>
          <a:p>
            <a:endParaRPr lang="zh-CN" altLang="en-US" dirty="0"/>
          </a:p>
        </p:txBody>
      </p:sp>
    </p:spTree>
    <p:extLst>
      <p:ext uri="{BB962C8B-B14F-4D97-AF65-F5344CB8AC3E}">
        <p14:creationId xmlns:p14="http://schemas.microsoft.com/office/powerpoint/2010/main" val="156655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altLang="zh-CN" sz="4400" dirty="0" smtClean="0"/>
              <a:t>Main problem</a:t>
            </a:r>
            <a:endParaRPr lang="en-US" sz="4400" dirty="0"/>
          </a:p>
        </p:txBody>
      </p:sp>
      <p:sp>
        <p:nvSpPr>
          <p:cNvPr id="9" name="Rectangle 8"/>
          <p:cNvSpPr/>
          <p:nvPr/>
        </p:nvSpPr>
        <p:spPr>
          <a:xfrm>
            <a:off x="1524000" y="1790815"/>
            <a:ext cx="5561738" cy="3416320"/>
          </a:xfrm>
          <a:prstGeom prst="rect">
            <a:avLst/>
          </a:prstGeom>
        </p:spPr>
        <p:txBody>
          <a:bodyPr wrap="square">
            <a:spAutoFit/>
          </a:bodyPr>
          <a:lstStyle/>
          <a:p>
            <a:pPr marL="571500" indent="-571500">
              <a:buFont typeface="Wingdings" panose="05000000000000000000" pitchFamily="2" charset="2"/>
              <a:buChar char="v"/>
            </a:pPr>
            <a:r>
              <a:rPr lang="en-US" sz="2400" dirty="0" smtClean="0"/>
              <a:t>Spelling </a:t>
            </a:r>
            <a:r>
              <a:rPr lang="en-US" sz="2400" dirty="0"/>
              <a:t>error: “David Smith” vs. “</a:t>
            </a:r>
            <a:r>
              <a:rPr lang="en-US" sz="2400" dirty="0" err="1"/>
              <a:t>Davod</a:t>
            </a:r>
            <a:r>
              <a:rPr lang="en-US" sz="2400" dirty="0"/>
              <a:t> Smith” </a:t>
            </a:r>
          </a:p>
          <a:p>
            <a:pPr marL="571500" indent="-571500">
              <a:buFont typeface="Wingdings" panose="05000000000000000000" pitchFamily="2" charset="2"/>
              <a:buChar char="v"/>
            </a:pPr>
            <a:r>
              <a:rPr lang="en-US" sz="2400" dirty="0"/>
              <a:t>Different formatting conventions: “10/8/2009” vs. “Oct 8, 2009”</a:t>
            </a:r>
          </a:p>
          <a:p>
            <a:pPr marL="571500" indent="-571500">
              <a:buFont typeface="Wingdings" panose="05000000000000000000" pitchFamily="2" charset="2"/>
              <a:buChar char="v"/>
            </a:pPr>
            <a:r>
              <a:rPr lang="en-US" sz="2400" dirty="0" smtClean="0"/>
              <a:t>Custom </a:t>
            </a:r>
            <a:r>
              <a:rPr lang="en-US" sz="2400" dirty="0"/>
              <a:t>abbreviation: “Daniel Walker Herbert Smith” vs. “Dan W. Smith”</a:t>
            </a:r>
          </a:p>
          <a:p>
            <a:pPr marL="571500" indent="-571500">
              <a:buFont typeface="Wingdings" panose="05000000000000000000" pitchFamily="2" charset="2"/>
              <a:buChar char="v"/>
            </a:pPr>
            <a:r>
              <a:rPr lang="en-US" sz="2400" dirty="0" smtClean="0"/>
              <a:t>Shuffling </a:t>
            </a:r>
            <a:r>
              <a:rPr lang="en-US" sz="2400" dirty="0"/>
              <a:t>parts of the string: “Dept. of Computer Science,” vs. “Computer Science Dept.”</a:t>
            </a:r>
            <a:endParaRPr lang="en-US" sz="2400" dirty="0" smtClean="0"/>
          </a:p>
        </p:txBody>
      </p:sp>
      <p:sp>
        <p:nvSpPr>
          <p:cNvPr id="5" name="Rectangle 8"/>
          <p:cNvSpPr/>
          <p:nvPr/>
        </p:nvSpPr>
        <p:spPr>
          <a:xfrm>
            <a:off x="7218843" y="1787391"/>
            <a:ext cx="3736340" cy="3046988"/>
          </a:xfrm>
          <a:prstGeom prst="rect">
            <a:avLst/>
          </a:prstGeom>
        </p:spPr>
        <p:txBody>
          <a:bodyPr wrap="square">
            <a:spAutoFit/>
          </a:bodyPr>
          <a:lstStyle/>
          <a:p>
            <a:pPr marL="571500" indent="-571500">
              <a:buFont typeface="Wingdings" panose="05000000000000000000" pitchFamily="2" charset="2"/>
              <a:buChar char="v"/>
            </a:pPr>
            <a:r>
              <a:rPr lang="en-US" sz="2400" dirty="0" smtClean="0"/>
              <a:t>Count “replacement”</a:t>
            </a:r>
          </a:p>
          <a:p>
            <a:endParaRPr lang="en-US" sz="2400" dirty="0"/>
          </a:p>
          <a:p>
            <a:pPr marL="571500" indent="-571500">
              <a:buFont typeface="Wingdings" panose="05000000000000000000" pitchFamily="2" charset="2"/>
              <a:buChar char="v"/>
            </a:pPr>
            <a:r>
              <a:rPr lang="en-US" sz="2400" dirty="0" smtClean="0"/>
              <a:t>Deal with specified number</a:t>
            </a:r>
          </a:p>
          <a:p>
            <a:pPr marL="571500" indent="-571500">
              <a:buFont typeface="Wingdings" panose="05000000000000000000" pitchFamily="2" charset="2"/>
              <a:buChar char="v"/>
            </a:pPr>
            <a:r>
              <a:rPr lang="en-US" sz="2400" dirty="0" smtClean="0"/>
              <a:t>Set different weights</a:t>
            </a:r>
          </a:p>
          <a:p>
            <a:pPr marL="571500" indent="-571500">
              <a:buFont typeface="Wingdings" panose="05000000000000000000" pitchFamily="2" charset="2"/>
              <a:buChar char="v"/>
            </a:pPr>
            <a:endParaRPr lang="en-US" sz="2400" dirty="0"/>
          </a:p>
          <a:p>
            <a:pPr marL="571500" indent="-571500">
              <a:buFont typeface="Wingdings" panose="05000000000000000000" pitchFamily="2" charset="2"/>
              <a:buChar char="v"/>
            </a:pPr>
            <a:r>
              <a:rPr lang="en-US" sz="2400" dirty="0" smtClean="0"/>
              <a:t>Base comparison on set of substring</a:t>
            </a:r>
          </a:p>
        </p:txBody>
      </p:sp>
      <p:sp>
        <p:nvSpPr>
          <p:cNvPr id="2" name="文本框 1"/>
          <p:cNvSpPr txBox="1"/>
          <p:nvPr/>
        </p:nvSpPr>
        <p:spPr>
          <a:xfrm>
            <a:off x="1236817" y="5565966"/>
            <a:ext cx="9718366" cy="830997"/>
          </a:xfrm>
          <a:prstGeom prst="rect">
            <a:avLst/>
          </a:prstGeom>
          <a:noFill/>
        </p:spPr>
        <p:txBody>
          <a:bodyPr wrap="none" rtlCol="0">
            <a:spAutoFit/>
          </a:bodyPr>
          <a:lstStyle/>
          <a:p>
            <a:r>
              <a:rPr lang="en-US" altLang="zh-CN" sz="2400" dirty="0" smtClean="0"/>
              <a:t>The general idea of dealing with these subtle differences is: </a:t>
            </a:r>
          </a:p>
          <a:p>
            <a:r>
              <a:rPr lang="en-US" altLang="zh-CN" sz="2400" dirty="0" smtClean="0"/>
              <a:t>designing appropriate “metrics” and calculating the “distance” of two strings</a:t>
            </a:r>
            <a:endParaRPr lang="zh-CN" altLang="en-US" sz="2400" dirty="0"/>
          </a:p>
        </p:txBody>
      </p:sp>
    </p:spTree>
    <p:extLst>
      <p:ext uri="{BB962C8B-B14F-4D97-AF65-F5344CB8AC3E}">
        <p14:creationId xmlns:p14="http://schemas.microsoft.com/office/powerpoint/2010/main" val="64469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Silk</a:t>
            </a:r>
            <a:endParaRPr lang="en-US" sz="4400" dirty="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3257" y="1853655"/>
            <a:ext cx="6871167" cy="3791241"/>
          </a:xfrm>
          <a:prstGeom prst="rect">
            <a:avLst/>
          </a:prstGeom>
        </p:spPr>
      </p:pic>
      <p:sp>
        <p:nvSpPr>
          <p:cNvPr id="4" name="文本框 3"/>
          <p:cNvSpPr txBox="1"/>
          <p:nvPr/>
        </p:nvSpPr>
        <p:spPr>
          <a:xfrm>
            <a:off x="1714704" y="6066566"/>
            <a:ext cx="8762592" cy="400110"/>
          </a:xfrm>
          <a:prstGeom prst="rect">
            <a:avLst/>
          </a:prstGeom>
          <a:noFill/>
        </p:spPr>
        <p:txBody>
          <a:bodyPr wrap="none" rtlCol="0">
            <a:spAutoFit/>
          </a:bodyPr>
          <a:lstStyle/>
          <a:p>
            <a:r>
              <a:rPr lang="en-US" altLang="zh-CN" sz="2000" dirty="0"/>
              <a:t>load dataset(usually RDF file) -&gt; compare certain attributes -&gt; reflect linkage result</a:t>
            </a:r>
            <a:endParaRPr lang="zh-CN" altLang="en-US" sz="2000" dirty="0"/>
          </a:p>
        </p:txBody>
      </p:sp>
      <p:sp>
        <p:nvSpPr>
          <p:cNvPr id="5" name="文本框 4"/>
          <p:cNvSpPr txBox="1"/>
          <p:nvPr/>
        </p:nvSpPr>
        <p:spPr>
          <a:xfrm>
            <a:off x="313960" y="3749275"/>
            <a:ext cx="2349297" cy="369332"/>
          </a:xfrm>
          <a:prstGeom prst="rect">
            <a:avLst/>
          </a:prstGeom>
          <a:noFill/>
        </p:spPr>
        <p:txBody>
          <a:bodyPr wrap="none" rtlCol="0">
            <a:spAutoFit/>
          </a:bodyPr>
          <a:lstStyle/>
          <a:p>
            <a:r>
              <a:rPr lang="en-US" altLang="zh-CN" dirty="0" smtClean="0"/>
              <a:t>adequate </a:t>
            </a:r>
            <a:r>
              <a:rPr lang="en-US" altLang="zh-CN" dirty="0"/>
              <a:t>good metrics</a:t>
            </a:r>
            <a:endParaRPr lang="zh-CN" altLang="en-US" dirty="0"/>
          </a:p>
        </p:txBody>
      </p:sp>
      <p:cxnSp>
        <p:nvCxnSpPr>
          <p:cNvPr id="11" name="直接箭头连接符 10"/>
          <p:cNvCxnSpPr/>
          <p:nvPr/>
        </p:nvCxnSpPr>
        <p:spPr>
          <a:xfrm>
            <a:off x="2119223" y="4059936"/>
            <a:ext cx="544034" cy="4876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直接箭头连接符 11"/>
          <p:cNvCxnSpPr/>
          <p:nvPr/>
        </p:nvCxnSpPr>
        <p:spPr>
          <a:xfrm flipH="1">
            <a:off x="9098416" y="2648424"/>
            <a:ext cx="585749" cy="5635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文本框 13"/>
          <p:cNvSpPr txBox="1"/>
          <p:nvPr/>
        </p:nvSpPr>
        <p:spPr>
          <a:xfrm>
            <a:off x="9684165" y="2548946"/>
            <a:ext cx="1982787" cy="1200329"/>
          </a:xfrm>
          <a:prstGeom prst="rect">
            <a:avLst/>
          </a:prstGeom>
          <a:noFill/>
        </p:spPr>
        <p:txBody>
          <a:bodyPr wrap="none" rtlCol="0">
            <a:spAutoFit/>
          </a:bodyPr>
          <a:lstStyle/>
          <a:p>
            <a:r>
              <a:rPr lang="en-US" altLang="zh-CN" dirty="0"/>
              <a:t>flexible enough </a:t>
            </a:r>
            <a:r>
              <a:rPr lang="en-US" altLang="zh-CN" dirty="0" smtClean="0"/>
              <a:t>to</a:t>
            </a:r>
          </a:p>
          <a:p>
            <a:r>
              <a:rPr lang="en-US" altLang="zh-CN" dirty="0" smtClean="0"/>
              <a:t> </a:t>
            </a:r>
            <a:r>
              <a:rPr lang="en-US" altLang="zh-CN" dirty="0"/>
              <a:t>compare different </a:t>
            </a:r>
            <a:endParaRPr lang="en-US" altLang="zh-CN" dirty="0" smtClean="0"/>
          </a:p>
          <a:p>
            <a:r>
              <a:rPr lang="en-US" altLang="zh-CN" dirty="0" smtClean="0"/>
              <a:t>attributes </a:t>
            </a:r>
            <a:r>
              <a:rPr lang="en-US" altLang="zh-CN" dirty="0"/>
              <a:t>at the </a:t>
            </a:r>
            <a:endParaRPr lang="en-US" altLang="zh-CN" dirty="0" smtClean="0"/>
          </a:p>
          <a:p>
            <a:r>
              <a:rPr lang="en-US" altLang="zh-CN" dirty="0" smtClean="0"/>
              <a:t>same </a:t>
            </a:r>
            <a:r>
              <a:rPr lang="en-US" altLang="zh-CN" dirty="0"/>
              <a:t>time.</a:t>
            </a:r>
            <a:endParaRPr lang="zh-CN" altLang="en-US" dirty="0"/>
          </a:p>
        </p:txBody>
      </p:sp>
    </p:spTree>
    <p:extLst>
      <p:ext uri="{BB962C8B-B14F-4D97-AF65-F5344CB8AC3E}">
        <p14:creationId xmlns:p14="http://schemas.microsoft.com/office/powerpoint/2010/main" val="140654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How to utilize silk</a:t>
            </a:r>
            <a:endParaRPr lang="en-US" sz="4400" dirty="0"/>
          </a:p>
        </p:txBody>
      </p:sp>
      <p:sp>
        <p:nvSpPr>
          <p:cNvPr id="9" name="Rectangle 8"/>
          <p:cNvSpPr/>
          <p:nvPr/>
        </p:nvSpPr>
        <p:spPr>
          <a:xfrm>
            <a:off x="2119222" y="1783116"/>
            <a:ext cx="8360242" cy="3046988"/>
          </a:xfrm>
          <a:prstGeom prst="rect">
            <a:avLst/>
          </a:prstGeom>
        </p:spPr>
        <p:txBody>
          <a:bodyPr wrap="square">
            <a:spAutoFit/>
          </a:bodyPr>
          <a:lstStyle/>
          <a:p>
            <a:pPr marL="571500" indent="-571500">
              <a:buFont typeface="Wingdings" panose="05000000000000000000" pitchFamily="2" charset="2"/>
              <a:buChar char="v"/>
            </a:pPr>
            <a:r>
              <a:rPr lang="en-US" sz="3200" dirty="0"/>
              <a:t>How to choose suitable attributes and metrics</a:t>
            </a:r>
          </a:p>
          <a:p>
            <a:endParaRPr lang="en-US" sz="3200" dirty="0"/>
          </a:p>
          <a:p>
            <a:pPr marL="571500" indent="-571500">
              <a:buFont typeface="Wingdings" panose="05000000000000000000" pitchFamily="2" charset="2"/>
              <a:buChar char="v"/>
            </a:pPr>
            <a:r>
              <a:rPr lang="en-US" sz="3200" dirty="0"/>
              <a:t>How can silk improve our work</a:t>
            </a:r>
          </a:p>
          <a:p>
            <a:endParaRPr lang="en-US" sz="3200" dirty="0"/>
          </a:p>
          <a:p>
            <a:pPr marL="571500" indent="-571500">
              <a:buFont typeface="Wingdings" panose="05000000000000000000" pitchFamily="2" charset="2"/>
              <a:buChar char="v"/>
            </a:pPr>
            <a:r>
              <a:rPr lang="en-US" sz="3200" dirty="0"/>
              <a:t>How to comprehend the linkage result and consummate it</a:t>
            </a:r>
          </a:p>
        </p:txBody>
      </p:sp>
    </p:spTree>
    <p:extLst>
      <p:ext uri="{BB962C8B-B14F-4D97-AF65-F5344CB8AC3E}">
        <p14:creationId xmlns:p14="http://schemas.microsoft.com/office/powerpoint/2010/main" val="2864323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Design pattern</a:t>
            </a:r>
            <a:endParaRPr lang="en-US" sz="4400" dirty="0"/>
          </a:p>
        </p:txBody>
      </p:sp>
      <p:sp>
        <p:nvSpPr>
          <p:cNvPr id="9" name="Rectangle 8"/>
          <p:cNvSpPr/>
          <p:nvPr/>
        </p:nvSpPr>
        <p:spPr>
          <a:xfrm>
            <a:off x="2119222" y="1783116"/>
            <a:ext cx="8360242" cy="3539430"/>
          </a:xfrm>
          <a:prstGeom prst="rect">
            <a:avLst/>
          </a:prstGeom>
        </p:spPr>
        <p:txBody>
          <a:bodyPr wrap="square">
            <a:spAutoFit/>
          </a:bodyPr>
          <a:lstStyle/>
          <a:p>
            <a:pPr marL="571500" indent="-571500">
              <a:buFont typeface="Wingdings" panose="05000000000000000000" pitchFamily="2" charset="2"/>
              <a:buChar char="v"/>
            </a:pPr>
            <a:r>
              <a:rPr lang="en-US" sz="3200" dirty="0" smtClean="0"/>
              <a:t>Step 1: dataset reconnaissance</a:t>
            </a:r>
            <a:endParaRPr lang="en-US" sz="3200" dirty="0"/>
          </a:p>
          <a:p>
            <a:pPr marL="571500" indent="-571500">
              <a:buFont typeface="Wingdings" panose="05000000000000000000" pitchFamily="2" charset="2"/>
              <a:buChar char="v"/>
            </a:pPr>
            <a:r>
              <a:rPr lang="en-US" sz="3200" dirty="0" smtClean="0"/>
              <a:t>Step 2: pick out more distinguishable and complete attributes</a:t>
            </a:r>
          </a:p>
          <a:p>
            <a:pPr marL="571500" indent="-571500">
              <a:buFont typeface="Wingdings" panose="05000000000000000000" pitchFamily="2" charset="2"/>
              <a:buChar char="v"/>
            </a:pPr>
            <a:r>
              <a:rPr lang="en-US" sz="3200" dirty="0" smtClean="0"/>
              <a:t>Step 3: design suitable metrics and parameters</a:t>
            </a:r>
            <a:endParaRPr lang="en-US" sz="3200" dirty="0"/>
          </a:p>
          <a:p>
            <a:pPr marL="571500" indent="-571500">
              <a:buFont typeface="Wingdings" panose="05000000000000000000" pitchFamily="2" charset="2"/>
              <a:buChar char="v"/>
            </a:pPr>
            <a:r>
              <a:rPr lang="en-US" sz="3200" dirty="0" smtClean="0"/>
              <a:t>Step 4: test part of the dataset to see if this pattern works as you wish</a:t>
            </a:r>
            <a:endParaRPr lang="en-US" sz="3200" dirty="0"/>
          </a:p>
        </p:txBody>
      </p:sp>
    </p:spTree>
    <p:extLst>
      <p:ext uri="{BB962C8B-B14F-4D97-AF65-F5344CB8AC3E}">
        <p14:creationId xmlns:p14="http://schemas.microsoft.com/office/powerpoint/2010/main" val="371112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62974"/>
            <a:ext cx="9144000" cy="69011"/>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119223" y="474454"/>
            <a:ext cx="7272068" cy="769441"/>
          </a:xfrm>
          <a:prstGeom prst="rect">
            <a:avLst/>
          </a:prstGeom>
          <a:noFill/>
        </p:spPr>
        <p:txBody>
          <a:bodyPr wrap="square" rtlCol="0">
            <a:spAutoFit/>
          </a:bodyPr>
          <a:lstStyle/>
          <a:p>
            <a:r>
              <a:rPr lang="en-US" sz="4400" dirty="0" smtClean="0"/>
              <a:t>Design pattern (</a:t>
            </a:r>
            <a:r>
              <a:rPr lang="en-US" sz="4400" dirty="0" err="1" smtClean="0"/>
              <a:t>cora</a:t>
            </a:r>
            <a:r>
              <a:rPr lang="en-US" sz="4400" dirty="0" smtClean="0"/>
              <a:t>)</a:t>
            </a:r>
            <a:endParaRPr lang="en-US" sz="4400" dirty="0"/>
          </a:p>
        </p:txBody>
      </p:sp>
      <p:sp>
        <p:nvSpPr>
          <p:cNvPr id="9" name="Rectangle 8"/>
          <p:cNvSpPr/>
          <p:nvPr/>
        </p:nvSpPr>
        <p:spPr>
          <a:xfrm>
            <a:off x="960533" y="2572512"/>
            <a:ext cx="9589448" cy="3477875"/>
          </a:xfrm>
          <a:prstGeom prst="rect">
            <a:avLst/>
          </a:prstGeom>
        </p:spPr>
        <p:txBody>
          <a:bodyPr wrap="square">
            <a:spAutoFit/>
          </a:bodyPr>
          <a:lstStyle/>
          <a:p>
            <a:pPr marL="571500" indent="-571500">
              <a:buFont typeface="Wingdings" panose="05000000000000000000" pitchFamily="2" charset="2"/>
              <a:buChar char="v"/>
            </a:pPr>
            <a:r>
              <a:rPr lang="en-US" sz="2400" dirty="0"/>
              <a:t>fact 1: only title and </a:t>
            </a:r>
            <a:r>
              <a:rPr lang="en-US" sz="2400" dirty="0" err="1" smtClean="0"/>
              <a:t>authorNames</a:t>
            </a:r>
            <a:r>
              <a:rPr lang="en-US" sz="2400" dirty="0" smtClean="0"/>
              <a:t> appear </a:t>
            </a:r>
            <a:r>
              <a:rPr lang="en-US" sz="2400" dirty="0"/>
              <a:t>in all 1295 records</a:t>
            </a:r>
            <a:r>
              <a:rPr lang="en-US" sz="2400" dirty="0" smtClean="0"/>
              <a:t>.</a:t>
            </a:r>
          </a:p>
          <a:p>
            <a:pPr marL="571500" indent="-571500">
              <a:buFont typeface="Wingdings" panose="05000000000000000000" pitchFamily="2" charset="2"/>
              <a:buChar char="v"/>
            </a:pPr>
            <a:r>
              <a:rPr lang="en-US" sz="2400" dirty="0"/>
              <a:t>fact 2: venue appears in about 1100 records, and no more parameters are as useful as these three parameters</a:t>
            </a:r>
            <a:r>
              <a:rPr lang="en-US" sz="2400" dirty="0" smtClean="0"/>
              <a:t>.</a:t>
            </a:r>
          </a:p>
          <a:p>
            <a:pPr marL="571500" indent="-571500">
              <a:buFont typeface="Wingdings" panose="05000000000000000000" pitchFamily="2" charset="2"/>
              <a:buChar char="v"/>
            </a:pPr>
            <a:r>
              <a:rPr lang="en-US" sz="2400" dirty="0"/>
              <a:t>fact 3: exact same title and </a:t>
            </a:r>
            <a:r>
              <a:rPr lang="en-US" sz="2400" dirty="0" err="1"/>
              <a:t>authorNames</a:t>
            </a:r>
            <a:r>
              <a:rPr lang="en-US" sz="2400" dirty="0"/>
              <a:t> may refer to different </a:t>
            </a:r>
            <a:r>
              <a:rPr lang="en-US" sz="2400" dirty="0" smtClean="0"/>
              <a:t>entities</a:t>
            </a:r>
            <a:endParaRPr lang="en-US" sz="2400" dirty="0"/>
          </a:p>
          <a:p>
            <a:pPr marL="571500" indent="-571500">
              <a:buFont typeface="Wingdings" panose="05000000000000000000" pitchFamily="2" charset="2"/>
              <a:buChar char="v"/>
            </a:pPr>
            <a:r>
              <a:rPr lang="en-US" sz="2400" dirty="0"/>
              <a:t>analysis based </a:t>
            </a:r>
            <a:r>
              <a:rPr lang="en-US" sz="2400" dirty="0" smtClean="0"/>
              <a:t>on the facts: </a:t>
            </a:r>
          </a:p>
          <a:p>
            <a:r>
              <a:rPr lang="en-US" sz="2000" dirty="0" smtClean="0"/>
              <a:t>          </a:t>
            </a:r>
            <a:r>
              <a:rPr lang="zh-CN" altLang="en-US" sz="2000" dirty="0" smtClean="0"/>
              <a:t>① </a:t>
            </a:r>
            <a:r>
              <a:rPr lang="en-US" sz="2000" dirty="0" smtClean="0"/>
              <a:t>the attributes we choose are title, </a:t>
            </a:r>
            <a:r>
              <a:rPr lang="en-US" sz="2000" dirty="0" err="1" smtClean="0"/>
              <a:t>anthorNames</a:t>
            </a:r>
            <a:r>
              <a:rPr lang="en-US" sz="2000" dirty="0" smtClean="0"/>
              <a:t> and maybe venue;</a:t>
            </a:r>
          </a:p>
          <a:p>
            <a:r>
              <a:rPr lang="en-US" sz="2000" dirty="0"/>
              <a:t> </a:t>
            </a:r>
            <a:r>
              <a:rPr lang="en-US" sz="2000" dirty="0" smtClean="0"/>
              <a:t>         </a:t>
            </a:r>
            <a:r>
              <a:rPr lang="zh-CN" altLang="en-US" sz="2000" dirty="0" smtClean="0"/>
              <a:t>② </a:t>
            </a:r>
            <a:r>
              <a:rPr lang="en-US" sz="2000" dirty="0" smtClean="0"/>
              <a:t>best metric for title is </a:t>
            </a:r>
            <a:r>
              <a:rPr lang="en-US" sz="2000" dirty="0" err="1" smtClean="0"/>
              <a:t>Levenshtein</a:t>
            </a:r>
            <a:r>
              <a:rPr lang="en-US" sz="2000" dirty="0" smtClean="0"/>
              <a:t> Distance, because they are long and usually 	have little difference (maybe a single word or a number); </a:t>
            </a:r>
          </a:p>
          <a:p>
            <a:r>
              <a:rPr lang="en-US" sz="2000" dirty="0"/>
              <a:t> </a:t>
            </a:r>
            <a:r>
              <a:rPr lang="en-US" sz="2000" dirty="0" smtClean="0"/>
              <a:t>         </a:t>
            </a:r>
            <a:r>
              <a:rPr lang="zh-CN" altLang="en-US" sz="2000" dirty="0" smtClean="0"/>
              <a:t>③ </a:t>
            </a:r>
            <a:r>
              <a:rPr lang="en-US" sz="2000" dirty="0" smtClean="0"/>
              <a:t>best metric for </a:t>
            </a:r>
            <a:r>
              <a:rPr lang="en-US" sz="2000" dirty="0" err="1" smtClean="0"/>
              <a:t>authorNames</a:t>
            </a:r>
            <a:r>
              <a:rPr lang="en-US" sz="2000" dirty="0" smtClean="0"/>
              <a:t> is Affine Gap Distance, since silk does not have this, 	so we choose </a:t>
            </a:r>
            <a:r>
              <a:rPr lang="en-US" sz="2000" dirty="0" err="1" smtClean="0"/>
              <a:t>Jaccard</a:t>
            </a:r>
            <a:r>
              <a:rPr lang="en-US" sz="2000" dirty="0" smtClean="0"/>
              <a:t> Measure (or </a:t>
            </a:r>
            <a:r>
              <a:rPr lang="en-US" sz="2000" dirty="0" err="1" smtClean="0"/>
              <a:t>qGram</a:t>
            </a:r>
            <a:r>
              <a:rPr lang="en-US" sz="2000" dirty="0" smtClean="0"/>
              <a:t>) </a:t>
            </a:r>
            <a:r>
              <a:rPr lang="en-US" altLang="zh-CN" sz="2000" dirty="0" smtClean="0"/>
              <a:t>instead.</a:t>
            </a:r>
            <a:endParaRPr lang="en-US" sz="2000" dirty="0"/>
          </a:p>
        </p:txBody>
      </p:sp>
      <p:sp>
        <p:nvSpPr>
          <p:cNvPr id="2" name="文本框 1"/>
          <p:cNvSpPr txBox="1"/>
          <p:nvPr/>
        </p:nvSpPr>
        <p:spPr>
          <a:xfrm>
            <a:off x="1243584" y="2023872"/>
            <a:ext cx="8556766" cy="369332"/>
          </a:xfrm>
          <a:prstGeom prst="rect">
            <a:avLst/>
          </a:prstGeom>
          <a:noFill/>
        </p:spPr>
        <p:txBody>
          <a:bodyPr wrap="none" rtlCol="0">
            <a:spAutoFit/>
          </a:bodyPr>
          <a:lstStyle/>
          <a:p>
            <a:r>
              <a:rPr lang="en-US" altLang="zh-CN" dirty="0" smtClean="0"/>
              <a:t>Cora is a testing dataset, we do reconnaissance and analysis on this dataset as an example</a:t>
            </a:r>
            <a:endParaRPr lang="zh-CN" altLang="en-US" dirty="0"/>
          </a:p>
        </p:txBody>
      </p:sp>
    </p:spTree>
    <p:extLst>
      <p:ext uri="{BB962C8B-B14F-4D97-AF65-F5344CB8AC3E}">
        <p14:creationId xmlns:p14="http://schemas.microsoft.com/office/powerpoint/2010/main" val="91899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Effect transition="in" filter="fade">
                                      <p:cBhvr>
                                        <p:cTn id="25" dur="500"/>
                                        <p:tgtEl>
                                          <p:spTgt spid="9">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5" end="5"/>
                                            </p:txEl>
                                          </p:spTgt>
                                        </p:tgtEl>
                                        <p:attrNameLst>
                                          <p:attrName>style.visibility</p:attrName>
                                        </p:attrNameLst>
                                      </p:cBhvr>
                                      <p:to>
                                        <p:strVal val="visible"/>
                                      </p:to>
                                    </p:set>
                                    <p:animEffect transition="in" filter="fade">
                                      <p:cBhvr>
                                        <p:cTn id="28" dur="500"/>
                                        <p:tgtEl>
                                          <p:spTgt spid="9">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Effect transition="in" filter="fade">
                                      <p:cBhvr>
                                        <p:cTn id="31"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1053</TotalTime>
  <Words>2753</Words>
  <Application>Microsoft Office PowerPoint</Application>
  <PresentationFormat>宽屏</PresentationFormat>
  <Paragraphs>414</Paragraphs>
  <Slides>36</Slides>
  <Notes>30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宋体</vt:lpstr>
      <vt:lpstr>Arial</vt:lpstr>
      <vt:lpstr>Calibri</vt:lpstr>
      <vt:lpstr>Calibri Light</vt:lpstr>
      <vt:lpstr>Consolas</vt:lpstr>
      <vt:lpstr>Helvetica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区宇飞</dc:creator>
  <cp:lastModifiedBy>admin</cp:lastModifiedBy>
  <cp:revision>118</cp:revision>
  <dcterms:created xsi:type="dcterms:W3CDTF">2014-08-31T06:21:44Z</dcterms:created>
  <dcterms:modified xsi:type="dcterms:W3CDTF">2014-09-03T00:34:30Z</dcterms:modified>
</cp:coreProperties>
</file>