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94" r:id="rId2"/>
    <p:sldId id="795" r:id="rId3"/>
    <p:sldId id="796" r:id="rId4"/>
    <p:sldId id="797" r:id="rId5"/>
    <p:sldId id="798" r:id="rId6"/>
    <p:sldId id="799" r:id="rId7"/>
    <p:sldId id="800" r:id="rId8"/>
    <p:sldId id="801" r:id="rId9"/>
    <p:sldId id="802" r:id="rId10"/>
    <p:sldId id="803" r:id="rId11"/>
    <p:sldId id="804" r:id="rId12"/>
    <p:sldId id="809" r:id="rId13"/>
    <p:sldId id="805" r:id="rId14"/>
    <p:sldId id="806" r:id="rId15"/>
    <p:sldId id="8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69379" autoAdjust="0"/>
  </p:normalViewPr>
  <p:slideViewPr>
    <p:cSldViewPr snapToGrid="0">
      <p:cViewPr varScale="1">
        <p:scale>
          <a:sx n="96" d="100"/>
          <a:sy n="96" d="100"/>
        </p:scale>
        <p:origin x="1531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5</a:t>
            </a:r>
          </a:p>
          <a:p>
            <a:r>
              <a:rPr lang="en-US" sz="2800" dirty="0">
                <a:latin typeface="PT Sans" panose="020B0503020203020204" pitchFamily="34" charset="0"/>
              </a:rPr>
              <a:t>Device 1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263-35ED-5F45-A8C7-78C13B94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diode</a:t>
            </a:r>
          </a:p>
        </p:txBody>
      </p:sp>
      <p:pic>
        <p:nvPicPr>
          <p:cNvPr id="6" name="Content Placeholder 5" descr="A diagram of different types of electrical components&#10;&#10;Description automatically generated">
            <a:extLst>
              <a:ext uri="{FF2B5EF4-FFF2-40B4-BE49-F238E27FC236}">
                <a16:creationId xmlns:a16="http://schemas.microsoft.com/office/drawing/2014/main" id="{EA0C55B7-FE0B-110B-B2B3-2F5C26AA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6" b="58264"/>
          <a:stretch/>
        </p:blipFill>
        <p:spPr>
          <a:xfrm>
            <a:off x="4709109" y="1241424"/>
            <a:ext cx="2773781" cy="32514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1E9C3-4675-370C-D98E-7C0690388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10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DB5-0CF3-100A-4A46-C9B3861C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biasing a diode </a:t>
            </a:r>
          </a:p>
        </p:txBody>
      </p:sp>
      <p:pic>
        <p:nvPicPr>
          <p:cNvPr id="6" name="Content Placeholder 5" descr="A black arrow with a line&#10;&#10;Description automatically generated">
            <a:extLst>
              <a:ext uri="{FF2B5EF4-FFF2-40B4-BE49-F238E27FC236}">
                <a16:creationId xmlns:a16="http://schemas.microsoft.com/office/drawing/2014/main" id="{7E6C596D-3932-3B92-A657-6C374F16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72" y="3002241"/>
            <a:ext cx="2972058" cy="8535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BB91A-0744-4D68-7BC3-05194332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11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Diagram of an open door&#10;&#10;Description automatically generated">
            <a:extLst>
              <a:ext uri="{FF2B5EF4-FFF2-40B4-BE49-F238E27FC236}">
                <a16:creationId xmlns:a16="http://schemas.microsoft.com/office/drawing/2014/main" id="{18DD9357-B63B-4E0A-E9AD-F5174724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4" y="1363594"/>
            <a:ext cx="4729655" cy="4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DB5-0CF3-100A-4A46-C9B3861C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biasing a diode</a:t>
            </a:r>
          </a:p>
        </p:txBody>
      </p:sp>
      <p:pic>
        <p:nvPicPr>
          <p:cNvPr id="6" name="Content Placeholder 5" descr="A black arrow with a line&#10;&#10;Description automatically generated">
            <a:extLst>
              <a:ext uri="{FF2B5EF4-FFF2-40B4-BE49-F238E27FC236}">
                <a16:creationId xmlns:a16="http://schemas.microsoft.com/office/drawing/2014/main" id="{7E6C596D-3932-3B92-A657-6C374F16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38" y="2609063"/>
            <a:ext cx="2972058" cy="8535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BB91A-0744-4D68-7BC3-05194332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12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10" name="Picture 9" descr="Diagram of a closed door&#10;&#10;Description automatically generated">
            <a:extLst>
              <a:ext uri="{FF2B5EF4-FFF2-40B4-BE49-F238E27FC236}">
                <a16:creationId xmlns:a16="http://schemas.microsoft.com/office/drawing/2014/main" id="{023F5AAF-922D-DA2A-7C01-C6F8279C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25" y="1395023"/>
            <a:ext cx="5107396" cy="38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A569-6F6E-81A2-41A8-955FE7AD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characterization</a:t>
            </a:r>
          </a:p>
        </p:txBody>
      </p:sp>
      <p:pic>
        <p:nvPicPr>
          <p:cNvPr id="6" name="Content Placeholder 5" descr="A diagram of a voltage&#10;&#10;Description automatically generated with medium confidence">
            <a:extLst>
              <a:ext uri="{FF2B5EF4-FFF2-40B4-BE49-F238E27FC236}">
                <a16:creationId xmlns:a16="http://schemas.microsoft.com/office/drawing/2014/main" id="{0ED4D7E1-ACE2-5ABD-3D87-11DFEB9D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2" y="1966845"/>
            <a:ext cx="8620236" cy="3225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63A67-1C12-4F23-D4F1-BCD8DFEB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13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0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2B31-1D96-5409-6B09-E6F1AA96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analogy</a:t>
            </a:r>
          </a:p>
        </p:txBody>
      </p:sp>
      <p:pic>
        <p:nvPicPr>
          <p:cNvPr id="6" name="Content Placeholder 5" descr="Diagram of a diagram of a diode&#10;&#10;Description automatically generated">
            <a:extLst>
              <a:ext uri="{FF2B5EF4-FFF2-40B4-BE49-F238E27FC236}">
                <a16:creationId xmlns:a16="http://schemas.microsoft.com/office/drawing/2014/main" id="{A2BB5761-A167-1814-8B3E-9C7997D9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5" y="1750086"/>
            <a:ext cx="9102205" cy="30340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7950-FE4F-483F-AC28-1207C718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14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4250-DA92-4693-ACB3-2275A295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diode look like on a PCB board</a:t>
            </a:r>
          </a:p>
        </p:txBody>
      </p:sp>
      <p:pic>
        <p:nvPicPr>
          <p:cNvPr id="6" name="Content Placeholder 5" descr="A diagram of different components&#10;&#10;Description automatically generated">
            <a:extLst>
              <a:ext uri="{FF2B5EF4-FFF2-40B4-BE49-F238E27FC236}">
                <a16:creationId xmlns:a16="http://schemas.microsoft.com/office/drawing/2014/main" id="{5A3F6137-BF31-40CC-4506-6B51AF05D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02" b="48036"/>
          <a:stretch/>
        </p:blipFill>
        <p:spPr>
          <a:xfrm>
            <a:off x="3650611" y="1070451"/>
            <a:ext cx="4254309" cy="42171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3A7C1-1E32-C29F-2475-DEC387F00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15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8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after resistors, capacitors, and inductors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drawing of a transistor&#10;&#10;Description automatically generated">
            <a:extLst>
              <a:ext uri="{FF2B5EF4-FFF2-40B4-BE49-F238E27FC236}">
                <a16:creationId xmlns:a16="http://schemas.microsoft.com/office/drawing/2014/main" id="{58015CDC-B57A-5C7C-798C-328E664ED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62" y="1920834"/>
            <a:ext cx="7461925" cy="20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5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8D1E-D5F6-8D58-49A1-E0915FE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materials used in electronics</a:t>
            </a:r>
          </a:p>
        </p:txBody>
      </p:sp>
      <p:pic>
        <p:nvPicPr>
          <p:cNvPr id="6" name="Content Placeholder 5" descr="A diagram of a cylinder and a diagram of a cylinder&#10;&#10;Description automatically generated">
            <a:extLst>
              <a:ext uri="{FF2B5EF4-FFF2-40B4-BE49-F238E27FC236}">
                <a16:creationId xmlns:a16="http://schemas.microsoft.com/office/drawing/2014/main" id="{C2DEC901-E5CD-0FC2-1CF9-F6769437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17" y="1272207"/>
            <a:ext cx="6828169" cy="47218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9D67-B662-313C-44D1-90B2BEDA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3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8151-03B1-8052-BDDF-254A536F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– the workhorse of electronics</a:t>
            </a:r>
          </a:p>
        </p:txBody>
      </p:sp>
      <p:pic>
        <p:nvPicPr>
          <p:cNvPr id="6" name="Content Placeholder 5" descr="A diagram of a molecule&#10;&#10;Description automatically generated">
            <a:extLst>
              <a:ext uri="{FF2B5EF4-FFF2-40B4-BE49-F238E27FC236}">
                <a16:creationId xmlns:a16="http://schemas.microsoft.com/office/drawing/2014/main" id="{56A56F25-C0C9-A55B-4FAD-13AF0233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" y="2004586"/>
            <a:ext cx="10351975" cy="3171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42398-A887-8B1B-D31A-75F6DCDB5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4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7A6F-85BC-34A2-8962-E1FA0181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sand to silicon wafers</a:t>
            </a:r>
          </a:p>
        </p:txBody>
      </p:sp>
      <p:pic>
        <p:nvPicPr>
          <p:cNvPr id="6" name="Content Placeholder 5" descr="A diagram of a honey dipper&#10;&#10;Description automatically generated">
            <a:extLst>
              <a:ext uri="{FF2B5EF4-FFF2-40B4-BE49-F238E27FC236}">
                <a16:creationId xmlns:a16="http://schemas.microsoft.com/office/drawing/2014/main" id="{F632EDCA-ED13-6FB2-347B-9A41212C0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49" y="1720921"/>
            <a:ext cx="6230692" cy="4353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1D61-050E-F2CF-1C40-499563B07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5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85F-2A74-AD53-52B3-E3F0147C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Silicon’s atomic configuration</a:t>
            </a:r>
          </a:p>
        </p:txBody>
      </p:sp>
      <p:pic>
        <p:nvPicPr>
          <p:cNvPr id="6" name="Content Placeholder 5" descr="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7AADAEB9-F26D-7E00-AE45-CE4383A16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23" y="2713402"/>
            <a:ext cx="6843353" cy="25757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8D5C-13DB-6588-B554-E5312FADB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9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8FE9-D31C-C835-CE3A-DB4DF1D0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silicon</a:t>
            </a:r>
          </a:p>
        </p:txBody>
      </p:sp>
      <p:pic>
        <p:nvPicPr>
          <p:cNvPr id="6" name="Content Placeholder 5" descr="A diagram of a silicon model&#10;&#10;Description automatically generated">
            <a:extLst>
              <a:ext uri="{FF2B5EF4-FFF2-40B4-BE49-F238E27FC236}">
                <a16:creationId xmlns:a16="http://schemas.microsoft.com/office/drawing/2014/main" id="{8B1CF3F5-239D-F198-BC68-CB504C27C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86" y="2051438"/>
            <a:ext cx="8851821" cy="29476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52C8-A21C-7698-63A4-D7820DAEA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7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052C-A14C-790F-FD93-1356A1F5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silicon</a:t>
            </a:r>
          </a:p>
        </p:txBody>
      </p:sp>
      <p:pic>
        <p:nvPicPr>
          <p:cNvPr id="6" name="Content Placeholder 5" descr="A diagram of a silicon&#10;&#10;Description automatically generated">
            <a:extLst>
              <a:ext uri="{FF2B5EF4-FFF2-40B4-BE49-F238E27FC236}">
                <a16:creationId xmlns:a16="http://schemas.microsoft.com/office/drawing/2014/main" id="{E5554B4F-12E9-9D03-A4E2-1CD829EB0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24" y="1815841"/>
            <a:ext cx="9678952" cy="32263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3B82A-1570-479A-7626-783D7938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5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FC3C-41A9-2075-814C-7685DE75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bubble in a water jar – hole transport in silicon </a:t>
            </a:r>
          </a:p>
        </p:txBody>
      </p:sp>
      <p:pic>
        <p:nvPicPr>
          <p:cNvPr id="6" name="Content Placeholder 5" descr="A diagram of a water and a bottle&#10;&#10;Description automatically generated">
            <a:extLst>
              <a:ext uri="{FF2B5EF4-FFF2-40B4-BE49-F238E27FC236}">
                <a16:creationId xmlns:a16="http://schemas.microsoft.com/office/drawing/2014/main" id="{D9F8EFFD-B42A-3215-30E0-9C6004EC2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0" y="1637968"/>
            <a:ext cx="6819032" cy="40624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5BF2-7C40-C766-8B86-E841A5479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9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22411</TotalTime>
  <Words>99</Words>
  <Application>Microsoft Office PowerPoint</Application>
  <PresentationFormat>Widescreen</PresentationFormat>
  <Paragraphs>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PT Sans</vt:lpstr>
      <vt:lpstr>Times New Roman</vt:lpstr>
      <vt:lpstr>Office Theme</vt:lpstr>
      <vt:lpstr>ECE 105: Introduction to Electrical Engineering</vt:lpstr>
      <vt:lpstr>What’s after resistors, capacitors, and inductors</vt:lpstr>
      <vt:lpstr>Types of materials used in electronics</vt:lpstr>
      <vt:lpstr>Silicon – the workhorse of electronics</vt:lpstr>
      <vt:lpstr>From sand to silicon wafers</vt:lpstr>
      <vt:lpstr>Silicon’s atomic configuration</vt:lpstr>
      <vt:lpstr>N-type silicon</vt:lpstr>
      <vt:lpstr>P-type silicon</vt:lpstr>
      <vt:lpstr>Air bubble in a water jar – hole transport in silicon </vt:lpstr>
      <vt:lpstr>What is a diode</vt:lpstr>
      <vt:lpstr>Forward biasing a diode </vt:lpstr>
      <vt:lpstr>Reverse biasing a diode</vt:lpstr>
      <vt:lpstr>Diode characterization</vt:lpstr>
      <vt:lpstr>Water analogy</vt:lpstr>
      <vt:lpstr>How does a diode look like on a PCB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Yasser Khan</cp:lastModifiedBy>
  <cp:revision>916</cp:revision>
  <cp:lastPrinted>2017-03-30T23:40:26Z</cp:lastPrinted>
  <dcterms:created xsi:type="dcterms:W3CDTF">2014-02-24T21:19:39Z</dcterms:created>
  <dcterms:modified xsi:type="dcterms:W3CDTF">2024-09-06T16:35:19Z</dcterms:modified>
</cp:coreProperties>
</file>