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794" r:id="rId2"/>
    <p:sldId id="795" r:id="rId3"/>
    <p:sldId id="807" r:id="rId4"/>
    <p:sldId id="808" r:id="rId5"/>
    <p:sldId id="806" r:id="rId6"/>
    <p:sldId id="796" r:id="rId7"/>
    <p:sldId id="797" r:id="rId8"/>
    <p:sldId id="799" r:id="rId9"/>
    <p:sldId id="800" r:id="rId10"/>
    <p:sldId id="801" r:id="rId11"/>
    <p:sldId id="802" r:id="rId12"/>
    <p:sldId id="803" r:id="rId13"/>
    <p:sldId id="804" r:id="rId14"/>
    <p:sldId id="8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ser Khan" initials="Y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B1E"/>
    <a:srgbClr val="8C1515"/>
    <a:srgbClr val="AFEBFF"/>
    <a:srgbClr val="FFAAAA"/>
    <a:srgbClr val="E3B7F1"/>
    <a:srgbClr val="C6D4FF"/>
    <a:srgbClr val="C5FFC5"/>
    <a:srgbClr val="05274E"/>
    <a:srgbClr val="B0C3FF"/>
    <a:srgbClr val="FF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69379" autoAdjust="0"/>
  </p:normalViewPr>
  <p:slideViewPr>
    <p:cSldViewPr snapToGrid="0">
      <p:cViewPr>
        <p:scale>
          <a:sx n="96" d="100"/>
          <a:sy n="96" d="100"/>
        </p:scale>
        <p:origin x="1531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856"/>
    </p:cViewPr>
  </p:sorterViewPr>
  <p:notesViewPr>
    <p:cSldViewPr snapToGrid="0">
      <p:cViewPr varScale="1">
        <p:scale>
          <a:sx n="65" d="100"/>
          <a:sy n="65" d="100"/>
        </p:scale>
        <p:origin x="2578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E6E90-D057-4D0D-B992-091951C9891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6554-DBE6-4CB7-8C9A-72353E7B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98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82251-0160-4469-ACEE-303A5D4B083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56E40-D1A4-4189-B190-F9CD7DFE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0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56E40-D1A4-4189-B190-F9CD7DFE8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PT Sans" panose="020B05030202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8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2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C60BECE-557F-4952-BC37-9040A86B0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6" t="22101" r="5881" b="20208"/>
          <a:stretch/>
        </p:blipFill>
        <p:spPr>
          <a:xfrm>
            <a:off x="10788202" y="0"/>
            <a:ext cx="1352283" cy="78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9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991B1E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C49B-9325-4F28-84AA-EF2118377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966" y="1150200"/>
            <a:ext cx="6194065" cy="961565"/>
          </a:xfrm>
        </p:spPr>
        <p:txBody>
          <a:bodyPr>
            <a:noAutofit/>
          </a:bodyPr>
          <a:lstStyle/>
          <a:p>
            <a:r>
              <a:rPr lang="en-US" sz="4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ECE 105: Introduction to Electrical Engineerin</a:t>
            </a:r>
            <a:r>
              <a:rPr lang="en-US" sz="4400" dirty="0"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D5305-B3D3-4E24-9167-6DC659185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0811" y="3477445"/>
            <a:ext cx="5590376" cy="223035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T Sans" panose="020B0503020203020204" pitchFamily="34" charset="0"/>
              </a:rPr>
              <a:t>Lecture 6</a:t>
            </a:r>
          </a:p>
          <a:p>
            <a:r>
              <a:rPr lang="en-US" sz="2800" dirty="0">
                <a:latin typeface="PT Sans" panose="020B0503020203020204" pitchFamily="34" charset="0"/>
              </a:rPr>
              <a:t>Device 2</a:t>
            </a:r>
          </a:p>
          <a:p>
            <a:r>
              <a:rPr lang="en-US" sz="2800" dirty="0"/>
              <a:t>Yasser Khan</a:t>
            </a:r>
          </a:p>
          <a:p>
            <a:r>
              <a:rPr lang="en-US" sz="2800" dirty="0" err="1">
                <a:latin typeface="PT Sans" panose="020B0503020203020204" pitchFamily="34" charset="0"/>
              </a:rPr>
              <a:t>Rehan</a:t>
            </a:r>
            <a:r>
              <a:rPr lang="en-US" sz="2800" dirty="0">
                <a:latin typeface="PT Sans" panose="020B0503020203020204" pitchFamily="34" charset="0"/>
              </a:rPr>
              <a:t> Kapadia</a:t>
            </a:r>
          </a:p>
        </p:txBody>
      </p:sp>
    </p:spTree>
    <p:extLst>
      <p:ext uri="{BB962C8B-B14F-4D97-AF65-F5344CB8AC3E}">
        <p14:creationId xmlns:p14="http://schemas.microsoft.com/office/powerpoint/2010/main" val="350551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0415-9B4E-A762-1175-39D0602B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page of a math book&#10;&#10;Description automatically generated with medium confidence">
            <a:extLst>
              <a:ext uri="{FF2B5EF4-FFF2-40B4-BE49-F238E27FC236}">
                <a16:creationId xmlns:a16="http://schemas.microsoft.com/office/drawing/2014/main" id="{529BF6F5-724C-8882-4987-72AE21C8A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17" y="1825625"/>
            <a:ext cx="630856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3E86-A56A-0D7F-B978-D27FFF956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10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8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C34B-6852-6E5A-9234-CFB0A596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diagram of a circuit&#10;&#10;Description automatically generated">
            <a:extLst>
              <a:ext uri="{FF2B5EF4-FFF2-40B4-BE49-F238E27FC236}">
                <a16:creationId xmlns:a16="http://schemas.microsoft.com/office/drawing/2014/main" id="{6914C22E-9126-101C-760F-DA24C5F7C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82" y="2983936"/>
            <a:ext cx="1562235" cy="20347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A032A-FD7B-7976-CE4E-6F09936B5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11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D14D-8582-3A67-6CAE-1FD5F25A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5E5A4-3A7D-86BD-11DF-45564AAD3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12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8" name="Picture 7" descr="A diagram of a circuit&#10;&#10;Description automatically generated">
            <a:extLst>
              <a:ext uri="{FF2B5EF4-FFF2-40B4-BE49-F238E27FC236}">
                <a16:creationId xmlns:a16="http://schemas.microsoft.com/office/drawing/2014/main" id="{568DC776-7C51-423B-381D-EA2C0B30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05" y="1562682"/>
            <a:ext cx="2324301" cy="243861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4566C4-18B6-7FFF-39AB-AF5F82388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3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318F-ACD3-4A3D-7394-50CF9611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diagram of a circuit&#10;&#10;Description automatically generated">
            <a:extLst>
              <a:ext uri="{FF2B5EF4-FFF2-40B4-BE49-F238E27FC236}">
                <a16:creationId xmlns:a16="http://schemas.microsoft.com/office/drawing/2014/main" id="{84E4C2DB-869F-C27C-C834-D5B92E3D1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073" y="2964884"/>
            <a:ext cx="2453853" cy="20728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4AF4F-4F5C-E7A9-C17C-420473E71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13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6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63F6-F346-3D21-B26B-B9DDA690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diagram of a body and a body&#10;&#10;Description automatically generated">
            <a:extLst>
              <a:ext uri="{FF2B5EF4-FFF2-40B4-BE49-F238E27FC236}">
                <a16:creationId xmlns:a16="http://schemas.microsoft.com/office/drawing/2014/main" id="{5335D3CE-30D5-01B0-748B-5DCB124C1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23" y="3422124"/>
            <a:ext cx="4999153" cy="11583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D47B5-9F99-CC9E-4BED-A0343160D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14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6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4A47-9910-8427-C294-85EF231A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2CE81-0CB1-A3BA-AAE4-F130651C5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2</a:t>
            </a:fld>
            <a:endParaRPr lang="en-US" dirty="0">
              <a:latin typeface="PT Sans" panose="020B0503020203020204" pitchFamily="34" charset="0"/>
            </a:endParaRPr>
          </a:p>
        </p:txBody>
      </p:sp>
      <p:graphicFrame>
        <p:nvGraphicFramePr>
          <p:cNvPr id="6" name="Object 2048">
            <a:extLst>
              <a:ext uri="{FF2B5EF4-FFF2-40B4-BE49-F238E27FC236}">
                <a16:creationId xmlns:a16="http://schemas.microsoft.com/office/drawing/2014/main" id="{A350BD8C-1895-C370-4835-F20362A764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698009"/>
              </p:ext>
            </p:extLst>
          </p:nvPr>
        </p:nvGraphicFramePr>
        <p:xfrm>
          <a:off x="3428337" y="1699592"/>
          <a:ext cx="4945063" cy="32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945809" imgH="3269263" progId="Paint.Picture">
                  <p:embed/>
                </p:oleObj>
              </mc:Choice>
              <mc:Fallback>
                <p:oleObj name="Bitmap Image" r:id="rId2" imgW="4945809" imgH="3269263" progId="Paint.Picture">
                  <p:embed/>
                  <p:pic>
                    <p:nvPicPr>
                      <p:cNvPr id="2050" name="Object 2048">
                        <a:extLst>
                          <a:ext uri="{FF2B5EF4-FFF2-40B4-BE49-F238E27FC236}">
                            <a16:creationId xmlns:a16="http://schemas.microsoft.com/office/drawing/2014/main" id="{3BD44864-F281-D8E6-30C6-B0205ACA7C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337" y="1699592"/>
                        <a:ext cx="4945063" cy="326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75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8E76-36B7-8EFC-CF02-2BCFB169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 – we’ll only use MOSFET transistors in this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F0F5C-58D2-7D2A-9652-D79332CF7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3</a:t>
            </a:fld>
            <a:endParaRPr lang="en-US" dirty="0">
              <a:latin typeface="PT Sans" panose="020B0503020203020204" pitchFamily="34" charset="0"/>
            </a:endParaRPr>
          </a:p>
        </p:txBody>
      </p:sp>
      <p:graphicFrame>
        <p:nvGraphicFramePr>
          <p:cNvPr id="5" name="Object 20">
            <a:extLst>
              <a:ext uri="{FF2B5EF4-FFF2-40B4-BE49-F238E27FC236}">
                <a16:creationId xmlns:a16="http://schemas.microsoft.com/office/drawing/2014/main" id="{B31CDDFF-6CA4-A0F4-F4BA-94D07A6848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582129"/>
              </p:ext>
            </p:extLst>
          </p:nvPr>
        </p:nvGraphicFramePr>
        <p:xfrm>
          <a:off x="2475949" y="1542256"/>
          <a:ext cx="7073900" cy="377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3286125" imgH="1752600" progId="Paint.Picture">
                  <p:embed/>
                </p:oleObj>
              </mc:Choice>
              <mc:Fallback>
                <p:oleObj name="點陣圖影像" r:id="rId2" imgW="3286125" imgH="1752600" progId="Paint.Picture">
                  <p:embed/>
                  <p:pic>
                    <p:nvPicPr>
                      <p:cNvPr id="1026" name="Object 20">
                        <a:extLst>
                          <a:ext uri="{FF2B5EF4-FFF2-40B4-BE49-F238E27FC236}">
                            <a16:creationId xmlns:a16="http://schemas.microsoft.com/office/drawing/2014/main" id="{0AC27F7C-471C-7A30-C3B6-F54B1525C0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5949" y="1542256"/>
                        <a:ext cx="7073900" cy="377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779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FCC8-E01E-909C-20FC-50067C62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Patents on the Field-Effect Transistor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7B06E-FBFE-C720-E588-DED11A85E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4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5" name="Picture 2061">
            <a:extLst>
              <a:ext uri="{FF2B5EF4-FFF2-40B4-BE49-F238E27FC236}">
                <a16:creationId xmlns:a16="http://schemas.microsoft.com/office/drawing/2014/main" id="{E1CEA0CA-1735-58AF-6681-85323849D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651" y="1414905"/>
            <a:ext cx="5667375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060">
            <a:extLst>
              <a:ext uri="{FF2B5EF4-FFF2-40B4-BE49-F238E27FC236}">
                <a16:creationId xmlns:a16="http://schemas.microsoft.com/office/drawing/2014/main" id="{77E989A0-B09E-EE88-92D6-9F003CC21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722" y="5305425"/>
            <a:ext cx="72234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b="0" i="0" dirty="0">
                <a:latin typeface="PT Sans" panose="020B0503020203020204" pitchFamily="34" charset="0"/>
                <a:ea typeface="新細明體" panose="020B0604030504040204" pitchFamily="18" charset="-120"/>
              </a:rPr>
              <a:t>In 1935, a British patent was issued to Oskar Heil.  </a:t>
            </a:r>
          </a:p>
          <a:p>
            <a:r>
              <a:rPr lang="en-US" altLang="zh-TW" sz="2400" b="0" i="0" dirty="0">
                <a:latin typeface="PT Sans" panose="020B0503020203020204" pitchFamily="34" charset="0"/>
                <a:ea typeface="新細明體" panose="020B0604030504040204" pitchFamily="18" charset="-120"/>
              </a:rPr>
              <a:t>A working MOSFET was not demonstrated until 1955.</a:t>
            </a:r>
          </a:p>
          <a:p>
            <a:r>
              <a:rPr lang="en-US" altLang="zh-TW" sz="2400" b="0" i="0" dirty="0">
                <a:latin typeface="PT Sans" panose="020B0503020203020204" pitchFamily="34" charset="0"/>
                <a:ea typeface="新細明體" panose="020B0604030504040204" pitchFamily="18" charset="-120"/>
              </a:rPr>
              <a:t>Using today’s terminology, what are 1, 2, and 6?</a:t>
            </a:r>
            <a:endParaRPr lang="en-US" altLang="zh-TW" sz="2400" b="0" dirty="0">
              <a:latin typeface="PT Sans" panose="020B0503020203020204" pitchFamily="34" charset="0"/>
              <a:ea typeface="新細明體" panose="020B0604030504040204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44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4A47-9910-8427-C294-85EF231A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n- and p-channel transistors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2CE81-0CB1-A3BA-AAE4-F130651C5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5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10" name="Content Placeholder 9" descr="A collage of words and symbols&#10;&#10;Description automatically generated">
            <a:extLst>
              <a:ext uri="{FF2B5EF4-FFF2-40B4-BE49-F238E27FC236}">
                <a16:creationId xmlns:a16="http://schemas.microsoft.com/office/drawing/2014/main" id="{90E947AF-B603-EB6E-38D6-A81FEC70B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41"/>
          <a:stretch/>
        </p:blipFill>
        <p:spPr>
          <a:xfrm>
            <a:off x="3597526" y="1495137"/>
            <a:ext cx="4423367" cy="3609600"/>
          </a:xfrm>
        </p:spPr>
      </p:pic>
    </p:spTree>
    <p:extLst>
      <p:ext uri="{BB962C8B-B14F-4D97-AF65-F5344CB8AC3E}">
        <p14:creationId xmlns:p14="http://schemas.microsoft.com/office/powerpoint/2010/main" val="258905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564D-96FC-FC0F-F626-28A986C0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charge flow</a:t>
            </a:r>
          </a:p>
        </p:txBody>
      </p:sp>
      <p:pic>
        <p:nvPicPr>
          <p:cNvPr id="6" name="Content Placeholder 5" descr="Diagram of a diagram of a mosfet&#10;&#10;Description automatically generated">
            <a:extLst>
              <a:ext uri="{FF2B5EF4-FFF2-40B4-BE49-F238E27FC236}">
                <a16:creationId xmlns:a16="http://schemas.microsoft.com/office/drawing/2014/main" id="{532DC02B-9537-CA78-AAAA-765F8054D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/>
          <a:stretch/>
        </p:blipFill>
        <p:spPr>
          <a:xfrm>
            <a:off x="2460617" y="1614115"/>
            <a:ext cx="7414903" cy="338643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794C7-1E63-111D-2379-566B6493C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6</a:t>
            </a:fld>
            <a:endParaRPr lang="en-US" dirty="0">
              <a:latin typeface="PT Sans" panose="020B05030202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023A4-75D0-BAD0-D9DE-FFF261CDA038}"/>
              </a:ext>
            </a:extLst>
          </p:cNvPr>
          <p:cNvSpPr/>
          <p:nvPr/>
        </p:nvSpPr>
        <p:spPr>
          <a:xfrm>
            <a:off x="3466769" y="1717481"/>
            <a:ext cx="516835" cy="35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93BD8F-DCCB-57BF-3D02-E97ED11DCE96}"/>
              </a:ext>
            </a:extLst>
          </p:cNvPr>
          <p:cNvSpPr/>
          <p:nvPr/>
        </p:nvSpPr>
        <p:spPr>
          <a:xfrm>
            <a:off x="7229061" y="1717481"/>
            <a:ext cx="516835" cy="35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4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5F58-D090-923D-1F93-26C53CD3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operation in circuit</a:t>
            </a:r>
          </a:p>
        </p:txBody>
      </p:sp>
      <p:pic>
        <p:nvPicPr>
          <p:cNvPr id="6" name="Content Placeholder 5" descr="A diagram of a device&#10;&#10;Description automatically generated with medium confidence">
            <a:extLst>
              <a:ext uri="{FF2B5EF4-FFF2-40B4-BE49-F238E27FC236}">
                <a16:creationId xmlns:a16="http://schemas.microsoft.com/office/drawing/2014/main" id="{4F68C27D-F723-DBB1-EBC2-F5D05A0F2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62"/>
          <a:stretch/>
        </p:blipFill>
        <p:spPr>
          <a:xfrm>
            <a:off x="2041502" y="1515523"/>
            <a:ext cx="9032280" cy="359716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A5020-588B-BD78-3101-71EE25929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7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42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ECBE-6655-4EE2-181E-B9056352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page of a math problem&#10;&#10;Description automatically generated with medium confidence">
            <a:extLst>
              <a:ext uri="{FF2B5EF4-FFF2-40B4-BE49-F238E27FC236}">
                <a16:creationId xmlns:a16="http://schemas.microsoft.com/office/drawing/2014/main" id="{8415C17A-D44C-BFB6-C063-1856635DF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909" y="1825625"/>
            <a:ext cx="7074181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AE75B-0AE4-4330-EA32-86C597F10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8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9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206A-881E-C05A-6141-FCE0DCF4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diagram of electrical components&#10;&#10;Description automatically generated with medium confidence">
            <a:extLst>
              <a:ext uri="{FF2B5EF4-FFF2-40B4-BE49-F238E27FC236}">
                <a16:creationId xmlns:a16="http://schemas.microsoft.com/office/drawing/2014/main" id="{F2B29DE4-1380-CD04-0B05-AD352EF5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697" y="2027543"/>
            <a:ext cx="4206605" cy="39475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7DF1C-800C-E5B1-21C9-055E51A88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9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8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Arial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22460</TotalTime>
  <Words>95</Words>
  <Application>Microsoft Office PowerPoint</Application>
  <PresentationFormat>Widescreen</PresentationFormat>
  <Paragraphs>28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PT Sans</vt:lpstr>
      <vt:lpstr>Times New Roman</vt:lpstr>
      <vt:lpstr>Office Theme</vt:lpstr>
      <vt:lpstr>Bitmap Image</vt:lpstr>
      <vt:lpstr>點陣圖影像</vt:lpstr>
      <vt:lpstr>ECE 105: Introduction to Electrical Engineering</vt:lpstr>
      <vt:lpstr>Transistor </vt:lpstr>
      <vt:lpstr>MOSFET – we’ll only use MOSFET transistors in this class</vt:lpstr>
      <vt:lpstr>Early Patents on the Field-Effect Transistor</vt:lpstr>
      <vt:lpstr>What are n- and p-channel transistors</vt:lpstr>
      <vt:lpstr>How does the charge flow</vt:lpstr>
      <vt:lpstr>Transistor operation in 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Yasser Khan</dc:creator>
  <cp:lastModifiedBy>Yasser Khan</cp:lastModifiedBy>
  <cp:revision>916</cp:revision>
  <cp:lastPrinted>2017-03-30T23:40:26Z</cp:lastPrinted>
  <dcterms:created xsi:type="dcterms:W3CDTF">2014-02-24T21:19:39Z</dcterms:created>
  <dcterms:modified xsi:type="dcterms:W3CDTF">2024-09-06T17:57:49Z</dcterms:modified>
</cp:coreProperties>
</file>