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2" r:id="rId3"/>
    <p:sldId id="264" r:id="rId4"/>
    <p:sldId id="271" r:id="rId5"/>
    <p:sldId id="266" r:id="rId6"/>
    <p:sldId id="265" r:id="rId7"/>
    <p:sldId id="267" r:id="rId8"/>
    <p:sldId id="268" r:id="rId9"/>
    <p:sldId id="269" r:id="rId10"/>
    <p:sldId id="270" r:id="rId11"/>
    <p:sldId id="272" r:id="rId12"/>
    <p:sldId id="257" r:id="rId13"/>
    <p:sldId id="25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33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7C65A655-3FFE-460B-9705-8E515D426F54}" type="datetime1">
              <a:rPr lang="en-US" smtClean="0"/>
              <a:t>8/28/2024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Mataric 2014</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3BE2EC6-3A7F-471E-9F8E-64927710355C}" type="slidenum">
              <a:rPr lang="en-US" smtClean="0"/>
              <a:pPr/>
              <a:t>‹#›</a:t>
            </a:fld>
            <a:endParaRPr lang="en-US"/>
          </a:p>
        </p:txBody>
      </p:sp>
    </p:spTree>
    <p:extLst>
      <p:ext uri="{BB962C8B-B14F-4D97-AF65-F5344CB8AC3E}">
        <p14:creationId xmlns:p14="http://schemas.microsoft.com/office/powerpoint/2010/main" val="241232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546C6D-E384-488B-8EC7-0E77255F2527}"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2057-EF28-4662-AA59-E44C37A7BCF5}" type="slidenum">
              <a:rPr lang="en-US" smtClean="0"/>
              <a:t>‹#›</a:t>
            </a:fld>
            <a:endParaRPr lang="en-US"/>
          </a:p>
        </p:txBody>
      </p:sp>
    </p:spTree>
    <p:extLst>
      <p:ext uri="{BB962C8B-B14F-4D97-AF65-F5344CB8AC3E}">
        <p14:creationId xmlns:p14="http://schemas.microsoft.com/office/powerpoint/2010/main" val="23229204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12192000" cy="105271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800"/>
          </a:p>
        </p:txBody>
      </p:sp>
      <p:sp>
        <p:nvSpPr>
          <p:cNvPr id="8" name="Rectangle 7"/>
          <p:cNvSpPr/>
          <p:nvPr/>
        </p:nvSpPr>
        <p:spPr>
          <a:xfrm flipV="1">
            <a:off x="0" y="5778500"/>
            <a:ext cx="12192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pic>
        <p:nvPicPr>
          <p:cNvPr id="11" name="Picture 10" descr="Small Use Shield_GoldOnTrans.eps"/>
          <p:cNvPicPr>
            <a:picLocks noChangeAspect="1"/>
          </p:cNvPicPr>
          <p:nvPr/>
        </p:nvPicPr>
        <p:blipFill>
          <a:blip r:embed="rId5"/>
          <a:stretch>
            <a:fillRect/>
          </a:stretch>
        </p:blipFill>
        <p:spPr>
          <a:xfrm>
            <a:off x="10934703" y="238128"/>
            <a:ext cx="997652" cy="748239"/>
          </a:xfrm>
          <a:prstGeom prst="rect">
            <a:avLst/>
          </a:prstGeom>
        </p:spPr>
      </p:pic>
      <p:pic>
        <p:nvPicPr>
          <p:cNvPr id="9" name="Picture 8" descr="1-lineWordmark_GoldOnCard_NoBG.eps"/>
          <p:cNvPicPr>
            <a:picLocks noChangeAspect="1"/>
          </p:cNvPicPr>
          <p:nvPr/>
        </p:nvPicPr>
        <p:blipFill>
          <a:blip r:embed="rId6"/>
          <a:stretch>
            <a:fillRect/>
          </a:stretch>
        </p:blipFill>
        <p:spPr>
          <a:xfrm>
            <a:off x="9330267" y="6462030"/>
            <a:ext cx="2429501" cy="154821"/>
          </a:xfrm>
          <a:prstGeom prst="rect">
            <a:avLst/>
          </a:prstGeom>
        </p:spPr>
      </p:pic>
      <p:pic>
        <p:nvPicPr>
          <p:cNvPr id="12" name="Picture 11" descr="Formal_Viterbi_GoldOnCard_NoBG.eps"/>
          <p:cNvPicPr>
            <a:picLocks noChangeAspect="1"/>
          </p:cNvPicPr>
          <p:nvPr/>
        </p:nvPicPr>
        <p:blipFill>
          <a:blip r:embed="rId7"/>
          <a:stretch>
            <a:fillRect/>
          </a:stretch>
        </p:blipFill>
        <p:spPr>
          <a:xfrm>
            <a:off x="389469" y="6138310"/>
            <a:ext cx="2322251" cy="470075"/>
          </a:xfrm>
          <a:prstGeom prst="rect">
            <a:avLst/>
          </a:prstGeom>
        </p:spPr>
      </p:pic>
    </p:spTree>
    <p:extLst>
      <p:ext uri="{BB962C8B-B14F-4D97-AF65-F5344CB8AC3E}">
        <p14:creationId xmlns:p14="http://schemas.microsoft.com/office/powerpoint/2010/main" val="570800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app.arduino.cc/sketches/71cdba81-1380-4aee-9cb1-14cde2da7607?view-mode=preview" TargetMode="External"/><Relationship Id="rId2" Type="http://schemas.openxmlformats.org/officeDocument/2006/relationships/hyperlink" Target="https://arduino.github.io/ArduinoAI/BLESense-test-dashboard/" TargetMode="External"/><Relationship Id="rId1" Type="http://schemas.openxmlformats.org/officeDocument/2006/relationships/slideLayout" Target="../slideLayouts/slideLayout3.xml"/><Relationship Id="rId4" Type="http://schemas.openxmlformats.org/officeDocument/2006/relationships/hyperlink" Target="https://app.arduino.cc/sketches/4573b54c-d240-41b0-94a4-4ac0dca97e66?view-mode=preview"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arduino.cc/hc/en-us/articles/360019833020-Download-and-install-Arduino-IDE"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loud.arduino.cc/?gad_source=1&amp;gbraid=0AAAAACbEa84ofzTu6ZqKTNrvfC00iYeOK&amp;gclid=CjwKCAjwlbu2BhA3EiwA3yXyuyRs52Pa6IMOnlhxourjC6ZlovP8tXgo2qfPTzjIE3rKl_pymK4kmxoCDSMQAvD_BwE" TargetMode="External"/><Relationship Id="rId1" Type="http://schemas.openxmlformats.org/officeDocument/2006/relationships/slideLayout" Target="../slideLayouts/slideLayout3.xml"/><Relationship Id="rId4" Type="http://schemas.openxmlformats.org/officeDocument/2006/relationships/hyperlink" Target="https://support.arduino.cc/hc/en-us/articles/360014869820-Install-the-Arduino-Create-Agen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066B-4462-A705-DFCF-1BD4B5C5CBFA}"/>
              </a:ext>
            </a:extLst>
          </p:cNvPr>
          <p:cNvSpPr>
            <a:spLocks noGrp="1"/>
          </p:cNvSpPr>
          <p:nvPr>
            <p:ph type="ctrTitle"/>
          </p:nvPr>
        </p:nvSpPr>
        <p:spPr/>
        <p:txBody>
          <a:bodyPr/>
          <a:lstStyle/>
          <a:p>
            <a:r>
              <a:rPr lang="en-US" dirty="0"/>
              <a:t>EE-105</a:t>
            </a:r>
            <a:br>
              <a:rPr lang="en-US" dirty="0"/>
            </a:br>
            <a:r>
              <a:rPr lang="en-US" dirty="0"/>
              <a:t>Arduino Installation</a:t>
            </a:r>
          </a:p>
        </p:txBody>
      </p:sp>
      <p:sp>
        <p:nvSpPr>
          <p:cNvPr id="3" name="Subtitle 2">
            <a:extLst>
              <a:ext uri="{FF2B5EF4-FFF2-40B4-BE49-F238E27FC236}">
                <a16:creationId xmlns:a16="http://schemas.microsoft.com/office/drawing/2014/main" id="{1DD922B7-40FD-5871-9708-F13AD8202C86}"/>
              </a:ext>
            </a:extLst>
          </p:cNvPr>
          <p:cNvSpPr>
            <a:spLocks noGrp="1"/>
          </p:cNvSpPr>
          <p:nvPr>
            <p:ph type="subTitle" idx="1"/>
          </p:nvPr>
        </p:nvSpPr>
        <p:spPr/>
        <p:txBody>
          <a:bodyPr/>
          <a:lstStyle/>
          <a:p>
            <a:r>
              <a:rPr lang="en-US" dirty="0"/>
              <a:t>8/29/2024</a:t>
            </a:r>
          </a:p>
          <a:p>
            <a:endParaRPr lang="en-US" dirty="0"/>
          </a:p>
        </p:txBody>
      </p:sp>
    </p:spTree>
    <p:extLst>
      <p:ext uri="{BB962C8B-B14F-4D97-AF65-F5344CB8AC3E}">
        <p14:creationId xmlns:p14="http://schemas.microsoft.com/office/powerpoint/2010/main" val="251369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75EE3C-FA2C-5473-E64C-9F03C65AFF27}"/>
              </a:ext>
            </a:extLst>
          </p:cNvPr>
          <p:cNvSpPr txBox="1"/>
          <p:nvPr/>
        </p:nvSpPr>
        <p:spPr>
          <a:xfrm>
            <a:off x="594852" y="1191001"/>
            <a:ext cx="9807678" cy="830997"/>
          </a:xfrm>
          <a:prstGeom prst="rect">
            <a:avLst/>
          </a:prstGeom>
          <a:noFill/>
        </p:spPr>
        <p:txBody>
          <a:bodyPr wrap="square">
            <a:spAutoFit/>
          </a:bodyPr>
          <a:lstStyle/>
          <a:p>
            <a:pPr marL="342900" indent="-342900">
              <a:buFont typeface="Arial" panose="020B0604020202020204" pitchFamily="34" charset="0"/>
              <a:buChar char="•"/>
            </a:pPr>
            <a:r>
              <a:rPr lang="en-US" sz="2400" dirty="0"/>
              <a:t>Webapp link:</a:t>
            </a:r>
            <a:br>
              <a:rPr lang="en-US" sz="2400" dirty="0"/>
            </a:br>
            <a:r>
              <a:rPr lang="en-US" sz="2400" dirty="0">
                <a:hlinkClick r:id="rId2"/>
              </a:rPr>
              <a:t>https://arduino.github.io/ArduinoAI/BLESense-test-dashboard/</a:t>
            </a:r>
            <a:endParaRPr lang="en-US" sz="2400" dirty="0"/>
          </a:p>
        </p:txBody>
      </p:sp>
      <p:sp>
        <p:nvSpPr>
          <p:cNvPr id="8" name="TextBox 7">
            <a:extLst>
              <a:ext uri="{FF2B5EF4-FFF2-40B4-BE49-F238E27FC236}">
                <a16:creationId xmlns:a16="http://schemas.microsoft.com/office/drawing/2014/main" id="{31123AB0-C233-2B01-9B70-CEB85AE4866A}"/>
              </a:ext>
            </a:extLst>
          </p:cNvPr>
          <p:cNvSpPr txBox="1"/>
          <p:nvPr/>
        </p:nvSpPr>
        <p:spPr>
          <a:xfrm>
            <a:off x="594852" y="2277638"/>
            <a:ext cx="9547122"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Upload  this code to Arduino nano 33 </a:t>
            </a:r>
            <a:r>
              <a:rPr lang="en-US" sz="2400" dirty="0" err="1"/>
              <a:t>ble</a:t>
            </a:r>
            <a:r>
              <a:rPr lang="en-US" sz="2400" dirty="0"/>
              <a:t> to be able to stream the sensor data to a webapp</a:t>
            </a:r>
          </a:p>
          <a:p>
            <a:r>
              <a:rPr lang="en-US" sz="2400" dirty="0">
                <a:hlinkClick r:id="rId3"/>
              </a:rPr>
              <a:t>https://app.arduino.cc/sketches/71cdba81-1380-4aee-9cb1-14cde2da7607?view-mode=preview</a:t>
            </a:r>
            <a:endParaRPr lang="en-US" sz="2400" dirty="0"/>
          </a:p>
          <a:p>
            <a:endParaRPr lang="en-US" sz="2400" dirty="0"/>
          </a:p>
          <a:p>
            <a:pPr marL="342900" indent="-342900">
              <a:buFont typeface="Arial" panose="020B0604020202020204" pitchFamily="34" charset="0"/>
              <a:buChar char="•"/>
            </a:pPr>
            <a:r>
              <a:rPr lang="en-US" sz="2400" dirty="0"/>
              <a:t>Testing pressure sensor</a:t>
            </a:r>
          </a:p>
          <a:p>
            <a:r>
              <a:rPr lang="en-US" sz="2400" dirty="0">
                <a:hlinkClick r:id="rId4"/>
              </a:rPr>
              <a:t>https://app.arduino.cc/sketches/4573b54c-d240-41b0-94a4-4ac0dca97e66?view-mode=preview</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9" name="TextBox 8">
            <a:extLst>
              <a:ext uri="{FF2B5EF4-FFF2-40B4-BE49-F238E27FC236}">
                <a16:creationId xmlns:a16="http://schemas.microsoft.com/office/drawing/2014/main" id="{85EB2B2E-439F-ACC1-B8FD-8DB65F13F52F}"/>
              </a:ext>
            </a:extLst>
          </p:cNvPr>
          <p:cNvSpPr txBox="1"/>
          <p:nvPr/>
        </p:nvSpPr>
        <p:spPr>
          <a:xfrm>
            <a:off x="2654709" y="195833"/>
            <a:ext cx="6243486" cy="523220"/>
          </a:xfrm>
          <a:prstGeom prst="rect">
            <a:avLst/>
          </a:prstGeom>
          <a:noFill/>
        </p:spPr>
        <p:txBody>
          <a:bodyPr wrap="square" rtlCol="0">
            <a:spAutoFit/>
          </a:bodyPr>
          <a:lstStyle/>
          <a:p>
            <a:r>
              <a:rPr lang="en-US" sz="2800" dirty="0"/>
              <a:t>How can we monitor the streamed data?</a:t>
            </a:r>
          </a:p>
        </p:txBody>
      </p:sp>
    </p:spTree>
    <p:extLst>
      <p:ext uri="{BB962C8B-B14F-4D97-AF65-F5344CB8AC3E}">
        <p14:creationId xmlns:p14="http://schemas.microsoft.com/office/powerpoint/2010/main" val="172070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98F1E16-B052-7264-1349-DE5025126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1" y="1848293"/>
            <a:ext cx="3742046" cy="254901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3E5CBC3-28F1-36B7-3391-1458AF2BC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975" y="1848293"/>
            <a:ext cx="3810870" cy="254901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02D32BD-F272-C299-A706-88A1801BE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987" y="1771921"/>
            <a:ext cx="3944800" cy="2625384"/>
          </a:xfrm>
          <a:prstGeom prst="rect">
            <a:avLst/>
          </a:prstGeom>
        </p:spPr>
      </p:pic>
      <p:sp>
        <p:nvSpPr>
          <p:cNvPr id="10" name="TextBox 9">
            <a:extLst>
              <a:ext uri="{FF2B5EF4-FFF2-40B4-BE49-F238E27FC236}">
                <a16:creationId xmlns:a16="http://schemas.microsoft.com/office/drawing/2014/main" id="{7D12F4B4-1698-1767-B12E-99C7B0C898BB}"/>
              </a:ext>
            </a:extLst>
          </p:cNvPr>
          <p:cNvSpPr txBox="1"/>
          <p:nvPr/>
        </p:nvSpPr>
        <p:spPr>
          <a:xfrm>
            <a:off x="278196" y="825909"/>
            <a:ext cx="3731299" cy="830997"/>
          </a:xfrm>
          <a:prstGeom prst="rect">
            <a:avLst/>
          </a:prstGeom>
          <a:noFill/>
        </p:spPr>
        <p:txBody>
          <a:bodyPr wrap="square" rtlCol="0">
            <a:spAutoFit/>
          </a:bodyPr>
          <a:lstStyle/>
          <a:p>
            <a:r>
              <a:rPr lang="en-US" sz="2400" dirty="0"/>
              <a:t>1.After uploading the code, click on the green button</a:t>
            </a:r>
          </a:p>
        </p:txBody>
      </p:sp>
      <p:sp>
        <p:nvSpPr>
          <p:cNvPr id="11" name="TextBox 10">
            <a:extLst>
              <a:ext uri="{FF2B5EF4-FFF2-40B4-BE49-F238E27FC236}">
                <a16:creationId xmlns:a16="http://schemas.microsoft.com/office/drawing/2014/main" id="{F318BB26-FA2E-3C2F-DC4E-E303DF0B9931}"/>
              </a:ext>
            </a:extLst>
          </p:cNvPr>
          <p:cNvSpPr txBox="1"/>
          <p:nvPr/>
        </p:nvSpPr>
        <p:spPr>
          <a:xfrm>
            <a:off x="4230350" y="825909"/>
            <a:ext cx="3731299" cy="830997"/>
          </a:xfrm>
          <a:prstGeom prst="rect">
            <a:avLst/>
          </a:prstGeom>
          <a:noFill/>
        </p:spPr>
        <p:txBody>
          <a:bodyPr wrap="square" rtlCol="0">
            <a:spAutoFit/>
          </a:bodyPr>
          <a:lstStyle/>
          <a:p>
            <a:r>
              <a:rPr lang="en-US" sz="2400" dirty="0"/>
              <a:t>2. Now your Arduino BLE will pair with the web app  </a:t>
            </a:r>
          </a:p>
        </p:txBody>
      </p:sp>
      <p:sp>
        <p:nvSpPr>
          <p:cNvPr id="12" name="TextBox 11">
            <a:extLst>
              <a:ext uri="{FF2B5EF4-FFF2-40B4-BE49-F238E27FC236}">
                <a16:creationId xmlns:a16="http://schemas.microsoft.com/office/drawing/2014/main" id="{45C967A3-7D1F-EE54-3DCC-EE34CD97395B}"/>
              </a:ext>
            </a:extLst>
          </p:cNvPr>
          <p:cNvSpPr txBox="1"/>
          <p:nvPr/>
        </p:nvSpPr>
        <p:spPr>
          <a:xfrm>
            <a:off x="8182505" y="825909"/>
            <a:ext cx="3731299" cy="830997"/>
          </a:xfrm>
          <a:prstGeom prst="rect">
            <a:avLst/>
          </a:prstGeom>
          <a:noFill/>
        </p:spPr>
        <p:txBody>
          <a:bodyPr wrap="square" rtlCol="0">
            <a:spAutoFit/>
          </a:bodyPr>
          <a:lstStyle/>
          <a:p>
            <a:r>
              <a:rPr lang="en-US" sz="2400" dirty="0"/>
              <a:t>3. The sensor data is streaming to the web app</a:t>
            </a:r>
          </a:p>
        </p:txBody>
      </p:sp>
    </p:spTree>
    <p:extLst>
      <p:ext uri="{BB962C8B-B14F-4D97-AF65-F5344CB8AC3E}">
        <p14:creationId xmlns:p14="http://schemas.microsoft.com/office/powerpoint/2010/main" val="271064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8588E-5773-6DA8-3962-F0C82EB6039D}"/>
              </a:ext>
            </a:extLst>
          </p:cNvPr>
          <p:cNvSpPr txBox="1"/>
          <p:nvPr/>
        </p:nvSpPr>
        <p:spPr>
          <a:xfrm>
            <a:off x="703006" y="1539876"/>
            <a:ext cx="7447935" cy="3477875"/>
          </a:xfrm>
          <a:prstGeom prst="rect">
            <a:avLst/>
          </a:prstGeom>
          <a:noFill/>
        </p:spPr>
        <p:txBody>
          <a:bodyPr wrap="square">
            <a:spAutoFit/>
          </a:bodyPr>
          <a:lstStyle/>
          <a:p>
            <a:endParaRPr lang="en-US" sz="2000" b="1" dirty="0">
              <a:solidFill>
                <a:schemeClr val="bg2">
                  <a:lumMod val="10000"/>
                </a:schemeClr>
              </a:solidFill>
            </a:endParaRPr>
          </a:p>
          <a:p>
            <a:pPr>
              <a:buFont typeface="Arial" panose="020B0604020202020204" pitchFamily="34" charset="0"/>
              <a:buChar char="•"/>
            </a:pPr>
            <a:r>
              <a:rPr lang="en-US" sz="2000" b="1" dirty="0">
                <a:solidFill>
                  <a:schemeClr val="bg2">
                    <a:lumMod val="10000"/>
                  </a:schemeClr>
                </a:solidFill>
              </a:rPr>
              <a:t>APDS9960</a:t>
            </a:r>
            <a:r>
              <a:rPr lang="en-US" sz="2000" dirty="0">
                <a:solidFill>
                  <a:schemeClr val="bg2">
                    <a:lumMod val="10000"/>
                  </a:schemeClr>
                </a:solidFill>
              </a:rPr>
              <a:t>: Detects ambient light, color, proximity, and gestures.</a:t>
            </a:r>
          </a:p>
          <a:p>
            <a:pPr>
              <a:buFont typeface="Arial" panose="020B0604020202020204" pitchFamily="34" charset="0"/>
              <a:buChar char="•"/>
            </a:pPr>
            <a:endParaRPr lang="en-US" sz="2000" dirty="0">
              <a:solidFill>
                <a:schemeClr val="bg2">
                  <a:lumMod val="10000"/>
                </a:schemeClr>
              </a:solidFill>
            </a:endParaRPr>
          </a:p>
          <a:p>
            <a:pPr>
              <a:buFont typeface="Arial" panose="020B0604020202020204" pitchFamily="34" charset="0"/>
              <a:buChar char="•"/>
            </a:pPr>
            <a:r>
              <a:rPr lang="en-US" sz="2000" b="1" dirty="0">
                <a:solidFill>
                  <a:schemeClr val="bg2">
                    <a:lumMod val="10000"/>
                  </a:schemeClr>
                </a:solidFill>
              </a:rPr>
              <a:t>LPS22HB</a:t>
            </a:r>
            <a:r>
              <a:rPr lang="en-US" sz="2000" dirty="0">
                <a:solidFill>
                  <a:schemeClr val="bg2">
                    <a:lumMod val="10000"/>
                  </a:schemeClr>
                </a:solidFill>
              </a:rPr>
              <a:t>: Measures atmospheric pressure </a:t>
            </a:r>
          </a:p>
          <a:p>
            <a:pPr>
              <a:buFont typeface="Arial" panose="020B0604020202020204" pitchFamily="34" charset="0"/>
              <a:buChar char="•"/>
            </a:pPr>
            <a:endParaRPr lang="en-US" sz="2000" b="1" dirty="0">
              <a:solidFill>
                <a:schemeClr val="bg2">
                  <a:lumMod val="10000"/>
                </a:schemeClr>
              </a:solidFill>
            </a:endParaRPr>
          </a:p>
          <a:p>
            <a:pPr>
              <a:buFont typeface="Arial" panose="020B0604020202020204" pitchFamily="34" charset="0"/>
              <a:buChar char="•"/>
            </a:pPr>
            <a:r>
              <a:rPr lang="en-US" sz="2000" b="1" dirty="0">
                <a:solidFill>
                  <a:schemeClr val="bg2">
                    <a:lumMod val="10000"/>
                  </a:schemeClr>
                </a:solidFill>
              </a:rPr>
              <a:t>LSM9DS1</a:t>
            </a:r>
            <a:r>
              <a:rPr lang="en-US" sz="2000" dirty="0">
                <a:solidFill>
                  <a:schemeClr val="bg2">
                    <a:lumMod val="10000"/>
                  </a:schemeClr>
                </a:solidFill>
              </a:rPr>
              <a:t>: Tracks acceleration, rotation, and magnetic field orientation.</a:t>
            </a:r>
          </a:p>
          <a:p>
            <a:pPr>
              <a:buFont typeface="Arial" panose="020B0604020202020204" pitchFamily="34" charset="0"/>
              <a:buChar char="•"/>
            </a:pPr>
            <a:endParaRPr lang="en-US" sz="2000" dirty="0">
              <a:solidFill>
                <a:schemeClr val="bg2">
                  <a:lumMod val="10000"/>
                </a:schemeClr>
              </a:solidFill>
            </a:endParaRPr>
          </a:p>
          <a:p>
            <a:pPr>
              <a:buFont typeface="Arial" panose="020B0604020202020204" pitchFamily="34" charset="0"/>
              <a:buChar char="•"/>
            </a:pPr>
            <a:r>
              <a:rPr lang="en-US" sz="2000" b="1" dirty="0">
                <a:solidFill>
                  <a:schemeClr val="bg2">
                    <a:lumMod val="10000"/>
                  </a:schemeClr>
                </a:solidFill>
              </a:rPr>
              <a:t>PDM Microphone</a:t>
            </a:r>
            <a:r>
              <a:rPr lang="en-US" sz="2000" dirty="0">
                <a:solidFill>
                  <a:schemeClr val="bg2">
                    <a:lumMod val="10000"/>
                  </a:schemeClr>
                </a:solidFill>
              </a:rPr>
              <a:t>: Captures and analyzes sound signals.</a:t>
            </a:r>
          </a:p>
          <a:p>
            <a:pPr>
              <a:buFont typeface="Arial" panose="020B0604020202020204" pitchFamily="34" charset="0"/>
              <a:buChar char="•"/>
            </a:pPr>
            <a:endParaRPr lang="en-US" sz="2000" dirty="0">
              <a:solidFill>
                <a:schemeClr val="bg2">
                  <a:lumMod val="10000"/>
                </a:schemeClr>
              </a:solidFill>
            </a:endParaRPr>
          </a:p>
          <a:p>
            <a:pPr>
              <a:buFont typeface="Arial" panose="020B0604020202020204" pitchFamily="34" charset="0"/>
              <a:buChar char="•"/>
            </a:pPr>
            <a:r>
              <a:rPr lang="en-US" sz="2000" b="1" dirty="0">
                <a:solidFill>
                  <a:schemeClr val="bg2">
                    <a:lumMod val="10000"/>
                  </a:schemeClr>
                </a:solidFill>
              </a:rPr>
              <a:t>RGB LED</a:t>
            </a:r>
            <a:r>
              <a:rPr lang="en-US" sz="2000" dirty="0">
                <a:solidFill>
                  <a:schemeClr val="bg2">
                    <a:lumMod val="10000"/>
                  </a:schemeClr>
                </a:solidFill>
              </a:rPr>
              <a:t>: Provides visual feedback with controllable colors.</a:t>
            </a:r>
          </a:p>
        </p:txBody>
      </p:sp>
      <p:sp>
        <p:nvSpPr>
          <p:cNvPr id="9" name="TextBox 8">
            <a:extLst>
              <a:ext uri="{FF2B5EF4-FFF2-40B4-BE49-F238E27FC236}">
                <a16:creationId xmlns:a16="http://schemas.microsoft.com/office/drawing/2014/main" id="{7B3C7893-6A91-3985-385C-EA2252DE6AF5}"/>
              </a:ext>
            </a:extLst>
          </p:cNvPr>
          <p:cNvSpPr txBox="1"/>
          <p:nvPr/>
        </p:nvSpPr>
        <p:spPr>
          <a:xfrm>
            <a:off x="703006" y="339547"/>
            <a:ext cx="9011265" cy="1200329"/>
          </a:xfrm>
          <a:prstGeom prst="rect">
            <a:avLst/>
          </a:prstGeom>
          <a:noFill/>
        </p:spPr>
        <p:txBody>
          <a:bodyPr wrap="square">
            <a:spAutoFit/>
          </a:bodyPr>
          <a:lstStyle/>
          <a:p>
            <a:r>
              <a:rPr lang="en-US" sz="2400" dirty="0"/>
              <a:t>The Arduino Nano 33 BLE is equipped with several built-in sensors, making it a powerful tool for various applications without needing additional hardware.</a:t>
            </a:r>
          </a:p>
        </p:txBody>
      </p:sp>
    </p:spTree>
    <p:extLst>
      <p:ext uri="{BB962C8B-B14F-4D97-AF65-F5344CB8AC3E}">
        <p14:creationId xmlns:p14="http://schemas.microsoft.com/office/powerpoint/2010/main" val="97460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2FE09-3EF5-DFC1-4DC9-D94B77C5107C}"/>
              </a:ext>
            </a:extLst>
          </p:cNvPr>
          <p:cNvSpPr txBox="1"/>
          <p:nvPr/>
        </p:nvSpPr>
        <p:spPr>
          <a:xfrm>
            <a:off x="526027" y="575306"/>
            <a:ext cx="9198076" cy="1323439"/>
          </a:xfrm>
          <a:prstGeom prst="rect">
            <a:avLst/>
          </a:prstGeom>
          <a:noFill/>
        </p:spPr>
        <p:txBody>
          <a:bodyPr wrap="square">
            <a:spAutoFit/>
          </a:bodyPr>
          <a:lstStyle/>
          <a:p>
            <a:pPr marL="342900" indent="-342900" algn="just">
              <a:buFont typeface="Arial" panose="020B0604020202020204" pitchFamily="34" charset="0"/>
              <a:buChar char="•"/>
            </a:pPr>
            <a:r>
              <a:rPr lang="en-US" sz="2000" b="1" dirty="0">
                <a:solidFill>
                  <a:schemeClr val="bg2">
                    <a:lumMod val="10000"/>
                  </a:schemeClr>
                </a:solidFill>
              </a:rPr>
              <a:t>Color Detection</a:t>
            </a:r>
            <a:r>
              <a:rPr lang="en-US" sz="2000" dirty="0">
                <a:solidFill>
                  <a:schemeClr val="bg2">
                    <a:lumMod val="10000"/>
                  </a:schemeClr>
                </a:solidFill>
              </a:rPr>
              <a:t>: The Colorimeter function in the web app is designed to detect and analyze the color of objects in the sensor's view. The APDS9960 sensor can measure the intensity of red, green, and blue light (RGB values) that is reflected from an object or present in the environment.</a:t>
            </a:r>
          </a:p>
        </p:txBody>
      </p:sp>
      <p:sp>
        <p:nvSpPr>
          <p:cNvPr id="6" name="TextBox 5">
            <a:extLst>
              <a:ext uri="{FF2B5EF4-FFF2-40B4-BE49-F238E27FC236}">
                <a16:creationId xmlns:a16="http://schemas.microsoft.com/office/drawing/2014/main" id="{9C1412C6-3CAC-C57A-89FE-E7D223CAF19B}"/>
              </a:ext>
            </a:extLst>
          </p:cNvPr>
          <p:cNvSpPr txBox="1"/>
          <p:nvPr/>
        </p:nvSpPr>
        <p:spPr>
          <a:xfrm>
            <a:off x="526026" y="2093162"/>
            <a:ext cx="9198077" cy="1015663"/>
          </a:xfrm>
          <a:prstGeom prst="rect">
            <a:avLst/>
          </a:prstGeom>
          <a:noFill/>
        </p:spPr>
        <p:txBody>
          <a:bodyPr wrap="square">
            <a:spAutoFit/>
          </a:bodyPr>
          <a:lstStyle/>
          <a:p>
            <a:pPr marL="342900" indent="-342900" algn="just">
              <a:buFont typeface="Arial" panose="020B0604020202020204" pitchFamily="34" charset="0"/>
              <a:buChar char="•"/>
            </a:pPr>
            <a:r>
              <a:rPr lang="en-US" sz="2000" b="1" dirty="0">
                <a:solidFill>
                  <a:schemeClr val="bg2">
                    <a:lumMod val="10000"/>
                  </a:schemeClr>
                </a:solidFill>
              </a:rPr>
              <a:t>Proximity Sensor</a:t>
            </a:r>
            <a:r>
              <a:rPr lang="en-US" sz="2000" dirty="0">
                <a:solidFill>
                  <a:schemeClr val="bg2">
                    <a:lumMod val="10000"/>
                  </a:schemeClr>
                </a:solidFill>
              </a:rPr>
              <a:t>: This sensor can detect objects within a certain distance, ranging from a few centimeters up to about 10 centimeters. It is commonly used in gesture control applications, where you can interact with devices without physical contact.</a:t>
            </a:r>
          </a:p>
        </p:txBody>
      </p:sp>
      <p:sp>
        <p:nvSpPr>
          <p:cNvPr id="9" name="TextBox 8">
            <a:extLst>
              <a:ext uri="{FF2B5EF4-FFF2-40B4-BE49-F238E27FC236}">
                <a16:creationId xmlns:a16="http://schemas.microsoft.com/office/drawing/2014/main" id="{B36F0D72-9B8A-24B6-1E3D-76C6C23DC01B}"/>
              </a:ext>
            </a:extLst>
          </p:cNvPr>
          <p:cNvSpPr txBox="1"/>
          <p:nvPr/>
        </p:nvSpPr>
        <p:spPr>
          <a:xfrm>
            <a:off x="526026" y="3438436"/>
            <a:ext cx="9050594" cy="1015663"/>
          </a:xfrm>
          <a:prstGeom prst="rect">
            <a:avLst/>
          </a:prstGeom>
          <a:noFill/>
        </p:spPr>
        <p:txBody>
          <a:bodyPr wrap="square">
            <a:spAutoFit/>
          </a:bodyPr>
          <a:lstStyle/>
          <a:p>
            <a:pPr marL="342900" indent="-342900" algn="just">
              <a:buFont typeface="Arial" panose="020B0604020202020204" pitchFamily="34" charset="0"/>
              <a:buChar char="•"/>
            </a:pPr>
            <a:r>
              <a:rPr lang="en-US" sz="2000" b="1" dirty="0">
                <a:solidFill>
                  <a:schemeClr val="bg2">
                    <a:lumMod val="10000"/>
                  </a:schemeClr>
                </a:solidFill>
              </a:rPr>
              <a:t>Gesture Detection</a:t>
            </a:r>
            <a:r>
              <a:rPr lang="en-US" sz="2000" dirty="0">
                <a:solidFill>
                  <a:schemeClr val="bg2">
                    <a:lumMod val="10000"/>
                  </a:schemeClr>
                </a:solidFill>
              </a:rPr>
              <a:t>: The APDS9960 can recognize simple gestures like up, down, left, and right swipes. This feature enables touchless interaction with devices, such as controlling media playback or navigating menus with hand gestures.</a:t>
            </a:r>
          </a:p>
        </p:txBody>
      </p:sp>
    </p:spTree>
    <p:extLst>
      <p:ext uri="{BB962C8B-B14F-4D97-AF65-F5344CB8AC3E}">
        <p14:creationId xmlns:p14="http://schemas.microsoft.com/office/powerpoint/2010/main" val="142843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55747-0F27-8AF2-4D5B-0318A6442D41}"/>
              </a:ext>
            </a:extLst>
          </p:cNvPr>
          <p:cNvSpPr txBox="1"/>
          <p:nvPr/>
        </p:nvSpPr>
        <p:spPr>
          <a:xfrm>
            <a:off x="929148" y="461380"/>
            <a:ext cx="8971936" cy="3170099"/>
          </a:xfrm>
          <a:prstGeom prst="rect">
            <a:avLst/>
          </a:prstGeom>
          <a:noFill/>
        </p:spPr>
        <p:txBody>
          <a:bodyPr wrap="square">
            <a:spAutoFit/>
          </a:bodyPr>
          <a:lstStyle/>
          <a:p>
            <a:pPr algn="just">
              <a:buFont typeface="Arial" panose="020B0604020202020204" pitchFamily="34" charset="0"/>
              <a:buChar char="•"/>
            </a:pPr>
            <a:r>
              <a:rPr lang="en-US" sz="2000" b="1" dirty="0">
                <a:solidFill>
                  <a:schemeClr val="bg2">
                    <a:lumMod val="10000"/>
                  </a:schemeClr>
                </a:solidFill>
              </a:rPr>
              <a:t>Accelerometer</a:t>
            </a:r>
            <a:r>
              <a:rPr lang="en-US" sz="2000" dirty="0">
                <a:solidFill>
                  <a:schemeClr val="bg2">
                    <a:lumMod val="10000"/>
                  </a:schemeClr>
                </a:solidFill>
              </a:rPr>
              <a:t>: This sensor measures acceleration forces along the X, Y, and Z axes. It is used to detect movement, orientation, and vibration. Applications include motion tracking, tilt sensing, and detecting free fall in devices like smartphones and wearables.</a:t>
            </a:r>
          </a:p>
          <a:p>
            <a:pPr algn="just">
              <a:buFont typeface="Arial" panose="020B0604020202020204" pitchFamily="34" charset="0"/>
              <a:buChar char="•"/>
            </a:pPr>
            <a:endParaRPr lang="en-US" sz="2000" dirty="0">
              <a:solidFill>
                <a:schemeClr val="bg2">
                  <a:lumMod val="10000"/>
                </a:schemeClr>
              </a:solidFill>
            </a:endParaRPr>
          </a:p>
          <a:p>
            <a:pPr algn="just">
              <a:buFont typeface="Arial" panose="020B0604020202020204" pitchFamily="34" charset="0"/>
              <a:buChar char="•"/>
            </a:pPr>
            <a:r>
              <a:rPr lang="en-US" sz="2000" b="1" dirty="0">
                <a:solidFill>
                  <a:schemeClr val="bg2">
                    <a:lumMod val="10000"/>
                  </a:schemeClr>
                </a:solidFill>
              </a:rPr>
              <a:t>Gyroscope</a:t>
            </a:r>
            <a:r>
              <a:rPr lang="en-US" sz="2000" dirty="0">
                <a:solidFill>
                  <a:schemeClr val="bg2">
                    <a:lumMod val="10000"/>
                  </a:schemeClr>
                </a:solidFill>
              </a:rPr>
              <a:t>: The gyroscope measures angular velocity (rotation) around the X, Y, and Z axes. It is used to detect and control the orientation of an object in 3D space. Common applications include stabilization in drones, gesture recognition, and gaming controllers.</a:t>
            </a:r>
          </a:p>
          <a:p>
            <a:pPr algn="just">
              <a:buFont typeface="Arial" panose="020B0604020202020204" pitchFamily="34" charset="0"/>
              <a:buChar char="•"/>
            </a:pPr>
            <a:endParaRPr lang="en-US" sz="2000" dirty="0">
              <a:solidFill>
                <a:schemeClr val="bg2">
                  <a:lumMod val="10000"/>
                </a:schemeClr>
              </a:solidFill>
            </a:endParaRPr>
          </a:p>
        </p:txBody>
      </p:sp>
      <p:sp>
        <p:nvSpPr>
          <p:cNvPr id="7" name="TextBox 6">
            <a:extLst>
              <a:ext uri="{FF2B5EF4-FFF2-40B4-BE49-F238E27FC236}">
                <a16:creationId xmlns:a16="http://schemas.microsoft.com/office/drawing/2014/main" id="{FEB119C0-D6DE-0F86-8AC0-EAC8215FBE29}"/>
              </a:ext>
            </a:extLst>
          </p:cNvPr>
          <p:cNvSpPr txBox="1"/>
          <p:nvPr/>
        </p:nvSpPr>
        <p:spPr>
          <a:xfrm>
            <a:off x="929147" y="3429000"/>
            <a:ext cx="8971937" cy="2246769"/>
          </a:xfrm>
          <a:prstGeom prst="rect">
            <a:avLst/>
          </a:prstGeom>
          <a:noFill/>
        </p:spPr>
        <p:txBody>
          <a:bodyPr wrap="square">
            <a:spAutoFit/>
          </a:bodyPr>
          <a:lstStyle/>
          <a:p>
            <a:pPr algn="just">
              <a:buFont typeface="Arial" panose="020B0604020202020204" pitchFamily="34" charset="0"/>
              <a:buChar char="•"/>
            </a:pPr>
            <a:r>
              <a:rPr lang="en-US" sz="2000" b="1" dirty="0">
                <a:solidFill>
                  <a:schemeClr val="bg2">
                    <a:lumMod val="10000"/>
                  </a:schemeClr>
                </a:solidFill>
              </a:rPr>
              <a:t>Microphone</a:t>
            </a:r>
            <a:r>
              <a:rPr lang="en-US" sz="2000" dirty="0">
                <a:solidFill>
                  <a:schemeClr val="bg2">
                    <a:lumMod val="10000"/>
                  </a:schemeClr>
                </a:solidFill>
              </a:rPr>
              <a:t>: The PDM microphone captures audio signals by converting sound waves into electrical signals. The microphone’s data is processed using an FFT (Fast Fourier Transform) to analyze the frequency components of the sound. </a:t>
            </a:r>
          </a:p>
          <a:p>
            <a:pPr algn="just">
              <a:buFont typeface="Arial" panose="020B0604020202020204" pitchFamily="34" charset="0"/>
              <a:buChar char="•"/>
            </a:pPr>
            <a:r>
              <a:rPr lang="en-US" sz="2000" dirty="0">
                <a:solidFill>
                  <a:schemeClr val="bg2">
                    <a:lumMod val="10000"/>
                  </a:schemeClr>
                </a:solidFill>
              </a:rPr>
              <a:t>Spectrogram is a visual representation of the spectrum of frequencies in a signal as it varies with time. In this case, the code is generating a spectrogram from audio data captured by a microphone, likely using the PDM (Pulse Density Modulation) microphone on the Arduino Nano 33 BLE Sense</a:t>
            </a:r>
          </a:p>
        </p:txBody>
      </p:sp>
    </p:spTree>
    <p:extLst>
      <p:ext uri="{BB962C8B-B14F-4D97-AF65-F5344CB8AC3E}">
        <p14:creationId xmlns:p14="http://schemas.microsoft.com/office/powerpoint/2010/main" val="131437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380A12-92CC-1970-3BA9-4186A953231E}"/>
              </a:ext>
            </a:extLst>
          </p:cNvPr>
          <p:cNvSpPr txBox="1"/>
          <p:nvPr/>
        </p:nvSpPr>
        <p:spPr>
          <a:xfrm>
            <a:off x="4390104" y="287283"/>
            <a:ext cx="6145160" cy="523220"/>
          </a:xfrm>
          <a:prstGeom prst="rect">
            <a:avLst/>
          </a:prstGeom>
          <a:noFill/>
        </p:spPr>
        <p:txBody>
          <a:bodyPr wrap="square">
            <a:spAutoFit/>
          </a:bodyPr>
          <a:lstStyle/>
          <a:p>
            <a:r>
              <a:rPr lang="en-US" sz="2800" dirty="0"/>
              <a:t>Arduino Nano 33 BLE</a:t>
            </a:r>
          </a:p>
        </p:txBody>
      </p:sp>
      <p:pic>
        <p:nvPicPr>
          <p:cNvPr id="7" name="Picture 6" descr="A computer chip with many different colors&#10;&#10;Description automatically generated with medium confidence">
            <a:extLst>
              <a:ext uri="{FF2B5EF4-FFF2-40B4-BE49-F238E27FC236}">
                <a16:creationId xmlns:a16="http://schemas.microsoft.com/office/drawing/2014/main" id="{03F3A436-E755-2FFC-C510-EE3AED003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316" y="1021894"/>
            <a:ext cx="7049729" cy="4430094"/>
          </a:xfrm>
          <a:prstGeom prst="rect">
            <a:avLst/>
          </a:prstGeom>
        </p:spPr>
      </p:pic>
    </p:spTree>
    <p:extLst>
      <p:ext uri="{BB962C8B-B14F-4D97-AF65-F5344CB8AC3E}">
        <p14:creationId xmlns:p14="http://schemas.microsoft.com/office/powerpoint/2010/main" val="275539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0C01EE-FF7A-33A0-66A3-6DE23C4D1B38}"/>
              </a:ext>
            </a:extLst>
          </p:cNvPr>
          <p:cNvSpPr txBox="1"/>
          <p:nvPr/>
        </p:nvSpPr>
        <p:spPr>
          <a:xfrm>
            <a:off x="3136489" y="291496"/>
            <a:ext cx="5397911" cy="523220"/>
          </a:xfrm>
          <a:prstGeom prst="rect">
            <a:avLst/>
          </a:prstGeom>
          <a:noFill/>
        </p:spPr>
        <p:txBody>
          <a:bodyPr wrap="square" rtlCol="0">
            <a:spAutoFit/>
          </a:bodyPr>
          <a:lstStyle/>
          <a:p>
            <a:r>
              <a:rPr lang="en-US" sz="2800" dirty="0"/>
              <a:t>Installing the Arduino IDE</a:t>
            </a:r>
          </a:p>
        </p:txBody>
      </p:sp>
      <p:pic>
        <p:nvPicPr>
          <p:cNvPr id="8" name="Picture 7" descr="A computer with a circuit board&#10;&#10;Description automatically generated">
            <a:extLst>
              <a:ext uri="{FF2B5EF4-FFF2-40B4-BE49-F238E27FC236}">
                <a16:creationId xmlns:a16="http://schemas.microsoft.com/office/drawing/2014/main" id="{317444E9-9B71-9949-D79F-A49F46ADF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067369" y="24579"/>
            <a:ext cx="2733368" cy="4572003"/>
          </a:xfrm>
          <a:prstGeom prst="rect">
            <a:avLst/>
          </a:prstGeom>
        </p:spPr>
      </p:pic>
      <p:sp>
        <p:nvSpPr>
          <p:cNvPr id="10" name="TextBox 9">
            <a:extLst>
              <a:ext uri="{FF2B5EF4-FFF2-40B4-BE49-F238E27FC236}">
                <a16:creationId xmlns:a16="http://schemas.microsoft.com/office/drawing/2014/main" id="{22B43D50-601A-669D-3BDF-B5DAD4629E90}"/>
              </a:ext>
            </a:extLst>
          </p:cNvPr>
          <p:cNvSpPr txBox="1"/>
          <p:nvPr/>
        </p:nvSpPr>
        <p:spPr>
          <a:xfrm>
            <a:off x="304801" y="1278194"/>
            <a:ext cx="6371306" cy="3046988"/>
          </a:xfrm>
          <a:prstGeom prst="rect">
            <a:avLst/>
          </a:prstGeom>
          <a:noFill/>
        </p:spPr>
        <p:txBody>
          <a:bodyPr wrap="square" rtlCol="0">
            <a:spAutoFit/>
          </a:bodyPr>
          <a:lstStyle/>
          <a:p>
            <a:pPr marL="342900" indent="-342900">
              <a:buAutoNum type="arabicPeriod"/>
            </a:pPr>
            <a:r>
              <a:rPr lang="en-US" sz="2400" dirty="0"/>
              <a:t>Connect the USB cable to Arduino</a:t>
            </a:r>
          </a:p>
          <a:p>
            <a:pPr marL="342900" indent="-342900">
              <a:buAutoNum type="arabicPeriod"/>
            </a:pPr>
            <a:endParaRPr lang="en-US" sz="2400" dirty="0"/>
          </a:p>
          <a:p>
            <a:pPr marL="342900" indent="-342900">
              <a:buAutoNum type="arabicPeriod"/>
            </a:pPr>
            <a:r>
              <a:rPr lang="en-US" sz="2400" dirty="0"/>
              <a:t>Download the latest release of the Arduino IDE here</a:t>
            </a:r>
          </a:p>
          <a:p>
            <a:r>
              <a:rPr lang="en-US" sz="2400" dirty="0">
                <a:hlinkClick r:id="rId3"/>
              </a:rPr>
              <a:t>https://support.arduino.cc/hc/en-us/articles/360019833020-Download-and-install-Arduino-IDE </a:t>
            </a:r>
            <a:endParaRPr lang="en-US" sz="2400" dirty="0"/>
          </a:p>
          <a:p>
            <a:endParaRPr lang="en-US" sz="2400" dirty="0"/>
          </a:p>
        </p:txBody>
      </p:sp>
    </p:spTree>
    <p:extLst>
      <p:ext uri="{BB962C8B-B14F-4D97-AF65-F5344CB8AC3E}">
        <p14:creationId xmlns:p14="http://schemas.microsoft.com/office/powerpoint/2010/main" val="213661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FAE367BD-A70F-C7EF-7456-B9C8F24EB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9" y="1482137"/>
            <a:ext cx="3789205" cy="281192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8A400BF-6266-7876-ADE7-934CB557B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768" y="1482137"/>
            <a:ext cx="3845242" cy="281192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7066BDF-CB53-380C-8ECE-E53C8521B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883" y="1482137"/>
            <a:ext cx="3916197" cy="2811924"/>
          </a:xfrm>
          <a:prstGeom prst="rect">
            <a:avLst/>
          </a:prstGeom>
        </p:spPr>
      </p:pic>
      <p:sp>
        <p:nvSpPr>
          <p:cNvPr id="8" name="TextBox 7">
            <a:extLst>
              <a:ext uri="{FF2B5EF4-FFF2-40B4-BE49-F238E27FC236}">
                <a16:creationId xmlns:a16="http://schemas.microsoft.com/office/drawing/2014/main" id="{4FE1804F-B67B-390C-363F-FEB060063788}"/>
              </a:ext>
            </a:extLst>
          </p:cNvPr>
          <p:cNvSpPr txBox="1"/>
          <p:nvPr/>
        </p:nvSpPr>
        <p:spPr>
          <a:xfrm>
            <a:off x="2084439" y="904568"/>
            <a:ext cx="422787" cy="400110"/>
          </a:xfrm>
          <a:prstGeom prst="rect">
            <a:avLst/>
          </a:prstGeom>
          <a:noFill/>
        </p:spPr>
        <p:txBody>
          <a:bodyPr wrap="square" rtlCol="0">
            <a:spAutoFit/>
          </a:bodyPr>
          <a:lstStyle/>
          <a:p>
            <a:r>
              <a:rPr lang="en-US" sz="2000" dirty="0"/>
              <a:t>1</a:t>
            </a:r>
          </a:p>
        </p:txBody>
      </p:sp>
      <p:sp>
        <p:nvSpPr>
          <p:cNvPr id="9" name="TextBox 8">
            <a:extLst>
              <a:ext uri="{FF2B5EF4-FFF2-40B4-BE49-F238E27FC236}">
                <a16:creationId xmlns:a16="http://schemas.microsoft.com/office/drawing/2014/main" id="{A5918D1E-07BC-697A-7B3E-59FA3550F73B}"/>
              </a:ext>
            </a:extLst>
          </p:cNvPr>
          <p:cNvSpPr txBox="1"/>
          <p:nvPr/>
        </p:nvSpPr>
        <p:spPr>
          <a:xfrm>
            <a:off x="5884606" y="904568"/>
            <a:ext cx="422787" cy="400110"/>
          </a:xfrm>
          <a:prstGeom prst="rect">
            <a:avLst/>
          </a:prstGeom>
          <a:noFill/>
        </p:spPr>
        <p:txBody>
          <a:bodyPr wrap="square" rtlCol="0">
            <a:spAutoFit/>
          </a:bodyPr>
          <a:lstStyle/>
          <a:p>
            <a:r>
              <a:rPr lang="en-US" sz="2000" dirty="0"/>
              <a:t>2</a:t>
            </a:r>
          </a:p>
        </p:txBody>
      </p:sp>
      <p:sp>
        <p:nvSpPr>
          <p:cNvPr id="10" name="TextBox 9">
            <a:extLst>
              <a:ext uri="{FF2B5EF4-FFF2-40B4-BE49-F238E27FC236}">
                <a16:creationId xmlns:a16="http://schemas.microsoft.com/office/drawing/2014/main" id="{E2D8C305-E469-9DA8-14EA-022A675ED34E}"/>
              </a:ext>
            </a:extLst>
          </p:cNvPr>
          <p:cNvSpPr txBox="1"/>
          <p:nvPr/>
        </p:nvSpPr>
        <p:spPr>
          <a:xfrm>
            <a:off x="9930995" y="978310"/>
            <a:ext cx="422787" cy="400110"/>
          </a:xfrm>
          <a:prstGeom prst="rect">
            <a:avLst/>
          </a:prstGeom>
          <a:noFill/>
        </p:spPr>
        <p:txBody>
          <a:bodyPr wrap="square" rtlCol="0">
            <a:spAutoFit/>
          </a:bodyPr>
          <a:lstStyle/>
          <a:p>
            <a:r>
              <a:rPr lang="en-US" sz="2000" dirty="0"/>
              <a:t>3</a:t>
            </a:r>
          </a:p>
        </p:txBody>
      </p:sp>
    </p:spTree>
    <p:extLst>
      <p:ext uri="{BB962C8B-B14F-4D97-AF65-F5344CB8AC3E}">
        <p14:creationId xmlns:p14="http://schemas.microsoft.com/office/powerpoint/2010/main" val="289458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5675F46-5F0B-F0E8-74B3-203DB1997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306" y="1911076"/>
            <a:ext cx="5427082" cy="3640254"/>
          </a:xfrm>
          <a:prstGeom prst="rect">
            <a:avLst/>
          </a:prstGeom>
        </p:spPr>
      </p:pic>
      <p:sp>
        <p:nvSpPr>
          <p:cNvPr id="7" name="TextBox 6">
            <a:extLst>
              <a:ext uri="{FF2B5EF4-FFF2-40B4-BE49-F238E27FC236}">
                <a16:creationId xmlns:a16="http://schemas.microsoft.com/office/drawing/2014/main" id="{90CBE52A-54E5-2AF4-0C6A-509EA78D2687}"/>
              </a:ext>
            </a:extLst>
          </p:cNvPr>
          <p:cNvSpPr txBox="1"/>
          <p:nvPr/>
        </p:nvSpPr>
        <p:spPr>
          <a:xfrm>
            <a:off x="6200760" y="252926"/>
            <a:ext cx="5253821" cy="1569660"/>
          </a:xfrm>
          <a:prstGeom prst="rect">
            <a:avLst/>
          </a:prstGeom>
          <a:noFill/>
        </p:spPr>
        <p:txBody>
          <a:bodyPr wrap="square">
            <a:spAutoFit/>
          </a:bodyPr>
          <a:lstStyle/>
          <a:p>
            <a:r>
              <a:rPr lang="en-US" sz="2400" dirty="0"/>
              <a:t>2.Ensure that the Mbed OS Nano Boards package is installed </a:t>
            </a:r>
          </a:p>
          <a:p>
            <a:r>
              <a:rPr lang="en-US" sz="2400" dirty="0"/>
              <a:t>Tools -&gt; Board: -&gt; Boards Manager... -&gt; Install "Arduino Mbed OS Nano Boards"</a:t>
            </a:r>
          </a:p>
        </p:txBody>
      </p:sp>
      <p:pic>
        <p:nvPicPr>
          <p:cNvPr id="9" name="Picture 8" descr="A screenshot of a computer&#10;&#10;Description automatically generated">
            <a:extLst>
              <a:ext uri="{FF2B5EF4-FFF2-40B4-BE49-F238E27FC236}">
                <a16:creationId xmlns:a16="http://schemas.microsoft.com/office/drawing/2014/main" id="{95C5CCD5-CD60-318F-4949-A79D33430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17" y="1911076"/>
            <a:ext cx="5038095" cy="3640254"/>
          </a:xfrm>
          <a:prstGeom prst="rect">
            <a:avLst/>
          </a:prstGeom>
        </p:spPr>
      </p:pic>
      <p:sp>
        <p:nvSpPr>
          <p:cNvPr id="11" name="TextBox 10">
            <a:extLst>
              <a:ext uri="{FF2B5EF4-FFF2-40B4-BE49-F238E27FC236}">
                <a16:creationId xmlns:a16="http://schemas.microsoft.com/office/drawing/2014/main" id="{3F2DB852-9E50-9028-152A-9A4D94557768}"/>
              </a:ext>
            </a:extLst>
          </p:cNvPr>
          <p:cNvSpPr txBox="1"/>
          <p:nvPr/>
        </p:nvSpPr>
        <p:spPr>
          <a:xfrm>
            <a:off x="330317" y="365941"/>
            <a:ext cx="4831618" cy="830997"/>
          </a:xfrm>
          <a:prstGeom prst="rect">
            <a:avLst/>
          </a:prstGeom>
          <a:noFill/>
        </p:spPr>
        <p:txBody>
          <a:bodyPr wrap="square">
            <a:spAutoFit/>
          </a:bodyPr>
          <a:lstStyle/>
          <a:p>
            <a:r>
              <a:rPr lang="en-US" sz="2400" dirty="0"/>
              <a:t>1. Identify the COM port that Arduino is connected</a:t>
            </a:r>
          </a:p>
        </p:txBody>
      </p:sp>
    </p:spTree>
    <p:extLst>
      <p:ext uri="{BB962C8B-B14F-4D97-AF65-F5344CB8AC3E}">
        <p14:creationId xmlns:p14="http://schemas.microsoft.com/office/powerpoint/2010/main" val="188834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29F45407-4A05-DA46-E6E2-0779DB72A4C6}"/>
              </a:ext>
            </a:extLst>
          </p:cNvPr>
          <p:cNvSpPr/>
          <p:nvPr/>
        </p:nvSpPr>
        <p:spPr>
          <a:xfrm>
            <a:off x="6096000" y="2780685"/>
            <a:ext cx="383458" cy="334297"/>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79E70B13-86C2-3566-3090-232A76376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22" y="1017416"/>
            <a:ext cx="5777087" cy="3860834"/>
          </a:xfrm>
          <a:prstGeom prst="rect">
            <a:avLst/>
          </a:prstGeom>
        </p:spPr>
      </p:pic>
      <p:sp>
        <p:nvSpPr>
          <p:cNvPr id="12" name="TextBox 11">
            <a:extLst>
              <a:ext uri="{FF2B5EF4-FFF2-40B4-BE49-F238E27FC236}">
                <a16:creationId xmlns:a16="http://schemas.microsoft.com/office/drawing/2014/main" id="{E015BB64-91A6-B148-A3CB-C7E3D11C6D6B}"/>
              </a:ext>
            </a:extLst>
          </p:cNvPr>
          <p:cNvSpPr txBox="1"/>
          <p:nvPr/>
        </p:nvSpPr>
        <p:spPr>
          <a:xfrm>
            <a:off x="6581949" y="1045463"/>
            <a:ext cx="5610051" cy="4524315"/>
          </a:xfrm>
          <a:prstGeom prst="rect">
            <a:avLst/>
          </a:prstGeom>
          <a:noFill/>
        </p:spPr>
        <p:txBody>
          <a:bodyPr wrap="square">
            <a:spAutoFit/>
          </a:bodyPr>
          <a:lstStyle/>
          <a:p>
            <a:r>
              <a:rPr lang="en-US" sz="1600" b="0" dirty="0">
                <a:solidFill>
                  <a:srgbClr val="00979D"/>
                </a:solidFill>
                <a:effectLst/>
                <a:highlight>
                  <a:srgbClr val="FFFFFF"/>
                </a:highlight>
                <a:latin typeface="Consolas" panose="020B0609020204030204" pitchFamily="49" charset="0"/>
              </a:rPr>
              <a:t>void</a:t>
            </a:r>
            <a:r>
              <a:rPr lang="en-US" sz="1600" b="0" dirty="0">
                <a:solidFill>
                  <a:srgbClr val="4E5B61"/>
                </a:solidFill>
                <a:effectLst/>
                <a:highlight>
                  <a:srgbClr val="FFFFFF"/>
                </a:highlight>
                <a:latin typeface="Consolas" panose="020B0609020204030204" pitchFamily="49" charset="0"/>
              </a:rPr>
              <a:t> </a:t>
            </a:r>
            <a:r>
              <a:rPr lang="en-US" sz="1600" b="0" dirty="0">
                <a:solidFill>
                  <a:srgbClr val="D35400"/>
                </a:solidFill>
                <a:effectLst/>
                <a:highlight>
                  <a:srgbClr val="FFFFFF"/>
                </a:highlight>
                <a:latin typeface="Consolas" panose="020B0609020204030204" pitchFamily="49" charset="0"/>
              </a:rPr>
              <a:t>setup</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 </a:t>
            </a:r>
            <a:r>
              <a:rPr lang="en-US" sz="1600" b="0" dirty="0">
                <a:solidFill>
                  <a:srgbClr val="434F54"/>
                </a:solidFill>
                <a:effectLst/>
                <a:highlight>
                  <a:srgbClr val="FFFFFF"/>
                </a:highlight>
                <a:latin typeface="Consolas" panose="020B0609020204030204" pitchFamily="49" charset="0"/>
              </a:rPr>
              <a:t>{</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95A5A6"/>
                </a:solidFill>
                <a:effectLst/>
                <a:highlight>
                  <a:srgbClr val="FFFFFF"/>
                </a:highlight>
                <a:latin typeface="Consolas" panose="020B0609020204030204" pitchFamily="49" charset="0"/>
              </a:rPr>
              <a:t>  // initialize digital pin LED_BUILTIN as an output.</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4E5B61"/>
                </a:solidFill>
                <a:effectLst/>
                <a:highlight>
                  <a:srgbClr val="FFFFFF"/>
                </a:highlight>
                <a:latin typeface="Consolas" panose="020B0609020204030204" pitchFamily="49" charset="0"/>
              </a:rPr>
              <a:t>  </a:t>
            </a:r>
            <a:r>
              <a:rPr lang="en-US" sz="1600" b="0" dirty="0">
                <a:solidFill>
                  <a:srgbClr val="D35400"/>
                </a:solidFill>
                <a:effectLst/>
                <a:highlight>
                  <a:srgbClr val="FFFFFF"/>
                </a:highlight>
                <a:latin typeface="Consolas" panose="020B0609020204030204" pitchFamily="49" charset="0"/>
              </a:rPr>
              <a:t>pinMode</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LED_BUILTIN, OUTPUT</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a:t>
            </a:r>
          </a:p>
          <a:p>
            <a:r>
              <a:rPr lang="en-US" sz="1600" b="0" dirty="0">
                <a:solidFill>
                  <a:srgbClr val="434F54"/>
                </a:solidFill>
                <a:effectLst/>
                <a:highlight>
                  <a:srgbClr val="FFFFFF"/>
                </a:highlight>
                <a:latin typeface="Consolas" panose="020B0609020204030204" pitchFamily="49" charset="0"/>
              </a:rPr>
              <a:t>}</a:t>
            </a:r>
            <a:endParaRPr lang="en-US" sz="1600" b="0" dirty="0">
              <a:solidFill>
                <a:srgbClr val="4E5B61"/>
              </a:solidFill>
              <a:effectLst/>
              <a:highlight>
                <a:srgbClr val="FFFFFF"/>
              </a:highlight>
              <a:latin typeface="Consolas" panose="020B0609020204030204" pitchFamily="49" charset="0"/>
            </a:endParaRPr>
          </a:p>
          <a:p>
            <a:br>
              <a:rPr lang="en-US" sz="1600" b="0" dirty="0">
                <a:solidFill>
                  <a:srgbClr val="4E5B61"/>
                </a:solidFill>
                <a:effectLst/>
                <a:highlight>
                  <a:srgbClr val="FFFFFF"/>
                </a:highlight>
                <a:latin typeface="Consolas" panose="020B0609020204030204" pitchFamily="49" charset="0"/>
              </a:rPr>
            </a:br>
            <a:r>
              <a:rPr lang="en-US" sz="1600" b="0" dirty="0">
                <a:solidFill>
                  <a:srgbClr val="95A5A6"/>
                </a:solidFill>
                <a:effectLst/>
                <a:highlight>
                  <a:srgbClr val="FFFFFF"/>
                </a:highlight>
                <a:latin typeface="Consolas" panose="020B0609020204030204" pitchFamily="49" charset="0"/>
              </a:rPr>
              <a:t>// the loop function runs over and over again forever</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00979D"/>
                </a:solidFill>
                <a:effectLst/>
                <a:highlight>
                  <a:srgbClr val="FFFFFF"/>
                </a:highlight>
                <a:latin typeface="Consolas" panose="020B0609020204030204" pitchFamily="49" charset="0"/>
              </a:rPr>
              <a:t>void</a:t>
            </a:r>
            <a:r>
              <a:rPr lang="en-US" sz="1600" b="0" dirty="0">
                <a:solidFill>
                  <a:srgbClr val="4E5B61"/>
                </a:solidFill>
                <a:effectLst/>
                <a:highlight>
                  <a:srgbClr val="FFFFFF"/>
                </a:highlight>
                <a:latin typeface="Consolas" panose="020B0609020204030204" pitchFamily="49" charset="0"/>
              </a:rPr>
              <a:t> </a:t>
            </a:r>
            <a:r>
              <a:rPr lang="en-US" sz="1600" b="0" dirty="0">
                <a:solidFill>
                  <a:srgbClr val="D35400"/>
                </a:solidFill>
                <a:effectLst/>
                <a:highlight>
                  <a:srgbClr val="FFFFFF"/>
                </a:highlight>
                <a:latin typeface="Consolas" panose="020B0609020204030204" pitchFamily="49" charset="0"/>
              </a:rPr>
              <a:t>loop</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 </a:t>
            </a:r>
            <a:r>
              <a:rPr lang="en-US" sz="1600" b="0" dirty="0">
                <a:solidFill>
                  <a:srgbClr val="434F54"/>
                </a:solidFill>
                <a:effectLst/>
                <a:highlight>
                  <a:srgbClr val="FFFFFF"/>
                </a:highlight>
                <a:latin typeface="Consolas" panose="020B0609020204030204" pitchFamily="49" charset="0"/>
              </a:rPr>
              <a:t>{</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4E5B61"/>
                </a:solidFill>
                <a:effectLst/>
                <a:highlight>
                  <a:srgbClr val="FFFFFF"/>
                </a:highlight>
                <a:latin typeface="Consolas" panose="020B0609020204030204" pitchFamily="49" charset="0"/>
              </a:rPr>
              <a:t>  </a:t>
            </a:r>
            <a:r>
              <a:rPr lang="en-US" sz="1600" b="0" dirty="0">
                <a:solidFill>
                  <a:srgbClr val="D35400"/>
                </a:solidFill>
                <a:effectLst/>
                <a:highlight>
                  <a:srgbClr val="FFFFFF"/>
                </a:highlight>
                <a:latin typeface="Consolas" panose="020B0609020204030204" pitchFamily="49" charset="0"/>
              </a:rPr>
              <a:t>digitalWrite</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LED_BUILTIN, HIGH</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a:t>
            </a:r>
            <a:r>
              <a:rPr lang="en-US" sz="1600" b="0" dirty="0">
                <a:solidFill>
                  <a:srgbClr val="95A5A6"/>
                </a:solidFill>
                <a:effectLst/>
                <a:highlight>
                  <a:srgbClr val="FFFFFF"/>
                </a:highlight>
                <a:latin typeface="Consolas" panose="020B0609020204030204" pitchFamily="49" charset="0"/>
              </a:rPr>
              <a:t>  // turn the LED on (HIGH is the voltage level)</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4E5B61"/>
                </a:solidFill>
                <a:effectLst/>
                <a:highlight>
                  <a:srgbClr val="FFFFFF"/>
                </a:highlight>
                <a:latin typeface="Consolas" panose="020B0609020204030204" pitchFamily="49" charset="0"/>
              </a:rPr>
              <a:t>  </a:t>
            </a:r>
            <a:r>
              <a:rPr lang="en-US" sz="1600" b="0" dirty="0">
                <a:solidFill>
                  <a:srgbClr val="D35400"/>
                </a:solidFill>
                <a:effectLst/>
                <a:highlight>
                  <a:srgbClr val="FFFFFF"/>
                </a:highlight>
                <a:latin typeface="Consolas" panose="020B0609020204030204" pitchFamily="49" charset="0"/>
              </a:rPr>
              <a:t>delay</a:t>
            </a:r>
            <a:r>
              <a:rPr lang="en-US" sz="1600" b="0" dirty="0">
                <a:solidFill>
                  <a:srgbClr val="434F54"/>
                </a:solidFill>
                <a:effectLst/>
                <a:highlight>
                  <a:srgbClr val="FFFFFF"/>
                </a:highlight>
                <a:latin typeface="Consolas" panose="020B0609020204030204" pitchFamily="49" charset="0"/>
              </a:rPr>
              <a:t>(</a:t>
            </a:r>
            <a:r>
              <a:rPr lang="en-US" sz="1600" b="0" dirty="0">
                <a:solidFill>
                  <a:srgbClr val="005C5F"/>
                </a:solidFill>
                <a:effectLst/>
                <a:highlight>
                  <a:srgbClr val="FFFFFF"/>
                </a:highlight>
                <a:latin typeface="Consolas" panose="020B0609020204030204" pitchFamily="49" charset="0"/>
              </a:rPr>
              <a:t>1000</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a:t>
            </a:r>
            <a:r>
              <a:rPr lang="en-US" sz="1600" b="0" dirty="0">
                <a:solidFill>
                  <a:srgbClr val="95A5A6"/>
                </a:solidFill>
                <a:effectLst/>
                <a:highlight>
                  <a:srgbClr val="FFFFFF"/>
                </a:highlight>
                <a:latin typeface="Consolas" panose="020B0609020204030204" pitchFamily="49" charset="0"/>
              </a:rPr>
              <a:t>                      // wait for a second</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4E5B61"/>
                </a:solidFill>
                <a:effectLst/>
                <a:highlight>
                  <a:srgbClr val="FFFFFF"/>
                </a:highlight>
                <a:latin typeface="Consolas" panose="020B0609020204030204" pitchFamily="49" charset="0"/>
              </a:rPr>
              <a:t>  </a:t>
            </a:r>
            <a:r>
              <a:rPr lang="en-US" sz="1600" b="0" dirty="0">
                <a:solidFill>
                  <a:srgbClr val="D35400"/>
                </a:solidFill>
                <a:effectLst/>
                <a:highlight>
                  <a:srgbClr val="FFFFFF"/>
                </a:highlight>
                <a:latin typeface="Consolas" panose="020B0609020204030204" pitchFamily="49" charset="0"/>
              </a:rPr>
              <a:t>digitalWrite</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LED_BUILTIN, LOW</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a:t>
            </a:r>
            <a:r>
              <a:rPr lang="en-US" sz="1600" b="0" dirty="0">
                <a:solidFill>
                  <a:srgbClr val="95A5A6"/>
                </a:solidFill>
                <a:effectLst/>
                <a:highlight>
                  <a:srgbClr val="FFFFFF"/>
                </a:highlight>
                <a:latin typeface="Consolas" panose="020B0609020204030204" pitchFamily="49" charset="0"/>
              </a:rPr>
              <a:t>   // turn the LED off by making the voltage LOW</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4E5B61"/>
                </a:solidFill>
                <a:effectLst/>
                <a:highlight>
                  <a:srgbClr val="FFFFFF"/>
                </a:highlight>
                <a:latin typeface="Consolas" panose="020B0609020204030204" pitchFamily="49" charset="0"/>
              </a:rPr>
              <a:t>  </a:t>
            </a:r>
            <a:r>
              <a:rPr lang="en-US" sz="1600" b="0" dirty="0">
                <a:solidFill>
                  <a:srgbClr val="D35400"/>
                </a:solidFill>
                <a:effectLst/>
                <a:highlight>
                  <a:srgbClr val="FFFFFF"/>
                </a:highlight>
                <a:latin typeface="Consolas" panose="020B0609020204030204" pitchFamily="49" charset="0"/>
              </a:rPr>
              <a:t>delay</a:t>
            </a:r>
            <a:r>
              <a:rPr lang="en-US" sz="1600" b="0" dirty="0">
                <a:solidFill>
                  <a:srgbClr val="434F54"/>
                </a:solidFill>
                <a:effectLst/>
                <a:highlight>
                  <a:srgbClr val="FFFFFF"/>
                </a:highlight>
                <a:latin typeface="Consolas" panose="020B0609020204030204" pitchFamily="49" charset="0"/>
              </a:rPr>
              <a:t>(</a:t>
            </a:r>
            <a:r>
              <a:rPr lang="en-US" sz="1600" b="0" dirty="0">
                <a:solidFill>
                  <a:srgbClr val="005C5F"/>
                </a:solidFill>
                <a:effectLst/>
                <a:highlight>
                  <a:srgbClr val="FFFFFF"/>
                </a:highlight>
                <a:latin typeface="Consolas" panose="020B0609020204030204" pitchFamily="49" charset="0"/>
              </a:rPr>
              <a:t>1000</a:t>
            </a:r>
            <a:r>
              <a:rPr lang="en-US" sz="1600" b="0" dirty="0">
                <a:solidFill>
                  <a:srgbClr val="434F54"/>
                </a:solidFill>
                <a:effectLst/>
                <a:highlight>
                  <a:srgbClr val="FFFFFF"/>
                </a:highlight>
                <a:latin typeface="Consolas" panose="020B0609020204030204" pitchFamily="49" charset="0"/>
              </a:rPr>
              <a:t>)</a:t>
            </a:r>
            <a:r>
              <a:rPr lang="en-US" sz="1600" b="0" dirty="0">
                <a:solidFill>
                  <a:srgbClr val="4E5B61"/>
                </a:solidFill>
                <a:effectLst/>
                <a:highlight>
                  <a:srgbClr val="FFFFFF"/>
                </a:highlight>
                <a:latin typeface="Consolas" panose="020B0609020204030204" pitchFamily="49" charset="0"/>
              </a:rPr>
              <a:t>;</a:t>
            </a:r>
            <a:r>
              <a:rPr lang="en-US" sz="1600" b="0" dirty="0">
                <a:solidFill>
                  <a:srgbClr val="95A5A6"/>
                </a:solidFill>
                <a:effectLst/>
                <a:highlight>
                  <a:srgbClr val="FFFFFF"/>
                </a:highlight>
                <a:latin typeface="Consolas" panose="020B0609020204030204" pitchFamily="49" charset="0"/>
              </a:rPr>
              <a:t>                      // wait for a second</a:t>
            </a:r>
            <a:endParaRPr lang="en-US" sz="1600" b="0" dirty="0">
              <a:solidFill>
                <a:srgbClr val="4E5B61"/>
              </a:solidFill>
              <a:effectLst/>
              <a:highlight>
                <a:srgbClr val="FFFFFF"/>
              </a:highlight>
              <a:latin typeface="Consolas" panose="020B0609020204030204" pitchFamily="49" charset="0"/>
            </a:endParaRPr>
          </a:p>
          <a:p>
            <a:r>
              <a:rPr lang="en-US" sz="1600" b="0" dirty="0">
                <a:solidFill>
                  <a:srgbClr val="434F54"/>
                </a:solidFill>
                <a:effectLst/>
                <a:highlight>
                  <a:srgbClr val="FFFFFF"/>
                </a:highlight>
                <a:latin typeface="Consolas" panose="020B0609020204030204" pitchFamily="49" charset="0"/>
              </a:rPr>
              <a:t>}</a:t>
            </a:r>
            <a:endParaRPr lang="en-US" sz="1600" b="0" dirty="0">
              <a:solidFill>
                <a:srgbClr val="4E5B61"/>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37866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34100F-A861-29C7-40AA-6BC623D7AF11}"/>
              </a:ext>
            </a:extLst>
          </p:cNvPr>
          <p:cNvSpPr txBox="1"/>
          <p:nvPr/>
        </p:nvSpPr>
        <p:spPr>
          <a:xfrm>
            <a:off x="4380271" y="685824"/>
            <a:ext cx="6145160" cy="5078313"/>
          </a:xfrm>
          <a:prstGeom prst="rect">
            <a:avLst/>
          </a:prstGeom>
          <a:noFill/>
        </p:spPr>
        <p:txBody>
          <a:bodyPr wrap="square">
            <a:spAutoFit/>
          </a:bodyPr>
          <a:lstStyle/>
          <a:p>
            <a:r>
              <a:rPr lang="en-US" b="0" dirty="0">
                <a:solidFill>
                  <a:srgbClr val="95A5A6"/>
                </a:solidFill>
                <a:effectLst/>
                <a:highlight>
                  <a:srgbClr val="FFFFFF"/>
                </a:highlight>
                <a:latin typeface="Consolas" panose="020B0609020204030204" pitchFamily="49" charset="0"/>
              </a:rPr>
              <a:t>// Pin number for the built-in LED</a:t>
            </a:r>
            <a:endParaRPr lang="en-US" b="0" dirty="0">
              <a:solidFill>
                <a:srgbClr val="4E5B61"/>
              </a:solidFill>
              <a:effectLst/>
              <a:highlight>
                <a:srgbClr val="FFFFFF"/>
              </a:highlight>
              <a:latin typeface="Consolas" panose="020B0609020204030204" pitchFamily="49" charset="0"/>
            </a:endParaRPr>
          </a:p>
          <a:p>
            <a:r>
              <a:rPr lang="en-US" b="0" dirty="0">
                <a:solidFill>
                  <a:srgbClr val="00979D"/>
                </a:solidFill>
                <a:effectLst/>
                <a:highlight>
                  <a:srgbClr val="FFFFFF"/>
                </a:highlight>
                <a:latin typeface="Consolas" panose="020B0609020204030204" pitchFamily="49" charset="0"/>
              </a:rPr>
              <a:t>const</a:t>
            </a:r>
            <a:r>
              <a:rPr lang="en-US" b="0" dirty="0">
                <a:solidFill>
                  <a:srgbClr val="4E5B61"/>
                </a:solidFill>
                <a:effectLst/>
                <a:highlight>
                  <a:srgbClr val="FFFFFF"/>
                </a:highlight>
                <a:latin typeface="Consolas" panose="020B0609020204030204" pitchFamily="49" charset="0"/>
              </a:rPr>
              <a:t> </a:t>
            </a:r>
            <a:r>
              <a:rPr lang="en-US" b="0" dirty="0">
                <a:solidFill>
                  <a:srgbClr val="00979D"/>
                </a:solidFill>
                <a:effectLst/>
                <a:highlight>
                  <a:srgbClr val="FFFFFF"/>
                </a:highlight>
                <a:latin typeface="Consolas" panose="020B0609020204030204" pitchFamily="49" charset="0"/>
              </a:rPr>
              <a:t>int</a:t>
            </a:r>
            <a:r>
              <a:rPr lang="en-US" b="0" dirty="0">
                <a:solidFill>
                  <a:srgbClr val="4E5B61"/>
                </a:solidFill>
                <a:effectLst/>
                <a:highlight>
                  <a:srgbClr val="FFFFFF"/>
                </a:highlight>
                <a:latin typeface="Consolas" panose="020B0609020204030204" pitchFamily="49" charset="0"/>
              </a:rPr>
              <a:t> ledPin = </a:t>
            </a:r>
            <a:r>
              <a:rPr lang="en-US" b="0" dirty="0">
                <a:solidFill>
                  <a:srgbClr val="005C5F"/>
                </a:solidFill>
                <a:effectLst/>
                <a:highlight>
                  <a:srgbClr val="FFFFFF"/>
                </a:highlight>
                <a:latin typeface="Consolas" panose="020B0609020204030204" pitchFamily="49" charset="0"/>
              </a:rPr>
              <a:t>13</a:t>
            </a:r>
            <a:r>
              <a:rPr lang="en-US" b="0" dirty="0">
                <a:solidFill>
                  <a:srgbClr val="4E5B61"/>
                </a:solidFill>
                <a:effectLst/>
                <a:highlight>
                  <a:srgbClr val="FFFFFF"/>
                </a:highlight>
                <a:latin typeface="Consolas" panose="020B0609020204030204" pitchFamily="49" charset="0"/>
              </a:rPr>
              <a:t>;</a:t>
            </a:r>
          </a:p>
          <a:p>
            <a:br>
              <a:rPr lang="en-US" b="0" dirty="0">
                <a:solidFill>
                  <a:srgbClr val="4E5B61"/>
                </a:solidFill>
                <a:effectLst/>
                <a:highlight>
                  <a:srgbClr val="FFFFFF"/>
                </a:highlight>
                <a:latin typeface="Consolas" panose="020B0609020204030204" pitchFamily="49" charset="0"/>
              </a:rPr>
            </a:br>
            <a:r>
              <a:rPr lang="en-US" b="0" dirty="0">
                <a:solidFill>
                  <a:srgbClr val="00979D"/>
                </a:solidFill>
                <a:effectLst/>
                <a:highlight>
                  <a:srgbClr val="FFFFFF"/>
                </a:highlight>
                <a:latin typeface="Consolas" panose="020B0609020204030204" pitchFamily="49" charset="0"/>
              </a:rPr>
              <a:t>void</a:t>
            </a:r>
            <a:r>
              <a:rPr lang="en-US" b="0" dirty="0">
                <a:solidFill>
                  <a:srgbClr val="4E5B61"/>
                </a:solidFill>
                <a:effectLst/>
                <a:highlight>
                  <a:srgbClr val="FFFFFF"/>
                </a:highlight>
                <a:latin typeface="Consolas" panose="020B0609020204030204" pitchFamily="49" charset="0"/>
              </a:rPr>
              <a:t> </a:t>
            </a:r>
            <a:r>
              <a:rPr lang="en-US" b="0" dirty="0">
                <a:solidFill>
                  <a:srgbClr val="D35400"/>
                </a:solidFill>
                <a:effectLst/>
                <a:highlight>
                  <a:srgbClr val="FFFFFF"/>
                </a:highlight>
                <a:latin typeface="Consolas" panose="020B0609020204030204" pitchFamily="49" charset="0"/>
              </a:rPr>
              <a:t>setup</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 </a:t>
            </a:r>
            <a:r>
              <a:rPr lang="en-US" b="0" dirty="0">
                <a:solidFill>
                  <a:srgbClr val="434F54"/>
                </a:solidFill>
                <a:effectLst/>
                <a:highlight>
                  <a:srgbClr val="FFFFFF"/>
                </a:highlight>
                <a:latin typeface="Consolas" panose="020B0609020204030204" pitchFamily="49" charset="0"/>
              </a:rPr>
              <a:t>{</a:t>
            </a:r>
            <a:endParaRPr lang="en-US" b="0" dirty="0">
              <a:solidFill>
                <a:srgbClr val="4E5B61"/>
              </a:solidFill>
              <a:effectLst/>
              <a:highlight>
                <a:srgbClr val="FFFFFF"/>
              </a:highlight>
              <a:latin typeface="Consolas" panose="020B0609020204030204" pitchFamily="49" charset="0"/>
            </a:endParaRPr>
          </a:p>
          <a:p>
            <a:r>
              <a:rPr lang="en-US" b="0" dirty="0">
                <a:solidFill>
                  <a:srgbClr val="95A5A6"/>
                </a:solidFill>
                <a:effectLst/>
                <a:highlight>
                  <a:srgbClr val="FFFFFF"/>
                </a:highlight>
                <a:latin typeface="Consolas" panose="020B0609020204030204" pitchFamily="49" charset="0"/>
              </a:rPr>
              <a:t>  // initialize digital pin 13 as an output.</a:t>
            </a:r>
            <a:endParaRPr lang="en-US" b="0" dirty="0">
              <a:solidFill>
                <a:srgbClr val="4E5B61"/>
              </a:solidFill>
              <a:effectLst/>
              <a:highlight>
                <a:srgbClr val="FFFFFF"/>
              </a:highlight>
              <a:latin typeface="Consolas" panose="020B0609020204030204" pitchFamily="49" charset="0"/>
            </a:endParaRPr>
          </a:p>
          <a:p>
            <a:r>
              <a:rPr lang="en-US" b="0" dirty="0">
                <a:solidFill>
                  <a:srgbClr val="4E5B61"/>
                </a:solidFill>
                <a:effectLst/>
                <a:highlight>
                  <a:srgbClr val="FFFFFF"/>
                </a:highlight>
                <a:latin typeface="Consolas" panose="020B0609020204030204" pitchFamily="49" charset="0"/>
              </a:rPr>
              <a:t>  </a:t>
            </a:r>
            <a:r>
              <a:rPr lang="en-US" b="0" dirty="0">
                <a:solidFill>
                  <a:srgbClr val="D35400"/>
                </a:solidFill>
                <a:effectLst/>
                <a:highlight>
                  <a:srgbClr val="FFFFFF"/>
                </a:highlight>
                <a:latin typeface="Consolas" panose="020B0609020204030204" pitchFamily="49" charset="0"/>
              </a:rPr>
              <a:t>pinMode</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ledPin, OUTPUT</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a:t>
            </a:r>
          </a:p>
          <a:p>
            <a:r>
              <a:rPr lang="en-US" b="0" dirty="0">
                <a:solidFill>
                  <a:srgbClr val="434F54"/>
                </a:solidFill>
                <a:effectLst/>
                <a:highlight>
                  <a:srgbClr val="FFFFFF"/>
                </a:highlight>
                <a:latin typeface="Consolas" panose="020B0609020204030204" pitchFamily="49" charset="0"/>
              </a:rPr>
              <a:t>}</a:t>
            </a:r>
            <a:endParaRPr lang="en-US" b="0" dirty="0">
              <a:solidFill>
                <a:srgbClr val="4E5B61"/>
              </a:solidFill>
              <a:effectLst/>
              <a:highlight>
                <a:srgbClr val="FFFFFF"/>
              </a:highlight>
              <a:latin typeface="Consolas" panose="020B0609020204030204" pitchFamily="49" charset="0"/>
            </a:endParaRPr>
          </a:p>
          <a:p>
            <a:br>
              <a:rPr lang="en-US" b="0" dirty="0">
                <a:solidFill>
                  <a:srgbClr val="4E5B61"/>
                </a:solidFill>
                <a:effectLst/>
                <a:highlight>
                  <a:srgbClr val="FFFFFF"/>
                </a:highlight>
                <a:latin typeface="Consolas" panose="020B0609020204030204" pitchFamily="49" charset="0"/>
              </a:rPr>
            </a:br>
            <a:r>
              <a:rPr lang="en-US" b="0" dirty="0">
                <a:solidFill>
                  <a:srgbClr val="00979D"/>
                </a:solidFill>
                <a:effectLst/>
                <a:highlight>
                  <a:srgbClr val="FFFFFF"/>
                </a:highlight>
                <a:latin typeface="Consolas" panose="020B0609020204030204" pitchFamily="49" charset="0"/>
              </a:rPr>
              <a:t>void</a:t>
            </a:r>
            <a:r>
              <a:rPr lang="en-US" b="0" dirty="0">
                <a:solidFill>
                  <a:srgbClr val="4E5B61"/>
                </a:solidFill>
                <a:effectLst/>
                <a:highlight>
                  <a:srgbClr val="FFFFFF"/>
                </a:highlight>
                <a:latin typeface="Consolas" panose="020B0609020204030204" pitchFamily="49" charset="0"/>
              </a:rPr>
              <a:t> </a:t>
            </a:r>
            <a:r>
              <a:rPr lang="en-US" b="0" dirty="0">
                <a:solidFill>
                  <a:srgbClr val="D35400"/>
                </a:solidFill>
                <a:effectLst/>
                <a:highlight>
                  <a:srgbClr val="FFFFFF"/>
                </a:highlight>
                <a:latin typeface="Consolas" panose="020B0609020204030204" pitchFamily="49" charset="0"/>
              </a:rPr>
              <a:t>loop</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 </a:t>
            </a:r>
            <a:r>
              <a:rPr lang="en-US" b="0" dirty="0">
                <a:solidFill>
                  <a:srgbClr val="434F54"/>
                </a:solidFill>
                <a:effectLst/>
                <a:highlight>
                  <a:srgbClr val="FFFFFF"/>
                </a:highlight>
                <a:latin typeface="Consolas" panose="020B0609020204030204" pitchFamily="49" charset="0"/>
              </a:rPr>
              <a:t>{</a:t>
            </a:r>
            <a:endParaRPr lang="en-US" b="0" dirty="0">
              <a:solidFill>
                <a:srgbClr val="4E5B61"/>
              </a:solidFill>
              <a:effectLst/>
              <a:highlight>
                <a:srgbClr val="FFFFFF"/>
              </a:highlight>
              <a:latin typeface="Consolas" panose="020B0609020204030204" pitchFamily="49" charset="0"/>
            </a:endParaRPr>
          </a:p>
          <a:p>
            <a:r>
              <a:rPr lang="en-US" b="0" dirty="0">
                <a:solidFill>
                  <a:srgbClr val="4E5B61"/>
                </a:solidFill>
                <a:effectLst/>
                <a:highlight>
                  <a:srgbClr val="FFFFFF"/>
                </a:highlight>
                <a:latin typeface="Consolas" panose="020B0609020204030204" pitchFamily="49" charset="0"/>
              </a:rPr>
              <a:t>  </a:t>
            </a:r>
            <a:r>
              <a:rPr lang="en-US" b="0" dirty="0">
                <a:solidFill>
                  <a:srgbClr val="D35400"/>
                </a:solidFill>
                <a:effectLst/>
                <a:highlight>
                  <a:srgbClr val="FFFFFF"/>
                </a:highlight>
                <a:latin typeface="Consolas" panose="020B0609020204030204" pitchFamily="49" charset="0"/>
              </a:rPr>
              <a:t>digitalWrite</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ledPin, HIGH</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a:t>
            </a:r>
            <a:r>
              <a:rPr lang="en-US" b="0" dirty="0">
                <a:solidFill>
                  <a:srgbClr val="95A5A6"/>
                </a:solidFill>
                <a:effectLst/>
                <a:highlight>
                  <a:srgbClr val="FFFFFF"/>
                </a:highlight>
                <a:latin typeface="Consolas" panose="020B0609020204030204" pitchFamily="49" charset="0"/>
              </a:rPr>
              <a:t>  // turn the LED on (HIGH is the voltage level)</a:t>
            </a:r>
            <a:endParaRPr lang="en-US" b="0" dirty="0">
              <a:solidFill>
                <a:srgbClr val="4E5B61"/>
              </a:solidFill>
              <a:effectLst/>
              <a:highlight>
                <a:srgbClr val="FFFFFF"/>
              </a:highlight>
              <a:latin typeface="Consolas" panose="020B0609020204030204" pitchFamily="49" charset="0"/>
            </a:endParaRPr>
          </a:p>
          <a:p>
            <a:r>
              <a:rPr lang="en-US" b="0" dirty="0">
                <a:solidFill>
                  <a:srgbClr val="4E5B61"/>
                </a:solidFill>
                <a:effectLst/>
                <a:highlight>
                  <a:srgbClr val="FFFFFF"/>
                </a:highlight>
                <a:latin typeface="Consolas" panose="020B0609020204030204" pitchFamily="49" charset="0"/>
              </a:rPr>
              <a:t>  </a:t>
            </a:r>
            <a:r>
              <a:rPr lang="en-US" b="0" dirty="0">
                <a:solidFill>
                  <a:srgbClr val="D35400"/>
                </a:solidFill>
                <a:effectLst/>
                <a:highlight>
                  <a:srgbClr val="FFFFFF"/>
                </a:highlight>
                <a:latin typeface="Consolas" panose="020B0609020204030204" pitchFamily="49" charset="0"/>
              </a:rPr>
              <a:t>delay</a:t>
            </a:r>
            <a:r>
              <a:rPr lang="en-US" b="0" dirty="0">
                <a:solidFill>
                  <a:srgbClr val="434F54"/>
                </a:solidFill>
                <a:effectLst/>
                <a:highlight>
                  <a:srgbClr val="FFFFFF"/>
                </a:highlight>
                <a:latin typeface="Consolas" panose="020B0609020204030204" pitchFamily="49" charset="0"/>
              </a:rPr>
              <a:t>(</a:t>
            </a:r>
            <a:r>
              <a:rPr lang="en-US" b="0" dirty="0">
                <a:solidFill>
                  <a:srgbClr val="005C5F"/>
                </a:solidFill>
                <a:effectLst/>
                <a:highlight>
                  <a:srgbClr val="FFFFFF"/>
                </a:highlight>
                <a:latin typeface="Consolas" panose="020B0609020204030204" pitchFamily="49" charset="0"/>
              </a:rPr>
              <a:t>1000</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a:t>
            </a:r>
            <a:r>
              <a:rPr lang="en-US" b="0" dirty="0">
                <a:solidFill>
                  <a:srgbClr val="95A5A6"/>
                </a:solidFill>
                <a:effectLst/>
                <a:highlight>
                  <a:srgbClr val="FFFFFF"/>
                </a:highlight>
                <a:latin typeface="Consolas" panose="020B0609020204030204" pitchFamily="49" charset="0"/>
              </a:rPr>
              <a:t>                 // wait for a second</a:t>
            </a:r>
            <a:endParaRPr lang="en-US" b="0" dirty="0">
              <a:solidFill>
                <a:srgbClr val="4E5B61"/>
              </a:solidFill>
              <a:effectLst/>
              <a:highlight>
                <a:srgbClr val="FFFFFF"/>
              </a:highlight>
              <a:latin typeface="Consolas" panose="020B0609020204030204" pitchFamily="49" charset="0"/>
            </a:endParaRPr>
          </a:p>
          <a:p>
            <a:r>
              <a:rPr lang="en-US" b="0" dirty="0">
                <a:solidFill>
                  <a:srgbClr val="4E5B61"/>
                </a:solidFill>
                <a:effectLst/>
                <a:highlight>
                  <a:srgbClr val="FFFFFF"/>
                </a:highlight>
                <a:latin typeface="Consolas" panose="020B0609020204030204" pitchFamily="49" charset="0"/>
              </a:rPr>
              <a:t>  </a:t>
            </a:r>
            <a:r>
              <a:rPr lang="en-US" b="0" dirty="0">
                <a:solidFill>
                  <a:srgbClr val="D35400"/>
                </a:solidFill>
                <a:effectLst/>
                <a:highlight>
                  <a:srgbClr val="FFFFFF"/>
                </a:highlight>
                <a:latin typeface="Consolas" panose="020B0609020204030204" pitchFamily="49" charset="0"/>
              </a:rPr>
              <a:t>digitalWrite</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ledPin, LOW</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a:t>
            </a:r>
            <a:r>
              <a:rPr lang="en-US" b="0" dirty="0">
                <a:solidFill>
                  <a:srgbClr val="95A5A6"/>
                </a:solidFill>
                <a:effectLst/>
                <a:highlight>
                  <a:srgbClr val="FFFFFF"/>
                </a:highlight>
                <a:latin typeface="Consolas" panose="020B0609020204030204" pitchFamily="49" charset="0"/>
              </a:rPr>
              <a:t>   // turn the LED off by making the voltage LOW</a:t>
            </a:r>
            <a:endParaRPr lang="en-US" b="0" dirty="0">
              <a:solidFill>
                <a:srgbClr val="4E5B61"/>
              </a:solidFill>
              <a:effectLst/>
              <a:highlight>
                <a:srgbClr val="FFFFFF"/>
              </a:highlight>
              <a:latin typeface="Consolas" panose="020B0609020204030204" pitchFamily="49" charset="0"/>
            </a:endParaRPr>
          </a:p>
          <a:p>
            <a:r>
              <a:rPr lang="en-US" b="0" dirty="0">
                <a:solidFill>
                  <a:srgbClr val="4E5B61"/>
                </a:solidFill>
                <a:effectLst/>
                <a:highlight>
                  <a:srgbClr val="FFFFFF"/>
                </a:highlight>
                <a:latin typeface="Consolas" panose="020B0609020204030204" pitchFamily="49" charset="0"/>
              </a:rPr>
              <a:t>  </a:t>
            </a:r>
            <a:r>
              <a:rPr lang="en-US" b="0" dirty="0">
                <a:solidFill>
                  <a:srgbClr val="D35400"/>
                </a:solidFill>
                <a:effectLst/>
                <a:highlight>
                  <a:srgbClr val="FFFFFF"/>
                </a:highlight>
                <a:latin typeface="Consolas" panose="020B0609020204030204" pitchFamily="49" charset="0"/>
              </a:rPr>
              <a:t>delay</a:t>
            </a:r>
            <a:r>
              <a:rPr lang="en-US" b="0" dirty="0">
                <a:solidFill>
                  <a:srgbClr val="434F54"/>
                </a:solidFill>
                <a:effectLst/>
                <a:highlight>
                  <a:srgbClr val="FFFFFF"/>
                </a:highlight>
                <a:latin typeface="Consolas" panose="020B0609020204030204" pitchFamily="49" charset="0"/>
              </a:rPr>
              <a:t>(</a:t>
            </a:r>
            <a:r>
              <a:rPr lang="en-US" b="0" dirty="0">
                <a:solidFill>
                  <a:srgbClr val="005C5F"/>
                </a:solidFill>
                <a:effectLst/>
                <a:highlight>
                  <a:srgbClr val="FFFFFF"/>
                </a:highlight>
                <a:latin typeface="Consolas" panose="020B0609020204030204" pitchFamily="49" charset="0"/>
              </a:rPr>
              <a:t>1000</a:t>
            </a:r>
            <a:r>
              <a:rPr lang="en-US" b="0" dirty="0">
                <a:solidFill>
                  <a:srgbClr val="434F54"/>
                </a:solidFill>
                <a:effectLst/>
                <a:highlight>
                  <a:srgbClr val="FFFFFF"/>
                </a:highlight>
                <a:latin typeface="Consolas" panose="020B0609020204030204" pitchFamily="49" charset="0"/>
              </a:rPr>
              <a:t>)</a:t>
            </a:r>
            <a:r>
              <a:rPr lang="en-US" b="0" dirty="0">
                <a:solidFill>
                  <a:srgbClr val="4E5B61"/>
                </a:solidFill>
                <a:effectLst/>
                <a:highlight>
                  <a:srgbClr val="FFFFFF"/>
                </a:highlight>
                <a:latin typeface="Consolas" panose="020B0609020204030204" pitchFamily="49" charset="0"/>
              </a:rPr>
              <a:t>;</a:t>
            </a:r>
            <a:r>
              <a:rPr lang="en-US" b="0" dirty="0">
                <a:solidFill>
                  <a:srgbClr val="95A5A6"/>
                </a:solidFill>
                <a:effectLst/>
                <a:highlight>
                  <a:srgbClr val="FFFFFF"/>
                </a:highlight>
                <a:latin typeface="Consolas" panose="020B0609020204030204" pitchFamily="49" charset="0"/>
              </a:rPr>
              <a:t>                 // wait for a second</a:t>
            </a:r>
            <a:endParaRPr lang="en-US" b="0" dirty="0">
              <a:solidFill>
                <a:srgbClr val="4E5B61"/>
              </a:solidFill>
              <a:effectLst/>
              <a:highlight>
                <a:srgbClr val="FFFFFF"/>
              </a:highlight>
              <a:latin typeface="Consolas" panose="020B0609020204030204" pitchFamily="49" charset="0"/>
            </a:endParaRPr>
          </a:p>
          <a:p>
            <a:r>
              <a:rPr lang="en-US" b="0" dirty="0">
                <a:solidFill>
                  <a:srgbClr val="434F54"/>
                </a:solidFill>
                <a:effectLst/>
                <a:highlight>
                  <a:srgbClr val="FFFFFF"/>
                </a:highlight>
                <a:latin typeface="Consolas" panose="020B0609020204030204" pitchFamily="49" charset="0"/>
              </a:rPr>
              <a:t>}</a:t>
            </a:r>
            <a:endParaRPr lang="en-US" b="0" dirty="0">
              <a:solidFill>
                <a:srgbClr val="4E5B61"/>
              </a:solidFill>
              <a:effectLst/>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69E9ADFA-8FA1-7696-4A38-FBA113937576}"/>
              </a:ext>
            </a:extLst>
          </p:cNvPr>
          <p:cNvSpPr txBox="1"/>
          <p:nvPr/>
        </p:nvSpPr>
        <p:spPr>
          <a:xfrm>
            <a:off x="275302" y="680682"/>
            <a:ext cx="3195485" cy="461665"/>
          </a:xfrm>
          <a:prstGeom prst="rect">
            <a:avLst/>
          </a:prstGeom>
          <a:noFill/>
        </p:spPr>
        <p:txBody>
          <a:bodyPr wrap="square" rtlCol="0">
            <a:spAutoFit/>
          </a:bodyPr>
          <a:lstStyle/>
          <a:p>
            <a:r>
              <a:rPr lang="en-US" sz="2400" dirty="0"/>
              <a:t>Another way of coding</a:t>
            </a:r>
          </a:p>
        </p:txBody>
      </p:sp>
      <p:sp>
        <p:nvSpPr>
          <p:cNvPr id="7" name="Arrow: Right 6">
            <a:extLst>
              <a:ext uri="{FF2B5EF4-FFF2-40B4-BE49-F238E27FC236}">
                <a16:creationId xmlns:a16="http://schemas.microsoft.com/office/drawing/2014/main" id="{7A795859-E7CF-B970-08F2-1C6E163586C8}"/>
              </a:ext>
            </a:extLst>
          </p:cNvPr>
          <p:cNvSpPr/>
          <p:nvPr/>
        </p:nvSpPr>
        <p:spPr>
          <a:xfrm>
            <a:off x="3323303" y="825909"/>
            <a:ext cx="373626" cy="23597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4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01EFBD-F767-0021-3DA3-21CE8CC7E94E}"/>
              </a:ext>
            </a:extLst>
          </p:cNvPr>
          <p:cNvSpPr txBox="1"/>
          <p:nvPr/>
        </p:nvSpPr>
        <p:spPr>
          <a:xfrm>
            <a:off x="2807110" y="228289"/>
            <a:ext cx="6145160" cy="523220"/>
          </a:xfrm>
          <a:prstGeom prst="rect">
            <a:avLst/>
          </a:prstGeom>
          <a:noFill/>
        </p:spPr>
        <p:txBody>
          <a:bodyPr wrap="square">
            <a:spAutoFit/>
          </a:bodyPr>
          <a:lstStyle/>
          <a:p>
            <a:r>
              <a:rPr lang="en-US" sz="2800" dirty="0"/>
              <a:t>Streaming Sensor Data to a Web App</a:t>
            </a:r>
          </a:p>
        </p:txBody>
      </p:sp>
      <p:sp>
        <p:nvSpPr>
          <p:cNvPr id="6" name="TextBox 5">
            <a:extLst>
              <a:ext uri="{FF2B5EF4-FFF2-40B4-BE49-F238E27FC236}">
                <a16:creationId xmlns:a16="http://schemas.microsoft.com/office/drawing/2014/main" id="{033F3A53-0848-A541-3A21-95F39E63FA9C}"/>
              </a:ext>
            </a:extLst>
          </p:cNvPr>
          <p:cNvSpPr txBox="1"/>
          <p:nvPr/>
        </p:nvSpPr>
        <p:spPr>
          <a:xfrm>
            <a:off x="344128" y="777154"/>
            <a:ext cx="9704440" cy="1569660"/>
          </a:xfrm>
          <a:prstGeom prst="rect">
            <a:avLst/>
          </a:prstGeom>
          <a:noFill/>
        </p:spPr>
        <p:txBody>
          <a:bodyPr wrap="square" rtlCol="0">
            <a:spAutoFit/>
          </a:bodyPr>
          <a:lstStyle/>
          <a:p>
            <a:pPr marL="342900" indent="-342900">
              <a:buAutoNum type="arabicPeriod"/>
            </a:pPr>
            <a:r>
              <a:rPr lang="en-US" sz="2400" dirty="0"/>
              <a:t>Let’s start using Arduino Cloud </a:t>
            </a:r>
            <a:r>
              <a:rPr lang="en-US" sz="2400" dirty="0">
                <a:hlinkClick r:id="rId2"/>
              </a:rPr>
              <a:t>https://cloud.arduino.cc/?gad_source=1&amp;gbraid=0AAAAACbEa84ofzTu6ZqKTNrvfC00iYeOK&amp;gclid=CjwKCAjwlbu2BhA3EiwA3yXyuyRs52Pa6IMOnlhxourjC6ZlovP8tXgo2qfPTzjIE3rKl_pymK4kmxoCDSMQAvD_BwE</a:t>
            </a:r>
            <a:endParaRPr lang="en-US" sz="2400" dirty="0"/>
          </a:p>
        </p:txBody>
      </p:sp>
      <p:pic>
        <p:nvPicPr>
          <p:cNvPr id="8" name="Picture 7" descr="A screenshot of a computer&#10;&#10;Description automatically generated">
            <a:extLst>
              <a:ext uri="{FF2B5EF4-FFF2-40B4-BE49-F238E27FC236}">
                <a16:creationId xmlns:a16="http://schemas.microsoft.com/office/drawing/2014/main" id="{BB286569-7715-2BB8-15D8-D8BF25B58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672" y="2539165"/>
            <a:ext cx="4395018" cy="2401482"/>
          </a:xfrm>
          <a:prstGeom prst="rect">
            <a:avLst/>
          </a:prstGeom>
        </p:spPr>
      </p:pic>
      <p:sp>
        <p:nvSpPr>
          <p:cNvPr id="9" name="TextBox 8">
            <a:extLst>
              <a:ext uri="{FF2B5EF4-FFF2-40B4-BE49-F238E27FC236}">
                <a16:creationId xmlns:a16="http://schemas.microsoft.com/office/drawing/2014/main" id="{811CE4E2-602D-61FC-1E39-5982E78E02E0}"/>
              </a:ext>
            </a:extLst>
          </p:cNvPr>
          <p:cNvSpPr txBox="1"/>
          <p:nvPr/>
        </p:nvSpPr>
        <p:spPr>
          <a:xfrm>
            <a:off x="344127" y="2861188"/>
            <a:ext cx="7452855" cy="2400657"/>
          </a:xfrm>
          <a:prstGeom prst="rect">
            <a:avLst/>
          </a:prstGeom>
          <a:noFill/>
        </p:spPr>
        <p:txBody>
          <a:bodyPr wrap="square" rtlCol="0">
            <a:spAutoFit/>
          </a:bodyPr>
          <a:lstStyle/>
          <a:p>
            <a:r>
              <a:rPr lang="en-US" sz="2400" dirty="0"/>
              <a:t>2. You need to install Arduino Cloud Agent:</a:t>
            </a:r>
            <a:br>
              <a:rPr lang="en-US" dirty="0"/>
            </a:br>
            <a:r>
              <a:rPr lang="en-US" dirty="0">
                <a:solidFill>
                  <a:schemeClr val="tx2">
                    <a:lumMod val="50000"/>
                  </a:schemeClr>
                </a:solidFill>
              </a:rPr>
              <a:t>You need Arduino cloud agent to be able to detect or interact with your Arduino board, because web browsers don’t have direct access to your computer’s hardware. </a:t>
            </a:r>
          </a:p>
          <a:p>
            <a:r>
              <a:rPr lang="en-US" sz="2400" dirty="0">
                <a:hlinkClick r:id="rId4"/>
              </a:rPr>
              <a:t>https://support.arduino.cc/hc/en-us/articles/360014869820-Install-the-Arduino-Create-Agent</a:t>
            </a:r>
            <a:endParaRPr lang="en-US" sz="2400" dirty="0"/>
          </a:p>
        </p:txBody>
      </p:sp>
    </p:spTree>
    <p:extLst>
      <p:ext uri="{BB962C8B-B14F-4D97-AF65-F5344CB8AC3E}">
        <p14:creationId xmlns:p14="http://schemas.microsoft.com/office/powerpoint/2010/main" val="224660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9B1D611-ACC2-15B0-8CC3-96438EFBAA2B}"/>
              </a:ext>
            </a:extLst>
          </p:cNvPr>
          <p:cNvGrpSpPr/>
          <p:nvPr/>
        </p:nvGrpSpPr>
        <p:grpSpPr>
          <a:xfrm>
            <a:off x="403122" y="1052052"/>
            <a:ext cx="5289755" cy="3175819"/>
            <a:chOff x="491613" y="797885"/>
            <a:chExt cx="6833419" cy="3007191"/>
          </a:xfrm>
        </p:grpSpPr>
        <p:pic>
          <p:nvPicPr>
            <p:cNvPr id="3" name="Picture 2" descr="A screenshot of a computer&#10;&#10;Description automatically generated">
              <a:extLst>
                <a:ext uri="{FF2B5EF4-FFF2-40B4-BE49-F238E27FC236}">
                  <a16:creationId xmlns:a16="http://schemas.microsoft.com/office/drawing/2014/main" id="{DE988DBB-67B4-C621-F335-D3888BE3F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13" y="797885"/>
              <a:ext cx="6833419" cy="3007191"/>
            </a:xfrm>
            <a:prstGeom prst="rect">
              <a:avLst/>
            </a:prstGeom>
          </p:spPr>
        </p:pic>
        <p:cxnSp>
          <p:nvCxnSpPr>
            <p:cNvPr id="6" name="Straight Connector 5">
              <a:extLst>
                <a:ext uri="{FF2B5EF4-FFF2-40B4-BE49-F238E27FC236}">
                  <a16:creationId xmlns:a16="http://schemas.microsoft.com/office/drawing/2014/main" id="{191EF2B9-787D-F983-1AF2-144CF02C4D5D}"/>
                </a:ext>
              </a:extLst>
            </p:cNvPr>
            <p:cNvCxnSpPr/>
            <p:nvPr/>
          </p:nvCxnSpPr>
          <p:spPr>
            <a:xfrm>
              <a:off x="737419" y="1096296"/>
              <a:ext cx="619432"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87CBC16-018B-AEEC-4309-8B9AA2915511}"/>
                </a:ext>
              </a:extLst>
            </p:cNvPr>
            <p:cNvCxnSpPr/>
            <p:nvPr/>
          </p:nvCxnSpPr>
          <p:spPr>
            <a:xfrm>
              <a:off x="6543367" y="1096296"/>
              <a:ext cx="619432" cy="0"/>
            </a:xfrm>
            <a:prstGeom prst="line">
              <a:avLst/>
            </a:prstGeom>
          </p:spPr>
          <p:style>
            <a:lnRef idx="2">
              <a:schemeClr val="dk1"/>
            </a:lnRef>
            <a:fillRef idx="0">
              <a:schemeClr val="dk1"/>
            </a:fillRef>
            <a:effectRef idx="1">
              <a:schemeClr val="dk1"/>
            </a:effectRef>
            <a:fontRef idx="minor">
              <a:schemeClr val="tx1"/>
            </a:fontRef>
          </p:style>
        </p:cxnSp>
      </p:grpSp>
      <p:sp>
        <p:nvSpPr>
          <p:cNvPr id="8" name="TextBox 7">
            <a:extLst>
              <a:ext uri="{FF2B5EF4-FFF2-40B4-BE49-F238E27FC236}">
                <a16:creationId xmlns:a16="http://schemas.microsoft.com/office/drawing/2014/main" id="{B5CF7BC1-D48F-1E49-9051-D839DBD4315E}"/>
              </a:ext>
            </a:extLst>
          </p:cNvPr>
          <p:cNvSpPr txBox="1"/>
          <p:nvPr/>
        </p:nvSpPr>
        <p:spPr>
          <a:xfrm>
            <a:off x="491613" y="285248"/>
            <a:ext cx="2556387" cy="461665"/>
          </a:xfrm>
          <a:prstGeom prst="rect">
            <a:avLst/>
          </a:prstGeom>
          <a:noFill/>
        </p:spPr>
        <p:txBody>
          <a:bodyPr wrap="square" rtlCol="0">
            <a:spAutoFit/>
          </a:bodyPr>
          <a:lstStyle/>
          <a:p>
            <a:r>
              <a:rPr lang="en-US" sz="2400" dirty="0"/>
              <a:t>Sketches </a:t>
            </a:r>
            <a:r>
              <a:rPr lang="en-US" sz="2400" dirty="0">
                <a:sym typeface="Wingdings" panose="05000000000000000000" pitchFamily="2" charset="2"/>
              </a:rPr>
              <a:t> Create</a:t>
            </a:r>
            <a:endParaRPr lang="en-US" sz="2400" dirty="0"/>
          </a:p>
        </p:txBody>
      </p:sp>
      <p:pic>
        <p:nvPicPr>
          <p:cNvPr id="15" name="Picture 14" descr="A white rectangular object with a blue border&#10;&#10;Description automatically generated">
            <a:extLst>
              <a:ext uri="{FF2B5EF4-FFF2-40B4-BE49-F238E27FC236}">
                <a16:creationId xmlns:a16="http://schemas.microsoft.com/office/drawing/2014/main" id="{14015E19-03C7-937B-62A1-26EBBC964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484" y="1052052"/>
            <a:ext cx="5683045" cy="3175819"/>
          </a:xfrm>
          <a:prstGeom prst="rect">
            <a:avLst/>
          </a:prstGeom>
        </p:spPr>
      </p:pic>
      <p:sp>
        <p:nvSpPr>
          <p:cNvPr id="16" name="Arrow: Right 15">
            <a:extLst>
              <a:ext uri="{FF2B5EF4-FFF2-40B4-BE49-F238E27FC236}">
                <a16:creationId xmlns:a16="http://schemas.microsoft.com/office/drawing/2014/main" id="{9D41F932-D52F-EECE-F735-07B828A166BB}"/>
              </a:ext>
            </a:extLst>
          </p:cNvPr>
          <p:cNvSpPr/>
          <p:nvPr/>
        </p:nvSpPr>
        <p:spPr>
          <a:xfrm>
            <a:off x="5840361" y="2605548"/>
            <a:ext cx="255639" cy="25563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937871"/>
      </p:ext>
    </p:extLst>
  </p:cSld>
  <p:clrMapOvr>
    <a:masterClrMapping/>
  </p:clrMapOvr>
</p:sld>
</file>

<file path=ppt/theme/theme1.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1399</TotalTime>
  <Words>898</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Wingdings</vt:lpstr>
      <vt:lpstr>1_Office Theme</vt:lpstr>
      <vt:lpstr>EE-105 Arduino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Atiyeh Abbasi Jalal</dc:creator>
  <cp:lastModifiedBy>Atiyeh Abbasi Jalal</cp:lastModifiedBy>
  <cp:revision>5</cp:revision>
  <dcterms:created xsi:type="dcterms:W3CDTF">2024-08-15T02:13:42Z</dcterms:created>
  <dcterms:modified xsi:type="dcterms:W3CDTF">2024-08-29T20:44:09Z</dcterms:modified>
</cp:coreProperties>
</file>