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28" r:id="rId3"/>
    <p:sldId id="343" r:id="rId4"/>
    <p:sldId id="358" r:id="rId5"/>
    <p:sldId id="359" r:id="rId6"/>
    <p:sldId id="360" r:id="rId7"/>
    <p:sldId id="361" r:id="rId8"/>
    <p:sldId id="370" r:id="rId9"/>
    <p:sldId id="362" r:id="rId10"/>
    <p:sldId id="372" r:id="rId11"/>
    <p:sldId id="373" r:id="rId12"/>
    <p:sldId id="371" r:id="rId13"/>
    <p:sldId id="374" r:id="rId14"/>
    <p:sldId id="363" r:id="rId15"/>
    <p:sldId id="365" r:id="rId16"/>
    <p:sldId id="366"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580"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0" i="0">
                <a:solidFill>
                  <a:srgbClr val="991B1E"/>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991B1E"/>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991B1E"/>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991B1E"/>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831764" y="65552"/>
            <a:ext cx="1275956" cy="661111"/>
          </a:xfrm>
          <a:prstGeom prst="rect">
            <a:avLst/>
          </a:prstGeom>
        </p:spPr>
      </p:pic>
      <p:sp>
        <p:nvSpPr>
          <p:cNvPr id="2" name="Holder 2"/>
          <p:cNvSpPr>
            <a:spLocks noGrp="1"/>
          </p:cNvSpPr>
          <p:nvPr>
            <p:ph type="title"/>
          </p:nvPr>
        </p:nvSpPr>
        <p:spPr>
          <a:xfrm>
            <a:off x="78739" y="14986"/>
            <a:ext cx="10328275" cy="467995"/>
          </a:xfrm>
          <a:prstGeom prst="rect">
            <a:avLst/>
          </a:prstGeom>
        </p:spPr>
        <p:txBody>
          <a:bodyPr wrap="square" lIns="0" tIns="0" rIns="0" bIns="0">
            <a:spAutoFit/>
          </a:bodyPr>
          <a:lstStyle>
            <a:lvl1pPr>
              <a:defRPr sz="3200" b="0" i="0">
                <a:solidFill>
                  <a:srgbClr val="991B1E"/>
                </a:solidFill>
                <a:latin typeface="Calibri"/>
                <a:cs typeface="Calibri"/>
              </a:defRPr>
            </a:lvl1pPr>
          </a:lstStyle>
          <a:p>
            <a:endParaRPr/>
          </a:p>
        </p:txBody>
      </p:sp>
      <p:sp>
        <p:nvSpPr>
          <p:cNvPr id="3" name="Holder 3"/>
          <p:cNvSpPr>
            <a:spLocks noGrp="1"/>
          </p:cNvSpPr>
          <p:nvPr>
            <p:ph type="body" idx="1"/>
          </p:nvPr>
        </p:nvSpPr>
        <p:spPr>
          <a:xfrm>
            <a:off x="1204366" y="1368933"/>
            <a:ext cx="9378315" cy="4081779"/>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6998" y="747217"/>
            <a:ext cx="5857875" cy="1301115"/>
          </a:xfrm>
          <a:prstGeom prst="rect">
            <a:avLst/>
          </a:prstGeom>
        </p:spPr>
        <p:txBody>
          <a:bodyPr vert="horz" wrap="square" lIns="0" tIns="89535" rIns="0" bIns="0" rtlCol="0">
            <a:spAutoFit/>
          </a:bodyPr>
          <a:lstStyle/>
          <a:p>
            <a:pPr marL="311150" marR="5080" indent="-299085">
              <a:lnSpc>
                <a:spcPts val="4750"/>
              </a:lnSpc>
              <a:spcBef>
                <a:spcPts val="705"/>
              </a:spcBef>
            </a:pPr>
            <a:r>
              <a:rPr sz="4400" spc="175" dirty="0"/>
              <a:t>ECE</a:t>
            </a:r>
            <a:r>
              <a:rPr sz="4400" spc="190" dirty="0"/>
              <a:t> </a:t>
            </a:r>
            <a:r>
              <a:rPr sz="4400" spc="75" dirty="0"/>
              <a:t>105:</a:t>
            </a:r>
            <a:r>
              <a:rPr sz="4400" spc="175" dirty="0"/>
              <a:t> </a:t>
            </a:r>
            <a:r>
              <a:rPr sz="4400" spc="55" dirty="0"/>
              <a:t>Introduction</a:t>
            </a:r>
            <a:r>
              <a:rPr sz="4400" spc="160" dirty="0"/>
              <a:t> </a:t>
            </a:r>
            <a:r>
              <a:rPr sz="4400" spc="-25" dirty="0"/>
              <a:t>to </a:t>
            </a:r>
            <a:r>
              <a:rPr sz="4400" spc="105" dirty="0"/>
              <a:t>Electrical</a:t>
            </a:r>
            <a:r>
              <a:rPr sz="4400" spc="204" dirty="0"/>
              <a:t> </a:t>
            </a:r>
            <a:r>
              <a:rPr sz="4400" spc="105" dirty="0"/>
              <a:t>Engineering</a:t>
            </a:r>
            <a:endParaRPr sz="4400"/>
          </a:p>
        </p:txBody>
      </p:sp>
      <p:sp>
        <p:nvSpPr>
          <p:cNvPr id="3" name="object 3"/>
          <p:cNvSpPr txBox="1"/>
          <p:nvPr/>
        </p:nvSpPr>
        <p:spPr>
          <a:xfrm>
            <a:off x="2362200" y="3361905"/>
            <a:ext cx="8153400" cy="2086340"/>
          </a:xfrm>
          <a:prstGeom prst="rect">
            <a:avLst/>
          </a:prstGeom>
        </p:spPr>
        <p:txBody>
          <a:bodyPr vert="horz" wrap="square" lIns="0" tIns="13970" rIns="0" bIns="0" rtlCol="0">
            <a:spAutoFit/>
          </a:bodyPr>
          <a:lstStyle/>
          <a:p>
            <a:pPr marL="12065" marR="5080" indent="1905" algn="ctr">
              <a:lnSpc>
                <a:spcPct val="119800"/>
              </a:lnSpc>
              <a:spcBef>
                <a:spcPts val="110"/>
              </a:spcBef>
            </a:pPr>
            <a:r>
              <a:rPr sz="2800" dirty="0">
                <a:latin typeface="Calibri"/>
                <a:cs typeface="Calibri"/>
              </a:rPr>
              <a:t>Lecture</a:t>
            </a:r>
            <a:r>
              <a:rPr sz="2800" spc="345" dirty="0">
                <a:latin typeface="Calibri"/>
                <a:cs typeface="Calibri"/>
              </a:rPr>
              <a:t> </a:t>
            </a:r>
            <a:r>
              <a:rPr lang="en-US" sz="2800" spc="70" dirty="0">
                <a:latin typeface="Calibri"/>
                <a:cs typeface="Calibri"/>
              </a:rPr>
              <a:t>20</a:t>
            </a:r>
          </a:p>
          <a:p>
            <a:pPr marL="12065" marR="5080" indent="1905" algn="ctr">
              <a:lnSpc>
                <a:spcPct val="119800"/>
              </a:lnSpc>
              <a:spcBef>
                <a:spcPts val="110"/>
              </a:spcBef>
            </a:pPr>
            <a:r>
              <a:rPr lang="en-US" sz="2800" spc="50" dirty="0">
                <a:latin typeface="Calibri"/>
                <a:cs typeface="Calibri"/>
              </a:rPr>
              <a:t>Optical Communications</a:t>
            </a:r>
          </a:p>
          <a:p>
            <a:pPr marL="12065" marR="5080" indent="1905" algn="ctr">
              <a:lnSpc>
                <a:spcPct val="119800"/>
              </a:lnSpc>
              <a:spcBef>
                <a:spcPts val="110"/>
              </a:spcBef>
            </a:pPr>
            <a:r>
              <a:rPr sz="2800" dirty="0">
                <a:latin typeface="Calibri"/>
                <a:cs typeface="Calibri"/>
              </a:rPr>
              <a:t>Yasser</a:t>
            </a:r>
            <a:r>
              <a:rPr sz="2800" spc="270" dirty="0">
                <a:latin typeface="Calibri"/>
                <a:cs typeface="Calibri"/>
              </a:rPr>
              <a:t> </a:t>
            </a:r>
            <a:r>
              <a:rPr sz="2800" spc="80" dirty="0">
                <a:latin typeface="Calibri"/>
                <a:cs typeface="Calibri"/>
              </a:rPr>
              <a:t>Khan </a:t>
            </a:r>
            <a:endParaRPr lang="en-US" sz="2800" spc="80" dirty="0">
              <a:latin typeface="Calibri"/>
              <a:cs typeface="Calibri"/>
            </a:endParaRPr>
          </a:p>
          <a:p>
            <a:pPr marL="12065" marR="5080" indent="1905" algn="ctr">
              <a:lnSpc>
                <a:spcPct val="119800"/>
              </a:lnSpc>
              <a:spcBef>
                <a:spcPts val="110"/>
              </a:spcBef>
            </a:pPr>
            <a:r>
              <a:rPr sz="2800" dirty="0">
                <a:latin typeface="Calibri"/>
                <a:cs typeface="Calibri"/>
              </a:rPr>
              <a:t>Rehan</a:t>
            </a:r>
            <a:r>
              <a:rPr sz="2800" spc="275" dirty="0">
                <a:latin typeface="Calibri"/>
                <a:cs typeface="Calibri"/>
              </a:rPr>
              <a:t> </a:t>
            </a:r>
            <a:r>
              <a:rPr sz="2800" spc="55" dirty="0">
                <a:latin typeface="Calibri"/>
                <a:cs typeface="Calibri"/>
              </a:rPr>
              <a:t>Kapadia</a:t>
            </a:r>
            <a:endParaRPr sz="28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F496-18EB-F4C6-33DE-97C75C1D7627}"/>
              </a:ext>
            </a:extLst>
          </p:cNvPr>
          <p:cNvSpPr>
            <a:spLocks noGrp="1"/>
          </p:cNvSpPr>
          <p:nvPr>
            <p:ph type="title"/>
          </p:nvPr>
        </p:nvSpPr>
        <p:spPr>
          <a:xfrm>
            <a:off x="78739" y="14986"/>
            <a:ext cx="10328275" cy="492443"/>
          </a:xfrm>
        </p:spPr>
        <p:txBody>
          <a:bodyPr/>
          <a:lstStyle/>
          <a:p>
            <a:r>
              <a:rPr lang="en-US" dirty="0"/>
              <a:t>Polarization of light</a:t>
            </a:r>
          </a:p>
        </p:txBody>
      </p:sp>
      <p:sp>
        <p:nvSpPr>
          <p:cNvPr id="3" name="Text Placeholder 2">
            <a:extLst>
              <a:ext uri="{FF2B5EF4-FFF2-40B4-BE49-F238E27FC236}">
                <a16:creationId xmlns:a16="http://schemas.microsoft.com/office/drawing/2014/main" id="{EB1EA5DB-728F-F237-F48E-BA576D97487B}"/>
              </a:ext>
            </a:extLst>
          </p:cNvPr>
          <p:cNvSpPr>
            <a:spLocks noGrp="1"/>
          </p:cNvSpPr>
          <p:nvPr>
            <p:ph type="body" idx="1"/>
          </p:nvPr>
        </p:nvSpPr>
        <p:spPr>
          <a:xfrm>
            <a:off x="1219200" y="3782959"/>
            <a:ext cx="9378315" cy="2154436"/>
          </a:xfrm>
        </p:spPr>
        <p:txBody>
          <a:bodyPr/>
          <a:lstStyle/>
          <a:p>
            <a:r>
              <a:rPr lang="en-US" dirty="0"/>
              <a:t>Electromagnetic waves have an electric field and magnetic field that oscillate in orthogonal planes.</a:t>
            </a:r>
          </a:p>
          <a:p>
            <a:endParaRPr lang="en-US" dirty="0"/>
          </a:p>
          <a:p>
            <a:r>
              <a:rPr lang="en-US" dirty="0"/>
              <a:t>The polarization of light indicates the plane in which the electric field is oscillating</a:t>
            </a:r>
          </a:p>
        </p:txBody>
      </p:sp>
      <p:pic>
        <p:nvPicPr>
          <p:cNvPr id="5" name="Picture 4">
            <a:extLst>
              <a:ext uri="{FF2B5EF4-FFF2-40B4-BE49-F238E27FC236}">
                <a16:creationId xmlns:a16="http://schemas.microsoft.com/office/drawing/2014/main" id="{089509D6-88FC-260A-0992-07FB76CE3422}"/>
              </a:ext>
            </a:extLst>
          </p:cNvPr>
          <p:cNvPicPr>
            <a:picLocks noChangeAspect="1"/>
          </p:cNvPicPr>
          <p:nvPr/>
        </p:nvPicPr>
        <p:blipFill>
          <a:blip r:embed="rId2"/>
          <a:stretch>
            <a:fillRect/>
          </a:stretch>
        </p:blipFill>
        <p:spPr>
          <a:xfrm>
            <a:off x="3124200" y="1371600"/>
            <a:ext cx="5372850" cy="1810003"/>
          </a:xfrm>
          <a:prstGeom prst="rect">
            <a:avLst/>
          </a:prstGeom>
        </p:spPr>
      </p:pic>
      <p:sp>
        <p:nvSpPr>
          <p:cNvPr id="8" name="TextBox 7">
            <a:extLst>
              <a:ext uri="{FF2B5EF4-FFF2-40B4-BE49-F238E27FC236}">
                <a16:creationId xmlns:a16="http://schemas.microsoft.com/office/drawing/2014/main" id="{ECD2429C-E941-AA65-9A71-957EEBE24128}"/>
              </a:ext>
            </a:extLst>
          </p:cNvPr>
          <p:cNvSpPr txBox="1"/>
          <p:nvPr/>
        </p:nvSpPr>
        <p:spPr>
          <a:xfrm>
            <a:off x="5486400" y="1030412"/>
            <a:ext cx="1828800" cy="369332"/>
          </a:xfrm>
          <a:prstGeom prst="rect">
            <a:avLst/>
          </a:prstGeom>
          <a:noFill/>
        </p:spPr>
        <p:txBody>
          <a:bodyPr wrap="square" rtlCol="0">
            <a:spAutoFit/>
          </a:bodyPr>
          <a:lstStyle/>
          <a:p>
            <a:pPr algn="ctr"/>
            <a:r>
              <a:rPr lang="en-US" dirty="0"/>
              <a:t>Wavelength</a:t>
            </a:r>
          </a:p>
        </p:txBody>
      </p:sp>
    </p:spTree>
    <p:extLst>
      <p:ext uri="{BB962C8B-B14F-4D97-AF65-F5344CB8AC3E}">
        <p14:creationId xmlns:p14="http://schemas.microsoft.com/office/powerpoint/2010/main" val="285603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EE08A-8223-F8C1-49B7-3EF3A83AE301}"/>
              </a:ext>
            </a:extLst>
          </p:cNvPr>
          <p:cNvSpPr>
            <a:spLocks noGrp="1"/>
          </p:cNvSpPr>
          <p:nvPr>
            <p:ph type="title"/>
          </p:nvPr>
        </p:nvSpPr>
        <p:spPr>
          <a:xfrm>
            <a:off x="78739" y="14986"/>
            <a:ext cx="10328275" cy="492443"/>
          </a:xfrm>
        </p:spPr>
        <p:txBody>
          <a:bodyPr/>
          <a:lstStyle/>
          <a:p>
            <a:r>
              <a:rPr lang="en-US" dirty="0"/>
              <a:t>s-polarization and p-polarization</a:t>
            </a:r>
          </a:p>
        </p:txBody>
      </p:sp>
      <p:sp>
        <p:nvSpPr>
          <p:cNvPr id="3" name="Text Placeholder 2">
            <a:extLst>
              <a:ext uri="{FF2B5EF4-FFF2-40B4-BE49-F238E27FC236}">
                <a16:creationId xmlns:a16="http://schemas.microsoft.com/office/drawing/2014/main" id="{2D0E1838-2284-EF12-90E2-A42C193F8EF8}"/>
              </a:ext>
            </a:extLst>
          </p:cNvPr>
          <p:cNvSpPr>
            <a:spLocks noGrp="1"/>
          </p:cNvSpPr>
          <p:nvPr>
            <p:ph type="body" idx="1"/>
          </p:nvPr>
        </p:nvSpPr>
        <p:spPr>
          <a:xfrm>
            <a:off x="1028699" y="1676400"/>
            <a:ext cx="9378315" cy="3447098"/>
          </a:xfrm>
        </p:spPr>
        <p:txBody>
          <a:bodyPr/>
          <a:lstStyle/>
          <a:p>
            <a:r>
              <a:rPr lang="en-US" dirty="0"/>
              <a:t>Depending whether the polarization is in plane or orthogonal to the interface</a:t>
            </a:r>
          </a:p>
          <a:p>
            <a:endParaRPr lang="en-US" dirty="0"/>
          </a:p>
          <a:p>
            <a:r>
              <a:rPr lang="en-US" dirty="0"/>
              <a:t>p-polarized light has the electric field in plane or parallel with the interface</a:t>
            </a:r>
          </a:p>
          <a:p>
            <a:endParaRPr lang="en-US" dirty="0"/>
          </a:p>
          <a:p>
            <a:r>
              <a:rPr lang="en-US" dirty="0"/>
              <a:t>s-polarized light has the electric field orthogonal or perpendicular to the interface</a:t>
            </a:r>
          </a:p>
        </p:txBody>
      </p:sp>
    </p:spTree>
    <p:extLst>
      <p:ext uri="{BB962C8B-B14F-4D97-AF65-F5344CB8AC3E}">
        <p14:creationId xmlns:p14="http://schemas.microsoft.com/office/powerpoint/2010/main" val="2559922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7106C-E919-29D9-1564-EE86FCAD1B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5430FB-73C7-A8D4-3B50-4E45E9A3043E}"/>
              </a:ext>
            </a:extLst>
          </p:cNvPr>
          <p:cNvSpPr>
            <a:spLocks noGrp="1"/>
          </p:cNvSpPr>
          <p:nvPr>
            <p:ph type="title"/>
          </p:nvPr>
        </p:nvSpPr>
        <p:spPr>
          <a:xfrm>
            <a:off x="78739" y="14986"/>
            <a:ext cx="10328275" cy="492443"/>
          </a:xfrm>
        </p:spPr>
        <p:txBody>
          <a:bodyPr/>
          <a:lstStyle/>
          <a:p>
            <a:r>
              <a:rPr lang="en-US" dirty="0"/>
              <a:t>Transmission and Reflection</a:t>
            </a:r>
          </a:p>
        </p:txBody>
      </p:sp>
      <p:sp>
        <p:nvSpPr>
          <p:cNvPr id="3" name="Text Placeholder 2">
            <a:extLst>
              <a:ext uri="{FF2B5EF4-FFF2-40B4-BE49-F238E27FC236}">
                <a16:creationId xmlns:a16="http://schemas.microsoft.com/office/drawing/2014/main" id="{BCC32BBF-AEC5-44E1-5C12-7B0FF675AC08}"/>
              </a:ext>
            </a:extLst>
          </p:cNvPr>
          <p:cNvSpPr>
            <a:spLocks noGrp="1"/>
          </p:cNvSpPr>
          <p:nvPr>
            <p:ph type="body" idx="1"/>
          </p:nvPr>
        </p:nvSpPr>
        <p:spPr>
          <a:xfrm>
            <a:off x="381001" y="5155045"/>
            <a:ext cx="11201400" cy="1315975"/>
          </a:xfrm>
        </p:spPr>
        <p:txBody>
          <a:bodyPr/>
          <a:lstStyle/>
          <a:p>
            <a:r>
              <a:rPr lang="en-US" dirty="0"/>
              <a:t>Snell’s law gives us the relationship between the angle of light in one medium with respect to normal and the angle of light in another medium with respect to normal when an interface is crossed at an angle.</a:t>
            </a:r>
          </a:p>
        </p:txBody>
      </p:sp>
      <p:pic>
        <p:nvPicPr>
          <p:cNvPr id="2050" name="Picture 2" descr="undefined">
            <a:extLst>
              <a:ext uri="{FF2B5EF4-FFF2-40B4-BE49-F238E27FC236}">
                <a16:creationId xmlns:a16="http://schemas.microsoft.com/office/drawing/2014/main" id="{11330CA0-48F7-C855-72AE-9C6E6EDB85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143000"/>
            <a:ext cx="4225837" cy="2819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C027952-708F-8BA4-9DC9-7B9A1ABC42A1}"/>
              </a:ext>
            </a:extLst>
          </p:cNvPr>
          <p:cNvPicPr>
            <a:picLocks noChangeAspect="1"/>
          </p:cNvPicPr>
          <p:nvPr/>
        </p:nvPicPr>
        <p:blipFill>
          <a:blip r:embed="rId3"/>
          <a:srcRect l="9875" t="14314" r="16377" b="47860"/>
          <a:stretch/>
        </p:blipFill>
        <p:spPr>
          <a:xfrm>
            <a:off x="6629400" y="1315052"/>
            <a:ext cx="3962400" cy="1250381"/>
          </a:xfrm>
          <a:prstGeom prst="rect">
            <a:avLst/>
          </a:prstGeom>
        </p:spPr>
      </p:pic>
      <p:pic>
        <p:nvPicPr>
          <p:cNvPr id="10" name="Picture 9">
            <a:extLst>
              <a:ext uri="{FF2B5EF4-FFF2-40B4-BE49-F238E27FC236}">
                <a16:creationId xmlns:a16="http://schemas.microsoft.com/office/drawing/2014/main" id="{E58B80FD-D986-1C5F-50A0-50FEFE9ACD2C}"/>
              </a:ext>
            </a:extLst>
          </p:cNvPr>
          <p:cNvPicPr>
            <a:picLocks noChangeAspect="1"/>
          </p:cNvPicPr>
          <p:nvPr/>
        </p:nvPicPr>
        <p:blipFill>
          <a:blip r:embed="rId3"/>
          <a:srcRect l="8871" t="65441" r="15962"/>
          <a:stretch/>
        </p:blipFill>
        <p:spPr>
          <a:xfrm>
            <a:off x="6524624" y="3097041"/>
            <a:ext cx="4038601" cy="1142398"/>
          </a:xfrm>
          <a:prstGeom prst="rect">
            <a:avLst/>
          </a:prstGeom>
        </p:spPr>
      </p:pic>
      <p:sp>
        <p:nvSpPr>
          <p:cNvPr id="11" name="TextBox 10">
            <a:extLst>
              <a:ext uri="{FF2B5EF4-FFF2-40B4-BE49-F238E27FC236}">
                <a16:creationId xmlns:a16="http://schemas.microsoft.com/office/drawing/2014/main" id="{F33522FD-113D-0CD8-4931-CFCB83BF0A35}"/>
              </a:ext>
            </a:extLst>
          </p:cNvPr>
          <p:cNvSpPr txBox="1"/>
          <p:nvPr/>
        </p:nvSpPr>
        <p:spPr>
          <a:xfrm>
            <a:off x="7458075" y="1039234"/>
            <a:ext cx="2819400" cy="461665"/>
          </a:xfrm>
          <a:prstGeom prst="rect">
            <a:avLst/>
          </a:prstGeom>
          <a:noFill/>
        </p:spPr>
        <p:txBody>
          <a:bodyPr wrap="square" rtlCol="0">
            <a:spAutoFit/>
          </a:bodyPr>
          <a:lstStyle/>
          <a:p>
            <a:pPr algn="ctr"/>
            <a:r>
              <a:rPr lang="en-US" sz="2400" b="1" dirty="0"/>
              <a:t>S-Polarized Light</a:t>
            </a:r>
          </a:p>
        </p:txBody>
      </p:sp>
      <p:sp>
        <p:nvSpPr>
          <p:cNvPr id="12" name="TextBox 11">
            <a:extLst>
              <a:ext uri="{FF2B5EF4-FFF2-40B4-BE49-F238E27FC236}">
                <a16:creationId xmlns:a16="http://schemas.microsoft.com/office/drawing/2014/main" id="{9FA00AC5-4D4C-2F17-0F89-A83F63D7D65E}"/>
              </a:ext>
            </a:extLst>
          </p:cNvPr>
          <p:cNvSpPr txBox="1"/>
          <p:nvPr/>
        </p:nvSpPr>
        <p:spPr>
          <a:xfrm>
            <a:off x="7458075" y="2695767"/>
            <a:ext cx="2819400" cy="461665"/>
          </a:xfrm>
          <a:prstGeom prst="rect">
            <a:avLst/>
          </a:prstGeom>
          <a:noFill/>
        </p:spPr>
        <p:txBody>
          <a:bodyPr wrap="square" rtlCol="0">
            <a:spAutoFit/>
          </a:bodyPr>
          <a:lstStyle/>
          <a:p>
            <a:pPr algn="ctr"/>
            <a:r>
              <a:rPr lang="en-US" sz="2400" b="1" dirty="0"/>
              <a:t>P-Polarized Light</a:t>
            </a:r>
          </a:p>
        </p:txBody>
      </p:sp>
      <p:pic>
        <p:nvPicPr>
          <p:cNvPr id="4" name="Picture 3">
            <a:extLst>
              <a:ext uri="{FF2B5EF4-FFF2-40B4-BE49-F238E27FC236}">
                <a16:creationId xmlns:a16="http://schemas.microsoft.com/office/drawing/2014/main" id="{2F53DE06-C6FE-A999-5B69-071C69B28935}"/>
              </a:ext>
            </a:extLst>
          </p:cNvPr>
          <p:cNvPicPr>
            <a:picLocks noChangeAspect="1"/>
          </p:cNvPicPr>
          <p:nvPr/>
        </p:nvPicPr>
        <p:blipFill>
          <a:blip r:embed="rId4"/>
          <a:srcRect l="6374" r="81868" b="84841"/>
          <a:stretch/>
        </p:blipFill>
        <p:spPr>
          <a:xfrm>
            <a:off x="6647782" y="4462096"/>
            <a:ext cx="1124618" cy="795704"/>
          </a:xfrm>
          <a:prstGeom prst="rect">
            <a:avLst/>
          </a:prstGeom>
        </p:spPr>
      </p:pic>
    </p:spTree>
    <p:extLst>
      <p:ext uri="{BB962C8B-B14F-4D97-AF65-F5344CB8AC3E}">
        <p14:creationId xmlns:p14="http://schemas.microsoft.com/office/powerpoint/2010/main" val="298345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C0DF2-AB52-4387-C8BF-D2F614C4DB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5F5E81-1D70-1325-B7AD-E1492CA369DA}"/>
              </a:ext>
            </a:extLst>
          </p:cNvPr>
          <p:cNvSpPr>
            <a:spLocks noGrp="1"/>
          </p:cNvSpPr>
          <p:nvPr>
            <p:ph type="title"/>
          </p:nvPr>
        </p:nvSpPr>
        <p:spPr>
          <a:xfrm>
            <a:off x="78739" y="14986"/>
            <a:ext cx="10328275" cy="492443"/>
          </a:xfrm>
        </p:spPr>
        <p:txBody>
          <a:bodyPr/>
          <a:lstStyle/>
          <a:p>
            <a:r>
              <a:rPr lang="en-US" dirty="0"/>
              <a:t>Transmission and Reflection</a:t>
            </a:r>
          </a:p>
        </p:txBody>
      </p:sp>
      <p:sp>
        <p:nvSpPr>
          <p:cNvPr id="3" name="Text Placeholder 2">
            <a:extLst>
              <a:ext uri="{FF2B5EF4-FFF2-40B4-BE49-F238E27FC236}">
                <a16:creationId xmlns:a16="http://schemas.microsoft.com/office/drawing/2014/main" id="{A588918F-E307-ACBB-66D6-9E37C63915FB}"/>
              </a:ext>
            </a:extLst>
          </p:cNvPr>
          <p:cNvSpPr>
            <a:spLocks noGrp="1"/>
          </p:cNvSpPr>
          <p:nvPr>
            <p:ph type="body" idx="1"/>
          </p:nvPr>
        </p:nvSpPr>
        <p:spPr>
          <a:xfrm>
            <a:off x="1028699" y="4747471"/>
            <a:ext cx="9378315" cy="1723549"/>
          </a:xfrm>
        </p:spPr>
        <p:txBody>
          <a:bodyPr/>
          <a:lstStyle/>
          <a:p>
            <a:r>
              <a:rPr lang="en-US" dirty="0"/>
              <a:t>Snell’s law gives us the relationship between the angle of light in one medium with respect to normal and the angle of light in another medium with respect to normal when an interface is crossed at an angle.</a:t>
            </a:r>
          </a:p>
        </p:txBody>
      </p:sp>
      <p:pic>
        <p:nvPicPr>
          <p:cNvPr id="5" name="Picture 4">
            <a:extLst>
              <a:ext uri="{FF2B5EF4-FFF2-40B4-BE49-F238E27FC236}">
                <a16:creationId xmlns:a16="http://schemas.microsoft.com/office/drawing/2014/main" id="{225417B4-8FD5-6CC4-035C-3EEBB2D19662}"/>
              </a:ext>
            </a:extLst>
          </p:cNvPr>
          <p:cNvPicPr>
            <a:picLocks noChangeAspect="1"/>
          </p:cNvPicPr>
          <p:nvPr/>
        </p:nvPicPr>
        <p:blipFill>
          <a:blip r:embed="rId2"/>
          <a:srcRect l="6374" r="81868" b="84841"/>
          <a:stretch/>
        </p:blipFill>
        <p:spPr>
          <a:xfrm>
            <a:off x="228600" y="2362200"/>
            <a:ext cx="1124618" cy="795704"/>
          </a:xfrm>
          <a:prstGeom prst="rect">
            <a:avLst/>
          </a:prstGeom>
        </p:spPr>
      </p:pic>
      <p:pic>
        <p:nvPicPr>
          <p:cNvPr id="6" name="Picture 5">
            <a:extLst>
              <a:ext uri="{FF2B5EF4-FFF2-40B4-BE49-F238E27FC236}">
                <a16:creationId xmlns:a16="http://schemas.microsoft.com/office/drawing/2014/main" id="{7C3B23E2-E3FE-A889-ADBF-6AB8D51054E3}"/>
              </a:ext>
            </a:extLst>
          </p:cNvPr>
          <p:cNvPicPr>
            <a:picLocks noChangeAspect="1"/>
          </p:cNvPicPr>
          <p:nvPr/>
        </p:nvPicPr>
        <p:blipFill>
          <a:blip r:embed="rId2"/>
          <a:srcRect t="31746" r="11566"/>
          <a:stretch/>
        </p:blipFill>
        <p:spPr>
          <a:xfrm>
            <a:off x="1447800" y="1066800"/>
            <a:ext cx="8458200" cy="3582662"/>
          </a:xfrm>
          <a:prstGeom prst="rect">
            <a:avLst/>
          </a:prstGeom>
        </p:spPr>
      </p:pic>
    </p:spTree>
    <p:extLst>
      <p:ext uri="{BB962C8B-B14F-4D97-AF65-F5344CB8AC3E}">
        <p14:creationId xmlns:p14="http://schemas.microsoft.com/office/powerpoint/2010/main" val="264884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7669-9390-68F5-028D-C7F1A71BE5B3}"/>
              </a:ext>
            </a:extLst>
          </p:cNvPr>
          <p:cNvSpPr>
            <a:spLocks noGrp="1"/>
          </p:cNvSpPr>
          <p:nvPr>
            <p:ph type="title"/>
          </p:nvPr>
        </p:nvSpPr>
        <p:spPr>
          <a:xfrm>
            <a:off x="78739" y="14986"/>
            <a:ext cx="10328275" cy="492443"/>
          </a:xfrm>
        </p:spPr>
        <p:txBody>
          <a:bodyPr/>
          <a:lstStyle/>
          <a:p>
            <a:r>
              <a:rPr lang="en-US" dirty="0"/>
              <a:t>Waveguides </a:t>
            </a:r>
          </a:p>
        </p:txBody>
      </p:sp>
      <p:sp>
        <p:nvSpPr>
          <p:cNvPr id="3" name="Text Placeholder 2">
            <a:extLst>
              <a:ext uri="{FF2B5EF4-FFF2-40B4-BE49-F238E27FC236}">
                <a16:creationId xmlns:a16="http://schemas.microsoft.com/office/drawing/2014/main" id="{4A35B64D-6108-11BE-8F85-FFB21F9587B7}"/>
              </a:ext>
            </a:extLst>
          </p:cNvPr>
          <p:cNvSpPr>
            <a:spLocks noGrp="1"/>
          </p:cNvSpPr>
          <p:nvPr>
            <p:ph type="body" idx="1"/>
          </p:nvPr>
        </p:nvSpPr>
        <p:spPr>
          <a:xfrm>
            <a:off x="373912" y="4800600"/>
            <a:ext cx="11805286" cy="1723549"/>
          </a:xfrm>
        </p:spPr>
        <p:txBody>
          <a:bodyPr/>
          <a:lstStyle/>
          <a:p>
            <a:r>
              <a:rPr lang="en-US" dirty="0"/>
              <a:t>If light is incident on an interface at an angle beyond the critical angle, then it is reflected back. It will also be incident on the lower surface at an angle that enables total internal reflection. This allows us to create a waveguide, where light will just propagate in a confined guide as long as possible.</a:t>
            </a:r>
          </a:p>
        </p:txBody>
      </p:sp>
      <p:pic>
        <p:nvPicPr>
          <p:cNvPr id="1026" name="Picture 2" descr="1. Total internal reflection in a slab waveguide. Light is trapped in the higher index material or core section of the waveguide. ">
            <a:extLst>
              <a:ext uri="{FF2B5EF4-FFF2-40B4-BE49-F238E27FC236}">
                <a16:creationId xmlns:a16="http://schemas.microsoft.com/office/drawing/2014/main" id="{FC4A01A1-F168-D9C1-424A-0903809A5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240" y="838200"/>
            <a:ext cx="809625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508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7569-0636-2241-2CF1-77D52518F9F1}"/>
              </a:ext>
            </a:extLst>
          </p:cNvPr>
          <p:cNvSpPr>
            <a:spLocks noGrp="1"/>
          </p:cNvSpPr>
          <p:nvPr>
            <p:ph type="title"/>
          </p:nvPr>
        </p:nvSpPr>
        <p:spPr>
          <a:xfrm>
            <a:off x="78739" y="14986"/>
            <a:ext cx="10328275" cy="492443"/>
          </a:xfrm>
        </p:spPr>
        <p:txBody>
          <a:bodyPr/>
          <a:lstStyle/>
          <a:p>
            <a:r>
              <a:rPr lang="en-US" dirty="0"/>
              <a:t>Optical Fiber Transmission Speeds</a:t>
            </a:r>
          </a:p>
        </p:txBody>
      </p:sp>
      <p:pic>
        <p:nvPicPr>
          <p:cNvPr id="5" name="Picture 4">
            <a:extLst>
              <a:ext uri="{FF2B5EF4-FFF2-40B4-BE49-F238E27FC236}">
                <a16:creationId xmlns:a16="http://schemas.microsoft.com/office/drawing/2014/main" id="{DC7F60C8-DD89-B81D-703F-EFCC1FA84902}"/>
              </a:ext>
            </a:extLst>
          </p:cNvPr>
          <p:cNvPicPr>
            <a:picLocks noChangeAspect="1"/>
          </p:cNvPicPr>
          <p:nvPr/>
        </p:nvPicPr>
        <p:blipFill>
          <a:blip r:embed="rId2"/>
          <a:stretch>
            <a:fillRect/>
          </a:stretch>
        </p:blipFill>
        <p:spPr>
          <a:xfrm>
            <a:off x="1447800" y="609600"/>
            <a:ext cx="9231013" cy="6192114"/>
          </a:xfrm>
          <a:prstGeom prst="rect">
            <a:avLst/>
          </a:prstGeom>
        </p:spPr>
      </p:pic>
    </p:spTree>
    <p:extLst>
      <p:ext uri="{BB962C8B-B14F-4D97-AF65-F5344CB8AC3E}">
        <p14:creationId xmlns:p14="http://schemas.microsoft.com/office/powerpoint/2010/main" val="22121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6C6-2245-AC01-6DD1-EDBA70B81D04}"/>
              </a:ext>
            </a:extLst>
          </p:cNvPr>
          <p:cNvSpPr>
            <a:spLocks noGrp="1"/>
          </p:cNvSpPr>
          <p:nvPr>
            <p:ph type="title"/>
          </p:nvPr>
        </p:nvSpPr>
        <p:spPr>
          <a:xfrm>
            <a:off x="78739" y="14986"/>
            <a:ext cx="10328275" cy="492443"/>
          </a:xfrm>
        </p:spPr>
        <p:txBody>
          <a:bodyPr/>
          <a:lstStyle/>
          <a:p>
            <a:r>
              <a:rPr lang="en-US" dirty="0"/>
              <a:t>Optical Modulation Techniques</a:t>
            </a:r>
          </a:p>
        </p:txBody>
      </p:sp>
      <p:sp>
        <p:nvSpPr>
          <p:cNvPr id="3" name="Text Placeholder 2">
            <a:extLst>
              <a:ext uri="{FF2B5EF4-FFF2-40B4-BE49-F238E27FC236}">
                <a16:creationId xmlns:a16="http://schemas.microsoft.com/office/drawing/2014/main" id="{6AC6C300-8920-5023-1210-C635CBA7A540}"/>
              </a:ext>
            </a:extLst>
          </p:cNvPr>
          <p:cNvSpPr>
            <a:spLocks noGrp="1"/>
          </p:cNvSpPr>
          <p:nvPr>
            <p:ph type="body" idx="1"/>
          </p:nvPr>
        </p:nvSpPr>
        <p:spPr>
          <a:xfrm>
            <a:off x="1204366" y="1368933"/>
            <a:ext cx="9378315" cy="2154436"/>
          </a:xfrm>
        </p:spPr>
        <p:txBody>
          <a:bodyPr/>
          <a:lstStyle/>
          <a:p>
            <a:r>
              <a:rPr lang="en-US" dirty="0"/>
              <a:t>Intensity Modulation: Where you modulate the intensity of the light, and have predetermined values for each intensity of light.</a:t>
            </a:r>
          </a:p>
          <a:p>
            <a:endParaRPr lang="en-US" dirty="0"/>
          </a:p>
          <a:p>
            <a:r>
              <a:rPr lang="en-US" dirty="0"/>
              <a:t>On-off keying is where you have two values that represent 1 and 0, allowing you to transmit binary information</a:t>
            </a:r>
          </a:p>
        </p:txBody>
      </p:sp>
      <p:pic>
        <p:nvPicPr>
          <p:cNvPr id="5" name="Picture 4">
            <a:extLst>
              <a:ext uri="{FF2B5EF4-FFF2-40B4-BE49-F238E27FC236}">
                <a16:creationId xmlns:a16="http://schemas.microsoft.com/office/drawing/2014/main" id="{00916C88-9259-F5E4-58DF-2CE2BED63B63}"/>
              </a:ext>
            </a:extLst>
          </p:cNvPr>
          <p:cNvPicPr>
            <a:picLocks noChangeAspect="1"/>
          </p:cNvPicPr>
          <p:nvPr/>
        </p:nvPicPr>
        <p:blipFill>
          <a:blip r:embed="rId2"/>
          <a:stretch>
            <a:fillRect/>
          </a:stretch>
        </p:blipFill>
        <p:spPr>
          <a:xfrm>
            <a:off x="838200" y="3733800"/>
            <a:ext cx="9412013" cy="2591162"/>
          </a:xfrm>
          <a:prstGeom prst="rect">
            <a:avLst/>
          </a:prstGeom>
        </p:spPr>
      </p:pic>
    </p:spTree>
    <p:extLst>
      <p:ext uri="{BB962C8B-B14F-4D97-AF65-F5344CB8AC3E}">
        <p14:creationId xmlns:p14="http://schemas.microsoft.com/office/powerpoint/2010/main" val="2726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33E9-79E6-7CC8-3E61-FF97BF184FC0}"/>
              </a:ext>
            </a:extLst>
          </p:cNvPr>
          <p:cNvSpPr>
            <a:spLocks noGrp="1"/>
          </p:cNvSpPr>
          <p:nvPr>
            <p:ph type="title"/>
          </p:nvPr>
        </p:nvSpPr>
        <p:spPr>
          <a:xfrm>
            <a:off x="78739" y="14986"/>
            <a:ext cx="10328275" cy="492443"/>
          </a:xfrm>
        </p:spPr>
        <p:txBody>
          <a:bodyPr/>
          <a:lstStyle/>
          <a:p>
            <a:r>
              <a:rPr lang="en-US" dirty="0"/>
              <a:t>How have we done optical communications in the past?</a:t>
            </a:r>
          </a:p>
        </p:txBody>
      </p:sp>
      <p:sp>
        <p:nvSpPr>
          <p:cNvPr id="4" name="TextBox 3">
            <a:extLst>
              <a:ext uri="{FF2B5EF4-FFF2-40B4-BE49-F238E27FC236}">
                <a16:creationId xmlns:a16="http://schemas.microsoft.com/office/drawing/2014/main" id="{4B35E24B-0E96-1029-6CF8-00A58E791C10}"/>
              </a:ext>
            </a:extLst>
          </p:cNvPr>
          <p:cNvSpPr txBox="1"/>
          <p:nvPr/>
        </p:nvSpPr>
        <p:spPr>
          <a:xfrm>
            <a:off x="807871" y="1504317"/>
            <a:ext cx="11125200" cy="1384995"/>
          </a:xfrm>
          <a:prstGeom prst="rect">
            <a:avLst/>
          </a:prstGeom>
          <a:noFill/>
        </p:spPr>
        <p:txBody>
          <a:bodyPr wrap="square" rtlCol="0">
            <a:spAutoFit/>
          </a:bodyPr>
          <a:lstStyle/>
          <a:p>
            <a:r>
              <a:rPr lang="en-US" sz="2800" dirty="0"/>
              <a:t>What kind of systems have people used in the past to do optical communications?</a:t>
            </a:r>
          </a:p>
          <a:p>
            <a:endParaRPr lang="en-US" sz="2800" dirty="0"/>
          </a:p>
        </p:txBody>
      </p:sp>
      <p:grpSp>
        <p:nvGrpSpPr>
          <p:cNvPr id="31" name="Group 30">
            <a:extLst>
              <a:ext uri="{FF2B5EF4-FFF2-40B4-BE49-F238E27FC236}">
                <a16:creationId xmlns:a16="http://schemas.microsoft.com/office/drawing/2014/main" id="{C72D1353-D73D-EFD0-012B-7A55D9B5EB4B}"/>
              </a:ext>
            </a:extLst>
          </p:cNvPr>
          <p:cNvGrpSpPr/>
          <p:nvPr/>
        </p:nvGrpSpPr>
        <p:grpSpPr>
          <a:xfrm>
            <a:off x="685800" y="3276600"/>
            <a:ext cx="10728658" cy="2235771"/>
            <a:chOff x="838200" y="914400"/>
            <a:chExt cx="10728658" cy="2235771"/>
          </a:xfrm>
        </p:grpSpPr>
        <p:pic>
          <p:nvPicPr>
            <p:cNvPr id="19" name="Picture 18" descr="A drawing of a campfire in a field&#10;&#10;Description automatically generated">
              <a:extLst>
                <a:ext uri="{FF2B5EF4-FFF2-40B4-BE49-F238E27FC236}">
                  <a16:creationId xmlns:a16="http://schemas.microsoft.com/office/drawing/2014/main" id="{02DE8758-05E9-48BD-C352-04E1FB41B7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990600"/>
              <a:ext cx="1676400" cy="1676400"/>
            </a:xfrm>
            <a:prstGeom prst="rect">
              <a:avLst/>
            </a:prstGeom>
          </p:spPr>
        </p:pic>
        <p:sp>
          <p:nvSpPr>
            <p:cNvPr id="20" name="TextBox 19">
              <a:extLst>
                <a:ext uri="{FF2B5EF4-FFF2-40B4-BE49-F238E27FC236}">
                  <a16:creationId xmlns:a16="http://schemas.microsoft.com/office/drawing/2014/main" id="{0AF565C8-F838-F5F1-764C-A3FCB5C47E52}"/>
                </a:ext>
              </a:extLst>
            </p:cNvPr>
            <p:cNvSpPr txBox="1"/>
            <p:nvPr/>
          </p:nvSpPr>
          <p:spPr>
            <a:xfrm>
              <a:off x="838200" y="2780839"/>
              <a:ext cx="1752600" cy="369332"/>
            </a:xfrm>
            <a:prstGeom prst="rect">
              <a:avLst/>
            </a:prstGeom>
            <a:noFill/>
          </p:spPr>
          <p:txBody>
            <a:bodyPr wrap="square" rtlCol="0">
              <a:spAutoFit/>
            </a:bodyPr>
            <a:lstStyle/>
            <a:p>
              <a:r>
                <a:rPr lang="en-US" dirty="0"/>
                <a:t>Smoke Signals </a:t>
              </a:r>
            </a:p>
          </p:txBody>
        </p:sp>
        <p:pic>
          <p:nvPicPr>
            <p:cNvPr id="22" name="Picture 21">
              <a:extLst>
                <a:ext uri="{FF2B5EF4-FFF2-40B4-BE49-F238E27FC236}">
                  <a16:creationId xmlns:a16="http://schemas.microsoft.com/office/drawing/2014/main" id="{5252FB3A-A3E3-47D1-6709-172B7FF883F2}"/>
                </a:ext>
              </a:extLst>
            </p:cNvPr>
            <p:cNvPicPr>
              <a:picLocks noChangeAspect="1"/>
            </p:cNvPicPr>
            <p:nvPr/>
          </p:nvPicPr>
          <p:blipFill>
            <a:blip r:embed="rId3"/>
            <a:stretch>
              <a:fillRect/>
            </a:stretch>
          </p:blipFill>
          <p:spPr>
            <a:xfrm>
              <a:off x="3716807" y="914400"/>
              <a:ext cx="1726105" cy="1676400"/>
            </a:xfrm>
            <a:prstGeom prst="rect">
              <a:avLst/>
            </a:prstGeom>
          </p:spPr>
        </p:pic>
        <p:sp>
          <p:nvSpPr>
            <p:cNvPr id="23" name="TextBox 22">
              <a:extLst>
                <a:ext uri="{FF2B5EF4-FFF2-40B4-BE49-F238E27FC236}">
                  <a16:creationId xmlns:a16="http://schemas.microsoft.com/office/drawing/2014/main" id="{54969397-FABE-30AF-1162-E8D95EAFA7F2}"/>
                </a:ext>
              </a:extLst>
            </p:cNvPr>
            <p:cNvSpPr txBox="1"/>
            <p:nvPr/>
          </p:nvSpPr>
          <p:spPr>
            <a:xfrm>
              <a:off x="3690312" y="2704639"/>
              <a:ext cx="1752600" cy="369332"/>
            </a:xfrm>
            <a:prstGeom prst="rect">
              <a:avLst/>
            </a:prstGeom>
            <a:noFill/>
          </p:spPr>
          <p:txBody>
            <a:bodyPr wrap="square" rtlCol="0">
              <a:spAutoFit/>
            </a:bodyPr>
            <a:lstStyle/>
            <a:p>
              <a:pPr algn="ctr"/>
              <a:r>
                <a:rPr lang="en-US" dirty="0"/>
                <a:t>Signal Lamp </a:t>
              </a:r>
            </a:p>
          </p:txBody>
        </p:sp>
        <p:pic>
          <p:nvPicPr>
            <p:cNvPr id="25" name="Picture 24">
              <a:extLst>
                <a:ext uri="{FF2B5EF4-FFF2-40B4-BE49-F238E27FC236}">
                  <a16:creationId xmlns:a16="http://schemas.microsoft.com/office/drawing/2014/main" id="{8DDDE6C4-5533-B340-22E3-6E43E454920E}"/>
                </a:ext>
              </a:extLst>
            </p:cNvPr>
            <p:cNvPicPr>
              <a:picLocks noChangeAspect="1"/>
            </p:cNvPicPr>
            <p:nvPr/>
          </p:nvPicPr>
          <p:blipFill>
            <a:blip r:embed="rId4"/>
            <a:stretch>
              <a:fillRect/>
            </a:stretch>
          </p:blipFill>
          <p:spPr>
            <a:xfrm>
              <a:off x="7162800" y="914400"/>
              <a:ext cx="1669818" cy="1676400"/>
            </a:xfrm>
            <a:prstGeom prst="rect">
              <a:avLst/>
            </a:prstGeom>
          </p:spPr>
        </p:pic>
        <p:sp>
          <p:nvSpPr>
            <p:cNvPr id="28" name="TextBox 27">
              <a:extLst>
                <a:ext uri="{FF2B5EF4-FFF2-40B4-BE49-F238E27FC236}">
                  <a16:creationId xmlns:a16="http://schemas.microsoft.com/office/drawing/2014/main" id="{6B8B8E2C-3F6F-D08D-10B9-555F939A347B}"/>
                </a:ext>
              </a:extLst>
            </p:cNvPr>
            <p:cNvSpPr txBox="1"/>
            <p:nvPr/>
          </p:nvSpPr>
          <p:spPr>
            <a:xfrm>
              <a:off x="7182722" y="2697488"/>
              <a:ext cx="1752600" cy="369332"/>
            </a:xfrm>
            <a:prstGeom prst="rect">
              <a:avLst/>
            </a:prstGeom>
            <a:noFill/>
          </p:spPr>
          <p:txBody>
            <a:bodyPr wrap="square" rtlCol="0">
              <a:spAutoFit/>
            </a:bodyPr>
            <a:lstStyle/>
            <a:p>
              <a:pPr algn="ctr"/>
              <a:r>
                <a:rPr lang="en-US" dirty="0"/>
                <a:t>Heliograph</a:t>
              </a:r>
            </a:p>
          </p:txBody>
        </p:sp>
        <p:pic>
          <p:nvPicPr>
            <p:cNvPr id="1026" name="Picture 2">
              <a:extLst>
                <a:ext uri="{FF2B5EF4-FFF2-40B4-BE49-F238E27FC236}">
                  <a16:creationId xmlns:a16="http://schemas.microsoft.com/office/drawing/2014/main" id="{58957C5A-E272-D874-44C5-78EB007DE8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2072" y="914400"/>
              <a:ext cx="1391728" cy="16764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0AFB6F05-1696-C106-5B87-85E14A611C67}"/>
                </a:ext>
              </a:extLst>
            </p:cNvPr>
            <p:cNvSpPr txBox="1"/>
            <p:nvPr/>
          </p:nvSpPr>
          <p:spPr>
            <a:xfrm>
              <a:off x="9814258" y="2697487"/>
              <a:ext cx="1752600" cy="369332"/>
            </a:xfrm>
            <a:prstGeom prst="rect">
              <a:avLst/>
            </a:prstGeom>
            <a:noFill/>
          </p:spPr>
          <p:txBody>
            <a:bodyPr wrap="square" rtlCol="0">
              <a:spAutoFit/>
            </a:bodyPr>
            <a:lstStyle/>
            <a:p>
              <a:pPr algn="ctr"/>
              <a:r>
                <a:rPr lang="en-US" dirty="0"/>
                <a:t>Fiber Optics</a:t>
              </a:r>
            </a:p>
          </p:txBody>
        </p:sp>
      </p:grpSp>
    </p:spTree>
    <p:extLst>
      <p:ext uri="{BB962C8B-B14F-4D97-AF65-F5344CB8AC3E}">
        <p14:creationId xmlns:p14="http://schemas.microsoft.com/office/powerpoint/2010/main" val="22446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F9AC1-228B-AD9A-780B-48622CCEB9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CA1B6-5442-F5C6-82B1-C8C76692DF0F}"/>
              </a:ext>
            </a:extLst>
          </p:cNvPr>
          <p:cNvSpPr>
            <a:spLocks noGrp="1"/>
          </p:cNvSpPr>
          <p:nvPr>
            <p:ph type="title"/>
          </p:nvPr>
        </p:nvSpPr>
        <p:spPr>
          <a:xfrm>
            <a:off x="78739" y="14986"/>
            <a:ext cx="10328275" cy="492443"/>
          </a:xfrm>
        </p:spPr>
        <p:txBody>
          <a:bodyPr/>
          <a:lstStyle/>
          <a:p>
            <a:r>
              <a:rPr lang="en-US" dirty="0"/>
              <a:t>How fast could we communicate using smoke signals?</a:t>
            </a:r>
          </a:p>
        </p:txBody>
      </p:sp>
      <p:sp>
        <p:nvSpPr>
          <p:cNvPr id="3" name="object 3">
            <a:extLst>
              <a:ext uri="{FF2B5EF4-FFF2-40B4-BE49-F238E27FC236}">
                <a16:creationId xmlns:a16="http://schemas.microsoft.com/office/drawing/2014/main" id="{9579EFD2-CAC5-8F88-B4F6-890C92A91714}"/>
              </a:ext>
            </a:extLst>
          </p:cNvPr>
          <p:cNvSpPr txBox="1"/>
          <p:nvPr/>
        </p:nvSpPr>
        <p:spPr>
          <a:xfrm>
            <a:off x="1143000" y="1447800"/>
            <a:ext cx="9448800" cy="4671792"/>
          </a:xfrm>
          <a:prstGeom prst="rect">
            <a:avLst/>
          </a:prstGeom>
        </p:spPr>
        <p:txBody>
          <a:bodyPr vert="horz" wrap="square" lIns="0" tIns="54610" rIns="0" bIns="0" rtlCol="0">
            <a:spAutoFit/>
          </a:bodyPr>
          <a:lstStyle/>
          <a:p>
            <a:pPr marL="469900" indent="-457200">
              <a:lnSpc>
                <a:spcPct val="100000"/>
              </a:lnSpc>
              <a:spcBef>
                <a:spcPts val="430"/>
              </a:spcBef>
              <a:buFont typeface="Courier New" panose="02070309020205020404" pitchFamily="49" charset="0"/>
              <a:buChar char="o"/>
              <a:tabLst>
                <a:tab pos="240665" algn="l"/>
              </a:tabLst>
            </a:pPr>
            <a:r>
              <a:rPr lang="en-US" sz="2800" dirty="0">
                <a:latin typeface="Calibri"/>
                <a:cs typeface="Calibri"/>
              </a:rPr>
              <a:t>We could have a short or long pulse to represent a 1 or 0.</a:t>
            </a:r>
          </a:p>
          <a:p>
            <a:pPr marL="469900" lvl="6" indent="-457200">
              <a:spcBef>
                <a:spcPts val="430"/>
              </a:spcBef>
              <a:buFont typeface="Courier New" panose="02070309020205020404" pitchFamily="49" charset="0"/>
              <a:buChar char="o"/>
              <a:tabLst>
                <a:tab pos="240665" algn="l"/>
              </a:tabLst>
            </a:pPr>
            <a:r>
              <a:rPr lang="en-US" sz="2800" dirty="0">
                <a:latin typeface="Calibri"/>
                <a:cs typeface="Calibri"/>
              </a:rPr>
              <a:t>Let’s assume 0.5 seconds for short and 1.5 seconds for long pulse</a:t>
            </a:r>
          </a:p>
          <a:p>
            <a:pPr marL="469900" lvl="6" indent="-457200">
              <a:spcBef>
                <a:spcPts val="430"/>
              </a:spcBef>
              <a:buFont typeface="Courier New" panose="02070309020205020404" pitchFamily="49" charset="0"/>
              <a:buChar char="o"/>
              <a:tabLst>
                <a:tab pos="240665" algn="l"/>
              </a:tabLst>
            </a:pPr>
            <a:r>
              <a:rPr lang="en-US" sz="2800" dirty="0">
                <a:latin typeface="Calibri"/>
                <a:cs typeface="Calibri"/>
              </a:rPr>
              <a:t>The gap between the pulses needs to be at least 0.5 seconds for it to be seen</a:t>
            </a:r>
          </a:p>
          <a:p>
            <a:pPr marL="469900" lvl="6" indent="-457200">
              <a:spcBef>
                <a:spcPts val="430"/>
              </a:spcBef>
              <a:buFont typeface="Courier New" panose="02070309020205020404" pitchFamily="49" charset="0"/>
              <a:buChar char="o"/>
              <a:tabLst>
                <a:tab pos="240665" algn="l"/>
              </a:tabLst>
            </a:pPr>
            <a:r>
              <a:rPr lang="en-US" sz="2800" dirty="0">
                <a:latin typeface="Calibri"/>
                <a:cs typeface="Calibri"/>
              </a:rPr>
              <a:t>That means that we would need 0.5+0.5 to send out a short pulse</a:t>
            </a:r>
          </a:p>
          <a:p>
            <a:pPr marL="469900" lvl="6" indent="-457200">
              <a:spcBef>
                <a:spcPts val="430"/>
              </a:spcBef>
              <a:buFont typeface="Courier New" panose="02070309020205020404" pitchFamily="49" charset="0"/>
              <a:buChar char="o"/>
              <a:tabLst>
                <a:tab pos="240665" algn="l"/>
              </a:tabLst>
            </a:pPr>
            <a:r>
              <a:rPr lang="en-US" sz="2800" dirty="0">
                <a:latin typeface="Calibri"/>
                <a:cs typeface="Calibri"/>
              </a:rPr>
              <a:t>We would need 1.5+0.5 to send out a long pulse</a:t>
            </a:r>
          </a:p>
          <a:p>
            <a:pPr marL="469900" lvl="6" indent="-457200">
              <a:spcBef>
                <a:spcPts val="430"/>
              </a:spcBef>
              <a:buFont typeface="Courier New" panose="02070309020205020404" pitchFamily="49" charset="0"/>
              <a:buChar char="o"/>
              <a:tabLst>
                <a:tab pos="240665" algn="l"/>
              </a:tabLst>
            </a:pPr>
            <a:r>
              <a:rPr lang="en-US" sz="2800" dirty="0">
                <a:latin typeface="Calibri"/>
                <a:cs typeface="Calibri"/>
              </a:rPr>
              <a:t>Average time to send a bit = (Short + Long)/2 = 1.5 s</a:t>
            </a:r>
          </a:p>
          <a:p>
            <a:pPr marL="469900" lvl="6" indent="-457200">
              <a:spcBef>
                <a:spcPts val="430"/>
              </a:spcBef>
              <a:buFont typeface="Courier New" panose="02070309020205020404" pitchFamily="49" charset="0"/>
              <a:buChar char="o"/>
              <a:tabLst>
                <a:tab pos="240665" algn="l"/>
              </a:tabLst>
            </a:pPr>
            <a:r>
              <a:rPr lang="en-US" sz="2800" dirty="0">
                <a:latin typeface="Calibri"/>
                <a:cs typeface="Calibri"/>
              </a:rPr>
              <a:t>Our bitrate is 1 bit/1.5s = 0.66 bps </a:t>
            </a:r>
          </a:p>
        </p:txBody>
      </p:sp>
    </p:spTree>
    <p:extLst>
      <p:ext uri="{BB962C8B-B14F-4D97-AF65-F5344CB8AC3E}">
        <p14:creationId xmlns:p14="http://schemas.microsoft.com/office/powerpoint/2010/main" val="2291019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47B7-4FE8-BB82-796E-9D00942217FB}"/>
              </a:ext>
            </a:extLst>
          </p:cNvPr>
          <p:cNvSpPr>
            <a:spLocks noGrp="1"/>
          </p:cNvSpPr>
          <p:nvPr>
            <p:ph type="title"/>
          </p:nvPr>
        </p:nvSpPr>
        <p:spPr>
          <a:xfrm>
            <a:off x="78739" y="14986"/>
            <a:ext cx="10328275" cy="492443"/>
          </a:xfrm>
        </p:spPr>
        <p:txBody>
          <a:bodyPr/>
          <a:lstStyle/>
          <a:p>
            <a:r>
              <a:rPr lang="en-US" dirty="0"/>
              <a:t>Optical Fiber </a:t>
            </a:r>
          </a:p>
        </p:txBody>
      </p:sp>
      <p:sp>
        <p:nvSpPr>
          <p:cNvPr id="3" name="Text Placeholder 2">
            <a:extLst>
              <a:ext uri="{FF2B5EF4-FFF2-40B4-BE49-F238E27FC236}">
                <a16:creationId xmlns:a16="http://schemas.microsoft.com/office/drawing/2014/main" id="{697F1B70-1B6C-5109-F8FE-0999BA3050EC}"/>
              </a:ext>
            </a:extLst>
          </p:cNvPr>
          <p:cNvSpPr>
            <a:spLocks noGrp="1"/>
          </p:cNvSpPr>
          <p:nvPr>
            <p:ph type="body" idx="1"/>
          </p:nvPr>
        </p:nvSpPr>
        <p:spPr>
          <a:xfrm>
            <a:off x="838200" y="3962401"/>
            <a:ext cx="9378315" cy="2215991"/>
          </a:xfrm>
        </p:spPr>
        <p:txBody>
          <a:bodyPr/>
          <a:lstStyle/>
          <a:p>
            <a:r>
              <a:rPr lang="en-US" sz="2400" dirty="0"/>
              <a:t>Optical fibers guide light from one point to another confined inside a fiber core.</a:t>
            </a:r>
          </a:p>
          <a:p>
            <a:endParaRPr lang="en-US" sz="2400" dirty="0"/>
          </a:p>
          <a:p>
            <a:r>
              <a:rPr lang="en-US" sz="2400" dirty="0"/>
              <a:t>These work based on the principle of total internal reflection. Depending on the angle that light hits the fiber/cladding interface, it can be fully reflected</a:t>
            </a:r>
          </a:p>
        </p:txBody>
      </p:sp>
      <p:pic>
        <p:nvPicPr>
          <p:cNvPr id="2050" name="Picture 2" descr="Fiber Optic Cable Types: What You ...">
            <a:extLst>
              <a:ext uri="{FF2B5EF4-FFF2-40B4-BE49-F238E27FC236}">
                <a16:creationId xmlns:a16="http://schemas.microsoft.com/office/drawing/2014/main" id="{2B36E2BF-A8D8-A530-E858-52D1EAEAB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4300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tal Internal Reflection in Optical ...">
            <a:extLst>
              <a:ext uri="{FF2B5EF4-FFF2-40B4-BE49-F238E27FC236}">
                <a16:creationId xmlns:a16="http://schemas.microsoft.com/office/drawing/2014/main" id="{8A5C0C93-A551-08BD-AA02-EFF9F978A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143000"/>
            <a:ext cx="287655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2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0299-DC0C-8198-6F81-476AECA9AAB0}"/>
              </a:ext>
            </a:extLst>
          </p:cNvPr>
          <p:cNvSpPr>
            <a:spLocks noGrp="1"/>
          </p:cNvSpPr>
          <p:nvPr>
            <p:ph type="title"/>
          </p:nvPr>
        </p:nvSpPr>
        <p:spPr>
          <a:xfrm>
            <a:off x="78739" y="14986"/>
            <a:ext cx="10328275" cy="492443"/>
          </a:xfrm>
        </p:spPr>
        <p:txBody>
          <a:bodyPr/>
          <a:lstStyle/>
          <a:p>
            <a:r>
              <a:rPr lang="en-US" dirty="0"/>
              <a:t>Total internal reflection</a:t>
            </a:r>
          </a:p>
        </p:txBody>
      </p:sp>
      <p:sp>
        <p:nvSpPr>
          <p:cNvPr id="3" name="Text Placeholder 2">
            <a:extLst>
              <a:ext uri="{FF2B5EF4-FFF2-40B4-BE49-F238E27FC236}">
                <a16:creationId xmlns:a16="http://schemas.microsoft.com/office/drawing/2014/main" id="{79F08B83-E01C-C09E-41DC-AE3FBCCC87BD}"/>
              </a:ext>
            </a:extLst>
          </p:cNvPr>
          <p:cNvSpPr>
            <a:spLocks noGrp="1"/>
          </p:cNvSpPr>
          <p:nvPr>
            <p:ph type="body" idx="1"/>
          </p:nvPr>
        </p:nvSpPr>
        <p:spPr>
          <a:xfrm>
            <a:off x="914400" y="3810000"/>
            <a:ext cx="10586086" cy="2154436"/>
          </a:xfrm>
        </p:spPr>
        <p:txBody>
          <a:bodyPr/>
          <a:lstStyle/>
          <a:p>
            <a:r>
              <a:rPr lang="en-US" dirty="0"/>
              <a:t>When light moves from a medium of high refractive index to a medium of low refractive index, or vice versa, there is a change in the angle of propagation of light. </a:t>
            </a:r>
          </a:p>
          <a:p>
            <a:endParaRPr lang="en-US" dirty="0"/>
          </a:p>
          <a:p>
            <a:endParaRPr lang="en-US" dirty="0"/>
          </a:p>
        </p:txBody>
      </p:sp>
      <p:pic>
        <p:nvPicPr>
          <p:cNvPr id="3074" name="Picture 2">
            <a:extLst>
              <a:ext uri="{FF2B5EF4-FFF2-40B4-BE49-F238E27FC236}">
                <a16:creationId xmlns:a16="http://schemas.microsoft.com/office/drawing/2014/main" id="{6D924D64-6E4E-2886-A868-7452EDFBE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066800"/>
            <a:ext cx="50958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94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DA1C1-CB9E-D0D9-FDAB-038771F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79E12-33EB-5E7F-6EE2-515F45E12E4F}"/>
              </a:ext>
            </a:extLst>
          </p:cNvPr>
          <p:cNvSpPr>
            <a:spLocks noGrp="1"/>
          </p:cNvSpPr>
          <p:nvPr>
            <p:ph type="title"/>
          </p:nvPr>
        </p:nvSpPr>
        <p:spPr>
          <a:xfrm>
            <a:off x="78739" y="14986"/>
            <a:ext cx="10328275" cy="492443"/>
          </a:xfrm>
        </p:spPr>
        <p:txBody>
          <a:bodyPr/>
          <a:lstStyle/>
          <a:p>
            <a:r>
              <a:rPr lang="en-US" dirty="0"/>
              <a:t>General properties of light</a:t>
            </a:r>
          </a:p>
        </p:txBody>
      </p:sp>
      <p:sp>
        <p:nvSpPr>
          <p:cNvPr id="3" name="Text Placeholder 2">
            <a:extLst>
              <a:ext uri="{FF2B5EF4-FFF2-40B4-BE49-F238E27FC236}">
                <a16:creationId xmlns:a16="http://schemas.microsoft.com/office/drawing/2014/main" id="{1BB83FBC-A2DE-A02B-0084-58033420F356}"/>
              </a:ext>
            </a:extLst>
          </p:cNvPr>
          <p:cNvSpPr>
            <a:spLocks noGrp="1"/>
          </p:cNvSpPr>
          <p:nvPr>
            <p:ph type="body" idx="1"/>
          </p:nvPr>
        </p:nvSpPr>
        <p:spPr>
          <a:xfrm>
            <a:off x="914400" y="4648200"/>
            <a:ext cx="10586086" cy="1723549"/>
          </a:xfrm>
        </p:spPr>
        <p:txBody>
          <a:bodyPr/>
          <a:lstStyle/>
          <a:p>
            <a:r>
              <a:rPr lang="en-US" dirty="0"/>
              <a:t>The wavelength of light represents the spatial dimension over which it is periodic</a:t>
            </a:r>
          </a:p>
          <a:p>
            <a:endParaRPr lang="en-US" dirty="0"/>
          </a:p>
          <a:p>
            <a:endParaRPr lang="en-US" dirty="0"/>
          </a:p>
        </p:txBody>
      </p:sp>
      <p:pic>
        <p:nvPicPr>
          <p:cNvPr id="4098" name="Picture 2" descr="Shown is a colour illustration of the electromagnetic spectrum with wavelength, frequency and energy. ">
            <a:extLst>
              <a:ext uri="{FF2B5EF4-FFF2-40B4-BE49-F238E27FC236}">
                <a16:creationId xmlns:a16="http://schemas.microsoft.com/office/drawing/2014/main" id="{A0E07858-0BBC-055F-E37F-A5988E4BD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90600"/>
            <a:ext cx="714375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894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70C2-D3B7-9AC4-7CF4-00B147CD0567}"/>
              </a:ext>
            </a:extLst>
          </p:cNvPr>
          <p:cNvSpPr>
            <a:spLocks noGrp="1"/>
          </p:cNvSpPr>
          <p:nvPr>
            <p:ph type="title"/>
          </p:nvPr>
        </p:nvSpPr>
        <p:spPr>
          <a:xfrm>
            <a:off x="78739" y="14986"/>
            <a:ext cx="10328275" cy="492443"/>
          </a:xfrm>
        </p:spPr>
        <p:txBody>
          <a:bodyPr/>
          <a:lstStyle/>
          <a:p>
            <a:r>
              <a:rPr lang="en-US" dirty="0"/>
              <a:t>Speed of light in different mediums</a:t>
            </a:r>
          </a:p>
        </p:txBody>
      </p:sp>
      <p:sp>
        <p:nvSpPr>
          <p:cNvPr id="3" name="Text Placeholder 2">
            <a:extLst>
              <a:ext uri="{FF2B5EF4-FFF2-40B4-BE49-F238E27FC236}">
                <a16:creationId xmlns:a16="http://schemas.microsoft.com/office/drawing/2014/main" id="{41A0AB4A-4F7E-1EFF-47F2-70C6D59862CD}"/>
              </a:ext>
            </a:extLst>
          </p:cNvPr>
          <p:cNvSpPr>
            <a:spLocks noGrp="1"/>
          </p:cNvSpPr>
          <p:nvPr>
            <p:ph type="body" idx="1"/>
          </p:nvPr>
        </p:nvSpPr>
        <p:spPr>
          <a:xfrm>
            <a:off x="457200" y="1447800"/>
            <a:ext cx="11506199" cy="4739759"/>
          </a:xfrm>
        </p:spPr>
        <p:txBody>
          <a:bodyPr/>
          <a:lstStyle/>
          <a:p>
            <a:r>
              <a:rPr lang="en-US" dirty="0"/>
              <a:t>There is a concept called the refractive index, which is:</a:t>
            </a:r>
          </a:p>
          <a:p>
            <a:endParaRPr lang="en-US" dirty="0"/>
          </a:p>
          <a:p>
            <a:pPr algn="ctr"/>
            <a:r>
              <a:rPr lang="en-US" dirty="0"/>
              <a:t>n = c/v</a:t>
            </a:r>
          </a:p>
          <a:p>
            <a:pPr algn="l"/>
            <a:r>
              <a:rPr lang="en-US" dirty="0"/>
              <a:t>Where </a:t>
            </a:r>
          </a:p>
          <a:p>
            <a:pPr algn="l"/>
            <a:r>
              <a:rPr lang="en-US" dirty="0"/>
              <a:t>n: refractive index</a:t>
            </a:r>
          </a:p>
          <a:p>
            <a:pPr algn="l"/>
            <a:r>
              <a:rPr lang="en-US" dirty="0"/>
              <a:t>c: speed of light</a:t>
            </a:r>
          </a:p>
          <a:p>
            <a:pPr algn="l"/>
            <a:r>
              <a:rPr lang="en-US" dirty="0"/>
              <a:t>v: speed of light in the medium</a:t>
            </a:r>
          </a:p>
          <a:p>
            <a:pPr algn="l"/>
            <a:endParaRPr lang="en-US" dirty="0"/>
          </a:p>
          <a:p>
            <a:pPr algn="l"/>
            <a:r>
              <a:rPr lang="en-US" dirty="0"/>
              <a:t>This emerges due to the oscillations of electrons in a material creating dipoles that interact with electromagnetic waves and slow them down</a:t>
            </a:r>
          </a:p>
          <a:p>
            <a:pPr algn="l"/>
            <a:endParaRPr lang="en-US" dirty="0"/>
          </a:p>
        </p:txBody>
      </p:sp>
    </p:spTree>
    <p:extLst>
      <p:ext uri="{BB962C8B-B14F-4D97-AF65-F5344CB8AC3E}">
        <p14:creationId xmlns:p14="http://schemas.microsoft.com/office/powerpoint/2010/main" val="296760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C2D5C-276E-6E62-F1A0-80B6444ABA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E16469-4BCC-95C9-B89C-A01195345594}"/>
              </a:ext>
            </a:extLst>
          </p:cNvPr>
          <p:cNvSpPr>
            <a:spLocks noGrp="1"/>
          </p:cNvSpPr>
          <p:nvPr>
            <p:ph type="title"/>
          </p:nvPr>
        </p:nvSpPr>
        <p:spPr>
          <a:xfrm>
            <a:off x="78739" y="14986"/>
            <a:ext cx="10328275" cy="492443"/>
          </a:xfrm>
        </p:spPr>
        <p:txBody>
          <a:bodyPr/>
          <a:lstStyle/>
          <a:p>
            <a:r>
              <a:rPr lang="en-US" dirty="0"/>
              <a:t>Refractive index of different materials</a:t>
            </a:r>
          </a:p>
        </p:txBody>
      </p:sp>
      <p:sp>
        <p:nvSpPr>
          <p:cNvPr id="3" name="Text Placeholder 2">
            <a:extLst>
              <a:ext uri="{FF2B5EF4-FFF2-40B4-BE49-F238E27FC236}">
                <a16:creationId xmlns:a16="http://schemas.microsoft.com/office/drawing/2014/main" id="{95D2ED66-F6D1-6C5D-8555-1588755051E9}"/>
              </a:ext>
            </a:extLst>
          </p:cNvPr>
          <p:cNvSpPr>
            <a:spLocks noGrp="1"/>
          </p:cNvSpPr>
          <p:nvPr>
            <p:ph type="body" idx="1"/>
          </p:nvPr>
        </p:nvSpPr>
        <p:spPr>
          <a:xfrm>
            <a:off x="3733800" y="1065868"/>
            <a:ext cx="8229599" cy="1448732"/>
          </a:xfrm>
        </p:spPr>
        <p:txBody>
          <a:bodyPr/>
          <a:lstStyle/>
          <a:p>
            <a:r>
              <a:rPr lang="en-US" dirty="0"/>
              <a:t>The refractive index is a function of material AND wavelength of the electromagnetic radiation</a:t>
            </a:r>
          </a:p>
          <a:p>
            <a:endParaRPr lang="en-US" dirty="0"/>
          </a:p>
          <a:p>
            <a:r>
              <a:rPr lang="en-US" dirty="0"/>
              <a:t> </a:t>
            </a:r>
          </a:p>
          <a:p>
            <a:pPr algn="l"/>
            <a:endParaRPr lang="en-US" dirty="0"/>
          </a:p>
        </p:txBody>
      </p:sp>
      <p:pic>
        <p:nvPicPr>
          <p:cNvPr id="5" name="Picture 4">
            <a:extLst>
              <a:ext uri="{FF2B5EF4-FFF2-40B4-BE49-F238E27FC236}">
                <a16:creationId xmlns:a16="http://schemas.microsoft.com/office/drawing/2014/main" id="{166F4D9A-9B95-4F50-2F5F-46BF6F11D938}"/>
              </a:ext>
            </a:extLst>
          </p:cNvPr>
          <p:cNvPicPr>
            <a:picLocks noChangeAspect="1"/>
          </p:cNvPicPr>
          <p:nvPr/>
        </p:nvPicPr>
        <p:blipFill>
          <a:blip r:embed="rId2"/>
          <a:stretch>
            <a:fillRect/>
          </a:stretch>
        </p:blipFill>
        <p:spPr>
          <a:xfrm>
            <a:off x="457200" y="1065868"/>
            <a:ext cx="2957372" cy="5408394"/>
          </a:xfrm>
          <a:prstGeom prst="rect">
            <a:avLst/>
          </a:prstGeom>
        </p:spPr>
      </p:pic>
      <p:pic>
        <p:nvPicPr>
          <p:cNvPr id="7" name="Picture 6">
            <a:extLst>
              <a:ext uri="{FF2B5EF4-FFF2-40B4-BE49-F238E27FC236}">
                <a16:creationId xmlns:a16="http://schemas.microsoft.com/office/drawing/2014/main" id="{AD2BD534-32CF-BDF7-540A-5DFF2FE42C3D}"/>
              </a:ext>
            </a:extLst>
          </p:cNvPr>
          <p:cNvPicPr>
            <a:picLocks noChangeAspect="1"/>
          </p:cNvPicPr>
          <p:nvPr/>
        </p:nvPicPr>
        <p:blipFill>
          <a:blip r:embed="rId3"/>
          <a:stretch>
            <a:fillRect/>
          </a:stretch>
        </p:blipFill>
        <p:spPr>
          <a:xfrm>
            <a:off x="5029200" y="2825678"/>
            <a:ext cx="4982270" cy="3648584"/>
          </a:xfrm>
          <a:prstGeom prst="rect">
            <a:avLst/>
          </a:prstGeom>
        </p:spPr>
      </p:pic>
      <p:sp>
        <p:nvSpPr>
          <p:cNvPr id="8" name="TextBox 7">
            <a:extLst>
              <a:ext uri="{FF2B5EF4-FFF2-40B4-BE49-F238E27FC236}">
                <a16:creationId xmlns:a16="http://schemas.microsoft.com/office/drawing/2014/main" id="{0FCE82C1-0A1B-2E1F-95BF-F2D0BDEF2714}"/>
              </a:ext>
            </a:extLst>
          </p:cNvPr>
          <p:cNvSpPr txBox="1"/>
          <p:nvPr/>
        </p:nvSpPr>
        <p:spPr>
          <a:xfrm>
            <a:off x="8001000" y="3200400"/>
            <a:ext cx="1447800" cy="369332"/>
          </a:xfrm>
          <a:prstGeom prst="rect">
            <a:avLst/>
          </a:prstGeom>
          <a:noFill/>
        </p:spPr>
        <p:txBody>
          <a:bodyPr wrap="square" rtlCol="0">
            <a:spAutoFit/>
          </a:bodyPr>
          <a:lstStyle/>
          <a:p>
            <a:r>
              <a:rPr lang="en-US" dirty="0"/>
              <a:t>Si</a:t>
            </a:r>
          </a:p>
        </p:txBody>
      </p:sp>
      <p:sp>
        <p:nvSpPr>
          <p:cNvPr id="9" name="TextBox 8">
            <a:extLst>
              <a:ext uri="{FF2B5EF4-FFF2-40B4-BE49-F238E27FC236}">
                <a16:creationId xmlns:a16="http://schemas.microsoft.com/office/drawing/2014/main" id="{F362886B-8332-331C-7154-3732F4115BD0}"/>
              </a:ext>
            </a:extLst>
          </p:cNvPr>
          <p:cNvSpPr txBox="1"/>
          <p:nvPr/>
        </p:nvSpPr>
        <p:spPr>
          <a:xfrm>
            <a:off x="7848599" y="4652665"/>
            <a:ext cx="1905001" cy="369332"/>
          </a:xfrm>
          <a:prstGeom prst="rect">
            <a:avLst/>
          </a:prstGeom>
          <a:noFill/>
        </p:spPr>
        <p:txBody>
          <a:bodyPr wrap="square" rtlCol="0">
            <a:spAutoFit/>
          </a:bodyPr>
          <a:lstStyle/>
          <a:p>
            <a:r>
              <a:rPr lang="en-US" dirty="0"/>
              <a:t>Refractive Index</a:t>
            </a:r>
          </a:p>
        </p:txBody>
      </p:sp>
      <p:sp>
        <p:nvSpPr>
          <p:cNvPr id="10" name="TextBox 9">
            <a:extLst>
              <a:ext uri="{FF2B5EF4-FFF2-40B4-BE49-F238E27FC236}">
                <a16:creationId xmlns:a16="http://schemas.microsoft.com/office/drawing/2014/main" id="{11CCD070-90E8-8C6A-2703-8F1BF49742D7}"/>
              </a:ext>
            </a:extLst>
          </p:cNvPr>
          <p:cNvSpPr txBox="1"/>
          <p:nvPr/>
        </p:nvSpPr>
        <p:spPr>
          <a:xfrm>
            <a:off x="5715000" y="5334000"/>
            <a:ext cx="1905001" cy="646331"/>
          </a:xfrm>
          <a:prstGeom prst="rect">
            <a:avLst/>
          </a:prstGeom>
          <a:noFill/>
        </p:spPr>
        <p:txBody>
          <a:bodyPr wrap="square" rtlCol="0">
            <a:spAutoFit/>
          </a:bodyPr>
          <a:lstStyle/>
          <a:p>
            <a:r>
              <a:rPr lang="en-US" dirty="0"/>
              <a:t>Extinction Coefficient</a:t>
            </a:r>
          </a:p>
        </p:txBody>
      </p:sp>
      <p:sp>
        <p:nvSpPr>
          <p:cNvPr id="11" name="TextBox 10">
            <a:extLst>
              <a:ext uri="{FF2B5EF4-FFF2-40B4-BE49-F238E27FC236}">
                <a16:creationId xmlns:a16="http://schemas.microsoft.com/office/drawing/2014/main" id="{F50308DD-D5A9-0115-9211-71A566A6E0B3}"/>
              </a:ext>
            </a:extLst>
          </p:cNvPr>
          <p:cNvSpPr txBox="1"/>
          <p:nvPr/>
        </p:nvSpPr>
        <p:spPr>
          <a:xfrm>
            <a:off x="6433925" y="6414102"/>
            <a:ext cx="2829348" cy="369332"/>
          </a:xfrm>
          <a:prstGeom prst="rect">
            <a:avLst/>
          </a:prstGeom>
          <a:noFill/>
        </p:spPr>
        <p:txBody>
          <a:bodyPr wrap="square" rtlCol="0">
            <a:spAutoFit/>
          </a:bodyPr>
          <a:lstStyle/>
          <a:p>
            <a:pPr algn="ctr"/>
            <a:r>
              <a:rPr lang="en-US" dirty="0"/>
              <a:t>Wavelength (nm)</a:t>
            </a:r>
          </a:p>
        </p:txBody>
      </p:sp>
      <p:sp>
        <p:nvSpPr>
          <p:cNvPr id="12" name="TextBox 11">
            <a:extLst>
              <a:ext uri="{FF2B5EF4-FFF2-40B4-BE49-F238E27FC236}">
                <a16:creationId xmlns:a16="http://schemas.microsoft.com/office/drawing/2014/main" id="{A92078D5-016B-DB47-73C3-8E0AACAD8062}"/>
              </a:ext>
            </a:extLst>
          </p:cNvPr>
          <p:cNvSpPr txBox="1"/>
          <p:nvPr/>
        </p:nvSpPr>
        <p:spPr>
          <a:xfrm rot="16200000">
            <a:off x="4076700" y="4465303"/>
            <a:ext cx="1905001" cy="369332"/>
          </a:xfrm>
          <a:prstGeom prst="rect">
            <a:avLst/>
          </a:prstGeom>
          <a:noFill/>
        </p:spPr>
        <p:txBody>
          <a:bodyPr wrap="square" rtlCol="0">
            <a:spAutoFit/>
          </a:bodyPr>
          <a:lstStyle/>
          <a:p>
            <a:pPr algn="ctr"/>
            <a:r>
              <a:rPr lang="en-US" dirty="0"/>
              <a:t>RI or EC</a:t>
            </a:r>
          </a:p>
        </p:txBody>
      </p:sp>
    </p:spTree>
    <p:extLst>
      <p:ext uri="{BB962C8B-B14F-4D97-AF65-F5344CB8AC3E}">
        <p14:creationId xmlns:p14="http://schemas.microsoft.com/office/powerpoint/2010/main" val="126604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F2AB-0A12-5AFB-BBE1-0EC0FC95C84F}"/>
              </a:ext>
            </a:extLst>
          </p:cNvPr>
          <p:cNvSpPr>
            <a:spLocks noGrp="1"/>
          </p:cNvSpPr>
          <p:nvPr>
            <p:ph type="title"/>
          </p:nvPr>
        </p:nvSpPr>
        <p:spPr>
          <a:xfrm>
            <a:off x="78739" y="14986"/>
            <a:ext cx="10328275" cy="492443"/>
          </a:xfrm>
        </p:spPr>
        <p:txBody>
          <a:bodyPr/>
          <a:lstStyle/>
          <a:p>
            <a:r>
              <a:rPr lang="en-US" dirty="0"/>
              <a:t>Snell’s Law</a:t>
            </a:r>
          </a:p>
        </p:txBody>
      </p:sp>
      <p:sp>
        <p:nvSpPr>
          <p:cNvPr id="3" name="Text Placeholder 2">
            <a:extLst>
              <a:ext uri="{FF2B5EF4-FFF2-40B4-BE49-F238E27FC236}">
                <a16:creationId xmlns:a16="http://schemas.microsoft.com/office/drawing/2014/main" id="{227F05BB-BC30-1D3A-556B-FEA5FCB49C43}"/>
              </a:ext>
            </a:extLst>
          </p:cNvPr>
          <p:cNvSpPr>
            <a:spLocks noGrp="1"/>
          </p:cNvSpPr>
          <p:nvPr>
            <p:ph type="body" idx="1"/>
          </p:nvPr>
        </p:nvSpPr>
        <p:spPr>
          <a:xfrm>
            <a:off x="1028699" y="4747471"/>
            <a:ext cx="9378315" cy="1723549"/>
          </a:xfrm>
        </p:spPr>
        <p:txBody>
          <a:bodyPr/>
          <a:lstStyle/>
          <a:p>
            <a:r>
              <a:rPr lang="en-US" dirty="0"/>
              <a:t>Snell’s law gives us the relationship between the angle of light in one medium with respect to normal and the angle of light in another medium with respect to normal when an interface is crossed at an angle.</a:t>
            </a:r>
          </a:p>
        </p:txBody>
      </p:sp>
      <p:pic>
        <p:nvPicPr>
          <p:cNvPr id="1026" name="Picture 2" descr="Refraction, Snell's law, and total internal reflection">
            <a:extLst>
              <a:ext uri="{FF2B5EF4-FFF2-40B4-BE49-F238E27FC236}">
                <a16:creationId xmlns:a16="http://schemas.microsoft.com/office/drawing/2014/main" id="{F75D655E-2E83-5847-75D6-07F309A97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092074"/>
            <a:ext cx="6324600" cy="304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5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1109</TotalTime>
  <Words>657</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Office Theme</vt:lpstr>
      <vt:lpstr>ECE 105: Introduction to Electrical Engineering</vt:lpstr>
      <vt:lpstr>How have we done optical communications in the past?</vt:lpstr>
      <vt:lpstr>How fast could we communicate using smoke signals?</vt:lpstr>
      <vt:lpstr>Optical Fiber </vt:lpstr>
      <vt:lpstr>Total internal reflection</vt:lpstr>
      <vt:lpstr>General properties of light</vt:lpstr>
      <vt:lpstr>Speed of light in different mediums</vt:lpstr>
      <vt:lpstr>Refractive index of different materials</vt:lpstr>
      <vt:lpstr>Snell’s Law</vt:lpstr>
      <vt:lpstr>Polarization of light</vt:lpstr>
      <vt:lpstr>s-polarization and p-polarization</vt:lpstr>
      <vt:lpstr>Transmission and Reflection</vt:lpstr>
      <vt:lpstr>Transmission and Reflection</vt:lpstr>
      <vt:lpstr>Waveguides </vt:lpstr>
      <vt:lpstr>Optical Fiber Transmission Speeds</vt:lpstr>
      <vt:lpstr>Optical Modulation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Yasser Khan</dc:creator>
  <cp:lastModifiedBy>Rehan Kapadia</cp:lastModifiedBy>
  <cp:revision>44</cp:revision>
  <dcterms:created xsi:type="dcterms:W3CDTF">2024-11-12T21:23:41Z</dcterms:created>
  <dcterms:modified xsi:type="dcterms:W3CDTF">2024-11-21T21:59:25Z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2024-11-05T00:00:00Z</vt:filetime>
  </property>
  <property fmtid="{D5CDD505-2E9C-101B-9397-08002B2CF9AE}" pid="3" name="Creator">
    <vt:lpwstr>Microsoft® PowerPoint® for Microsoft 365</vt:lpwstr>
  </property>
  <property fmtid="{D5CDD505-2E9C-101B-9397-08002B2CF9AE}" pid="4" name="LastSaved">
    <vt:filetime>2024-11-12T00:00:00Z</vt:filetime>
  </property>
  <property fmtid="{D5CDD505-2E9C-101B-9397-08002B2CF9AE}" pid="5" name="Producer">
    <vt:lpwstr>Microsoft® PowerPoint® for Microsoft 365</vt:lpwstr>
  </property>
</Properties>
</file>