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794" r:id="rId2"/>
    <p:sldId id="817" r:id="rId3"/>
    <p:sldId id="810" r:id="rId4"/>
    <p:sldId id="811" r:id="rId5"/>
    <p:sldId id="818" r:id="rId6"/>
    <p:sldId id="819" r:id="rId7"/>
    <p:sldId id="812" r:id="rId8"/>
    <p:sldId id="820" r:id="rId9"/>
    <p:sldId id="814" r:id="rId10"/>
    <p:sldId id="815" r:id="rId11"/>
    <p:sldId id="816" r:id="rId12"/>
    <p:sldId id="821" r:id="rId13"/>
    <p:sldId id="823" r:id="rId14"/>
    <p:sldId id="82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sser Khan" initials="Y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1B1E"/>
    <a:srgbClr val="8C1515"/>
    <a:srgbClr val="AFEBFF"/>
    <a:srgbClr val="FFAAAA"/>
    <a:srgbClr val="E3B7F1"/>
    <a:srgbClr val="C6D4FF"/>
    <a:srgbClr val="C5FFC5"/>
    <a:srgbClr val="05274E"/>
    <a:srgbClr val="B0C3FF"/>
    <a:srgbClr val="FFFF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05" autoAdjust="0"/>
    <p:restoredTop sz="81719" autoAdjust="0"/>
  </p:normalViewPr>
  <p:slideViewPr>
    <p:cSldViewPr snapToGrid="0">
      <p:cViewPr varScale="1">
        <p:scale>
          <a:sx n="73" d="100"/>
          <a:sy n="73" d="100"/>
        </p:scale>
        <p:origin x="114" y="29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2856"/>
    </p:cViewPr>
  </p:sorterViewPr>
  <p:notesViewPr>
    <p:cSldViewPr snapToGrid="0">
      <p:cViewPr varScale="1">
        <p:scale>
          <a:sx n="65" d="100"/>
          <a:sy n="65" d="100"/>
        </p:scale>
        <p:origin x="2578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E6E90-D057-4D0D-B992-091951C9891F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D6554-DBE6-4CB7-8C9A-72353E7B6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98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E82251-0160-4469-ACEE-303A5D4B0836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56E40-D1A4-4189-B190-F9CD7DFE8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809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56E40-D1A4-4189-B190-F9CD7DFE87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4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rgbClr val="991B1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6529" y="6492875"/>
            <a:ext cx="515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PT Sans" panose="020B0503020203020204" pitchFamily="34" charset="0"/>
                <a:ea typeface="Source Sans Pro" panose="020B0503030403020204" pitchFamily="34" charset="0"/>
                <a:cs typeface="Segoe UI" panose="020B0502040204020203" pitchFamily="34" charset="0"/>
              </a:defRPr>
            </a:lvl1pPr>
          </a:lstStyle>
          <a:p>
            <a:fld id="{C4929C3B-27DB-4701-9AD5-57958A04CB2E}" type="slidenum">
              <a:rPr lang="en-US" smtClean="0"/>
              <a:pPr/>
              <a:t>‹#›</a:t>
            </a:fld>
            <a:endParaRPr lang="en-US" dirty="0"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564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91B1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6529" y="6492875"/>
            <a:ext cx="515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PT Sans" panose="020B0503020203020204" pitchFamily="34" charset="0"/>
                <a:ea typeface="PT Sans" panose="020B0503020203020204" pitchFamily="34" charset="0"/>
                <a:cs typeface="Segoe UI" panose="020B0502040204020203" pitchFamily="34" charset="0"/>
              </a:defRPr>
            </a:lvl1pPr>
          </a:lstStyle>
          <a:p>
            <a:fld id="{C4929C3B-27DB-4701-9AD5-57958A04CB2E}" type="slidenum">
              <a:rPr lang="en-US" smtClean="0"/>
              <a:pPr/>
              <a:t>‹#›</a:t>
            </a:fld>
            <a:endParaRPr lang="en-US" dirty="0"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98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991B1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6529" y="6492875"/>
            <a:ext cx="515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  <a:cs typeface="Segoe UI" panose="020B0502040204020203" pitchFamily="34" charset="0"/>
              </a:defRPr>
            </a:lvl1pPr>
          </a:lstStyle>
          <a:p>
            <a:fld id="{C4929C3B-27DB-4701-9AD5-57958A04CB2E}" type="slidenum">
              <a:rPr lang="en-US" smtClean="0"/>
              <a:pPr/>
              <a:t>‹#›</a:t>
            </a:fld>
            <a:endParaRPr lang="en-US" dirty="0"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126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84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6529" y="6492875"/>
            <a:ext cx="515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PT Sans" panose="020B0503020203020204" pitchFamily="34" charset="0"/>
                <a:ea typeface="Source Sans Pro" panose="020B0503030403020204" pitchFamily="34" charset="0"/>
                <a:cs typeface="Segoe UI" panose="020B0502040204020203" pitchFamily="34" charset="0"/>
              </a:defRPr>
            </a:lvl1pPr>
          </a:lstStyle>
          <a:p>
            <a:fld id="{C4929C3B-27DB-4701-9AD5-57958A04CB2E}" type="slidenum">
              <a:rPr lang="en-US" smtClean="0"/>
              <a:pPr/>
              <a:t>‹#›</a:t>
            </a:fld>
            <a:endParaRPr lang="en-US" dirty="0">
              <a:latin typeface="PT Sans" panose="020B0503020203020204" pitchFamily="34" charset="0"/>
            </a:endParaRP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7C60BECE-557F-4952-BC37-9040A86B01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76" t="22101" r="5881" b="20208"/>
          <a:stretch/>
        </p:blipFill>
        <p:spPr>
          <a:xfrm>
            <a:off x="10788202" y="0"/>
            <a:ext cx="1352283" cy="78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9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991B1E"/>
          </a:solidFill>
          <a:latin typeface="PT Sans" panose="020B0503020203020204" pitchFamily="34" charset="0"/>
          <a:ea typeface="Source Sans Pro" panose="020B0503030403020204" pitchFamily="34" charset="0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T Sans" panose="020B0503020203020204" pitchFamily="34" charset="0"/>
          <a:ea typeface="Source Sans Pro" panose="020B0503030403020204" pitchFamily="34" charset="0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T Sans" panose="020B0503020203020204" pitchFamily="34" charset="0"/>
          <a:ea typeface="Source Sans Pro" panose="020B0503030403020204" pitchFamily="34" charset="0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T Sans" panose="020B0503020203020204" pitchFamily="34" charset="0"/>
          <a:ea typeface="Source Sans Pro" panose="020B0503030403020204" pitchFamily="34" charset="0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T Sans" panose="020B0503020203020204" pitchFamily="34" charset="0"/>
          <a:ea typeface="Source Sans Pro" panose="020B0503030403020204" pitchFamily="34" charset="0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T Sans" panose="020B0503020203020204" pitchFamily="34" charset="0"/>
          <a:ea typeface="Source Sans Pro" panose="020B0503030403020204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9C49B-9325-4F28-84AA-EF2118377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8966" y="1150200"/>
            <a:ext cx="6194065" cy="961565"/>
          </a:xfrm>
        </p:spPr>
        <p:txBody>
          <a:bodyPr>
            <a:noAutofit/>
          </a:bodyPr>
          <a:lstStyle/>
          <a:p>
            <a:r>
              <a:rPr lang="en-US" sz="4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ECE 105: Introduction to Electrical Engineerin</a:t>
            </a:r>
            <a:r>
              <a:rPr lang="en-US" sz="4400" dirty="0"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D5305-B3D3-4E24-9167-6DC659185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0811" y="3477445"/>
            <a:ext cx="5590376" cy="223035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PT Sans" panose="020B0503020203020204" pitchFamily="34" charset="0"/>
              </a:rPr>
              <a:t>Lecture 16</a:t>
            </a:r>
          </a:p>
          <a:p>
            <a:r>
              <a:rPr lang="en-US" sz="2800"/>
              <a:t>Curve Fitting</a:t>
            </a:r>
            <a:endParaRPr lang="en-US" sz="2800" dirty="0">
              <a:latin typeface="PT Sans" panose="020B0503020203020204" pitchFamily="34" charset="0"/>
            </a:endParaRPr>
          </a:p>
          <a:p>
            <a:r>
              <a:rPr lang="en-US" sz="2800" dirty="0"/>
              <a:t>Yasser Khan</a:t>
            </a:r>
          </a:p>
          <a:p>
            <a:r>
              <a:rPr lang="en-US" sz="2800" dirty="0" err="1">
                <a:latin typeface="PT Sans" panose="020B0503020203020204" pitchFamily="34" charset="0"/>
              </a:rPr>
              <a:t>Rehan</a:t>
            </a:r>
            <a:r>
              <a:rPr lang="en-US" sz="2800" dirty="0">
                <a:latin typeface="PT Sans" panose="020B0503020203020204" pitchFamily="34" charset="0"/>
              </a:rPr>
              <a:t> Kapadia</a:t>
            </a:r>
          </a:p>
        </p:txBody>
      </p:sp>
    </p:spTree>
    <p:extLst>
      <p:ext uri="{BB962C8B-B14F-4D97-AF65-F5344CB8AC3E}">
        <p14:creationId xmlns:p14="http://schemas.microsoft.com/office/powerpoint/2010/main" val="350551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A860B-39EF-427C-5EC2-F56DFB127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types of non-linear </a:t>
            </a:r>
            <a:r>
              <a:rPr lang="en-US" dirty="0" err="1"/>
              <a:t>regresion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1E401-4CC8-0507-53AC-025FEBF47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Model Types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Polynomial Fitting</a:t>
            </a:r>
            <a:r>
              <a:rPr lang="en-US" dirty="0"/>
              <a:t>: Use higher-order polynomials (</a:t>
            </a:r>
            <a:r>
              <a:rPr lang="en-US" b="1" dirty="0"/>
              <a:t>y = a + bx + cx² + ...</a:t>
            </a:r>
            <a:r>
              <a:rPr lang="en-US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Exponential Models</a:t>
            </a:r>
            <a:r>
              <a:rPr lang="en-US" dirty="0"/>
              <a:t>: </a:t>
            </a:r>
            <a:r>
              <a:rPr lang="en-US" b="1" dirty="0"/>
              <a:t>y = a * e^(bx)</a:t>
            </a:r>
            <a:r>
              <a:rPr lang="en-US" dirty="0"/>
              <a:t>, commonly used for growth models.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Logarithmic Models</a:t>
            </a:r>
            <a:r>
              <a:rPr lang="en-US" dirty="0"/>
              <a:t>: </a:t>
            </a:r>
            <a:r>
              <a:rPr lang="en-US" b="1" dirty="0"/>
              <a:t>y = a * log(bx)</a:t>
            </a:r>
            <a:r>
              <a:rPr lang="en-US" dirty="0"/>
              <a:t>, often used for decay or diminishing returns.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General Approach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Choose an appropriate model type.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b="1" dirty="0"/>
              <a:t>iterative methods</a:t>
            </a:r>
            <a:r>
              <a:rPr lang="en-US" dirty="0"/>
              <a:t> (e.g., gradient descent) to minimize the error.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Unlike linear regression, there is no closed-form solution.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886558-9C32-346A-9B0F-1C9881B0B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10</a:t>
            </a:fld>
            <a:endParaRPr lang="en-US" dirty="0"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959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A5AB0-BF3D-DD07-EF36-35A916722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the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C142C-1F8F-DB25-00B7-DD66C8300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Objective</a:t>
            </a:r>
            <a:r>
              <a:rPr lang="en-US" dirty="0"/>
              <a:t>: Minimize the sum of squared differences between observed values and predicted values.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Mathematical Representation</a:t>
            </a:r>
            <a:r>
              <a:rPr lang="en-US" dirty="0"/>
              <a:t>: Minimize </a:t>
            </a:r>
            <a:r>
              <a:rPr lang="en-US" b="1" dirty="0"/>
              <a:t>∑(yᵢ - f(xᵢ, θ))²</a:t>
            </a:r>
            <a:r>
              <a:rPr lang="en-US" dirty="0"/>
              <a:t>, where </a:t>
            </a:r>
            <a:r>
              <a:rPr lang="en-US" b="1" dirty="0"/>
              <a:t>f(xᵢ, θ)</a:t>
            </a:r>
            <a:r>
              <a:rPr lang="en-US" dirty="0"/>
              <a:t> is the non-linear model with parameters </a:t>
            </a:r>
            <a:r>
              <a:rPr lang="en-US" b="1" dirty="0"/>
              <a:t>θ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Gradient Descent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 iterative optimization algorithm used to find the parameters that minimize the error function.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Adjusts parameters by moving in the direction of the negative gradient.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669BA5-92A8-F111-1DE6-4E73324DB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11</a:t>
            </a:fld>
            <a:endParaRPr lang="en-US" dirty="0"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938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5D5E07-2352-8CEF-953E-ED82DFA3A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BC61E-F368-8AD3-C764-746896A8D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F11EB-F1D2-B39A-A4F4-4B1516A44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85" y="1759057"/>
            <a:ext cx="4237495" cy="3914211"/>
          </a:xfrm>
        </p:spPr>
        <p:txBody>
          <a:bodyPr>
            <a:normAutofit fontScale="92500"/>
          </a:bodyPr>
          <a:lstStyle/>
          <a:p>
            <a:r>
              <a:rPr lang="en-US" dirty="0"/>
              <a:t>Assume we have a dataset which is a quadratic function with some noise</a:t>
            </a:r>
          </a:p>
          <a:p>
            <a:r>
              <a:rPr lang="en-US" dirty="0"/>
              <a:t>Split the dataset into training data and testing data</a:t>
            </a:r>
          </a:p>
          <a:p>
            <a:r>
              <a:rPr lang="en-US" dirty="0"/>
              <a:t>Fit your model using training data, and then test your model using testing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70C69-A20D-69A0-933A-4BC5BD98A9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12</a:t>
            </a:fld>
            <a:endParaRPr lang="en-US" dirty="0">
              <a:latin typeface="PT Sans" panose="020B0503020203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A18F5A-B24D-5593-8F3A-8624F24DF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88" y="1266091"/>
            <a:ext cx="7810412" cy="468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11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A4FA9F-807B-A165-591C-DBC2932CC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7FDFE-CD89-C652-7F64-A1203B36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20CE0-A9BE-12CA-37FB-A954CB369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85" y="1759057"/>
            <a:ext cx="4237495" cy="3914211"/>
          </a:xfrm>
        </p:spPr>
        <p:txBody>
          <a:bodyPr/>
          <a:lstStyle/>
          <a:p>
            <a:r>
              <a:rPr lang="en-US" dirty="0"/>
              <a:t>Assume we have a dataset which is a quadratic function with some noise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4AFE2-A8D4-DA24-6236-8474D0710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13</a:t>
            </a:fld>
            <a:endParaRPr lang="en-US" dirty="0">
              <a:latin typeface="PT Sans" panose="020B0503020203020204" pitchFamily="34" charset="0"/>
            </a:endParaRP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C3E24B09-FA0F-9FB4-38A1-2A6704F7D3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A2E75B-BA1D-A802-465A-65E3A2258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567" y="1214491"/>
            <a:ext cx="7889697" cy="473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774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083024-1A8F-252E-A8B8-3B828D85A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46D90-213B-3B11-2116-20E4AF64B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B1727-46CC-530F-4252-164FAF30C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85" y="1759057"/>
            <a:ext cx="4237495" cy="3914211"/>
          </a:xfrm>
        </p:spPr>
        <p:txBody>
          <a:bodyPr/>
          <a:lstStyle/>
          <a:p>
            <a:r>
              <a:rPr lang="en-US" dirty="0"/>
              <a:t>We can see the error during the iterations for both the training set and the testing 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2B876-9AB1-132A-2F74-2ECD658BA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14</a:t>
            </a:fld>
            <a:endParaRPr lang="en-US" dirty="0">
              <a:latin typeface="PT Sans" panose="020B0503020203020204" pitchFamily="34" charset="0"/>
            </a:endParaRP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06356F18-F237-4523-CEF7-1389DA3A17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6EBE09-AAA8-0A0A-3698-A4C8297A95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44" t="7465" r="8719" b="3195"/>
          <a:stretch/>
        </p:blipFill>
        <p:spPr>
          <a:xfrm>
            <a:off x="4315099" y="1580605"/>
            <a:ext cx="7461465" cy="463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010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7E3B6-3F24-0049-A26B-606B06449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76F50-B706-3099-3FAB-51FDEA2C8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Objective</a:t>
            </a:r>
            <a:r>
              <a:rPr lang="en-US" dirty="0"/>
              <a:t>: Understand how to fit data using linear and non-linear techniques and gain an introductory understanding of neural networks.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Topics Covered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Linear Curve Fitting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Non-Linear Curve Fitting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B725B-0FE3-FB41-5B7C-6D637DE756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2</a:t>
            </a:fld>
            <a:endParaRPr lang="en-US" dirty="0"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143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1412A-5ECA-BDD5-C217-903BEBA02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3D400-FC37-A1FE-6F79-94DA3C6EB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Linear Curve Fitting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</a:t>
            </a:r>
            <a:r>
              <a:rPr lang="en-US" dirty="0"/>
              <a:t>: Approximating a set of data points with a straight line.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Theory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Least Squares Method</a:t>
            </a:r>
            <a:r>
              <a:rPr lang="en-US" dirty="0"/>
              <a:t>: Find the line of best fit by minimizing the sum of squared residuals.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Equation</a:t>
            </a:r>
            <a:r>
              <a:rPr lang="en-US" dirty="0"/>
              <a:t>: </a:t>
            </a:r>
            <a:r>
              <a:rPr lang="en-US" b="1" dirty="0"/>
              <a:t>y = mx + b</a:t>
            </a:r>
            <a:r>
              <a:rPr lang="en-US" dirty="0"/>
              <a:t>, where </a:t>
            </a:r>
            <a:r>
              <a:rPr lang="en-US" b="1" dirty="0"/>
              <a:t>m</a:t>
            </a:r>
            <a:r>
              <a:rPr lang="en-US" dirty="0"/>
              <a:t> is the slope and </a:t>
            </a:r>
            <a:r>
              <a:rPr lang="en-US" b="1" dirty="0"/>
              <a:t>b</a:t>
            </a:r>
            <a:r>
              <a:rPr lang="en-US" dirty="0"/>
              <a:t> is the intercept.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Steps to Perform Linear Curve Fitting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Organize data points.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Calculate slope and intercept using least squares.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Plot data with the fitted line.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Fit data points representing the relationship between temperature and energy consumption.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Applications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Predictive modeling in economics and engineering.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DDB1A-AD35-736C-5E12-07898FEAD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3</a:t>
            </a:fld>
            <a:endParaRPr lang="en-US" dirty="0"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61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C686D-833D-4365-AA8D-E9E2FFF4F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Behind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AF844-9E1B-6915-8D8C-0D67E7E1A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</a:t>
            </a:r>
            <a:r>
              <a:rPr lang="en-US" dirty="0"/>
              <a:t>: Linear curve fitting is the process of finding the best-fit line that approximates a set of data points.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Goal</a:t>
            </a:r>
            <a:r>
              <a:rPr lang="en-US" dirty="0"/>
              <a:t>: Minimize the distance between the observed data points and the fitted line.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Equation of a Line</a:t>
            </a:r>
            <a:r>
              <a:rPr lang="en-US" dirty="0"/>
              <a:t>: </a:t>
            </a:r>
            <a:r>
              <a:rPr lang="en-US" b="1" dirty="0"/>
              <a:t>y = mx + b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</a:t>
            </a:r>
            <a:r>
              <a:rPr lang="en-US" dirty="0"/>
              <a:t>: Slope (rate of change)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b</a:t>
            </a:r>
            <a:r>
              <a:rPr lang="en-US" dirty="0"/>
              <a:t>: Intercept (value when x = 0)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093FA-2BD3-BF83-8B4F-595A2419F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4</a:t>
            </a:fld>
            <a:endParaRPr lang="en-US" dirty="0"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227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118AF-E749-4DEA-F28A-669D6E322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CAD08-9D9F-D42F-FB56-2BAEE9C67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Behind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ACD58-9843-B717-09D0-7336B5624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Linear Regression Equation</a:t>
            </a:r>
            <a:r>
              <a:rPr lang="en-US" dirty="0"/>
              <a:t>: </a:t>
            </a:r>
            <a:r>
              <a:rPr lang="en-US" b="1" dirty="0"/>
              <a:t>y = mx + b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Dependent Variable (y)</a:t>
            </a:r>
            <a:r>
              <a:rPr lang="en-US" dirty="0"/>
              <a:t>: The value we want to predict.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Independent Variable (x)</a:t>
            </a:r>
            <a:r>
              <a:rPr lang="en-US" dirty="0"/>
              <a:t>: The value that influences </a:t>
            </a:r>
            <a:r>
              <a:rPr lang="en-US" b="1" dirty="0"/>
              <a:t>y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Least Squares Method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Objective: Minimize the </a:t>
            </a:r>
            <a:r>
              <a:rPr lang="en-US" b="1" dirty="0"/>
              <a:t>sum of squared residuals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Residual</a:t>
            </a:r>
            <a:r>
              <a:rPr lang="en-US" dirty="0"/>
              <a:t>: The difference between the observed value and the value predicted by the model.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Mathematical Representation</a:t>
            </a:r>
            <a:r>
              <a:rPr lang="en-US" dirty="0"/>
              <a:t>: Minimize </a:t>
            </a:r>
            <a:r>
              <a:rPr lang="en-US" b="1" dirty="0"/>
              <a:t>∑(yᵢ - (mxᵢ + b))²</a:t>
            </a:r>
            <a:r>
              <a:rPr lang="en-US" dirty="0"/>
              <a:t> for all data points </a:t>
            </a:r>
            <a:r>
              <a:rPr lang="en-US" b="1" dirty="0" err="1"/>
              <a:t>i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63EB9-9265-9B19-5BD1-A0BF1573CE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5</a:t>
            </a:fld>
            <a:endParaRPr lang="en-US" dirty="0"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167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0D6A42-69C7-1B03-7511-355E76475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61379-263E-5346-8AC2-82D468FA8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Behind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EC220-BF6B-B139-7476-782405B9C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Slope Formula (m)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 = ∑((xᵢ - ẋ̄)(yᵢ - ŷ̄)) / ∑(xᵢ - ẋ̄)²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ẋ̄</a:t>
            </a:r>
            <a:r>
              <a:rPr lang="en-US" dirty="0"/>
              <a:t>: Mean of the x-values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ŷ̄</a:t>
            </a:r>
            <a:r>
              <a:rPr lang="en-US" dirty="0"/>
              <a:t>: Mean of the y-values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Intercept Formula (b)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b = ŷ̄ - </a:t>
            </a:r>
            <a:r>
              <a:rPr lang="en-US" b="1" dirty="0" err="1"/>
              <a:t>mẋ</a:t>
            </a:r>
            <a:r>
              <a:rPr lang="en-US" b="1" dirty="0"/>
              <a:t>̄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Finding the Line of Best Fit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Once </a:t>
            </a:r>
            <a:r>
              <a:rPr lang="en-US" b="1" dirty="0"/>
              <a:t>m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en-US" dirty="0"/>
              <a:t> are known, substitute back into </a:t>
            </a:r>
            <a:r>
              <a:rPr lang="en-US" b="1" dirty="0"/>
              <a:t>y = mx + b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4AF22-FAF6-949E-D6DC-A980133B3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6</a:t>
            </a:fld>
            <a:endParaRPr lang="en-US" dirty="0"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618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42D4-12E4-5A62-2E03-B381CE2A1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Best 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5AC5-2B0E-7A33-644A-362F5F1A1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71" y="1064974"/>
            <a:ext cx="10515600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Given Data Points</a:t>
            </a:r>
            <a:r>
              <a:rPr lang="en-US" dirty="0"/>
              <a:t>: (1, 2), (2, 3), (3, 5), (4, 4)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Step 1</a:t>
            </a:r>
            <a:r>
              <a:rPr lang="en-US" dirty="0"/>
              <a:t>: Calculate </a:t>
            </a:r>
            <a:r>
              <a:rPr lang="en-US" b="1" dirty="0"/>
              <a:t>ẋ̄</a:t>
            </a:r>
            <a:r>
              <a:rPr lang="en-US" dirty="0"/>
              <a:t> and </a:t>
            </a:r>
            <a:r>
              <a:rPr lang="en-US" b="1" dirty="0"/>
              <a:t>ŷ̄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ẋ̄ = (1 + 2 + 3 + 4) / 4 = 2.5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ŷ̄ = (2 + 3 + 5 + 4) / 4 = 3.5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Step 2</a:t>
            </a:r>
            <a:r>
              <a:rPr lang="en-US" dirty="0"/>
              <a:t>: Calculate </a:t>
            </a:r>
            <a:r>
              <a:rPr lang="en-US" b="1" dirty="0"/>
              <a:t>m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 = 0.8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b = 1.5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Step 3</a:t>
            </a:r>
            <a:r>
              <a:rPr lang="en-US" dirty="0"/>
              <a:t>: Line Equation: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y = 0.8x + 1.5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13FBA-059B-61A4-012A-E9B2028F27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7</a:t>
            </a:fld>
            <a:endParaRPr lang="en-US" dirty="0">
              <a:latin typeface="PT Sans" panose="020B0503020203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655BE8-D07A-B46C-BC5C-46B7EEDD4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071" y="1590085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670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058B2-9B31-2694-65DC-3C6D67B48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74D9A-5BB2-4272-1E6D-A503A333B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Best 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2274C-57F0-B8D7-20E4-B2E2CD54F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71" y="1064974"/>
            <a:ext cx="10515600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Given Data Points</a:t>
            </a:r>
            <a:r>
              <a:rPr lang="en-US" dirty="0"/>
              <a:t>: (1, 2), (2, 3), (3, 5), (4, 4)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Step 1</a:t>
            </a:r>
            <a:r>
              <a:rPr lang="en-US" dirty="0"/>
              <a:t>: Calculate </a:t>
            </a:r>
            <a:r>
              <a:rPr lang="en-US" b="1" dirty="0"/>
              <a:t>ẋ̄</a:t>
            </a:r>
            <a:r>
              <a:rPr lang="en-US" dirty="0"/>
              <a:t> and </a:t>
            </a:r>
            <a:r>
              <a:rPr lang="en-US" b="1" dirty="0"/>
              <a:t>ŷ̄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ẋ̄ = (1 + 2 + 3 + 4) / 4 = 2.5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ŷ̄ = (2 + 3 + 5 + 4) / 4 = 3.5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Step 2</a:t>
            </a:r>
            <a:r>
              <a:rPr lang="en-US" dirty="0"/>
              <a:t>: Calculate </a:t>
            </a:r>
            <a:r>
              <a:rPr lang="en-US" b="1" dirty="0"/>
              <a:t>m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 = 0.8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b = 1.5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Step 3</a:t>
            </a:r>
            <a:r>
              <a:rPr lang="en-US" dirty="0"/>
              <a:t>: Line Equation: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y = 0.8x + 1.5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8EB77-4C2A-D384-9DF1-5786B8C0CC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8</a:t>
            </a:fld>
            <a:endParaRPr lang="en-US" dirty="0">
              <a:latin typeface="PT Sans" panose="020B0503020203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CAE1F8-252B-29D1-8905-C5EA9A0175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330" t="11446" r="13055" b="7211"/>
          <a:stretch/>
        </p:blipFill>
        <p:spPr>
          <a:xfrm>
            <a:off x="5558950" y="1537487"/>
            <a:ext cx="5550086" cy="480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390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DF743-58BE-0190-8B80-C5FC72CBB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C97C0-B125-E864-3928-4074C280C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Non-Linear Curve Fitting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</a:t>
            </a:r>
            <a:r>
              <a:rPr lang="en-US" dirty="0"/>
              <a:t>: Finding a curve that best fits a set of data points when a straight line is not appropriate.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Theory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Polynomial Fitting</a:t>
            </a:r>
            <a:r>
              <a:rPr lang="en-US" dirty="0"/>
              <a:t>: Use higher-order polynomials (</a:t>
            </a:r>
            <a:r>
              <a:rPr lang="en-US" b="1" dirty="0"/>
              <a:t>y = a + bx + cx² + ...</a:t>
            </a:r>
            <a:r>
              <a:rPr lang="en-US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Exponential and Logarithmic Models</a:t>
            </a:r>
            <a:r>
              <a:rPr lang="en-US" dirty="0"/>
              <a:t>: Fit data using non-linear functions like </a:t>
            </a:r>
            <a:r>
              <a:rPr lang="en-US" b="1" dirty="0"/>
              <a:t>y = a * e^(bx)</a:t>
            </a:r>
            <a:r>
              <a:rPr lang="en-US" dirty="0"/>
              <a:t> or </a:t>
            </a:r>
            <a:r>
              <a:rPr lang="en-US" b="1" dirty="0"/>
              <a:t>y = a * log(bx)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Optimization Methods</a:t>
            </a:r>
            <a:r>
              <a:rPr lang="en-US" dirty="0"/>
              <a:t>: Use gradient descent or numerical optimization to find the best fit.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Steps to Perform Non-Linear Fitting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Choose an appropriate model based on data behavior.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iterative methods to minimize the error.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Fit a sine curve to periodic data such as seasonal temperature variations.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Applications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Any space where the relationships are non-linear, which is pretty much most areas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959034-C64D-2393-7796-B31FCC4AA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9</a:t>
            </a:fld>
            <a:endParaRPr lang="en-US" dirty="0"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417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indent="-285750">
          <a:buFont typeface="Arial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23528</TotalTime>
  <Words>987</Words>
  <Application>Microsoft Office PowerPoint</Application>
  <PresentationFormat>Widescreen</PresentationFormat>
  <Paragraphs>119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PT Sans</vt:lpstr>
      <vt:lpstr>Times New Roman</vt:lpstr>
      <vt:lpstr>Office Theme</vt:lpstr>
      <vt:lpstr>ECE 105: Introduction to Electrical Engineering</vt:lpstr>
      <vt:lpstr>Outline</vt:lpstr>
      <vt:lpstr>Linear Regression</vt:lpstr>
      <vt:lpstr>Math Behind Linear Regression</vt:lpstr>
      <vt:lpstr>Math Behind Linear Regression</vt:lpstr>
      <vt:lpstr>Math Behind Linear Regression</vt:lpstr>
      <vt:lpstr>Finding the Best Fit</vt:lpstr>
      <vt:lpstr>Finding the Best Fit</vt:lpstr>
      <vt:lpstr>Non-linear Regression</vt:lpstr>
      <vt:lpstr>Common types of non-linear regresion</vt:lpstr>
      <vt:lpstr>Minimizing the error</vt:lpstr>
      <vt:lpstr>Let’s look at an example</vt:lpstr>
      <vt:lpstr>Let’s look at an example</vt:lpstr>
      <vt:lpstr>Let’s look at an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Yasser Khan</dc:creator>
  <cp:lastModifiedBy>Rehan Kapadia</cp:lastModifiedBy>
  <cp:revision>951</cp:revision>
  <cp:lastPrinted>2017-03-30T23:40:26Z</cp:lastPrinted>
  <dcterms:created xsi:type="dcterms:W3CDTF">2014-02-24T21:19:39Z</dcterms:created>
  <dcterms:modified xsi:type="dcterms:W3CDTF">2024-10-31T20:47:58Z</dcterms:modified>
</cp:coreProperties>
</file>