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794" r:id="rId2"/>
    <p:sldId id="415" r:id="rId3"/>
    <p:sldId id="416" r:id="rId4"/>
    <p:sldId id="337" r:id="rId5"/>
    <p:sldId id="343" r:id="rId6"/>
    <p:sldId id="334" r:id="rId7"/>
    <p:sldId id="335" r:id="rId8"/>
    <p:sldId id="344" r:id="rId9"/>
    <p:sldId id="339" r:id="rId10"/>
    <p:sldId id="340" r:id="rId11"/>
    <p:sldId id="359" r:id="rId12"/>
    <p:sldId id="361" r:id="rId13"/>
    <p:sldId id="362" r:id="rId14"/>
    <p:sldId id="366" r:id="rId15"/>
    <p:sldId id="367" r:id="rId16"/>
    <p:sldId id="377" r:id="rId17"/>
    <p:sldId id="3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ser Khan" initials="Y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1B1E"/>
    <a:srgbClr val="8C1515"/>
    <a:srgbClr val="AFEBFF"/>
    <a:srgbClr val="FFAAAA"/>
    <a:srgbClr val="E3B7F1"/>
    <a:srgbClr val="C6D4FF"/>
    <a:srgbClr val="C5FFC5"/>
    <a:srgbClr val="05274E"/>
    <a:srgbClr val="B0C3FF"/>
    <a:srgbClr val="FFF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05" autoAdjust="0"/>
    <p:restoredTop sz="81719" autoAdjust="0"/>
  </p:normalViewPr>
  <p:slideViewPr>
    <p:cSldViewPr snapToGrid="0">
      <p:cViewPr varScale="1">
        <p:scale>
          <a:sx n="90" d="100"/>
          <a:sy n="90" d="100"/>
        </p:scale>
        <p:origin x="1156" y="22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2856"/>
    </p:cViewPr>
  </p:sorterViewPr>
  <p:notesViewPr>
    <p:cSldViewPr snapToGrid="0">
      <p:cViewPr varScale="1">
        <p:scale>
          <a:sx n="65" d="100"/>
          <a:sy n="65" d="100"/>
        </p:scale>
        <p:origin x="2578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E6E90-D057-4D0D-B992-091951C989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D6554-DBE6-4CB7-8C9A-72353E7B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98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82251-0160-4469-ACEE-303A5D4B083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56E40-D1A4-4189-B190-F9CD7DFE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09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56E40-D1A4-4189-B190-F9CD7DFE87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4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991B1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6529" y="6492875"/>
            <a:ext cx="515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PT Sans" panose="020B0503020203020204" pitchFamily="34" charset="0"/>
                <a:ea typeface="Source Sans Pro" panose="020B0503030403020204" pitchFamily="34" charset="0"/>
                <a:cs typeface="Segoe UI" panose="020B0502040204020203" pitchFamily="34" charset="0"/>
              </a:defRPr>
            </a:lvl1pPr>
          </a:lstStyle>
          <a:p>
            <a:fld id="{C4929C3B-27DB-4701-9AD5-57958A04CB2E}" type="slidenum">
              <a:rPr lang="en-US" smtClean="0"/>
              <a:pPr/>
              <a:t>‹#›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56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91B1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6529" y="6492875"/>
            <a:ext cx="515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PT Sans" panose="020B0503020203020204" pitchFamily="34" charset="0"/>
                <a:ea typeface="PT Sans" panose="020B0503020203020204" pitchFamily="34" charset="0"/>
                <a:cs typeface="Segoe UI" panose="020B0502040204020203" pitchFamily="34" charset="0"/>
              </a:defRPr>
            </a:lvl1pPr>
          </a:lstStyle>
          <a:p>
            <a:fld id="{C4929C3B-27DB-4701-9AD5-57958A04CB2E}" type="slidenum">
              <a:rPr lang="en-US" smtClean="0"/>
              <a:pPr/>
              <a:t>‹#›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98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991B1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6529" y="6492875"/>
            <a:ext cx="515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  <a:cs typeface="Segoe UI" panose="020B0502040204020203" pitchFamily="34" charset="0"/>
              </a:defRPr>
            </a:lvl1pPr>
          </a:lstStyle>
          <a:p>
            <a:fld id="{C4929C3B-27DB-4701-9AD5-57958A04CB2E}" type="slidenum">
              <a:rPr lang="en-US" smtClean="0"/>
              <a:pPr/>
              <a:t>‹#›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12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DE795-76F5-ED47-7388-A43F4A8F6B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Semiconductor Devices for Integrated CircuitsSemiconductor Devices for Integrated Circuits (C. Hu)</a:t>
            </a:r>
            <a:endParaRPr lang="en-US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1D51B-644D-5959-8FB4-EE9694CB61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1-</a:t>
            </a:r>
            <a:fld id="{09CD9926-94D6-4100-8273-E75A6AC34B12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8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AD95CC-F24A-39A9-6F11-DF6049DE17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Semiconductor Devices for Integrated CircuitsSemiconductor Devices for Integrated Circuits (C. Hu)</a:t>
            </a:r>
            <a:endParaRPr lang="en-US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E20159-174F-4164-27DD-1272BDA61A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1-</a:t>
            </a:r>
            <a:fld id="{ADDAF8D8-F1C6-490C-8B67-F180E0BDE183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07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8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6529" y="6492875"/>
            <a:ext cx="515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PT Sans" panose="020B0503020203020204" pitchFamily="34" charset="0"/>
                <a:ea typeface="Source Sans Pro" panose="020B0503030403020204" pitchFamily="34" charset="0"/>
                <a:cs typeface="Segoe UI" panose="020B0502040204020203" pitchFamily="34" charset="0"/>
              </a:defRPr>
            </a:lvl1pPr>
          </a:lstStyle>
          <a:p>
            <a:fld id="{C4929C3B-27DB-4701-9AD5-57958A04CB2E}" type="slidenum">
              <a:rPr lang="en-US" smtClean="0"/>
              <a:pPr/>
              <a:t>‹#›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7C60BECE-557F-4952-BC37-9040A86B01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6" t="22101" r="5881" b="20208"/>
          <a:stretch/>
        </p:blipFill>
        <p:spPr>
          <a:xfrm>
            <a:off x="10788202" y="0"/>
            <a:ext cx="1352283" cy="78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9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991B1E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9.bin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C49B-9325-4F28-84AA-EF2118377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8966" y="1150200"/>
            <a:ext cx="6194065" cy="961565"/>
          </a:xfrm>
        </p:spPr>
        <p:txBody>
          <a:bodyPr>
            <a:noAutofit/>
          </a:bodyPr>
          <a:lstStyle/>
          <a:p>
            <a:r>
              <a:rPr lang="en-US" sz="4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ECE 105: Introduction to Electrical Engineerin</a:t>
            </a:r>
            <a:r>
              <a:rPr lang="en-US" sz="4400" dirty="0"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D5305-B3D3-4E24-9167-6DC659185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0811" y="3477445"/>
            <a:ext cx="5590376" cy="223035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PT Sans" panose="020B0503020203020204" pitchFamily="34" charset="0"/>
              </a:rPr>
              <a:t>Lecture 5</a:t>
            </a:r>
          </a:p>
          <a:p>
            <a:r>
              <a:rPr lang="en-US" sz="2800" dirty="0">
                <a:latin typeface="PT Sans" panose="020B0503020203020204" pitchFamily="34" charset="0"/>
              </a:rPr>
              <a:t>Device 1</a:t>
            </a:r>
          </a:p>
          <a:p>
            <a:r>
              <a:rPr lang="en-US" sz="2800" dirty="0"/>
              <a:t>Yasser Khan</a:t>
            </a:r>
          </a:p>
          <a:p>
            <a:r>
              <a:rPr lang="en-US" sz="2800" dirty="0" err="1">
                <a:latin typeface="PT Sans" panose="020B0503020203020204" pitchFamily="34" charset="0"/>
              </a:rPr>
              <a:t>Rehan</a:t>
            </a:r>
            <a:r>
              <a:rPr lang="en-US" sz="2800" dirty="0">
                <a:latin typeface="PT Sans" panose="020B0503020203020204" pitchFamily="34" charset="0"/>
              </a:rPr>
              <a:t> Kapadia</a:t>
            </a:r>
          </a:p>
        </p:txBody>
      </p:sp>
    </p:spTree>
    <p:extLst>
      <p:ext uri="{BB962C8B-B14F-4D97-AF65-F5344CB8AC3E}">
        <p14:creationId xmlns:p14="http://schemas.microsoft.com/office/powerpoint/2010/main" val="350551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>
                <a16:creationId xmlns:a16="http://schemas.microsoft.com/office/drawing/2014/main" id="{59ADB478-D071-3E01-1AFE-A6C1A2D7E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9314121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991B1E"/>
                </a:solidFill>
                <a:latin typeface="PT Sans" panose="020B05030202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CMOS (Complementary MOS) Inverter</a:t>
            </a:r>
          </a:p>
        </p:txBody>
      </p:sp>
      <p:pic>
        <p:nvPicPr>
          <p:cNvPr id="27652" name="Picture 5">
            <a:extLst>
              <a:ext uri="{FF2B5EF4-FFF2-40B4-BE49-F238E27FC236}">
                <a16:creationId xmlns:a16="http://schemas.microsoft.com/office/drawing/2014/main" id="{2678F65C-C2BC-1220-4631-E31A2D6BB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23"/>
          <a:stretch>
            <a:fillRect/>
          </a:stretch>
        </p:blipFill>
        <p:spPr bwMode="auto">
          <a:xfrm>
            <a:off x="3276600" y="971551"/>
            <a:ext cx="5562600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7B00A0D-2389-B5F5-B52D-41D2D3C79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18" y="-4726"/>
            <a:ext cx="7772400" cy="723900"/>
          </a:xfrm>
        </p:spPr>
        <p:txBody>
          <a:bodyPr/>
          <a:lstStyle/>
          <a:p>
            <a:pPr eaLnBrk="1" hangingPunct="1"/>
            <a:r>
              <a:rPr lang="en-US" altLang="en-US" sz="4000" i="1" dirty="0"/>
              <a:t>Qualitative discussion: n-MOSFET</a:t>
            </a:r>
          </a:p>
        </p:txBody>
      </p:sp>
      <p:pic>
        <p:nvPicPr>
          <p:cNvPr id="28675" name="Picture 3">
            <a:extLst>
              <a:ext uri="{FF2B5EF4-FFF2-40B4-BE49-F238E27FC236}">
                <a16:creationId xmlns:a16="http://schemas.microsoft.com/office/drawing/2014/main" id="{6EEBA240-2A8B-DEA6-2003-66D07890D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6"/>
          <a:stretch>
            <a:fillRect/>
          </a:stretch>
        </p:blipFill>
        <p:spPr bwMode="auto">
          <a:xfrm>
            <a:off x="2438400" y="812800"/>
            <a:ext cx="363855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 Box 19">
            <a:extLst>
              <a:ext uri="{FF2B5EF4-FFF2-40B4-BE49-F238E27FC236}">
                <a16:creationId xmlns:a16="http://schemas.microsoft.com/office/drawing/2014/main" id="{43B977F2-9295-8D41-CB46-1B52B131D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175" y="1079501"/>
            <a:ext cx="2895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chemeClr val="accent2"/>
                </a:solidFill>
              </a:rPr>
              <a:t>V</a:t>
            </a:r>
            <a:r>
              <a:rPr lang="en-US" altLang="en-US" sz="2000" baseline="-25000">
                <a:solidFill>
                  <a:schemeClr val="accent2"/>
                </a:solidFill>
              </a:rPr>
              <a:t>G </a:t>
            </a:r>
            <a:r>
              <a:rPr lang="en-US" altLang="en-US" sz="2000">
                <a:solidFill>
                  <a:schemeClr val="accent2"/>
                </a:solidFill>
              </a:rPr>
              <a:t>&gt; </a:t>
            </a:r>
            <a:r>
              <a:rPr lang="en-US" altLang="en-US" sz="2000" i="1">
                <a:solidFill>
                  <a:schemeClr val="accent2"/>
                </a:solidFill>
              </a:rPr>
              <a:t>V</a:t>
            </a:r>
            <a:r>
              <a:rPr lang="en-US" altLang="en-US" sz="2000" baseline="-25000">
                <a:solidFill>
                  <a:schemeClr val="accent2"/>
                </a:solidFill>
              </a:rPr>
              <a:t>T </a:t>
            </a:r>
            <a:r>
              <a:rPr lang="en-US" altLang="en-US" sz="2000">
                <a:solidFill>
                  <a:schemeClr val="accent2"/>
                </a:solidFill>
              </a:rPr>
              <a:t>; </a:t>
            </a:r>
            <a:r>
              <a:rPr lang="en-US" altLang="en-US" sz="2000" i="1">
                <a:solidFill>
                  <a:schemeClr val="accent2"/>
                </a:solidFill>
              </a:rPr>
              <a:t>V</a:t>
            </a:r>
            <a:r>
              <a:rPr lang="en-US" altLang="en-US" sz="2000" baseline="-25000">
                <a:solidFill>
                  <a:schemeClr val="accent2"/>
                </a:solidFill>
              </a:rPr>
              <a:t>DS</a:t>
            </a:r>
            <a:r>
              <a:rPr lang="en-US" altLang="en-US" sz="2000">
                <a:solidFill>
                  <a:schemeClr val="accent2"/>
                </a:solidFill>
              </a:rPr>
              <a:t> </a:t>
            </a:r>
            <a:r>
              <a:rPr lang="en-US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</a:t>
            </a:r>
            <a:r>
              <a:rPr lang="en-US" altLang="en-US" sz="2000">
                <a:solidFill>
                  <a:schemeClr val="accent2"/>
                </a:solidFill>
              </a:rPr>
              <a:t>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chemeClr val="accent2"/>
                </a:solidFill>
              </a:rPr>
              <a:t>I</a:t>
            </a:r>
            <a:r>
              <a:rPr lang="en-US" altLang="en-US" sz="2000" baseline="-25000">
                <a:solidFill>
                  <a:schemeClr val="accent2"/>
                </a:solidFill>
              </a:rPr>
              <a:t>D</a:t>
            </a:r>
            <a:r>
              <a:rPr lang="en-US" altLang="en-US" sz="2000">
                <a:solidFill>
                  <a:schemeClr val="accent2"/>
                </a:solidFill>
              </a:rPr>
              <a:t> increases with </a:t>
            </a:r>
            <a:r>
              <a:rPr lang="en-US" altLang="en-US" sz="2000" i="1">
                <a:solidFill>
                  <a:schemeClr val="accent2"/>
                </a:solidFill>
              </a:rPr>
              <a:t>V</a:t>
            </a:r>
            <a:r>
              <a:rPr lang="en-US" altLang="en-US" sz="2000" baseline="-25000">
                <a:solidFill>
                  <a:schemeClr val="accent2"/>
                </a:solidFill>
              </a:rPr>
              <a:t>DS</a:t>
            </a:r>
            <a:endParaRPr lang="en-US" altLang="en-US" sz="2000"/>
          </a:p>
        </p:txBody>
      </p:sp>
      <p:sp>
        <p:nvSpPr>
          <p:cNvPr id="28677" name="Text Box 20">
            <a:extLst>
              <a:ext uri="{FF2B5EF4-FFF2-40B4-BE49-F238E27FC236}">
                <a16:creationId xmlns:a16="http://schemas.microsoft.com/office/drawing/2014/main" id="{FBCA5694-6C6E-C0DC-D7DC-A34277638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1" y="2298701"/>
            <a:ext cx="32162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chemeClr val="accent2"/>
                </a:solidFill>
              </a:rPr>
              <a:t>V</a:t>
            </a:r>
            <a:r>
              <a:rPr lang="en-US" altLang="en-US" sz="2000" baseline="-25000">
                <a:solidFill>
                  <a:schemeClr val="accent2"/>
                </a:solidFill>
              </a:rPr>
              <a:t>G </a:t>
            </a:r>
            <a:r>
              <a:rPr lang="en-US" altLang="en-US" sz="2000">
                <a:solidFill>
                  <a:schemeClr val="accent2"/>
                </a:solidFill>
              </a:rPr>
              <a:t>&gt; </a:t>
            </a:r>
            <a:r>
              <a:rPr lang="en-US" altLang="en-US" sz="2000" i="1">
                <a:solidFill>
                  <a:schemeClr val="accent2"/>
                </a:solidFill>
              </a:rPr>
              <a:t>V</a:t>
            </a:r>
            <a:r>
              <a:rPr lang="en-US" altLang="en-US" sz="2000" baseline="-25000">
                <a:solidFill>
                  <a:schemeClr val="accent2"/>
                </a:solidFill>
              </a:rPr>
              <a:t>T</a:t>
            </a:r>
            <a:r>
              <a:rPr lang="en-US" altLang="en-US" sz="2000">
                <a:solidFill>
                  <a:schemeClr val="accent2"/>
                </a:solidFill>
              </a:rPr>
              <a:t>; </a:t>
            </a:r>
            <a:r>
              <a:rPr lang="en-US" altLang="en-US" sz="2000" i="1">
                <a:solidFill>
                  <a:schemeClr val="accent2"/>
                </a:solidFill>
              </a:rPr>
              <a:t>V</a:t>
            </a:r>
            <a:r>
              <a:rPr lang="en-US" altLang="en-US" sz="2000" baseline="-25000">
                <a:solidFill>
                  <a:schemeClr val="accent2"/>
                </a:solidFill>
              </a:rPr>
              <a:t>DS</a:t>
            </a:r>
            <a:r>
              <a:rPr lang="en-US" altLang="en-US" sz="2000">
                <a:solidFill>
                  <a:schemeClr val="accent2"/>
                </a:solidFill>
              </a:rPr>
              <a:t> small, &gt;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chemeClr val="accent2"/>
                </a:solidFill>
              </a:rPr>
              <a:t>I</a:t>
            </a:r>
            <a:r>
              <a:rPr lang="en-US" altLang="en-US" sz="2000" baseline="-25000">
                <a:solidFill>
                  <a:schemeClr val="accent2"/>
                </a:solidFill>
              </a:rPr>
              <a:t>D</a:t>
            </a:r>
            <a:r>
              <a:rPr lang="en-US" altLang="en-US" sz="2000">
                <a:solidFill>
                  <a:schemeClr val="accent2"/>
                </a:solidFill>
              </a:rPr>
              <a:t> increases with </a:t>
            </a:r>
            <a:r>
              <a:rPr lang="en-US" altLang="en-US" sz="2000" i="1">
                <a:solidFill>
                  <a:schemeClr val="accent2"/>
                </a:solidFill>
              </a:rPr>
              <a:t>V</a:t>
            </a:r>
            <a:r>
              <a:rPr lang="en-US" altLang="en-US" sz="2000" baseline="-25000">
                <a:solidFill>
                  <a:schemeClr val="accent2"/>
                </a:solidFill>
              </a:rPr>
              <a:t>DS</a:t>
            </a:r>
            <a:r>
              <a:rPr lang="en-US" altLang="en-US" sz="2000">
                <a:solidFill>
                  <a:schemeClr val="accent2"/>
                </a:solidFill>
              </a:rPr>
              <a:t> , but rate of increase decreases.</a:t>
            </a:r>
          </a:p>
        </p:txBody>
      </p:sp>
      <p:sp>
        <p:nvSpPr>
          <p:cNvPr id="28678" name="Text Box 21">
            <a:extLst>
              <a:ext uri="{FF2B5EF4-FFF2-40B4-BE49-F238E27FC236}">
                <a16:creationId xmlns:a16="http://schemas.microsoft.com/office/drawing/2014/main" id="{6E080F32-741D-B058-3D56-46C4D6718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175" y="3594101"/>
            <a:ext cx="3657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chemeClr val="accent2"/>
                </a:solidFill>
              </a:rPr>
              <a:t>V</a:t>
            </a:r>
            <a:r>
              <a:rPr lang="en-US" altLang="en-US" sz="2000" baseline="-25000">
                <a:solidFill>
                  <a:schemeClr val="accent2"/>
                </a:solidFill>
              </a:rPr>
              <a:t>G</a:t>
            </a:r>
            <a:r>
              <a:rPr lang="en-US" altLang="en-US" sz="2000">
                <a:solidFill>
                  <a:schemeClr val="accent2"/>
                </a:solidFill>
              </a:rPr>
              <a:t> &gt; </a:t>
            </a:r>
            <a:r>
              <a:rPr lang="en-US" altLang="en-US" sz="2000" i="1">
                <a:solidFill>
                  <a:schemeClr val="accent2"/>
                </a:solidFill>
              </a:rPr>
              <a:t>V</a:t>
            </a:r>
            <a:r>
              <a:rPr lang="en-US" altLang="en-US" sz="2000" baseline="-25000">
                <a:solidFill>
                  <a:schemeClr val="accent2"/>
                </a:solidFill>
              </a:rPr>
              <a:t>T</a:t>
            </a:r>
            <a:r>
              <a:rPr lang="en-US" altLang="en-US" sz="2000">
                <a:solidFill>
                  <a:schemeClr val="accent2"/>
                </a:solidFill>
              </a:rPr>
              <a:t>; </a:t>
            </a:r>
            <a:r>
              <a:rPr lang="en-US" altLang="en-US" sz="2000" i="1">
                <a:solidFill>
                  <a:schemeClr val="accent2"/>
                </a:solidFill>
              </a:rPr>
              <a:t>V</a:t>
            </a:r>
            <a:r>
              <a:rPr lang="en-US" altLang="en-US" sz="2000" baseline="-25000">
                <a:solidFill>
                  <a:schemeClr val="accent2"/>
                </a:solidFill>
              </a:rPr>
              <a:t>DS</a:t>
            </a:r>
            <a:r>
              <a:rPr lang="en-US" altLang="en-US" sz="2000">
                <a:solidFill>
                  <a:schemeClr val="accent2"/>
                </a:solidFill>
              </a:rPr>
              <a:t> </a:t>
            </a:r>
            <a:r>
              <a:rPr lang="en-US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 pinch-off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baseline="-2500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US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 reaches a saturation value, </a:t>
            </a:r>
            <a:r>
              <a:rPr lang="en-US" altLang="en-US" sz="2000" i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baseline="-25000">
                <a:solidFill>
                  <a:schemeClr val="accent2"/>
                </a:solidFill>
                <a:sym typeface="Symbol" panose="05050102010706020507" pitchFamily="18" charset="2"/>
              </a:rPr>
              <a:t>D,sat</a:t>
            </a:r>
            <a:r>
              <a:rPr lang="en-US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 The </a:t>
            </a:r>
            <a:r>
              <a:rPr lang="en-US" altLang="en-US" sz="2000" i="1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en-US" sz="2000" baseline="-25000">
                <a:solidFill>
                  <a:schemeClr val="accent2"/>
                </a:solidFill>
                <a:sym typeface="Symbol" panose="05050102010706020507" pitchFamily="18" charset="2"/>
              </a:rPr>
              <a:t>DS</a:t>
            </a:r>
            <a:r>
              <a:rPr lang="en-US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 value is called </a:t>
            </a:r>
            <a:r>
              <a:rPr lang="en-US" altLang="en-US" sz="2000" i="1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en-US" sz="2000" baseline="-25000">
                <a:solidFill>
                  <a:schemeClr val="accent2"/>
                </a:solidFill>
                <a:sym typeface="Symbol" panose="05050102010706020507" pitchFamily="18" charset="2"/>
              </a:rPr>
              <a:t>DS,sat</a:t>
            </a:r>
            <a:endParaRPr lang="en-US" altLang="en-US" sz="2000">
              <a:solidFill>
                <a:schemeClr val="accent2"/>
              </a:solidFill>
            </a:endParaRPr>
          </a:p>
        </p:txBody>
      </p:sp>
      <p:sp>
        <p:nvSpPr>
          <p:cNvPr id="28679" name="Text Box 22">
            <a:extLst>
              <a:ext uri="{FF2B5EF4-FFF2-40B4-BE49-F238E27FC236}">
                <a16:creationId xmlns:a16="http://schemas.microsoft.com/office/drawing/2014/main" id="{DEB26D5B-FD93-DE64-CE3D-C74A280FF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8275" y="4860926"/>
            <a:ext cx="3810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chemeClr val="accent2"/>
                </a:solidFill>
              </a:rPr>
              <a:t>V</a:t>
            </a:r>
            <a:r>
              <a:rPr lang="en-US" altLang="en-US" sz="2000" baseline="-25000">
                <a:solidFill>
                  <a:schemeClr val="accent2"/>
                </a:solidFill>
              </a:rPr>
              <a:t>G </a:t>
            </a:r>
            <a:r>
              <a:rPr lang="en-US" altLang="en-US" sz="2000">
                <a:solidFill>
                  <a:schemeClr val="accent2"/>
                </a:solidFill>
              </a:rPr>
              <a:t>&gt; </a:t>
            </a:r>
            <a:r>
              <a:rPr lang="en-US" altLang="en-US" sz="2000" i="1">
                <a:solidFill>
                  <a:schemeClr val="accent2"/>
                </a:solidFill>
              </a:rPr>
              <a:t>V</a:t>
            </a:r>
            <a:r>
              <a:rPr lang="en-US" altLang="en-US" sz="2000" i="1" baseline="-25000">
                <a:solidFill>
                  <a:schemeClr val="accent2"/>
                </a:solidFill>
              </a:rPr>
              <a:t>T</a:t>
            </a:r>
            <a:r>
              <a:rPr lang="en-US" altLang="en-US" sz="2000">
                <a:solidFill>
                  <a:schemeClr val="accent2"/>
                </a:solidFill>
              </a:rPr>
              <a:t>; </a:t>
            </a:r>
            <a:r>
              <a:rPr lang="en-US" altLang="en-US" sz="2000" i="1">
                <a:solidFill>
                  <a:schemeClr val="accent2"/>
                </a:solidFill>
              </a:rPr>
              <a:t>V</a:t>
            </a:r>
            <a:r>
              <a:rPr lang="en-US" altLang="en-US" sz="2000" baseline="-25000">
                <a:solidFill>
                  <a:schemeClr val="accent2"/>
                </a:solidFill>
              </a:rPr>
              <a:t>DS </a:t>
            </a:r>
            <a:r>
              <a:rPr lang="en-US" altLang="en-US" sz="2000">
                <a:solidFill>
                  <a:schemeClr val="accent2"/>
                </a:solidFill>
              </a:rPr>
              <a:t>&gt; </a:t>
            </a:r>
            <a:r>
              <a:rPr lang="en-US" altLang="en-US" sz="2000" i="1">
                <a:solidFill>
                  <a:schemeClr val="accent2"/>
                </a:solidFill>
              </a:rPr>
              <a:t>V</a:t>
            </a:r>
            <a:r>
              <a:rPr lang="en-US" altLang="en-US" sz="2000" baseline="-25000">
                <a:solidFill>
                  <a:schemeClr val="accent2"/>
                </a:solidFill>
              </a:rPr>
              <a:t>DS,sat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chemeClr val="accent2"/>
                </a:solidFill>
              </a:rPr>
              <a:t>I</a:t>
            </a:r>
            <a:r>
              <a:rPr lang="en-US" altLang="en-US" sz="2000" baseline="-25000">
                <a:solidFill>
                  <a:schemeClr val="accent2"/>
                </a:solidFill>
              </a:rPr>
              <a:t>D</a:t>
            </a:r>
            <a:r>
              <a:rPr lang="en-US" altLang="en-US" sz="2000">
                <a:solidFill>
                  <a:schemeClr val="accent2"/>
                </a:solidFill>
              </a:rPr>
              <a:t> does not increase further, saturation region.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6065F3E-ACBB-D3DA-3158-782AC1854A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448675" cy="757130"/>
          </a:xfrm>
        </p:spPr>
        <p:txBody>
          <a:bodyPr anchor="t">
            <a:spAutoFit/>
          </a:bodyPr>
          <a:lstStyle/>
          <a:p>
            <a:pPr eaLnBrk="1" hangingPunct="1"/>
            <a:r>
              <a:rPr lang="en-US" altLang="en-US" sz="2400" i="1" dirty="0"/>
              <a:t>I</a:t>
            </a:r>
            <a:r>
              <a:rPr lang="en-US" altLang="en-US" sz="2400" baseline="-25000" dirty="0"/>
              <a:t>D</a:t>
            </a:r>
            <a:r>
              <a:rPr lang="en-US" altLang="en-US" sz="2400" dirty="0"/>
              <a:t>-</a:t>
            </a:r>
            <a:r>
              <a:rPr lang="en-US" altLang="en-US" sz="2400" i="1" dirty="0"/>
              <a:t>V</a:t>
            </a:r>
            <a:r>
              <a:rPr lang="en-US" altLang="en-US" sz="2400" baseline="-25000" dirty="0"/>
              <a:t>DS</a:t>
            </a:r>
            <a:r>
              <a:rPr lang="en-US" altLang="en-US" sz="2400" dirty="0"/>
              <a:t>  characteristics expected from a long channel </a:t>
            </a:r>
            <a:br>
              <a:rPr lang="en-US" altLang="en-US" sz="2400" dirty="0"/>
            </a:br>
            <a:r>
              <a:rPr lang="en-US" altLang="en-US" sz="2400" dirty="0"/>
              <a:t>(</a:t>
            </a:r>
            <a:r>
              <a:rPr lang="en-US" altLang="en-US" sz="2400" dirty="0">
                <a:sym typeface="Symbol" panose="05050102010706020507" pitchFamily="18" charset="2"/>
              </a:rPr>
              <a:t></a:t>
            </a:r>
            <a:r>
              <a:rPr lang="en-US" altLang="en-US" sz="2400" i="1" dirty="0">
                <a:sym typeface="Symbol" panose="05050102010706020507" pitchFamily="18" charset="2"/>
              </a:rPr>
              <a:t>L </a:t>
            </a:r>
            <a:r>
              <a:rPr lang="en-US" altLang="en-US" sz="2400" dirty="0">
                <a:sym typeface="Symbol" panose="05050102010706020507" pitchFamily="18" charset="2"/>
              </a:rPr>
              <a:t>&lt;&lt; </a:t>
            </a:r>
            <a:r>
              <a:rPr lang="en-US" altLang="en-US" sz="2400" i="1" dirty="0">
                <a:sym typeface="Symbol" panose="05050102010706020507" pitchFamily="18" charset="2"/>
              </a:rPr>
              <a:t>L</a:t>
            </a:r>
            <a:r>
              <a:rPr lang="en-US" altLang="en-US" sz="2400" dirty="0">
                <a:sym typeface="Symbol" panose="05050102010706020507" pitchFamily="18" charset="2"/>
              </a:rPr>
              <a:t>) MOSFET (n-channel), for various values of </a:t>
            </a:r>
            <a:r>
              <a:rPr lang="en-US" altLang="en-US" sz="2400" i="1" dirty="0">
                <a:sym typeface="Symbol" panose="05050102010706020507" pitchFamily="18" charset="2"/>
              </a:rPr>
              <a:t>V</a:t>
            </a:r>
            <a:r>
              <a:rPr lang="en-US" altLang="en-US" sz="2400" baseline="-25000" dirty="0">
                <a:sym typeface="Symbol" panose="05050102010706020507" pitchFamily="18" charset="2"/>
              </a:rPr>
              <a:t>G</a:t>
            </a:r>
            <a:endParaRPr lang="en-US" altLang="en-US" sz="2400" dirty="0"/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9254F993-7AB3-35C8-445C-3A5D6490E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5" t="3432" r="5299" b="13965"/>
          <a:stretch>
            <a:fillRect/>
          </a:stretch>
        </p:blipFill>
        <p:spPr bwMode="auto">
          <a:xfrm>
            <a:off x="3009900" y="1433513"/>
            <a:ext cx="6248400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7079780-1E60-9A6B-DE5D-DC910A03E7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590931"/>
          </a:xfrm>
        </p:spPr>
        <p:txBody>
          <a:bodyPr anchor="t">
            <a:spAutoFit/>
          </a:bodyPr>
          <a:lstStyle/>
          <a:p>
            <a:pPr eaLnBrk="1" hangingPunct="1"/>
            <a:r>
              <a:rPr lang="en-US" altLang="en-US" sz="3600" i="1" dirty="0"/>
              <a:t>I</a:t>
            </a:r>
            <a:r>
              <a:rPr lang="en-US" altLang="en-US" sz="3600" i="1" baseline="-25000" dirty="0"/>
              <a:t>D</a:t>
            </a:r>
            <a:r>
              <a:rPr lang="en-US" altLang="en-US" sz="3600" i="1" dirty="0"/>
              <a:t>-V</a:t>
            </a:r>
            <a:r>
              <a:rPr lang="en-US" altLang="en-US" sz="3600" i="1" baseline="-25000" dirty="0"/>
              <a:t>DS </a:t>
            </a:r>
            <a:r>
              <a:rPr lang="en-US" altLang="en-US" sz="3600" i="1" dirty="0"/>
              <a:t> characteristics for n-MOSFET</a:t>
            </a:r>
          </a:p>
        </p:txBody>
      </p:sp>
      <p:pic>
        <p:nvPicPr>
          <p:cNvPr id="31747" name="Picture 3">
            <a:extLst>
              <a:ext uri="{FF2B5EF4-FFF2-40B4-BE49-F238E27FC236}">
                <a16:creationId xmlns:a16="http://schemas.microsoft.com/office/drawing/2014/main" id="{4A7F44B8-310D-CE04-59E2-586F51499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" r="4289" b="14951"/>
          <a:stretch>
            <a:fillRect/>
          </a:stretch>
        </p:blipFill>
        <p:spPr bwMode="auto">
          <a:xfrm>
            <a:off x="2895600" y="1470026"/>
            <a:ext cx="6324600" cy="455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AutoShape 4">
            <a:extLst>
              <a:ext uri="{FF2B5EF4-FFF2-40B4-BE49-F238E27FC236}">
                <a16:creationId xmlns:a16="http://schemas.microsoft.com/office/drawing/2014/main" id="{84B1BA75-81F5-EF6A-9395-EE4DB770F733}"/>
              </a:ext>
            </a:extLst>
          </p:cNvPr>
          <p:cNvSpPr>
            <a:spLocks/>
          </p:cNvSpPr>
          <p:nvPr/>
        </p:nvSpPr>
        <p:spPr bwMode="auto">
          <a:xfrm rot="16200000">
            <a:off x="6019800" y="1174750"/>
            <a:ext cx="381000" cy="2362200"/>
          </a:xfrm>
          <a:prstGeom prst="rightBrace">
            <a:avLst>
              <a:gd name="adj1" fmla="val 5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1749" name="AutoShape 5">
            <a:extLst>
              <a:ext uri="{FF2B5EF4-FFF2-40B4-BE49-F238E27FC236}">
                <a16:creationId xmlns:a16="http://schemas.microsoft.com/office/drawing/2014/main" id="{A406EB6D-41E3-58D2-DAF1-3AA8772362A5}"/>
              </a:ext>
            </a:extLst>
          </p:cNvPr>
          <p:cNvSpPr>
            <a:spLocks/>
          </p:cNvSpPr>
          <p:nvPr/>
        </p:nvSpPr>
        <p:spPr bwMode="auto">
          <a:xfrm rot="16200000">
            <a:off x="4076700" y="1746250"/>
            <a:ext cx="228600" cy="1371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9313BA47-C8CA-1D61-C271-07AF8E4AB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700" y="1470026"/>
            <a:ext cx="1225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Saturation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region</a:t>
            </a:r>
            <a:endParaRPr lang="en-US" altLang="en-US" sz="2000"/>
          </a:p>
        </p:txBody>
      </p:sp>
      <p:sp>
        <p:nvSpPr>
          <p:cNvPr id="31751" name="Text Box 7">
            <a:extLst>
              <a:ext uri="{FF2B5EF4-FFF2-40B4-BE49-F238E27FC236}">
                <a16:creationId xmlns:a16="http://schemas.microsoft.com/office/drawing/2014/main" id="{ED1EF211-A8E4-028C-3CA4-EC7BE39D2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850" y="1555751"/>
            <a:ext cx="8461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Linear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region</a:t>
            </a:r>
            <a:endParaRPr lang="en-US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524030C0-9075-34B2-6C72-9C130E9B01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174" y="29009"/>
            <a:ext cx="8826500" cy="86793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en-US" sz="2800" i="1" dirty="0"/>
              <a:t>Quantitative I</a:t>
            </a:r>
            <a:r>
              <a:rPr lang="en-US" altLang="en-US" sz="2800" i="1" baseline="-25000" dirty="0"/>
              <a:t>D</a:t>
            </a:r>
            <a:r>
              <a:rPr lang="en-US" altLang="en-US" sz="2800" i="1" dirty="0"/>
              <a:t>-V</a:t>
            </a:r>
            <a:r>
              <a:rPr lang="en-US" altLang="en-US" sz="2800" i="1" baseline="-25000" dirty="0"/>
              <a:t>DS</a:t>
            </a:r>
            <a:r>
              <a:rPr lang="en-US" altLang="en-US" sz="2800" i="1" dirty="0"/>
              <a:t> Relationships – 1</a:t>
            </a:r>
            <a:r>
              <a:rPr lang="en-US" altLang="en-US" sz="2800" i="1" baseline="30000" dirty="0"/>
              <a:t>st</a:t>
            </a:r>
            <a:r>
              <a:rPr lang="en-US" altLang="en-US" sz="2800" i="1" dirty="0"/>
              <a:t> attempt</a:t>
            </a:r>
            <a:br>
              <a:rPr lang="en-US" altLang="en-US" sz="2800" i="1" dirty="0"/>
            </a:br>
            <a:r>
              <a:rPr lang="en-US" altLang="en-US" sz="2800" i="1" dirty="0"/>
              <a:t>“Square Law”</a:t>
            </a:r>
          </a:p>
        </p:txBody>
      </p:sp>
      <p:graphicFrame>
        <p:nvGraphicFramePr>
          <p:cNvPr id="35843" name="Object 3">
            <a:extLst>
              <a:ext uri="{FF2B5EF4-FFF2-40B4-BE49-F238E27FC236}">
                <a16:creationId xmlns:a16="http://schemas.microsoft.com/office/drawing/2014/main" id="{6150970C-D94B-D0C9-6D7B-0005C7564F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8189" y="1404939"/>
          <a:ext cx="4352925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87600" imgH="533400" progId="Equation.3">
                  <p:embed/>
                </p:oleObj>
              </mc:Choice>
              <mc:Fallback>
                <p:oleObj name="Equation" r:id="rId2" imgW="2387600" imgH="533400" progId="Equation.3">
                  <p:embed/>
                  <p:pic>
                    <p:nvPicPr>
                      <p:cNvPr id="35843" name="Object 3">
                        <a:extLst>
                          <a:ext uri="{FF2B5EF4-FFF2-40B4-BE49-F238E27FC236}">
                            <a16:creationId xmlns:a16="http://schemas.microsoft.com/office/drawing/2014/main" id="{6150970C-D94B-D0C9-6D7B-0005C7564F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9" y="1404939"/>
                        <a:ext cx="4352925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>
            <a:extLst>
              <a:ext uri="{FF2B5EF4-FFF2-40B4-BE49-F238E27FC236}">
                <a16:creationId xmlns:a16="http://schemas.microsoft.com/office/drawing/2014/main" id="{564BD821-277C-C71A-06FC-673612FA4D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6225" y="1727200"/>
          <a:ext cx="19558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91726" imgH="241195" progId="Equation.3">
                  <p:embed/>
                </p:oleObj>
              </mc:Choice>
              <mc:Fallback>
                <p:oleObj name="Equation" r:id="rId4" imgW="1091726" imgH="241195" progId="Equation.3">
                  <p:embed/>
                  <p:pic>
                    <p:nvPicPr>
                      <p:cNvPr id="35844" name="Object 4">
                        <a:extLst>
                          <a:ext uri="{FF2B5EF4-FFF2-40B4-BE49-F238E27FC236}">
                            <a16:creationId xmlns:a16="http://schemas.microsoft.com/office/drawing/2014/main" id="{564BD821-277C-C71A-06FC-673612FA4D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6225" y="1727200"/>
                        <a:ext cx="19558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>
            <a:extLst>
              <a:ext uri="{FF2B5EF4-FFF2-40B4-BE49-F238E27FC236}">
                <a16:creationId xmlns:a16="http://schemas.microsoft.com/office/drawing/2014/main" id="{9B733361-6245-88A3-E066-E6B2F9C25D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28126" y="1727200"/>
          <a:ext cx="923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5863" imgH="228501" progId="Equation.3">
                  <p:embed/>
                </p:oleObj>
              </mc:Choice>
              <mc:Fallback>
                <p:oleObj name="Equation" r:id="rId6" imgW="545863" imgH="228501" progId="Equation.3">
                  <p:embed/>
                  <p:pic>
                    <p:nvPicPr>
                      <p:cNvPr id="35845" name="Object 5">
                        <a:extLst>
                          <a:ext uri="{FF2B5EF4-FFF2-40B4-BE49-F238E27FC236}">
                            <a16:creationId xmlns:a16="http://schemas.microsoft.com/office/drawing/2014/main" id="{9B733361-6245-88A3-E066-E6B2F9C25D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26" y="1727200"/>
                        <a:ext cx="923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Text Box 6">
            <a:extLst>
              <a:ext uri="{FF2B5EF4-FFF2-40B4-BE49-F238E27FC236}">
                <a16:creationId xmlns:a16="http://schemas.microsoft.com/office/drawing/2014/main" id="{356E2B5E-0679-990B-F472-6524292E1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3139" y="16510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;</a:t>
            </a:r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086137D6-9045-BC3F-3944-C9C4C009B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863" y="2298700"/>
            <a:ext cx="8432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 dirty="0">
                <a:solidFill>
                  <a:schemeClr val="accent2"/>
                </a:solidFill>
              </a:rPr>
              <a:t>I</a:t>
            </a:r>
            <a:r>
              <a:rPr lang="en-US" altLang="en-US" sz="2400" baseline="-25000" dirty="0">
                <a:solidFill>
                  <a:schemeClr val="accent2"/>
                </a:solidFill>
              </a:rPr>
              <a:t>D</a:t>
            </a:r>
            <a:r>
              <a:rPr lang="en-US" altLang="en-US" sz="2400" dirty="0">
                <a:solidFill>
                  <a:schemeClr val="accent2"/>
                </a:solidFill>
              </a:rPr>
              <a:t> will increase as </a:t>
            </a:r>
            <a:r>
              <a:rPr lang="en-US" altLang="en-US" sz="2400" i="1" dirty="0">
                <a:solidFill>
                  <a:schemeClr val="accent2"/>
                </a:solidFill>
              </a:rPr>
              <a:t>V</a:t>
            </a:r>
            <a:r>
              <a:rPr lang="en-US" altLang="en-US" sz="2400" baseline="-25000" dirty="0">
                <a:solidFill>
                  <a:schemeClr val="accent2"/>
                </a:solidFill>
              </a:rPr>
              <a:t>DS</a:t>
            </a:r>
            <a:r>
              <a:rPr lang="en-US" altLang="en-US" sz="2400" dirty="0">
                <a:solidFill>
                  <a:schemeClr val="accent2"/>
                </a:solidFill>
              </a:rPr>
              <a:t> is increased, but when </a:t>
            </a:r>
            <a:r>
              <a:rPr lang="en-US" altLang="en-US" sz="2400" i="1" dirty="0">
                <a:solidFill>
                  <a:schemeClr val="accent2"/>
                </a:solidFill>
              </a:rPr>
              <a:t>V</a:t>
            </a:r>
            <a:r>
              <a:rPr lang="en-US" altLang="en-US" sz="2400" baseline="-25000" dirty="0">
                <a:solidFill>
                  <a:schemeClr val="accent2"/>
                </a:solidFill>
              </a:rPr>
              <a:t>G </a:t>
            </a:r>
            <a:r>
              <a:rPr lang="en-US" altLang="en-US" sz="2400" dirty="0">
                <a:solidFill>
                  <a:schemeClr val="accent2"/>
                </a:solidFill>
              </a:rPr>
              <a:t>– </a:t>
            </a:r>
            <a:r>
              <a:rPr lang="en-US" altLang="en-US" sz="2400" i="1" dirty="0">
                <a:solidFill>
                  <a:schemeClr val="accent2"/>
                </a:solidFill>
              </a:rPr>
              <a:t>V</a:t>
            </a:r>
            <a:r>
              <a:rPr lang="en-US" altLang="en-US" sz="2400" baseline="-25000" dirty="0">
                <a:solidFill>
                  <a:schemeClr val="accent2"/>
                </a:solidFill>
              </a:rPr>
              <a:t>DS </a:t>
            </a:r>
            <a:r>
              <a:rPr lang="en-US" altLang="en-US" sz="2400" dirty="0">
                <a:solidFill>
                  <a:schemeClr val="accent2"/>
                </a:solidFill>
              </a:rPr>
              <a:t>= </a:t>
            </a:r>
            <a:r>
              <a:rPr lang="en-US" altLang="en-US" sz="2400" i="1" dirty="0">
                <a:solidFill>
                  <a:schemeClr val="accent2"/>
                </a:solidFill>
              </a:rPr>
              <a:t>V</a:t>
            </a:r>
            <a:r>
              <a:rPr lang="en-US" altLang="en-US" sz="2400" baseline="-25000" dirty="0">
                <a:solidFill>
                  <a:schemeClr val="accent2"/>
                </a:solidFill>
              </a:rPr>
              <a:t>T</a:t>
            </a:r>
            <a:r>
              <a:rPr lang="en-US" altLang="en-US" sz="2400" dirty="0">
                <a:solidFill>
                  <a:schemeClr val="accent2"/>
                </a:solidFill>
              </a:rPr>
              <a:t>, pinch-off occurs, and current saturates when </a:t>
            </a:r>
            <a:r>
              <a:rPr lang="en-US" altLang="en-US" sz="2400" i="1" dirty="0">
                <a:solidFill>
                  <a:schemeClr val="accent2"/>
                </a:solidFill>
              </a:rPr>
              <a:t>V</a:t>
            </a:r>
            <a:r>
              <a:rPr lang="en-US" altLang="en-US" sz="2400" baseline="-25000" dirty="0">
                <a:solidFill>
                  <a:schemeClr val="accent2"/>
                </a:solidFill>
              </a:rPr>
              <a:t>DS</a:t>
            </a:r>
            <a:r>
              <a:rPr lang="en-US" altLang="en-US" sz="2400" dirty="0">
                <a:solidFill>
                  <a:schemeClr val="accent2"/>
                </a:solidFill>
              </a:rPr>
              <a:t> is increased further. This value of </a:t>
            </a:r>
            <a:r>
              <a:rPr lang="en-US" altLang="en-US" sz="2400" i="1" dirty="0">
                <a:solidFill>
                  <a:schemeClr val="accent2"/>
                </a:solidFill>
              </a:rPr>
              <a:t>V</a:t>
            </a:r>
            <a:r>
              <a:rPr lang="en-US" altLang="en-US" sz="2400" baseline="-25000" dirty="0">
                <a:solidFill>
                  <a:schemeClr val="accent2"/>
                </a:solidFill>
              </a:rPr>
              <a:t>DS</a:t>
            </a:r>
            <a:r>
              <a:rPr lang="en-US" altLang="en-US" sz="2400" dirty="0">
                <a:solidFill>
                  <a:schemeClr val="accent2"/>
                </a:solidFill>
              </a:rPr>
              <a:t> is called </a:t>
            </a:r>
            <a:r>
              <a:rPr lang="en-US" altLang="en-US" sz="2400" i="1" dirty="0" err="1">
                <a:solidFill>
                  <a:schemeClr val="accent2"/>
                </a:solidFill>
              </a:rPr>
              <a:t>V</a:t>
            </a:r>
            <a:r>
              <a:rPr lang="en-US" altLang="en-US" sz="2400" baseline="-25000" dirty="0" err="1">
                <a:solidFill>
                  <a:schemeClr val="accent2"/>
                </a:solidFill>
              </a:rPr>
              <a:t>DS,sat</a:t>
            </a:r>
            <a:r>
              <a:rPr lang="en-US" altLang="en-US" sz="2400" dirty="0">
                <a:solidFill>
                  <a:schemeClr val="accent2"/>
                </a:solidFill>
              </a:rPr>
              <a:t>. i.e., </a:t>
            </a:r>
            <a:r>
              <a:rPr lang="en-US" altLang="en-US" sz="2400" i="1" dirty="0" err="1">
                <a:solidFill>
                  <a:schemeClr val="accent2"/>
                </a:solidFill>
              </a:rPr>
              <a:t>V</a:t>
            </a:r>
            <a:r>
              <a:rPr lang="en-US" altLang="en-US" sz="2400" baseline="-25000" dirty="0" err="1">
                <a:solidFill>
                  <a:schemeClr val="accent2"/>
                </a:solidFill>
              </a:rPr>
              <a:t>DS,sat</a:t>
            </a:r>
            <a:r>
              <a:rPr lang="en-US" altLang="en-US" sz="2400" baseline="-25000" dirty="0">
                <a:solidFill>
                  <a:schemeClr val="accent2"/>
                </a:solidFill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</a:rPr>
              <a:t>= </a:t>
            </a:r>
            <a:r>
              <a:rPr lang="en-US" altLang="en-US" sz="2400" i="1" dirty="0">
                <a:solidFill>
                  <a:schemeClr val="accent2"/>
                </a:solidFill>
              </a:rPr>
              <a:t>V</a:t>
            </a:r>
            <a:r>
              <a:rPr lang="en-US" altLang="en-US" sz="2400" baseline="-25000" dirty="0">
                <a:solidFill>
                  <a:schemeClr val="accent2"/>
                </a:solidFill>
              </a:rPr>
              <a:t>G </a:t>
            </a:r>
            <a:r>
              <a:rPr lang="en-US" altLang="en-US" sz="2400" dirty="0">
                <a:solidFill>
                  <a:schemeClr val="accent2"/>
                </a:solidFill>
              </a:rPr>
              <a:t>– </a:t>
            </a:r>
            <a:r>
              <a:rPr lang="en-US" altLang="en-US" sz="2400" i="1" dirty="0">
                <a:solidFill>
                  <a:schemeClr val="accent2"/>
                </a:solidFill>
              </a:rPr>
              <a:t>V</a:t>
            </a:r>
            <a:r>
              <a:rPr lang="en-US" altLang="en-US" sz="2400" baseline="-25000" dirty="0">
                <a:solidFill>
                  <a:schemeClr val="accent2"/>
                </a:solidFill>
              </a:rPr>
              <a:t>T</a:t>
            </a:r>
            <a:r>
              <a:rPr lang="en-US" altLang="en-US" sz="2400" dirty="0">
                <a:solidFill>
                  <a:schemeClr val="accent2"/>
                </a:solidFill>
              </a:rPr>
              <a:t> and the current when </a:t>
            </a:r>
            <a:r>
              <a:rPr lang="en-US" altLang="en-US" sz="2400" i="1" dirty="0">
                <a:solidFill>
                  <a:schemeClr val="accent2"/>
                </a:solidFill>
              </a:rPr>
              <a:t>V</a:t>
            </a:r>
            <a:r>
              <a:rPr lang="en-US" altLang="en-US" sz="2400" baseline="-25000" dirty="0">
                <a:solidFill>
                  <a:schemeClr val="accent2"/>
                </a:solidFill>
              </a:rPr>
              <a:t>DS</a:t>
            </a:r>
            <a:r>
              <a:rPr lang="en-US" altLang="en-US" sz="2400" dirty="0">
                <a:solidFill>
                  <a:schemeClr val="accent2"/>
                </a:solidFill>
              </a:rPr>
              <a:t>= </a:t>
            </a:r>
            <a:r>
              <a:rPr lang="en-US" altLang="en-US" sz="2400" i="1" dirty="0" err="1">
                <a:solidFill>
                  <a:schemeClr val="accent2"/>
                </a:solidFill>
              </a:rPr>
              <a:t>V</a:t>
            </a:r>
            <a:r>
              <a:rPr lang="en-US" altLang="en-US" sz="2400" baseline="-25000" dirty="0" err="1">
                <a:solidFill>
                  <a:schemeClr val="accent2"/>
                </a:solidFill>
              </a:rPr>
              <a:t>DS,sat</a:t>
            </a:r>
            <a:r>
              <a:rPr lang="en-US" altLang="en-US" sz="2400" dirty="0">
                <a:solidFill>
                  <a:schemeClr val="accent2"/>
                </a:solidFill>
              </a:rPr>
              <a:t> is called </a:t>
            </a:r>
            <a:r>
              <a:rPr lang="en-US" altLang="en-US" sz="2400" i="1" dirty="0" err="1">
                <a:solidFill>
                  <a:schemeClr val="accent2"/>
                </a:solidFill>
              </a:rPr>
              <a:t>I</a:t>
            </a:r>
            <a:r>
              <a:rPr lang="en-US" altLang="en-US" sz="2400" baseline="-25000" dirty="0" err="1">
                <a:solidFill>
                  <a:schemeClr val="accent2"/>
                </a:solidFill>
              </a:rPr>
              <a:t>DS,sat</a:t>
            </a:r>
            <a:r>
              <a:rPr lang="en-US" altLang="en-US" sz="2400" dirty="0">
                <a:solidFill>
                  <a:schemeClr val="accent2"/>
                </a:solidFill>
              </a:rPr>
              <a:t>. </a:t>
            </a:r>
          </a:p>
        </p:txBody>
      </p:sp>
      <p:graphicFrame>
        <p:nvGraphicFramePr>
          <p:cNvPr id="35848" name="Object 8">
            <a:extLst>
              <a:ext uri="{FF2B5EF4-FFF2-40B4-BE49-F238E27FC236}">
                <a16:creationId xmlns:a16="http://schemas.microsoft.com/office/drawing/2014/main" id="{CF62F22A-1832-41E1-DA00-B181E3A80E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8363" y="4413251"/>
          <a:ext cx="372586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16100" imgH="431800" progId="Equation.3">
                  <p:embed/>
                </p:oleObj>
              </mc:Choice>
              <mc:Fallback>
                <p:oleObj name="Equation" r:id="rId8" imgW="1816100" imgH="431800" progId="Equation.3">
                  <p:embed/>
                  <p:pic>
                    <p:nvPicPr>
                      <p:cNvPr id="35848" name="Object 8">
                        <a:extLst>
                          <a:ext uri="{FF2B5EF4-FFF2-40B4-BE49-F238E27FC236}">
                            <a16:creationId xmlns:a16="http://schemas.microsoft.com/office/drawing/2014/main" id="{CF62F22A-1832-41E1-DA00-B181E3A80E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4413251"/>
                        <a:ext cx="3725862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9">
            <a:extLst>
              <a:ext uri="{FF2B5EF4-FFF2-40B4-BE49-F238E27FC236}">
                <a16:creationId xmlns:a16="http://schemas.microsoft.com/office/drawing/2014/main" id="{C267D642-00B9-CFD0-93F9-BE32846306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8463" y="4578350"/>
          <a:ext cx="15351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99753" imgH="241195" progId="Equation.3">
                  <p:embed/>
                </p:oleObj>
              </mc:Choice>
              <mc:Fallback>
                <p:oleObj name="Equation" r:id="rId10" imgW="799753" imgH="241195" progId="Equation.3">
                  <p:embed/>
                  <p:pic>
                    <p:nvPicPr>
                      <p:cNvPr id="35849" name="Object 9">
                        <a:extLst>
                          <a:ext uri="{FF2B5EF4-FFF2-40B4-BE49-F238E27FC236}">
                            <a16:creationId xmlns:a16="http://schemas.microsoft.com/office/drawing/2014/main" id="{C267D642-00B9-CFD0-93F9-BE32846306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8463" y="4578350"/>
                        <a:ext cx="1535112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">
            <a:extLst>
              <a:ext uri="{FF2B5EF4-FFF2-40B4-BE49-F238E27FC236}">
                <a16:creationId xmlns:a16="http://schemas.microsoft.com/office/drawing/2014/main" id="{8E9B3FDA-991A-6111-9591-1FAB9FC8D6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64614" y="4546600"/>
          <a:ext cx="10874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45863" imgH="228501" progId="Equation.3">
                  <p:embed/>
                </p:oleObj>
              </mc:Choice>
              <mc:Fallback>
                <p:oleObj name="Equation" r:id="rId12" imgW="545863" imgH="228501" progId="Equation.3">
                  <p:embed/>
                  <p:pic>
                    <p:nvPicPr>
                      <p:cNvPr id="35850" name="Object 10">
                        <a:extLst>
                          <a:ext uri="{FF2B5EF4-FFF2-40B4-BE49-F238E27FC236}">
                            <a16:creationId xmlns:a16="http://schemas.microsoft.com/office/drawing/2014/main" id="{8E9B3FDA-991A-6111-9591-1FAB9FC8D6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4614" y="4546600"/>
                        <a:ext cx="10874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Text Box 11">
            <a:extLst>
              <a:ext uri="{FF2B5EF4-FFF2-40B4-BE49-F238E27FC236}">
                <a16:creationId xmlns:a16="http://schemas.microsoft.com/office/drawing/2014/main" id="{25031D5A-B52F-91AA-B2A2-9C90B75D2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5039" y="450532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;</a:t>
            </a:r>
          </a:p>
        </p:txBody>
      </p:sp>
      <p:sp>
        <p:nvSpPr>
          <p:cNvPr id="35852" name="Text Box 12">
            <a:extLst>
              <a:ext uri="{FF2B5EF4-FFF2-40B4-BE49-F238E27FC236}">
                <a16:creationId xmlns:a16="http://schemas.microsoft.com/office/drawing/2014/main" id="{1BEF5884-3087-0773-BED3-7D924F21B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8364" y="5470525"/>
            <a:ext cx="7966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Here, </a:t>
            </a:r>
            <a:r>
              <a:rPr lang="en-US" altLang="en-US" sz="2400" i="1">
                <a:solidFill>
                  <a:schemeClr val="accent2"/>
                </a:solidFill>
              </a:rPr>
              <a:t>C</a:t>
            </a:r>
            <a:r>
              <a:rPr lang="en-US" altLang="en-US" sz="2400" baseline="-25000">
                <a:solidFill>
                  <a:schemeClr val="accent2"/>
                </a:solidFill>
              </a:rPr>
              <a:t>ox</a:t>
            </a:r>
            <a:r>
              <a:rPr lang="en-US" altLang="en-US" sz="2400">
                <a:solidFill>
                  <a:schemeClr val="accent2"/>
                </a:solidFill>
              </a:rPr>
              <a:t> is the oxide capacitance per unit area, </a:t>
            </a:r>
            <a:r>
              <a:rPr lang="en-US" altLang="en-US" sz="2400" i="1">
                <a:solidFill>
                  <a:schemeClr val="accent2"/>
                </a:solidFill>
              </a:rPr>
              <a:t>C</a:t>
            </a:r>
            <a:r>
              <a:rPr lang="en-US" altLang="en-US" sz="2400" baseline="-25000">
                <a:solidFill>
                  <a:schemeClr val="accent2"/>
                </a:solidFill>
              </a:rPr>
              <a:t>ox </a:t>
            </a:r>
            <a:r>
              <a:rPr lang="en-US" altLang="en-US" sz="2400">
                <a:solidFill>
                  <a:schemeClr val="accent2"/>
                </a:solidFill>
              </a:rPr>
              <a:t>= </a:t>
            </a:r>
            <a:r>
              <a:rPr lang="en-US" altLang="en-US" sz="2400">
                <a:solidFill>
                  <a:schemeClr val="accent2"/>
                </a:solidFill>
                <a:sym typeface="Symbol" panose="05050102010706020507" pitchFamily="18" charset="2"/>
              </a:rPr>
              <a:t></a:t>
            </a:r>
            <a:r>
              <a:rPr lang="en-US" altLang="en-US" sz="2400" baseline="-25000">
                <a:solidFill>
                  <a:schemeClr val="accent2"/>
                </a:solidFill>
                <a:sym typeface="Symbol" panose="05050102010706020507" pitchFamily="18" charset="2"/>
              </a:rPr>
              <a:t>ox </a:t>
            </a:r>
            <a:r>
              <a:rPr lang="en-US" altLang="en-US" sz="2400">
                <a:solidFill>
                  <a:schemeClr val="accent2"/>
                </a:solidFill>
                <a:sym typeface="Symbol" panose="05050102010706020507" pitchFamily="18" charset="2"/>
              </a:rPr>
              <a:t>/ </a:t>
            </a:r>
            <a:r>
              <a:rPr lang="en-US" altLang="en-US" sz="2400" i="1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en-US" sz="2400" baseline="-25000">
                <a:solidFill>
                  <a:schemeClr val="accent2"/>
                </a:solidFill>
                <a:sym typeface="Symbol" panose="05050102010706020507" pitchFamily="18" charset="2"/>
              </a:rPr>
              <a:t>ox</a:t>
            </a:r>
            <a:endParaRPr lang="en-US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315869A-97DC-E579-63D9-E5F70106B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P-MOSFET N-MOSFET IV Characteristics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E24968BE-B807-CE41-2E7D-D698A9173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576" y="4533901"/>
            <a:ext cx="70913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The PMOS IV is qualitatively similar to the NMOS IV, but the current is about half as large. Why?</a:t>
            </a:r>
            <a:endParaRPr lang="en-US" altLang="en-US" sz="2400" b="1" i="1">
              <a:cs typeface="Arial" panose="020B0604020202020204" pitchFamily="34" charset="0"/>
            </a:endParaRPr>
          </a:p>
        </p:txBody>
      </p:sp>
      <p:pic>
        <p:nvPicPr>
          <p:cNvPr id="36868" name="Picture 4">
            <a:extLst>
              <a:ext uri="{FF2B5EF4-FFF2-40B4-BE49-F238E27FC236}">
                <a16:creationId xmlns:a16="http://schemas.microsoft.com/office/drawing/2014/main" id="{BE561DF4-78C0-CF34-66C8-63FAB73AA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976313"/>
            <a:ext cx="4286250" cy="347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59B78E75-96C9-7DF6-990C-75155506C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576521"/>
          </a:xfrm>
        </p:spPr>
        <p:txBody>
          <a:bodyPr/>
          <a:lstStyle/>
          <a:p>
            <a:pPr eaLnBrk="1" hangingPunct="1"/>
            <a:r>
              <a:rPr lang="en-US" altLang="en-US" i="1" dirty="0"/>
              <a:t>Threshold and Subthreshold</a:t>
            </a:r>
          </a:p>
        </p:txBody>
      </p:sp>
      <p:pic>
        <p:nvPicPr>
          <p:cNvPr id="47107" name="Picture 4">
            <a:extLst>
              <a:ext uri="{FF2B5EF4-FFF2-40B4-BE49-F238E27FC236}">
                <a16:creationId xmlns:a16="http://schemas.microsoft.com/office/drawing/2014/main" id="{3E42FA63-5221-4B36-0353-1E5614543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64" y="1270000"/>
            <a:ext cx="78009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43716E91-FC1D-59E2-A236-CC8F38DD72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466867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Subthreshold Current</a:t>
            </a:r>
          </a:p>
        </p:txBody>
      </p:sp>
      <p:grpSp>
        <p:nvGrpSpPr>
          <p:cNvPr id="48131" name="Group 3">
            <a:extLst>
              <a:ext uri="{FF2B5EF4-FFF2-40B4-BE49-F238E27FC236}">
                <a16:creationId xmlns:a16="http://schemas.microsoft.com/office/drawing/2014/main" id="{7F6BC703-B72D-7B31-393A-451024134BEB}"/>
              </a:ext>
            </a:extLst>
          </p:cNvPr>
          <p:cNvGrpSpPr>
            <a:grpSpLocks/>
          </p:cNvGrpSpPr>
          <p:nvPr/>
        </p:nvGrpSpPr>
        <p:grpSpPr bwMode="auto">
          <a:xfrm>
            <a:off x="3302001" y="2055814"/>
            <a:ext cx="4691063" cy="3278187"/>
            <a:chOff x="1120" y="1223"/>
            <a:chExt cx="2955" cy="2065"/>
          </a:xfrm>
        </p:grpSpPr>
        <p:pic>
          <p:nvPicPr>
            <p:cNvPr id="48136" name="Picture 4">
              <a:extLst>
                <a:ext uri="{FF2B5EF4-FFF2-40B4-BE49-F238E27FC236}">
                  <a16:creationId xmlns:a16="http://schemas.microsoft.com/office/drawing/2014/main" id="{ABBCA3F9-EEF9-D292-D10C-4A2F1B21F2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" y="1223"/>
              <a:ext cx="2955" cy="1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7" name="Rectangle 5">
              <a:extLst>
                <a:ext uri="{FF2B5EF4-FFF2-40B4-BE49-F238E27FC236}">
                  <a16:creationId xmlns:a16="http://schemas.microsoft.com/office/drawing/2014/main" id="{892611B2-2D96-033C-42C7-957EA801C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" y="1840"/>
              <a:ext cx="144" cy="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grpSp>
          <p:nvGrpSpPr>
            <p:cNvPr id="48138" name="Group 6">
              <a:extLst>
                <a:ext uri="{FF2B5EF4-FFF2-40B4-BE49-F238E27FC236}">
                  <a16:creationId xmlns:a16="http://schemas.microsoft.com/office/drawing/2014/main" id="{5C73C4D9-63F6-6F27-6411-E5B3278B66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6" y="1591"/>
              <a:ext cx="254" cy="917"/>
              <a:chOff x="190" y="1327"/>
              <a:chExt cx="211" cy="869"/>
            </a:xfrm>
          </p:grpSpPr>
          <p:sp>
            <p:nvSpPr>
              <p:cNvPr id="48140" name="Rectangle 7">
                <a:extLst>
                  <a:ext uri="{FF2B5EF4-FFF2-40B4-BE49-F238E27FC236}">
                    <a16:creationId xmlns:a16="http://schemas.microsoft.com/office/drawing/2014/main" id="{8D2F7338-2CF3-E03B-A731-22AC7DF43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67" y="2081"/>
                <a:ext cx="62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TW" sz="2100" b="1" i="1">
                    <a:solidFill>
                      <a:srgbClr val="000000"/>
                    </a:solidFill>
                    <a:ea typeface="PMingLiU" panose="02020500000000000000" pitchFamily="18" charset="-120"/>
                  </a:rPr>
                  <a:t>I</a:t>
                </a:r>
                <a:endParaRPr lang="en-US" altLang="zh-TW" sz="2800" b="1" i="1">
                  <a:ea typeface="PMingLiU" panose="02020500000000000000" pitchFamily="18" charset="-120"/>
                </a:endParaRPr>
              </a:p>
            </p:txBody>
          </p:sp>
          <p:sp>
            <p:nvSpPr>
              <p:cNvPr id="48141" name="Rectangle 8">
                <a:extLst>
                  <a:ext uri="{FF2B5EF4-FFF2-40B4-BE49-F238E27FC236}">
                    <a16:creationId xmlns:a16="http://schemas.microsoft.com/office/drawing/2014/main" id="{4717C16E-8E63-870D-6175-CA745308D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306" y="2032"/>
                <a:ext cx="61" cy="1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TW" sz="1600" b="1" i="1">
                    <a:solidFill>
                      <a:srgbClr val="000000"/>
                    </a:solidFill>
                    <a:ea typeface="PMingLiU" panose="02020500000000000000" pitchFamily="18" charset="-120"/>
                  </a:rPr>
                  <a:t>d</a:t>
                </a:r>
                <a:endParaRPr lang="en-US" altLang="zh-TW" sz="2800" b="1" i="1">
                  <a:ea typeface="PMingLiU" panose="02020500000000000000" pitchFamily="18" charset="-120"/>
                </a:endParaRPr>
              </a:p>
            </p:txBody>
          </p:sp>
          <p:sp>
            <p:nvSpPr>
              <p:cNvPr id="48142" name="Rectangle 9">
                <a:extLst>
                  <a:ext uri="{FF2B5EF4-FFF2-40B4-BE49-F238E27FC236}">
                    <a16:creationId xmlns:a16="http://schemas.microsoft.com/office/drawing/2014/main" id="{C29D13BE-3441-EA0A-4B84-3D047B4A7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13" y="1979"/>
                <a:ext cx="48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TW" sz="1600" b="1" i="1">
                    <a:solidFill>
                      <a:srgbClr val="000000"/>
                    </a:solidFill>
                    <a:ea typeface="PMingLiU" panose="02020500000000000000" pitchFamily="18" charset="-120"/>
                  </a:rPr>
                  <a:t>s</a:t>
                </a:r>
                <a:endParaRPr lang="en-US" altLang="zh-TW" sz="2800" b="1" i="1">
                  <a:ea typeface="PMingLiU" panose="02020500000000000000" pitchFamily="18" charset="-120"/>
                </a:endParaRPr>
              </a:p>
            </p:txBody>
          </p:sp>
          <p:sp>
            <p:nvSpPr>
              <p:cNvPr id="48143" name="Rectangle 10">
                <a:extLst>
                  <a:ext uri="{FF2B5EF4-FFF2-40B4-BE49-F238E27FC236}">
                    <a16:creationId xmlns:a16="http://schemas.microsoft.com/office/drawing/2014/main" id="{36704DA9-9DFA-92F6-57C0-C267715DE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77" y="1903"/>
                <a:ext cx="40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TW" altLang="en-US" sz="2100" b="1">
                    <a:solidFill>
                      <a:srgbClr val="000000"/>
                    </a:solidFill>
                    <a:ea typeface="PMingLiU" panose="02020500000000000000" pitchFamily="18" charset="-120"/>
                  </a:rPr>
                  <a:t> </a:t>
                </a:r>
                <a:endParaRPr lang="zh-TW" altLang="en-US" sz="2800" b="1" i="1">
                  <a:ea typeface="PMingLiU" panose="02020500000000000000" pitchFamily="18" charset="-120"/>
                </a:endParaRPr>
              </a:p>
            </p:txBody>
          </p:sp>
          <p:sp>
            <p:nvSpPr>
              <p:cNvPr id="48144" name="Rectangle 11">
                <a:extLst>
                  <a:ext uri="{FF2B5EF4-FFF2-40B4-BE49-F238E27FC236}">
                    <a16:creationId xmlns:a16="http://schemas.microsoft.com/office/drawing/2014/main" id="{067332FA-3887-151A-B948-29F9015EC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71" y="1861"/>
                <a:ext cx="54" cy="1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TW" altLang="en-US" sz="2100" b="1">
                    <a:solidFill>
                      <a:srgbClr val="000000"/>
                    </a:solidFill>
                    <a:ea typeface="PMingLiU" panose="02020500000000000000" pitchFamily="18" charset="-120"/>
                  </a:rPr>
                  <a:t>(</a:t>
                </a:r>
                <a:endParaRPr lang="zh-TW" altLang="en-US" sz="2800" b="1" i="1">
                  <a:ea typeface="PMingLiU" panose="02020500000000000000" pitchFamily="18" charset="-120"/>
                </a:endParaRPr>
              </a:p>
            </p:txBody>
          </p:sp>
          <p:sp>
            <p:nvSpPr>
              <p:cNvPr id="48145" name="Rectangle 12">
                <a:extLst>
                  <a:ext uri="{FF2B5EF4-FFF2-40B4-BE49-F238E27FC236}">
                    <a16:creationId xmlns:a16="http://schemas.microsoft.com/office/drawing/2014/main" id="{A362E8CB-8B42-D93B-C391-7F0B2FE72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51" y="1783"/>
                <a:ext cx="92" cy="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TW" sz="2100" b="1">
                    <a:solidFill>
                      <a:srgbClr val="000000"/>
                    </a:solidFill>
                    <a:latin typeface="Symbol" panose="05050102010706020507" pitchFamily="18" charset="2"/>
                    <a:ea typeface="PMingLiU" panose="02020500000000000000" pitchFamily="18" charset="-120"/>
                  </a:rPr>
                  <a:t>m</a:t>
                </a:r>
                <a:endParaRPr lang="en-US" altLang="zh-TW" sz="2800" b="1" i="1">
                  <a:latin typeface="Symbol" panose="05050102010706020507" pitchFamily="18" charset="2"/>
                  <a:ea typeface="PMingLiU" panose="02020500000000000000" pitchFamily="18" charset="-120"/>
                </a:endParaRPr>
              </a:p>
            </p:txBody>
          </p:sp>
          <p:sp>
            <p:nvSpPr>
              <p:cNvPr id="48146" name="Rectangle 13">
                <a:extLst>
                  <a:ext uri="{FF2B5EF4-FFF2-40B4-BE49-F238E27FC236}">
                    <a16:creationId xmlns:a16="http://schemas.microsoft.com/office/drawing/2014/main" id="{DB4A4914-41B5-498F-34D1-781C3A26E9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40" y="1641"/>
                <a:ext cx="115" cy="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TW" sz="2100" b="1">
                    <a:solidFill>
                      <a:srgbClr val="000000"/>
                    </a:solidFill>
                    <a:ea typeface="PMingLiU" panose="02020500000000000000" pitchFamily="18" charset="-120"/>
                  </a:rPr>
                  <a:t>A</a:t>
                </a:r>
                <a:endParaRPr lang="en-US" altLang="zh-TW" sz="2800" b="1" i="1">
                  <a:ea typeface="PMingLiU" panose="02020500000000000000" pitchFamily="18" charset="-120"/>
                </a:endParaRPr>
              </a:p>
            </p:txBody>
          </p:sp>
          <p:sp>
            <p:nvSpPr>
              <p:cNvPr id="48147" name="Rectangle 14">
                <a:extLst>
                  <a:ext uri="{FF2B5EF4-FFF2-40B4-BE49-F238E27FC236}">
                    <a16:creationId xmlns:a16="http://schemas.microsoft.com/office/drawing/2014/main" id="{67049BCA-ACDF-E43E-A81F-2F0EE7DFB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76" y="1544"/>
                <a:ext cx="45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TW" altLang="en-US" sz="2100" b="1">
                    <a:solidFill>
                      <a:srgbClr val="000000"/>
                    </a:solidFill>
                    <a:ea typeface="PMingLiU" panose="02020500000000000000" pitchFamily="18" charset="-120"/>
                  </a:rPr>
                  <a:t>/</a:t>
                </a:r>
                <a:endParaRPr lang="zh-TW" altLang="en-US" sz="2800" b="1" i="1">
                  <a:ea typeface="PMingLiU" panose="02020500000000000000" pitchFamily="18" charset="-120"/>
                </a:endParaRPr>
              </a:p>
            </p:txBody>
          </p:sp>
          <p:sp>
            <p:nvSpPr>
              <p:cNvPr id="48148" name="Rectangle 15">
                <a:extLst>
                  <a:ext uri="{FF2B5EF4-FFF2-40B4-BE49-F238E27FC236}">
                    <a16:creationId xmlns:a16="http://schemas.microsoft.com/office/drawing/2014/main" id="{968CFACF-5E0E-846E-318C-AECD042D1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28" y="1487"/>
                <a:ext cx="92" cy="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TW" sz="2100">
                    <a:solidFill>
                      <a:srgbClr val="000000"/>
                    </a:solidFill>
                    <a:latin typeface="Symbol" panose="05050102010706020507" pitchFamily="18" charset="2"/>
                    <a:ea typeface="PMingLiU" panose="02020500000000000000" pitchFamily="18" charset="-120"/>
                  </a:rPr>
                  <a:t>m</a:t>
                </a:r>
                <a:endParaRPr lang="en-US" altLang="zh-TW" sz="2800" b="1" i="1">
                  <a:ea typeface="PMingLiU" panose="02020500000000000000" pitchFamily="18" charset="-120"/>
                </a:endParaRPr>
              </a:p>
            </p:txBody>
          </p:sp>
          <p:sp>
            <p:nvSpPr>
              <p:cNvPr id="48149" name="Rectangle 16">
                <a:extLst>
                  <a:ext uri="{FF2B5EF4-FFF2-40B4-BE49-F238E27FC236}">
                    <a16:creationId xmlns:a16="http://schemas.microsoft.com/office/drawing/2014/main" id="{211A65DA-8692-22F6-1842-5CBF74597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31" y="1371"/>
                <a:ext cx="134" cy="1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TW" sz="2100" b="1">
                    <a:solidFill>
                      <a:srgbClr val="000000"/>
                    </a:solidFill>
                    <a:ea typeface="PMingLiU" panose="02020500000000000000" pitchFamily="18" charset="-120"/>
                  </a:rPr>
                  <a:t>m</a:t>
                </a:r>
                <a:endParaRPr lang="en-US" altLang="zh-TW" sz="2800" b="1" i="1">
                  <a:ea typeface="PMingLiU" panose="02020500000000000000" pitchFamily="18" charset="-120"/>
                </a:endParaRPr>
              </a:p>
            </p:txBody>
          </p:sp>
          <p:sp>
            <p:nvSpPr>
              <p:cNvPr id="48150" name="Rectangle 17">
                <a:extLst>
                  <a:ext uri="{FF2B5EF4-FFF2-40B4-BE49-F238E27FC236}">
                    <a16:creationId xmlns:a16="http://schemas.microsoft.com/office/drawing/2014/main" id="{B5913287-B2E4-D9F2-300A-AEEE480B5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71" y="1269"/>
                <a:ext cx="54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TW" altLang="en-US" sz="2100" b="1">
                    <a:solidFill>
                      <a:srgbClr val="000000"/>
                    </a:solidFill>
                    <a:ea typeface="PMingLiU" panose="02020500000000000000" pitchFamily="18" charset="-120"/>
                  </a:rPr>
                  <a:t>)</a:t>
                </a:r>
                <a:endParaRPr lang="zh-TW" altLang="en-US" sz="2800" b="1" i="1">
                  <a:ea typeface="PMingLiU" panose="02020500000000000000" pitchFamily="18" charset="-120"/>
                </a:endParaRPr>
              </a:p>
            </p:txBody>
          </p:sp>
        </p:grpSp>
        <p:sp>
          <p:nvSpPr>
            <p:cNvPr id="48139" name="Text Box 18">
              <a:extLst>
                <a:ext uri="{FF2B5EF4-FFF2-40B4-BE49-F238E27FC236}">
                  <a16:creationId xmlns:a16="http://schemas.microsoft.com/office/drawing/2014/main" id="{56B17907-AF9C-22FD-2B09-8D8E69DEB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0" y="3000"/>
              <a:ext cx="560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2400" b="1" i="1">
                  <a:ea typeface="PMingLiU" panose="02020500000000000000" pitchFamily="18" charset="-120"/>
                  <a:cs typeface="Arial" panose="020B0604020202020204" pitchFamily="34" charset="0"/>
                </a:rPr>
                <a:t>V</a:t>
              </a:r>
              <a:r>
                <a:rPr lang="en-US" altLang="zh-TW" sz="2400" b="1" i="1" baseline="-25000">
                  <a:ea typeface="PMingLiU" panose="02020500000000000000" pitchFamily="18" charset="-120"/>
                  <a:cs typeface="Arial" panose="020B0604020202020204" pitchFamily="34" charset="0"/>
                </a:rPr>
                <a:t>gs</a:t>
              </a:r>
            </a:p>
          </p:txBody>
        </p:sp>
      </p:grpSp>
      <p:sp>
        <p:nvSpPr>
          <p:cNvPr id="48132" name="Text Box 19">
            <a:extLst>
              <a:ext uri="{FF2B5EF4-FFF2-40B4-BE49-F238E27FC236}">
                <a16:creationId xmlns:a16="http://schemas.microsoft.com/office/drawing/2014/main" id="{D799D99C-CAA4-138B-51DD-9C7FB35A08A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2197100" y="1104900"/>
            <a:ext cx="7772400" cy="4914900"/>
          </a:xfrm>
          <a:noFill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PMingLiU" panose="02020500000000000000" pitchFamily="18" charset="-120"/>
              </a:rPr>
              <a:t>The leakage current that flows at V</a:t>
            </a:r>
            <a:r>
              <a:rPr lang="en-US" altLang="zh-TW" sz="2400" baseline="-25000">
                <a:ea typeface="PMingLiU" panose="02020500000000000000" pitchFamily="18" charset="-120"/>
              </a:rPr>
              <a:t>g</a:t>
            </a:r>
            <a:r>
              <a:rPr lang="en-US" altLang="zh-TW" sz="2400">
                <a:ea typeface="PMingLiU" panose="02020500000000000000" pitchFamily="18" charset="-120"/>
              </a:rPr>
              <a:t>&lt;V</a:t>
            </a:r>
            <a:r>
              <a:rPr lang="en-US" altLang="zh-TW" sz="2400" baseline="-25000">
                <a:ea typeface="PMingLiU" panose="02020500000000000000" pitchFamily="18" charset="-120"/>
              </a:rPr>
              <a:t>t</a:t>
            </a:r>
            <a:r>
              <a:rPr lang="en-US" altLang="zh-TW" sz="2400">
                <a:ea typeface="PMingLiU" panose="02020500000000000000" pitchFamily="18" charset="-120"/>
              </a:rPr>
              <a:t> is called the subthreshold current. Previously we had assumed that current is zero, but in reality that’s not the case.</a:t>
            </a:r>
            <a:endParaRPr lang="en-US" altLang="zh-TW" baseline="-25000">
              <a:ea typeface="PMingLiU" panose="02020500000000000000" pitchFamily="18" charset="-120"/>
            </a:endParaRPr>
          </a:p>
        </p:txBody>
      </p:sp>
      <p:sp>
        <p:nvSpPr>
          <p:cNvPr id="48133" name="Text Box 20">
            <a:extLst>
              <a:ext uri="{FF2B5EF4-FFF2-40B4-BE49-F238E27FC236}">
                <a16:creationId xmlns:a16="http://schemas.microsoft.com/office/drawing/2014/main" id="{7A42A629-6D98-AB45-1F37-994A2AB8B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6389" y="3121026"/>
            <a:ext cx="228123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ea typeface="PMingLiU" panose="02020500000000000000" pitchFamily="18" charset="-120"/>
                <a:cs typeface="Arial" panose="020B0604020202020204" pitchFamily="34" charset="0"/>
              </a:rPr>
              <a:t>90nm technology. Gate length: 45nm for NMOS, 50nm for PMOS</a:t>
            </a:r>
            <a:endParaRPr lang="zh-TW" altLang="en-US" sz="1600"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48134" name="Text Box 21">
            <a:extLst>
              <a:ext uri="{FF2B5EF4-FFF2-40B4-BE49-F238E27FC236}">
                <a16:creationId xmlns:a16="http://schemas.microsoft.com/office/drawing/2014/main" id="{5856545C-DDEF-EAF0-D10C-633E4E128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4" y="5414963"/>
            <a:ext cx="7018337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2000"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sz="2400">
                <a:ea typeface="PMingLiU" panose="02020500000000000000" pitchFamily="18" charset="-120"/>
                <a:cs typeface="Arial" panose="020B0604020202020204" pitchFamily="34" charset="0"/>
              </a:rPr>
              <a:t>The current at V</a:t>
            </a:r>
            <a:r>
              <a:rPr lang="en-US" altLang="zh-TW" sz="2400" baseline="-25000">
                <a:ea typeface="PMingLiU" panose="02020500000000000000" pitchFamily="18" charset="-120"/>
                <a:cs typeface="Arial" panose="020B0604020202020204" pitchFamily="34" charset="0"/>
              </a:rPr>
              <a:t>gs</a:t>
            </a:r>
            <a:r>
              <a:rPr lang="en-US" altLang="zh-TW" sz="2400">
                <a:ea typeface="PMingLiU" panose="02020500000000000000" pitchFamily="18" charset="-120"/>
                <a:cs typeface="Arial" panose="020B0604020202020204" pitchFamily="34" charset="0"/>
              </a:rPr>
              <a:t>=0 and V</a:t>
            </a:r>
            <a:r>
              <a:rPr lang="en-US" altLang="zh-TW" sz="2400" baseline="-25000">
                <a:ea typeface="PMingLiU" panose="02020500000000000000" pitchFamily="18" charset="-120"/>
                <a:cs typeface="Arial" panose="020B0604020202020204" pitchFamily="34" charset="0"/>
              </a:rPr>
              <a:t>ds</a:t>
            </a:r>
            <a:r>
              <a:rPr lang="en-US" altLang="zh-TW" sz="2400">
                <a:ea typeface="PMingLiU" panose="02020500000000000000" pitchFamily="18" charset="-120"/>
                <a:cs typeface="Arial" panose="020B0604020202020204" pitchFamily="34" charset="0"/>
              </a:rPr>
              <a:t>=V</a:t>
            </a:r>
            <a:r>
              <a:rPr lang="en-US" altLang="zh-TW" sz="2400" baseline="-25000">
                <a:ea typeface="PMingLiU" panose="02020500000000000000" pitchFamily="18" charset="-120"/>
                <a:cs typeface="Arial" panose="020B0604020202020204" pitchFamily="34" charset="0"/>
              </a:rPr>
              <a:t>dd</a:t>
            </a:r>
            <a:r>
              <a:rPr lang="en-US" altLang="zh-TW" sz="2400">
                <a:ea typeface="PMingLiU" panose="02020500000000000000" pitchFamily="18" charset="-120"/>
                <a:cs typeface="Arial" panose="020B0604020202020204" pitchFamily="34" charset="0"/>
              </a:rPr>
              <a:t> is called I</a:t>
            </a:r>
            <a:r>
              <a:rPr lang="en-US" altLang="zh-TW" sz="2400" baseline="-25000">
                <a:ea typeface="PMingLiU" panose="02020500000000000000" pitchFamily="18" charset="-120"/>
                <a:cs typeface="Arial" panose="020B0604020202020204" pitchFamily="34" charset="0"/>
              </a:rPr>
              <a:t>off.</a:t>
            </a:r>
            <a:endParaRPr lang="en-US" altLang="zh-TW" sz="2000" baseline="-25000"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algn="ctr">
              <a:spcBef>
                <a:spcPct val="50000"/>
              </a:spcBef>
              <a:buFontTx/>
              <a:buNone/>
            </a:pPr>
            <a:endParaRPr lang="zh-TW" altLang="en-US" sz="2800" b="1" i="1"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48135" name="Text Box 22">
            <a:extLst>
              <a:ext uri="{FF2B5EF4-FFF2-40B4-BE49-F238E27FC236}">
                <a16:creationId xmlns:a16="http://schemas.microsoft.com/office/drawing/2014/main" id="{E9FB1BFD-DE7E-4571-E80F-44FAB9D2E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3688" y="2882900"/>
            <a:ext cx="2362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200" b="1" i="1">
                <a:ea typeface="PMingLiU" panose="02020500000000000000" pitchFamily="18" charset="-120"/>
                <a:cs typeface="Arial" panose="020B0604020202020204" pitchFamily="34" charset="0"/>
              </a:rPr>
              <a:t>Intel, T. Ghani et al., IEDM 2003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3CF9C05-2D78-1D6A-D3E6-1EEB48317A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70245"/>
            <a:ext cx="7772400" cy="1143000"/>
          </a:xfrm>
        </p:spPr>
        <p:txBody>
          <a:bodyPr/>
          <a:lstStyle/>
          <a:p>
            <a:r>
              <a:rPr lang="en-US" altLang="en-US" dirty="0"/>
              <a:t>The First Transistor</a:t>
            </a:r>
          </a:p>
        </p:txBody>
      </p:sp>
      <p:pic>
        <p:nvPicPr>
          <p:cNvPr id="18435" name="Picture 4" descr="1947 First point contact transistor-1">
            <a:extLst>
              <a:ext uri="{FF2B5EF4-FFF2-40B4-BE49-F238E27FC236}">
                <a16:creationId xmlns:a16="http://schemas.microsoft.com/office/drawing/2014/main" id="{37497411-10C9-F0E1-F10B-A626BF317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64" y="1177926"/>
            <a:ext cx="3157537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43EECE2-2EBA-E4B9-6F2F-75A018435A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98893"/>
            <a:ext cx="7772400" cy="1143000"/>
          </a:xfrm>
        </p:spPr>
        <p:txBody>
          <a:bodyPr/>
          <a:lstStyle/>
          <a:p>
            <a:r>
              <a:rPr lang="en-US" altLang="en-US" dirty="0"/>
              <a:t>1956 Physics Nobel Prize</a:t>
            </a:r>
          </a:p>
        </p:txBody>
      </p:sp>
      <p:pic>
        <p:nvPicPr>
          <p:cNvPr id="19459" name="Picture 4">
            <a:extLst>
              <a:ext uri="{FF2B5EF4-FFF2-40B4-BE49-F238E27FC236}">
                <a16:creationId xmlns:a16="http://schemas.microsoft.com/office/drawing/2014/main" id="{C8DD5538-76D2-FC1E-8C10-81BF2EE45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8" t="11806" r="42578" b="23958"/>
          <a:stretch>
            <a:fillRect/>
          </a:stretch>
        </p:blipFill>
        <p:spPr bwMode="auto">
          <a:xfrm>
            <a:off x="3644900" y="1244600"/>
            <a:ext cx="51562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>
            <a:extLst>
              <a:ext uri="{FF2B5EF4-FFF2-40B4-BE49-F238E27FC236}">
                <a16:creationId xmlns:a16="http://schemas.microsoft.com/office/drawing/2014/main" id="{1BA4A615-D947-DC3D-C951-71ADBBBD1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9171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991B1E"/>
                </a:solidFill>
                <a:latin typeface="PT Sans" panose="020B05030202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Invention of the Field-Effect Transistor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DA5A3157-6C38-FDCB-2DDC-34ACFF5EF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4943" y="5491717"/>
            <a:ext cx="694760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In 1935, a British patent was issued to Oskar Heil.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A working MOSFET was not demonstrated until 1955.</a:t>
            </a:r>
          </a:p>
        </p:txBody>
      </p:sp>
      <p:pic>
        <p:nvPicPr>
          <p:cNvPr id="20485" name="Picture 5">
            <a:extLst>
              <a:ext uri="{FF2B5EF4-FFF2-40B4-BE49-F238E27FC236}">
                <a16:creationId xmlns:a16="http://schemas.microsoft.com/office/drawing/2014/main" id="{F7E4066F-8503-1554-E4DB-AF9AE9AF7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1160463"/>
            <a:ext cx="5667375" cy="387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>
            <a:extLst>
              <a:ext uri="{FF2B5EF4-FFF2-40B4-BE49-F238E27FC236}">
                <a16:creationId xmlns:a16="http://schemas.microsoft.com/office/drawing/2014/main" id="{31D76BB7-4D15-A550-83C1-4C341AE1C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0"/>
          <a:stretch>
            <a:fillRect/>
          </a:stretch>
        </p:blipFill>
        <p:spPr bwMode="auto">
          <a:xfrm>
            <a:off x="2413000" y="622300"/>
            <a:ext cx="7392988" cy="485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>
            <a:extLst>
              <a:ext uri="{FF2B5EF4-FFF2-40B4-BE49-F238E27FC236}">
                <a16:creationId xmlns:a16="http://schemas.microsoft.com/office/drawing/2014/main" id="{DC8AD9EB-4D16-F2D8-DB3F-E5A8846C2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838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991B1E"/>
                </a:solidFill>
                <a:latin typeface="PT Sans" panose="020B05030202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Introduction to the MOSFET</a:t>
            </a: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674EDF4A-9065-C7BA-2217-E57281048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6" y="1585913"/>
            <a:ext cx="473075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 b="1" i="1"/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3EC43C70-5ED6-9F50-A524-283C93951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1233489"/>
            <a:ext cx="184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 i="1"/>
          </a:p>
        </p:txBody>
      </p:sp>
      <p:sp>
        <p:nvSpPr>
          <p:cNvPr id="23558" name="Text Box 6">
            <a:extLst>
              <a:ext uri="{FF2B5EF4-FFF2-40B4-BE49-F238E27FC236}">
                <a16:creationId xmlns:a16="http://schemas.microsoft.com/office/drawing/2014/main" id="{079F5BF2-25BD-8CCC-5138-F7AA78DCB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219201"/>
            <a:ext cx="184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 b="1" i="1"/>
          </a:p>
        </p:txBody>
      </p:sp>
      <p:graphicFrame>
        <p:nvGraphicFramePr>
          <p:cNvPr id="23559" name="Object 7">
            <a:extLst>
              <a:ext uri="{FF2B5EF4-FFF2-40B4-BE49-F238E27FC236}">
                <a16:creationId xmlns:a16="http://schemas.microsoft.com/office/drawing/2014/main" id="{0E8791F0-FDAC-FA8B-C5CC-C595625224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1" y="2057401"/>
          <a:ext cx="6881813" cy="355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881456" imgH="3558848" progId="Paint.Picture">
                  <p:embed/>
                </p:oleObj>
              </mc:Choice>
              <mc:Fallback>
                <p:oleObj name="Bitmap Image" r:id="rId2" imgW="6881456" imgH="3558848" progId="Paint.Picture">
                  <p:embed/>
                  <p:pic>
                    <p:nvPicPr>
                      <p:cNvPr id="23559" name="Object 7">
                        <a:extLst>
                          <a:ext uri="{FF2B5EF4-FFF2-40B4-BE49-F238E27FC236}">
                            <a16:creationId xmlns:a16="http://schemas.microsoft.com/office/drawing/2014/main" id="{0E8791F0-FDAC-FA8B-C5CC-C595625224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2057401"/>
                        <a:ext cx="6881813" cy="355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8">
            <a:extLst>
              <a:ext uri="{FF2B5EF4-FFF2-40B4-BE49-F238E27FC236}">
                <a16:creationId xmlns:a16="http://schemas.microsoft.com/office/drawing/2014/main" id="{D774AE73-944C-9541-8B9F-841DC6E2C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3716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Basic MOSFET structure and IV characteristics</a:t>
            </a:r>
            <a:endParaRPr lang="en-US" altLang="en-US" sz="2400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>
            <a:extLst>
              <a:ext uri="{FF2B5EF4-FFF2-40B4-BE49-F238E27FC236}">
                <a16:creationId xmlns:a16="http://schemas.microsoft.com/office/drawing/2014/main" id="{88FB30F5-A417-A902-6007-9FC26C9FE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57200"/>
            <a:ext cx="6858000" cy="294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en-US" altLang="en-US" sz="1200"/>
          </a:p>
        </p:txBody>
      </p:sp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1409F64A-D6F9-800A-F2AB-FCF6B86952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1" y="2057401"/>
          <a:ext cx="4945063" cy="326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945809" imgH="3269263" progId="Paint.Picture">
                  <p:embed/>
                </p:oleObj>
              </mc:Choice>
              <mc:Fallback>
                <p:oleObj name="Bitmap Image" r:id="rId2" imgW="4945809" imgH="3269263" progId="Paint.Picture">
                  <p:embed/>
                  <p:pic>
                    <p:nvPicPr>
                      <p:cNvPr id="24580" name="Object 4">
                        <a:extLst>
                          <a:ext uri="{FF2B5EF4-FFF2-40B4-BE49-F238E27FC236}">
                            <a16:creationId xmlns:a16="http://schemas.microsoft.com/office/drawing/2014/main" id="{1409F64A-D6F9-800A-F2AB-FCF6B86952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1" y="2057401"/>
                        <a:ext cx="4945063" cy="326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5">
            <a:extLst>
              <a:ext uri="{FF2B5EF4-FFF2-40B4-BE49-F238E27FC236}">
                <a16:creationId xmlns:a16="http://schemas.microsoft.com/office/drawing/2014/main" id="{443512B4-D599-35EA-B29B-B9080A0F9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78836" y="-63789"/>
            <a:ext cx="838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991B1E"/>
                </a:solidFill>
                <a:latin typeface="PT Sans" panose="020B05030202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Introduction to the MOSFET</a:t>
            </a: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95C0E4D3-9900-C677-5784-9BC374397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3716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Two ways of representing a MOSFET:</a:t>
            </a:r>
            <a:endParaRPr lang="en-US" altLang="en-US" sz="2400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>
            <a:extLst>
              <a:ext uri="{FF2B5EF4-FFF2-40B4-BE49-F238E27FC236}">
                <a16:creationId xmlns:a16="http://schemas.microsoft.com/office/drawing/2014/main" id="{28F4B405-F310-2D1E-6532-295A36A64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38" y="628650"/>
            <a:ext cx="7766050" cy="518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55AE5536-7E3E-C0FA-79E4-99D79BC76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506" y="-1586"/>
            <a:ext cx="6324600" cy="914400"/>
          </a:xfrm>
        </p:spPr>
        <p:txBody>
          <a:bodyPr/>
          <a:lstStyle/>
          <a:p>
            <a:pPr eaLnBrk="1" hangingPunct="1"/>
            <a:r>
              <a:rPr lang="en-US" altLang="en-US" dirty="0"/>
              <a:t>Complementary MOSFETs (CMOS)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C784E76F-9C8C-12C3-36FC-52787EE20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2657476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 b="1" i="1"/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014C2436-7858-5588-02B4-7E5F95BF8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1" y="5029201"/>
            <a:ext cx="697101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/>
              <a:t>When V</a:t>
            </a:r>
            <a:r>
              <a:rPr lang="en-US" altLang="en-US" sz="2400" b="1" i="1" baseline="-25000"/>
              <a:t>g </a:t>
            </a:r>
            <a:r>
              <a:rPr lang="en-US" altLang="en-US" sz="2400" b="1" i="1"/>
              <a:t>= V</a:t>
            </a:r>
            <a:r>
              <a:rPr lang="en-US" altLang="en-US" sz="2400" b="1" i="1" baseline="-25000"/>
              <a:t>dd </a:t>
            </a:r>
            <a:r>
              <a:rPr lang="en-US" altLang="en-US" sz="2400" b="1" i="1"/>
              <a:t>, the NFET is on and the PFET is off.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/>
              <a:t>When V</a:t>
            </a:r>
            <a:r>
              <a:rPr lang="en-US" altLang="en-US" sz="2400" b="1" i="1" baseline="-25000"/>
              <a:t>g</a:t>
            </a:r>
            <a:r>
              <a:rPr lang="en-US" altLang="en-US" sz="2400" b="1" i="1"/>
              <a:t> = 0, the PFET is on and the NFET is off.</a:t>
            </a:r>
          </a:p>
        </p:txBody>
      </p:sp>
      <p:graphicFrame>
        <p:nvGraphicFramePr>
          <p:cNvPr id="26629" name="Object 5">
            <a:extLst>
              <a:ext uri="{FF2B5EF4-FFF2-40B4-BE49-F238E27FC236}">
                <a16:creationId xmlns:a16="http://schemas.microsoft.com/office/drawing/2014/main" id="{A99480F4-1187-040A-CC21-0575AABACF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7950" y="1838326"/>
          <a:ext cx="7277100" cy="317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097645" imgH="3971429" progId="Paint.Picture">
                  <p:embed/>
                </p:oleObj>
              </mc:Choice>
              <mc:Fallback>
                <p:oleObj name="Bitmap Image" r:id="rId2" imgW="9097645" imgH="3971429" progId="Paint.Picture">
                  <p:embed/>
                  <p:pic>
                    <p:nvPicPr>
                      <p:cNvPr id="26629" name="Object 5">
                        <a:extLst>
                          <a:ext uri="{FF2B5EF4-FFF2-40B4-BE49-F238E27FC236}">
                            <a16:creationId xmlns:a16="http://schemas.microsoft.com/office/drawing/2014/main" id="{A99480F4-1187-040A-CC21-0575AABACF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1838326"/>
                        <a:ext cx="7277100" cy="317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6">
            <a:extLst>
              <a:ext uri="{FF2B5EF4-FFF2-40B4-BE49-F238E27FC236}">
                <a16:creationId xmlns:a16="http://schemas.microsoft.com/office/drawing/2014/main" id="{C0BDA0CB-637C-7293-665C-3B65CB2FE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1" y="1219201"/>
            <a:ext cx="427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i="1"/>
              <a:t>NFET			           PFET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buFont typeface="Arial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22731</TotalTime>
  <Words>432</Words>
  <Application>Microsoft Office PowerPoint</Application>
  <PresentationFormat>Widescreen</PresentationFormat>
  <Paragraphs>60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PMingLiU</vt:lpstr>
      <vt:lpstr>Arial</vt:lpstr>
      <vt:lpstr>Calibri</vt:lpstr>
      <vt:lpstr>PT Sans</vt:lpstr>
      <vt:lpstr>Symbol</vt:lpstr>
      <vt:lpstr>Times New Roman</vt:lpstr>
      <vt:lpstr>Office Theme</vt:lpstr>
      <vt:lpstr>Bitmap Image</vt:lpstr>
      <vt:lpstr>Equation</vt:lpstr>
      <vt:lpstr>ECE 105: Introduction to Electrical Engineering</vt:lpstr>
      <vt:lpstr>The First Transistor</vt:lpstr>
      <vt:lpstr>1956 Physics Nobel Prize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Complementary MOSFETs (CMOS)</vt:lpstr>
      <vt:lpstr>PowerPoint Presentation</vt:lpstr>
      <vt:lpstr>Qualitative discussion: n-MOSFET</vt:lpstr>
      <vt:lpstr>ID-VDS  characteristics expected from a long channel  (L &lt;&lt; L) MOSFET (n-channel), for various values of VG</vt:lpstr>
      <vt:lpstr>ID-VDS  characteristics for n-MOSFET</vt:lpstr>
      <vt:lpstr>Quantitative ID-VDS Relationships – 1st attempt “Square Law”</vt:lpstr>
      <vt:lpstr>P-MOSFET N-MOSFET IV Characteristics</vt:lpstr>
      <vt:lpstr>Threshold and Subthreshold</vt:lpstr>
      <vt:lpstr>Subthreshold Current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Yasser Khan</dc:creator>
  <cp:lastModifiedBy>Rehan Kapadia</cp:lastModifiedBy>
  <cp:revision>924</cp:revision>
  <cp:lastPrinted>2017-03-30T23:40:26Z</cp:lastPrinted>
  <dcterms:created xsi:type="dcterms:W3CDTF">2014-02-24T21:19:39Z</dcterms:created>
  <dcterms:modified xsi:type="dcterms:W3CDTF">2024-09-12T05:34:48Z</dcterms:modified>
</cp:coreProperties>
</file>