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8" r:id="rId2"/>
  </p:sldIdLst>
  <p:sldSz cx="36576000" cy="29260800"/>
  <p:notesSz cx="6994525" cy="9280525"/>
  <p:defaultTextStyle>
    <a:defPPr>
      <a:defRPr lang="en-US"/>
    </a:defPPr>
    <a:lvl1pPr algn="l" rtl="0" eaLnBrk="0" fontAlgn="base" hangingPunct="0">
      <a:spcBef>
        <a:spcPct val="0"/>
      </a:spcBef>
      <a:spcAft>
        <a:spcPct val="0"/>
      </a:spcAft>
      <a:defRPr sz="9900" kern="1200">
        <a:solidFill>
          <a:schemeClr val="tx1"/>
        </a:solidFill>
        <a:latin typeface="Times New Roman" panose="02020603050405020304" pitchFamily="18" charset="0"/>
        <a:ea typeface="+mn-ea"/>
        <a:cs typeface="+mn-cs"/>
      </a:defRPr>
    </a:lvl1pPr>
    <a:lvl2pPr marL="457196" algn="l" rtl="0" eaLnBrk="0" fontAlgn="base" hangingPunct="0">
      <a:spcBef>
        <a:spcPct val="0"/>
      </a:spcBef>
      <a:spcAft>
        <a:spcPct val="0"/>
      </a:spcAft>
      <a:defRPr sz="9900" kern="1200">
        <a:solidFill>
          <a:schemeClr val="tx1"/>
        </a:solidFill>
        <a:latin typeface="Times New Roman" panose="02020603050405020304" pitchFamily="18" charset="0"/>
        <a:ea typeface="+mn-ea"/>
        <a:cs typeface="+mn-cs"/>
      </a:defRPr>
    </a:lvl2pPr>
    <a:lvl3pPr marL="914391" algn="l" rtl="0" eaLnBrk="0" fontAlgn="base" hangingPunct="0">
      <a:spcBef>
        <a:spcPct val="0"/>
      </a:spcBef>
      <a:spcAft>
        <a:spcPct val="0"/>
      </a:spcAft>
      <a:defRPr sz="9900" kern="1200">
        <a:solidFill>
          <a:schemeClr val="tx1"/>
        </a:solidFill>
        <a:latin typeface="Times New Roman" panose="02020603050405020304" pitchFamily="18" charset="0"/>
        <a:ea typeface="+mn-ea"/>
        <a:cs typeface="+mn-cs"/>
      </a:defRPr>
    </a:lvl3pPr>
    <a:lvl4pPr marL="1371587" algn="l" rtl="0" eaLnBrk="0" fontAlgn="base" hangingPunct="0">
      <a:spcBef>
        <a:spcPct val="0"/>
      </a:spcBef>
      <a:spcAft>
        <a:spcPct val="0"/>
      </a:spcAft>
      <a:defRPr sz="9900" kern="1200">
        <a:solidFill>
          <a:schemeClr val="tx1"/>
        </a:solidFill>
        <a:latin typeface="Times New Roman" panose="02020603050405020304" pitchFamily="18" charset="0"/>
        <a:ea typeface="+mn-ea"/>
        <a:cs typeface="+mn-cs"/>
      </a:defRPr>
    </a:lvl4pPr>
    <a:lvl5pPr marL="1828782" algn="l" rtl="0" eaLnBrk="0" fontAlgn="base" hangingPunct="0">
      <a:spcBef>
        <a:spcPct val="0"/>
      </a:spcBef>
      <a:spcAft>
        <a:spcPct val="0"/>
      </a:spcAft>
      <a:defRPr sz="9900" kern="1200">
        <a:solidFill>
          <a:schemeClr val="tx1"/>
        </a:solidFill>
        <a:latin typeface="Times New Roman" panose="02020603050405020304" pitchFamily="18" charset="0"/>
        <a:ea typeface="+mn-ea"/>
        <a:cs typeface="+mn-cs"/>
      </a:defRPr>
    </a:lvl5pPr>
    <a:lvl6pPr marL="2285978" algn="l" defTabSz="914391" rtl="0" eaLnBrk="1" latinLnBrk="0" hangingPunct="1">
      <a:defRPr sz="9900" kern="1200">
        <a:solidFill>
          <a:schemeClr val="tx1"/>
        </a:solidFill>
        <a:latin typeface="Times New Roman" panose="02020603050405020304" pitchFamily="18" charset="0"/>
        <a:ea typeface="+mn-ea"/>
        <a:cs typeface="+mn-cs"/>
      </a:defRPr>
    </a:lvl6pPr>
    <a:lvl7pPr marL="2743173" algn="l" defTabSz="914391" rtl="0" eaLnBrk="1" latinLnBrk="0" hangingPunct="1">
      <a:defRPr sz="9900" kern="1200">
        <a:solidFill>
          <a:schemeClr val="tx1"/>
        </a:solidFill>
        <a:latin typeface="Times New Roman" panose="02020603050405020304" pitchFamily="18" charset="0"/>
        <a:ea typeface="+mn-ea"/>
        <a:cs typeface="+mn-cs"/>
      </a:defRPr>
    </a:lvl7pPr>
    <a:lvl8pPr marL="3200368" algn="l" defTabSz="914391" rtl="0" eaLnBrk="1" latinLnBrk="0" hangingPunct="1">
      <a:defRPr sz="9900" kern="1200">
        <a:solidFill>
          <a:schemeClr val="tx1"/>
        </a:solidFill>
        <a:latin typeface="Times New Roman" panose="02020603050405020304" pitchFamily="18" charset="0"/>
        <a:ea typeface="+mn-ea"/>
        <a:cs typeface="+mn-cs"/>
      </a:defRPr>
    </a:lvl8pPr>
    <a:lvl9pPr marL="3657563" algn="l" defTabSz="914391" rtl="0" eaLnBrk="1" latinLnBrk="0" hangingPunct="1">
      <a:defRPr sz="99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9421"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a:srgbClr val="000000"/>
    <a:srgbClr val="FFCC99"/>
    <a:srgbClr val="740000"/>
    <a:srgbClr val="FF9F9F"/>
    <a:srgbClr val="990033"/>
    <a:srgbClr val="FFCCCC"/>
    <a:srgbClr val="99CCFF"/>
    <a:srgbClr val="5F5F5F"/>
    <a:srgbClr val="40C0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34" autoAdjust="0"/>
    <p:restoredTop sz="90844" autoAdjust="0"/>
  </p:normalViewPr>
  <p:slideViewPr>
    <p:cSldViewPr snapToGrid="0">
      <p:cViewPr varScale="1">
        <p:scale>
          <a:sx n="25" d="100"/>
          <a:sy n="25" d="100"/>
        </p:scale>
        <p:origin x="2118" y="54"/>
      </p:cViewPr>
      <p:guideLst>
        <p:guide orient="horz" pos="9421"/>
        <p:guide pos="1152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defRPr sz="1200"/>
            </a:lvl1pPr>
          </a:lstStyle>
          <a:p>
            <a:pPr>
              <a:defRPr/>
            </a:pPr>
            <a:endParaRPr lang="en-US" altLang="zh-CN"/>
          </a:p>
        </p:txBody>
      </p:sp>
      <p:sp>
        <p:nvSpPr>
          <p:cNvPr id="3075" name="Rectangle 3"/>
          <p:cNvSpPr>
            <a:spLocks noGrp="1" noChangeArrowheads="1"/>
          </p:cNvSpPr>
          <p:nvPr>
            <p:ph type="dt" sz="quarter" idx="1"/>
          </p:nvPr>
        </p:nvSpPr>
        <p:spPr bwMode="auto">
          <a:xfrm>
            <a:off x="3965575" y="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r">
              <a:defRPr sz="1200"/>
            </a:lvl1pPr>
          </a:lstStyle>
          <a:p>
            <a:pPr>
              <a:defRPr/>
            </a:pPr>
            <a:endParaRPr lang="en-US" altLang="zh-CN"/>
          </a:p>
        </p:txBody>
      </p:sp>
      <p:sp>
        <p:nvSpPr>
          <p:cNvPr id="3076" name="Rectangle 4"/>
          <p:cNvSpPr>
            <a:spLocks noGrp="1" noChangeArrowheads="1"/>
          </p:cNvSpPr>
          <p:nvPr>
            <p:ph type="ftr" sz="quarter" idx="2"/>
          </p:nvPr>
        </p:nvSpPr>
        <p:spPr bwMode="auto">
          <a:xfrm>
            <a:off x="0" y="8837613"/>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defRPr sz="1200"/>
            </a:lvl1pPr>
          </a:lstStyle>
          <a:p>
            <a:pPr>
              <a:defRPr/>
            </a:pPr>
            <a:endParaRPr lang="en-US" altLang="zh-CN"/>
          </a:p>
        </p:txBody>
      </p:sp>
      <p:sp>
        <p:nvSpPr>
          <p:cNvPr id="3077" name="Rectangle 5"/>
          <p:cNvSpPr>
            <a:spLocks noGrp="1" noChangeArrowheads="1"/>
          </p:cNvSpPr>
          <p:nvPr>
            <p:ph type="sldNum" sz="quarter" idx="3"/>
          </p:nvPr>
        </p:nvSpPr>
        <p:spPr bwMode="auto">
          <a:xfrm>
            <a:off x="3965575" y="8837613"/>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lgn="r">
              <a:defRPr sz="1200"/>
            </a:lvl1pPr>
          </a:lstStyle>
          <a:p>
            <a:pPr>
              <a:defRPr/>
            </a:pPr>
            <a:fld id="{FB80548A-9E11-49A3-B139-8127DDE3DEEA}" type="slidenum">
              <a:rPr lang="zh-CN" altLang="en-US"/>
              <a:pPr>
                <a:defRPr/>
              </a:pPr>
              <a:t>‹#›</a:t>
            </a:fld>
            <a:endParaRPr lang="zh-CN" altLang="en-US"/>
          </a:p>
        </p:txBody>
      </p:sp>
    </p:spTree>
    <p:extLst>
      <p:ext uri="{BB962C8B-B14F-4D97-AF65-F5344CB8AC3E}">
        <p14:creationId xmlns:p14="http://schemas.microsoft.com/office/powerpoint/2010/main" val="3622197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432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defTabSz="917575">
              <a:defRPr sz="1200"/>
            </a:lvl1pPr>
          </a:lstStyle>
          <a:p>
            <a:pPr>
              <a:defRPr/>
            </a:pPr>
            <a:endParaRPr lang="en-US" altLang="zh-CN"/>
          </a:p>
        </p:txBody>
      </p:sp>
      <p:sp>
        <p:nvSpPr>
          <p:cNvPr id="2051" name="Rectangle 3"/>
          <p:cNvSpPr>
            <a:spLocks noGrp="1" noChangeArrowheads="1"/>
          </p:cNvSpPr>
          <p:nvPr>
            <p:ph type="dt" idx="1"/>
          </p:nvPr>
        </p:nvSpPr>
        <p:spPr bwMode="auto">
          <a:xfrm>
            <a:off x="3957638" y="0"/>
            <a:ext cx="30416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r" defTabSz="917575">
              <a:defRPr sz="1200"/>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346200" y="692150"/>
            <a:ext cx="4305300" cy="34448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2813" y="4445000"/>
            <a:ext cx="5173662" cy="414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054" name="Rectangle 6"/>
          <p:cNvSpPr>
            <a:spLocks noGrp="1" noChangeArrowheads="1"/>
          </p:cNvSpPr>
          <p:nvPr>
            <p:ph type="ftr" sz="quarter" idx="4"/>
          </p:nvPr>
        </p:nvSpPr>
        <p:spPr bwMode="auto">
          <a:xfrm>
            <a:off x="0" y="8815388"/>
            <a:ext cx="30432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defTabSz="917575">
              <a:defRPr sz="1200"/>
            </a:lvl1pPr>
          </a:lstStyle>
          <a:p>
            <a:pPr>
              <a:defRPr/>
            </a:pPr>
            <a:endParaRPr lang="en-US" altLang="zh-CN"/>
          </a:p>
        </p:txBody>
      </p:sp>
      <p:sp>
        <p:nvSpPr>
          <p:cNvPr id="2055" name="Rectangle 7"/>
          <p:cNvSpPr>
            <a:spLocks noGrp="1" noChangeArrowheads="1"/>
          </p:cNvSpPr>
          <p:nvPr>
            <p:ph type="sldNum" sz="quarter" idx="5"/>
          </p:nvPr>
        </p:nvSpPr>
        <p:spPr bwMode="auto">
          <a:xfrm>
            <a:off x="3957638" y="8815388"/>
            <a:ext cx="30416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lgn="r" defTabSz="917575">
              <a:defRPr sz="1200"/>
            </a:lvl1pPr>
          </a:lstStyle>
          <a:p>
            <a:pPr>
              <a:defRPr/>
            </a:pPr>
            <a:fld id="{798CD77E-7AF2-436B-8077-102D5522025F}" type="slidenum">
              <a:rPr lang="zh-CN" altLang="en-US"/>
              <a:pPr>
                <a:defRPr/>
              </a:pPr>
              <a:t>‹#›</a:t>
            </a:fld>
            <a:endParaRPr lang="zh-CN" altLang="en-US"/>
          </a:p>
        </p:txBody>
      </p:sp>
    </p:spTree>
    <p:extLst>
      <p:ext uri="{BB962C8B-B14F-4D97-AF65-F5344CB8AC3E}">
        <p14:creationId xmlns:p14="http://schemas.microsoft.com/office/powerpoint/2010/main" val="3503219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196"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391"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587"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782"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5978" algn="l" defTabSz="914391" rtl="0" eaLnBrk="1" latinLnBrk="0" hangingPunct="1">
      <a:defRPr sz="1200" kern="1200">
        <a:solidFill>
          <a:schemeClr val="tx1"/>
        </a:solidFill>
        <a:latin typeface="+mn-lt"/>
        <a:ea typeface="+mn-ea"/>
        <a:cs typeface="+mn-cs"/>
      </a:defRPr>
    </a:lvl6pPr>
    <a:lvl7pPr marL="2743173" algn="l" defTabSz="914391" rtl="0" eaLnBrk="1" latinLnBrk="0" hangingPunct="1">
      <a:defRPr sz="1200" kern="1200">
        <a:solidFill>
          <a:schemeClr val="tx1"/>
        </a:solidFill>
        <a:latin typeface="+mn-lt"/>
        <a:ea typeface="+mn-ea"/>
        <a:cs typeface="+mn-cs"/>
      </a:defRPr>
    </a:lvl7pPr>
    <a:lvl8pPr marL="3200368" algn="l" defTabSz="914391" rtl="0" eaLnBrk="1" latinLnBrk="0" hangingPunct="1">
      <a:defRPr sz="1200" kern="1200">
        <a:solidFill>
          <a:schemeClr val="tx1"/>
        </a:solidFill>
        <a:latin typeface="+mn-lt"/>
        <a:ea typeface="+mn-ea"/>
        <a:cs typeface="+mn-cs"/>
      </a:defRPr>
    </a:lvl8pPr>
    <a:lvl9pPr marL="3657563" algn="l" defTabSz="91439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defTabSz="917575">
              <a:defRPr sz="9900">
                <a:solidFill>
                  <a:schemeClr val="tx1"/>
                </a:solidFill>
                <a:latin typeface="Times New Roman" panose="02020603050405020304" pitchFamily="18" charset="0"/>
              </a:defRPr>
            </a:lvl1pPr>
            <a:lvl2pPr marL="742950" indent="-285750" defTabSz="917575">
              <a:defRPr sz="9900">
                <a:solidFill>
                  <a:schemeClr val="tx1"/>
                </a:solidFill>
                <a:latin typeface="Times New Roman" panose="02020603050405020304" pitchFamily="18" charset="0"/>
              </a:defRPr>
            </a:lvl2pPr>
            <a:lvl3pPr marL="1143000" indent="-228600" defTabSz="917575">
              <a:defRPr sz="9900">
                <a:solidFill>
                  <a:schemeClr val="tx1"/>
                </a:solidFill>
                <a:latin typeface="Times New Roman" panose="02020603050405020304" pitchFamily="18" charset="0"/>
              </a:defRPr>
            </a:lvl3pPr>
            <a:lvl4pPr marL="1600200" indent="-228600" defTabSz="917575">
              <a:defRPr sz="9900">
                <a:solidFill>
                  <a:schemeClr val="tx1"/>
                </a:solidFill>
                <a:latin typeface="Times New Roman" panose="02020603050405020304" pitchFamily="18" charset="0"/>
              </a:defRPr>
            </a:lvl4pPr>
            <a:lvl5pPr marL="2057400" indent="-228600" defTabSz="917575">
              <a:defRPr sz="9900">
                <a:solidFill>
                  <a:schemeClr val="tx1"/>
                </a:solidFill>
                <a:latin typeface="Times New Roman" panose="02020603050405020304" pitchFamily="18" charset="0"/>
              </a:defRPr>
            </a:lvl5pPr>
            <a:lvl6pPr marL="2514600" indent="-228600" defTabSz="917575"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defTabSz="917575"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defTabSz="917575"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defTabSz="917575" eaLnBrk="0" fontAlgn="base" hangingPunct="0">
              <a:spcBef>
                <a:spcPct val="0"/>
              </a:spcBef>
              <a:spcAft>
                <a:spcPct val="0"/>
              </a:spcAft>
              <a:defRPr sz="9900">
                <a:solidFill>
                  <a:schemeClr val="tx1"/>
                </a:solidFill>
                <a:latin typeface="Times New Roman" panose="02020603050405020304" pitchFamily="18" charset="0"/>
              </a:defRPr>
            </a:lvl9pPr>
          </a:lstStyle>
          <a:p>
            <a:fld id="{CDC6BE87-19EC-4BD0-9B7D-4E5F29F3B80E}" type="slidenum">
              <a:rPr lang="zh-CN" altLang="en-US" sz="1200" smtClean="0"/>
              <a:pPr/>
              <a:t>1</a:t>
            </a:fld>
            <a:endParaRPr lang="zh-CN" altLang="en-US" sz="1200" smtClean="0"/>
          </a:p>
        </p:txBody>
      </p:sp>
      <p:sp>
        <p:nvSpPr>
          <p:cNvPr id="5123" name="Rectangle 2"/>
          <p:cNvSpPr>
            <a:spLocks noGrp="1" noRot="1" noChangeAspect="1" noChangeArrowheads="1" noTextEdit="1"/>
          </p:cNvSpPr>
          <p:nvPr>
            <p:ph type="sldImg"/>
          </p:nvPr>
        </p:nvSpPr>
        <p:spPr>
          <a:xfrm>
            <a:off x="1346200" y="692150"/>
            <a:ext cx="4305300" cy="3444875"/>
          </a:xfrm>
          <a:ln cap="flat"/>
        </p:spPr>
      </p:sp>
      <p:sp>
        <p:nvSpPr>
          <p:cNvPr id="5124" name="Rectangle 3"/>
          <p:cNvSpPr>
            <a:spLocks noGrp="1" noChangeArrowheads="1"/>
          </p:cNvSpPr>
          <p:nvPr>
            <p:ph type="body" idx="1"/>
          </p:nvPr>
        </p:nvSpPr>
        <p:spPr>
          <a:noFill/>
        </p:spPr>
        <p:txBody>
          <a:bodyPr/>
          <a:lstStyle/>
          <a:p>
            <a:endParaRPr lang="zh-CN" altLang="en-US" dirty="0" smtClean="0"/>
          </a:p>
        </p:txBody>
      </p:sp>
    </p:spTree>
    <p:extLst>
      <p:ext uri="{BB962C8B-B14F-4D97-AF65-F5344CB8AC3E}">
        <p14:creationId xmlns:p14="http://schemas.microsoft.com/office/powerpoint/2010/main" val="3803003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4789488"/>
            <a:ext cx="27432000" cy="10186987"/>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4572000" y="15368589"/>
            <a:ext cx="27432000" cy="70643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54627BB-E680-48E0-8669-7BF4A08045E2}" type="slidenum">
              <a:rPr lang="zh-CN" altLang="en-US"/>
              <a:pPr>
                <a:defRPr/>
              </a:pPr>
              <a:t>‹#›</a:t>
            </a:fld>
            <a:endParaRPr lang="zh-CN" altLang="en-US"/>
          </a:p>
        </p:txBody>
      </p:sp>
    </p:spTree>
    <p:extLst>
      <p:ext uri="{BB962C8B-B14F-4D97-AF65-F5344CB8AC3E}">
        <p14:creationId xmlns:p14="http://schemas.microsoft.com/office/powerpoint/2010/main" val="5767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F30DB4E-FC14-4352-B7FD-1934AD17D08A}" type="slidenum">
              <a:rPr lang="zh-CN" altLang="en-US"/>
              <a:pPr>
                <a:defRPr/>
              </a:pPr>
              <a:t>‹#›</a:t>
            </a:fld>
            <a:endParaRPr lang="zh-CN" altLang="en-US"/>
          </a:p>
        </p:txBody>
      </p:sp>
    </p:spTree>
    <p:extLst>
      <p:ext uri="{BB962C8B-B14F-4D97-AF65-F5344CB8AC3E}">
        <p14:creationId xmlns:p14="http://schemas.microsoft.com/office/powerpoint/2010/main" val="1453306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061988" y="2600326"/>
            <a:ext cx="7770812" cy="23409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49550" y="2600326"/>
            <a:ext cx="23160038" cy="23409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BB58D40-1147-4047-9F78-32B613A207BD}" type="slidenum">
              <a:rPr lang="zh-CN" altLang="en-US"/>
              <a:pPr>
                <a:defRPr/>
              </a:pPr>
              <a:t>‹#›</a:t>
            </a:fld>
            <a:endParaRPr lang="zh-CN" altLang="en-US"/>
          </a:p>
        </p:txBody>
      </p:sp>
    </p:spTree>
    <p:extLst>
      <p:ext uri="{BB962C8B-B14F-4D97-AF65-F5344CB8AC3E}">
        <p14:creationId xmlns:p14="http://schemas.microsoft.com/office/powerpoint/2010/main" val="181838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EA409F5-C131-48A1-BB26-40C157CF264D}" type="slidenum">
              <a:rPr lang="zh-CN" altLang="en-US"/>
              <a:pPr>
                <a:defRPr/>
              </a:pPr>
              <a:t>‹#›</a:t>
            </a:fld>
            <a:endParaRPr lang="zh-CN" altLang="en-US"/>
          </a:p>
        </p:txBody>
      </p:sp>
    </p:spTree>
    <p:extLst>
      <p:ext uri="{BB962C8B-B14F-4D97-AF65-F5344CB8AC3E}">
        <p14:creationId xmlns:p14="http://schemas.microsoft.com/office/powerpoint/2010/main" val="480584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7294563"/>
            <a:ext cx="31546800" cy="121713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2495550" y="19581813"/>
            <a:ext cx="31546800" cy="64008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5BFBAEE-4A3C-4354-9E96-7340F64BC4C9}" type="slidenum">
              <a:rPr lang="zh-CN" altLang="en-US"/>
              <a:pPr>
                <a:defRPr/>
              </a:pPr>
              <a:t>‹#›</a:t>
            </a:fld>
            <a:endParaRPr lang="zh-CN" altLang="en-US"/>
          </a:p>
        </p:txBody>
      </p:sp>
    </p:spTree>
    <p:extLst>
      <p:ext uri="{BB962C8B-B14F-4D97-AF65-F5344CB8AC3E}">
        <p14:creationId xmlns:p14="http://schemas.microsoft.com/office/powerpoint/2010/main" val="1728925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9551" y="8453438"/>
            <a:ext cx="15465425" cy="17556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67376" y="8453438"/>
            <a:ext cx="15465425" cy="17556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C6E001B-73F9-4166-9BD8-64D1AABBBBF0}" type="slidenum">
              <a:rPr lang="zh-CN" altLang="en-US"/>
              <a:pPr>
                <a:defRPr/>
              </a:pPr>
              <a:t>‹#›</a:t>
            </a:fld>
            <a:endParaRPr lang="zh-CN" altLang="en-US"/>
          </a:p>
        </p:txBody>
      </p:sp>
    </p:spTree>
    <p:extLst>
      <p:ext uri="{BB962C8B-B14F-4D97-AF65-F5344CB8AC3E}">
        <p14:creationId xmlns:p14="http://schemas.microsoft.com/office/powerpoint/2010/main" val="405343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557338"/>
            <a:ext cx="31546800" cy="565626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519363" y="7172326"/>
            <a:ext cx="15473362" cy="35163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19363" y="10688638"/>
            <a:ext cx="15473362" cy="157210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16601" y="7172326"/>
            <a:ext cx="15549563" cy="35163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8516601" y="10688638"/>
            <a:ext cx="15549563" cy="157210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A97E6B2-1076-4F6E-924B-EC4C7DE039EE}" type="slidenum">
              <a:rPr lang="zh-CN" altLang="en-US"/>
              <a:pPr>
                <a:defRPr/>
              </a:pPr>
              <a:t>‹#›</a:t>
            </a:fld>
            <a:endParaRPr lang="zh-CN" altLang="en-US"/>
          </a:p>
        </p:txBody>
      </p:sp>
    </p:spTree>
    <p:extLst>
      <p:ext uri="{BB962C8B-B14F-4D97-AF65-F5344CB8AC3E}">
        <p14:creationId xmlns:p14="http://schemas.microsoft.com/office/powerpoint/2010/main" val="699431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6782790-45D8-4443-9998-C606919C0607}" type="slidenum">
              <a:rPr lang="zh-CN" altLang="en-US"/>
              <a:pPr>
                <a:defRPr/>
              </a:pPr>
              <a:t>‹#›</a:t>
            </a:fld>
            <a:endParaRPr lang="zh-CN" altLang="en-US"/>
          </a:p>
        </p:txBody>
      </p:sp>
    </p:spTree>
    <p:extLst>
      <p:ext uri="{BB962C8B-B14F-4D97-AF65-F5344CB8AC3E}">
        <p14:creationId xmlns:p14="http://schemas.microsoft.com/office/powerpoint/2010/main" val="809994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38402EC-9053-456C-8736-1523F036E7E4}" type="slidenum">
              <a:rPr lang="zh-CN" altLang="en-US"/>
              <a:pPr>
                <a:defRPr/>
              </a:pPr>
              <a:t>‹#›</a:t>
            </a:fld>
            <a:endParaRPr lang="zh-CN" altLang="en-US"/>
          </a:p>
        </p:txBody>
      </p:sp>
    </p:spTree>
    <p:extLst>
      <p:ext uri="{BB962C8B-B14F-4D97-AF65-F5344CB8AC3E}">
        <p14:creationId xmlns:p14="http://schemas.microsoft.com/office/powerpoint/2010/main" val="2464639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951039"/>
            <a:ext cx="11796712" cy="6827837"/>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15549563" y="4213226"/>
            <a:ext cx="18516600" cy="20794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19363" y="8778876"/>
            <a:ext cx="11796712" cy="16262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1B5680F-9B1B-4E1E-9D41-4FDB0198AADA}" type="slidenum">
              <a:rPr lang="zh-CN" altLang="en-US"/>
              <a:pPr>
                <a:defRPr/>
              </a:pPr>
              <a:t>‹#›</a:t>
            </a:fld>
            <a:endParaRPr lang="zh-CN" altLang="en-US"/>
          </a:p>
        </p:txBody>
      </p:sp>
    </p:spTree>
    <p:extLst>
      <p:ext uri="{BB962C8B-B14F-4D97-AF65-F5344CB8AC3E}">
        <p14:creationId xmlns:p14="http://schemas.microsoft.com/office/powerpoint/2010/main" val="204542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951039"/>
            <a:ext cx="11796712" cy="6827837"/>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15549563" y="4213226"/>
            <a:ext cx="18516600" cy="20794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519363" y="8778876"/>
            <a:ext cx="11796712" cy="16262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A43CEAF-E4C8-47E2-B004-02AD5831F8B4}" type="slidenum">
              <a:rPr lang="zh-CN" altLang="en-US"/>
              <a:pPr>
                <a:defRPr/>
              </a:pPr>
              <a:t>‹#›</a:t>
            </a:fld>
            <a:endParaRPr lang="zh-CN" altLang="en-US"/>
          </a:p>
        </p:txBody>
      </p:sp>
    </p:spTree>
    <p:extLst>
      <p:ext uri="{BB962C8B-B14F-4D97-AF65-F5344CB8AC3E}">
        <p14:creationId xmlns:p14="http://schemas.microsoft.com/office/powerpoint/2010/main" val="2735922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9550" y="2600325"/>
            <a:ext cx="310832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8815" tIns="189410" rIns="378815" bIns="18941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2749550" y="8453438"/>
            <a:ext cx="31083250" cy="1755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8815" tIns="189410" rIns="378815" bIns="18941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2749550" y="26660476"/>
            <a:ext cx="76200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8815" tIns="189410" rIns="378815" bIns="189410" numCol="1" anchor="t" anchorCtr="0" compatLnSpc="1">
            <a:prstTxWarp prst="textNoShape">
              <a:avLst/>
            </a:prstTxWarp>
          </a:bodyPr>
          <a:lstStyle>
            <a:lvl1pPr defTabSz="3762375">
              <a:defRPr sz="580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12496801" y="26660476"/>
            <a:ext cx="1158875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8815" tIns="189410" rIns="378815" bIns="189410" numCol="1" anchor="t" anchorCtr="0" compatLnSpc="1">
            <a:prstTxWarp prst="textNoShape">
              <a:avLst/>
            </a:prstTxWarp>
          </a:bodyPr>
          <a:lstStyle>
            <a:lvl1pPr algn="ctr" defTabSz="3762375">
              <a:defRPr sz="580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26212800" y="26660476"/>
            <a:ext cx="76200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8815" tIns="189410" rIns="378815" bIns="189410" numCol="1" anchor="t" anchorCtr="0" compatLnSpc="1">
            <a:prstTxWarp prst="textNoShape">
              <a:avLst/>
            </a:prstTxWarp>
          </a:bodyPr>
          <a:lstStyle>
            <a:lvl1pPr algn="r" defTabSz="3762375">
              <a:defRPr sz="5800">
                <a:ea typeface="宋体" panose="02010600030101010101" pitchFamily="2" charset="-122"/>
              </a:defRPr>
            </a:lvl1pPr>
          </a:lstStyle>
          <a:p>
            <a:pPr>
              <a:defRPr/>
            </a:pPr>
            <a:fld id="{204E51DB-45A7-4EAD-B0CB-447E0B3D95D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375" rtl="0" eaLnBrk="0" fontAlgn="base" hangingPunct="0">
        <a:spcBef>
          <a:spcPct val="0"/>
        </a:spcBef>
        <a:spcAft>
          <a:spcPct val="0"/>
        </a:spcAft>
        <a:defRPr sz="18500" kern="1200">
          <a:solidFill>
            <a:schemeClr val="tx2"/>
          </a:solidFill>
          <a:latin typeface="+mj-lt"/>
          <a:ea typeface="+mj-ea"/>
          <a:cs typeface="+mj-cs"/>
        </a:defRPr>
      </a:lvl1pPr>
      <a:lvl2pPr algn="ctr" defTabSz="3762375" rtl="0" eaLnBrk="0" fontAlgn="base" hangingPunct="0">
        <a:spcBef>
          <a:spcPct val="0"/>
        </a:spcBef>
        <a:spcAft>
          <a:spcPct val="0"/>
        </a:spcAft>
        <a:defRPr sz="18500">
          <a:solidFill>
            <a:schemeClr val="tx2"/>
          </a:solidFill>
          <a:latin typeface="Times New Roman" panose="02020603050405020304" pitchFamily="18" charset="0"/>
        </a:defRPr>
      </a:lvl2pPr>
      <a:lvl3pPr algn="ctr" defTabSz="3762375" rtl="0" eaLnBrk="0" fontAlgn="base" hangingPunct="0">
        <a:spcBef>
          <a:spcPct val="0"/>
        </a:spcBef>
        <a:spcAft>
          <a:spcPct val="0"/>
        </a:spcAft>
        <a:defRPr sz="18500">
          <a:solidFill>
            <a:schemeClr val="tx2"/>
          </a:solidFill>
          <a:latin typeface="Times New Roman" panose="02020603050405020304" pitchFamily="18" charset="0"/>
        </a:defRPr>
      </a:lvl3pPr>
      <a:lvl4pPr algn="ctr" defTabSz="3762375" rtl="0" eaLnBrk="0" fontAlgn="base" hangingPunct="0">
        <a:spcBef>
          <a:spcPct val="0"/>
        </a:spcBef>
        <a:spcAft>
          <a:spcPct val="0"/>
        </a:spcAft>
        <a:defRPr sz="18500">
          <a:solidFill>
            <a:schemeClr val="tx2"/>
          </a:solidFill>
          <a:latin typeface="Times New Roman" panose="02020603050405020304" pitchFamily="18" charset="0"/>
        </a:defRPr>
      </a:lvl4pPr>
      <a:lvl5pPr algn="ctr" defTabSz="3762375" rtl="0" eaLnBrk="0" fontAlgn="base" hangingPunct="0">
        <a:spcBef>
          <a:spcPct val="0"/>
        </a:spcBef>
        <a:spcAft>
          <a:spcPct val="0"/>
        </a:spcAft>
        <a:defRPr sz="18500">
          <a:solidFill>
            <a:schemeClr val="tx2"/>
          </a:solidFill>
          <a:latin typeface="Times New Roman" panose="02020603050405020304" pitchFamily="18" charset="0"/>
        </a:defRPr>
      </a:lvl5pPr>
      <a:lvl6pPr marL="457200" algn="ctr" defTabSz="3762375" rtl="0" eaLnBrk="0" fontAlgn="base" hangingPunct="0">
        <a:spcBef>
          <a:spcPct val="0"/>
        </a:spcBef>
        <a:spcAft>
          <a:spcPct val="0"/>
        </a:spcAft>
        <a:defRPr sz="18500">
          <a:solidFill>
            <a:schemeClr val="tx2"/>
          </a:solidFill>
          <a:latin typeface="Times New Roman" panose="02020603050405020304" pitchFamily="18" charset="0"/>
        </a:defRPr>
      </a:lvl6pPr>
      <a:lvl7pPr marL="914400" algn="ctr" defTabSz="3762375" rtl="0" eaLnBrk="0" fontAlgn="base" hangingPunct="0">
        <a:spcBef>
          <a:spcPct val="0"/>
        </a:spcBef>
        <a:spcAft>
          <a:spcPct val="0"/>
        </a:spcAft>
        <a:defRPr sz="18500">
          <a:solidFill>
            <a:schemeClr val="tx2"/>
          </a:solidFill>
          <a:latin typeface="Times New Roman" panose="02020603050405020304" pitchFamily="18" charset="0"/>
        </a:defRPr>
      </a:lvl7pPr>
      <a:lvl8pPr marL="1371600" algn="ctr" defTabSz="3762375" rtl="0" eaLnBrk="0" fontAlgn="base" hangingPunct="0">
        <a:spcBef>
          <a:spcPct val="0"/>
        </a:spcBef>
        <a:spcAft>
          <a:spcPct val="0"/>
        </a:spcAft>
        <a:defRPr sz="18500">
          <a:solidFill>
            <a:schemeClr val="tx2"/>
          </a:solidFill>
          <a:latin typeface="Times New Roman" panose="02020603050405020304" pitchFamily="18" charset="0"/>
        </a:defRPr>
      </a:lvl8pPr>
      <a:lvl9pPr marL="1828800" algn="ctr" defTabSz="3762375" rtl="0" eaLnBrk="0" fontAlgn="base" hangingPunct="0">
        <a:spcBef>
          <a:spcPct val="0"/>
        </a:spcBef>
        <a:spcAft>
          <a:spcPct val="0"/>
        </a:spcAft>
        <a:defRPr sz="18500">
          <a:solidFill>
            <a:schemeClr val="tx2"/>
          </a:solidFill>
          <a:latin typeface="Times New Roman" panose="02020603050405020304" pitchFamily="18" charset="0"/>
        </a:defRPr>
      </a:lvl9pPr>
    </p:titleStyle>
    <p:bodyStyle>
      <a:lvl1pPr marL="1411288" indent="-1411288" algn="l" defTabSz="3762375" rtl="0" eaLnBrk="0" fontAlgn="base" hangingPunct="0">
        <a:spcBef>
          <a:spcPct val="20000"/>
        </a:spcBef>
        <a:spcAft>
          <a:spcPct val="0"/>
        </a:spcAft>
        <a:buChar char="•"/>
        <a:defRPr sz="12800" kern="1200">
          <a:solidFill>
            <a:schemeClr val="tx1"/>
          </a:solidFill>
          <a:latin typeface="+mn-lt"/>
          <a:ea typeface="+mn-ea"/>
          <a:cs typeface="+mn-cs"/>
        </a:defRPr>
      </a:lvl1pPr>
      <a:lvl2pPr marL="3063875" indent="-1182688" algn="l" defTabSz="3762375" rtl="0" eaLnBrk="0" fontAlgn="base" hangingPunct="0">
        <a:spcBef>
          <a:spcPct val="20000"/>
        </a:spcBef>
        <a:spcAft>
          <a:spcPct val="0"/>
        </a:spcAft>
        <a:buChar char="–"/>
        <a:defRPr sz="11100" kern="1200">
          <a:solidFill>
            <a:schemeClr val="tx1"/>
          </a:solidFill>
          <a:latin typeface="+mn-lt"/>
          <a:ea typeface="+mn-ea"/>
          <a:cs typeface="+mn-cs"/>
        </a:defRPr>
      </a:lvl2pPr>
      <a:lvl3pPr marL="4695825" indent="-933450" algn="l" defTabSz="3762375" rtl="0" eaLnBrk="0" fontAlgn="base" hangingPunct="0">
        <a:spcBef>
          <a:spcPct val="20000"/>
        </a:spcBef>
        <a:spcAft>
          <a:spcPct val="0"/>
        </a:spcAft>
        <a:buChar char="•"/>
        <a:defRPr sz="9500" kern="1200">
          <a:solidFill>
            <a:schemeClr val="tx1"/>
          </a:solidFill>
          <a:latin typeface="+mn-lt"/>
          <a:ea typeface="+mn-ea"/>
          <a:cs typeface="+mn-cs"/>
        </a:defRPr>
      </a:lvl3pPr>
      <a:lvl4pPr marL="6577013" indent="-939800" algn="l" defTabSz="3762375" rtl="0" eaLnBrk="0" fontAlgn="base" hangingPunct="0">
        <a:spcBef>
          <a:spcPct val="20000"/>
        </a:spcBef>
        <a:spcAft>
          <a:spcPct val="0"/>
        </a:spcAft>
        <a:buChar char="–"/>
        <a:defRPr sz="7800" kern="1200">
          <a:solidFill>
            <a:schemeClr val="tx1"/>
          </a:solidFill>
          <a:latin typeface="+mn-lt"/>
          <a:ea typeface="+mn-ea"/>
          <a:cs typeface="+mn-cs"/>
        </a:defRPr>
      </a:lvl4pPr>
      <a:lvl5pPr marL="8458200" indent="-941388" algn="l" defTabSz="3762375" rtl="0" eaLnBrk="0" fontAlgn="base" hangingPunct="0">
        <a:spcBef>
          <a:spcPct val="20000"/>
        </a:spcBef>
        <a:spcAft>
          <a:spcPct val="0"/>
        </a:spcAft>
        <a:buChar char="»"/>
        <a:defRPr sz="7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jpeg"/><Relationship Id="rId9" Type="http://schemas.openxmlformats.org/officeDocument/2006/relationships/image" Target="../media/image7.jpe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10"/>
          <p:cNvPicPr>
            <a:picLocks noChangeAspect="1"/>
          </p:cNvPicPr>
          <p:nvPr/>
        </p:nvPicPr>
        <p:blipFill rotWithShape="1">
          <a:blip r:embed="rId3">
            <a:extLst>
              <a:ext uri="{28A0092B-C50C-407E-A947-70E740481C1C}">
                <a14:useLocalDpi xmlns:a14="http://schemas.microsoft.com/office/drawing/2010/main" val="0"/>
              </a:ext>
            </a:extLst>
          </a:blip>
          <a:srcRect t="6908" r="10280" b="6640"/>
          <a:stretch/>
        </p:blipFill>
        <p:spPr bwMode="auto">
          <a:xfrm>
            <a:off x="24315592" y="15316201"/>
            <a:ext cx="5833872" cy="43434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143" name="Picture 9"/>
          <p:cNvPicPr>
            <a:picLocks noChangeAspect="1"/>
          </p:cNvPicPr>
          <p:nvPr/>
        </p:nvPicPr>
        <p:blipFill rotWithShape="1">
          <a:blip r:embed="rId4">
            <a:extLst>
              <a:ext uri="{28A0092B-C50C-407E-A947-70E740481C1C}">
                <a14:useLocalDpi xmlns:a14="http://schemas.microsoft.com/office/drawing/2010/main" val="0"/>
              </a:ext>
            </a:extLst>
          </a:blip>
          <a:srcRect l="1278" t="3850" r="8433" b="8467"/>
          <a:stretch/>
        </p:blipFill>
        <p:spPr bwMode="auto">
          <a:xfrm>
            <a:off x="24312356" y="10751112"/>
            <a:ext cx="5833872" cy="4379006"/>
          </a:xfrm>
          <a:prstGeom prst="rect">
            <a:avLst/>
          </a:prstGeom>
          <a:ln w="9525">
            <a:solidFill>
              <a:srgbClr val="000000"/>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603252" y="642469"/>
            <a:ext cx="35429825" cy="4194947"/>
          </a:xfrm>
          <a:prstGeom prst="rect">
            <a:avLst/>
          </a:prstGeom>
          <a:solidFill>
            <a:srgbClr val="740000"/>
          </a:solid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defTabSz="3762375"/>
            <a:endParaRPr lang="en-US"/>
          </a:p>
        </p:txBody>
      </p:sp>
      <p:sp>
        <p:nvSpPr>
          <p:cNvPr id="82" name="Oval 81"/>
          <p:cNvSpPr/>
          <p:nvPr/>
        </p:nvSpPr>
        <p:spPr bwMode="auto">
          <a:xfrm>
            <a:off x="1307748" y="1282833"/>
            <a:ext cx="3137169" cy="3151579"/>
          </a:xfrm>
          <a:prstGeom prst="ellipse">
            <a:avLst/>
          </a:prstGeom>
          <a:solidFill>
            <a:schemeClr val="bg1"/>
          </a:solid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defTabSz="3762375"/>
            <a:endParaRPr lang="en-US"/>
          </a:p>
        </p:txBody>
      </p:sp>
      <p:sp>
        <p:nvSpPr>
          <p:cNvPr id="13" name="Oval 12"/>
          <p:cNvSpPr/>
          <p:nvPr/>
        </p:nvSpPr>
        <p:spPr bwMode="auto">
          <a:xfrm>
            <a:off x="31953920" y="1138165"/>
            <a:ext cx="3184692" cy="3151579"/>
          </a:xfrm>
          <a:prstGeom prst="ellipse">
            <a:avLst/>
          </a:prstGeom>
          <a:solidFill>
            <a:schemeClr val="bg1"/>
          </a:solid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defTabSz="3762375"/>
            <a:endParaRPr lang="en-US"/>
          </a:p>
        </p:txBody>
      </p:sp>
      <p:pic>
        <p:nvPicPr>
          <p:cNvPr id="21" name="Picture 20"/>
          <p:cNvPicPr>
            <a:picLocks noChangeAspect="1"/>
          </p:cNvPicPr>
          <p:nvPr/>
        </p:nvPicPr>
        <p:blipFill rotWithShape="1">
          <a:blip r:embed="rId5" cstate="print">
            <a:extLst>
              <a:ext uri="{28A0092B-C50C-407E-A947-70E740481C1C}">
                <a14:useLocalDpi xmlns:a14="http://schemas.microsoft.com/office/drawing/2010/main" val="0"/>
              </a:ext>
            </a:extLst>
          </a:blip>
          <a:srcRect l="2661" t="8494" r="8324" b="6696"/>
          <a:stretch/>
        </p:blipFill>
        <p:spPr>
          <a:xfrm>
            <a:off x="24311612" y="6309361"/>
            <a:ext cx="5837465" cy="429768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mc:Choice xmlns:a14="http://schemas.microsoft.com/office/drawing/2010/main" Requires="a14">
          <p:sp>
            <p:nvSpPr>
              <p:cNvPr id="69" name="TextBox 68"/>
              <p:cNvSpPr txBox="1"/>
              <p:nvPr/>
            </p:nvSpPr>
            <p:spPr>
              <a:xfrm>
                <a:off x="12014201" y="18873406"/>
                <a:ext cx="11610976" cy="7196650"/>
              </a:xfrm>
              <a:prstGeom prst="rect">
                <a:avLst/>
              </a:prstGeom>
              <a:noFill/>
            </p:spPr>
            <p:txBody>
              <a:bodyPr wrap="square" rtlCol="0">
                <a:spAutoFit/>
              </a:bodyPr>
              <a:lstStyle/>
              <a:p>
                <a:pPr algn="just"/>
                <a:r>
                  <a:rPr lang="en-US" sz="2000" dirty="0"/>
                  <a:t>We created the membrane geometry for </a:t>
                </a:r>
                <a:r>
                  <a:rPr lang="en-US" sz="2000" dirty="0" smtClean="0"/>
                  <a:t>96x96x96 lattice sites. </a:t>
                </a:r>
                <a:r>
                  <a:rPr lang="en-US" sz="2000" dirty="0"/>
                  <a:t>After creating the geometry our next task was to run simulations through the membrane structure. We used the lattice Boltzmann package LB3D.</a:t>
                </a:r>
                <a:r>
                  <a:rPr lang="en-US" sz="2000" baseline="30000" dirty="0"/>
                  <a:t>[6] </a:t>
                </a:r>
                <a:r>
                  <a:rPr lang="en-US" sz="2000" dirty="0"/>
                  <a:t>We measured the change of permeability and flux with time, density and tried to verify Darcy’s law.</a:t>
                </a:r>
              </a:p>
              <a:p>
                <a:pPr algn="just"/>
                <a:endParaRPr lang="en-US" sz="2000" dirty="0"/>
              </a:p>
              <a:p>
                <a:pPr algn="just"/>
                <a:endParaRPr lang="en-US" sz="2000" dirty="0"/>
              </a:p>
              <a:p>
                <a:pPr algn="just"/>
                <a:endParaRPr lang="en-US" sz="2000" dirty="0"/>
              </a:p>
              <a:p>
                <a:pPr algn="just"/>
                <a:r>
                  <a:rPr lang="en-US" sz="2000" dirty="0"/>
                  <a:t>Darcy’s law is used to determine the permeability through the porous medium and can be given by the equation</a:t>
                </a:r>
                <a14:m>
                  <m:oMath xmlns:m="http://schemas.openxmlformats.org/officeDocument/2006/math">
                    <m:r>
                      <a:rPr lang="en-US" sz="2000" i="1">
                        <a:latin typeface="Cambria Math" panose="02040503050406030204" pitchFamily="18" charset="0"/>
                      </a:rPr>
                      <m:t>&lt;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𝑧</m:t>
                        </m:r>
                      </m:sub>
                    </m:sSub>
                    <m:r>
                      <a:rPr lang="en-US" sz="2000" i="1">
                        <a:latin typeface="Cambria Math" panose="02040503050406030204" pitchFamily="18" charset="0"/>
                      </a:rPr>
                      <m:t>&gt; =</m:t>
                    </m:r>
                    <m:f>
                      <m:fPr>
                        <m:ctrlPr>
                          <a:rPr lang="en-US" sz="2000" i="1">
                            <a:latin typeface="Cambria Math" panose="02040503050406030204" pitchFamily="18" charset="0"/>
                          </a:rPr>
                        </m:ctrlPr>
                      </m:fPr>
                      <m:num>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𝜅</m:t>
                        </m:r>
                      </m:num>
                      <m:den>
                        <m:r>
                          <a:rPr lang="en-US" sz="2000" i="1">
                            <a:latin typeface="Cambria Math" panose="02040503050406030204" pitchFamily="18" charset="0"/>
                            <a:ea typeface="Cambria Math" panose="02040503050406030204" pitchFamily="18" charset="0"/>
                          </a:rPr>
                          <m:t>𝜇</m:t>
                        </m:r>
                      </m:den>
                    </m:f>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𝑝</m:t>
                    </m:r>
                    <m:r>
                      <a:rPr lang="en-US" sz="2000" i="1">
                        <a:latin typeface="Cambria Math" panose="02040503050406030204" pitchFamily="18" charset="0"/>
                        <a:ea typeface="Cambria Math" panose="02040503050406030204" pitchFamily="18" charset="0"/>
                      </a:rPr>
                      <m:t>, </m:t>
                    </m:r>
                  </m:oMath>
                </a14:m>
                <a:r>
                  <a:rPr lang="en-US" sz="2000" dirty="0"/>
                  <a:t>where </a:t>
                </a:r>
                <a14:m>
                  <m:oMath xmlns:m="http://schemas.openxmlformats.org/officeDocument/2006/math">
                    <m:r>
                      <a:rPr lang="en-US" sz="2000" i="1">
                        <a:latin typeface="Cambria Math" panose="02040503050406030204" pitchFamily="18" charset="0"/>
                      </a:rPr>
                      <m:t>&lt;</m:t>
                    </m:r>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r>
                          <a:rPr lang="en-US" sz="2000" i="1">
                            <a:latin typeface="Cambria Math" panose="02040503050406030204" pitchFamily="18" charset="0"/>
                          </a:rPr>
                          <m:t>𝑧</m:t>
                        </m:r>
                      </m:sub>
                    </m:sSub>
                    <m:r>
                      <a:rPr lang="en-US" sz="2000" i="1">
                        <a:latin typeface="Cambria Math" panose="02040503050406030204" pitchFamily="18" charset="0"/>
                      </a:rPr>
                      <m:t>&gt; </m:t>
                    </m:r>
                  </m:oMath>
                </a14:m>
                <a:r>
                  <a:rPr lang="en-US" sz="2000" dirty="0"/>
                  <a:t> is the flux per unit area, </a:t>
                </a:r>
                <a14:m>
                  <m:oMath xmlns:m="http://schemas.openxmlformats.org/officeDocument/2006/math">
                    <m:r>
                      <a:rPr lang="en-US" sz="2000" i="1">
                        <a:latin typeface="Cambria Math" panose="02040503050406030204" pitchFamily="18" charset="0"/>
                        <a:ea typeface="Cambria Math" panose="02040503050406030204" pitchFamily="18" charset="0"/>
                      </a:rPr>
                      <m:t>𝜅</m:t>
                    </m:r>
                  </m:oMath>
                </a14:m>
                <a:r>
                  <a:rPr lang="en-US" sz="2000" dirty="0"/>
                  <a:t> is the permeability through the membrane, </a:t>
                </a:r>
                <a14:m>
                  <m:oMath xmlns:m="http://schemas.openxmlformats.org/officeDocument/2006/math">
                    <m:r>
                      <a:rPr lang="en-US" sz="2000" i="1">
                        <a:latin typeface="Cambria Math" panose="02040503050406030204" pitchFamily="18" charset="0"/>
                        <a:ea typeface="Cambria Math" panose="02040503050406030204" pitchFamily="18" charset="0"/>
                      </a:rPr>
                      <m:t>𝜇</m:t>
                    </m:r>
                  </m:oMath>
                </a14:m>
                <a:r>
                  <a:rPr lang="en-US" sz="2000" dirty="0"/>
                  <a:t> is the dynamic viscosity,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𝑝</m:t>
                    </m:r>
                  </m:oMath>
                </a14:m>
                <a:r>
                  <a:rPr lang="en-US" sz="2000" dirty="0"/>
                  <a:t> is the pressure gradient in the direction of fluid flow. The above equation can be rearranged as given below for the flow in z-direction: </a:t>
                </a:r>
              </a:p>
              <a:p>
                <a:pPr algn="just"/>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𝜅</m:t>
                          </m:r>
                        </m:e>
                        <m:sub>
                          <m:r>
                            <a:rPr lang="en-US" sz="2000" i="1">
                              <a:latin typeface="Cambria Math" panose="02040503050406030204" pitchFamily="18" charset="0"/>
                            </a:rPr>
                            <m:t>𝑧</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𝜇</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−&lt;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𝑧</m:t>
                              </m:r>
                            </m:sub>
                          </m:sSub>
                          <m:r>
                            <a:rPr lang="en-US" sz="2000" i="1">
                              <a:latin typeface="Cambria Math" panose="02040503050406030204" pitchFamily="18" charset="0"/>
                              <a:ea typeface="Cambria Math" panose="02040503050406030204" pitchFamily="18" charset="0"/>
                            </a:rPr>
                            <m:t>&gt;</m:t>
                          </m:r>
                        </m:num>
                        <m:den>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𝑝</m:t>
                              </m:r>
                            </m:e>
                            <m:sub>
                              <m:r>
                                <a:rPr lang="en-US" sz="2000" i="1">
                                  <a:latin typeface="Cambria Math" panose="02040503050406030204" pitchFamily="18" charset="0"/>
                                  <a:ea typeface="Cambria Math" panose="02040503050406030204" pitchFamily="18" charset="0"/>
                                </a:rPr>
                                <m:t>𝑧</m:t>
                              </m:r>
                            </m:sub>
                          </m:sSub>
                        </m:den>
                      </m:f>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𝜈</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𝜌</m:t>
                          </m:r>
                          <m:r>
                            <a:rPr lang="en-US" sz="2000" i="1">
                              <a:latin typeface="Cambria Math" panose="02040503050406030204" pitchFamily="18" charset="0"/>
                              <a:ea typeface="Cambria Math" panose="02040503050406030204" pitchFamily="18" charset="0"/>
                            </a:rPr>
                            <m:t>&lt;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𝑢</m:t>
                              </m:r>
                            </m:e>
                            <m:sub>
                              <m:r>
                                <a:rPr lang="en-US" sz="2000" i="1">
                                  <a:latin typeface="Cambria Math" panose="02040503050406030204" pitchFamily="18" charset="0"/>
                                  <a:ea typeface="Cambria Math" panose="02040503050406030204" pitchFamily="18" charset="0"/>
                                </a:rPr>
                                <m:t>𝑧</m:t>
                              </m:r>
                            </m:sub>
                          </m:sSub>
                          <m:r>
                            <a:rPr lang="en-US" sz="2000" i="1">
                              <a:latin typeface="Cambria Math" panose="02040503050406030204" pitchFamily="18" charset="0"/>
                              <a:ea typeface="Cambria Math" panose="02040503050406030204" pitchFamily="18" charset="0"/>
                            </a:rPr>
                            <m:t>&gt;</m:t>
                          </m:r>
                        </m:num>
                        <m:den>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𝑝</m:t>
                              </m:r>
                            </m:e>
                            <m:sub>
                              <m:r>
                                <a:rPr lang="en-US" sz="2000" i="1">
                                  <a:latin typeface="Cambria Math" panose="02040503050406030204" pitchFamily="18" charset="0"/>
                                  <a:ea typeface="Cambria Math" panose="02040503050406030204" pitchFamily="18" charset="0"/>
                                </a:rPr>
                                <m:t>𝑧</m:t>
                              </m:r>
                            </m:sub>
                          </m:sSub>
                        </m:den>
                      </m:f>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𝜈</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𝑚</m:t>
                              </m:r>
                            </m:e>
                            <m:sub>
                              <m:r>
                                <a:rPr lang="en-US" sz="2000" i="1">
                                  <a:latin typeface="Cambria Math" panose="02040503050406030204" pitchFamily="18" charset="0"/>
                                  <a:ea typeface="Cambria Math" panose="02040503050406030204" pitchFamily="18" charset="0"/>
                                </a:rPr>
                                <m:t>𝑧</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𝐴</m:t>
                          </m:r>
                        </m:num>
                        <m:den>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𝑝</m:t>
                              </m:r>
                            </m:e>
                            <m:sub>
                              <m:r>
                                <a:rPr lang="en-US" sz="2000" i="1">
                                  <a:latin typeface="Cambria Math" panose="02040503050406030204" pitchFamily="18" charset="0"/>
                                  <a:ea typeface="Cambria Math" panose="02040503050406030204" pitchFamily="18" charset="0"/>
                                </a:rPr>
                                <m:t>𝑧</m:t>
                              </m:r>
                            </m:sub>
                          </m:sSub>
                        </m:den>
                      </m:f>
                    </m:oMath>
                  </m:oMathPara>
                </a14:m>
                <a:endParaRPr lang="en-US" sz="2000" dirty="0"/>
              </a:p>
              <a:p>
                <a:pPr algn="just"/>
                <a:r>
                  <a:rPr lang="en-US" sz="2000" dirty="0"/>
                  <a:t>Where A= </a:t>
                </a:r>
                <a:r>
                  <a:rPr lang="en-US" sz="2000" dirty="0" err="1"/>
                  <a:t>n</a:t>
                </a:r>
                <a:r>
                  <a:rPr lang="en-US" sz="2000" baseline="-25000" dirty="0" err="1"/>
                  <a:t>x</a:t>
                </a:r>
                <a:r>
                  <a:rPr lang="en-US" sz="2000" dirty="0" err="1"/>
                  <a:t>.n</a:t>
                </a:r>
                <a:r>
                  <a:rPr lang="en-US" sz="2000" baseline="-25000" dirty="0" err="1"/>
                  <a:t>y</a:t>
                </a:r>
                <a:r>
                  <a:rPr lang="en-US" sz="2000" dirty="0"/>
                  <a:t> a</a:t>
                </a:r>
                <a:r>
                  <a:rPr lang="en-US" sz="2000" baseline="30000" dirty="0"/>
                  <a:t>2</a:t>
                </a:r>
                <a:r>
                  <a:rPr lang="en-US" sz="2000" dirty="0"/>
                  <a:t> = n</a:t>
                </a:r>
                <a:r>
                  <a:rPr lang="en-US" sz="2000" baseline="-25000" dirty="0"/>
                  <a:t>x</a:t>
                </a:r>
                <a:r>
                  <a:rPr lang="en-US" sz="2000" dirty="0"/>
                  <a:t>.n</a:t>
                </a:r>
                <a:r>
                  <a:rPr lang="en-US" sz="2000" baseline="-25000" dirty="0"/>
                  <a:t>z</a:t>
                </a:r>
                <a:r>
                  <a:rPr lang="en-US" sz="2000" dirty="0"/>
                  <a:t> </a:t>
                </a:r>
                <a:r>
                  <a:rPr lang="en-US" sz="2000" dirty="0"/>
                  <a:t>a</a:t>
                </a:r>
                <a:r>
                  <a:rPr lang="en-US" sz="2000" baseline="30000" dirty="0"/>
                  <a:t>2</a:t>
                </a:r>
                <a:r>
                  <a:rPr lang="en-US"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𝜇</m:t>
                    </m:r>
                    <m:r>
                      <a:rPr lang="en-US" sz="2000" i="1">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𝜌𝜈</m:t>
                        </m:r>
                      </m:e>
                    </m:d>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𝜈</m:t>
                    </m:r>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𝑐</m:t>
                        </m:r>
                      </m:e>
                      <m:sub>
                        <m:r>
                          <a:rPr lang="en-US" sz="2000" i="1">
                            <a:latin typeface="Cambria Math" panose="02040503050406030204" pitchFamily="18" charset="0"/>
                            <a:ea typeface="Cambria Math" panose="02040503050406030204" pitchFamily="18" charset="0"/>
                          </a:rPr>
                          <m:t>𝑠</m:t>
                        </m:r>
                      </m:sub>
                      <m:sup>
                        <m:r>
                          <a:rPr lang="en-US" sz="2000" i="1">
                            <a:latin typeface="Cambria Math" panose="02040503050406030204" pitchFamily="18" charset="0"/>
                            <a:ea typeface="Cambria Math" panose="02040503050406030204" pitchFamily="18" charset="0"/>
                          </a:rPr>
                          <m:t>2</m:t>
                        </m:r>
                      </m:sup>
                    </m:sSubSup>
                    <m:r>
                      <a:rPr lang="en-US" sz="2000" i="1">
                        <a:latin typeface="Cambria Math" panose="02040503050406030204" pitchFamily="18" charset="0"/>
                        <a:ea typeface="Cambria Math" panose="02040503050406030204" pitchFamily="18" charset="0"/>
                      </a:rPr>
                      <m:t> </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𝜏</m:t>
                        </m:r>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h</m:t>
                            </m:r>
                          </m:num>
                          <m:den>
                            <m:r>
                              <a:rPr lang="en-US" sz="2000" i="1">
                                <a:latin typeface="Cambria Math" panose="02040503050406030204" pitchFamily="18" charset="0"/>
                                <a:ea typeface="Cambria Math" panose="02040503050406030204" pitchFamily="18" charset="0"/>
                              </a:rPr>
                              <m:t>2</m:t>
                            </m:r>
                          </m:den>
                        </m:f>
                      </m:e>
                    </m:d>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𝜏</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h</m:t>
                        </m:r>
                      </m:num>
                      <m:den>
                        <m:r>
                          <a:rPr lang="en-US" sz="2000" i="1">
                            <a:latin typeface="Cambria Math" panose="02040503050406030204" pitchFamily="18" charset="0"/>
                            <a:ea typeface="Cambria Math" panose="02040503050406030204" pitchFamily="18" charset="0"/>
                          </a:rPr>
                          <m:t>6</m:t>
                        </m:r>
                      </m:den>
                    </m:f>
                    <m:f>
                      <m:fPr>
                        <m:type m:val="skw"/>
                        <m:ctrlPr>
                          <a:rPr lang="en-US" sz="2000" i="1">
                            <a:latin typeface="Cambria Math" panose="02040503050406030204" pitchFamily="18" charset="0"/>
                            <a:ea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𝑎</m:t>
                            </m:r>
                          </m:e>
                          <m:sup>
                            <m:r>
                              <a:rPr lang="en-US" sz="2000" i="1">
                                <a:latin typeface="Cambria Math" panose="02040503050406030204" pitchFamily="18" charset="0"/>
                                <a:ea typeface="Cambria Math" panose="02040503050406030204" pitchFamily="18" charset="0"/>
                              </a:rPr>
                              <m:t>2</m:t>
                            </m:r>
                          </m:sup>
                        </m:sSup>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h</m:t>
                            </m:r>
                          </m:e>
                          <m:sup>
                            <m:r>
                              <a:rPr lang="en-US" sz="2000" i="1">
                                <a:latin typeface="Cambria Math" panose="02040503050406030204" pitchFamily="18" charset="0"/>
                                <a:ea typeface="Cambria Math" panose="02040503050406030204" pitchFamily="18" charset="0"/>
                              </a:rPr>
                              <m:t>2</m:t>
                            </m:r>
                          </m:sup>
                        </m:sSup>
                      </m:den>
                    </m:f>
                  </m:oMath>
                </a14:m>
                <a:r>
                  <a:rPr lang="en-US" sz="2000" baseline="30000" dirty="0"/>
                  <a:t> </a:t>
                </a:r>
                <a:r>
                  <a:rPr lang="en-US" sz="2000" dirty="0"/>
                  <a:t>is the kinematic viscosity, </a:t>
                </a:r>
                <a:r>
                  <a:rPr lang="en-US" sz="2000" dirty="0" err="1" smtClean="0"/>
                  <a:t>m</a:t>
                </a:r>
                <a:r>
                  <a:rPr lang="en-US" sz="2000" baseline="-25000" dirty="0" err="1" smtClean="0"/>
                  <a:t>z</a:t>
                </a:r>
                <a:r>
                  <a:rPr lang="en-US" sz="2000" dirty="0" smtClean="0"/>
                  <a:t> </a:t>
                </a:r>
                <a:r>
                  <a:rPr lang="en-US" sz="2000" dirty="0"/>
                  <a:t>is the mass flux in the z-direction</a:t>
                </a:r>
                <a:r>
                  <a:rPr lang="en-US" sz="2000" dirty="0"/>
                  <a:t> ,</a:t>
                </a:r>
                <a14:m>
                  <m:oMath xmlns:m="http://schemas.openxmlformats.org/officeDocument/2006/math">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𝑝</m:t>
                        </m:r>
                      </m:e>
                      <m:sub>
                        <m:r>
                          <a:rPr lang="en-US" sz="2000" i="1">
                            <a:latin typeface="Cambria Math" panose="02040503050406030204" pitchFamily="18" charset="0"/>
                            <a:ea typeface="Cambria Math" panose="02040503050406030204" pitchFamily="18" charset="0"/>
                          </a:rPr>
                          <m:t>𝑧</m:t>
                        </m:r>
                      </m:sub>
                    </m:sSub>
                  </m:oMath>
                </a14:m>
                <a:r>
                  <a:rPr lang="en-US" sz="2000" dirty="0"/>
                  <a:t> = </a:t>
                </a:r>
                <a:r>
                  <a:rPr lang="en-US" sz="2000" dirty="0"/>
                  <a:t>-2</a:t>
                </a:r>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𝛿𝜌</m:t>
                    </m:r>
                    <m:r>
                      <a:rPr lang="en-US" sz="2000" i="1">
                        <a:latin typeface="Cambria Math" panose="02040503050406030204" pitchFamily="18" charset="0"/>
                        <a:ea typeface="Cambria Math" panose="02040503050406030204" pitchFamily="18" charset="0"/>
                      </a:rPr>
                      <m:t>. </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𝑐</m:t>
                        </m:r>
                      </m:e>
                      <m:sub>
                        <m:r>
                          <a:rPr lang="en-US" sz="2000" i="1">
                            <a:latin typeface="Cambria Math" panose="02040503050406030204" pitchFamily="18" charset="0"/>
                            <a:ea typeface="Cambria Math" panose="02040503050406030204" pitchFamily="18" charset="0"/>
                          </a:rPr>
                          <m:t>𝑠</m:t>
                        </m:r>
                      </m:sub>
                      <m:sup>
                        <m:r>
                          <a:rPr lang="en-US" sz="2000" i="1">
                            <a:latin typeface="Cambria Math" panose="02040503050406030204" pitchFamily="18" charset="0"/>
                            <a:ea typeface="Cambria Math" panose="02040503050406030204" pitchFamily="18" charset="0"/>
                          </a:rPr>
                          <m:t>2</m:t>
                        </m:r>
                      </m:sup>
                    </m:sSubSup>
                  </m:oMath>
                </a14:m>
                <a:r>
                  <a:rPr lang="en-US" sz="2000" dirty="0"/>
                  <a:t> is the pressure gradient in z-direction.</a:t>
                </a:r>
                <a:r>
                  <a:rPr lang="en-US" sz="2000" baseline="30000" dirty="0"/>
                  <a:t> </a:t>
                </a:r>
                <a:r>
                  <a:rPr lang="en-US" sz="2000" dirty="0"/>
                  <a:t>Substituting and rearranging, the above equation can be simplified for lattice Boltzmann simulation as below</a:t>
                </a:r>
              </a:p>
              <a:p>
                <a:pPr algn="just"/>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𝜅</m:t>
                          </m:r>
                        </m:e>
                        <m:sub>
                          <m:r>
                            <a:rPr lang="en-US" sz="2000" i="1">
                              <a:latin typeface="Cambria Math" panose="02040503050406030204" pitchFamily="18" charset="0"/>
                            </a:rPr>
                            <m:t>𝑧</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m:t>
                          </m:r>
                          <m:r>
                            <a:rPr lang="en-US" sz="2000" i="1">
                              <a:latin typeface="Cambria Math" panose="02040503050406030204" pitchFamily="18" charset="0"/>
                              <a:ea typeface="Cambria Math" panose="02040503050406030204" pitchFamily="18" charset="0"/>
                            </a:rPr>
                            <m:t>𝜏</m:t>
                          </m:r>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rPr>
                            <m:t>6</m:t>
                          </m:r>
                        </m:den>
                      </m:f>
                      <m:f>
                        <m:fPr>
                          <m:ctrlPr>
                            <a:rPr lang="en-US" sz="2000" i="1">
                              <a:latin typeface="Cambria Math" panose="02040503050406030204" pitchFamily="18" charset="0"/>
                            </a:rPr>
                          </m:ctrlPr>
                        </m:fPr>
                        <m:num>
                          <m:r>
                            <a:rPr lang="en-US" sz="2000" i="1">
                              <a:latin typeface="Cambria Math" panose="02040503050406030204" pitchFamily="18" charset="0"/>
                            </a:rPr>
                            <m:t>3</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𝑧</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𝑧</m:t>
                              </m:r>
                            </m:sub>
                          </m:sSub>
                        </m:num>
                        <m:den>
                          <m:r>
                            <a:rPr lang="en-US" sz="2000" i="1">
                              <a:latin typeface="Cambria Math" panose="02040503050406030204" pitchFamily="18" charset="0"/>
                            </a:rPr>
                            <m:t>2</m:t>
                          </m:r>
                          <m:r>
                            <a:rPr lang="en-US" sz="2000" i="1">
                              <a:latin typeface="Cambria Math" panose="02040503050406030204" pitchFamily="18" charset="0"/>
                              <a:ea typeface="Cambria Math" panose="02040503050406030204" pitchFamily="18" charset="0"/>
                            </a:rPr>
                            <m:t>𝛿𝜌</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𝑛</m:t>
                              </m:r>
                            </m:e>
                            <m:sub>
                              <m:r>
                                <a:rPr lang="en-US" sz="2000" i="1">
                                  <a:latin typeface="Cambria Math" panose="02040503050406030204" pitchFamily="18" charset="0"/>
                                  <a:ea typeface="Cambria Math" panose="02040503050406030204" pitchFamily="18" charset="0"/>
                                </a:rPr>
                                <m:t>𝑥</m:t>
                              </m:r>
                            </m:sub>
                          </m:s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𝑛</m:t>
                              </m:r>
                            </m:e>
                            <m:sub>
                              <m:r>
                                <a:rPr lang="en-US" sz="2000" i="1">
                                  <a:latin typeface="Cambria Math" panose="02040503050406030204" pitchFamily="18" charset="0"/>
                                  <a:ea typeface="Cambria Math" panose="02040503050406030204" pitchFamily="18" charset="0"/>
                                </a:rPr>
                                <m:t>𝑦</m:t>
                              </m:r>
                            </m:sub>
                          </m:sSub>
                          <m:r>
                            <a:rPr lang="en-US" sz="2000" i="1">
                              <a:latin typeface="Cambria Math" panose="02040503050406030204" pitchFamily="18" charset="0"/>
                              <a:ea typeface="Cambria Math" panose="02040503050406030204" pitchFamily="18" charset="0"/>
                            </a:rPr>
                            <m:t>)</m:t>
                          </m:r>
                        </m:den>
                      </m:f>
                      <m:r>
                        <a:rPr lang="en-US" sz="2000" i="1">
                          <a:latin typeface="Cambria Math" panose="02040503050406030204" pitchFamily="18" charset="0"/>
                        </a:rPr>
                        <m:t> </m:t>
                      </m:r>
                      <m:f>
                        <m:fPr>
                          <m:type m:val="skw"/>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𝑎</m:t>
                          </m:r>
                        </m:den>
                      </m:f>
                    </m:oMath>
                  </m:oMathPara>
                </a14:m>
                <a:endParaRPr lang="en-US" sz="2000" dirty="0"/>
              </a:p>
              <a:p>
                <a:pPr algn="just"/>
                <a:r>
                  <a:rPr lang="en-US" sz="2000" dirty="0"/>
                  <a:t>For our case </a:t>
                </a:r>
                <a:r>
                  <a:rPr lang="en-US" sz="2000" dirty="0" err="1"/>
                  <a:t>nx</a:t>
                </a:r>
                <a:r>
                  <a:rPr lang="en-US" sz="2000" dirty="0"/>
                  <a:t>=</a:t>
                </a:r>
                <a:r>
                  <a:rPr lang="en-US" sz="2000" dirty="0" err="1"/>
                  <a:t>ny</a:t>
                </a:r>
                <a:r>
                  <a:rPr lang="en-US" sz="2000" dirty="0"/>
                  <a:t>=</a:t>
                </a:r>
                <a:r>
                  <a:rPr lang="en-US" sz="2000" dirty="0" err="1"/>
                  <a:t>nz</a:t>
                </a:r>
                <a:r>
                  <a:rPr lang="en-US" sz="2000" dirty="0"/>
                  <a:t>=96 a, with boundary width =1a, we used 10 different values of </a:t>
                </a:r>
                <a14:m>
                  <m:oMath xmlns:m="http://schemas.openxmlformats.org/officeDocument/2006/math">
                    <m:r>
                      <a:rPr lang="en-US" sz="2000" i="1">
                        <a:latin typeface="Cambria Math" panose="02040503050406030204" pitchFamily="18" charset="0"/>
                        <a:ea typeface="Cambria Math" panose="02040503050406030204" pitchFamily="18" charset="0"/>
                      </a:rPr>
                      <m:t>𝛿𝜌</m:t>
                    </m:r>
                  </m:oMath>
                </a14:m>
                <a:r>
                  <a:rPr lang="en-US" sz="2000" dirty="0"/>
                  <a:t>, and </a:t>
                </a:r>
                <a14:m>
                  <m:oMath xmlns:m="http://schemas.openxmlformats.org/officeDocument/2006/math">
                    <m:r>
                      <a:rPr lang="en-US" sz="2000" i="1">
                        <a:latin typeface="Cambria Math" panose="02040503050406030204" pitchFamily="18" charset="0"/>
                        <a:ea typeface="Cambria Math" panose="02040503050406030204" pitchFamily="18" charset="0"/>
                      </a:rPr>
                      <m:t>𝜏</m:t>
                    </m:r>
                  </m:oMath>
                </a14:m>
                <a:r>
                  <a:rPr lang="en-US" sz="2000" dirty="0"/>
                  <a:t>=</a:t>
                </a:r>
                <a:r>
                  <a:rPr lang="en-US" sz="2000" dirty="0" smtClean="0"/>
                  <a:t>0.8 h </a:t>
                </a:r>
                <a:r>
                  <a:rPr lang="en-US" sz="2000" dirty="0"/>
                  <a:t>is the relaxation time.</a:t>
                </a:r>
                <a:endParaRPr lang="en-US" sz="2000" dirty="0"/>
              </a:p>
              <a:p>
                <a:pPr algn="just"/>
                <a:r>
                  <a:rPr lang="en-US" sz="2000" dirty="0"/>
                  <a:t> </a:t>
                </a:r>
                <a:endParaRPr lang="en-US" sz="2800" b="1" dirty="0"/>
              </a:p>
              <a:p>
                <a:pPr algn="just"/>
                <a:endParaRPr lang="en-US" sz="2000" dirty="0"/>
              </a:p>
              <a:p>
                <a:pPr algn="just"/>
                <a:endParaRPr lang="en-US" sz="2000" baseline="30000" dirty="0"/>
              </a:p>
            </p:txBody>
          </p:sp>
        </mc:Choice>
        <mc:Fallback>
          <p:sp>
            <p:nvSpPr>
              <p:cNvPr id="69" name="TextBox 68"/>
              <p:cNvSpPr txBox="1">
                <a:spLocks noRot="1" noChangeAspect="1" noMove="1" noResize="1" noEditPoints="1" noAdjustHandles="1" noChangeArrowheads="1" noChangeShapeType="1" noTextEdit="1"/>
              </p:cNvSpPr>
              <p:nvPr/>
            </p:nvSpPr>
            <p:spPr>
              <a:xfrm>
                <a:off x="12014201" y="18873406"/>
                <a:ext cx="11610976" cy="7196650"/>
              </a:xfrm>
              <a:prstGeom prst="rect">
                <a:avLst/>
              </a:prstGeom>
              <a:blipFill>
                <a:blip r:embed="rId6"/>
                <a:stretch>
                  <a:fillRect l="-577" t="-423" r="-472"/>
                </a:stretch>
              </a:blipFill>
            </p:spPr>
            <p:txBody>
              <a:bodyPr/>
              <a:lstStyle/>
              <a:p>
                <a:r>
                  <a:rPr lang="en-US">
                    <a:noFill/>
                  </a:rPr>
                  <a:t> </a:t>
                </a:r>
              </a:p>
            </p:txBody>
          </p:sp>
        </mc:Fallback>
      </mc:AlternateContent>
      <p:sp>
        <p:nvSpPr>
          <p:cNvPr id="70" name="TextBox 69"/>
          <p:cNvSpPr txBox="1"/>
          <p:nvPr/>
        </p:nvSpPr>
        <p:spPr>
          <a:xfrm>
            <a:off x="759497" y="22146779"/>
            <a:ext cx="10789448" cy="5632311"/>
          </a:xfrm>
          <a:prstGeom prst="rect">
            <a:avLst/>
          </a:prstGeom>
          <a:noFill/>
        </p:spPr>
        <p:txBody>
          <a:bodyPr wrap="square" rtlCol="0">
            <a:spAutoFit/>
          </a:bodyPr>
          <a:lstStyle/>
          <a:p>
            <a:pPr algn="just">
              <a:spcBef>
                <a:spcPct val="50000"/>
              </a:spcBef>
              <a:defRPr/>
            </a:pPr>
            <a:r>
              <a:rPr lang="en-US" altLang="zh-CN" sz="2000" dirty="0">
                <a:ea typeface="宋体" panose="02010600030101010101" pitchFamily="2" charset="-122"/>
              </a:rPr>
              <a:t>Lattice Boltzmann model is a computational model which considers the volume of fluid to be consists of discrete points and is based upon solving discretized Boltzmann equation. Boundary conditions plays an important role in fluid simulation. This model has the ability to incorporate complex boundary conditions which made it possible to simulate real world things. </a:t>
            </a:r>
            <a:r>
              <a:rPr lang="en-US" altLang="zh-CN" sz="2000" dirty="0">
                <a:ea typeface="宋体" panose="02010600030101010101" pitchFamily="2" charset="-122"/>
              </a:rPr>
              <a:t>This </a:t>
            </a:r>
            <a:r>
              <a:rPr lang="en-US" altLang="zh-CN" sz="2000" dirty="0">
                <a:ea typeface="宋体" panose="02010600030101010101" pitchFamily="2" charset="-122"/>
              </a:rPr>
              <a:t>model has two basic processes: streaming and collision and its algorithm can be summarized by the </a:t>
            </a:r>
            <a:r>
              <a:rPr lang="en-US" altLang="zh-CN" sz="2000" dirty="0" smtClean="0">
                <a:ea typeface="宋体" panose="02010600030101010101" pitchFamily="2" charset="-122"/>
              </a:rPr>
              <a:t>equation</a:t>
            </a:r>
            <a:r>
              <a:rPr lang="en-US" altLang="zh-CN" sz="2000" baseline="30000" dirty="0" smtClean="0">
                <a:ea typeface="宋体" panose="02010600030101010101" pitchFamily="2" charset="-122"/>
              </a:rPr>
              <a:t>[4</a:t>
            </a:r>
            <a:r>
              <a:rPr lang="en-US" altLang="zh-CN" sz="2000" baseline="30000" dirty="0">
                <a:ea typeface="宋体" panose="02010600030101010101" pitchFamily="2" charset="-122"/>
              </a:rPr>
              <a:t>] </a:t>
            </a:r>
            <a:r>
              <a:rPr lang="en-US" altLang="zh-CN" sz="2000" dirty="0">
                <a:ea typeface="宋体" panose="02010600030101010101" pitchFamily="2" charset="-122"/>
              </a:rPr>
              <a:t>given below:</a:t>
            </a:r>
          </a:p>
          <a:p>
            <a:pPr algn="just">
              <a:spcBef>
                <a:spcPct val="50000"/>
              </a:spcBef>
              <a:defRPr/>
            </a:pPr>
            <a:endParaRPr lang="en-US" altLang="zh-CN" sz="2000" dirty="0">
              <a:ea typeface="宋体" panose="02010600030101010101" pitchFamily="2" charset="-122"/>
            </a:endParaRPr>
          </a:p>
          <a:p>
            <a:pPr algn="just">
              <a:spcBef>
                <a:spcPct val="50000"/>
              </a:spcBef>
              <a:defRPr/>
            </a:pPr>
            <a:r>
              <a:rPr lang="en-US" altLang="zh-CN" sz="2000" dirty="0">
                <a:ea typeface="宋体" panose="02010600030101010101" pitchFamily="2" charset="-122"/>
              </a:rPr>
              <a:t>Where </a:t>
            </a:r>
            <a:r>
              <a:rPr lang="en-US" altLang="zh-CN" sz="2000" i="1" dirty="0">
                <a:ea typeface="宋体" panose="02010600030101010101" pitchFamily="2" charset="-122"/>
              </a:rPr>
              <a:t>v</a:t>
            </a:r>
            <a:r>
              <a:rPr lang="en-US" altLang="zh-CN" sz="2000" i="1" baseline="-25000" dirty="0">
                <a:ea typeface="宋体" panose="02010600030101010101" pitchFamily="2" charset="-122"/>
              </a:rPr>
              <a:t>i</a:t>
            </a:r>
            <a:r>
              <a:rPr lang="en-US" altLang="zh-CN" sz="2000" i="1" dirty="0">
                <a:ea typeface="宋体" panose="02010600030101010101" pitchFamily="2" charset="-122"/>
              </a:rPr>
              <a:t>(</a:t>
            </a:r>
            <a:r>
              <a:rPr lang="en-US" altLang="zh-CN" sz="2000" b="1" i="1" dirty="0" err="1">
                <a:ea typeface="宋体" panose="02010600030101010101" pitchFamily="2" charset="-122"/>
              </a:rPr>
              <a:t>r</a:t>
            </a:r>
            <a:r>
              <a:rPr lang="en-US" altLang="zh-CN" sz="2000" i="1" dirty="0" err="1">
                <a:ea typeface="宋体" panose="02010600030101010101" pitchFamily="2" charset="-122"/>
              </a:rPr>
              <a:t>,t</a:t>
            </a:r>
            <a:r>
              <a:rPr lang="en-US" altLang="zh-CN" sz="2000" i="1" dirty="0">
                <a:ea typeface="宋体" panose="02010600030101010101" pitchFamily="2" charset="-122"/>
              </a:rPr>
              <a:t>) </a:t>
            </a:r>
            <a:r>
              <a:rPr lang="en-US" altLang="zh-CN" sz="2000" dirty="0">
                <a:ea typeface="宋体" panose="02010600030101010101" pitchFamily="2" charset="-122"/>
              </a:rPr>
              <a:t>is the number of particle at position r and time t before the collision with velocity c</a:t>
            </a:r>
            <a:r>
              <a:rPr lang="en-US" altLang="zh-CN" sz="2000" baseline="-25000" dirty="0">
                <a:ea typeface="宋体" panose="02010600030101010101" pitchFamily="2" charset="-122"/>
              </a:rPr>
              <a:t>i</a:t>
            </a:r>
            <a:r>
              <a:rPr lang="en-US" altLang="zh-CN" sz="2000" dirty="0">
                <a:ea typeface="宋体" panose="02010600030101010101" pitchFamily="2" charset="-122"/>
              </a:rPr>
              <a:t>. v</a:t>
            </a:r>
            <a:r>
              <a:rPr lang="en-US" altLang="zh-CN" sz="2000" baseline="30000" dirty="0">
                <a:ea typeface="宋体" panose="02010600030101010101" pitchFamily="2" charset="-122"/>
              </a:rPr>
              <a:t>*</a:t>
            </a:r>
            <a:r>
              <a:rPr lang="en-US" altLang="zh-CN" sz="2000" baseline="-25000" dirty="0" err="1">
                <a:ea typeface="宋体" panose="02010600030101010101" pitchFamily="2" charset="-122"/>
              </a:rPr>
              <a:t>i</a:t>
            </a:r>
            <a:r>
              <a:rPr lang="en-US" altLang="zh-CN" sz="2000" dirty="0">
                <a:ea typeface="宋体" panose="02010600030101010101" pitchFamily="2" charset="-122"/>
              </a:rPr>
              <a:t>(</a:t>
            </a:r>
            <a:r>
              <a:rPr lang="en-US" altLang="zh-CN" sz="2000" dirty="0" err="1">
                <a:ea typeface="宋体" panose="02010600030101010101" pitchFamily="2" charset="-122"/>
              </a:rPr>
              <a:t>r,t</a:t>
            </a:r>
            <a:r>
              <a:rPr lang="en-US" altLang="zh-CN" sz="2000" dirty="0">
                <a:ea typeface="宋体" panose="02010600030101010101" pitchFamily="2" charset="-122"/>
              </a:rPr>
              <a:t>) indicates the velocity distribution </a:t>
            </a:r>
            <a:r>
              <a:rPr lang="en-US" altLang="zh-CN" sz="2000" dirty="0" err="1">
                <a:ea typeface="宋体" panose="02010600030101010101" pitchFamily="2" charset="-122"/>
              </a:rPr>
              <a:t>juster</a:t>
            </a:r>
            <a:r>
              <a:rPr lang="en-US" altLang="zh-CN" sz="2000" dirty="0">
                <a:ea typeface="宋体" panose="02010600030101010101" pitchFamily="2" charset="-122"/>
              </a:rPr>
              <a:t> after the </a:t>
            </a:r>
            <a:r>
              <a:rPr lang="en-US" altLang="zh-CN" sz="2000" dirty="0" err="1">
                <a:ea typeface="宋体" panose="02010600030101010101" pitchFamily="2" charset="-122"/>
              </a:rPr>
              <a:t>collison</a:t>
            </a:r>
            <a:r>
              <a:rPr lang="en-US" altLang="zh-CN" sz="2000" dirty="0">
                <a:ea typeface="宋体" panose="02010600030101010101" pitchFamily="2" charset="-122"/>
              </a:rPr>
              <a:t>. </a:t>
            </a:r>
            <a:r>
              <a:rPr lang="el-GR" altLang="zh-CN" sz="2000" dirty="0">
                <a:ea typeface="宋体" panose="02010600030101010101" pitchFamily="2" charset="-122"/>
              </a:rPr>
              <a:t>Δ</a:t>
            </a:r>
            <a:r>
              <a:rPr lang="en-US" altLang="zh-CN" sz="2000" baseline="-25000" dirty="0" err="1">
                <a:ea typeface="宋体" panose="02010600030101010101" pitchFamily="2" charset="-122"/>
              </a:rPr>
              <a:t>i</a:t>
            </a:r>
            <a:r>
              <a:rPr lang="en-US" altLang="zh-CN" sz="2000" baseline="-25000" dirty="0">
                <a:ea typeface="宋体" panose="02010600030101010101" pitchFamily="2" charset="-122"/>
              </a:rPr>
              <a:t> </a:t>
            </a:r>
            <a:r>
              <a:rPr lang="en-US" altLang="zh-CN" sz="2000" dirty="0">
                <a:ea typeface="宋体" panose="02010600030101010101" pitchFamily="2" charset="-122"/>
              </a:rPr>
              <a:t>is collision operator and it depends on the complete set of particles at v(</a:t>
            </a:r>
            <a:r>
              <a:rPr lang="en-US" altLang="zh-CN" sz="2000" dirty="0" err="1">
                <a:ea typeface="宋体" panose="02010600030101010101" pitchFamily="2" charset="-122"/>
              </a:rPr>
              <a:t>r,t</a:t>
            </a:r>
            <a:r>
              <a:rPr lang="en-US" altLang="zh-CN" sz="2000" dirty="0">
                <a:ea typeface="宋体" panose="02010600030101010101" pitchFamily="2" charset="-122"/>
              </a:rPr>
              <a:t>). </a:t>
            </a:r>
            <a:r>
              <a:rPr lang="en-US" altLang="zh-CN" sz="2000" dirty="0">
                <a:ea typeface="宋体" panose="02010600030101010101" pitchFamily="2" charset="-122"/>
              </a:rPr>
              <a:t>Left hand side of this equation determines advection or streaming of the particles along the links connecting neighboring sites</a:t>
            </a:r>
            <a:r>
              <a:rPr lang="en-US" altLang="zh-CN" sz="2000" dirty="0" smtClean="0">
                <a:ea typeface="宋体" panose="02010600030101010101" pitchFamily="2" charset="-122"/>
              </a:rPr>
              <a:t>.</a:t>
            </a:r>
            <a:r>
              <a:rPr lang="en-US" altLang="zh-CN" sz="2000" baseline="30000" dirty="0" smtClean="0">
                <a:ea typeface="宋体" panose="02010600030101010101" pitchFamily="2" charset="-122"/>
              </a:rPr>
              <a:t>[</a:t>
            </a:r>
            <a:r>
              <a:rPr lang="en-US" altLang="zh-CN" sz="2000" baseline="30000" dirty="0">
                <a:ea typeface="宋体" panose="02010600030101010101" pitchFamily="2" charset="-122"/>
              </a:rPr>
              <a:t>4]</a:t>
            </a:r>
            <a:endParaRPr lang="en-US" altLang="zh-CN" sz="2000" baseline="30000" dirty="0">
              <a:ea typeface="宋体" panose="02010600030101010101" pitchFamily="2" charset="-122"/>
            </a:endParaRPr>
          </a:p>
          <a:p>
            <a:pPr algn="just">
              <a:spcBef>
                <a:spcPct val="50000"/>
              </a:spcBef>
              <a:defRPr/>
            </a:pPr>
            <a:r>
              <a:rPr lang="en-US" altLang="zh-CN" sz="2000" dirty="0">
                <a:ea typeface="宋体" panose="02010600030101010101" pitchFamily="2" charset="-122"/>
              </a:rPr>
              <a:t>For the fluid to flow in a volume, boundary conditions are very necessary. Periodic and bounce-back are two simple boundary conditions to begin with. </a:t>
            </a:r>
            <a:r>
              <a:rPr lang="en-US" altLang="zh-CN" sz="2000" dirty="0">
                <a:ea typeface="宋体" panose="02010600030101010101" pitchFamily="2" charset="-122"/>
              </a:rPr>
              <a:t>Periodic boundary conditions are applied in a repeating flow </a:t>
            </a:r>
            <a:r>
              <a:rPr lang="en-US" altLang="zh-CN" sz="2000" dirty="0" smtClean="0">
                <a:ea typeface="宋体" panose="02010600030101010101" pitchFamily="2" charset="-122"/>
              </a:rPr>
              <a:t>system.</a:t>
            </a:r>
            <a:r>
              <a:rPr lang="en-US" altLang="zh-CN" sz="2000" baseline="30000" dirty="0" smtClean="0">
                <a:ea typeface="宋体" panose="02010600030101010101" pitchFamily="2" charset="-122"/>
              </a:rPr>
              <a:t>[</a:t>
            </a:r>
            <a:r>
              <a:rPr lang="en-US" altLang="zh-CN" sz="2000" baseline="30000" dirty="0">
                <a:ea typeface="宋体" panose="02010600030101010101" pitchFamily="2" charset="-122"/>
              </a:rPr>
              <a:t>5</a:t>
            </a:r>
            <a:r>
              <a:rPr lang="en-US" altLang="zh-CN" sz="2000" baseline="30000" dirty="0" smtClean="0">
                <a:ea typeface="宋体" panose="02010600030101010101" pitchFamily="2" charset="-122"/>
              </a:rPr>
              <a:t>]</a:t>
            </a:r>
            <a:r>
              <a:rPr lang="en-US" altLang="zh-CN" sz="2000" dirty="0" smtClean="0">
                <a:ea typeface="宋体" panose="02010600030101010101" pitchFamily="2" charset="-122"/>
              </a:rPr>
              <a:t> </a:t>
            </a:r>
            <a:r>
              <a:rPr lang="en-US" altLang="zh-CN" sz="2000" dirty="0">
                <a:ea typeface="宋体" panose="02010600030101010101" pitchFamily="2" charset="-122"/>
              </a:rPr>
              <a:t>The system becomes closed by the edges and behave as if they are attached to opposite edges. </a:t>
            </a:r>
            <a:r>
              <a:rPr lang="en-US" altLang="zh-CN" sz="2000" dirty="0">
                <a:ea typeface="宋体" panose="02010600030101010101" pitchFamily="2" charset="-122"/>
              </a:rPr>
              <a:t>Whereas, bounce back boundary conditions are used to model solid stationary walls, moving boundary, non- slip or flow over obstacles</a:t>
            </a:r>
            <a:r>
              <a:rPr lang="en-US" altLang="zh-CN" sz="2000" dirty="0">
                <a:ea typeface="宋体" panose="02010600030101010101" pitchFamily="2" charset="-122"/>
              </a:rPr>
              <a:t>.</a:t>
            </a:r>
            <a:r>
              <a:rPr lang="en-US" altLang="zh-CN" sz="2000" baseline="30000" dirty="0">
                <a:ea typeface="宋体" panose="02010600030101010101" pitchFamily="2" charset="-122"/>
              </a:rPr>
              <a:t>[5]</a:t>
            </a:r>
            <a:endParaRPr lang="en-US" altLang="zh-CN" sz="2000" baseline="30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p:txBody>
      </p:sp>
      <p:sp>
        <p:nvSpPr>
          <p:cNvPr id="2" name="Text Box 245"/>
          <p:cNvSpPr txBox="1">
            <a:spLocks noChangeArrowheads="1"/>
          </p:cNvSpPr>
          <p:nvPr/>
        </p:nvSpPr>
        <p:spPr bwMode="auto">
          <a:xfrm>
            <a:off x="681649" y="6066106"/>
            <a:ext cx="10947400" cy="2183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pPr algn="just">
              <a:spcBef>
                <a:spcPct val="50000"/>
              </a:spcBef>
              <a:defRPr/>
            </a:pPr>
            <a:r>
              <a:rPr lang="en-US" altLang="zh-CN" sz="2000" dirty="0">
                <a:ea typeface="宋体" panose="02010600030101010101" pitchFamily="2" charset="-122"/>
              </a:rPr>
              <a:t>Membranes are widely used in many fields such as in fabrics, textiles, filters, lasers etc. </a:t>
            </a:r>
            <a:r>
              <a:rPr lang="en-US" altLang="zh-CN" sz="2000" dirty="0">
                <a:ea typeface="宋体" panose="02010600030101010101" pitchFamily="2" charset="-122"/>
              </a:rPr>
              <a:t>The membrane morphology significantly affects membrane performance. </a:t>
            </a:r>
            <a:r>
              <a:rPr lang="en-US" altLang="zh-CN" sz="2000" dirty="0">
                <a:ea typeface="宋体" panose="02010600030101010101" pitchFamily="2" charset="-122"/>
              </a:rPr>
              <a:t>For filtration process, permeability is very important. So with the help of computational models and simulations one can predict the permeability based on composition and material properties. </a:t>
            </a:r>
            <a:r>
              <a:rPr lang="en-US" sz="2000" dirty="0"/>
              <a:t>Experimentally, non-woven membranes are prepared by electrospinning </a:t>
            </a:r>
            <a:r>
              <a:rPr lang="en-US" sz="2000" dirty="0"/>
              <a:t>process as shown in Figure 1. </a:t>
            </a:r>
            <a:r>
              <a:rPr lang="en-US" sz="2000" dirty="0"/>
              <a:t>By controlling the operating conditions and solution parameters highly porous structure of smooth and defect free non-woven fibers can be formed</a:t>
            </a:r>
            <a:r>
              <a:rPr lang="en-US" sz="2000" dirty="0" smtClean="0"/>
              <a:t>.</a:t>
            </a:r>
            <a:r>
              <a:rPr lang="en-US" sz="2000" baseline="30000" dirty="0" smtClean="0"/>
              <a:t>[</a:t>
            </a:r>
            <a:r>
              <a:rPr lang="en-US" sz="2000" baseline="30000" dirty="0"/>
              <a:t>1]</a:t>
            </a:r>
            <a:endParaRPr lang="en-US" sz="2000" baseline="30000" dirty="0"/>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a:p>
            <a:pPr algn="just">
              <a:spcBef>
                <a:spcPct val="50000"/>
              </a:spcBef>
              <a:defRPr/>
            </a:pPr>
            <a:endParaRPr lang="en-US" altLang="zh-CN" sz="2000" dirty="0">
              <a:ea typeface="宋体" panose="02010600030101010101" pitchFamily="2" charset="-122"/>
            </a:endParaRPr>
          </a:p>
        </p:txBody>
      </p:sp>
      <p:pic>
        <p:nvPicPr>
          <p:cNvPr id="4100"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2745" y="8101072"/>
            <a:ext cx="4152379" cy="3608012"/>
          </a:xfrm>
          <a:prstGeom prst="rect">
            <a:avLst/>
          </a:prstGeom>
          <a:ln w="9525">
            <a:solidFill>
              <a:srgbClr val="000000"/>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101" name="Picture 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7112459" y="5306955"/>
            <a:ext cx="5876925" cy="2938463"/>
          </a:xfrm>
          <a:prstGeom prst="rect">
            <a:avLst/>
          </a:prstGeom>
          <a:ln w="12700">
            <a:solidFill>
              <a:srgbClr val="000000"/>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105" name="Rectangle 4"/>
          <p:cNvSpPr>
            <a:spLocks noChangeArrowheads="1"/>
          </p:cNvSpPr>
          <p:nvPr/>
        </p:nvSpPr>
        <p:spPr bwMode="auto">
          <a:xfrm>
            <a:off x="577850" y="623888"/>
            <a:ext cx="35420300" cy="91440"/>
          </a:xfrm>
          <a:prstGeom prst="rect">
            <a:avLst/>
          </a:prstGeom>
          <a:noFill/>
          <a:ln w="635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endParaRPr lang="en-US" altLang="en-US"/>
          </a:p>
        </p:txBody>
      </p:sp>
      <p:sp>
        <p:nvSpPr>
          <p:cNvPr id="4106" name="Line 5"/>
          <p:cNvSpPr>
            <a:spLocks noChangeShapeType="1"/>
          </p:cNvSpPr>
          <p:nvPr/>
        </p:nvSpPr>
        <p:spPr bwMode="auto">
          <a:xfrm>
            <a:off x="603250" y="4954588"/>
            <a:ext cx="35369500" cy="0"/>
          </a:xfrm>
          <a:prstGeom prst="line">
            <a:avLst/>
          </a:prstGeom>
          <a:noFill/>
          <a:ln w="63500">
            <a:solidFill>
              <a:srgbClr val="740000"/>
            </a:solidFill>
            <a:round/>
            <a:headEnd type="none" w="sm" len="sm"/>
            <a:tailEnd type="none" w="sm" len="sm"/>
          </a:ln>
          <a:effectLst/>
          <a:scene3d>
            <a:camera prst="orthographicFront"/>
            <a:lightRig rig="threePt" dir="t"/>
          </a:scene3d>
          <a:sp3d>
            <a:bevelT/>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8" name="Rectangle 156"/>
          <p:cNvSpPr>
            <a:spLocks noChangeArrowheads="1"/>
          </p:cNvSpPr>
          <p:nvPr/>
        </p:nvSpPr>
        <p:spPr bwMode="auto">
          <a:xfrm>
            <a:off x="2" y="-807912"/>
            <a:ext cx="184731"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endParaRPr lang="en-US" altLang="en-US"/>
          </a:p>
        </p:txBody>
      </p:sp>
      <p:sp>
        <p:nvSpPr>
          <p:cNvPr id="4109" name="Text Box 178"/>
          <p:cNvSpPr txBox="1">
            <a:spLocks noChangeArrowheads="1"/>
          </p:cNvSpPr>
          <p:nvPr/>
        </p:nvSpPr>
        <p:spPr bwMode="auto">
          <a:xfrm>
            <a:off x="4733927" y="1128715"/>
            <a:ext cx="2646362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pPr algn="ctr">
              <a:spcBef>
                <a:spcPct val="50000"/>
              </a:spcBef>
            </a:pPr>
            <a:r>
              <a:rPr lang="en-US" altLang="zh-CN" sz="7200" b="1" dirty="0">
                <a:solidFill>
                  <a:schemeClr val="bg1"/>
                </a:solidFill>
                <a:ea typeface="宋体" panose="02010600030101010101" pitchFamily="2" charset="-122"/>
              </a:rPr>
              <a:t>Predicting the permeability of non-woven fibrous membranes by Lattice Boltzmann simulations</a:t>
            </a:r>
          </a:p>
        </p:txBody>
      </p:sp>
      <p:sp>
        <p:nvSpPr>
          <p:cNvPr id="4110" name="Text Box 227"/>
          <p:cNvSpPr txBox="1">
            <a:spLocks noChangeArrowheads="1"/>
          </p:cNvSpPr>
          <p:nvPr/>
        </p:nvSpPr>
        <p:spPr bwMode="auto">
          <a:xfrm>
            <a:off x="4284907" y="5197499"/>
            <a:ext cx="3505200" cy="823912"/>
          </a:xfrm>
          <a:prstGeom prst="rect">
            <a:avLst/>
          </a:prstGeom>
          <a:noFill/>
          <a:ln>
            <a:noFill/>
          </a:ln>
          <a:effectLst/>
          <a:extLst/>
        </p:spPr>
        <p:style>
          <a:lnRef idx="0">
            <a:schemeClr val="accent5"/>
          </a:lnRef>
          <a:fillRef idx="3">
            <a:schemeClr val="accent5"/>
          </a:fillRef>
          <a:effectRef idx="3">
            <a:schemeClr val="accent5"/>
          </a:effectRef>
          <a:fontRef idx="minor">
            <a:schemeClr val="lt1"/>
          </a:fontRef>
        </p:style>
        <p:txBody>
          <a:bodyPr wrap="none">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r>
              <a:rPr lang="en-US" altLang="zh-CN" sz="4800" b="1" u="sng" dirty="0">
                <a:ea typeface="宋体" panose="02010600030101010101" pitchFamily="2" charset="-122"/>
              </a:rPr>
              <a:t>Introduction</a:t>
            </a:r>
          </a:p>
        </p:txBody>
      </p:sp>
      <p:sp>
        <p:nvSpPr>
          <p:cNvPr id="4160" name="Text Box 233"/>
          <p:cNvSpPr txBox="1">
            <a:spLocks noChangeArrowheads="1"/>
          </p:cNvSpPr>
          <p:nvPr/>
        </p:nvSpPr>
        <p:spPr bwMode="auto">
          <a:xfrm>
            <a:off x="28511299" y="20278412"/>
            <a:ext cx="3127779" cy="830997"/>
          </a:xfrm>
          <a:prstGeom prst="rect">
            <a:avLst/>
          </a:prstGeom>
          <a:noFill/>
          <a:ln>
            <a:noFill/>
          </a:ln>
          <a:effectLst/>
          <a:extLst/>
        </p:spPr>
        <p:txBody>
          <a:bodyPr wrap="none">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r>
              <a:rPr lang="en-US" altLang="zh-CN" sz="4800" b="1" u="sng" dirty="0">
                <a:ea typeface="宋体" panose="02010600030101010101" pitchFamily="2" charset="-122"/>
              </a:rPr>
              <a:t>Conclusion</a:t>
            </a:r>
            <a:endParaRPr lang="en-US" altLang="zh-CN" sz="4800" b="1" u="sng" dirty="0">
              <a:ea typeface="宋体" panose="02010600030101010101" pitchFamily="2" charset="-122"/>
            </a:endParaRPr>
          </a:p>
        </p:txBody>
      </p:sp>
      <p:sp>
        <p:nvSpPr>
          <p:cNvPr id="4115" name="Text Box 246"/>
          <p:cNvSpPr txBox="1">
            <a:spLocks noChangeArrowheads="1"/>
          </p:cNvSpPr>
          <p:nvPr/>
        </p:nvSpPr>
        <p:spPr bwMode="auto">
          <a:xfrm>
            <a:off x="766848" y="13906243"/>
            <a:ext cx="10906125"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pPr>
              <a:spcBef>
                <a:spcPct val="50000"/>
              </a:spcBef>
              <a:buFontTx/>
              <a:buChar char="•"/>
            </a:pPr>
            <a:r>
              <a:rPr lang="en-US" altLang="zh-CN" sz="2000" dirty="0">
                <a:ea typeface="宋体" panose="02010600030101010101" pitchFamily="2" charset="-122"/>
              </a:rPr>
              <a:t>Creating the geometry and setting up the framework for  lattice Boltzmann simulation with the help of software tools (like </a:t>
            </a:r>
            <a:r>
              <a:rPr lang="en-US" altLang="zh-CN" sz="2000" dirty="0" err="1">
                <a:ea typeface="宋体" panose="02010600030101010101" pitchFamily="2" charset="-122"/>
              </a:rPr>
              <a:t>GeoDict</a:t>
            </a:r>
            <a:r>
              <a:rPr lang="en-US" altLang="zh-CN" sz="2000" dirty="0">
                <a:ea typeface="宋体" panose="02010600030101010101" pitchFamily="2" charset="-122"/>
              </a:rPr>
              <a:t>, </a:t>
            </a:r>
            <a:r>
              <a:rPr lang="en-US" altLang="zh-CN" sz="2000" dirty="0" err="1">
                <a:ea typeface="宋体" panose="02010600030101010101" pitchFamily="2" charset="-122"/>
              </a:rPr>
              <a:t>Mayavi</a:t>
            </a:r>
            <a:r>
              <a:rPr lang="en-US" altLang="zh-CN" sz="2000" dirty="0">
                <a:ea typeface="宋体" panose="02010600030101010101" pitchFamily="2" charset="-122"/>
              </a:rPr>
              <a:t>, LB3D)</a:t>
            </a:r>
            <a:endParaRPr lang="en-US" altLang="zh-CN" sz="2000" dirty="0">
              <a:ea typeface="宋体" panose="02010600030101010101" pitchFamily="2" charset="-122"/>
            </a:endParaRPr>
          </a:p>
          <a:p>
            <a:pPr>
              <a:spcBef>
                <a:spcPct val="50000"/>
              </a:spcBef>
              <a:buFontTx/>
              <a:buChar char="•"/>
            </a:pPr>
            <a:r>
              <a:rPr lang="en-US" altLang="zh-CN" sz="2000" dirty="0">
                <a:ea typeface="宋体" panose="02010600030101010101" pitchFamily="2" charset="-122"/>
              </a:rPr>
              <a:t>Predicting the permeability by lattice Boltzmann simulations and verifying the Darcy’s law</a:t>
            </a:r>
          </a:p>
          <a:p>
            <a:pPr>
              <a:spcBef>
                <a:spcPct val="50000"/>
              </a:spcBef>
              <a:buFontTx/>
              <a:buChar char="•"/>
            </a:pPr>
            <a:endParaRPr lang="en-US" altLang="zh-CN" sz="2000" dirty="0">
              <a:ea typeface="宋体" panose="02010600030101010101" pitchFamily="2" charset="-122"/>
            </a:endParaRPr>
          </a:p>
        </p:txBody>
      </p:sp>
      <p:sp>
        <p:nvSpPr>
          <p:cNvPr id="4116" name="Text Box 247"/>
          <p:cNvSpPr txBox="1">
            <a:spLocks noChangeArrowheads="1"/>
          </p:cNvSpPr>
          <p:nvPr/>
        </p:nvSpPr>
        <p:spPr bwMode="auto">
          <a:xfrm>
            <a:off x="5116512" y="13043314"/>
            <a:ext cx="1765300" cy="823913"/>
          </a:xfrm>
          <a:prstGeom prst="rect">
            <a:avLst/>
          </a:prstGeom>
          <a:noFill/>
          <a:ln>
            <a:noFill/>
          </a:ln>
          <a:effectLst/>
          <a:extLst/>
        </p:spPr>
        <p:txBody>
          <a:bodyPr>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r>
              <a:rPr lang="en-US" altLang="zh-CN" sz="4800" b="1" u="sng" dirty="0">
                <a:ea typeface="宋体" panose="02010600030101010101" pitchFamily="2" charset="-122"/>
              </a:rPr>
              <a:t>Scope</a:t>
            </a:r>
            <a:endParaRPr lang="en-US" altLang="zh-CN" sz="4800" b="1" u="sng" dirty="0">
              <a:ea typeface="宋体" panose="02010600030101010101" pitchFamily="2" charset="-122"/>
            </a:endParaRPr>
          </a:p>
        </p:txBody>
      </p:sp>
      <p:sp>
        <p:nvSpPr>
          <p:cNvPr id="4117" name="Text Box 620"/>
          <p:cNvSpPr txBox="1">
            <a:spLocks noChangeArrowheads="1"/>
          </p:cNvSpPr>
          <p:nvPr/>
        </p:nvSpPr>
        <p:spPr bwMode="auto">
          <a:xfrm>
            <a:off x="27751088" y="23514052"/>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4118" name="Text Box 623"/>
          <p:cNvSpPr txBox="1">
            <a:spLocks noChangeArrowheads="1"/>
          </p:cNvSpPr>
          <p:nvPr/>
        </p:nvSpPr>
        <p:spPr bwMode="auto">
          <a:xfrm>
            <a:off x="364903" y="11815037"/>
            <a:ext cx="528637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3762375">
              <a:spcBef>
                <a:spcPct val="20000"/>
              </a:spcBef>
              <a:buChar char="•"/>
              <a:defRPr sz="12800">
                <a:solidFill>
                  <a:schemeClr val="tx1"/>
                </a:solidFill>
                <a:latin typeface="Times New Roman" panose="02020603050405020304" pitchFamily="18" charset="0"/>
              </a:defRPr>
            </a:lvl1pPr>
            <a:lvl2pPr marL="3063875" indent="-1182688" defTabSz="3762375">
              <a:spcBef>
                <a:spcPct val="20000"/>
              </a:spcBef>
              <a:buChar char="–"/>
              <a:defRPr sz="11100">
                <a:solidFill>
                  <a:schemeClr val="tx1"/>
                </a:solidFill>
                <a:latin typeface="Times New Roman" panose="02020603050405020304" pitchFamily="18" charset="0"/>
              </a:defRPr>
            </a:lvl2pPr>
            <a:lvl3pPr marL="4695825" indent="-933450" defTabSz="3762375">
              <a:spcBef>
                <a:spcPct val="20000"/>
              </a:spcBef>
              <a:buChar char="•"/>
              <a:defRPr sz="9500">
                <a:solidFill>
                  <a:schemeClr val="tx1"/>
                </a:solidFill>
                <a:latin typeface="Times New Roman" panose="02020603050405020304" pitchFamily="18" charset="0"/>
              </a:defRPr>
            </a:lvl3pPr>
            <a:lvl4pPr marL="6577013" indent="-939800" defTabSz="3762375">
              <a:spcBef>
                <a:spcPct val="20000"/>
              </a:spcBef>
              <a:buChar char="–"/>
              <a:defRPr sz="7800">
                <a:solidFill>
                  <a:schemeClr val="tx1"/>
                </a:solidFill>
                <a:latin typeface="Times New Roman" panose="02020603050405020304" pitchFamily="18" charset="0"/>
              </a:defRPr>
            </a:lvl4pPr>
            <a:lvl5pPr marL="8458200" indent="-941388" defTabSz="3762375">
              <a:spcBef>
                <a:spcPct val="20000"/>
              </a:spcBef>
              <a:buChar char="»"/>
              <a:defRPr sz="7800">
                <a:solidFill>
                  <a:schemeClr val="tx1"/>
                </a:solidFill>
                <a:latin typeface="Times New Roman" panose="02020603050405020304" pitchFamily="18" charset="0"/>
              </a:defRPr>
            </a:lvl5pPr>
            <a:lvl6pPr marL="89154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6pPr>
            <a:lvl7pPr marL="93726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7pPr>
            <a:lvl8pPr marL="98298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8pPr>
            <a:lvl9pPr marL="102870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9pPr>
          </a:lstStyle>
          <a:p>
            <a:pPr algn="ctr">
              <a:spcBef>
                <a:spcPct val="0"/>
              </a:spcBef>
              <a:buFontTx/>
              <a:buNone/>
            </a:pPr>
            <a:r>
              <a:rPr lang="en-US" altLang="zh-CN" sz="2000" b="1" i="1" dirty="0">
                <a:ea typeface="宋体" panose="02010600030101010101" pitchFamily="2" charset="-122"/>
              </a:rPr>
              <a:t>Figure </a:t>
            </a:r>
            <a:r>
              <a:rPr lang="en-US" altLang="zh-CN" sz="2000" b="1" i="1" dirty="0">
                <a:ea typeface="宋体" panose="02010600030101010101" pitchFamily="2" charset="-122"/>
              </a:rPr>
              <a:t>1.</a:t>
            </a:r>
          </a:p>
          <a:p>
            <a:pPr algn="ctr">
              <a:spcBef>
                <a:spcPct val="0"/>
              </a:spcBef>
              <a:buFontTx/>
              <a:buNone/>
            </a:pPr>
            <a:r>
              <a:rPr lang="en-US" altLang="zh-CN" sz="2000" b="1" i="1" dirty="0">
                <a:ea typeface="宋体" panose="02010600030101010101" pitchFamily="2" charset="-122"/>
              </a:rPr>
              <a:t>(a) Schematic of electrospinning </a:t>
            </a:r>
            <a:r>
              <a:rPr lang="en-US" altLang="zh-CN" sz="2000" b="1" i="1" dirty="0" smtClean="0">
                <a:ea typeface="宋体" panose="02010600030101010101" pitchFamily="2" charset="-122"/>
              </a:rPr>
              <a:t>Process</a:t>
            </a:r>
            <a:r>
              <a:rPr lang="en-US" altLang="zh-CN" sz="2000" b="1" i="1" baseline="30000" dirty="0" smtClean="0">
                <a:ea typeface="宋体" panose="02010600030101010101" pitchFamily="2" charset="-122"/>
              </a:rPr>
              <a:t>[1</a:t>
            </a:r>
            <a:r>
              <a:rPr lang="en-US" altLang="zh-CN" sz="2000" b="1" i="1" baseline="30000" dirty="0">
                <a:ea typeface="宋体" panose="02010600030101010101" pitchFamily="2" charset="-122"/>
              </a:rPr>
              <a:t>]</a:t>
            </a:r>
            <a:endParaRPr lang="en-US" altLang="zh-CN" sz="2000" b="1" i="1" baseline="30000" dirty="0">
              <a:ea typeface="宋体" panose="02010600030101010101" pitchFamily="2" charset="-122"/>
            </a:endParaRPr>
          </a:p>
        </p:txBody>
      </p:sp>
      <p:sp>
        <p:nvSpPr>
          <p:cNvPr id="4119" name="Rectangle 632"/>
          <p:cNvSpPr>
            <a:spLocks noChangeArrowheads="1"/>
          </p:cNvSpPr>
          <p:nvPr/>
        </p:nvSpPr>
        <p:spPr bwMode="auto">
          <a:xfrm>
            <a:off x="18154650" y="14516102"/>
            <a:ext cx="365760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endParaRPr lang="en-US" altLang="en-US"/>
          </a:p>
        </p:txBody>
      </p:sp>
      <p:sp>
        <p:nvSpPr>
          <p:cNvPr id="4121" name="Text Box 636"/>
          <p:cNvSpPr txBox="1">
            <a:spLocks noChangeArrowheads="1"/>
          </p:cNvSpPr>
          <p:nvPr/>
        </p:nvSpPr>
        <p:spPr bwMode="auto">
          <a:xfrm>
            <a:off x="2619111" y="15644120"/>
            <a:ext cx="5917004" cy="830997"/>
          </a:xfrm>
          <a:prstGeom prst="rect">
            <a:avLst/>
          </a:prstGeom>
          <a:noFill/>
          <a:ln>
            <a:noFill/>
          </a:ln>
          <a:effectLst/>
          <a:extLst/>
        </p:spPr>
        <p:txBody>
          <a:bodyPr wrap="none">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r>
              <a:rPr lang="en-US" altLang="zh-CN" sz="4800" b="1" u="sng" dirty="0">
                <a:ea typeface="宋体" panose="02010600030101010101" pitchFamily="2" charset="-122"/>
              </a:rPr>
              <a:t>Computational </a:t>
            </a:r>
            <a:r>
              <a:rPr lang="en-US" altLang="zh-CN" sz="4800" b="1" u="sng" dirty="0">
                <a:ea typeface="宋体" panose="02010600030101010101" pitchFamily="2" charset="-122"/>
              </a:rPr>
              <a:t>model</a:t>
            </a:r>
            <a:endParaRPr lang="en-US" altLang="zh-CN" sz="4800" b="1" u="sng" dirty="0">
              <a:ea typeface="宋体" panose="02010600030101010101" pitchFamily="2" charset="-122"/>
            </a:endParaRPr>
          </a:p>
        </p:txBody>
      </p:sp>
      <p:sp>
        <p:nvSpPr>
          <p:cNvPr id="4122" name="Rectangle 732"/>
          <p:cNvSpPr>
            <a:spLocks noChangeArrowheads="1"/>
          </p:cNvSpPr>
          <p:nvPr/>
        </p:nvSpPr>
        <p:spPr bwMode="auto">
          <a:xfrm>
            <a:off x="17611725" y="14387515"/>
            <a:ext cx="365760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endParaRPr lang="en-US" altLang="en-US"/>
          </a:p>
        </p:txBody>
      </p:sp>
      <p:sp>
        <p:nvSpPr>
          <p:cNvPr id="4123" name="Rectangle 734"/>
          <p:cNvSpPr>
            <a:spLocks noChangeArrowheads="1"/>
          </p:cNvSpPr>
          <p:nvPr/>
        </p:nvSpPr>
        <p:spPr bwMode="auto">
          <a:xfrm>
            <a:off x="17611725" y="14387515"/>
            <a:ext cx="365760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endParaRPr lang="en-US" altLang="en-US"/>
          </a:p>
        </p:txBody>
      </p:sp>
      <p:sp>
        <p:nvSpPr>
          <p:cNvPr id="4125" name="Text Box 742"/>
          <p:cNvSpPr txBox="1">
            <a:spLocks noChangeArrowheads="1"/>
          </p:cNvSpPr>
          <p:nvPr/>
        </p:nvSpPr>
        <p:spPr bwMode="auto">
          <a:xfrm>
            <a:off x="24117302" y="21201998"/>
            <a:ext cx="116109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pPr algn="just">
              <a:spcBef>
                <a:spcPct val="50000"/>
              </a:spcBef>
            </a:pPr>
            <a:r>
              <a:rPr lang="en-US" altLang="zh-CN" sz="2000" dirty="0">
                <a:ea typeface="宋体" panose="02010600030101010101" pitchFamily="2" charset="-122"/>
              </a:rPr>
              <a:t>With the help of </a:t>
            </a:r>
            <a:r>
              <a:rPr lang="en-US" altLang="zh-CN" sz="2000" dirty="0" err="1">
                <a:ea typeface="宋体" panose="02010600030101010101" pitchFamily="2" charset="-122"/>
              </a:rPr>
              <a:t>GeoDict</a:t>
            </a:r>
            <a:r>
              <a:rPr lang="en-US" altLang="zh-CN" sz="2000" dirty="0">
                <a:ea typeface="宋体" panose="02010600030101010101" pitchFamily="2" charset="-122"/>
              </a:rPr>
              <a:t> we were able to create our membrane geometry. </a:t>
            </a:r>
            <a:r>
              <a:rPr lang="en-US" altLang="zh-CN" sz="2000" dirty="0" err="1">
                <a:ea typeface="宋体" panose="02010600030101010101" pitchFamily="2" charset="-122"/>
              </a:rPr>
              <a:t>GeoDict</a:t>
            </a:r>
            <a:r>
              <a:rPr lang="en-US" altLang="zh-CN" sz="2000" dirty="0">
                <a:ea typeface="宋体" panose="02010600030101010101" pitchFamily="2" charset="-122"/>
              </a:rPr>
              <a:t> allows us to generate realistic geometries that resemble the actual experimental systems. </a:t>
            </a:r>
            <a:r>
              <a:rPr lang="en-US" altLang="zh-CN" sz="2000" dirty="0">
                <a:ea typeface="宋体" panose="02010600030101010101" pitchFamily="2" charset="-122"/>
              </a:rPr>
              <a:t>Preliminary results show that the flow through the membrane follows Darcy’s </a:t>
            </a:r>
            <a:r>
              <a:rPr lang="en-US" altLang="zh-CN" sz="2000" dirty="0">
                <a:ea typeface="宋体" panose="02010600030101010101" pitchFamily="2" charset="-122"/>
              </a:rPr>
              <a:t>law, with the help of which we were able to determine the permeability of membrane. Our analysis reveals that there are some numerical errors which needs further investigation.</a:t>
            </a:r>
            <a:endParaRPr lang="en-US" altLang="zh-CN" sz="2000" baseline="30000" dirty="0">
              <a:ea typeface="宋体" panose="02010600030101010101" pitchFamily="2" charset="-122"/>
            </a:endParaRPr>
          </a:p>
        </p:txBody>
      </p:sp>
      <p:sp>
        <p:nvSpPr>
          <p:cNvPr id="4126" name="Text Box 743"/>
          <p:cNvSpPr txBox="1">
            <a:spLocks noChangeArrowheads="1"/>
          </p:cNvSpPr>
          <p:nvPr/>
        </p:nvSpPr>
        <p:spPr bwMode="auto">
          <a:xfrm>
            <a:off x="6734176" y="3267754"/>
            <a:ext cx="2209641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pPr algn="ctr"/>
            <a:r>
              <a:rPr lang="en-US" altLang="zh-CN" sz="4800" dirty="0">
                <a:solidFill>
                  <a:schemeClr val="bg1">
                    <a:lumMod val="95000"/>
                  </a:schemeClr>
                </a:solidFill>
                <a:ea typeface="宋体" panose="02010600030101010101" pitchFamily="2" charset="-122"/>
              </a:rPr>
              <a:t>S. Kumari, Indian Institute of Technology Gandhinagar</a:t>
            </a:r>
          </a:p>
          <a:p>
            <a:pPr algn="ctr"/>
            <a:r>
              <a:rPr lang="en-US" altLang="zh-CN" sz="4800" dirty="0">
                <a:solidFill>
                  <a:schemeClr val="bg1">
                    <a:lumMod val="95000"/>
                  </a:schemeClr>
                </a:solidFill>
                <a:ea typeface="宋体" panose="02010600030101010101" pitchFamily="2" charset="-122"/>
              </a:rPr>
              <a:t>U. D</a:t>
            </a:r>
            <a:r>
              <a:rPr lang="en-US" altLang="zh-CN" sz="4800" dirty="0">
                <a:solidFill>
                  <a:schemeClr val="bg1">
                    <a:lumMod val="95000"/>
                  </a:schemeClr>
                </a:solidFill>
                <a:ea typeface="宋体" panose="02010600030101010101" pitchFamily="2" charset="-122"/>
              </a:rPr>
              <a:t>. Schiller, </a:t>
            </a:r>
            <a:r>
              <a:rPr lang="en-US" altLang="zh-CN" sz="4800" dirty="0">
                <a:solidFill>
                  <a:schemeClr val="bg1">
                    <a:lumMod val="95000"/>
                  </a:schemeClr>
                </a:solidFill>
                <a:ea typeface="宋体" panose="02010600030101010101" pitchFamily="2" charset="-122"/>
              </a:rPr>
              <a:t>Department of Materials Science and Engineering, Clemson </a:t>
            </a:r>
            <a:r>
              <a:rPr lang="en-US" altLang="zh-CN" sz="4800" dirty="0">
                <a:solidFill>
                  <a:schemeClr val="bg1">
                    <a:lumMod val="95000"/>
                  </a:schemeClr>
                </a:solidFill>
                <a:ea typeface="宋体" panose="02010600030101010101" pitchFamily="2" charset="-122"/>
              </a:rPr>
              <a:t>University</a:t>
            </a:r>
          </a:p>
        </p:txBody>
      </p:sp>
      <p:pic>
        <p:nvPicPr>
          <p:cNvPr id="4127" name="Picture 3"/>
          <p:cNvPicPr>
            <a:picLocks noChangeAspect="1"/>
          </p:cNvPicPr>
          <p:nvPr/>
        </p:nvPicPr>
        <p:blipFill rotWithShape="1">
          <a:blip r:embed="rId9">
            <a:extLst>
              <a:ext uri="{28A0092B-C50C-407E-A947-70E740481C1C}">
                <a14:useLocalDpi xmlns:a14="http://schemas.microsoft.com/office/drawing/2010/main" val="0"/>
              </a:ext>
            </a:extLst>
          </a:blip>
          <a:srcRect l="58620" t="5994" r="2289" b="37973"/>
          <a:stretch/>
        </p:blipFill>
        <p:spPr bwMode="auto">
          <a:xfrm>
            <a:off x="6396260" y="8101072"/>
            <a:ext cx="4475147" cy="3608348"/>
          </a:xfrm>
          <a:prstGeom prst="rect">
            <a:avLst/>
          </a:prstGeom>
          <a:ln w="9525">
            <a:solidFill>
              <a:srgbClr val="000000"/>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128" name="Picture 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15492" y="16994915"/>
            <a:ext cx="4740186" cy="4072618"/>
          </a:xfrm>
          <a:prstGeom prst="rect">
            <a:avLst/>
          </a:prstGeom>
          <a:ln w="9525">
            <a:solidFill>
              <a:srgbClr val="000000"/>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129" name="Text Box 623"/>
          <p:cNvSpPr txBox="1">
            <a:spLocks noChangeArrowheads="1"/>
          </p:cNvSpPr>
          <p:nvPr/>
        </p:nvSpPr>
        <p:spPr bwMode="auto">
          <a:xfrm>
            <a:off x="1152525" y="21169588"/>
            <a:ext cx="40560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762375">
              <a:spcBef>
                <a:spcPct val="20000"/>
              </a:spcBef>
              <a:buChar char="•"/>
              <a:defRPr sz="12800">
                <a:solidFill>
                  <a:schemeClr val="tx1"/>
                </a:solidFill>
                <a:latin typeface="Times New Roman" panose="02020603050405020304" pitchFamily="18" charset="0"/>
              </a:defRPr>
            </a:lvl1pPr>
            <a:lvl2pPr marL="3063875" indent="-1182688" defTabSz="3762375">
              <a:spcBef>
                <a:spcPct val="20000"/>
              </a:spcBef>
              <a:buChar char="–"/>
              <a:defRPr sz="11100">
                <a:solidFill>
                  <a:schemeClr val="tx1"/>
                </a:solidFill>
                <a:latin typeface="Times New Roman" panose="02020603050405020304" pitchFamily="18" charset="0"/>
              </a:defRPr>
            </a:lvl2pPr>
            <a:lvl3pPr marL="4695825" indent="-933450" defTabSz="3762375">
              <a:spcBef>
                <a:spcPct val="20000"/>
              </a:spcBef>
              <a:buChar char="•"/>
              <a:defRPr sz="9500">
                <a:solidFill>
                  <a:schemeClr val="tx1"/>
                </a:solidFill>
                <a:latin typeface="Times New Roman" panose="02020603050405020304" pitchFamily="18" charset="0"/>
              </a:defRPr>
            </a:lvl3pPr>
            <a:lvl4pPr marL="6577013" indent="-939800" defTabSz="3762375">
              <a:spcBef>
                <a:spcPct val="20000"/>
              </a:spcBef>
              <a:buChar char="–"/>
              <a:defRPr sz="7800">
                <a:solidFill>
                  <a:schemeClr val="tx1"/>
                </a:solidFill>
                <a:latin typeface="Times New Roman" panose="02020603050405020304" pitchFamily="18" charset="0"/>
              </a:defRPr>
            </a:lvl4pPr>
            <a:lvl5pPr marL="8458200" indent="-941388" defTabSz="3762375">
              <a:spcBef>
                <a:spcPct val="20000"/>
              </a:spcBef>
              <a:buChar char="»"/>
              <a:defRPr sz="7800">
                <a:solidFill>
                  <a:schemeClr val="tx1"/>
                </a:solidFill>
                <a:latin typeface="Times New Roman" panose="02020603050405020304" pitchFamily="18" charset="0"/>
              </a:defRPr>
            </a:lvl5pPr>
            <a:lvl6pPr marL="89154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6pPr>
            <a:lvl7pPr marL="93726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7pPr>
            <a:lvl8pPr marL="98298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8pPr>
            <a:lvl9pPr marL="102870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9pPr>
          </a:lstStyle>
          <a:p>
            <a:pPr algn="ctr">
              <a:spcBef>
                <a:spcPct val="0"/>
              </a:spcBef>
              <a:buFontTx/>
              <a:buNone/>
            </a:pPr>
            <a:r>
              <a:rPr lang="en-US" altLang="zh-CN" sz="2000" b="1" i="1" dirty="0">
                <a:ea typeface="宋体" panose="02010600030101010101" pitchFamily="2" charset="-122"/>
              </a:rPr>
              <a:t>Figure 3.</a:t>
            </a:r>
            <a:endParaRPr lang="en-US" altLang="zh-CN" sz="2000" b="1" i="1" dirty="0">
              <a:ea typeface="宋体" panose="02010600030101010101" pitchFamily="2" charset="-122"/>
            </a:endParaRPr>
          </a:p>
          <a:p>
            <a:pPr algn="ctr">
              <a:spcBef>
                <a:spcPct val="0"/>
              </a:spcBef>
              <a:buFontTx/>
              <a:buNone/>
            </a:pPr>
            <a:r>
              <a:rPr lang="en-US" altLang="zh-CN" sz="2000" b="1" i="1" dirty="0">
                <a:ea typeface="宋体" panose="02010600030101010101" pitchFamily="2" charset="-122"/>
              </a:rPr>
              <a:t>D3Q19 Lattice Boltzmann model </a:t>
            </a:r>
            <a:r>
              <a:rPr lang="en-US" altLang="zh-CN" sz="2000" b="1" i="1" baseline="30000" dirty="0">
                <a:ea typeface="宋体" panose="02010600030101010101" pitchFamily="2" charset="-122"/>
              </a:rPr>
              <a:t>[3]</a:t>
            </a:r>
            <a:endParaRPr lang="en-US" altLang="zh-CN" sz="2000" b="1" i="1" baseline="30000" dirty="0">
              <a:ea typeface="宋体" panose="02010600030101010101" pitchFamily="2" charset="-122"/>
            </a:endParaRPr>
          </a:p>
        </p:txBody>
      </p:sp>
      <p:pic>
        <p:nvPicPr>
          <p:cNvPr id="4130" name="Picture 2"/>
          <p:cNvPicPr>
            <a:picLocks noChangeAspect="1"/>
          </p:cNvPicPr>
          <p:nvPr/>
        </p:nvPicPr>
        <p:blipFill>
          <a:blip r:embed="rId11">
            <a:extLst>
              <a:ext uri="{28A0092B-C50C-407E-A947-70E740481C1C}">
                <a14:useLocalDpi xmlns:a14="http://schemas.microsoft.com/office/drawing/2010/main" val="0"/>
              </a:ext>
            </a:extLst>
          </a:blip>
          <a:srcRect l="3914" t="62019" r="9590" b="25241"/>
          <a:stretch>
            <a:fillRect/>
          </a:stretch>
        </p:blipFill>
        <p:spPr bwMode="auto">
          <a:xfrm>
            <a:off x="1882775" y="23734043"/>
            <a:ext cx="7296466" cy="60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1" name="Picture 3"/>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2565859" y="5493666"/>
            <a:ext cx="4189413" cy="2647950"/>
          </a:xfrm>
          <a:prstGeom prst="rect">
            <a:avLst/>
          </a:prstGeom>
          <a:ln w="12700">
            <a:solidFill>
              <a:srgbClr val="000000"/>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132" name="Text Box 623"/>
          <p:cNvSpPr txBox="1">
            <a:spLocks noChangeArrowheads="1"/>
          </p:cNvSpPr>
          <p:nvPr/>
        </p:nvSpPr>
        <p:spPr bwMode="auto">
          <a:xfrm>
            <a:off x="12710322" y="8170677"/>
            <a:ext cx="362743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762375">
              <a:spcBef>
                <a:spcPct val="20000"/>
              </a:spcBef>
              <a:buChar char="•"/>
              <a:defRPr sz="12800">
                <a:solidFill>
                  <a:schemeClr val="tx1"/>
                </a:solidFill>
                <a:latin typeface="Times New Roman" panose="02020603050405020304" pitchFamily="18" charset="0"/>
              </a:defRPr>
            </a:lvl1pPr>
            <a:lvl2pPr marL="3063875" indent="-1182688" defTabSz="3762375">
              <a:spcBef>
                <a:spcPct val="20000"/>
              </a:spcBef>
              <a:buChar char="–"/>
              <a:defRPr sz="11100">
                <a:solidFill>
                  <a:schemeClr val="tx1"/>
                </a:solidFill>
                <a:latin typeface="Times New Roman" panose="02020603050405020304" pitchFamily="18" charset="0"/>
              </a:defRPr>
            </a:lvl2pPr>
            <a:lvl3pPr marL="4695825" indent="-933450" defTabSz="3762375">
              <a:spcBef>
                <a:spcPct val="20000"/>
              </a:spcBef>
              <a:buChar char="•"/>
              <a:defRPr sz="9500">
                <a:solidFill>
                  <a:schemeClr val="tx1"/>
                </a:solidFill>
                <a:latin typeface="Times New Roman" panose="02020603050405020304" pitchFamily="18" charset="0"/>
              </a:defRPr>
            </a:lvl3pPr>
            <a:lvl4pPr marL="6577013" indent="-939800" defTabSz="3762375">
              <a:spcBef>
                <a:spcPct val="20000"/>
              </a:spcBef>
              <a:buChar char="–"/>
              <a:defRPr sz="7800">
                <a:solidFill>
                  <a:schemeClr val="tx1"/>
                </a:solidFill>
                <a:latin typeface="Times New Roman" panose="02020603050405020304" pitchFamily="18" charset="0"/>
              </a:defRPr>
            </a:lvl4pPr>
            <a:lvl5pPr marL="8458200" indent="-941388" defTabSz="3762375">
              <a:spcBef>
                <a:spcPct val="20000"/>
              </a:spcBef>
              <a:buChar char="»"/>
              <a:defRPr sz="7800">
                <a:solidFill>
                  <a:schemeClr val="tx1"/>
                </a:solidFill>
                <a:latin typeface="Times New Roman" panose="02020603050405020304" pitchFamily="18" charset="0"/>
              </a:defRPr>
            </a:lvl5pPr>
            <a:lvl6pPr marL="89154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6pPr>
            <a:lvl7pPr marL="93726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7pPr>
            <a:lvl8pPr marL="98298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8pPr>
            <a:lvl9pPr marL="102870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9pPr>
          </a:lstStyle>
          <a:p>
            <a:pPr algn="ctr">
              <a:spcBef>
                <a:spcPct val="0"/>
              </a:spcBef>
              <a:buFontTx/>
              <a:buNone/>
            </a:pPr>
            <a:r>
              <a:rPr lang="en-US" altLang="zh-CN" sz="2000" b="1" i="1" dirty="0">
                <a:ea typeface="宋体" panose="02010600030101010101" pitchFamily="2" charset="-122"/>
              </a:rPr>
              <a:t>Figure 5.</a:t>
            </a:r>
            <a:endParaRPr lang="en-US" altLang="zh-CN" sz="2000" b="1" i="1" dirty="0">
              <a:ea typeface="宋体" panose="02010600030101010101" pitchFamily="2" charset="-122"/>
            </a:endParaRPr>
          </a:p>
          <a:p>
            <a:pPr algn="ctr">
              <a:spcBef>
                <a:spcPct val="0"/>
              </a:spcBef>
              <a:buFontTx/>
              <a:buNone/>
            </a:pPr>
            <a:r>
              <a:rPr lang="en-US" altLang="zh-CN" sz="2000" b="1" i="1" dirty="0">
                <a:ea typeface="宋体" panose="02010600030101010101" pitchFamily="2" charset="-122"/>
              </a:rPr>
              <a:t>Periodic boundary </a:t>
            </a:r>
            <a:r>
              <a:rPr lang="en-US" altLang="zh-CN" sz="2000" b="1" i="1" dirty="0" smtClean="0">
                <a:ea typeface="宋体" panose="02010600030101010101" pitchFamily="2" charset="-122"/>
              </a:rPr>
              <a:t>condition</a:t>
            </a:r>
            <a:r>
              <a:rPr lang="en-US" altLang="zh-CN" sz="2000" b="1" i="1" baseline="30000" dirty="0" smtClean="0">
                <a:ea typeface="宋体" panose="02010600030101010101" pitchFamily="2" charset="-122"/>
              </a:rPr>
              <a:t>[4</a:t>
            </a:r>
            <a:r>
              <a:rPr lang="en-US" altLang="zh-CN" sz="2000" b="1" i="1" baseline="30000" dirty="0">
                <a:ea typeface="宋体" panose="02010600030101010101" pitchFamily="2" charset="-122"/>
              </a:rPr>
              <a:t>]</a:t>
            </a:r>
          </a:p>
        </p:txBody>
      </p:sp>
      <p:sp>
        <p:nvSpPr>
          <p:cNvPr id="4133" name="Text Box 623"/>
          <p:cNvSpPr txBox="1">
            <a:spLocks noChangeArrowheads="1"/>
          </p:cNvSpPr>
          <p:nvPr/>
        </p:nvSpPr>
        <p:spPr bwMode="auto">
          <a:xfrm>
            <a:off x="18112582" y="7940248"/>
            <a:ext cx="403225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762375">
              <a:spcBef>
                <a:spcPct val="20000"/>
              </a:spcBef>
              <a:buChar char="•"/>
              <a:defRPr sz="12800">
                <a:solidFill>
                  <a:schemeClr val="tx1"/>
                </a:solidFill>
                <a:latin typeface="Times New Roman" panose="02020603050405020304" pitchFamily="18" charset="0"/>
              </a:defRPr>
            </a:lvl1pPr>
            <a:lvl2pPr marL="3063875" indent="-1182688" defTabSz="3762375">
              <a:spcBef>
                <a:spcPct val="20000"/>
              </a:spcBef>
              <a:buChar char="–"/>
              <a:defRPr sz="11100">
                <a:solidFill>
                  <a:schemeClr val="tx1"/>
                </a:solidFill>
                <a:latin typeface="Times New Roman" panose="02020603050405020304" pitchFamily="18" charset="0"/>
              </a:defRPr>
            </a:lvl2pPr>
            <a:lvl3pPr marL="4695825" indent="-933450" defTabSz="3762375">
              <a:spcBef>
                <a:spcPct val="20000"/>
              </a:spcBef>
              <a:buChar char="•"/>
              <a:defRPr sz="9500">
                <a:solidFill>
                  <a:schemeClr val="tx1"/>
                </a:solidFill>
                <a:latin typeface="Times New Roman" panose="02020603050405020304" pitchFamily="18" charset="0"/>
              </a:defRPr>
            </a:lvl3pPr>
            <a:lvl4pPr marL="6577013" indent="-939800" defTabSz="3762375">
              <a:spcBef>
                <a:spcPct val="20000"/>
              </a:spcBef>
              <a:buChar char="–"/>
              <a:defRPr sz="7800">
                <a:solidFill>
                  <a:schemeClr val="tx1"/>
                </a:solidFill>
                <a:latin typeface="Times New Roman" panose="02020603050405020304" pitchFamily="18" charset="0"/>
              </a:defRPr>
            </a:lvl4pPr>
            <a:lvl5pPr marL="8458200" indent="-941388" defTabSz="3762375">
              <a:spcBef>
                <a:spcPct val="20000"/>
              </a:spcBef>
              <a:buChar char="»"/>
              <a:defRPr sz="7800">
                <a:solidFill>
                  <a:schemeClr val="tx1"/>
                </a:solidFill>
                <a:latin typeface="Times New Roman" panose="02020603050405020304" pitchFamily="18" charset="0"/>
              </a:defRPr>
            </a:lvl5pPr>
            <a:lvl6pPr marL="89154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6pPr>
            <a:lvl7pPr marL="93726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7pPr>
            <a:lvl8pPr marL="98298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8pPr>
            <a:lvl9pPr marL="102870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9pPr>
          </a:lstStyle>
          <a:p>
            <a:pPr algn="ctr">
              <a:spcBef>
                <a:spcPct val="0"/>
              </a:spcBef>
              <a:buFontTx/>
              <a:buNone/>
            </a:pPr>
            <a:r>
              <a:rPr lang="en-US" altLang="zh-CN" sz="2000" b="1" i="1" dirty="0">
                <a:ea typeface="宋体" panose="02010600030101010101" pitchFamily="2" charset="-122"/>
              </a:rPr>
              <a:t>	Figure </a:t>
            </a:r>
            <a:r>
              <a:rPr lang="en-US" altLang="zh-CN" sz="2000" b="1" i="1" dirty="0">
                <a:ea typeface="宋体" panose="02010600030101010101" pitchFamily="2" charset="-122"/>
              </a:rPr>
              <a:t>6.</a:t>
            </a:r>
            <a:endParaRPr lang="en-US" altLang="zh-CN" sz="2000" b="1" i="1" dirty="0">
              <a:ea typeface="宋体" panose="02010600030101010101" pitchFamily="2" charset="-122"/>
            </a:endParaRPr>
          </a:p>
          <a:p>
            <a:pPr algn="ctr">
              <a:spcBef>
                <a:spcPct val="0"/>
              </a:spcBef>
              <a:buFontTx/>
              <a:buNone/>
            </a:pPr>
            <a:r>
              <a:rPr lang="en-US" altLang="zh-CN" sz="2000" b="1" i="1" dirty="0">
                <a:ea typeface="宋体" panose="02010600030101010101" pitchFamily="2" charset="-122"/>
              </a:rPr>
              <a:t>Bounce back boundary </a:t>
            </a:r>
            <a:r>
              <a:rPr lang="en-US" altLang="zh-CN" sz="2000" b="1" i="1" dirty="0" smtClean="0">
                <a:ea typeface="宋体" panose="02010600030101010101" pitchFamily="2" charset="-122"/>
              </a:rPr>
              <a:t>condition</a:t>
            </a:r>
            <a:r>
              <a:rPr lang="en-US" altLang="zh-CN" sz="2000" b="1" i="1" baseline="30000" dirty="0" smtClean="0">
                <a:ea typeface="宋体" panose="02010600030101010101" pitchFamily="2" charset="-122"/>
              </a:rPr>
              <a:t>[4</a:t>
            </a:r>
            <a:r>
              <a:rPr lang="en-US" altLang="zh-CN" sz="2000" b="1" i="1" baseline="30000" dirty="0">
                <a:ea typeface="宋体" panose="02010600030101010101" pitchFamily="2" charset="-122"/>
              </a:rPr>
              <a:t>]</a:t>
            </a:r>
          </a:p>
        </p:txBody>
      </p:sp>
      <p:sp>
        <p:nvSpPr>
          <p:cNvPr id="4135" name="Text Box 233"/>
          <p:cNvSpPr txBox="1">
            <a:spLocks noChangeArrowheads="1"/>
          </p:cNvSpPr>
          <p:nvPr/>
        </p:nvSpPr>
        <p:spPr bwMode="auto">
          <a:xfrm>
            <a:off x="26820815" y="5156468"/>
            <a:ext cx="6408737" cy="831850"/>
          </a:xfrm>
          <a:prstGeom prst="rect">
            <a:avLst/>
          </a:prstGeom>
          <a:noFill/>
          <a:ln>
            <a:noFill/>
          </a:ln>
          <a:effectLst/>
          <a:extLst/>
        </p:spPr>
        <p:txBody>
          <a:bodyPr wrap="none">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r>
              <a:rPr lang="en-US" altLang="zh-CN" sz="4800" b="1" u="sng" dirty="0">
                <a:ea typeface="宋体" panose="02010600030101010101" pitchFamily="2" charset="-122"/>
              </a:rPr>
              <a:t>Results and Discussions</a:t>
            </a:r>
          </a:p>
        </p:txBody>
      </p:sp>
      <p:pic>
        <p:nvPicPr>
          <p:cNvPr id="4136" name="Picture 6"/>
          <p:cNvPicPr>
            <a:picLocks noChangeAspect="1"/>
          </p:cNvPicPr>
          <p:nvPr/>
        </p:nvPicPr>
        <p:blipFill>
          <a:blip r:embed="rId13" cstate="print">
            <a:extLst>
              <a:ext uri="{28A0092B-C50C-407E-A947-70E740481C1C}">
                <a14:useLocalDpi xmlns:a14="http://schemas.microsoft.com/office/drawing/2010/main" val="0"/>
              </a:ext>
            </a:extLst>
          </a:blip>
          <a:srcRect l="25714" t="13429" r="20001" b="6570"/>
          <a:stretch>
            <a:fillRect/>
          </a:stretch>
        </p:blipFill>
        <p:spPr bwMode="auto">
          <a:xfrm>
            <a:off x="6849279" y="17126842"/>
            <a:ext cx="4228865" cy="3894604"/>
          </a:xfrm>
          <a:prstGeom prst="rect">
            <a:avLst/>
          </a:prstGeom>
          <a:ln w="9525">
            <a:solidFill>
              <a:srgbClr val="000000"/>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137" name="Text Box 623"/>
          <p:cNvSpPr txBox="1">
            <a:spLocks noChangeArrowheads="1"/>
          </p:cNvSpPr>
          <p:nvPr/>
        </p:nvSpPr>
        <p:spPr bwMode="auto">
          <a:xfrm>
            <a:off x="6773069" y="21154293"/>
            <a:ext cx="40322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762375">
              <a:spcBef>
                <a:spcPct val="20000"/>
              </a:spcBef>
              <a:buChar char="•"/>
              <a:defRPr sz="12800">
                <a:solidFill>
                  <a:schemeClr val="tx1"/>
                </a:solidFill>
                <a:latin typeface="Times New Roman" panose="02020603050405020304" pitchFamily="18" charset="0"/>
              </a:defRPr>
            </a:lvl1pPr>
            <a:lvl2pPr marL="3063875" indent="-1182688" defTabSz="3762375">
              <a:spcBef>
                <a:spcPct val="20000"/>
              </a:spcBef>
              <a:buChar char="–"/>
              <a:defRPr sz="11100">
                <a:solidFill>
                  <a:schemeClr val="tx1"/>
                </a:solidFill>
                <a:latin typeface="Times New Roman" panose="02020603050405020304" pitchFamily="18" charset="0"/>
              </a:defRPr>
            </a:lvl2pPr>
            <a:lvl3pPr marL="4695825" indent="-933450" defTabSz="3762375">
              <a:spcBef>
                <a:spcPct val="20000"/>
              </a:spcBef>
              <a:buChar char="•"/>
              <a:defRPr sz="9500">
                <a:solidFill>
                  <a:schemeClr val="tx1"/>
                </a:solidFill>
                <a:latin typeface="Times New Roman" panose="02020603050405020304" pitchFamily="18" charset="0"/>
              </a:defRPr>
            </a:lvl3pPr>
            <a:lvl4pPr marL="6577013" indent="-939800" defTabSz="3762375">
              <a:spcBef>
                <a:spcPct val="20000"/>
              </a:spcBef>
              <a:buChar char="–"/>
              <a:defRPr sz="7800">
                <a:solidFill>
                  <a:schemeClr val="tx1"/>
                </a:solidFill>
                <a:latin typeface="Times New Roman" panose="02020603050405020304" pitchFamily="18" charset="0"/>
              </a:defRPr>
            </a:lvl4pPr>
            <a:lvl5pPr marL="8458200" indent="-941388" defTabSz="3762375">
              <a:spcBef>
                <a:spcPct val="20000"/>
              </a:spcBef>
              <a:buChar char="»"/>
              <a:defRPr sz="7800">
                <a:solidFill>
                  <a:schemeClr val="tx1"/>
                </a:solidFill>
                <a:latin typeface="Times New Roman" panose="02020603050405020304" pitchFamily="18" charset="0"/>
              </a:defRPr>
            </a:lvl5pPr>
            <a:lvl6pPr marL="89154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6pPr>
            <a:lvl7pPr marL="93726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7pPr>
            <a:lvl8pPr marL="98298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8pPr>
            <a:lvl9pPr marL="102870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9pPr>
          </a:lstStyle>
          <a:p>
            <a:pPr algn="ctr">
              <a:spcBef>
                <a:spcPct val="0"/>
              </a:spcBef>
              <a:buFontTx/>
              <a:buNone/>
            </a:pPr>
            <a:r>
              <a:rPr lang="en-US" altLang="zh-CN" sz="2000" b="1" i="1" dirty="0">
                <a:ea typeface="宋体" panose="02010600030101010101" pitchFamily="2" charset="-122"/>
              </a:rPr>
              <a:t>Figure 4.</a:t>
            </a:r>
            <a:endParaRPr lang="en-US" altLang="zh-CN" sz="2000" b="1" i="1" dirty="0">
              <a:ea typeface="宋体" panose="02010600030101010101" pitchFamily="2" charset="-122"/>
            </a:endParaRPr>
          </a:p>
          <a:p>
            <a:pPr algn="ctr">
              <a:spcBef>
                <a:spcPct val="0"/>
              </a:spcBef>
              <a:buFontTx/>
              <a:buNone/>
            </a:pPr>
            <a:r>
              <a:rPr lang="en-US" altLang="zh-CN" sz="2000" b="1" i="1" dirty="0">
                <a:ea typeface="宋体" panose="02010600030101010101" pitchFamily="2" charset="-122"/>
              </a:rPr>
              <a:t>Computational model of membrane</a:t>
            </a:r>
          </a:p>
        </p:txBody>
      </p:sp>
      <p:pic>
        <p:nvPicPr>
          <p:cNvPr id="6" name="Picture 5"/>
          <p:cNvPicPr>
            <a:picLocks noChangeAspect="1"/>
          </p:cNvPicPr>
          <p:nvPr/>
        </p:nvPicPr>
        <p:blipFill rotWithShape="1">
          <a:blip r:embed="rId14"/>
          <a:srcRect l="805" t="7609" r="88195" b="47282"/>
          <a:stretch/>
        </p:blipFill>
        <p:spPr>
          <a:xfrm>
            <a:off x="22335273" y="15551885"/>
            <a:ext cx="803275" cy="1852613"/>
          </a:xfrm>
          <a:prstGeom prst="rect">
            <a:avLst/>
          </a:prstGeom>
          <a:ln w="12700" cap="sq">
            <a:solidFill>
              <a:srgbClr val="000000"/>
            </a:solidFill>
            <a:miter lim="800000"/>
          </a:ln>
          <a:effectLst>
            <a:outerShdw blurRad="57150" dist="50800" dir="2700000" algn="tl" rotWithShape="0">
              <a:srgbClr val="000000">
                <a:alpha val="40000"/>
              </a:srgbClr>
            </a:outerShdw>
          </a:effectLst>
        </p:spPr>
      </p:pic>
      <p:pic>
        <p:nvPicPr>
          <p:cNvPr id="7" name="Picture 6"/>
          <p:cNvPicPr>
            <a:picLocks noChangeAspect="1"/>
          </p:cNvPicPr>
          <p:nvPr/>
        </p:nvPicPr>
        <p:blipFill rotWithShape="1">
          <a:blip r:embed="rId15"/>
          <a:srcRect l="499" t="5978" r="2181" b="61141"/>
          <a:stretch/>
        </p:blipFill>
        <p:spPr>
          <a:xfrm>
            <a:off x="12126060" y="15553473"/>
            <a:ext cx="9744075" cy="1851025"/>
          </a:xfrm>
          <a:prstGeom prst="rect">
            <a:avLst/>
          </a:prstGeom>
          <a:ln w="12700" cap="sq">
            <a:solidFill>
              <a:srgbClr val="000000"/>
            </a:solidFill>
            <a:miter lim="800000"/>
          </a:ln>
          <a:effectLst>
            <a:outerShdw blurRad="57150" dist="50800" dir="2700000" algn="tl" rotWithShape="0">
              <a:srgbClr val="000000">
                <a:alpha val="40000"/>
              </a:srgbClr>
            </a:outerShdw>
          </a:effectLst>
        </p:spPr>
      </p:pic>
      <p:sp>
        <p:nvSpPr>
          <p:cNvPr id="4140" name="Text Box 623"/>
          <p:cNvSpPr txBox="1">
            <a:spLocks noChangeArrowheads="1"/>
          </p:cNvSpPr>
          <p:nvPr/>
        </p:nvSpPr>
        <p:spPr bwMode="auto">
          <a:xfrm>
            <a:off x="14152565" y="17933745"/>
            <a:ext cx="7527925"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762375">
              <a:spcBef>
                <a:spcPct val="20000"/>
              </a:spcBef>
              <a:buChar char="•"/>
              <a:defRPr sz="12800">
                <a:solidFill>
                  <a:schemeClr val="tx1"/>
                </a:solidFill>
                <a:latin typeface="Times New Roman" panose="02020603050405020304" pitchFamily="18" charset="0"/>
              </a:defRPr>
            </a:lvl1pPr>
            <a:lvl2pPr marL="3063875" indent="-1182688" defTabSz="3762375">
              <a:spcBef>
                <a:spcPct val="20000"/>
              </a:spcBef>
              <a:buChar char="–"/>
              <a:defRPr sz="11100">
                <a:solidFill>
                  <a:schemeClr val="tx1"/>
                </a:solidFill>
                <a:latin typeface="Times New Roman" panose="02020603050405020304" pitchFamily="18" charset="0"/>
              </a:defRPr>
            </a:lvl2pPr>
            <a:lvl3pPr marL="4695825" indent="-933450" defTabSz="3762375">
              <a:spcBef>
                <a:spcPct val="20000"/>
              </a:spcBef>
              <a:buChar char="•"/>
              <a:defRPr sz="9500">
                <a:solidFill>
                  <a:schemeClr val="tx1"/>
                </a:solidFill>
                <a:latin typeface="Times New Roman" panose="02020603050405020304" pitchFamily="18" charset="0"/>
              </a:defRPr>
            </a:lvl3pPr>
            <a:lvl4pPr marL="6577013" indent="-939800" defTabSz="3762375">
              <a:spcBef>
                <a:spcPct val="20000"/>
              </a:spcBef>
              <a:buChar char="–"/>
              <a:defRPr sz="7800">
                <a:solidFill>
                  <a:schemeClr val="tx1"/>
                </a:solidFill>
                <a:latin typeface="Times New Roman" panose="02020603050405020304" pitchFamily="18" charset="0"/>
              </a:defRPr>
            </a:lvl4pPr>
            <a:lvl5pPr marL="8458200" indent="-941388" defTabSz="3762375">
              <a:spcBef>
                <a:spcPct val="20000"/>
              </a:spcBef>
              <a:buChar char="»"/>
              <a:defRPr sz="7800">
                <a:solidFill>
                  <a:schemeClr val="tx1"/>
                </a:solidFill>
                <a:latin typeface="Times New Roman" panose="02020603050405020304" pitchFamily="18" charset="0"/>
              </a:defRPr>
            </a:lvl5pPr>
            <a:lvl6pPr marL="89154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6pPr>
            <a:lvl7pPr marL="93726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7pPr>
            <a:lvl8pPr marL="98298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8pPr>
            <a:lvl9pPr marL="102870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9pPr>
          </a:lstStyle>
          <a:p>
            <a:pPr algn="ctr">
              <a:spcBef>
                <a:spcPct val="0"/>
              </a:spcBef>
              <a:buFontTx/>
              <a:buNone/>
            </a:pPr>
            <a:r>
              <a:rPr lang="en-US" altLang="zh-CN" sz="2000" b="1" i="1" dirty="0">
                <a:ea typeface="宋体" panose="02010600030101010101" pitchFamily="2" charset="-122"/>
              </a:rPr>
              <a:t>Figure </a:t>
            </a:r>
            <a:r>
              <a:rPr lang="en-US" altLang="zh-CN" sz="2000" b="1" i="1" dirty="0">
                <a:ea typeface="宋体" panose="02010600030101010101" pitchFamily="2" charset="-122"/>
              </a:rPr>
              <a:t>8. </a:t>
            </a:r>
            <a:r>
              <a:rPr lang="en-US" altLang="zh-CN" sz="2000" b="1" i="1" dirty="0">
                <a:ea typeface="宋体" panose="02010600030101010101" pitchFamily="2" charset="-122"/>
              </a:rPr>
              <a:t>(a) Pore data generated by </a:t>
            </a:r>
            <a:r>
              <a:rPr lang="en-US" altLang="zh-CN" sz="2000" b="1" i="1" dirty="0" err="1">
                <a:ea typeface="宋体" panose="02010600030101010101" pitchFamily="2" charset="-122"/>
              </a:rPr>
              <a:t>GeoDict</a:t>
            </a:r>
            <a:r>
              <a:rPr lang="en-US" altLang="zh-CN" sz="2000" b="1" i="1" dirty="0">
                <a:ea typeface="宋体" panose="02010600030101010101" pitchFamily="2" charset="-122"/>
              </a:rPr>
              <a:t> which needs to be converted in to the format of (x y z) as given in (b) </a:t>
            </a:r>
          </a:p>
        </p:txBody>
      </p:sp>
      <p:sp>
        <p:nvSpPr>
          <p:cNvPr id="4141" name="Text Box 623"/>
          <p:cNvSpPr txBox="1">
            <a:spLocks noChangeArrowheads="1"/>
          </p:cNvSpPr>
          <p:nvPr/>
        </p:nvSpPr>
        <p:spPr bwMode="auto">
          <a:xfrm>
            <a:off x="15655071" y="17518796"/>
            <a:ext cx="21637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762375">
              <a:spcBef>
                <a:spcPct val="20000"/>
              </a:spcBef>
              <a:buChar char="•"/>
              <a:defRPr sz="12800">
                <a:solidFill>
                  <a:schemeClr val="tx1"/>
                </a:solidFill>
                <a:latin typeface="Times New Roman" panose="02020603050405020304" pitchFamily="18" charset="0"/>
              </a:defRPr>
            </a:lvl1pPr>
            <a:lvl2pPr marL="3063875" indent="-1182688" defTabSz="3762375">
              <a:spcBef>
                <a:spcPct val="20000"/>
              </a:spcBef>
              <a:buChar char="–"/>
              <a:defRPr sz="11100">
                <a:solidFill>
                  <a:schemeClr val="tx1"/>
                </a:solidFill>
                <a:latin typeface="Times New Roman" panose="02020603050405020304" pitchFamily="18" charset="0"/>
              </a:defRPr>
            </a:lvl2pPr>
            <a:lvl3pPr marL="4695825" indent="-933450" defTabSz="3762375">
              <a:spcBef>
                <a:spcPct val="20000"/>
              </a:spcBef>
              <a:buChar char="•"/>
              <a:defRPr sz="9500">
                <a:solidFill>
                  <a:schemeClr val="tx1"/>
                </a:solidFill>
                <a:latin typeface="Times New Roman" panose="02020603050405020304" pitchFamily="18" charset="0"/>
              </a:defRPr>
            </a:lvl3pPr>
            <a:lvl4pPr marL="6577013" indent="-939800" defTabSz="3762375">
              <a:spcBef>
                <a:spcPct val="20000"/>
              </a:spcBef>
              <a:buChar char="–"/>
              <a:defRPr sz="7800">
                <a:solidFill>
                  <a:schemeClr val="tx1"/>
                </a:solidFill>
                <a:latin typeface="Times New Roman" panose="02020603050405020304" pitchFamily="18" charset="0"/>
              </a:defRPr>
            </a:lvl4pPr>
            <a:lvl5pPr marL="8458200" indent="-941388" defTabSz="3762375">
              <a:spcBef>
                <a:spcPct val="20000"/>
              </a:spcBef>
              <a:buChar char="»"/>
              <a:defRPr sz="7800">
                <a:solidFill>
                  <a:schemeClr val="tx1"/>
                </a:solidFill>
                <a:latin typeface="Times New Roman" panose="02020603050405020304" pitchFamily="18" charset="0"/>
              </a:defRPr>
            </a:lvl5pPr>
            <a:lvl6pPr marL="89154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6pPr>
            <a:lvl7pPr marL="93726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7pPr>
            <a:lvl8pPr marL="98298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8pPr>
            <a:lvl9pPr marL="102870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9pPr>
          </a:lstStyle>
          <a:p>
            <a:pPr algn="ctr">
              <a:spcBef>
                <a:spcPct val="0"/>
              </a:spcBef>
              <a:buFontTx/>
              <a:buNone/>
            </a:pPr>
            <a:r>
              <a:rPr lang="en-US" altLang="zh-CN" sz="2000" b="1" i="1">
                <a:ea typeface="宋体" panose="02010600030101010101" pitchFamily="2" charset="-122"/>
              </a:rPr>
              <a:t>(a)</a:t>
            </a:r>
          </a:p>
        </p:txBody>
      </p:sp>
      <p:sp>
        <p:nvSpPr>
          <p:cNvPr id="4142" name="Text Box 623"/>
          <p:cNvSpPr txBox="1">
            <a:spLocks noChangeArrowheads="1"/>
          </p:cNvSpPr>
          <p:nvPr/>
        </p:nvSpPr>
        <p:spPr bwMode="auto">
          <a:xfrm>
            <a:off x="21654235" y="17474346"/>
            <a:ext cx="21637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762375">
              <a:spcBef>
                <a:spcPct val="20000"/>
              </a:spcBef>
              <a:buChar char="•"/>
              <a:defRPr sz="12800">
                <a:solidFill>
                  <a:schemeClr val="tx1"/>
                </a:solidFill>
                <a:latin typeface="Times New Roman" panose="02020603050405020304" pitchFamily="18" charset="0"/>
              </a:defRPr>
            </a:lvl1pPr>
            <a:lvl2pPr marL="3063875" indent="-1182688" defTabSz="3762375">
              <a:spcBef>
                <a:spcPct val="20000"/>
              </a:spcBef>
              <a:buChar char="–"/>
              <a:defRPr sz="11100">
                <a:solidFill>
                  <a:schemeClr val="tx1"/>
                </a:solidFill>
                <a:latin typeface="Times New Roman" panose="02020603050405020304" pitchFamily="18" charset="0"/>
              </a:defRPr>
            </a:lvl2pPr>
            <a:lvl3pPr marL="4695825" indent="-933450" defTabSz="3762375">
              <a:spcBef>
                <a:spcPct val="20000"/>
              </a:spcBef>
              <a:buChar char="•"/>
              <a:defRPr sz="9500">
                <a:solidFill>
                  <a:schemeClr val="tx1"/>
                </a:solidFill>
                <a:latin typeface="Times New Roman" panose="02020603050405020304" pitchFamily="18" charset="0"/>
              </a:defRPr>
            </a:lvl3pPr>
            <a:lvl4pPr marL="6577013" indent="-939800" defTabSz="3762375">
              <a:spcBef>
                <a:spcPct val="20000"/>
              </a:spcBef>
              <a:buChar char="–"/>
              <a:defRPr sz="7800">
                <a:solidFill>
                  <a:schemeClr val="tx1"/>
                </a:solidFill>
                <a:latin typeface="Times New Roman" panose="02020603050405020304" pitchFamily="18" charset="0"/>
              </a:defRPr>
            </a:lvl4pPr>
            <a:lvl5pPr marL="8458200" indent="-941388" defTabSz="3762375">
              <a:spcBef>
                <a:spcPct val="20000"/>
              </a:spcBef>
              <a:buChar char="»"/>
              <a:defRPr sz="7800">
                <a:solidFill>
                  <a:schemeClr val="tx1"/>
                </a:solidFill>
                <a:latin typeface="Times New Roman" panose="02020603050405020304" pitchFamily="18" charset="0"/>
              </a:defRPr>
            </a:lvl5pPr>
            <a:lvl6pPr marL="89154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6pPr>
            <a:lvl7pPr marL="93726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7pPr>
            <a:lvl8pPr marL="98298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8pPr>
            <a:lvl9pPr marL="102870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9pPr>
          </a:lstStyle>
          <a:p>
            <a:pPr algn="ctr">
              <a:spcBef>
                <a:spcPct val="0"/>
              </a:spcBef>
              <a:buFontTx/>
              <a:buNone/>
            </a:pPr>
            <a:r>
              <a:rPr lang="en-US" altLang="zh-CN" sz="2000" b="1" i="1">
                <a:ea typeface="宋体" panose="02010600030101010101" pitchFamily="2" charset="-122"/>
              </a:rPr>
              <a:t>(b)</a:t>
            </a:r>
          </a:p>
        </p:txBody>
      </p:sp>
      <p:sp>
        <p:nvSpPr>
          <p:cNvPr id="4144" name="Text Box 233"/>
          <p:cNvSpPr txBox="1">
            <a:spLocks noChangeArrowheads="1"/>
          </p:cNvSpPr>
          <p:nvPr/>
        </p:nvSpPr>
        <p:spPr bwMode="auto">
          <a:xfrm>
            <a:off x="28708350" y="22529776"/>
            <a:ext cx="3038475" cy="831850"/>
          </a:xfrm>
          <a:prstGeom prst="rect">
            <a:avLst/>
          </a:prstGeom>
          <a:noFill/>
          <a:ln>
            <a:noFill/>
          </a:ln>
          <a:effectLst/>
          <a:extLst/>
        </p:spPr>
        <p:txBody>
          <a:bodyPr wrap="none">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r>
              <a:rPr lang="en-US" altLang="zh-CN" sz="4800" b="1" u="sng" dirty="0">
                <a:ea typeface="宋体" panose="02010600030101010101" pitchFamily="2" charset="-122"/>
              </a:rPr>
              <a:t>References</a:t>
            </a:r>
          </a:p>
        </p:txBody>
      </p:sp>
      <p:sp>
        <p:nvSpPr>
          <p:cNvPr id="4145" name="Text Box 623"/>
          <p:cNvSpPr txBox="1">
            <a:spLocks noChangeArrowheads="1"/>
          </p:cNvSpPr>
          <p:nvPr/>
        </p:nvSpPr>
        <p:spPr bwMode="auto">
          <a:xfrm>
            <a:off x="24188799" y="19791204"/>
            <a:ext cx="3429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762375">
              <a:spcBef>
                <a:spcPct val="20000"/>
              </a:spcBef>
              <a:buChar char="•"/>
              <a:defRPr sz="12800">
                <a:solidFill>
                  <a:schemeClr val="tx1"/>
                </a:solidFill>
                <a:latin typeface="Times New Roman" panose="02020603050405020304" pitchFamily="18" charset="0"/>
              </a:defRPr>
            </a:lvl1pPr>
            <a:lvl2pPr marL="3063875" indent="-1182688" defTabSz="3762375">
              <a:spcBef>
                <a:spcPct val="20000"/>
              </a:spcBef>
              <a:buChar char="–"/>
              <a:defRPr sz="11100">
                <a:solidFill>
                  <a:schemeClr val="tx1"/>
                </a:solidFill>
                <a:latin typeface="Times New Roman" panose="02020603050405020304" pitchFamily="18" charset="0"/>
              </a:defRPr>
            </a:lvl2pPr>
            <a:lvl3pPr marL="4695825" indent="-933450" defTabSz="3762375">
              <a:spcBef>
                <a:spcPct val="20000"/>
              </a:spcBef>
              <a:buChar char="•"/>
              <a:defRPr sz="9500">
                <a:solidFill>
                  <a:schemeClr val="tx1"/>
                </a:solidFill>
                <a:latin typeface="Times New Roman" panose="02020603050405020304" pitchFamily="18" charset="0"/>
              </a:defRPr>
            </a:lvl3pPr>
            <a:lvl4pPr marL="6577013" indent="-939800" defTabSz="3762375">
              <a:spcBef>
                <a:spcPct val="20000"/>
              </a:spcBef>
              <a:buChar char="–"/>
              <a:defRPr sz="7800">
                <a:solidFill>
                  <a:schemeClr val="tx1"/>
                </a:solidFill>
                <a:latin typeface="Times New Roman" panose="02020603050405020304" pitchFamily="18" charset="0"/>
              </a:defRPr>
            </a:lvl4pPr>
            <a:lvl5pPr marL="8458200" indent="-941388" defTabSz="3762375">
              <a:spcBef>
                <a:spcPct val="20000"/>
              </a:spcBef>
              <a:buChar char="»"/>
              <a:defRPr sz="7800">
                <a:solidFill>
                  <a:schemeClr val="tx1"/>
                </a:solidFill>
                <a:latin typeface="Times New Roman" panose="02020603050405020304" pitchFamily="18" charset="0"/>
              </a:defRPr>
            </a:lvl5pPr>
            <a:lvl6pPr marL="89154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6pPr>
            <a:lvl7pPr marL="93726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7pPr>
            <a:lvl8pPr marL="98298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8pPr>
            <a:lvl9pPr marL="102870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9pPr>
          </a:lstStyle>
          <a:p>
            <a:pPr algn="ctr">
              <a:spcBef>
                <a:spcPct val="0"/>
              </a:spcBef>
              <a:buFontTx/>
              <a:buNone/>
            </a:pPr>
            <a:r>
              <a:rPr lang="en-US" altLang="zh-CN" sz="2000" b="1" i="1" dirty="0">
                <a:ea typeface="宋体" panose="02010600030101010101" pitchFamily="2" charset="-122"/>
              </a:rPr>
              <a:t>Figure </a:t>
            </a:r>
            <a:r>
              <a:rPr lang="en-US" altLang="zh-CN" sz="2000" b="1" i="1" dirty="0">
                <a:ea typeface="宋体" panose="02010600030101010101" pitchFamily="2" charset="-122"/>
              </a:rPr>
              <a:t>9. </a:t>
            </a:r>
            <a:r>
              <a:rPr lang="en-US" altLang="zh-CN" sz="2000" b="1" i="1" dirty="0">
                <a:ea typeface="宋体" panose="02010600030101010101" pitchFamily="2" charset="-122"/>
              </a:rPr>
              <a:t>Simulations results </a:t>
            </a:r>
          </a:p>
        </p:txBody>
      </p:sp>
      <p:sp>
        <p:nvSpPr>
          <p:cNvPr id="4146" name="Text Box 623"/>
          <p:cNvSpPr txBox="1">
            <a:spLocks noChangeArrowheads="1"/>
          </p:cNvSpPr>
          <p:nvPr/>
        </p:nvSpPr>
        <p:spPr bwMode="auto">
          <a:xfrm>
            <a:off x="25700038" y="6318295"/>
            <a:ext cx="288766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762375">
              <a:spcBef>
                <a:spcPct val="20000"/>
              </a:spcBef>
              <a:buChar char="•"/>
              <a:defRPr sz="12800">
                <a:solidFill>
                  <a:schemeClr val="tx1"/>
                </a:solidFill>
                <a:latin typeface="Times New Roman" panose="02020603050405020304" pitchFamily="18" charset="0"/>
              </a:defRPr>
            </a:lvl1pPr>
            <a:lvl2pPr marL="3063875" indent="-1182688" defTabSz="3762375">
              <a:spcBef>
                <a:spcPct val="20000"/>
              </a:spcBef>
              <a:buChar char="–"/>
              <a:defRPr sz="11100">
                <a:solidFill>
                  <a:schemeClr val="tx1"/>
                </a:solidFill>
                <a:latin typeface="Times New Roman" panose="02020603050405020304" pitchFamily="18" charset="0"/>
              </a:defRPr>
            </a:lvl2pPr>
            <a:lvl3pPr marL="4695825" indent="-933450" defTabSz="3762375">
              <a:spcBef>
                <a:spcPct val="20000"/>
              </a:spcBef>
              <a:buChar char="•"/>
              <a:defRPr sz="9500">
                <a:solidFill>
                  <a:schemeClr val="tx1"/>
                </a:solidFill>
                <a:latin typeface="Times New Roman" panose="02020603050405020304" pitchFamily="18" charset="0"/>
              </a:defRPr>
            </a:lvl3pPr>
            <a:lvl4pPr marL="6577013" indent="-939800" defTabSz="3762375">
              <a:spcBef>
                <a:spcPct val="20000"/>
              </a:spcBef>
              <a:buChar char="–"/>
              <a:defRPr sz="7800">
                <a:solidFill>
                  <a:schemeClr val="tx1"/>
                </a:solidFill>
                <a:latin typeface="Times New Roman" panose="02020603050405020304" pitchFamily="18" charset="0"/>
              </a:defRPr>
            </a:lvl4pPr>
            <a:lvl5pPr marL="8458200" indent="-941388" defTabSz="3762375">
              <a:spcBef>
                <a:spcPct val="20000"/>
              </a:spcBef>
              <a:buChar char="»"/>
              <a:defRPr sz="7800">
                <a:solidFill>
                  <a:schemeClr val="tx1"/>
                </a:solidFill>
                <a:latin typeface="Times New Roman" panose="02020603050405020304" pitchFamily="18" charset="0"/>
              </a:defRPr>
            </a:lvl5pPr>
            <a:lvl6pPr marL="89154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6pPr>
            <a:lvl7pPr marL="93726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7pPr>
            <a:lvl8pPr marL="98298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8pPr>
            <a:lvl9pPr marL="102870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9pPr>
          </a:lstStyle>
          <a:p>
            <a:pPr algn="ctr">
              <a:spcBef>
                <a:spcPct val="0"/>
              </a:spcBef>
              <a:buFontTx/>
              <a:buNone/>
            </a:pPr>
            <a:r>
              <a:rPr lang="en-US" altLang="zh-CN" sz="1400" b="1" i="1" dirty="0">
                <a:ea typeface="宋体" panose="02010600030101010101" pitchFamily="2" charset="-122"/>
              </a:rPr>
              <a:t>(a) Mass flux(</a:t>
            </a:r>
            <a:r>
              <a:rPr lang="en-US" altLang="zh-CN" sz="1400" b="1" i="1" dirty="0" err="1">
                <a:ea typeface="宋体" panose="02010600030101010101" pitchFamily="2" charset="-122"/>
              </a:rPr>
              <a:t>m</a:t>
            </a:r>
            <a:r>
              <a:rPr lang="en-US" altLang="zh-CN" sz="1400" b="1" i="1" baseline="-25000" dirty="0" err="1">
                <a:ea typeface="宋体" panose="02010600030101010101" pitchFamily="2" charset="-122"/>
              </a:rPr>
              <a:t>z</a:t>
            </a:r>
            <a:r>
              <a:rPr lang="en-US" altLang="zh-CN" sz="1400" b="1" i="1" dirty="0">
                <a:ea typeface="宋体" panose="02010600030101010101" pitchFamily="2" charset="-122"/>
              </a:rPr>
              <a:t>) vs </a:t>
            </a:r>
            <a:r>
              <a:rPr lang="en-US" altLang="zh-CN" sz="1400" b="1" i="1" dirty="0">
                <a:ea typeface="宋体" panose="02010600030101010101" pitchFamily="2" charset="-122"/>
              </a:rPr>
              <a:t>time</a:t>
            </a:r>
            <a:endParaRPr lang="en-US" altLang="zh-CN" sz="1400" b="1" i="1" dirty="0">
              <a:ea typeface="宋体" panose="02010600030101010101" pitchFamily="2" charset="-122"/>
            </a:endParaRPr>
          </a:p>
        </p:txBody>
      </p:sp>
      <mc:AlternateContent xmlns:mc="http://schemas.openxmlformats.org/markup-compatibility/2006">
        <mc:Choice xmlns:a14="http://schemas.microsoft.com/office/drawing/2010/main" Requires="a14">
          <p:sp>
            <p:nvSpPr>
              <p:cNvPr id="4148" name="Text Box 623"/>
              <p:cNvSpPr txBox="1">
                <a:spLocks noChangeArrowheads="1"/>
              </p:cNvSpPr>
              <p:nvPr/>
            </p:nvSpPr>
            <p:spPr bwMode="auto">
              <a:xfrm>
                <a:off x="24931790" y="15371309"/>
                <a:ext cx="4924425" cy="306387"/>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a:spAutoFit/>
              </a:bodyPr>
              <a:lstStyle>
                <a:lvl1pPr defTabSz="3762375">
                  <a:spcBef>
                    <a:spcPct val="20000"/>
                  </a:spcBef>
                  <a:buChar char="•"/>
                  <a:defRPr sz="12800">
                    <a:solidFill>
                      <a:schemeClr val="tx1"/>
                    </a:solidFill>
                    <a:latin typeface="Times New Roman" panose="02020603050405020304" pitchFamily="18" charset="0"/>
                  </a:defRPr>
                </a:lvl1pPr>
                <a:lvl2pPr marL="3063875" indent="-1182688" defTabSz="3762375">
                  <a:spcBef>
                    <a:spcPct val="20000"/>
                  </a:spcBef>
                  <a:buChar char="–"/>
                  <a:defRPr sz="11100">
                    <a:solidFill>
                      <a:schemeClr val="tx1"/>
                    </a:solidFill>
                    <a:latin typeface="Times New Roman" panose="02020603050405020304" pitchFamily="18" charset="0"/>
                  </a:defRPr>
                </a:lvl2pPr>
                <a:lvl3pPr marL="4695825" indent="-933450" defTabSz="3762375">
                  <a:spcBef>
                    <a:spcPct val="20000"/>
                  </a:spcBef>
                  <a:buChar char="•"/>
                  <a:defRPr sz="9500">
                    <a:solidFill>
                      <a:schemeClr val="tx1"/>
                    </a:solidFill>
                    <a:latin typeface="Times New Roman" panose="02020603050405020304" pitchFamily="18" charset="0"/>
                  </a:defRPr>
                </a:lvl3pPr>
                <a:lvl4pPr marL="6577013" indent="-939800" defTabSz="3762375">
                  <a:spcBef>
                    <a:spcPct val="20000"/>
                  </a:spcBef>
                  <a:buChar char="–"/>
                  <a:defRPr sz="7800">
                    <a:solidFill>
                      <a:schemeClr val="tx1"/>
                    </a:solidFill>
                    <a:latin typeface="Times New Roman" panose="02020603050405020304" pitchFamily="18" charset="0"/>
                  </a:defRPr>
                </a:lvl4pPr>
                <a:lvl5pPr marL="8458200" indent="-941388" defTabSz="3762375">
                  <a:spcBef>
                    <a:spcPct val="20000"/>
                  </a:spcBef>
                  <a:buChar char="»"/>
                  <a:defRPr sz="7800">
                    <a:solidFill>
                      <a:schemeClr val="tx1"/>
                    </a:solidFill>
                    <a:latin typeface="Times New Roman" panose="02020603050405020304" pitchFamily="18" charset="0"/>
                  </a:defRPr>
                </a:lvl5pPr>
                <a:lvl6pPr marL="89154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6pPr>
                <a:lvl7pPr marL="93726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7pPr>
                <a:lvl8pPr marL="98298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8pPr>
                <a:lvl9pPr marL="102870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9pPr>
              </a:lstStyle>
              <a:p>
                <a:pPr algn="ctr">
                  <a:spcBef>
                    <a:spcPct val="0"/>
                  </a:spcBef>
                  <a:buFontTx/>
                  <a:buNone/>
                </a:pPr>
                <a:r>
                  <a:rPr lang="en-US" altLang="zh-CN" sz="1400" b="1" i="1" dirty="0">
                    <a:ea typeface="宋体" panose="02010600030101010101" pitchFamily="2" charset="-122"/>
                  </a:rPr>
                  <a:t>(c) Permeability (</a:t>
                </a:r>
                <a14:m>
                  <m:oMath xmlns:m="http://schemas.openxmlformats.org/officeDocument/2006/math">
                    <m:sSub>
                      <m:sSubPr>
                        <m:ctrlPr>
                          <a:rPr lang="en-US" altLang="zh-CN" sz="1400" b="1" i="1">
                            <a:latin typeface="Cambria Math" panose="02040503050406030204" pitchFamily="18" charset="0"/>
                            <a:ea typeface="宋体" panose="02010600030101010101" pitchFamily="2" charset="-122"/>
                          </a:rPr>
                        </m:ctrlPr>
                      </m:sSubPr>
                      <m:e>
                        <m:r>
                          <a:rPr lang="zh-CN" altLang="en-US" sz="1400" b="1" i="1">
                            <a:latin typeface="Cambria Math" panose="02040503050406030204" pitchFamily="18" charset="0"/>
                            <a:ea typeface="宋体" panose="02010600030101010101" pitchFamily="2" charset="-122"/>
                          </a:rPr>
                          <m:t>𝜿</m:t>
                        </m:r>
                      </m:e>
                      <m:sub>
                        <m:r>
                          <a:rPr lang="en-US" altLang="zh-CN" sz="1400" b="1" i="1">
                            <a:latin typeface="Cambria Math" panose="02040503050406030204" pitchFamily="18" charset="0"/>
                            <a:ea typeface="宋体" panose="02010600030101010101" pitchFamily="2" charset="-122"/>
                          </a:rPr>
                          <m:t>𝒛</m:t>
                        </m:r>
                      </m:sub>
                    </m:sSub>
                  </m:oMath>
                </a14:m>
                <a:r>
                  <a:rPr lang="en-US" altLang="zh-CN" sz="1400" b="1" i="1" dirty="0">
                    <a:ea typeface="宋体" panose="02010600030101010101" pitchFamily="2" charset="-122"/>
                  </a:rPr>
                  <a:t>) </a:t>
                </a:r>
                <a:r>
                  <a:rPr lang="en-US" altLang="zh-CN" sz="1400" b="1" i="1" dirty="0">
                    <a:ea typeface="宋体" panose="02010600030101010101" pitchFamily="2" charset="-122"/>
                  </a:rPr>
                  <a:t>vs </a:t>
                </a:r>
                <a14:m>
                  <m:oMath xmlns:m="http://schemas.openxmlformats.org/officeDocument/2006/math">
                    <m:r>
                      <a:rPr lang="zh-CN" altLang="en-US" sz="1400" b="1" i="1">
                        <a:latin typeface="Cambria Math" panose="02040503050406030204" pitchFamily="18" charset="0"/>
                        <a:ea typeface="宋体" panose="02010600030101010101" pitchFamily="2" charset="-122"/>
                      </a:rPr>
                      <m:t>𝜹𝝆</m:t>
                    </m:r>
                  </m:oMath>
                </a14:m>
                <a:endParaRPr lang="en-US" altLang="zh-CN" sz="1400" b="1" i="1" dirty="0">
                  <a:ea typeface="宋体" panose="02010600030101010101" pitchFamily="2" charset="-122"/>
                </a:endParaRPr>
              </a:p>
            </p:txBody>
          </p:sp>
        </mc:Choice>
        <mc:Fallback>
          <p:sp>
            <p:nvSpPr>
              <p:cNvPr id="4148" name="Text Box 623"/>
              <p:cNvSpPr txBox="1">
                <a:spLocks noRot="1" noChangeAspect="1" noMove="1" noResize="1" noEditPoints="1" noAdjustHandles="1" noChangeArrowheads="1" noChangeShapeType="1" noTextEdit="1"/>
              </p:cNvSpPr>
              <p:nvPr/>
            </p:nvSpPr>
            <p:spPr bwMode="auto">
              <a:xfrm>
                <a:off x="24931790" y="15371309"/>
                <a:ext cx="4924425" cy="306387"/>
              </a:xfrm>
              <a:prstGeom prst="rect">
                <a:avLst/>
              </a:prstGeom>
              <a:blipFill>
                <a:blip r:embed="rId16"/>
                <a:stretch>
                  <a:fillRect t="-4000" b="-20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49" name="Text Box 623"/>
              <p:cNvSpPr txBox="1">
                <a:spLocks noChangeArrowheads="1"/>
              </p:cNvSpPr>
              <p:nvPr/>
            </p:nvSpPr>
            <p:spPr bwMode="auto">
              <a:xfrm>
                <a:off x="26740027" y="14861644"/>
                <a:ext cx="1557337" cy="276999"/>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a:spAutoFit/>
              </a:bodyPr>
              <a:lstStyle>
                <a:lvl1pPr defTabSz="3762375">
                  <a:spcBef>
                    <a:spcPct val="20000"/>
                  </a:spcBef>
                  <a:buChar char="•"/>
                  <a:defRPr sz="12800">
                    <a:solidFill>
                      <a:schemeClr val="tx1"/>
                    </a:solidFill>
                    <a:latin typeface="Times New Roman" panose="02020603050405020304" pitchFamily="18" charset="0"/>
                  </a:defRPr>
                </a:lvl1pPr>
                <a:lvl2pPr marL="3063875" indent="-1182688" defTabSz="3762375">
                  <a:spcBef>
                    <a:spcPct val="20000"/>
                  </a:spcBef>
                  <a:buChar char="–"/>
                  <a:defRPr sz="11100">
                    <a:solidFill>
                      <a:schemeClr val="tx1"/>
                    </a:solidFill>
                    <a:latin typeface="Times New Roman" panose="02020603050405020304" pitchFamily="18" charset="0"/>
                  </a:defRPr>
                </a:lvl2pPr>
                <a:lvl3pPr marL="4695825" indent="-933450" defTabSz="3762375">
                  <a:spcBef>
                    <a:spcPct val="20000"/>
                  </a:spcBef>
                  <a:buChar char="•"/>
                  <a:defRPr sz="9500">
                    <a:solidFill>
                      <a:schemeClr val="tx1"/>
                    </a:solidFill>
                    <a:latin typeface="Times New Roman" panose="02020603050405020304" pitchFamily="18" charset="0"/>
                  </a:defRPr>
                </a:lvl3pPr>
                <a:lvl4pPr marL="6577013" indent="-939800" defTabSz="3762375">
                  <a:spcBef>
                    <a:spcPct val="20000"/>
                  </a:spcBef>
                  <a:buChar char="–"/>
                  <a:defRPr sz="7800">
                    <a:solidFill>
                      <a:schemeClr val="tx1"/>
                    </a:solidFill>
                    <a:latin typeface="Times New Roman" panose="02020603050405020304" pitchFamily="18" charset="0"/>
                  </a:defRPr>
                </a:lvl4pPr>
                <a:lvl5pPr marL="8458200" indent="-941388" defTabSz="3762375">
                  <a:spcBef>
                    <a:spcPct val="20000"/>
                  </a:spcBef>
                  <a:buChar char="»"/>
                  <a:defRPr sz="7800">
                    <a:solidFill>
                      <a:schemeClr val="tx1"/>
                    </a:solidFill>
                    <a:latin typeface="Times New Roman" panose="02020603050405020304" pitchFamily="18" charset="0"/>
                  </a:defRPr>
                </a:lvl5pPr>
                <a:lvl6pPr marL="89154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6pPr>
                <a:lvl7pPr marL="93726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7pPr>
                <a:lvl8pPr marL="98298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8pPr>
                <a:lvl9pPr marL="102870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9pPr>
              </a:lstStyle>
              <a:p>
                <a:pPr algn="ctr">
                  <a:spcBef>
                    <a:spcPct val="0"/>
                  </a:spcBef>
                  <a:buFontTx/>
                  <a:buNone/>
                </a:pPr>
                <a14:m>
                  <m:oMath xmlns:m="http://schemas.openxmlformats.org/officeDocument/2006/math">
                    <m:r>
                      <a:rPr lang="zh-CN" altLang="en-US" sz="1200" i="1">
                        <a:latin typeface="Cambria Math" panose="02040503050406030204" pitchFamily="18" charset="0"/>
                        <a:ea typeface="宋体" panose="02010600030101010101" pitchFamily="2" charset="-122"/>
                      </a:rPr>
                      <m:t>𝛿𝜌</m:t>
                    </m:r>
                  </m:oMath>
                </a14:m>
                <a:r>
                  <a:rPr lang="en-US" altLang="zh-CN" sz="1200" dirty="0">
                    <a:ea typeface="宋体" panose="02010600030101010101" pitchFamily="2" charset="-122"/>
                  </a:rPr>
                  <a:t> </a:t>
                </a:r>
                <a:r>
                  <a:rPr lang="en-US" altLang="zh-CN" sz="1200" dirty="0">
                    <a:ea typeface="宋体" panose="02010600030101010101" pitchFamily="2" charset="-122"/>
                  </a:rPr>
                  <a:t>[m/a</a:t>
                </a:r>
                <a:r>
                  <a:rPr lang="en-US" altLang="zh-CN" sz="1200" baseline="30000" dirty="0">
                    <a:ea typeface="宋体" panose="02010600030101010101" pitchFamily="2" charset="-122"/>
                  </a:rPr>
                  <a:t>3</a:t>
                </a:r>
                <a:r>
                  <a:rPr lang="en-US" altLang="zh-CN" sz="1200" dirty="0">
                    <a:ea typeface="宋体" panose="02010600030101010101" pitchFamily="2" charset="-122"/>
                  </a:rPr>
                  <a:t>]</a:t>
                </a:r>
              </a:p>
            </p:txBody>
          </p:sp>
        </mc:Choice>
        <mc:Fallback>
          <p:sp>
            <p:nvSpPr>
              <p:cNvPr id="4149" name="Text Box 623"/>
              <p:cNvSpPr txBox="1">
                <a:spLocks noRot="1" noChangeAspect="1" noMove="1" noResize="1" noEditPoints="1" noAdjustHandles="1" noChangeArrowheads="1" noChangeShapeType="1" noTextEdit="1"/>
              </p:cNvSpPr>
              <p:nvPr/>
            </p:nvSpPr>
            <p:spPr bwMode="auto">
              <a:xfrm>
                <a:off x="26740027" y="14861644"/>
                <a:ext cx="1557337" cy="276999"/>
              </a:xfrm>
              <a:prstGeom prst="rect">
                <a:avLst/>
              </a:prstGeom>
              <a:blipFill>
                <a:blip r:embed="rId17"/>
                <a:stretch>
                  <a:fillRect t="-2222" b="-1777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150" name="Text Box 623"/>
          <p:cNvSpPr txBox="1">
            <a:spLocks noChangeArrowheads="1"/>
          </p:cNvSpPr>
          <p:nvPr/>
        </p:nvSpPr>
        <p:spPr bwMode="auto">
          <a:xfrm rot="-5400000">
            <a:off x="23953788" y="8087626"/>
            <a:ext cx="985838"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762375">
              <a:spcBef>
                <a:spcPct val="20000"/>
              </a:spcBef>
              <a:buChar char="•"/>
              <a:defRPr sz="12800">
                <a:solidFill>
                  <a:schemeClr val="tx1"/>
                </a:solidFill>
                <a:latin typeface="Times New Roman" panose="02020603050405020304" pitchFamily="18" charset="0"/>
              </a:defRPr>
            </a:lvl1pPr>
            <a:lvl2pPr marL="3063875" indent="-1182688" defTabSz="3762375">
              <a:spcBef>
                <a:spcPct val="20000"/>
              </a:spcBef>
              <a:buChar char="–"/>
              <a:defRPr sz="11100">
                <a:solidFill>
                  <a:schemeClr val="tx1"/>
                </a:solidFill>
                <a:latin typeface="Times New Roman" panose="02020603050405020304" pitchFamily="18" charset="0"/>
              </a:defRPr>
            </a:lvl2pPr>
            <a:lvl3pPr marL="4695825" indent="-933450" defTabSz="3762375">
              <a:spcBef>
                <a:spcPct val="20000"/>
              </a:spcBef>
              <a:buChar char="•"/>
              <a:defRPr sz="9500">
                <a:solidFill>
                  <a:schemeClr val="tx1"/>
                </a:solidFill>
                <a:latin typeface="Times New Roman" panose="02020603050405020304" pitchFamily="18" charset="0"/>
              </a:defRPr>
            </a:lvl3pPr>
            <a:lvl4pPr marL="6577013" indent="-939800" defTabSz="3762375">
              <a:spcBef>
                <a:spcPct val="20000"/>
              </a:spcBef>
              <a:buChar char="–"/>
              <a:defRPr sz="7800">
                <a:solidFill>
                  <a:schemeClr val="tx1"/>
                </a:solidFill>
                <a:latin typeface="Times New Roman" panose="02020603050405020304" pitchFamily="18" charset="0"/>
              </a:defRPr>
            </a:lvl4pPr>
            <a:lvl5pPr marL="8458200" indent="-941388" defTabSz="3762375">
              <a:spcBef>
                <a:spcPct val="20000"/>
              </a:spcBef>
              <a:buChar char="»"/>
              <a:defRPr sz="7800">
                <a:solidFill>
                  <a:schemeClr val="tx1"/>
                </a:solidFill>
                <a:latin typeface="Times New Roman" panose="02020603050405020304" pitchFamily="18" charset="0"/>
              </a:defRPr>
            </a:lvl5pPr>
            <a:lvl6pPr marL="89154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6pPr>
            <a:lvl7pPr marL="93726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7pPr>
            <a:lvl8pPr marL="98298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8pPr>
            <a:lvl9pPr marL="102870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9pPr>
          </a:lstStyle>
          <a:p>
            <a:pPr algn="ctr">
              <a:spcBef>
                <a:spcPct val="0"/>
              </a:spcBef>
              <a:buFontTx/>
              <a:buNone/>
            </a:pPr>
            <a:r>
              <a:rPr lang="en-US" altLang="zh-CN" sz="1200" dirty="0" err="1">
                <a:ea typeface="宋体" panose="02010600030101010101" pitchFamily="2" charset="-122"/>
              </a:rPr>
              <a:t>m</a:t>
            </a:r>
            <a:r>
              <a:rPr lang="en-US" altLang="zh-CN" sz="1200" baseline="-25000" dirty="0" err="1">
                <a:ea typeface="宋体" panose="02010600030101010101" pitchFamily="2" charset="-122"/>
              </a:rPr>
              <a:t>z</a:t>
            </a:r>
            <a:r>
              <a:rPr lang="en-US" altLang="zh-CN" sz="1200" dirty="0">
                <a:ea typeface="宋体" panose="02010600030101010101" pitchFamily="2" charset="-122"/>
              </a:rPr>
              <a:t>[m.h</a:t>
            </a:r>
            <a:r>
              <a:rPr lang="en-US" altLang="zh-CN" sz="1200" baseline="30000" dirty="0">
                <a:ea typeface="宋体" panose="02010600030101010101" pitchFamily="2" charset="-122"/>
              </a:rPr>
              <a:t>-1</a:t>
            </a:r>
            <a:r>
              <a:rPr lang="en-US" altLang="zh-CN" sz="1200" dirty="0">
                <a:ea typeface="宋体" panose="02010600030101010101" pitchFamily="2" charset="-122"/>
              </a:rPr>
              <a:t>]</a:t>
            </a:r>
            <a:endParaRPr lang="en-US" altLang="zh-CN" sz="1200" dirty="0">
              <a:ea typeface="宋体" panose="02010600030101010101" pitchFamily="2" charset="-122"/>
            </a:endParaRPr>
          </a:p>
        </p:txBody>
      </p:sp>
      <p:sp>
        <p:nvSpPr>
          <p:cNvPr id="4154" name="Text Box 623"/>
          <p:cNvSpPr txBox="1">
            <a:spLocks noChangeArrowheads="1"/>
          </p:cNvSpPr>
          <p:nvPr/>
        </p:nvSpPr>
        <p:spPr bwMode="auto">
          <a:xfrm>
            <a:off x="26593033" y="10327609"/>
            <a:ext cx="155733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762375">
              <a:spcBef>
                <a:spcPct val="20000"/>
              </a:spcBef>
              <a:buChar char="•"/>
              <a:defRPr sz="12800">
                <a:solidFill>
                  <a:schemeClr val="tx1"/>
                </a:solidFill>
                <a:latin typeface="Times New Roman" panose="02020603050405020304" pitchFamily="18" charset="0"/>
              </a:defRPr>
            </a:lvl1pPr>
            <a:lvl2pPr marL="3063875" indent="-1182688" defTabSz="3762375">
              <a:spcBef>
                <a:spcPct val="20000"/>
              </a:spcBef>
              <a:buChar char="–"/>
              <a:defRPr sz="11100">
                <a:solidFill>
                  <a:schemeClr val="tx1"/>
                </a:solidFill>
                <a:latin typeface="Times New Roman" panose="02020603050405020304" pitchFamily="18" charset="0"/>
              </a:defRPr>
            </a:lvl2pPr>
            <a:lvl3pPr marL="4695825" indent="-933450" defTabSz="3762375">
              <a:spcBef>
                <a:spcPct val="20000"/>
              </a:spcBef>
              <a:buChar char="•"/>
              <a:defRPr sz="9500">
                <a:solidFill>
                  <a:schemeClr val="tx1"/>
                </a:solidFill>
                <a:latin typeface="Times New Roman" panose="02020603050405020304" pitchFamily="18" charset="0"/>
              </a:defRPr>
            </a:lvl3pPr>
            <a:lvl4pPr marL="6577013" indent="-939800" defTabSz="3762375">
              <a:spcBef>
                <a:spcPct val="20000"/>
              </a:spcBef>
              <a:buChar char="–"/>
              <a:defRPr sz="7800">
                <a:solidFill>
                  <a:schemeClr val="tx1"/>
                </a:solidFill>
                <a:latin typeface="Times New Roman" panose="02020603050405020304" pitchFamily="18" charset="0"/>
              </a:defRPr>
            </a:lvl4pPr>
            <a:lvl5pPr marL="8458200" indent="-941388" defTabSz="3762375">
              <a:spcBef>
                <a:spcPct val="20000"/>
              </a:spcBef>
              <a:buChar char="»"/>
              <a:defRPr sz="7800">
                <a:solidFill>
                  <a:schemeClr val="tx1"/>
                </a:solidFill>
                <a:latin typeface="Times New Roman" panose="02020603050405020304" pitchFamily="18" charset="0"/>
              </a:defRPr>
            </a:lvl5pPr>
            <a:lvl6pPr marL="89154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6pPr>
            <a:lvl7pPr marL="93726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7pPr>
            <a:lvl8pPr marL="98298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8pPr>
            <a:lvl9pPr marL="102870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9pPr>
          </a:lstStyle>
          <a:p>
            <a:pPr algn="ctr">
              <a:spcBef>
                <a:spcPct val="0"/>
              </a:spcBef>
              <a:buFontTx/>
              <a:buNone/>
            </a:pPr>
            <a:r>
              <a:rPr lang="en-US" altLang="zh-CN" sz="1200" dirty="0">
                <a:ea typeface="宋体" panose="02010600030101010101" pitchFamily="2" charset="-122"/>
              </a:rPr>
              <a:t>Time [h]</a:t>
            </a:r>
          </a:p>
        </p:txBody>
      </p:sp>
      <p:sp>
        <p:nvSpPr>
          <p:cNvPr id="4156" name="Text Box 623"/>
          <p:cNvSpPr txBox="1">
            <a:spLocks noChangeArrowheads="1"/>
          </p:cNvSpPr>
          <p:nvPr/>
        </p:nvSpPr>
        <p:spPr bwMode="auto">
          <a:xfrm>
            <a:off x="27751088" y="13815084"/>
            <a:ext cx="21590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762375">
              <a:spcBef>
                <a:spcPct val="20000"/>
              </a:spcBef>
              <a:buChar char="•"/>
              <a:defRPr sz="12800">
                <a:solidFill>
                  <a:schemeClr val="tx1"/>
                </a:solidFill>
                <a:latin typeface="Times New Roman" panose="02020603050405020304" pitchFamily="18" charset="0"/>
              </a:defRPr>
            </a:lvl1pPr>
            <a:lvl2pPr marL="3063875" indent="-1182688" defTabSz="3762375">
              <a:spcBef>
                <a:spcPct val="20000"/>
              </a:spcBef>
              <a:buChar char="–"/>
              <a:defRPr sz="11100">
                <a:solidFill>
                  <a:schemeClr val="tx1"/>
                </a:solidFill>
                <a:latin typeface="Times New Roman" panose="02020603050405020304" pitchFamily="18" charset="0"/>
              </a:defRPr>
            </a:lvl2pPr>
            <a:lvl3pPr marL="4695825" indent="-933450" defTabSz="3762375">
              <a:spcBef>
                <a:spcPct val="20000"/>
              </a:spcBef>
              <a:buChar char="•"/>
              <a:defRPr sz="9500">
                <a:solidFill>
                  <a:schemeClr val="tx1"/>
                </a:solidFill>
                <a:latin typeface="Times New Roman" panose="02020603050405020304" pitchFamily="18" charset="0"/>
              </a:defRPr>
            </a:lvl3pPr>
            <a:lvl4pPr marL="6577013" indent="-939800" defTabSz="3762375">
              <a:spcBef>
                <a:spcPct val="20000"/>
              </a:spcBef>
              <a:buChar char="–"/>
              <a:defRPr sz="7800">
                <a:solidFill>
                  <a:schemeClr val="tx1"/>
                </a:solidFill>
                <a:latin typeface="Times New Roman" panose="02020603050405020304" pitchFamily="18" charset="0"/>
              </a:defRPr>
            </a:lvl4pPr>
            <a:lvl5pPr marL="8458200" indent="-941388" defTabSz="3762375">
              <a:spcBef>
                <a:spcPct val="20000"/>
              </a:spcBef>
              <a:buChar char="»"/>
              <a:defRPr sz="7800">
                <a:solidFill>
                  <a:schemeClr val="tx1"/>
                </a:solidFill>
                <a:latin typeface="Times New Roman" panose="02020603050405020304" pitchFamily="18" charset="0"/>
              </a:defRPr>
            </a:lvl5pPr>
            <a:lvl6pPr marL="89154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6pPr>
            <a:lvl7pPr marL="93726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7pPr>
            <a:lvl8pPr marL="98298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8pPr>
            <a:lvl9pPr marL="102870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9pPr>
          </a:lstStyle>
          <a:p>
            <a:pPr algn="ctr">
              <a:spcBef>
                <a:spcPct val="0"/>
              </a:spcBef>
              <a:buFontTx/>
              <a:buNone/>
            </a:pPr>
            <a:r>
              <a:rPr lang="en-US" altLang="zh-CN" sz="1400" dirty="0">
                <a:ea typeface="宋体" panose="02010600030101010101" pitchFamily="2" charset="-122"/>
              </a:rPr>
              <a:t>y = 0.00051554+27684 x</a:t>
            </a:r>
          </a:p>
        </p:txBody>
      </p:sp>
      <p:sp>
        <p:nvSpPr>
          <p:cNvPr id="68" name="TextBox 67"/>
          <p:cNvSpPr txBox="1"/>
          <p:nvPr/>
        </p:nvSpPr>
        <p:spPr>
          <a:xfrm>
            <a:off x="12008949" y="14073624"/>
            <a:ext cx="11536853" cy="1323439"/>
          </a:xfrm>
          <a:prstGeom prst="rect">
            <a:avLst/>
          </a:prstGeom>
          <a:noFill/>
        </p:spPr>
        <p:txBody>
          <a:bodyPr wrap="square" rtlCol="0">
            <a:spAutoFit/>
          </a:bodyPr>
          <a:lstStyle/>
          <a:p>
            <a:pPr algn="just"/>
            <a:r>
              <a:rPr lang="en-US" sz="2000" dirty="0"/>
              <a:t>In our computational model we used the </a:t>
            </a:r>
            <a:r>
              <a:rPr lang="en-US" sz="2000" dirty="0" err="1"/>
              <a:t>GeoDict</a:t>
            </a:r>
            <a:r>
              <a:rPr lang="en-US" sz="2000" dirty="0"/>
              <a:t> to generate the non-woven membrane. But the output files generated were not in the proper format for running  simulations. So we interpret the output given by the </a:t>
            </a:r>
            <a:r>
              <a:rPr lang="en-US" sz="2000" dirty="0" err="1"/>
              <a:t>GeoDict</a:t>
            </a:r>
            <a:r>
              <a:rPr lang="en-US" sz="2000" dirty="0"/>
              <a:t> (Figure 8 (a)) and convert it into the format that we required (Figure 8(b)) and generated the membrane as shown in Figure 4.</a:t>
            </a:r>
            <a:endParaRPr lang="en-US" sz="2000" baseline="30000" dirty="0"/>
          </a:p>
        </p:txBody>
      </p:sp>
      <mc:AlternateContent xmlns:mc="http://schemas.openxmlformats.org/markup-compatibility/2006">
        <mc:Choice xmlns:a14="http://schemas.microsoft.com/office/drawing/2010/main" Requires="a14">
          <p:sp>
            <p:nvSpPr>
              <p:cNvPr id="8" name="TextBox 7"/>
              <p:cNvSpPr txBox="1"/>
              <p:nvPr/>
            </p:nvSpPr>
            <p:spPr>
              <a:xfrm>
                <a:off x="30393640" y="6246407"/>
                <a:ext cx="5499459" cy="12769329"/>
              </a:xfrm>
              <a:prstGeom prst="rect">
                <a:avLst/>
              </a:prstGeom>
              <a:noFill/>
            </p:spPr>
            <p:txBody>
              <a:bodyPr wrap="square" rtlCol="0">
                <a:spAutoFit/>
              </a:bodyPr>
              <a:lstStyle/>
              <a:p>
                <a:pPr algn="just"/>
                <a:r>
                  <a:rPr lang="en-US" sz="2000" dirty="0"/>
                  <a:t>We got the results from the simulations which are shown in the plots of figure 9.  </a:t>
                </a:r>
              </a:p>
              <a:p>
                <a:pPr algn="just"/>
                <a:r>
                  <a:rPr lang="en-US" sz="2000" dirty="0"/>
                  <a:t>In Figure 9 (a), we can see that the results have been converged. As the mass flux has reached to certain value after some time, which shows that results have been converged.</a:t>
                </a:r>
              </a:p>
              <a:p>
                <a:pPr algn="just"/>
                <a:endParaRPr lang="en-US" sz="2000" dirty="0"/>
              </a:p>
              <a:p>
                <a:pPr algn="just"/>
                <a:r>
                  <a:rPr lang="en-US" sz="2000" dirty="0"/>
                  <a:t>In Figure 9 (b) we have the plot of mas flux vs </a:t>
                </a:r>
                <a14:m>
                  <m:oMath xmlns:m="http://schemas.openxmlformats.org/officeDocument/2006/math">
                    <m:r>
                      <a:rPr lang="zh-CN" altLang="en-US" sz="2000" b="1" i="1">
                        <a:latin typeface="Cambria Math" panose="02040503050406030204" pitchFamily="18" charset="0"/>
                        <a:ea typeface="宋体" panose="02010600030101010101" pitchFamily="2" charset="-122"/>
                      </a:rPr>
                      <m:t>𝜹𝝆</m:t>
                    </m:r>
                    <m:r>
                      <a:rPr lang="en-US" altLang="zh-CN" sz="2000" b="1" i="1">
                        <a:latin typeface="Cambria Math" panose="02040503050406030204" pitchFamily="18" charset="0"/>
                        <a:ea typeface="宋体" panose="02010600030101010101" pitchFamily="2" charset="-122"/>
                      </a:rPr>
                      <m:t>.  </m:t>
                    </m:r>
                    <m:r>
                      <m:rPr>
                        <m:sty m:val="p"/>
                      </m:rPr>
                      <a:rPr lang="en-US" altLang="zh-CN" sz="2000">
                        <a:latin typeface="Cambria Math" panose="02040503050406030204" pitchFamily="18" charset="0"/>
                        <a:ea typeface="宋体" panose="02010600030101010101" pitchFamily="2" charset="-122"/>
                      </a:rPr>
                      <m:t>We</m:t>
                    </m:r>
                  </m:oMath>
                </a14:m>
                <a:r>
                  <a:rPr lang="en-US" altLang="zh-CN" sz="2000" b="1" i="1" dirty="0">
                    <a:ea typeface="宋体" panose="02010600030101010101" pitchFamily="2" charset="-122"/>
                  </a:rPr>
                  <a:t> </a:t>
                </a:r>
                <a:r>
                  <a:rPr lang="en-US" altLang="zh-CN" sz="2000" dirty="0">
                    <a:ea typeface="宋体" panose="02010600030101010101" pitchFamily="2" charset="-122"/>
                  </a:rPr>
                  <a:t>expected this linear behavior from the Darcy’s law as given by equation (3).</a:t>
                </a:r>
                <a:endParaRPr lang="en-US" altLang="zh-CN" sz="2000" dirty="0">
                  <a:ea typeface="宋体" panose="02010600030101010101" pitchFamily="2" charset="-122"/>
                </a:endParaRPr>
              </a:p>
              <a:p>
                <a:pPr algn="just"/>
                <a:r>
                  <a:rPr lang="en-US" sz="2000" dirty="0"/>
                  <a:t>After fitting the plot (b), the equation of the plot comes out to be:   y = 0.00051554 + 27684 x, </a:t>
                </a:r>
              </a:p>
              <a:p>
                <a:pPr algn="just"/>
                <a:r>
                  <a:rPr lang="en-US" sz="2000" dirty="0"/>
                  <a:t>	</a:t>
                </a:r>
                <a:r>
                  <a:rPr lang="en-US" sz="2000" dirty="0"/>
                  <a:t>	slope= 27684</a:t>
                </a:r>
                <a14:m>
                  <m:oMath xmlns:m="http://schemas.openxmlformats.org/officeDocument/2006/math">
                    <m:f>
                      <m:fPr>
                        <m:type m:val="skw"/>
                        <m:ctrlPr>
                          <a:rPr lang="en-US" sz="2000" i="1">
                            <a:latin typeface="Cambria Math" panose="02040503050406030204" pitchFamily="18" charset="0"/>
                          </a:rPr>
                        </m:ctrlPr>
                      </m:fPr>
                      <m:num>
                        <m:r>
                          <a:rPr lang="en-US" sz="2000" i="1">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𝑎</m:t>
                            </m:r>
                          </m:e>
                          <m:sup>
                            <m:r>
                              <a:rPr lang="en-US" sz="2000" i="1">
                                <a:latin typeface="Cambria Math" panose="02040503050406030204" pitchFamily="18" charset="0"/>
                              </a:rPr>
                              <m:t>3</m:t>
                            </m:r>
                          </m:sup>
                        </m:sSup>
                      </m:num>
                      <m:den>
                        <m:r>
                          <a:rPr lang="en-US" sz="2000" i="1">
                            <a:latin typeface="Cambria Math" panose="02040503050406030204" pitchFamily="18" charset="0"/>
                          </a:rPr>
                          <m:t>h</m:t>
                        </m:r>
                      </m:den>
                    </m:f>
                  </m:oMath>
                </a14:m>
                <a:endParaRPr lang="en-US" sz="2000" dirty="0"/>
              </a:p>
              <a:p>
                <a:pPr algn="just"/>
                <a:endParaRPr lang="en-US" sz="2000" dirty="0"/>
              </a:p>
              <a:p>
                <a:pPr algn="just"/>
                <a:r>
                  <a:rPr lang="en-US" sz="2000" dirty="0"/>
                  <a:t>From the equation (3)</a:t>
                </a:r>
                <a:r>
                  <a:rPr lang="en-US" sz="2000" b="1" dirty="0">
                    <a:solidFill>
                      <a:srgbClr val="FF0000"/>
                    </a:solidFill>
                  </a:rPr>
                  <a:t> </a:t>
                </a:r>
                <a:r>
                  <a:rPr lang="en-US" sz="2000" dirty="0"/>
                  <a:t>we have ,</a:t>
                </a:r>
              </a:p>
              <a:p>
                <a:pPr algn="just"/>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𝑧</m:t>
                              </m:r>
                            </m:sub>
                          </m:sSub>
                        </m:num>
                        <m:den>
                          <m:r>
                            <a:rPr lang="en-US" sz="2000" i="1">
                              <a:latin typeface="Cambria Math" panose="02040503050406030204" pitchFamily="18" charset="0"/>
                              <a:ea typeface="Cambria Math" panose="02040503050406030204" pitchFamily="18" charset="0"/>
                            </a:rPr>
                            <m:t>𝛿𝜌</m:t>
                          </m:r>
                        </m:den>
                      </m:f>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𝜅</m:t>
                              </m:r>
                            </m:e>
                            <m:sub>
                              <m:r>
                                <a:rPr lang="en-US" sz="2000" i="1">
                                  <a:latin typeface="Cambria Math" panose="02040503050406030204" pitchFamily="18" charset="0"/>
                                </a:rPr>
                                <m:t>𝑧</m:t>
                              </m:r>
                            </m:sub>
                          </m:sSub>
                          <m:r>
                            <a:rPr lang="en-US" sz="2000" i="1">
                              <a:latin typeface="Cambria Math" panose="02040503050406030204" pitchFamily="18" charset="0"/>
                            </a:rPr>
                            <m:t>. 4. </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𝑥</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𝑦</m:t>
                              </m:r>
                            </m:sub>
                          </m:sSub>
                        </m:num>
                        <m:den>
                          <m:d>
                            <m:dPr>
                              <m:ctrlPr>
                                <a:rPr lang="en-US" sz="2000" i="1">
                                  <a:latin typeface="Cambria Math" panose="02040503050406030204" pitchFamily="18" charset="0"/>
                                </a:rPr>
                              </m:ctrlPr>
                            </m:dPr>
                            <m:e>
                              <m:r>
                                <a:rPr lang="en-US" sz="2000" i="1">
                                  <a:latin typeface="Cambria Math" panose="02040503050406030204" pitchFamily="18" charset="0"/>
                                </a:rPr>
                                <m:t>2</m:t>
                              </m:r>
                              <m:r>
                                <a:rPr lang="en-US" sz="2000" i="1">
                                  <a:latin typeface="Cambria Math" panose="02040503050406030204" pitchFamily="18" charset="0"/>
                                  <a:ea typeface="Cambria Math" panose="02040503050406030204" pitchFamily="18" charset="0"/>
                                </a:rPr>
                                <m:t>𝜏</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h</m:t>
                              </m:r>
                            </m:e>
                          </m:d>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𝑛</m:t>
                              </m:r>
                            </m:e>
                            <m:sub>
                              <m:r>
                                <a:rPr lang="en-US" sz="2000" i="1">
                                  <a:latin typeface="Cambria Math" panose="02040503050406030204" pitchFamily="18" charset="0"/>
                                  <a:ea typeface="Cambria Math" panose="02040503050406030204" pitchFamily="18" charset="0"/>
                                </a:rPr>
                                <m:t>𝑧</m:t>
                              </m:r>
                            </m:sub>
                          </m:sSub>
                        </m:den>
                      </m:f>
                      <m:r>
                        <a:rPr lang="en-US" sz="2000" i="1">
                          <a:latin typeface="Cambria Math" panose="02040503050406030204" pitchFamily="18" charset="0"/>
                          <a:ea typeface="Cambria Math" panose="02040503050406030204" pitchFamily="18" charset="0"/>
                        </a:rPr>
                        <m:t>𝑎</m:t>
                      </m:r>
                      <m:r>
                        <a:rPr lang="en-US" sz="2000" i="1">
                          <a:latin typeface="Cambria Math" panose="02040503050406030204" pitchFamily="18" charset="0"/>
                        </a:rPr>
                        <m:t>=27684</m:t>
                      </m:r>
                      <m:f>
                        <m:fPr>
                          <m:type m:val="skw"/>
                          <m:ctrlPr>
                            <a:rPr lang="en-US" sz="2000" i="1">
                              <a:latin typeface="Cambria Math" panose="02040503050406030204" pitchFamily="18" charset="0"/>
                            </a:rPr>
                          </m:ctrlPr>
                        </m:fPr>
                        <m:num>
                          <m:r>
                            <a:rPr lang="en-US" sz="2000" i="1">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𝑎</m:t>
                              </m:r>
                            </m:e>
                            <m:sup>
                              <m:r>
                                <a:rPr lang="en-US" sz="2000" i="1">
                                  <a:latin typeface="Cambria Math" panose="02040503050406030204" pitchFamily="18" charset="0"/>
                                </a:rPr>
                                <m:t>3</m:t>
                              </m:r>
                            </m:sup>
                          </m:sSup>
                        </m:num>
                        <m:den>
                          <m:r>
                            <a:rPr lang="en-US" sz="2000" i="1">
                              <a:latin typeface="Cambria Math" panose="02040503050406030204" pitchFamily="18" charset="0"/>
                            </a:rPr>
                            <m:t>h</m:t>
                          </m:r>
                        </m:den>
                      </m:f>
                    </m:oMath>
                  </m:oMathPara>
                </a14:m>
                <a:endParaRPr lang="en-US" sz="2000" i="1" dirty="0">
                  <a:latin typeface="Cambria Math" panose="02040503050406030204" pitchFamily="18" charset="0"/>
                </a:endParaRPr>
              </a:p>
              <a:p>
                <a:pPr algn="just"/>
                <a:endParaRPr lang="en-US" sz="20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 </m:t>
                      </m:r>
                      <m:sSub>
                        <m:sSubPr>
                          <m:ctrlPr>
                            <a:rPr lang="en-US" sz="2000" b="1" i="1">
                              <a:latin typeface="Cambria Math" panose="02040503050406030204" pitchFamily="18" charset="0"/>
                            </a:rPr>
                          </m:ctrlPr>
                        </m:sSubPr>
                        <m:e>
                          <m:r>
                            <a:rPr lang="en-US" sz="2000" b="1" i="1">
                              <a:latin typeface="Cambria Math" panose="02040503050406030204" pitchFamily="18" charset="0"/>
                              <a:ea typeface="Cambria Math" panose="02040503050406030204" pitchFamily="18" charset="0"/>
                            </a:rPr>
                            <m:t>𝜿</m:t>
                          </m:r>
                        </m:e>
                        <m:sub>
                          <m:r>
                            <a:rPr lang="en-US" sz="2000" b="1" i="1">
                              <a:latin typeface="Cambria Math" panose="02040503050406030204" pitchFamily="18" charset="0"/>
                            </a:rPr>
                            <m:t>𝒛</m:t>
                          </m:r>
                        </m:sub>
                      </m:sSub>
                      <m:r>
                        <a:rPr lang="en-US" sz="2000" b="1" i="1">
                          <a:latin typeface="Cambria Math" panose="02040503050406030204" pitchFamily="18" charset="0"/>
                        </a:rPr>
                        <m:t>=</m:t>
                      </m:r>
                      <m:r>
                        <a:rPr lang="en-US" sz="2000" b="1" i="1">
                          <a:latin typeface="Cambria Math" panose="02040503050406030204" pitchFamily="18" charset="0"/>
                        </a:rPr>
                        <m:t>𝟒𝟒</m:t>
                      </m:r>
                      <m:r>
                        <a:rPr lang="en-US" sz="2000" b="1" i="1">
                          <a:latin typeface="Cambria Math" panose="02040503050406030204" pitchFamily="18" charset="0"/>
                        </a:rPr>
                        <m:t>.</m:t>
                      </m:r>
                      <m:r>
                        <a:rPr lang="en-US" sz="2000" b="1" i="1">
                          <a:latin typeface="Cambria Math" panose="02040503050406030204" pitchFamily="18" charset="0"/>
                        </a:rPr>
                        <m:t>𝟔𝟒𝟔</m:t>
                      </m:r>
                      <m:r>
                        <a:rPr lang="en-US" sz="2000" b="1" i="1">
                          <a:latin typeface="Cambria Math" panose="02040503050406030204" pitchFamily="18" charset="0"/>
                        </a:rPr>
                        <m:t> </m:t>
                      </m:r>
                      <m:sSup>
                        <m:sSupPr>
                          <m:ctrlPr>
                            <a:rPr lang="en-US" sz="2000" b="1" i="1">
                              <a:latin typeface="Cambria Math" panose="02040503050406030204" pitchFamily="18" charset="0"/>
                            </a:rPr>
                          </m:ctrlPr>
                        </m:sSupPr>
                        <m:e>
                          <m:r>
                            <a:rPr lang="en-US" sz="2000" b="1" i="1">
                              <a:latin typeface="Cambria Math" panose="02040503050406030204" pitchFamily="18" charset="0"/>
                            </a:rPr>
                            <m:t>𝒂</m:t>
                          </m:r>
                        </m:e>
                        <m:sup>
                          <m:r>
                            <a:rPr lang="en-US" sz="2000" b="1" i="1">
                              <a:latin typeface="Cambria Math" panose="02040503050406030204" pitchFamily="18" charset="0"/>
                            </a:rPr>
                            <m:t>𝟐</m:t>
                          </m:r>
                        </m:sup>
                      </m:sSup>
                    </m:oMath>
                  </m:oMathPara>
                </a14:m>
                <a:endParaRPr lang="en-US" sz="2000" b="1" dirty="0"/>
              </a:p>
              <a:p>
                <a:pPr algn="just"/>
                <a:endParaRPr lang="en-US" sz="2000" dirty="0"/>
              </a:p>
              <a:p>
                <a:pPr algn="just"/>
                <a:r>
                  <a:rPr lang="en-US" sz="2000" dirty="0"/>
                  <a:t>The permeability of the membrane comes out to be 44.64 a</a:t>
                </a:r>
                <a:r>
                  <a:rPr lang="en-US" sz="2000" baseline="30000" dirty="0"/>
                  <a:t>2</a:t>
                </a:r>
                <a:r>
                  <a:rPr lang="en-US" sz="2000" dirty="0"/>
                  <a:t> with this method. </a:t>
                </a:r>
              </a:p>
              <a:p>
                <a:pPr algn="just"/>
                <a:endParaRPr lang="en-US" sz="2000" dirty="0"/>
              </a:p>
              <a:p>
                <a:pPr algn="just"/>
                <a:r>
                  <a:rPr lang="en-US" sz="2000" dirty="0"/>
                  <a:t>We also did the validation test for LBM, in which the permeability through the square duct comes out to be ~310 a</a:t>
                </a:r>
                <a:r>
                  <a:rPr lang="en-US" sz="2000" baseline="30000" dirty="0"/>
                  <a:t>2</a:t>
                </a:r>
                <a:r>
                  <a:rPr lang="en-US" sz="2000" dirty="0"/>
                  <a:t>. Membrane is offering a resistance to the flow as a result of which the permeability of membrane is decreasing.</a:t>
                </a:r>
              </a:p>
              <a:p>
                <a:pPr algn="just"/>
                <a:endParaRPr lang="en-US" sz="2000" dirty="0"/>
              </a:p>
              <a:p>
                <a:pPr algn="just"/>
                <a:r>
                  <a:rPr lang="en-US" sz="2000" dirty="0"/>
                  <a:t>In Figure9(c), we expected permeability to be constant with</a:t>
                </a:r>
                <a14:m>
                  <m:oMath xmlns:m="http://schemas.openxmlformats.org/officeDocument/2006/math">
                    <m:r>
                      <a:rPr lang="en-US" altLang="zh-CN" sz="2000">
                        <a:latin typeface="Cambria Math" panose="02040503050406030204" pitchFamily="18" charset="0"/>
                        <a:ea typeface="宋体" panose="02010600030101010101" pitchFamily="2" charset="-122"/>
                      </a:rPr>
                      <m:t> </m:t>
                    </m:r>
                    <m:r>
                      <a:rPr lang="zh-CN" altLang="en-US" sz="2000" i="1">
                        <a:latin typeface="Cambria Math" panose="02040503050406030204" pitchFamily="18" charset="0"/>
                        <a:ea typeface="宋体" panose="02010600030101010101" pitchFamily="2" charset="-122"/>
                      </a:rPr>
                      <m:t>𝛿𝜌</m:t>
                    </m:r>
                  </m:oMath>
                </a14:m>
                <a:r>
                  <a:rPr lang="en-US" altLang="zh-CN" sz="2000" dirty="0">
                    <a:ea typeface="宋体" panose="02010600030101010101" pitchFamily="2" charset="-122"/>
                  </a:rPr>
                  <a:t> </a:t>
                </a:r>
                <a:r>
                  <a:rPr lang="en-US" altLang="zh-CN" sz="2000" dirty="0">
                    <a:ea typeface="宋体" panose="02010600030101010101" pitchFamily="2" charset="-122"/>
                  </a:rPr>
                  <a:t>,but it is showing a non-constant behavior. It may be because, lattice Boltzmann method that we are using is for incompressible fluids. But we are using</a:t>
                </a:r>
                <a14:m>
                  <m:oMath xmlns:m="http://schemas.openxmlformats.org/officeDocument/2006/math">
                    <m:r>
                      <a:rPr lang="en-US" altLang="zh-CN" sz="2000">
                        <a:latin typeface="Cambria Math" panose="02040503050406030204" pitchFamily="18" charset="0"/>
                        <a:ea typeface="宋体" panose="02010600030101010101" pitchFamily="2" charset="-122"/>
                      </a:rPr>
                      <m:t> </m:t>
                    </m:r>
                    <m:r>
                      <a:rPr lang="zh-CN" altLang="en-US" sz="2000" i="1">
                        <a:latin typeface="Cambria Math" panose="02040503050406030204" pitchFamily="18" charset="0"/>
                        <a:ea typeface="宋体" panose="02010600030101010101" pitchFamily="2" charset="-122"/>
                      </a:rPr>
                      <m:t>𝛿𝜌</m:t>
                    </m:r>
                  </m:oMath>
                </a14:m>
                <a:r>
                  <a:rPr lang="en-US" altLang="zh-CN" sz="2000" dirty="0">
                    <a:ea typeface="宋体" panose="02010600030101010101" pitchFamily="2" charset="-122"/>
                  </a:rPr>
                  <a:t> across the fluid flow, which is affecting compressibility of fluid. There may be numerical errors in LB method with increase in</a:t>
                </a:r>
                <a14:m>
                  <m:oMath xmlns:m="http://schemas.openxmlformats.org/officeDocument/2006/math">
                    <m:r>
                      <a:rPr lang="en-US" altLang="zh-CN" sz="2000">
                        <a:latin typeface="Cambria Math" panose="02040503050406030204" pitchFamily="18" charset="0"/>
                        <a:ea typeface="宋体" panose="02010600030101010101" pitchFamily="2" charset="-122"/>
                      </a:rPr>
                      <m:t> </m:t>
                    </m:r>
                    <m:r>
                      <a:rPr lang="en-US" altLang="zh-CN" sz="2000" i="1">
                        <a:latin typeface="Cambria Math" panose="02040503050406030204" pitchFamily="18" charset="0"/>
                        <a:ea typeface="宋体" panose="02010600030101010101" pitchFamily="2" charset="-122"/>
                      </a:rPr>
                      <m:t> </m:t>
                    </m:r>
                    <m:r>
                      <a:rPr lang="zh-CN" altLang="en-US" sz="2000" i="1">
                        <a:latin typeface="Cambria Math" panose="02040503050406030204" pitchFamily="18" charset="0"/>
                        <a:ea typeface="宋体" panose="02010600030101010101" pitchFamily="2" charset="-122"/>
                      </a:rPr>
                      <m:t>𝛿𝜌</m:t>
                    </m:r>
                  </m:oMath>
                </a14:m>
                <a:r>
                  <a:rPr lang="en-US" altLang="zh-CN" sz="2000" dirty="0">
                    <a:ea typeface="宋体" panose="02010600030101010101" pitchFamily="2" charset="-122"/>
                  </a:rPr>
                  <a:t>.</a:t>
                </a:r>
              </a:p>
              <a:p>
                <a:pPr algn="just"/>
                <a:endParaRPr lang="en-US" altLang="zh-CN" sz="2000" dirty="0">
                  <a:ea typeface="宋体" panose="02010600030101010101" pitchFamily="2" charset="-122"/>
                </a:endParaRPr>
              </a:p>
              <a:p>
                <a:pPr algn="just"/>
                <a:r>
                  <a:rPr lang="en-US" altLang="zh-CN" sz="2000" dirty="0">
                    <a:ea typeface="宋体" panose="02010600030101010101" pitchFamily="2" charset="-122"/>
                  </a:rPr>
                  <a:t>Further investigation needs to be done, to fully understand the functional dependency  of permeability on other parameters.</a:t>
                </a:r>
                <a:endParaRPr lang="en-US" sz="2000" baseline="30000" dirty="0"/>
              </a:p>
            </p:txBody>
          </p:sp>
        </mc:Choice>
        <mc:Fallback>
          <p:sp>
            <p:nvSpPr>
              <p:cNvPr id="8" name="TextBox 7"/>
              <p:cNvSpPr txBox="1">
                <a:spLocks noRot="1" noChangeAspect="1" noMove="1" noResize="1" noEditPoints="1" noAdjustHandles="1" noChangeArrowheads="1" noChangeShapeType="1" noTextEdit="1"/>
              </p:cNvSpPr>
              <p:nvPr/>
            </p:nvSpPr>
            <p:spPr>
              <a:xfrm>
                <a:off x="30393640" y="6246407"/>
                <a:ext cx="5499459" cy="12769329"/>
              </a:xfrm>
              <a:prstGeom prst="rect">
                <a:avLst/>
              </a:prstGeom>
              <a:blipFill>
                <a:blip r:embed="rId18"/>
                <a:stretch>
                  <a:fillRect l="-1220" t="-287" r="-1109"/>
                </a:stretch>
              </a:blipFill>
            </p:spPr>
            <p:txBody>
              <a:bodyPr/>
              <a:lstStyle/>
              <a:p>
                <a:r>
                  <a:rPr lang="en-US">
                    <a:noFill/>
                  </a:rPr>
                  <a:t> </a:t>
                </a:r>
              </a:p>
            </p:txBody>
          </p:sp>
        </mc:Fallback>
      </mc:AlternateContent>
      <p:sp>
        <p:nvSpPr>
          <p:cNvPr id="72" name="Text Box 233"/>
          <p:cNvSpPr txBox="1">
            <a:spLocks noChangeArrowheads="1"/>
          </p:cNvSpPr>
          <p:nvPr/>
        </p:nvSpPr>
        <p:spPr bwMode="auto">
          <a:xfrm>
            <a:off x="15845736" y="19889606"/>
            <a:ext cx="3469219" cy="830997"/>
          </a:xfrm>
          <a:prstGeom prst="rect">
            <a:avLst/>
          </a:prstGeom>
          <a:noFill/>
          <a:ln>
            <a:noFill/>
          </a:ln>
          <a:effectLst/>
          <a:extLst/>
        </p:spPr>
        <p:txBody>
          <a:bodyPr wrap="none">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r>
              <a:rPr lang="en-US" altLang="zh-CN" sz="4800" b="1" u="sng" dirty="0">
                <a:ea typeface="宋体" panose="02010600030101010101" pitchFamily="2" charset="-122"/>
              </a:rPr>
              <a:t>Calculations</a:t>
            </a:r>
            <a:endParaRPr lang="en-US" altLang="zh-CN" sz="4800" b="1" u="sng" dirty="0">
              <a:ea typeface="宋体" panose="02010600030101010101" pitchFamily="2" charset="-122"/>
            </a:endParaRPr>
          </a:p>
        </p:txBody>
      </p:sp>
      <p:sp>
        <p:nvSpPr>
          <p:cNvPr id="74" name="Text Box 742"/>
          <p:cNvSpPr txBox="1">
            <a:spLocks noChangeArrowheads="1"/>
          </p:cNvSpPr>
          <p:nvPr/>
        </p:nvSpPr>
        <p:spPr bwMode="auto">
          <a:xfrm>
            <a:off x="24307802" y="23438721"/>
            <a:ext cx="11567811"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pPr algn="just">
              <a:spcBef>
                <a:spcPct val="50000"/>
              </a:spcBef>
            </a:pPr>
            <a:r>
              <a:rPr lang="en-US" altLang="zh-CN" sz="2000" dirty="0">
                <a:ea typeface="宋体" panose="02010600030101010101" pitchFamily="2" charset="-122"/>
              </a:rPr>
              <a:t>[1] </a:t>
            </a:r>
            <a:r>
              <a:rPr lang="en-US" sz="2000" dirty="0"/>
              <a:t>F. E. Ahmed</a:t>
            </a:r>
            <a:r>
              <a:rPr lang="en-US" sz="2000" dirty="0"/>
              <a:t>, </a:t>
            </a:r>
            <a:r>
              <a:rPr lang="en-US" sz="2000" dirty="0"/>
              <a:t>B. S. </a:t>
            </a:r>
            <a:r>
              <a:rPr lang="en-US" sz="2000" dirty="0" err="1"/>
              <a:t>Lalia</a:t>
            </a:r>
            <a:r>
              <a:rPr lang="en-US" sz="2000" dirty="0"/>
              <a:t>, </a:t>
            </a:r>
            <a:r>
              <a:rPr lang="en-US" sz="2000" dirty="0"/>
              <a:t>R. </a:t>
            </a:r>
            <a:r>
              <a:rPr lang="en-US" sz="2000" dirty="0" err="1"/>
              <a:t>Hashaikeh</a:t>
            </a:r>
            <a:r>
              <a:rPr lang="en-US" sz="2000" dirty="0"/>
              <a:t>.</a:t>
            </a:r>
            <a:r>
              <a:rPr lang="en-US" sz="2000" dirty="0"/>
              <a:t> </a:t>
            </a:r>
            <a:r>
              <a:rPr lang="en-US" sz="2000" dirty="0"/>
              <a:t>A review on electrospinning for membrane </a:t>
            </a:r>
            <a:r>
              <a:rPr lang="en-US" sz="2000" dirty="0"/>
              <a:t>fabrication</a:t>
            </a:r>
            <a:r>
              <a:rPr lang="en-US" sz="2000" dirty="0"/>
              <a:t>: Challenges and </a:t>
            </a:r>
            <a:r>
              <a:rPr lang="en-US" sz="2000" dirty="0" smtClean="0"/>
              <a:t>applications. </a:t>
            </a:r>
            <a:r>
              <a:rPr lang="en-US" sz="2000" i="1" dirty="0"/>
              <a:t>Desalination</a:t>
            </a:r>
            <a:r>
              <a:rPr lang="en-US" sz="2000" dirty="0"/>
              <a:t> </a:t>
            </a:r>
            <a:r>
              <a:rPr lang="en-US" sz="2000" b="1" dirty="0"/>
              <a:t>356</a:t>
            </a:r>
            <a:r>
              <a:rPr lang="en-US" sz="2000" dirty="0"/>
              <a:t>, 15-30 (2015).</a:t>
            </a:r>
            <a:endParaRPr lang="en-US" altLang="zh-CN" sz="2000" dirty="0">
              <a:ea typeface="宋体" panose="02010600030101010101" pitchFamily="2" charset="-122"/>
            </a:endParaRPr>
          </a:p>
          <a:p>
            <a:pPr algn="just">
              <a:spcBef>
                <a:spcPct val="50000"/>
              </a:spcBef>
            </a:pPr>
            <a:r>
              <a:rPr lang="en-US" altLang="zh-CN" sz="2000" dirty="0">
                <a:ea typeface="宋体" panose="02010600030101010101" pitchFamily="2" charset="-122"/>
              </a:rPr>
              <a:t>[2] Z. Chen, A.A. </a:t>
            </a:r>
            <a:r>
              <a:rPr lang="en-US" altLang="zh-CN" sz="2000" dirty="0" err="1">
                <a:ea typeface="宋体" panose="02010600030101010101" pitchFamily="2" charset="-122"/>
              </a:rPr>
              <a:t>Trofimov</a:t>
            </a:r>
            <a:r>
              <a:rPr lang="en-US" altLang="zh-CN" sz="2000" dirty="0">
                <a:ea typeface="宋体" panose="02010600030101010101" pitchFamily="2" charset="-122"/>
              </a:rPr>
              <a:t>, L.G. </a:t>
            </a:r>
            <a:r>
              <a:rPr lang="en-US" altLang="zh-CN" sz="2000" dirty="0" err="1">
                <a:ea typeface="宋体" panose="02010600030101010101" pitchFamily="2" charset="-122"/>
              </a:rPr>
              <a:t>Jacobsohn</a:t>
            </a:r>
            <a:r>
              <a:rPr lang="en-US" altLang="zh-CN" sz="2000" dirty="0">
                <a:ea typeface="宋体" panose="02010600030101010101" pitchFamily="2" charset="-122"/>
              </a:rPr>
              <a:t>, H. Xiao, K. </a:t>
            </a:r>
            <a:r>
              <a:rPr lang="en-US" altLang="zh-CN" sz="2000" dirty="0" err="1">
                <a:ea typeface="宋体" panose="02010600030101010101" pitchFamily="2" charset="-122"/>
              </a:rPr>
              <a:t>Kornev</a:t>
            </a:r>
            <a:r>
              <a:rPr lang="en-US" altLang="zh-CN" sz="2000" dirty="0">
                <a:ea typeface="宋体" panose="02010600030101010101" pitchFamily="2" charset="-122"/>
              </a:rPr>
              <a:t>, D. Xu, F. Peng. </a:t>
            </a:r>
            <a:r>
              <a:rPr lang="en-US" altLang="zh-CN" sz="2000" dirty="0">
                <a:ea typeface="宋体" panose="02010600030101010101" pitchFamily="2" charset="-122"/>
              </a:rPr>
              <a:t>Transport properties of YAG:   Er</a:t>
            </a:r>
            <a:r>
              <a:rPr lang="en-US" altLang="zh-CN" sz="2000" baseline="30000" dirty="0">
                <a:ea typeface="宋体" panose="02010600030101010101" pitchFamily="2" charset="-122"/>
              </a:rPr>
              <a:t>+3</a:t>
            </a:r>
            <a:r>
              <a:rPr lang="en-US" altLang="zh-CN" sz="2000" dirty="0">
                <a:ea typeface="宋体" panose="02010600030101010101" pitchFamily="2" charset="-122"/>
              </a:rPr>
              <a:t> fiber membrane scintillators prepared by electrospinning </a:t>
            </a:r>
            <a:r>
              <a:rPr lang="en-US" altLang="zh-CN" sz="2000" dirty="0" smtClean="0">
                <a:ea typeface="宋体" panose="02010600030101010101" pitchFamily="2" charset="-122"/>
              </a:rPr>
              <a:t>method. </a:t>
            </a:r>
            <a:r>
              <a:rPr lang="en-US" altLang="zh-CN" sz="2000" i="1" dirty="0" smtClean="0">
                <a:ea typeface="宋体" panose="02010600030101010101" pitchFamily="2" charset="-122"/>
              </a:rPr>
              <a:t>In </a:t>
            </a:r>
            <a:r>
              <a:rPr lang="en-US" altLang="zh-CN" sz="2000" i="1" dirty="0">
                <a:ea typeface="宋体" panose="02010600030101010101" pitchFamily="2" charset="-122"/>
              </a:rPr>
              <a:t>preparation.</a:t>
            </a:r>
            <a:endParaRPr lang="en-US" altLang="zh-CN" sz="2000" dirty="0">
              <a:ea typeface="宋体" panose="02010600030101010101" pitchFamily="2" charset="-122"/>
            </a:endParaRPr>
          </a:p>
          <a:p>
            <a:pPr>
              <a:spcBef>
                <a:spcPct val="50000"/>
              </a:spcBef>
            </a:pPr>
            <a:r>
              <a:rPr lang="en-US" altLang="zh-CN" sz="2000" dirty="0">
                <a:ea typeface="宋体" panose="02010600030101010101" pitchFamily="2" charset="-122"/>
              </a:rPr>
              <a:t>[</a:t>
            </a:r>
            <a:r>
              <a:rPr lang="en-US" altLang="zh-CN" sz="2000" dirty="0">
                <a:ea typeface="宋体" panose="02010600030101010101" pitchFamily="2" charset="-122"/>
              </a:rPr>
              <a:t>3</a:t>
            </a:r>
            <a:r>
              <a:rPr lang="en-US" altLang="zh-CN" sz="2000" dirty="0">
                <a:ea typeface="宋体" panose="02010600030101010101" pitchFamily="2" charset="-122"/>
              </a:rPr>
              <a:t>] U. D. Schiller. </a:t>
            </a:r>
            <a:r>
              <a:rPr lang="en-US" altLang="zh-CN" sz="2000" i="1" dirty="0">
                <a:ea typeface="宋体" panose="02010600030101010101" pitchFamily="2" charset="-122"/>
              </a:rPr>
              <a:t>Personal communication</a:t>
            </a:r>
            <a:r>
              <a:rPr lang="en-US" altLang="zh-CN" sz="2000" dirty="0">
                <a:ea typeface="宋体" panose="02010600030101010101" pitchFamily="2" charset="-122"/>
              </a:rPr>
              <a:t>. </a:t>
            </a:r>
            <a:br>
              <a:rPr lang="en-US" altLang="zh-CN" sz="2000" dirty="0">
                <a:ea typeface="宋体" panose="02010600030101010101" pitchFamily="2" charset="-122"/>
              </a:rPr>
            </a:br>
            <a:r>
              <a:rPr lang="en-US" altLang="zh-CN" sz="2000" dirty="0">
                <a:ea typeface="宋体" panose="02010600030101010101" pitchFamily="2" charset="-122"/>
              </a:rPr>
              <a:t>http</a:t>
            </a:r>
            <a:r>
              <a:rPr lang="en-US" altLang="zh-CN" sz="2000" dirty="0">
                <a:ea typeface="宋体" panose="02010600030101010101" pitchFamily="2" charset="-122"/>
              </a:rPr>
              <a:t>://</a:t>
            </a:r>
            <a:r>
              <a:rPr lang="en-US" altLang="zh-CN" sz="2000" dirty="0">
                <a:ea typeface="宋体" panose="02010600030101010101" pitchFamily="2" charset="-122"/>
              </a:rPr>
              <a:t>espressomd.org/html/ess2012/Day4/T1-01-Hydrodynamics/talk1-LB.pdf</a:t>
            </a:r>
          </a:p>
          <a:p>
            <a:pPr algn="just">
              <a:spcBef>
                <a:spcPct val="50000"/>
              </a:spcBef>
            </a:pPr>
            <a:r>
              <a:rPr lang="en-US" altLang="zh-CN" sz="2000" dirty="0">
                <a:ea typeface="宋体" panose="02010600030101010101" pitchFamily="2" charset="-122"/>
              </a:rPr>
              <a:t>[4] B. </a:t>
            </a:r>
            <a:r>
              <a:rPr lang="en-US" altLang="zh-CN" sz="2000" dirty="0" err="1">
                <a:ea typeface="宋体" panose="02010600030101010101" pitchFamily="2" charset="-122"/>
              </a:rPr>
              <a:t>D</a:t>
            </a:r>
            <a:r>
              <a:rPr lang="en-US" altLang="zh-CN" sz="2000" dirty="0" err="1">
                <a:latin typeface="Calibri" panose="020F0502020204030204" pitchFamily="34" charset="0"/>
                <a:ea typeface="宋体" panose="02010600030101010101" pitchFamily="2" charset="-122"/>
              </a:rPr>
              <a:t>ü</a:t>
            </a:r>
            <a:r>
              <a:rPr lang="en-US" altLang="zh-CN" sz="2000" dirty="0" err="1">
                <a:ea typeface="宋体" panose="02010600030101010101" pitchFamily="2" charset="-122"/>
              </a:rPr>
              <a:t>nweg</a:t>
            </a:r>
            <a:r>
              <a:rPr lang="en-US" altLang="zh-CN" sz="2000" dirty="0">
                <a:ea typeface="宋体" panose="02010600030101010101" pitchFamily="2" charset="-122"/>
              </a:rPr>
              <a:t> and A. J</a:t>
            </a:r>
            <a:r>
              <a:rPr lang="en-US" altLang="zh-CN" sz="2000" dirty="0">
                <a:ea typeface="宋体" panose="02010600030101010101" pitchFamily="2" charset="-122"/>
              </a:rPr>
              <a:t>. C. </a:t>
            </a:r>
            <a:r>
              <a:rPr lang="en-US" altLang="zh-CN" sz="2000" dirty="0">
                <a:ea typeface="宋体" panose="02010600030101010101" pitchFamily="2" charset="-122"/>
              </a:rPr>
              <a:t>Ladd. </a:t>
            </a:r>
            <a:r>
              <a:rPr lang="en-US" altLang="zh-CN" sz="2000" dirty="0">
                <a:ea typeface="宋体" panose="02010600030101010101" pitchFamily="2" charset="-122"/>
              </a:rPr>
              <a:t>L</a:t>
            </a:r>
            <a:r>
              <a:rPr lang="en-US" altLang="zh-CN" sz="2000" dirty="0">
                <a:ea typeface="宋体" panose="02010600030101010101" pitchFamily="2" charset="-122"/>
              </a:rPr>
              <a:t>attice </a:t>
            </a:r>
            <a:r>
              <a:rPr lang="en-US" altLang="zh-CN" sz="2000" dirty="0">
                <a:ea typeface="宋体" panose="02010600030101010101" pitchFamily="2" charset="-122"/>
              </a:rPr>
              <a:t>B</a:t>
            </a:r>
            <a:r>
              <a:rPr lang="en-US" altLang="zh-CN" sz="2000" dirty="0">
                <a:ea typeface="宋体" panose="02010600030101010101" pitchFamily="2" charset="-122"/>
              </a:rPr>
              <a:t>oltzmann simulations of soft matter systems. </a:t>
            </a:r>
            <a:r>
              <a:rPr lang="en-US" altLang="zh-CN" sz="2000" i="1" dirty="0">
                <a:ea typeface="宋体" panose="02010600030101010101" pitchFamily="2" charset="-122"/>
              </a:rPr>
              <a:t>Adv. </a:t>
            </a:r>
            <a:r>
              <a:rPr lang="en-US" altLang="zh-CN" sz="2000" i="1" dirty="0" err="1">
                <a:ea typeface="宋体" panose="02010600030101010101" pitchFamily="2" charset="-122"/>
              </a:rPr>
              <a:t>Polym</a:t>
            </a:r>
            <a:r>
              <a:rPr lang="en-US" altLang="zh-CN" sz="2000" i="1" dirty="0">
                <a:ea typeface="宋体" panose="02010600030101010101" pitchFamily="2" charset="-122"/>
              </a:rPr>
              <a:t>. Sci. </a:t>
            </a:r>
            <a:r>
              <a:rPr lang="en-US" altLang="zh-CN" sz="2000" b="1" dirty="0">
                <a:ea typeface="宋体" panose="02010600030101010101" pitchFamily="2" charset="-122"/>
              </a:rPr>
              <a:t>221</a:t>
            </a:r>
            <a:r>
              <a:rPr lang="en-US" altLang="zh-CN" sz="2000" dirty="0">
                <a:ea typeface="宋体" panose="02010600030101010101" pitchFamily="2" charset="-122"/>
              </a:rPr>
              <a:t>,   89-166 </a:t>
            </a:r>
            <a:r>
              <a:rPr lang="en-US" altLang="zh-CN" sz="2000" dirty="0">
                <a:ea typeface="宋体" panose="02010600030101010101" pitchFamily="2" charset="-122"/>
              </a:rPr>
              <a:t>(2008).</a:t>
            </a:r>
          </a:p>
          <a:p>
            <a:pPr algn="just">
              <a:spcBef>
                <a:spcPct val="50000"/>
              </a:spcBef>
            </a:pPr>
            <a:r>
              <a:rPr lang="en-US" altLang="zh-CN" sz="2000" dirty="0">
                <a:ea typeface="宋体" panose="02010600030101010101" pitchFamily="2" charset="-122"/>
              </a:rPr>
              <a:t> [5] A. A. Mohamad.</a:t>
            </a:r>
            <a:r>
              <a:rPr lang="en-US" altLang="zh-CN" sz="2000" dirty="0"/>
              <a:t> </a:t>
            </a:r>
            <a:r>
              <a:rPr lang="en-US" sz="2000" i="1" dirty="0"/>
              <a:t>Lattice Boltzmann methods. </a:t>
            </a:r>
            <a:r>
              <a:rPr lang="en-US" sz="2000" i="1" dirty="0"/>
              <a:t>Fundamentals and engineering applications with computer </a:t>
            </a:r>
            <a:r>
              <a:rPr lang="en-US" sz="2000" i="1" dirty="0" smtClean="0"/>
              <a:t>codes. </a:t>
            </a:r>
            <a:r>
              <a:rPr lang="en-US" sz="2000" dirty="0"/>
              <a:t>Springer (2011).</a:t>
            </a:r>
          </a:p>
          <a:p>
            <a:pPr algn="just">
              <a:spcBef>
                <a:spcPct val="50000"/>
              </a:spcBef>
            </a:pPr>
            <a:r>
              <a:rPr lang="en-US" sz="2000" dirty="0">
                <a:latin typeface="+mj-lt"/>
              </a:rPr>
              <a:t>[6] S. </a:t>
            </a:r>
            <a:r>
              <a:rPr lang="en-US" sz="2000" dirty="0" err="1">
                <a:latin typeface="+mj-lt"/>
              </a:rPr>
              <a:t>Schmieschek</a:t>
            </a:r>
            <a:r>
              <a:rPr lang="en-US" sz="2000" dirty="0">
                <a:latin typeface="+mj-lt"/>
              </a:rPr>
              <a:t>, L. </a:t>
            </a:r>
            <a:r>
              <a:rPr lang="en-US" sz="2000" dirty="0" err="1">
                <a:latin typeface="+mj-lt"/>
              </a:rPr>
              <a:t>Shamardin</a:t>
            </a:r>
            <a:r>
              <a:rPr lang="en-US" sz="2000" dirty="0">
                <a:latin typeface="+mj-lt"/>
              </a:rPr>
              <a:t>, S. </a:t>
            </a:r>
            <a:r>
              <a:rPr lang="en-US" sz="2000" dirty="0" err="1">
                <a:latin typeface="+mj-lt"/>
              </a:rPr>
              <a:t>Frijters</a:t>
            </a:r>
            <a:r>
              <a:rPr lang="en-US" sz="2000" dirty="0">
                <a:latin typeface="+mj-lt"/>
              </a:rPr>
              <a:t>, T. </a:t>
            </a:r>
            <a:r>
              <a:rPr lang="en-US" sz="2000" dirty="0" err="1">
                <a:latin typeface="+mj-lt"/>
              </a:rPr>
              <a:t>Kr</a:t>
            </a:r>
            <a:r>
              <a:rPr lang="en-US" altLang="zh-CN" sz="2000" dirty="0" err="1">
                <a:latin typeface="+mj-lt"/>
                <a:ea typeface="宋体" panose="02010600030101010101" pitchFamily="2" charset="-122"/>
              </a:rPr>
              <a:t>üger</a:t>
            </a:r>
            <a:r>
              <a:rPr lang="en-US" altLang="zh-CN" sz="2000" dirty="0">
                <a:latin typeface="+mj-lt"/>
                <a:ea typeface="宋体" panose="02010600030101010101" pitchFamily="2" charset="-122"/>
              </a:rPr>
              <a:t>, U. D. Schiller, J. </a:t>
            </a:r>
            <a:r>
              <a:rPr lang="en-US" altLang="zh-CN" sz="2000" dirty="0" err="1">
                <a:latin typeface="+mj-lt"/>
                <a:ea typeface="宋体" panose="02010600030101010101" pitchFamily="2" charset="-122"/>
              </a:rPr>
              <a:t>Harting</a:t>
            </a:r>
            <a:r>
              <a:rPr lang="en-US" altLang="zh-CN" sz="2000" dirty="0">
                <a:latin typeface="+mj-lt"/>
                <a:ea typeface="宋体" panose="02010600030101010101" pitchFamily="2" charset="-122"/>
              </a:rPr>
              <a:t>, P. V. </a:t>
            </a:r>
            <a:r>
              <a:rPr lang="en-US" altLang="zh-CN" sz="2000" dirty="0" err="1">
                <a:latin typeface="+mj-lt"/>
                <a:ea typeface="宋体" panose="02010600030101010101" pitchFamily="2" charset="-122"/>
              </a:rPr>
              <a:t>Coveney</a:t>
            </a:r>
            <a:r>
              <a:rPr lang="en-US" altLang="zh-CN" sz="2000" dirty="0">
                <a:latin typeface="+mj-lt"/>
                <a:ea typeface="宋体" panose="02010600030101010101" pitchFamily="2" charset="-122"/>
              </a:rPr>
              <a:t>. </a:t>
            </a:r>
            <a:r>
              <a:rPr lang="en-US" altLang="zh-CN" sz="2000" dirty="0">
                <a:latin typeface="+mj-lt"/>
                <a:ea typeface="宋体" panose="02010600030101010101" pitchFamily="2" charset="-122"/>
              </a:rPr>
              <a:t>LB3D: A Parallel Implementation of the </a:t>
            </a:r>
            <a:r>
              <a:rPr lang="en-US" altLang="zh-CN" sz="2000" dirty="0" smtClean="0">
                <a:latin typeface="+mj-lt"/>
                <a:ea typeface="宋体" panose="02010600030101010101" pitchFamily="2" charset="-122"/>
              </a:rPr>
              <a:t>Lattice-Boltzmann </a:t>
            </a:r>
            <a:r>
              <a:rPr lang="en-US" altLang="zh-CN" sz="2000" dirty="0">
                <a:latin typeface="+mj-lt"/>
                <a:ea typeface="宋体" panose="02010600030101010101" pitchFamily="2" charset="-122"/>
              </a:rPr>
              <a:t>Method for simulation of Interacting Amphiphilic Fluids. </a:t>
            </a:r>
            <a:r>
              <a:rPr lang="en-US" altLang="zh-CN" sz="2000" i="1" dirty="0">
                <a:latin typeface="+mj-lt"/>
                <a:ea typeface="宋体" panose="02010600030101010101" pitchFamily="2" charset="-122"/>
              </a:rPr>
              <a:t>Submitted </a:t>
            </a:r>
            <a:r>
              <a:rPr lang="en-US" altLang="zh-CN" sz="2000" dirty="0">
                <a:latin typeface="+mj-lt"/>
                <a:ea typeface="宋体" panose="02010600030101010101" pitchFamily="2" charset="-122"/>
              </a:rPr>
              <a:t>(2016).</a:t>
            </a:r>
            <a:endParaRPr lang="en-US" sz="2000" dirty="0">
              <a:latin typeface="+mj-lt"/>
            </a:endParaRPr>
          </a:p>
          <a:p>
            <a:pPr algn="just">
              <a:spcBef>
                <a:spcPct val="50000"/>
              </a:spcBef>
            </a:pPr>
            <a:r>
              <a:rPr lang="en-US" sz="2000" dirty="0"/>
              <a:t/>
            </a:r>
            <a:br>
              <a:rPr lang="en-US" sz="2000" dirty="0"/>
            </a:br>
            <a:r>
              <a:rPr lang="en-US" sz="2000" dirty="0"/>
              <a:t/>
            </a:r>
            <a:br>
              <a:rPr lang="en-US" sz="2000" dirty="0"/>
            </a:br>
            <a:endParaRPr lang="en-US" altLang="zh-CN" sz="2000" dirty="0">
              <a:ea typeface="宋体" panose="02010600030101010101" pitchFamily="2" charset="-122"/>
            </a:endParaRPr>
          </a:p>
        </p:txBody>
      </p:sp>
      <p:sp>
        <p:nvSpPr>
          <p:cNvPr id="9" name="TextBox 8"/>
          <p:cNvSpPr txBox="1"/>
          <p:nvPr/>
        </p:nvSpPr>
        <p:spPr>
          <a:xfrm>
            <a:off x="10147627" y="23835946"/>
            <a:ext cx="1058068" cy="400110"/>
          </a:xfrm>
          <a:prstGeom prst="rect">
            <a:avLst/>
          </a:prstGeom>
          <a:noFill/>
        </p:spPr>
        <p:txBody>
          <a:bodyPr wrap="square" rtlCol="0">
            <a:spAutoFit/>
          </a:bodyPr>
          <a:lstStyle/>
          <a:p>
            <a:pPr algn="r"/>
            <a:r>
              <a:rPr lang="en-US" sz="2000" dirty="0"/>
              <a:t> (1)</a:t>
            </a:r>
            <a:endParaRPr lang="en-US" sz="2000" dirty="0"/>
          </a:p>
        </p:txBody>
      </p:sp>
      <p:sp>
        <p:nvSpPr>
          <p:cNvPr id="75" name="TextBox 74"/>
          <p:cNvSpPr txBox="1"/>
          <p:nvPr/>
        </p:nvSpPr>
        <p:spPr>
          <a:xfrm>
            <a:off x="21805972" y="22123302"/>
            <a:ext cx="1434305" cy="400110"/>
          </a:xfrm>
          <a:prstGeom prst="rect">
            <a:avLst/>
          </a:prstGeom>
          <a:noFill/>
        </p:spPr>
        <p:txBody>
          <a:bodyPr wrap="square" rtlCol="0">
            <a:spAutoFit/>
          </a:bodyPr>
          <a:lstStyle/>
          <a:p>
            <a:pPr algn="r"/>
            <a:r>
              <a:rPr lang="en-US" sz="2000" dirty="0"/>
              <a:t>(2)</a:t>
            </a:r>
            <a:endParaRPr lang="en-US" sz="2000" dirty="0"/>
          </a:p>
        </p:txBody>
      </p:sp>
      <p:sp>
        <p:nvSpPr>
          <p:cNvPr id="76" name="TextBox 75"/>
          <p:cNvSpPr txBox="1"/>
          <p:nvPr/>
        </p:nvSpPr>
        <p:spPr>
          <a:xfrm>
            <a:off x="21873460" y="23937613"/>
            <a:ext cx="1434305" cy="400110"/>
          </a:xfrm>
          <a:prstGeom prst="rect">
            <a:avLst/>
          </a:prstGeom>
          <a:noFill/>
        </p:spPr>
        <p:txBody>
          <a:bodyPr wrap="square" rtlCol="0">
            <a:spAutoFit/>
          </a:bodyPr>
          <a:lstStyle/>
          <a:p>
            <a:pPr algn="r"/>
            <a:r>
              <a:rPr lang="en-US" sz="2000" dirty="0"/>
              <a:t>    (3)</a:t>
            </a:r>
            <a:endParaRPr lang="en-US" sz="2000" dirty="0"/>
          </a:p>
        </p:txBody>
      </p:sp>
      <mc:AlternateContent xmlns:mc="http://schemas.openxmlformats.org/markup-compatibility/2006">
        <mc:Choice xmlns:a14="http://schemas.microsoft.com/office/drawing/2010/main" Requires="a14">
          <p:sp>
            <p:nvSpPr>
              <p:cNvPr id="77" name="Text Box 623"/>
              <p:cNvSpPr txBox="1">
                <a:spLocks noChangeArrowheads="1"/>
              </p:cNvSpPr>
              <p:nvPr/>
            </p:nvSpPr>
            <p:spPr bwMode="auto">
              <a:xfrm>
                <a:off x="24909490" y="10930955"/>
                <a:ext cx="4924425" cy="306387"/>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a:spAutoFit/>
              </a:bodyPr>
              <a:lstStyle>
                <a:lvl1pPr defTabSz="3762375">
                  <a:spcBef>
                    <a:spcPct val="20000"/>
                  </a:spcBef>
                  <a:buChar char="•"/>
                  <a:defRPr sz="12800">
                    <a:solidFill>
                      <a:schemeClr val="tx1"/>
                    </a:solidFill>
                    <a:latin typeface="Times New Roman" panose="02020603050405020304" pitchFamily="18" charset="0"/>
                  </a:defRPr>
                </a:lvl1pPr>
                <a:lvl2pPr marL="3063875" indent="-1182688" defTabSz="3762375">
                  <a:spcBef>
                    <a:spcPct val="20000"/>
                  </a:spcBef>
                  <a:buChar char="–"/>
                  <a:defRPr sz="11100">
                    <a:solidFill>
                      <a:schemeClr val="tx1"/>
                    </a:solidFill>
                    <a:latin typeface="Times New Roman" panose="02020603050405020304" pitchFamily="18" charset="0"/>
                  </a:defRPr>
                </a:lvl2pPr>
                <a:lvl3pPr marL="4695825" indent="-933450" defTabSz="3762375">
                  <a:spcBef>
                    <a:spcPct val="20000"/>
                  </a:spcBef>
                  <a:buChar char="•"/>
                  <a:defRPr sz="9500">
                    <a:solidFill>
                      <a:schemeClr val="tx1"/>
                    </a:solidFill>
                    <a:latin typeface="Times New Roman" panose="02020603050405020304" pitchFamily="18" charset="0"/>
                  </a:defRPr>
                </a:lvl3pPr>
                <a:lvl4pPr marL="6577013" indent="-939800" defTabSz="3762375">
                  <a:spcBef>
                    <a:spcPct val="20000"/>
                  </a:spcBef>
                  <a:buChar char="–"/>
                  <a:defRPr sz="7800">
                    <a:solidFill>
                      <a:schemeClr val="tx1"/>
                    </a:solidFill>
                    <a:latin typeface="Times New Roman" panose="02020603050405020304" pitchFamily="18" charset="0"/>
                  </a:defRPr>
                </a:lvl4pPr>
                <a:lvl5pPr marL="8458200" indent="-941388" defTabSz="3762375">
                  <a:spcBef>
                    <a:spcPct val="20000"/>
                  </a:spcBef>
                  <a:buChar char="»"/>
                  <a:defRPr sz="7800">
                    <a:solidFill>
                      <a:schemeClr val="tx1"/>
                    </a:solidFill>
                    <a:latin typeface="Times New Roman" panose="02020603050405020304" pitchFamily="18" charset="0"/>
                  </a:defRPr>
                </a:lvl5pPr>
                <a:lvl6pPr marL="89154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6pPr>
                <a:lvl7pPr marL="93726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7pPr>
                <a:lvl8pPr marL="98298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8pPr>
                <a:lvl9pPr marL="102870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9pPr>
              </a:lstStyle>
              <a:p>
                <a:pPr algn="ctr">
                  <a:spcBef>
                    <a:spcPct val="0"/>
                  </a:spcBef>
                  <a:buFontTx/>
                  <a:buNone/>
                </a:pPr>
                <a:r>
                  <a:rPr lang="en-US" altLang="zh-CN" sz="1400" b="1" i="1" dirty="0">
                    <a:ea typeface="宋体" panose="02010600030101010101" pitchFamily="2" charset="-122"/>
                  </a:rPr>
                  <a:t>(b) Mass Flux (</a:t>
                </a:r>
                <a14:m>
                  <m:oMath xmlns:m="http://schemas.openxmlformats.org/officeDocument/2006/math">
                    <m:sSub>
                      <m:sSubPr>
                        <m:ctrlPr>
                          <a:rPr lang="en-US" altLang="zh-CN" sz="1400" b="1" i="1">
                            <a:latin typeface="Cambria Math" panose="02040503050406030204" pitchFamily="18" charset="0"/>
                            <a:ea typeface="宋体" panose="02010600030101010101" pitchFamily="2" charset="-122"/>
                          </a:rPr>
                        </m:ctrlPr>
                      </m:sSubPr>
                      <m:e>
                        <m:r>
                          <a:rPr lang="en-US" altLang="zh-CN" sz="1400" b="1" i="1">
                            <a:latin typeface="Cambria Math" panose="02040503050406030204" pitchFamily="18" charset="0"/>
                            <a:ea typeface="宋体" panose="02010600030101010101" pitchFamily="2" charset="-122"/>
                          </a:rPr>
                          <m:t>𝒎</m:t>
                        </m:r>
                      </m:e>
                      <m:sub>
                        <m:r>
                          <a:rPr lang="en-US" altLang="zh-CN" sz="1400" b="1" i="1">
                            <a:latin typeface="Cambria Math" panose="02040503050406030204" pitchFamily="18" charset="0"/>
                            <a:ea typeface="宋体" panose="02010600030101010101" pitchFamily="2" charset="-122"/>
                          </a:rPr>
                          <m:t>𝒛</m:t>
                        </m:r>
                      </m:sub>
                    </m:sSub>
                  </m:oMath>
                </a14:m>
                <a:r>
                  <a:rPr lang="en-US" altLang="zh-CN" sz="1400" b="1" i="1" dirty="0">
                    <a:ea typeface="宋体" panose="02010600030101010101" pitchFamily="2" charset="-122"/>
                  </a:rPr>
                  <a:t>)vs </a:t>
                </a:r>
                <a14:m>
                  <m:oMath xmlns:m="http://schemas.openxmlformats.org/officeDocument/2006/math">
                    <m:r>
                      <a:rPr lang="zh-CN" altLang="en-US" sz="1400" b="1" i="1">
                        <a:latin typeface="Cambria Math" panose="02040503050406030204" pitchFamily="18" charset="0"/>
                        <a:ea typeface="宋体" panose="02010600030101010101" pitchFamily="2" charset="-122"/>
                      </a:rPr>
                      <m:t>𝜹𝝆</m:t>
                    </m:r>
                  </m:oMath>
                </a14:m>
                <a:endParaRPr lang="en-US" altLang="zh-CN" sz="1400" b="1" i="1" dirty="0">
                  <a:ea typeface="宋体" panose="02010600030101010101" pitchFamily="2" charset="-122"/>
                </a:endParaRPr>
              </a:p>
            </p:txBody>
          </p:sp>
        </mc:Choice>
        <mc:Fallback>
          <p:sp>
            <p:nvSpPr>
              <p:cNvPr id="77" name="Text Box 623"/>
              <p:cNvSpPr txBox="1">
                <a:spLocks noRot="1" noChangeAspect="1" noMove="1" noResize="1" noEditPoints="1" noAdjustHandles="1" noChangeArrowheads="1" noChangeShapeType="1" noTextEdit="1"/>
              </p:cNvSpPr>
              <p:nvPr/>
            </p:nvSpPr>
            <p:spPr bwMode="auto">
              <a:xfrm>
                <a:off x="24909490" y="10930955"/>
                <a:ext cx="4924425" cy="306387"/>
              </a:xfrm>
              <a:prstGeom prst="rect">
                <a:avLst/>
              </a:prstGeom>
              <a:blipFill>
                <a:blip r:embed="rId19"/>
                <a:stretch>
                  <a:fillRect t="-4000" b="-22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8" name="Text Box 623"/>
              <p:cNvSpPr txBox="1">
                <a:spLocks noChangeArrowheads="1"/>
              </p:cNvSpPr>
              <p:nvPr/>
            </p:nvSpPr>
            <p:spPr bwMode="auto">
              <a:xfrm rot="-5400000">
                <a:off x="23948867" y="16940027"/>
                <a:ext cx="985838" cy="281424"/>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a:spAutoFit/>
              </a:bodyPr>
              <a:lstStyle>
                <a:lvl1pPr defTabSz="3762375">
                  <a:spcBef>
                    <a:spcPct val="20000"/>
                  </a:spcBef>
                  <a:buChar char="•"/>
                  <a:defRPr sz="12800">
                    <a:solidFill>
                      <a:schemeClr val="tx1"/>
                    </a:solidFill>
                    <a:latin typeface="Times New Roman" panose="02020603050405020304" pitchFamily="18" charset="0"/>
                  </a:defRPr>
                </a:lvl1pPr>
                <a:lvl2pPr marL="3063875" indent="-1182688" defTabSz="3762375">
                  <a:spcBef>
                    <a:spcPct val="20000"/>
                  </a:spcBef>
                  <a:buChar char="–"/>
                  <a:defRPr sz="11100">
                    <a:solidFill>
                      <a:schemeClr val="tx1"/>
                    </a:solidFill>
                    <a:latin typeface="Times New Roman" panose="02020603050405020304" pitchFamily="18" charset="0"/>
                  </a:defRPr>
                </a:lvl2pPr>
                <a:lvl3pPr marL="4695825" indent="-933450" defTabSz="3762375">
                  <a:spcBef>
                    <a:spcPct val="20000"/>
                  </a:spcBef>
                  <a:buChar char="•"/>
                  <a:defRPr sz="9500">
                    <a:solidFill>
                      <a:schemeClr val="tx1"/>
                    </a:solidFill>
                    <a:latin typeface="Times New Roman" panose="02020603050405020304" pitchFamily="18" charset="0"/>
                  </a:defRPr>
                </a:lvl3pPr>
                <a:lvl4pPr marL="6577013" indent="-939800" defTabSz="3762375">
                  <a:spcBef>
                    <a:spcPct val="20000"/>
                  </a:spcBef>
                  <a:buChar char="–"/>
                  <a:defRPr sz="7800">
                    <a:solidFill>
                      <a:schemeClr val="tx1"/>
                    </a:solidFill>
                    <a:latin typeface="Times New Roman" panose="02020603050405020304" pitchFamily="18" charset="0"/>
                  </a:defRPr>
                </a:lvl4pPr>
                <a:lvl5pPr marL="8458200" indent="-941388" defTabSz="3762375">
                  <a:spcBef>
                    <a:spcPct val="20000"/>
                  </a:spcBef>
                  <a:buChar char="»"/>
                  <a:defRPr sz="7800">
                    <a:solidFill>
                      <a:schemeClr val="tx1"/>
                    </a:solidFill>
                    <a:latin typeface="Times New Roman" panose="02020603050405020304" pitchFamily="18" charset="0"/>
                  </a:defRPr>
                </a:lvl5pPr>
                <a:lvl6pPr marL="89154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6pPr>
                <a:lvl7pPr marL="93726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7pPr>
                <a:lvl8pPr marL="98298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8pPr>
                <a:lvl9pPr marL="102870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9pPr>
              </a:lstStyle>
              <a:p>
                <a:pPr algn="ctr">
                  <a:spcBef>
                    <a:spcPct val="0"/>
                  </a:spcBef>
                  <a:buFontTx/>
                  <a:buNone/>
                </a:pPr>
                <a14:m>
                  <m:oMathPara xmlns:m="http://schemas.openxmlformats.org/officeDocument/2006/math">
                    <m:oMathParaPr>
                      <m:jc m:val="centerGroup"/>
                    </m:oMathParaPr>
                    <m:oMath xmlns:m="http://schemas.openxmlformats.org/officeDocument/2006/math">
                      <m:sSub>
                        <m:sSubPr>
                          <m:ctrlPr>
                            <a:rPr lang="en-US" altLang="zh-CN" sz="1200" i="1">
                              <a:latin typeface="Cambria Math" panose="02040503050406030204" pitchFamily="18" charset="0"/>
                              <a:ea typeface="宋体" panose="02010600030101010101" pitchFamily="2" charset="-122"/>
                            </a:rPr>
                          </m:ctrlPr>
                        </m:sSubPr>
                        <m:e>
                          <m:r>
                            <m:rPr>
                              <m:sty m:val="p"/>
                            </m:rPr>
                            <a:rPr lang="zh-CN" altLang="en-US" sz="1200">
                              <a:latin typeface="Cambria Math" panose="02040503050406030204" pitchFamily="18" charset="0"/>
                              <a:ea typeface="宋体" panose="02010600030101010101" pitchFamily="2" charset="-122"/>
                            </a:rPr>
                            <m:t>κ</m:t>
                          </m:r>
                        </m:e>
                        <m:sub>
                          <m:r>
                            <m:rPr>
                              <m:sty m:val="p"/>
                            </m:rPr>
                            <a:rPr lang="en-US" altLang="zh-CN" sz="1200">
                              <a:latin typeface="Cambria Math" panose="02040503050406030204" pitchFamily="18" charset="0"/>
                              <a:ea typeface="宋体" panose="02010600030101010101" pitchFamily="2" charset="-122"/>
                            </a:rPr>
                            <m:t>z</m:t>
                          </m:r>
                        </m:sub>
                      </m:sSub>
                      <m:r>
                        <a:rPr lang="en-US" altLang="zh-CN" sz="1200">
                          <a:latin typeface="Cambria Math" panose="02040503050406030204" pitchFamily="18" charset="0"/>
                          <a:ea typeface="宋体" panose="02010600030101010101" pitchFamily="2" charset="-122"/>
                        </a:rPr>
                        <m:t>[</m:t>
                      </m:r>
                      <m:sSup>
                        <m:sSupPr>
                          <m:ctrlPr>
                            <a:rPr lang="en-US" altLang="zh-CN" sz="1200" i="1">
                              <a:latin typeface="Cambria Math" panose="02040503050406030204" pitchFamily="18" charset="0"/>
                              <a:ea typeface="宋体" panose="02010600030101010101" pitchFamily="2" charset="-122"/>
                            </a:rPr>
                          </m:ctrlPr>
                        </m:sSupPr>
                        <m:e>
                          <m:r>
                            <m:rPr>
                              <m:sty m:val="p"/>
                            </m:rPr>
                            <a:rPr lang="en-US" altLang="zh-CN" sz="1200">
                              <a:latin typeface="Cambria Math" panose="02040503050406030204" pitchFamily="18" charset="0"/>
                              <a:ea typeface="宋体" panose="02010600030101010101" pitchFamily="2" charset="-122"/>
                            </a:rPr>
                            <m:t>a</m:t>
                          </m:r>
                        </m:e>
                        <m:sup>
                          <m:r>
                            <a:rPr lang="en-US" altLang="zh-CN" sz="1200">
                              <a:latin typeface="Cambria Math" panose="02040503050406030204" pitchFamily="18" charset="0"/>
                              <a:ea typeface="宋体" panose="02010600030101010101" pitchFamily="2" charset="-122"/>
                            </a:rPr>
                            <m:t>2</m:t>
                          </m:r>
                        </m:sup>
                      </m:sSup>
                      <m:r>
                        <a:rPr lang="en-US" altLang="zh-CN" sz="1200">
                          <a:latin typeface="Cambria Math" panose="02040503050406030204" pitchFamily="18" charset="0"/>
                          <a:ea typeface="宋体" panose="02010600030101010101" pitchFamily="2" charset="-122"/>
                        </a:rPr>
                        <m:t>]</m:t>
                      </m:r>
                    </m:oMath>
                  </m:oMathPara>
                </a14:m>
                <a:endParaRPr lang="en-US" altLang="zh-CN" sz="1200" dirty="0">
                  <a:ea typeface="宋体" panose="02010600030101010101" pitchFamily="2" charset="-122"/>
                </a:endParaRPr>
              </a:p>
            </p:txBody>
          </p:sp>
        </mc:Choice>
        <mc:Fallback>
          <p:sp>
            <p:nvSpPr>
              <p:cNvPr id="78" name="Text Box 623"/>
              <p:cNvSpPr txBox="1">
                <a:spLocks noRot="1" noChangeAspect="1" noMove="1" noResize="1" noEditPoints="1" noAdjustHandles="1" noChangeArrowheads="1" noChangeShapeType="1" noTextEdit="1"/>
              </p:cNvSpPr>
              <p:nvPr/>
            </p:nvSpPr>
            <p:spPr bwMode="auto">
              <a:xfrm rot="-5400000">
                <a:off x="23948867" y="16940027"/>
                <a:ext cx="985838" cy="281424"/>
              </a:xfrm>
              <a:prstGeom prst="rect">
                <a:avLst/>
              </a:prstGeom>
              <a:blipFill>
                <a:blip r:embed="rId20"/>
                <a:stretch>
                  <a:fillRect r="-638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12" name="Picture 11"/>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1937793" y="1081819"/>
            <a:ext cx="3252385" cy="3207867"/>
          </a:xfrm>
          <a:prstGeom prst="rect">
            <a:avLst/>
          </a:prstGeom>
        </p:spPr>
      </p:pic>
      <p:sp>
        <p:nvSpPr>
          <p:cNvPr id="71" name="Text Box 623"/>
          <p:cNvSpPr txBox="1">
            <a:spLocks noChangeArrowheads="1"/>
          </p:cNvSpPr>
          <p:nvPr/>
        </p:nvSpPr>
        <p:spPr bwMode="auto">
          <a:xfrm>
            <a:off x="5632452" y="11757177"/>
            <a:ext cx="578592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3762375">
              <a:spcBef>
                <a:spcPct val="20000"/>
              </a:spcBef>
              <a:buChar char="•"/>
              <a:defRPr sz="12800">
                <a:solidFill>
                  <a:schemeClr val="tx1"/>
                </a:solidFill>
                <a:latin typeface="Times New Roman" panose="02020603050405020304" pitchFamily="18" charset="0"/>
              </a:defRPr>
            </a:lvl1pPr>
            <a:lvl2pPr marL="3063875" indent="-1182688" defTabSz="3762375">
              <a:spcBef>
                <a:spcPct val="20000"/>
              </a:spcBef>
              <a:buChar char="–"/>
              <a:defRPr sz="11100">
                <a:solidFill>
                  <a:schemeClr val="tx1"/>
                </a:solidFill>
                <a:latin typeface="Times New Roman" panose="02020603050405020304" pitchFamily="18" charset="0"/>
              </a:defRPr>
            </a:lvl2pPr>
            <a:lvl3pPr marL="4695825" indent="-933450" defTabSz="3762375">
              <a:spcBef>
                <a:spcPct val="20000"/>
              </a:spcBef>
              <a:buChar char="•"/>
              <a:defRPr sz="9500">
                <a:solidFill>
                  <a:schemeClr val="tx1"/>
                </a:solidFill>
                <a:latin typeface="Times New Roman" panose="02020603050405020304" pitchFamily="18" charset="0"/>
              </a:defRPr>
            </a:lvl3pPr>
            <a:lvl4pPr marL="6577013" indent="-939800" defTabSz="3762375">
              <a:spcBef>
                <a:spcPct val="20000"/>
              </a:spcBef>
              <a:buChar char="–"/>
              <a:defRPr sz="7800">
                <a:solidFill>
                  <a:schemeClr val="tx1"/>
                </a:solidFill>
                <a:latin typeface="Times New Roman" panose="02020603050405020304" pitchFamily="18" charset="0"/>
              </a:defRPr>
            </a:lvl4pPr>
            <a:lvl5pPr marL="8458200" indent="-941388" defTabSz="3762375">
              <a:spcBef>
                <a:spcPct val="20000"/>
              </a:spcBef>
              <a:buChar char="»"/>
              <a:defRPr sz="7800">
                <a:solidFill>
                  <a:schemeClr val="tx1"/>
                </a:solidFill>
                <a:latin typeface="Times New Roman" panose="02020603050405020304" pitchFamily="18" charset="0"/>
              </a:defRPr>
            </a:lvl5pPr>
            <a:lvl6pPr marL="89154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6pPr>
            <a:lvl7pPr marL="93726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7pPr>
            <a:lvl8pPr marL="98298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8pPr>
            <a:lvl9pPr marL="102870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9pPr>
          </a:lstStyle>
          <a:p>
            <a:pPr algn="ctr">
              <a:spcBef>
                <a:spcPct val="0"/>
              </a:spcBef>
              <a:buFontTx/>
              <a:buNone/>
            </a:pPr>
            <a:r>
              <a:rPr lang="en-US" altLang="zh-CN" sz="2000" b="1" i="1" dirty="0">
                <a:ea typeface="宋体" panose="02010600030101010101" pitchFamily="2" charset="-122"/>
              </a:rPr>
              <a:t>Figure 2.</a:t>
            </a:r>
          </a:p>
          <a:p>
            <a:pPr algn="ctr">
              <a:spcBef>
                <a:spcPct val="0"/>
              </a:spcBef>
              <a:buFontTx/>
              <a:buNone/>
            </a:pPr>
            <a:r>
              <a:rPr lang="en-US" altLang="zh-CN" sz="2000" b="1" i="1" dirty="0">
                <a:ea typeface="宋体" panose="02010600030101010101" pitchFamily="2" charset="-122"/>
              </a:rPr>
              <a:t>SEM </a:t>
            </a:r>
            <a:r>
              <a:rPr lang="en-US" altLang="zh-CN" sz="2000" b="1" i="1" dirty="0">
                <a:ea typeface="宋体" panose="02010600030101010101" pitchFamily="2" charset="-122"/>
              </a:rPr>
              <a:t>micrographs of non-woven fiber membrane (YAG) obtained from an electro-spinning </a:t>
            </a:r>
            <a:r>
              <a:rPr lang="en-US" altLang="zh-CN" sz="2000" b="1" i="1" dirty="0" smtClean="0">
                <a:ea typeface="宋体" panose="02010600030101010101" pitchFamily="2" charset="-122"/>
              </a:rPr>
              <a:t>solution</a:t>
            </a:r>
            <a:r>
              <a:rPr lang="en-US" altLang="zh-CN" sz="2000" b="1" i="1" baseline="30000" dirty="0" smtClean="0">
                <a:ea typeface="宋体" panose="02010600030101010101" pitchFamily="2" charset="-122"/>
              </a:rPr>
              <a:t>[2</a:t>
            </a:r>
            <a:r>
              <a:rPr lang="en-US" altLang="zh-CN" sz="2000" b="1" i="1" baseline="30000" dirty="0">
                <a:ea typeface="宋体" panose="02010600030101010101" pitchFamily="2" charset="-122"/>
              </a:rPr>
              <a:t>]</a:t>
            </a:r>
            <a:endParaRPr lang="en-US" altLang="zh-CN" sz="2000" b="1" i="1" baseline="30000" dirty="0">
              <a:ea typeface="宋体" panose="02010600030101010101" pitchFamily="2" charset="-122"/>
            </a:endParaRPr>
          </a:p>
        </p:txBody>
      </p:sp>
      <p:sp>
        <p:nvSpPr>
          <p:cNvPr id="3" name="Rectangle 2"/>
          <p:cNvSpPr/>
          <p:nvPr/>
        </p:nvSpPr>
        <p:spPr>
          <a:xfrm>
            <a:off x="12014201" y="9191507"/>
            <a:ext cx="11378104" cy="1015663"/>
          </a:xfrm>
          <a:prstGeom prst="rect">
            <a:avLst/>
          </a:prstGeom>
        </p:spPr>
        <p:txBody>
          <a:bodyPr wrap="square">
            <a:spAutoFit/>
          </a:bodyPr>
          <a:lstStyle/>
          <a:p>
            <a:pPr algn="just"/>
            <a:r>
              <a:rPr lang="en-US" sz="2000" dirty="0"/>
              <a:t>We applied periodic boundary condition in the z-direction i.e. the direction of fluid flow and bounce back boundary condition at the four walls. The boundary of the system is like as if the fluid is flowing through a square pipe with the membrane inside it.</a:t>
            </a:r>
          </a:p>
        </p:txBody>
      </p:sp>
      <p:sp>
        <p:nvSpPr>
          <p:cNvPr id="80" name="Text Box 636"/>
          <p:cNvSpPr txBox="1">
            <a:spLocks noChangeArrowheads="1"/>
          </p:cNvSpPr>
          <p:nvPr/>
        </p:nvSpPr>
        <p:spPr bwMode="auto">
          <a:xfrm>
            <a:off x="14090258" y="10211177"/>
            <a:ext cx="5838265" cy="830997"/>
          </a:xfrm>
          <a:prstGeom prst="rect">
            <a:avLst/>
          </a:prstGeom>
          <a:noFill/>
          <a:ln>
            <a:noFill/>
          </a:ln>
          <a:effectLst/>
          <a:extLst/>
        </p:spPr>
        <p:txBody>
          <a:bodyPr wrap="none">
            <a:spAutoFit/>
          </a:bodyPr>
          <a:lstStyle>
            <a:lvl1pPr>
              <a:defRPr sz="9900">
                <a:solidFill>
                  <a:schemeClr val="tx1"/>
                </a:solidFill>
                <a:latin typeface="Times New Roman" panose="02020603050405020304" pitchFamily="18" charset="0"/>
              </a:defRPr>
            </a:lvl1pPr>
            <a:lvl2pPr marL="742950" indent="-285750">
              <a:defRPr sz="9900">
                <a:solidFill>
                  <a:schemeClr val="tx1"/>
                </a:solidFill>
                <a:latin typeface="Times New Roman" panose="02020603050405020304" pitchFamily="18" charset="0"/>
              </a:defRPr>
            </a:lvl2pPr>
            <a:lvl3pPr marL="1143000" indent="-228600">
              <a:defRPr sz="9900">
                <a:solidFill>
                  <a:schemeClr val="tx1"/>
                </a:solidFill>
                <a:latin typeface="Times New Roman" panose="02020603050405020304" pitchFamily="18" charset="0"/>
              </a:defRPr>
            </a:lvl3pPr>
            <a:lvl4pPr marL="1600200" indent="-228600">
              <a:defRPr sz="9900">
                <a:solidFill>
                  <a:schemeClr val="tx1"/>
                </a:solidFill>
                <a:latin typeface="Times New Roman" panose="02020603050405020304" pitchFamily="18" charset="0"/>
              </a:defRPr>
            </a:lvl4pPr>
            <a:lvl5pPr marL="2057400" indent="-228600">
              <a:defRPr sz="9900">
                <a:solidFill>
                  <a:schemeClr val="tx1"/>
                </a:solidFill>
                <a:latin typeface="Times New Roman" panose="02020603050405020304" pitchFamily="18" charset="0"/>
              </a:defRPr>
            </a:lvl5pPr>
            <a:lvl6pPr marL="2514600" indent="-228600" eaLnBrk="0" fontAlgn="base" hangingPunct="0">
              <a:spcBef>
                <a:spcPct val="0"/>
              </a:spcBef>
              <a:spcAft>
                <a:spcPct val="0"/>
              </a:spcAft>
              <a:defRPr sz="9900">
                <a:solidFill>
                  <a:schemeClr val="tx1"/>
                </a:solidFill>
                <a:latin typeface="Times New Roman" panose="02020603050405020304" pitchFamily="18" charset="0"/>
              </a:defRPr>
            </a:lvl6pPr>
            <a:lvl7pPr marL="2971800" indent="-228600" eaLnBrk="0" fontAlgn="base" hangingPunct="0">
              <a:spcBef>
                <a:spcPct val="0"/>
              </a:spcBef>
              <a:spcAft>
                <a:spcPct val="0"/>
              </a:spcAft>
              <a:defRPr sz="9900">
                <a:solidFill>
                  <a:schemeClr val="tx1"/>
                </a:solidFill>
                <a:latin typeface="Times New Roman" panose="02020603050405020304" pitchFamily="18" charset="0"/>
              </a:defRPr>
            </a:lvl7pPr>
            <a:lvl8pPr marL="3429000" indent="-228600" eaLnBrk="0" fontAlgn="base" hangingPunct="0">
              <a:spcBef>
                <a:spcPct val="0"/>
              </a:spcBef>
              <a:spcAft>
                <a:spcPct val="0"/>
              </a:spcAft>
              <a:defRPr sz="9900">
                <a:solidFill>
                  <a:schemeClr val="tx1"/>
                </a:solidFill>
                <a:latin typeface="Times New Roman" panose="02020603050405020304" pitchFamily="18" charset="0"/>
              </a:defRPr>
            </a:lvl8pPr>
            <a:lvl9pPr marL="3886200" indent="-228600" eaLnBrk="0" fontAlgn="base" hangingPunct="0">
              <a:spcBef>
                <a:spcPct val="0"/>
              </a:spcBef>
              <a:spcAft>
                <a:spcPct val="0"/>
              </a:spcAft>
              <a:defRPr sz="9900">
                <a:solidFill>
                  <a:schemeClr val="tx1"/>
                </a:solidFill>
                <a:latin typeface="Times New Roman" panose="02020603050405020304" pitchFamily="18" charset="0"/>
              </a:defRPr>
            </a:lvl9pPr>
          </a:lstStyle>
          <a:p>
            <a:r>
              <a:rPr lang="en-US" altLang="zh-CN" sz="4800" b="1" u="sng" dirty="0">
                <a:ea typeface="宋体" panose="02010600030101010101" pitchFamily="2" charset="-122"/>
              </a:rPr>
              <a:t>Simulation Workflow</a:t>
            </a:r>
            <a:endParaRPr lang="en-US" altLang="zh-CN" sz="4800" b="1" u="sng" dirty="0">
              <a:ea typeface="宋体" panose="02010600030101010101" pitchFamily="2" charset="-122"/>
            </a:endParaRPr>
          </a:p>
        </p:txBody>
      </p:sp>
      <p:sp>
        <p:nvSpPr>
          <p:cNvPr id="4" name="Rectangle 3"/>
          <p:cNvSpPr/>
          <p:nvPr/>
        </p:nvSpPr>
        <p:spPr bwMode="auto">
          <a:xfrm>
            <a:off x="12331135" y="11779001"/>
            <a:ext cx="2353044" cy="985827"/>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ln w="762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algn="ctr" defTabSz="3762375"/>
            <a:r>
              <a:rPr lang="en-US" sz="3200" i="1" dirty="0" err="1"/>
              <a:t>GeoDict</a:t>
            </a:r>
            <a:endParaRPr lang="en-US" sz="3200" i="1" dirty="0"/>
          </a:p>
          <a:p>
            <a:pPr algn="ctr" defTabSz="3762375"/>
            <a:r>
              <a:rPr lang="en-US" sz="2000" i="1" dirty="0"/>
              <a:t>(generate geometry)</a:t>
            </a:r>
          </a:p>
        </p:txBody>
      </p:sp>
      <p:sp>
        <p:nvSpPr>
          <p:cNvPr id="81" name="Rectangle 80"/>
          <p:cNvSpPr/>
          <p:nvPr/>
        </p:nvSpPr>
        <p:spPr bwMode="auto">
          <a:xfrm>
            <a:off x="20513391" y="11604019"/>
            <a:ext cx="2437547" cy="1131032"/>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ln w="762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algn="ctr" defTabSz="3762375"/>
            <a:r>
              <a:rPr lang="en-US" sz="3200" i="1" dirty="0"/>
              <a:t>LB3D simulation</a:t>
            </a:r>
            <a:r>
              <a:rPr lang="en-US" sz="3200" i="1" baseline="30000" dirty="0"/>
              <a:t>[6]</a:t>
            </a:r>
          </a:p>
        </p:txBody>
      </p:sp>
      <p:sp>
        <p:nvSpPr>
          <p:cNvPr id="10" name="Oval 9"/>
          <p:cNvSpPr/>
          <p:nvPr/>
        </p:nvSpPr>
        <p:spPr bwMode="auto">
          <a:xfrm>
            <a:off x="15845736" y="11587982"/>
            <a:ext cx="3216069" cy="1351540"/>
          </a:xfrm>
          <a:prstGeom prst="ellipse">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ln w="762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algn="ctr" defTabSz="3762375"/>
            <a:r>
              <a:rPr lang="en-US" sz="3200" i="1" dirty="0"/>
              <a:t>Convert files</a:t>
            </a:r>
          </a:p>
          <a:p>
            <a:pPr algn="ctr" defTabSz="3762375"/>
            <a:r>
              <a:rPr lang="en-US" sz="2000" i="1" dirty="0"/>
              <a:t>(in Python)</a:t>
            </a:r>
          </a:p>
        </p:txBody>
      </p:sp>
      <p:sp>
        <p:nvSpPr>
          <p:cNvPr id="17" name="Right Arrow 16"/>
          <p:cNvSpPr/>
          <p:nvPr/>
        </p:nvSpPr>
        <p:spPr bwMode="auto">
          <a:xfrm>
            <a:off x="14813552" y="12103385"/>
            <a:ext cx="885154" cy="337054"/>
          </a:xfrm>
          <a:prstGeom prst="rightArrow">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ln w="762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defTabSz="3762375"/>
            <a:endParaRPr lang="en-US"/>
          </a:p>
        </p:txBody>
      </p:sp>
      <p:sp>
        <p:nvSpPr>
          <p:cNvPr id="83" name="Right Arrow 82"/>
          <p:cNvSpPr/>
          <p:nvPr/>
        </p:nvSpPr>
        <p:spPr bwMode="auto">
          <a:xfrm>
            <a:off x="19232275" y="12095225"/>
            <a:ext cx="1152535" cy="337054"/>
          </a:xfrm>
          <a:prstGeom prst="rightArrow">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ln w="762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defTabSz="3762375"/>
            <a:endParaRPr lang="en-US"/>
          </a:p>
        </p:txBody>
      </p:sp>
      <p:sp>
        <p:nvSpPr>
          <p:cNvPr id="84" name="Text Box 623"/>
          <p:cNvSpPr txBox="1">
            <a:spLocks noChangeArrowheads="1"/>
          </p:cNvSpPr>
          <p:nvPr/>
        </p:nvSpPr>
        <p:spPr bwMode="auto">
          <a:xfrm>
            <a:off x="15441063" y="12935260"/>
            <a:ext cx="40322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762375">
              <a:spcBef>
                <a:spcPct val="20000"/>
              </a:spcBef>
              <a:buChar char="•"/>
              <a:defRPr sz="12800">
                <a:solidFill>
                  <a:schemeClr val="tx1"/>
                </a:solidFill>
                <a:latin typeface="Times New Roman" panose="02020603050405020304" pitchFamily="18" charset="0"/>
              </a:defRPr>
            </a:lvl1pPr>
            <a:lvl2pPr marL="3063875" indent="-1182688" defTabSz="3762375">
              <a:spcBef>
                <a:spcPct val="20000"/>
              </a:spcBef>
              <a:buChar char="–"/>
              <a:defRPr sz="11100">
                <a:solidFill>
                  <a:schemeClr val="tx1"/>
                </a:solidFill>
                <a:latin typeface="Times New Roman" panose="02020603050405020304" pitchFamily="18" charset="0"/>
              </a:defRPr>
            </a:lvl2pPr>
            <a:lvl3pPr marL="4695825" indent="-933450" defTabSz="3762375">
              <a:spcBef>
                <a:spcPct val="20000"/>
              </a:spcBef>
              <a:buChar char="•"/>
              <a:defRPr sz="9500">
                <a:solidFill>
                  <a:schemeClr val="tx1"/>
                </a:solidFill>
                <a:latin typeface="Times New Roman" panose="02020603050405020304" pitchFamily="18" charset="0"/>
              </a:defRPr>
            </a:lvl3pPr>
            <a:lvl4pPr marL="6577013" indent="-939800" defTabSz="3762375">
              <a:spcBef>
                <a:spcPct val="20000"/>
              </a:spcBef>
              <a:buChar char="–"/>
              <a:defRPr sz="7800">
                <a:solidFill>
                  <a:schemeClr val="tx1"/>
                </a:solidFill>
                <a:latin typeface="Times New Roman" panose="02020603050405020304" pitchFamily="18" charset="0"/>
              </a:defRPr>
            </a:lvl4pPr>
            <a:lvl5pPr marL="8458200" indent="-941388" defTabSz="3762375">
              <a:spcBef>
                <a:spcPct val="20000"/>
              </a:spcBef>
              <a:buChar char="»"/>
              <a:defRPr sz="7800">
                <a:solidFill>
                  <a:schemeClr val="tx1"/>
                </a:solidFill>
                <a:latin typeface="Times New Roman" panose="02020603050405020304" pitchFamily="18" charset="0"/>
              </a:defRPr>
            </a:lvl5pPr>
            <a:lvl6pPr marL="89154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6pPr>
            <a:lvl7pPr marL="93726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7pPr>
            <a:lvl8pPr marL="98298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8pPr>
            <a:lvl9pPr marL="102870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9pPr>
          </a:lstStyle>
          <a:p>
            <a:pPr algn="ctr">
              <a:spcBef>
                <a:spcPct val="0"/>
              </a:spcBef>
              <a:buFontTx/>
              <a:buNone/>
            </a:pPr>
            <a:r>
              <a:rPr lang="en-US" altLang="zh-CN" sz="2000" b="1" i="1" dirty="0">
                <a:ea typeface="宋体" panose="02010600030101010101" pitchFamily="2" charset="-122"/>
              </a:rPr>
              <a:t>	Figure 7</a:t>
            </a:r>
            <a:r>
              <a:rPr lang="en-US" altLang="zh-CN" sz="2000" b="1" i="1" dirty="0">
                <a:ea typeface="宋体" panose="02010600030101010101" pitchFamily="2" charset="-122"/>
              </a:rPr>
              <a:t>.</a:t>
            </a:r>
            <a:endParaRPr lang="en-US" altLang="zh-CN" sz="2000" b="1" i="1" dirty="0">
              <a:ea typeface="宋体" panose="02010600030101010101" pitchFamily="2" charset="-122"/>
            </a:endParaRPr>
          </a:p>
          <a:p>
            <a:pPr algn="ctr">
              <a:spcBef>
                <a:spcPct val="0"/>
              </a:spcBef>
              <a:buFontTx/>
              <a:buNone/>
            </a:pPr>
            <a:r>
              <a:rPr lang="en-US" altLang="zh-CN" sz="2000" b="1" i="1" dirty="0">
                <a:ea typeface="宋体" panose="02010600030101010101" pitchFamily="2" charset="-122"/>
              </a:rPr>
              <a:t>Sequence of simulation workflow</a:t>
            </a:r>
            <a:endParaRPr lang="en-US" altLang="zh-CN" sz="2000" b="1" i="1" baseline="30000" dirty="0">
              <a:ea typeface="宋体" panose="02010600030101010101" pitchFamily="2" charset="-122"/>
            </a:endParaRPr>
          </a:p>
        </p:txBody>
      </p:sp>
      <p:graphicFrame>
        <p:nvGraphicFramePr>
          <p:cNvPr id="18" name="Table 17"/>
          <p:cNvGraphicFramePr>
            <a:graphicFrameLocks noGrp="1"/>
          </p:cNvGraphicFramePr>
          <p:nvPr>
            <p:extLst>
              <p:ext uri="{D42A27DB-BD31-4B8C-83A1-F6EECF244321}">
                <p14:modId xmlns:p14="http://schemas.microsoft.com/office/powerpoint/2010/main" val="203550227"/>
              </p:ext>
            </p:extLst>
          </p:nvPr>
        </p:nvGraphicFramePr>
        <p:xfrm>
          <a:off x="14702988" y="25216831"/>
          <a:ext cx="6148773" cy="1645920"/>
        </p:xfrm>
        <a:graphic>
          <a:graphicData uri="http://schemas.openxmlformats.org/drawingml/2006/table">
            <a:tbl>
              <a:tblPr firstRow="1" bandRow="1">
                <a:tableStyleId>{69012ECD-51FC-41F1-AA8D-1B2483CD663E}</a:tableStyleId>
              </a:tblPr>
              <a:tblGrid>
                <a:gridCol w="2049591">
                  <a:extLst>
                    <a:ext uri="{9D8B030D-6E8A-4147-A177-3AD203B41FA5}">
                      <a16:colId xmlns:a16="http://schemas.microsoft.com/office/drawing/2014/main" val="20000"/>
                    </a:ext>
                  </a:extLst>
                </a:gridCol>
                <a:gridCol w="2049591">
                  <a:extLst>
                    <a:ext uri="{9D8B030D-6E8A-4147-A177-3AD203B41FA5}">
                      <a16:colId xmlns:a16="http://schemas.microsoft.com/office/drawing/2014/main" val="20001"/>
                    </a:ext>
                  </a:extLst>
                </a:gridCol>
                <a:gridCol w="2049591">
                  <a:extLst>
                    <a:ext uri="{9D8B030D-6E8A-4147-A177-3AD203B41FA5}">
                      <a16:colId xmlns:a16="http://schemas.microsoft.com/office/drawing/2014/main" val="20002"/>
                    </a:ext>
                  </a:extLst>
                </a:gridCol>
              </a:tblGrid>
              <a:tr h="370840">
                <a:tc>
                  <a:txBody>
                    <a:bodyPr/>
                    <a:lstStyle/>
                    <a:p>
                      <a:pPr algn="ctr"/>
                      <a:r>
                        <a:rPr lang="en-US" sz="2400" dirty="0" smtClean="0"/>
                        <a:t>S.No.</a:t>
                      </a:r>
                      <a:endParaRPr lang="en-US" sz="2400" b="1" dirty="0">
                        <a:solidFill>
                          <a:schemeClr val="tx1"/>
                        </a:solidFill>
                      </a:endParaRP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rgbClr val="740000"/>
                    </a:solidFill>
                  </a:tcPr>
                </a:tc>
                <a:tc>
                  <a:txBody>
                    <a:bodyPr/>
                    <a:lstStyle/>
                    <a:p>
                      <a:pPr algn="ctr"/>
                      <a:r>
                        <a:rPr lang="en-US" sz="2400" dirty="0" smtClean="0"/>
                        <a:t>Quantity</a:t>
                      </a:r>
                      <a:endParaRPr lang="en-US" sz="2400" b="1" dirty="0">
                        <a:solidFill>
                          <a:schemeClr val="tx1"/>
                        </a:solidFill>
                      </a:endParaRP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rgbClr val="740000"/>
                    </a:solidFill>
                  </a:tcPr>
                </a:tc>
                <a:tc>
                  <a:txBody>
                    <a:bodyPr/>
                    <a:lstStyle/>
                    <a:p>
                      <a:pPr algn="ctr"/>
                      <a:r>
                        <a:rPr lang="en-US" sz="2400" dirty="0" smtClean="0"/>
                        <a:t>Unit</a:t>
                      </a:r>
                      <a:endParaRPr lang="en-US" sz="2400" b="1" dirty="0">
                        <a:solidFill>
                          <a:schemeClr val="tx1"/>
                        </a:solidFill>
                      </a:endParaRP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rgbClr val="740000"/>
                    </a:solidFill>
                  </a:tcPr>
                </a:tc>
                <a:extLst>
                  <a:ext uri="{0D108BD9-81ED-4DB2-BD59-A6C34878D82A}">
                    <a16:rowId xmlns:a16="http://schemas.microsoft.com/office/drawing/2014/main" val="10000"/>
                  </a:ext>
                </a:extLst>
              </a:tr>
              <a:tr h="370840">
                <a:tc>
                  <a:txBody>
                    <a:bodyPr/>
                    <a:lstStyle/>
                    <a:p>
                      <a:pPr algn="ctr"/>
                      <a:r>
                        <a:rPr lang="en-US" sz="2000" dirty="0" smtClean="0"/>
                        <a:t>1</a:t>
                      </a:r>
                      <a:endParaRPr lang="en-US" sz="20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000" dirty="0" smtClean="0"/>
                        <a:t>Length</a:t>
                      </a:r>
                      <a:endParaRPr lang="en-US" sz="20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000" dirty="0" smtClean="0"/>
                        <a:t>a</a:t>
                      </a:r>
                      <a:endParaRPr lang="en-US" sz="20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sz="2000" dirty="0" smtClean="0"/>
                        <a:t>2</a:t>
                      </a:r>
                      <a:endParaRPr lang="en-US" sz="20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000" dirty="0" smtClean="0"/>
                        <a:t>Time</a:t>
                      </a:r>
                      <a:endParaRPr lang="en-US" sz="20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000" dirty="0" smtClean="0"/>
                        <a:t>h</a:t>
                      </a:r>
                      <a:endParaRPr lang="en-US" sz="20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sz="2000" dirty="0" smtClean="0"/>
                        <a:t>3</a:t>
                      </a:r>
                      <a:endParaRPr lang="en-US" sz="20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000" dirty="0" smtClean="0"/>
                        <a:t>Mass</a:t>
                      </a:r>
                      <a:endParaRPr lang="en-US" sz="20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pPr algn="ctr"/>
                      <a:r>
                        <a:rPr lang="en-US" sz="2000" dirty="0" smtClean="0"/>
                        <a:t>m</a:t>
                      </a:r>
                      <a:endParaRPr lang="en-US" sz="2000" dirty="0"/>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9" name="TextBox 18"/>
          <p:cNvSpPr txBox="1"/>
          <p:nvPr/>
        </p:nvSpPr>
        <p:spPr>
          <a:xfrm>
            <a:off x="16021338" y="26926924"/>
            <a:ext cx="3594990" cy="400110"/>
          </a:xfrm>
          <a:prstGeom prst="rect">
            <a:avLst/>
          </a:prstGeom>
          <a:noFill/>
        </p:spPr>
        <p:txBody>
          <a:bodyPr wrap="square" rtlCol="0">
            <a:spAutoFit/>
          </a:bodyPr>
          <a:lstStyle/>
          <a:p>
            <a:r>
              <a:rPr lang="en-US" sz="2000" b="1" i="1" dirty="0"/>
              <a:t>Table 1: Units of measurement</a:t>
            </a:r>
            <a:endParaRPr lang="en-US" sz="2000" b="1" i="1" dirty="0"/>
          </a:p>
        </p:txBody>
      </p:sp>
      <p:sp>
        <p:nvSpPr>
          <p:cNvPr id="86" name="Text Box 623"/>
          <p:cNvSpPr txBox="1">
            <a:spLocks noChangeArrowheads="1"/>
          </p:cNvSpPr>
          <p:nvPr/>
        </p:nvSpPr>
        <p:spPr bwMode="auto">
          <a:xfrm rot="-5400000">
            <a:off x="24159035" y="12592138"/>
            <a:ext cx="985838"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3762375">
              <a:spcBef>
                <a:spcPct val="20000"/>
              </a:spcBef>
              <a:buChar char="•"/>
              <a:defRPr sz="12800">
                <a:solidFill>
                  <a:schemeClr val="tx1"/>
                </a:solidFill>
                <a:latin typeface="Times New Roman" panose="02020603050405020304" pitchFamily="18" charset="0"/>
              </a:defRPr>
            </a:lvl1pPr>
            <a:lvl2pPr marL="3063875" indent="-1182688" defTabSz="3762375">
              <a:spcBef>
                <a:spcPct val="20000"/>
              </a:spcBef>
              <a:buChar char="–"/>
              <a:defRPr sz="11100">
                <a:solidFill>
                  <a:schemeClr val="tx1"/>
                </a:solidFill>
                <a:latin typeface="Times New Roman" panose="02020603050405020304" pitchFamily="18" charset="0"/>
              </a:defRPr>
            </a:lvl2pPr>
            <a:lvl3pPr marL="4695825" indent="-933450" defTabSz="3762375">
              <a:spcBef>
                <a:spcPct val="20000"/>
              </a:spcBef>
              <a:buChar char="•"/>
              <a:defRPr sz="9500">
                <a:solidFill>
                  <a:schemeClr val="tx1"/>
                </a:solidFill>
                <a:latin typeface="Times New Roman" panose="02020603050405020304" pitchFamily="18" charset="0"/>
              </a:defRPr>
            </a:lvl3pPr>
            <a:lvl4pPr marL="6577013" indent="-939800" defTabSz="3762375">
              <a:spcBef>
                <a:spcPct val="20000"/>
              </a:spcBef>
              <a:buChar char="–"/>
              <a:defRPr sz="7800">
                <a:solidFill>
                  <a:schemeClr val="tx1"/>
                </a:solidFill>
                <a:latin typeface="Times New Roman" panose="02020603050405020304" pitchFamily="18" charset="0"/>
              </a:defRPr>
            </a:lvl4pPr>
            <a:lvl5pPr marL="8458200" indent="-941388" defTabSz="3762375">
              <a:spcBef>
                <a:spcPct val="20000"/>
              </a:spcBef>
              <a:buChar char="»"/>
              <a:defRPr sz="7800">
                <a:solidFill>
                  <a:schemeClr val="tx1"/>
                </a:solidFill>
                <a:latin typeface="Times New Roman" panose="02020603050405020304" pitchFamily="18" charset="0"/>
              </a:defRPr>
            </a:lvl5pPr>
            <a:lvl6pPr marL="89154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6pPr>
            <a:lvl7pPr marL="93726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7pPr>
            <a:lvl8pPr marL="98298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8pPr>
            <a:lvl9pPr marL="102870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9pPr>
          </a:lstStyle>
          <a:p>
            <a:pPr algn="ctr">
              <a:spcBef>
                <a:spcPct val="0"/>
              </a:spcBef>
              <a:buFontTx/>
              <a:buNone/>
            </a:pPr>
            <a:r>
              <a:rPr lang="en-US" altLang="zh-CN" sz="1200" dirty="0" err="1">
                <a:ea typeface="宋体" panose="02010600030101010101" pitchFamily="2" charset="-122"/>
              </a:rPr>
              <a:t>m</a:t>
            </a:r>
            <a:r>
              <a:rPr lang="en-US" altLang="zh-CN" sz="1200" baseline="-25000" dirty="0" err="1">
                <a:ea typeface="宋体" panose="02010600030101010101" pitchFamily="2" charset="-122"/>
              </a:rPr>
              <a:t>z</a:t>
            </a:r>
            <a:r>
              <a:rPr lang="en-US" altLang="zh-CN" sz="1200" dirty="0">
                <a:ea typeface="宋体" panose="02010600030101010101" pitchFamily="2" charset="-122"/>
              </a:rPr>
              <a:t>[m.h</a:t>
            </a:r>
            <a:r>
              <a:rPr lang="en-US" altLang="zh-CN" sz="1200" baseline="30000" dirty="0">
                <a:ea typeface="宋体" panose="02010600030101010101" pitchFamily="2" charset="-122"/>
              </a:rPr>
              <a:t>-1</a:t>
            </a:r>
            <a:r>
              <a:rPr lang="en-US" altLang="zh-CN" sz="1200" dirty="0">
                <a:ea typeface="宋体" panose="02010600030101010101" pitchFamily="2" charset="-122"/>
              </a:rPr>
              <a:t>]</a:t>
            </a:r>
            <a:endParaRPr lang="en-US" altLang="zh-CN" sz="1200" dirty="0">
              <a:ea typeface="宋体" panose="02010600030101010101" pitchFamily="2" charset="-122"/>
            </a:endParaRPr>
          </a:p>
        </p:txBody>
      </p:sp>
      <mc:AlternateContent xmlns:mc="http://schemas.openxmlformats.org/markup-compatibility/2006">
        <mc:Choice xmlns:a14="http://schemas.microsoft.com/office/drawing/2010/main" Requires="a14">
          <p:sp>
            <p:nvSpPr>
              <p:cNvPr id="87" name="Text Box 623"/>
              <p:cNvSpPr txBox="1">
                <a:spLocks noChangeArrowheads="1"/>
              </p:cNvSpPr>
              <p:nvPr/>
            </p:nvSpPr>
            <p:spPr bwMode="auto">
              <a:xfrm>
                <a:off x="26356117" y="19353616"/>
                <a:ext cx="1557337" cy="276225"/>
              </a:xfrm>
              <a:prstGeom prst="rect">
                <a:avLst/>
              </a:prstGeom>
              <a:noFill/>
              <a:ln>
                <a:noFill/>
              </a:ln>
              <a:effectLst/>
              <a:extLst>
                <a:ext uri="{909E8E84-426E-40DD-AFC4-6F175D3DCCD1}">
                  <a14:hiddenFill>
                    <a:solidFill>
                      <a:schemeClr val="accent1"/>
                    </a:solidFill>
                  </a14:hiddenFill>
                </a:ext>
                <a:ext uri="{91240B29-F687-4F45-9708-019B960494DF}">
                  <a14:hiddenLine w="12700">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a:spAutoFit/>
              </a:bodyPr>
              <a:lstStyle>
                <a:lvl1pPr defTabSz="3762375">
                  <a:spcBef>
                    <a:spcPct val="20000"/>
                  </a:spcBef>
                  <a:buChar char="•"/>
                  <a:defRPr sz="12800">
                    <a:solidFill>
                      <a:schemeClr val="tx1"/>
                    </a:solidFill>
                    <a:latin typeface="Times New Roman" panose="02020603050405020304" pitchFamily="18" charset="0"/>
                  </a:defRPr>
                </a:lvl1pPr>
                <a:lvl2pPr marL="3063875" indent="-1182688" defTabSz="3762375">
                  <a:spcBef>
                    <a:spcPct val="20000"/>
                  </a:spcBef>
                  <a:buChar char="–"/>
                  <a:defRPr sz="11100">
                    <a:solidFill>
                      <a:schemeClr val="tx1"/>
                    </a:solidFill>
                    <a:latin typeface="Times New Roman" panose="02020603050405020304" pitchFamily="18" charset="0"/>
                  </a:defRPr>
                </a:lvl2pPr>
                <a:lvl3pPr marL="4695825" indent="-933450" defTabSz="3762375">
                  <a:spcBef>
                    <a:spcPct val="20000"/>
                  </a:spcBef>
                  <a:buChar char="•"/>
                  <a:defRPr sz="9500">
                    <a:solidFill>
                      <a:schemeClr val="tx1"/>
                    </a:solidFill>
                    <a:latin typeface="Times New Roman" panose="02020603050405020304" pitchFamily="18" charset="0"/>
                  </a:defRPr>
                </a:lvl3pPr>
                <a:lvl4pPr marL="6577013" indent="-939800" defTabSz="3762375">
                  <a:spcBef>
                    <a:spcPct val="20000"/>
                  </a:spcBef>
                  <a:buChar char="–"/>
                  <a:defRPr sz="7800">
                    <a:solidFill>
                      <a:schemeClr val="tx1"/>
                    </a:solidFill>
                    <a:latin typeface="Times New Roman" panose="02020603050405020304" pitchFamily="18" charset="0"/>
                  </a:defRPr>
                </a:lvl4pPr>
                <a:lvl5pPr marL="8458200" indent="-941388" defTabSz="3762375">
                  <a:spcBef>
                    <a:spcPct val="20000"/>
                  </a:spcBef>
                  <a:buChar char="»"/>
                  <a:defRPr sz="7800">
                    <a:solidFill>
                      <a:schemeClr val="tx1"/>
                    </a:solidFill>
                    <a:latin typeface="Times New Roman" panose="02020603050405020304" pitchFamily="18" charset="0"/>
                  </a:defRPr>
                </a:lvl5pPr>
                <a:lvl6pPr marL="89154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6pPr>
                <a:lvl7pPr marL="93726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7pPr>
                <a:lvl8pPr marL="98298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8pPr>
                <a:lvl9pPr marL="10287000" indent="-941388" defTabSz="3762375" eaLnBrk="0" fontAlgn="base" hangingPunct="0">
                  <a:spcBef>
                    <a:spcPct val="20000"/>
                  </a:spcBef>
                  <a:spcAft>
                    <a:spcPct val="0"/>
                  </a:spcAft>
                  <a:buChar char="»"/>
                  <a:defRPr sz="7800">
                    <a:solidFill>
                      <a:schemeClr val="tx1"/>
                    </a:solidFill>
                    <a:latin typeface="Times New Roman" panose="02020603050405020304" pitchFamily="18" charset="0"/>
                  </a:defRPr>
                </a:lvl9pPr>
              </a:lstStyle>
              <a:p>
                <a:pPr algn="ctr">
                  <a:spcBef>
                    <a:spcPct val="0"/>
                  </a:spcBef>
                  <a:buFontTx/>
                  <a:buNone/>
                </a:pPr>
                <a14:m>
                  <m:oMath xmlns:m="http://schemas.openxmlformats.org/officeDocument/2006/math">
                    <m:r>
                      <a:rPr lang="zh-CN" altLang="en-US" sz="1200" i="1">
                        <a:latin typeface="Cambria Math" panose="02040503050406030204" pitchFamily="18" charset="0"/>
                        <a:ea typeface="宋体" panose="02010600030101010101" pitchFamily="2" charset="-122"/>
                      </a:rPr>
                      <m:t>𝛿𝜌</m:t>
                    </m:r>
                  </m:oMath>
                </a14:m>
                <a:r>
                  <a:rPr lang="en-US" altLang="zh-CN" sz="1200" dirty="0">
                    <a:ea typeface="宋体" panose="02010600030101010101" pitchFamily="2" charset="-122"/>
                  </a:rPr>
                  <a:t> </a:t>
                </a:r>
                <a:r>
                  <a:rPr lang="en-US" altLang="zh-CN" sz="1200" dirty="0">
                    <a:ea typeface="宋体" panose="02010600030101010101" pitchFamily="2" charset="-122"/>
                  </a:rPr>
                  <a:t>[m/a</a:t>
                </a:r>
                <a:r>
                  <a:rPr lang="en-US" altLang="zh-CN" sz="1200" baseline="30000" dirty="0">
                    <a:ea typeface="宋体" panose="02010600030101010101" pitchFamily="2" charset="-122"/>
                  </a:rPr>
                  <a:t>3</a:t>
                </a:r>
                <a:r>
                  <a:rPr lang="en-US" altLang="zh-CN" sz="1200" dirty="0">
                    <a:ea typeface="宋体" panose="02010600030101010101" pitchFamily="2" charset="-122"/>
                  </a:rPr>
                  <a:t>]</a:t>
                </a:r>
              </a:p>
            </p:txBody>
          </p:sp>
        </mc:Choice>
        <mc:Fallback>
          <p:sp>
            <p:nvSpPr>
              <p:cNvPr id="87" name="Text Box 623"/>
              <p:cNvSpPr txBox="1">
                <a:spLocks noRot="1" noChangeAspect="1" noMove="1" noResize="1" noEditPoints="1" noAdjustHandles="1" noChangeArrowheads="1" noChangeShapeType="1" noTextEdit="1"/>
              </p:cNvSpPr>
              <p:nvPr/>
            </p:nvSpPr>
            <p:spPr bwMode="auto">
              <a:xfrm>
                <a:off x="26356117" y="19353616"/>
                <a:ext cx="1557337" cy="276225"/>
              </a:xfrm>
              <a:prstGeom prst="rect">
                <a:avLst/>
              </a:prstGeom>
              <a:blipFill>
                <a:blip r:embed="rId22"/>
                <a:stretch>
                  <a:fillRect t="-2222" b="-1777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15" name="Picture 1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300399" y="1273925"/>
            <a:ext cx="3150272" cy="3150272"/>
          </a:xfrm>
          <a:prstGeom prst="rect">
            <a:avLst/>
          </a:prstGeom>
        </p:spPr>
      </p:pic>
      <p:sp>
        <p:nvSpPr>
          <p:cNvPr id="85" name="Rectangle 84"/>
          <p:cNvSpPr/>
          <p:nvPr/>
        </p:nvSpPr>
        <p:spPr bwMode="auto">
          <a:xfrm>
            <a:off x="756385" y="28625513"/>
            <a:ext cx="35429825" cy="216801"/>
          </a:xfrm>
          <a:prstGeom prst="rect">
            <a:avLst/>
          </a:prstGeom>
          <a:solidFill>
            <a:srgbClr val="740000"/>
          </a:solid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defTabSz="3762375"/>
            <a:endParaRPr lang="en-US"/>
          </a:p>
        </p:txBody>
      </p:sp>
      <p:sp>
        <p:nvSpPr>
          <p:cNvPr id="90" name="Rectangle 89"/>
          <p:cNvSpPr/>
          <p:nvPr/>
        </p:nvSpPr>
        <p:spPr bwMode="auto">
          <a:xfrm rot="5400000">
            <a:off x="-11110820" y="16756380"/>
            <a:ext cx="22860001" cy="91440"/>
          </a:xfrm>
          <a:prstGeom prst="rect">
            <a:avLst/>
          </a:prstGeom>
          <a:solidFill>
            <a:srgbClr val="740000"/>
          </a:solid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defTabSz="3762375"/>
            <a:endParaRPr lang="en-US" dirty="0"/>
          </a:p>
        </p:txBody>
      </p:sp>
      <p:sp>
        <p:nvSpPr>
          <p:cNvPr id="91" name="Rectangle 90"/>
          <p:cNvSpPr/>
          <p:nvPr/>
        </p:nvSpPr>
        <p:spPr bwMode="auto">
          <a:xfrm rot="5400000">
            <a:off x="436420" y="16768104"/>
            <a:ext cx="22860001" cy="91440"/>
          </a:xfrm>
          <a:prstGeom prst="rect">
            <a:avLst/>
          </a:prstGeom>
          <a:solidFill>
            <a:srgbClr val="740000"/>
          </a:solid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defTabSz="3762375"/>
            <a:endParaRPr lang="en-US" dirty="0"/>
          </a:p>
        </p:txBody>
      </p:sp>
      <p:sp>
        <p:nvSpPr>
          <p:cNvPr id="94" name="Rectangle 93"/>
          <p:cNvSpPr/>
          <p:nvPr/>
        </p:nvSpPr>
        <p:spPr bwMode="auto">
          <a:xfrm rot="5400000">
            <a:off x="24663272" y="16768104"/>
            <a:ext cx="22860001" cy="91440"/>
          </a:xfrm>
          <a:prstGeom prst="rect">
            <a:avLst/>
          </a:prstGeom>
          <a:solidFill>
            <a:srgbClr val="740000"/>
          </a:solid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defTabSz="3762375"/>
            <a:endParaRPr lang="en-US" dirty="0"/>
          </a:p>
        </p:txBody>
      </p:sp>
      <p:sp>
        <p:nvSpPr>
          <p:cNvPr id="95" name="Rectangle 94"/>
          <p:cNvSpPr/>
          <p:nvPr/>
        </p:nvSpPr>
        <p:spPr bwMode="auto">
          <a:xfrm rot="5400000">
            <a:off x="12374420" y="16920504"/>
            <a:ext cx="22860001" cy="91440"/>
          </a:xfrm>
          <a:prstGeom prst="rect">
            <a:avLst/>
          </a:prstGeom>
          <a:solidFill>
            <a:srgbClr val="740000"/>
          </a:solidFill>
          <a:ln w="12700" cap="flat" cmpd="sng" algn="ctr">
            <a:no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defTabSz="3762375"/>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762375" rtl="0" eaLnBrk="0" fontAlgn="base" latinLnBrk="0" hangingPunct="0">
          <a:lnSpc>
            <a:spcPct val="100000"/>
          </a:lnSpc>
          <a:spcBef>
            <a:spcPct val="0"/>
          </a:spcBef>
          <a:spcAft>
            <a:spcPct val="0"/>
          </a:spcAft>
          <a:buClrTx/>
          <a:buSzTx/>
          <a:buFontTx/>
          <a:buNone/>
          <a:tabLst/>
          <a:defRPr kumimoji="0" lang="en-US" sz="99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762375" rtl="0" eaLnBrk="0" fontAlgn="base" latinLnBrk="0" hangingPunct="0">
          <a:lnSpc>
            <a:spcPct val="100000"/>
          </a:lnSpc>
          <a:spcBef>
            <a:spcPct val="0"/>
          </a:spcBef>
          <a:spcAft>
            <a:spcPct val="0"/>
          </a:spcAft>
          <a:buClrTx/>
          <a:buSzTx/>
          <a:buFontTx/>
          <a:buNone/>
          <a:tabLst/>
          <a:defRPr kumimoji="0" lang="en-US" sz="99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9467</TotalTime>
  <Words>1076</Words>
  <Application>Microsoft Office PowerPoint</Application>
  <PresentationFormat>Custom</PresentationFormat>
  <Paragraphs>134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宋体</vt:lpstr>
      <vt:lpstr>Arial</vt:lpstr>
      <vt:lpstr>Calibri</vt:lpstr>
      <vt:lpstr>Cambria Math</vt:lpstr>
      <vt:lpstr>Times New Roman</vt:lpstr>
      <vt:lpstr>Default Design</vt:lpstr>
      <vt:lpstr>PowerPoint Presentation</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Computing Center</dc:creator>
  <cp:lastModifiedBy>Ulf D Schiller</cp:lastModifiedBy>
  <cp:revision>479</cp:revision>
  <cp:lastPrinted>2000-07-12T04:33:52Z</cp:lastPrinted>
  <dcterms:created xsi:type="dcterms:W3CDTF">2000-02-06T19:06:36Z</dcterms:created>
  <dcterms:modified xsi:type="dcterms:W3CDTF">2016-07-20T14:01:25Z</dcterms:modified>
</cp:coreProperties>
</file>