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8" r:id="rId9"/>
    <p:sldId id="261" r:id="rId10"/>
    <p:sldId id="262" r:id="rId11"/>
    <p:sldId id="269" r:id="rId12"/>
    <p:sldId id="270" r:id="rId13"/>
    <p:sldId id="271" r:id="rId14"/>
    <p:sldId id="263" r:id="rId15"/>
    <p:sldId id="264" r:id="rId16"/>
    <p:sldId id="265" r:id="rId17"/>
  </p:sldIdLst>
  <p:sldSz cx="9144000" cy="5143500" type="screen16x9"/>
  <p:notesSz cx="6858000" cy="9144000"/>
  <p:embeddedFontLst>
    <p:embeddedFont>
      <p:font typeface="Roboto Slab" panose="020B0604020202020204" charset="0"/>
      <p:regular r:id="rId19"/>
      <p:bold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B8C597-3484-4F45-907A-C85F535EFEA8}">
  <a:tblStyle styleId="{0DB8C597-3484-4F45-907A-C85F535EFEA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73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4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77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5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45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20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 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Jessica Liu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Selection &amp; Evaluation Metrics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295350"/>
            <a:ext cx="8368200" cy="32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</a:rPr>
              <a:t>Single </a:t>
            </a:r>
            <a:r>
              <a:rPr lang="en" sz="1400" dirty="0">
                <a:solidFill>
                  <a:srgbClr val="FFFFFF"/>
                </a:solidFill>
              </a:rPr>
              <a:t>Model Performance...</a:t>
            </a: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  <a:buSzPct val="100000"/>
            </a:pPr>
            <a:endParaRPr lang="en" sz="1400" dirty="0" smtClean="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  <a:buSzPct val="100000"/>
            </a:pPr>
            <a:endParaRPr lang="en" sz="1400" dirty="0">
              <a:solidFill>
                <a:srgbClr val="FFFFFF"/>
              </a:solidFill>
            </a:endParaRPr>
          </a:p>
          <a:p>
            <a:pPr marL="457200" indent="-31750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</a:pPr>
            <a:r>
              <a:rPr lang="en" sz="1400" dirty="0" smtClean="0">
                <a:solidFill>
                  <a:srgbClr val="FFFFFF"/>
                </a:solidFill>
              </a:rPr>
              <a:t>The different models give fairly similar AUC scores. Since the majority of my data (&gt;80%) was uncontaminated, this might have contribted (i.e. spam and ham scenario).</a:t>
            </a:r>
            <a:endParaRPr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graphicFrame>
        <p:nvGraphicFramePr>
          <p:cNvPr id="101" name="Shape 101"/>
          <p:cNvGraphicFramePr/>
          <p:nvPr>
            <p:extLst>
              <p:ext uri="{D42A27DB-BD31-4B8C-83A1-F6EECF244321}">
                <p14:modId xmlns:p14="http://schemas.microsoft.com/office/powerpoint/2010/main" val="779736370"/>
              </p:ext>
            </p:extLst>
          </p:nvPr>
        </p:nvGraphicFramePr>
        <p:xfrm>
          <a:off x="2964950" y="1310459"/>
          <a:ext cx="3691500" cy="1981050"/>
        </p:xfrm>
        <a:graphic>
          <a:graphicData uri="http://schemas.openxmlformats.org/drawingml/2006/table">
            <a:tbl>
              <a:tblPr>
                <a:noFill/>
                <a:tableStyleId>{0DB8C597-3484-4F45-907A-C85F535EFEA8}</a:tableStyleId>
              </a:tblPr>
              <a:tblGrid>
                <a:gridCol w="184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AUC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KNN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0.982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Logistic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0.983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65625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Decision Trees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0.981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0.979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3455402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Selection &amp; Evaluation Metrics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295350"/>
            <a:ext cx="8368200" cy="32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</a:rPr>
              <a:t>Feature Importance for Linear Regression and Decision Tree:</a:t>
            </a:r>
            <a:endParaRPr lang="en"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  <a:buSzPct val="100000"/>
            </a:pPr>
            <a:endParaRPr lang="en" sz="1400" dirty="0" smtClean="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  <a:buSzPct val="100000"/>
            </a:pPr>
            <a:endParaRPr lang="en"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51" y="1996961"/>
            <a:ext cx="4407126" cy="2121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975" y="1996961"/>
            <a:ext cx="4369025" cy="21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Selection &amp; Evaluation Metrics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295350"/>
            <a:ext cx="8368200" cy="32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</a:rPr>
              <a:t>Confusion Matrix for Decision Tree:</a:t>
            </a:r>
            <a:endParaRPr lang="en"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  <a:buSzPct val="100000"/>
            </a:pPr>
            <a:endParaRPr lang="en" sz="1400" dirty="0" smtClean="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  <a:buSzPct val="100000"/>
            </a:pPr>
            <a:endParaRPr lang="en"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1996961"/>
            <a:ext cx="3357382" cy="3022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185" y="1996961"/>
            <a:ext cx="5162815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Selection &amp; Evaluation Metrics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1" y="1295350"/>
            <a:ext cx="3186864" cy="32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</a:rPr>
              <a:t>Feature Importance for Random Forest: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</a:rPr>
              <a:t>Giant margins of error</a:t>
            </a:r>
            <a:endParaRPr lang="en"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  <a:buSzPct val="100000"/>
            </a:pPr>
            <a:endParaRPr lang="en" sz="1400" dirty="0" smtClean="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300"/>
              </a:spcBef>
              <a:spcAft>
                <a:spcPts val="1200"/>
              </a:spcAft>
              <a:buClr>
                <a:srgbClr val="FFFFFF"/>
              </a:buClr>
              <a:buSzPct val="100000"/>
            </a:pPr>
            <a:endParaRPr lang="en" sz="1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475"/>
          <a:stretch/>
        </p:blipFill>
        <p:spPr>
          <a:xfrm>
            <a:off x="3574764" y="1271494"/>
            <a:ext cx="5569236" cy="38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 &amp; Challenges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Which challenges did you find particularly difficult</a:t>
            </a:r>
            <a:r>
              <a:rPr lang="en" dirty="0" smtClean="0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 believe the class imbalance was skewing my accuracy.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My important features didn’t make sense. And the features I thought were most important didn’t show up.</a:t>
            </a:r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Business application of your project or possible extensions to your </a:t>
            </a:r>
            <a:r>
              <a:rPr lang="en" dirty="0" smtClean="0"/>
              <a:t>project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More data? No useful business applications so far.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For this project, I classified everything as contamination, but some of the organisms are actually mold and yeast. I should have Feature Engineered another column to denote that, but I ran out of time. </a:t>
            </a:r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 &amp; Key Learnings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Good exercise to run through Logistic Regression, Decision Trees, and Random Forest.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Next time will look for a dataset with more numerical columns instead of mostly objects. 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What: Bacterial contamination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When: 2011-2016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Where: Grade B regulated cleanroom manufacturing environment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Extent: Organism name and counts for every lot and every sample point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Description 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317560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Dictionary:</a:t>
            </a:r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Lot_Number</a:t>
            </a:r>
            <a:r>
              <a:rPr lang="en-US" dirty="0" smtClean="0"/>
              <a:t> is a random number generator.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98" y="1752053"/>
            <a:ext cx="3816546" cy="2209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39" y="1751557"/>
            <a:ext cx="4108661" cy="2508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Description 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317560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Target: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Contaminated column is the target, &gt;4.888 CFU/mL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 didn’t have another dataset to join to this data</a:t>
            </a:r>
            <a:endParaRPr lang="en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it was obtained: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Source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5647"/>
          <a:stretch/>
        </p:blipFill>
        <p:spPr>
          <a:xfrm>
            <a:off x="463339" y="1751557"/>
            <a:ext cx="5721644" cy="2292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3936" r="56493"/>
          <a:stretch/>
        </p:blipFill>
        <p:spPr>
          <a:xfrm>
            <a:off x="6461371" y="1751557"/>
            <a:ext cx="2489341" cy="12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Preprocessing Steps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333707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Cleaning: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As seen on the previous slide, I changed incorrect data types.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 dropped the rows that had missing data.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 did not standardize the data.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There were no non-conforming records.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276"/>
          <a:stretch/>
        </p:blipFill>
        <p:spPr>
          <a:xfrm>
            <a:off x="6883284" y="2335100"/>
            <a:ext cx="2260716" cy="28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60" y="1371406"/>
            <a:ext cx="5645440" cy="3772094"/>
          </a:xfrm>
          <a:prstGeom prst="rect">
            <a:avLst/>
          </a:prstGeom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Exploratory Data Analysis Insights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401877" y="1562239"/>
            <a:ext cx="6078925" cy="1002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bg2"/>
                </a:solidFill>
              </a:rPr>
              <a:t>The data set is imbalanced, which I already knew.</a:t>
            </a:r>
            <a:endParaRPr lang="en" sz="1600" dirty="0">
              <a:solidFill>
                <a:schemeClr val="bg2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bg2"/>
                </a:solidFill>
              </a:rPr>
              <a:t>There are also several outliers with 100s of CFU/mL.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09" y="1371406"/>
            <a:ext cx="3276768" cy="273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658"/>
            <a:ext cx="3714941" cy="3327571"/>
          </a:xfrm>
          <a:prstGeom prst="rect">
            <a:avLst/>
          </a:prstGeom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Exploratory Data Analysis Insights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525" y="1314657"/>
            <a:ext cx="3844475" cy="3327571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0" y="4642228"/>
            <a:ext cx="9144000" cy="4163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</a:rPr>
              <a:t>Don’t know why 2011 was such a bad year. Or why Nov and Dec are such good months.</a:t>
            </a:r>
          </a:p>
        </p:txBody>
      </p:sp>
    </p:spTree>
    <p:extLst>
      <p:ext uri="{BB962C8B-B14F-4D97-AF65-F5344CB8AC3E}">
        <p14:creationId xmlns:p14="http://schemas.microsoft.com/office/powerpoint/2010/main" val="7676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1298781"/>
            <a:ext cx="4237463" cy="3755934"/>
          </a:xfrm>
          <a:prstGeom prst="rect">
            <a:avLst/>
          </a:prstGeom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Exploratory Data Analysis Insights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263376" y="1298781"/>
            <a:ext cx="3880625" cy="1002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</a:rPr>
              <a:t>Tues and Sun look like the worst days.</a:t>
            </a:r>
          </a:p>
        </p:txBody>
      </p:sp>
    </p:spTree>
    <p:extLst>
      <p:ext uri="{BB962C8B-B14F-4D97-AF65-F5344CB8AC3E}">
        <p14:creationId xmlns:p14="http://schemas.microsoft.com/office/powerpoint/2010/main" val="13735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158"/>
            <a:ext cx="5409501" cy="3740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8086" r="26682"/>
          <a:stretch/>
        </p:blipFill>
        <p:spPr>
          <a:xfrm>
            <a:off x="5409500" y="1403158"/>
            <a:ext cx="3734499" cy="3740342"/>
          </a:xfrm>
          <a:prstGeom prst="rect">
            <a:avLst/>
          </a:prstGeom>
        </p:spPr>
      </p:pic>
      <p:sp>
        <p:nvSpPr>
          <p:cNvPr id="9" name="Shape 88"/>
          <p:cNvSpPr txBox="1">
            <a:spLocks noGrp="1"/>
          </p:cNvSpPr>
          <p:nvPr>
            <p:ph type="body" idx="1"/>
          </p:nvPr>
        </p:nvSpPr>
        <p:spPr>
          <a:xfrm>
            <a:off x="2445833" y="2044391"/>
            <a:ext cx="2963667" cy="28770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bg2"/>
                </a:solidFill>
              </a:rPr>
              <a:t>I created an Organism Count feature, which counts the number of organisms that show up in each row. I thought it would help predict Total Count, but it doesn’t. There’s no linear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452</Words>
  <Application>Microsoft Office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 Slab</vt:lpstr>
      <vt:lpstr>Roboto</vt:lpstr>
      <vt:lpstr>marina</vt:lpstr>
      <vt:lpstr>Final Project </vt:lpstr>
      <vt:lpstr>Problem Statement </vt:lpstr>
      <vt:lpstr>Dataset Description </vt:lpstr>
      <vt:lpstr>Dataset Description </vt:lpstr>
      <vt:lpstr>Preprocessing Steps</vt:lpstr>
      <vt:lpstr>Exploratory Data Analysis Insights</vt:lpstr>
      <vt:lpstr>Exploratory Data Analysis Insights</vt:lpstr>
      <vt:lpstr>Exploratory Data Analysis Insights</vt:lpstr>
      <vt:lpstr>Feature Engineering</vt:lpstr>
      <vt:lpstr>Model Selection &amp; Evaluation Metrics</vt:lpstr>
      <vt:lpstr>Model Selection &amp; Evaluation Metrics</vt:lpstr>
      <vt:lpstr>Model Selection &amp; Evaluation Metrics</vt:lpstr>
      <vt:lpstr>Model Selection &amp; Evaluation Metrics</vt:lpstr>
      <vt:lpstr>Success &amp; Challenges</vt:lpstr>
      <vt:lpstr>Next Steps</vt:lpstr>
      <vt:lpstr>Conclusion &amp; 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Liu, Jiang-Bo</dc:creator>
  <cp:lastModifiedBy>Liu, Jiang-Bo</cp:lastModifiedBy>
  <cp:revision>9</cp:revision>
  <dcterms:modified xsi:type="dcterms:W3CDTF">2016-10-17T05:54:41Z</dcterms:modified>
</cp:coreProperties>
</file>