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handoutMasterIdLst>
    <p:handoutMasterId r:id="rId16"/>
  </p:handoutMasterIdLst>
  <p:sldIdLst>
    <p:sldId id="256" r:id="rId2"/>
    <p:sldId id="257" r:id="rId3"/>
    <p:sldId id="275" r:id="rId4"/>
    <p:sldId id="258" r:id="rId5"/>
    <p:sldId id="259" r:id="rId6"/>
    <p:sldId id="270" r:id="rId7"/>
    <p:sldId id="279" r:id="rId8"/>
    <p:sldId id="282" r:id="rId9"/>
    <p:sldId id="276" r:id="rId10"/>
    <p:sldId id="277" r:id="rId11"/>
    <p:sldId id="278" r:id="rId12"/>
    <p:sldId id="273" r:id="rId13"/>
    <p:sldId id="274" r:id="rId14"/>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Lucida Sans Unicode" pitchFamily="34" charset="0"/>
        <a:ea typeface="+mn-ea"/>
        <a:cs typeface="Arial" charset="0"/>
      </a:defRPr>
    </a:lvl1pPr>
    <a:lvl2pPr marL="457200" algn="l" rtl="0" fontAlgn="base">
      <a:spcBef>
        <a:spcPct val="0"/>
      </a:spcBef>
      <a:spcAft>
        <a:spcPct val="0"/>
      </a:spcAft>
      <a:defRPr kern="1200">
        <a:solidFill>
          <a:schemeClr val="tx1"/>
        </a:solidFill>
        <a:latin typeface="Lucida Sans Unicode" pitchFamily="34" charset="0"/>
        <a:ea typeface="+mn-ea"/>
        <a:cs typeface="Arial" charset="0"/>
      </a:defRPr>
    </a:lvl2pPr>
    <a:lvl3pPr marL="914400" algn="l" rtl="0" fontAlgn="base">
      <a:spcBef>
        <a:spcPct val="0"/>
      </a:spcBef>
      <a:spcAft>
        <a:spcPct val="0"/>
      </a:spcAft>
      <a:defRPr kern="1200">
        <a:solidFill>
          <a:schemeClr val="tx1"/>
        </a:solidFill>
        <a:latin typeface="Lucida Sans Unicode" pitchFamily="34" charset="0"/>
        <a:ea typeface="+mn-ea"/>
        <a:cs typeface="Arial" charset="0"/>
      </a:defRPr>
    </a:lvl3pPr>
    <a:lvl4pPr marL="1371600" algn="l" rtl="0" fontAlgn="base">
      <a:spcBef>
        <a:spcPct val="0"/>
      </a:spcBef>
      <a:spcAft>
        <a:spcPct val="0"/>
      </a:spcAft>
      <a:defRPr kern="1200">
        <a:solidFill>
          <a:schemeClr val="tx1"/>
        </a:solidFill>
        <a:latin typeface="Lucida Sans Unicode" pitchFamily="34" charset="0"/>
        <a:ea typeface="+mn-ea"/>
        <a:cs typeface="Arial" charset="0"/>
      </a:defRPr>
    </a:lvl4pPr>
    <a:lvl5pPr marL="1828800" algn="l" rtl="0" fontAlgn="base">
      <a:spcBef>
        <a:spcPct val="0"/>
      </a:spcBef>
      <a:spcAft>
        <a:spcPct val="0"/>
      </a:spcAft>
      <a:defRPr kern="1200">
        <a:solidFill>
          <a:schemeClr val="tx1"/>
        </a:solidFill>
        <a:latin typeface="Lucida Sans Unicode" pitchFamily="34" charset="0"/>
        <a:ea typeface="+mn-ea"/>
        <a:cs typeface="Arial" charset="0"/>
      </a:defRPr>
    </a:lvl5pPr>
    <a:lvl6pPr marL="2286000" algn="l" defTabSz="914400" rtl="0" eaLnBrk="1" latinLnBrk="0" hangingPunct="1">
      <a:defRPr kern="1200">
        <a:solidFill>
          <a:schemeClr val="tx1"/>
        </a:solidFill>
        <a:latin typeface="Lucida Sans Unicode" pitchFamily="34" charset="0"/>
        <a:ea typeface="+mn-ea"/>
        <a:cs typeface="Arial" charset="0"/>
      </a:defRPr>
    </a:lvl6pPr>
    <a:lvl7pPr marL="2743200" algn="l" defTabSz="914400" rtl="0" eaLnBrk="1" latinLnBrk="0" hangingPunct="1">
      <a:defRPr kern="1200">
        <a:solidFill>
          <a:schemeClr val="tx1"/>
        </a:solidFill>
        <a:latin typeface="Lucida Sans Unicode" pitchFamily="34" charset="0"/>
        <a:ea typeface="+mn-ea"/>
        <a:cs typeface="Arial" charset="0"/>
      </a:defRPr>
    </a:lvl7pPr>
    <a:lvl8pPr marL="3200400" algn="l" defTabSz="914400" rtl="0" eaLnBrk="1" latinLnBrk="0" hangingPunct="1">
      <a:defRPr kern="1200">
        <a:solidFill>
          <a:schemeClr val="tx1"/>
        </a:solidFill>
        <a:latin typeface="Lucida Sans Unicode" pitchFamily="34" charset="0"/>
        <a:ea typeface="+mn-ea"/>
        <a:cs typeface="Arial" charset="0"/>
      </a:defRPr>
    </a:lvl8pPr>
    <a:lvl9pPr marL="3657600" algn="l" defTabSz="914400" rtl="0" eaLnBrk="1" latinLnBrk="0" hangingPunct="1">
      <a:defRPr kern="1200">
        <a:solidFill>
          <a:schemeClr val="tx1"/>
        </a:solidFill>
        <a:latin typeface="Lucida Sans Unicode"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48" autoAdjust="0"/>
  </p:normalViewPr>
  <p:slideViewPr>
    <p:cSldViewPr>
      <p:cViewPr>
        <p:scale>
          <a:sx n="75" d="100"/>
          <a:sy n="75" d="100"/>
        </p:scale>
        <p:origin x="-1014" y="-52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A3EF6929-9DF6-4B44-BCA2-CA87E05F755A}" type="datetimeFigureOut">
              <a:rPr lang="en-US" smtClean="0"/>
              <a:pPr/>
              <a:t>5/3/2013</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99FBB436-74B1-4654-9787-64E7F72E92CD}" type="slidenum">
              <a:rPr lang="en-US" smtClean="0"/>
              <a:pPr/>
              <a:t>‹#›</a:t>
            </a:fld>
            <a:endParaRPr lang="en-US"/>
          </a:p>
        </p:txBody>
      </p:sp>
    </p:spTree>
    <p:extLst>
      <p:ext uri="{BB962C8B-B14F-4D97-AF65-F5344CB8AC3E}">
        <p14:creationId xmlns:p14="http://schemas.microsoft.com/office/powerpoint/2010/main" val="368150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fontAlgn="auto">
              <a:spcBef>
                <a:spcPts val="0"/>
              </a:spcBef>
              <a:spcAft>
                <a:spcPts val="0"/>
              </a:spcAft>
              <a:defRPr sz="1200" smtClean="0">
                <a:latin typeface="+mn-lt"/>
                <a:cs typeface="+mn-cs"/>
              </a:defRPr>
            </a:lvl1pPr>
          </a:lstStyle>
          <a:p>
            <a:pPr>
              <a:defRPr/>
            </a:pPr>
            <a:fld id="{3E510ED2-C3E2-4878-AF27-BD83FB163C8F}" type="datetimeFigureOut">
              <a:rPr lang="en-US"/>
              <a:pPr>
                <a:defRPr/>
              </a:pPr>
              <a:t>5/3/2013</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pPr lvl="0"/>
            <a:endParaRPr lang="en-US" noProof="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fontAlgn="auto">
              <a:spcBef>
                <a:spcPts val="0"/>
              </a:spcBef>
              <a:spcAft>
                <a:spcPts val="0"/>
              </a:spcAft>
              <a:defRPr sz="1200" smtClean="0">
                <a:latin typeface="+mn-lt"/>
                <a:cs typeface="+mn-cs"/>
              </a:defRPr>
            </a:lvl1pPr>
          </a:lstStyle>
          <a:p>
            <a:pPr>
              <a:defRPr/>
            </a:pPr>
            <a:fld id="{4278F04E-5B2D-4707-8CC9-E4D3498AFD38}" type="slidenum">
              <a:rPr lang="en-US"/>
              <a:pPr>
                <a:defRPr/>
              </a:pPr>
              <a:t>‹#›</a:t>
            </a:fld>
            <a:endParaRPr lang="en-US"/>
          </a:p>
        </p:txBody>
      </p:sp>
    </p:spTree>
    <p:extLst>
      <p:ext uri="{BB962C8B-B14F-4D97-AF65-F5344CB8AC3E}">
        <p14:creationId xmlns:p14="http://schemas.microsoft.com/office/powerpoint/2010/main" val="13948457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77BBC7-AF06-4FFF-927B-062411B0A530}"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Users have found this service very useful.</a:t>
            </a:r>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8AAB47-96DB-4625-9AFC-7096632513A1}" type="slidenum">
              <a:rPr lang="en-US"/>
              <a:pPr fontAlgn="base">
                <a:spcBef>
                  <a:spcPct val="0"/>
                </a:spcBef>
                <a:spcAft>
                  <a:spcPct val="0"/>
                </a:spcAft>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394B53-2B5F-44E3-96AA-5D08B4F6FA01}" type="slidenum">
              <a:rPr lang="en-US"/>
              <a:pPr fontAlgn="base">
                <a:spcBef>
                  <a:spcPct val="0"/>
                </a:spcBef>
                <a:spcAft>
                  <a:spcPct val="0"/>
                </a:spcAft>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“Tide Aware ENC “ concept prototyped as part of the CMTS Navigation Technology IAT 2006.  Actual water levels from NOAA PORTS shown on the electronic navigational chart (ENC).  Eliminates the mental gymnastics of calculating tide corrections from the tide tables and doing conversions mentally.  User inputs their ship draft and the chart reflects safe water. </a:t>
            </a:r>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C38950-D3A3-466E-9ED5-163610FE3966}"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61A6C8AD-767A-4E81-87EB-836816E2D660}" type="datetime1">
              <a:rPr lang="en-US"/>
              <a:pPr>
                <a:defRPr/>
              </a:pPr>
              <a:t>5/3/2013</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t>CMTS e-Navigation Integrated Action Team</a:t>
            </a: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A3773F47-B6A3-40DF-BD5F-72780C3408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BC5ADE6-A210-486E-8E08-E60EA619CD27}" type="datetime1">
              <a:rPr lang="en-US"/>
              <a:pPr>
                <a:defRPr/>
              </a:pPr>
              <a:t>5/3/2013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CMTS e-Navigation Integrated Action Team</a:t>
            </a:r>
          </a:p>
        </p:txBody>
      </p:sp>
      <p:sp>
        <p:nvSpPr>
          <p:cNvPr id="6" name="Slide Number Placeholder 17"/>
          <p:cNvSpPr>
            <a:spLocks noGrp="1"/>
          </p:cNvSpPr>
          <p:nvPr>
            <p:ph type="sldNum" sz="quarter" idx="12"/>
          </p:nvPr>
        </p:nvSpPr>
        <p:spPr/>
        <p:txBody>
          <a:bodyPr/>
          <a:lstStyle>
            <a:lvl1pPr>
              <a:defRPr/>
            </a:lvl1pPr>
          </a:lstStyle>
          <a:p>
            <a:pPr>
              <a:defRPr/>
            </a:pPr>
            <a:fld id="{0AB0BCD1-22FC-41C2-B881-0656A4FAA4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34C07B9-49A0-4100-9B31-CE86845EFDD4}" type="datetime1">
              <a:rPr lang="en-US"/>
              <a:pPr>
                <a:defRPr/>
              </a:pPr>
              <a:t>5/3/2013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CMTS e-Navigation Integrated Action Team</a:t>
            </a:r>
          </a:p>
        </p:txBody>
      </p:sp>
      <p:sp>
        <p:nvSpPr>
          <p:cNvPr id="6" name="Slide Number Placeholder 17"/>
          <p:cNvSpPr>
            <a:spLocks noGrp="1"/>
          </p:cNvSpPr>
          <p:nvPr>
            <p:ph type="sldNum" sz="quarter" idx="12"/>
          </p:nvPr>
        </p:nvSpPr>
        <p:spPr/>
        <p:txBody>
          <a:bodyPr/>
          <a:lstStyle>
            <a:lvl1pPr>
              <a:defRPr/>
            </a:lvl1pPr>
          </a:lstStyle>
          <a:p>
            <a:pPr>
              <a:defRPr/>
            </a:pPr>
            <a:fld id="{F44A6CAE-66D6-420A-A7FB-340D684823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7FB088C-B3D1-4F8B-BC99-E2245121CA53}" type="datetime1">
              <a:rPr lang="en-US"/>
              <a:pPr>
                <a:defRPr/>
              </a:pPr>
              <a:t>5/3/2013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CMTS e-Navigation Integrated Action Team</a:t>
            </a:r>
          </a:p>
        </p:txBody>
      </p:sp>
      <p:sp>
        <p:nvSpPr>
          <p:cNvPr id="6" name="Slide Number Placeholder 17"/>
          <p:cNvSpPr>
            <a:spLocks noGrp="1"/>
          </p:cNvSpPr>
          <p:nvPr>
            <p:ph type="sldNum" sz="quarter" idx="12"/>
          </p:nvPr>
        </p:nvSpPr>
        <p:spPr/>
        <p:txBody>
          <a:bodyPr/>
          <a:lstStyle>
            <a:lvl1pPr>
              <a:defRPr/>
            </a:lvl1pPr>
          </a:lstStyle>
          <a:p>
            <a:pPr>
              <a:defRPr/>
            </a:pPr>
            <a:fld id="{517F456C-093C-4080-9F17-C81AF98F07B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FBF59DA6-B6BF-4010-97DA-F0918180F7E8}" type="datetime1">
              <a:rPr lang="en-US"/>
              <a:pPr>
                <a:defRPr/>
              </a:pPr>
              <a:t>5/3/2013</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CMTS e-Navigation Integrated Action Team</a:t>
            </a:r>
          </a:p>
        </p:txBody>
      </p:sp>
      <p:sp>
        <p:nvSpPr>
          <p:cNvPr id="8" name="Slide Number Placeholder 5"/>
          <p:cNvSpPr>
            <a:spLocks noGrp="1"/>
          </p:cNvSpPr>
          <p:nvPr>
            <p:ph type="sldNum" sz="quarter" idx="12"/>
          </p:nvPr>
        </p:nvSpPr>
        <p:spPr/>
        <p:txBody>
          <a:bodyPr/>
          <a:lstStyle>
            <a:lvl1pPr>
              <a:defRPr/>
            </a:lvl1pPr>
            <a:extLst/>
          </a:lstStyle>
          <a:p>
            <a:pPr>
              <a:defRPr/>
            </a:pPr>
            <a:fld id="{7997CD78-0CFF-442E-AE9E-398648C3000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9996C4A5-9CD5-4B6F-8C71-59004FDFC167}" type="datetime1">
              <a:rPr lang="en-US"/>
              <a:pPr>
                <a:defRPr/>
              </a:pPr>
              <a:t>5/3/2013</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CMTS e-Navigation Integrated Action Team</a:t>
            </a:r>
          </a:p>
        </p:txBody>
      </p:sp>
      <p:sp>
        <p:nvSpPr>
          <p:cNvPr id="7" name="Slide Number Placeholder 6"/>
          <p:cNvSpPr>
            <a:spLocks noGrp="1"/>
          </p:cNvSpPr>
          <p:nvPr>
            <p:ph type="sldNum" sz="quarter" idx="12"/>
          </p:nvPr>
        </p:nvSpPr>
        <p:spPr/>
        <p:txBody>
          <a:bodyPr/>
          <a:lstStyle>
            <a:lvl1pPr>
              <a:defRPr/>
            </a:lvl1pPr>
            <a:extLst/>
          </a:lstStyle>
          <a:p>
            <a:pPr>
              <a:defRPr/>
            </a:pPr>
            <a:fld id="{6B0B274E-7FF4-462C-B522-4709EAE3D92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FADE09D0-66A3-4E29-8BFA-482DA6604D46}" type="datetime1">
              <a:rPr lang="en-US"/>
              <a:pPr>
                <a:defRPr/>
              </a:pPr>
              <a:t>5/3/2013</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CMTS e-Navigation Integrated Action Team</a:t>
            </a:r>
          </a:p>
        </p:txBody>
      </p:sp>
      <p:sp>
        <p:nvSpPr>
          <p:cNvPr id="9" name="Slide Number Placeholder 8"/>
          <p:cNvSpPr>
            <a:spLocks noGrp="1"/>
          </p:cNvSpPr>
          <p:nvPr>
            <p:ph type="sldNum" sz="quarter" idx="12"/>
          </p:nvPr>
        </p:nvSpPr>
        <p:spPr/>
        <p:txBody>
          <a:bodyPr/>
          <a:lstStyle>
            <a:lvl1pPr>
              <a:defRPr/>
            </a:lvl1pPr>
            <a:extLst/>
          </a:lstStyle>
          <a:p>
            <a:pPr>
              <a:defRPr/>
            </a:pPr>
            <a:fld id="{CD3F64E2-5A06-4E77-B075-1C8F71D2EBE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E33982C7-A3CF-46E2-9486-1FEC81266D6C}" type="datetime1">
              <a:rPr lang="en-US"/>
              <a:pPr>
                <a:defRPr/>
              </a:pPr>
              <a:t>5/3/2013</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CMTS e-Navigation Integrated Action Team</a:t>
            </a:r>
          </a:p>
        </p:txBody>
      </p:sp>
      <p:sp>
        <p:nvSpPr>
          <p:cNvPr id="5" name="Slide Number Placeholder 4"/>
          <p:cNvSpPr>
            <a:spLocks noGrp="1"/>
          </p:cNvSpPr>
          <p:nvPr>
            <p:ph type="sldNum" sz="quarter" idx="12"/>
          </p:nvPr>
        </p:nvSpPr>
        <p:spPr/>
        <p:txBody>
          <a:bodyPr/>
          <a:lstStyle>
            <a:lvl1pPr>
              <a:defRPr/>
            </a:lvl1pPr>
            <a:extLst/>
          </a:lstStyle>
          <a:p>
            <a:pPr>
              <a:defRPr/>
            </a:pPr>
            <a:fld id="{E9ACFF4C-BF41-472C-AE28-CD399002BF9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07136B2-9580-457E-BC0F-82DDAEC8EDA9}" type="datetime1">
              <a:rPr lang="en-US"/>
              <a:pPr>
                <a:defRPr/>
              </a:pPr>
              <a:t>5/3/2013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CMTS e-Navigation Integrated Action Team</a:t>
            </a:r>
          </a:p>
        </p:txBody>
      </p:sp>
      <p:sp>
        <p:nvSpPr>
          <p:cNvPr id="4" name="Slide Number Placeholder 17"/>
          <p:cNvSpPr>
            <a:spLocks noGrp="1"/>
          </p:cNvSpPr>
          <p:nvPr>
            <p:ph type="sldNum" sz="quarter" idx="12"/>
          </p:nvPr>
        </p:nvSpPr>
        <p:spPr/>
        <p:txBody>
          <a:bodyPr/>
          <a:lstStyle>
            <a:lvl1pPr>
              <a:defRPr/>
            </a:lvl1pPr>
          </a:lstStyle>
          <a:p>
            <a:pPr>
              <a:defRPr/>
            </a:pPr>
            <a:fld id="{F09850E5-F6E6-496F-8E33-1A3E5C62CE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29A5F3E7-1F1F-4BE1-927B-0134B9C5D22C}" type="datetime1">
              <a:rPr lang="en-US"/>
              <a:pPr>
                <a:defRPr/>
              </a:pPr>
              <a:t>5/3/2013</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CMTS e-Navigation Integrated Action Team</a:t>
            </a:r>
          </a:p>
        </p:txBody>
      </p:sp>
      <p:sp>
        <p:nvSpPr>
          <p:cNvPr id="7" name="Slide Number Placeholder 6"/>
          <p:cNvSpPr>
            <a:spLocks noGrp="1"/>
          </p:cNvSpPr>
          <p:nvPr>
            <p:ph type="sldNum" sz="quarter" idx="12"/>
          </p:nvPr>
        </p:nvSpPr>
        <p:spPr/>
        <p:txBody>
          <a:bodyPr/>
          <a:lstStyle>
            <a:lvl1pPr>
              <a:defRPr/>
            </a:lvl1pPr>
            <a:extLst/>
          </a:lstStyle>
          <a:p>
            <a:pPr>
              <a:defRPr/>
            </a:pPr>
            <a:fld id="{9CD3A9D3-FD47-4655-AF01-F1BD04A8A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B82F30F8-7D5A-4F06-909A-0965FFFF064D}" type="datetime1">
              <a:rPr lang="en-US"/>
              <a:pPr>
                <a:defRPr/>
              </a:pPr>
              <a:t>5/3/2013</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t>CMTS e-Navigation Integrated Action Team</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D49C30D9-9896-4474-B9CD-27853662DED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73684690-4332-49CD-A5AD-8F3AAE6B0D76}" type="datetime1">
              <a:rPr lang="en-US"/>
              <a:pPr>
                <a:defRPr/>
              </a:pPr>
              <a:t>5/3/2013</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CMTS e-Navigation Integrated Action Team</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8F6266BB-EFB7-4231-9565-687E3AFA3B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9" r:id="rId2"/>
    <p:sldLayoutId id="2147483744" r:id="rId3"/>
    <p:sldLayoutId id="2147483745" r:id="rId4"/>
    <p:sldLayoutId id="2147483746" r:id="rId5"/>
    <p:sldLayoutId id="2147483747" r:id="rId6"/>
    <p:sldLayoutId id="2147483740" r:id="rId7"/>
    <p:sldLayoutId id="2147483748" r:id="rId8"/>
    <p:sldLayoutId id="2147483749" r:id="rId9"/>
    <p:sldLayoutId id="2147483741" r:id="rId10"/>
    <p:sldLayoutId id="2147483742" r:id="rId11"/>
  </p:sldLayoutIdLst>
  <p:hf sldNum="0"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85800"/>
            <a:ext cx="9144000" cy="1752600"/>
          </a:xfrm>
        </p:spPr>
        <p:txBody>
          <a:bodyPr/>
          <a:lstStyle/>
          <a:p>
            <a:pPr algn="ctr" fontAlgn="auto">
              <a:spcAft>
                <a:spcPts val="0"/>
              </a:spcAft>
              <a:defRPr/>
            </a:pPr>
            <a:r>
              <a:rPr lang="en-US" dirty="0" smtClean="0"/>
              <a:t>CMTS e-Navigation IAT</a:t>
            </a:r>
            <a:endParaRPr lang="en-US" dirty="0"/>
          </a:p>
        </p:txBody>
      </p:sp>
      <p:sp>
        <p:nvSpPr>
          <p:cNvPr id="9219" name="Subtitle 2"/>
          <p:cNvSpPr>
            <a:spLocks noGrp="1"/>
          </p:cNvSpPr>
          <p:nvPr>
            <p:ph type="subTitle" idx="4294967295"/>
          </p:nvPr>
        </p:nvSpPr>
        <p:spPr>
          <a:xfrm>
            <a:off x="2133600" y="2362200"/>
            <a:ext cx="6629400" cy="1447800"/>
          </a:xfrm>
        </p:spPr>
        <p:txBody>
          <a:bodyPr/>
          <a:lstStyle/>
          <a:p>
            <a:pPr>
              <a:buFont typeface="Wingdings 3" pitchFamily="18" charset="2"/>
              <a:buNone/>
            </a:pPr>
            <a:r>
              <a:rPr lang="en-US" smtClean="0"/>
              <a:t>E-Navigation Online Dialog</a:t>
            </a:r>
          </a:p>
          <a:p>
            <a:pPr>
              <a:buFont typeface="Wingdings 3" pitchFamily="18" charset="2"/>
              <a:buNone/>
            </a:pPr>
            <a:r>
              <a:rPr lang="en-US" smtClean="0"/>
              <a:t>Outreach Activity Report</a:t>
            </a:r>
          </a:p>
        </p:txBody>
      </p:sp>
      <p:pic>
        <p:nvPicPr>
          <p:cNvPr id="9220" name="Picture 2"/>
          <p:cNvPicPr>
            <a:picLocks noChangeAspect="1" noChangeArrowheads="1"/>
          </p:cNvPicPr>
          <p:nvPr/>
        </p:nvPicPr>
        <p:blipFill>
          <a:blip r:embed="rId3" cstate="print"/>
          <a:srcRect/>
          <a:stretch>
            <a:fillRect/>
          </a:stretch>
        </p:blipFill>
        <p:spPr bwMode="auto">
          <a:xfrm>
            <a:off x="5334000" y="3581400"/>
            <a:ext cx="2079625" cy="2743200"/>
          </a:xfrm>
          <a:prstGeom prst="rect">
            <a:avLst/>
          </a:prstGeom>
          <a:noFill/>
          <a:ln w="9525">
            <a:noFill/>
            <a:miter lim="800000"/>
            <a:headEnd/>
            <a:tailEnd/>
          </a:ln>
        </p:spPr>
      </p:pic>
      <p:sp>
        <p:nvSpPr>
          <p:cNvPr id="9221"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3"/>
          <p:cNvSpPr>
            <a:spLocks noGrp="1"/>
          </p:cNvSpPr>
          <p:nvPr>
            <p:ph idx="1"/>
          </p:nvPr>
        </p:nvSpPr>
        <p:spPr>
          <a:xfrm>
            <a:off x="457200" y="1874838"/>
            <a:ext cx="8229600" cy="4525962"/>
          </a:xfrm>
        </p:spPr>
        <p:txBody>
          <a:bodyPr/>
          <a:lstStyle/>
          <a:p>
            <a:pPr>
              <a:spcAft>
                <a:spcPts val="1200"/>
              </a:spcAft>
            </a:pPr>
            <a:r>
              <a:rPr lang="en-US" sz="2300" smtClean="0"/>
              <a:t>Enable one-time reporting of vessel, cargo and voyage data to Federal Government</a:t>
            </a:r>
            <a:endParaRPr lang="en-US" smtClean="0"/>
          </a:p>
          <a:p>
            <a:pPr lvl="2">
              <a:spcAft>
                <a:spcPts val="1200"/>
              </a:spcAft>
            </a:pPr>
            <a:r>
              <a:rPr lang="en-US" sz="2000" smtClean="0"/>
              <a:t>Data would be disseminated to various Federal Government Agencies</a:t>
            </a:r>
          </a:p>
          <a:p>
            <a:pPr lvl="2"/>
            <a:r>
              <a:rPr lang="en-US" sz="2000" smtClean="0"/>
              <a:t>Reduce reporting burden on industry</a:t>
            </a:r>
          </a:p>
          <a:p>
            <a:pPr lvl="1"/>
            <a:endParaRPr lang="en-US" smtClean="0"/>
          </a:p>
          <a:p>
            <a:endParaRPr lang="en-US" smtClean="0"/>
          </a:p>
        </p:txBody>
      </p:sp>
      <p:sp>
        <p:nvSpPr>
          <p:cNvPr id="19459"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
        <p:nvSpPr>
          <p:cNvPr id="6" name="Title 2"/>
          <p:cNvSpPr>
            <a:spLocks noGrp="1"/>
          </p:cNvSpPr>
          <p:nvPr>
            <p:ph type="title"/>
          </p:nvPr>
        </p:nvSpPr>
        <p:spPr/>
        <p:txBody>
          <a:bodyPr>
            <a:normAutofit fontScale="90000"/>
          </a:bodyPr>
          <a:lstStyle/>
          <a:p>
            <a:pPr fontAlgn="auto">
              <a:spcAft>
                <a:spcPts val="0"/>
              </a:spcAft>
              <a:defRPr/>
            </a:pPr>
            <a:r>
              <a:rPr lang="en-US" sz="4800" dirty="0" smtClean="0"/>
              <a:t>e-Navigation Idea:</a:t>
            </a:r>
            <a:br>
              <a:rPr lang="en-US" sz="4800" dirty="0" smtClean="0"/>
            </a:br>
            <a:r>
              <a:rPr lang="en-US" sz="4000" dirty="0" smtClean="0"/>
              <a:t>Single Window Reporting</a:t>
            </a: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idx="1"/>
          </p:nvPr>
        </p:nvSpPr>
        <p:spPr>
          <a:xfrm>
            <a:off x="457200" y="1874838"/>
            <a:ext cx="8229600" cy="4525962"/>
          </a:xfrm>
        </p:spPr>
        <p:txBody>
          <a:bodyPr>
            <a:normAutofit/>
          </a:bodyPr>
          <a:lstStyle/>
          <a:p>
            <a:pPr marL="365760" indent="-256032" fontAlgn="auto">
              <a:lnSpc>
                <a:spcPct val="110000"/>
              </a:lnSpc>
              <a:spcAft>
                <a:spcPts val="1200"/>
              </a:spcAft>
              <a:buFont typeface="Wingdings 3"/>
              <a:buChar char=""/>
              <a:defRPr/>
            </a:pPr>
            <a:r>
              <a:rPr lang="en-US" sz="2300" dirty="0" smtClean="0"/>
              <a:t>Adopted by automotive and avionics industries</a:t>
            </a:r>
          </a:p>
          <a:p>
            <a:pPr marL="365760" indent="-256032" fontAlgn="auto">
              <a:spcAft>
                <a:spcPts val="1200"/>
              </a:spcAft>
              <a:buFont typeface="Wingdings 3"/>
              <a:buChar char=""/>
              <a:defRPr/>
            </a:pPr>
            <a:r>
              <a:rPr lang="en-US" sz="2300" dirty="0" smtClean="0"/>
              <a:t>Proponents claim would facilitate:</a:t>
            </a:r>
            <a:endParaRPr lang="en-US" dirty="0" smtClean="0"/>
          </a:p>
          <a:p>
            <a:pPr marL="859536" lvl="2" fontAlgn="auto">
              <a:spcAft>
                <a:spcPts val="1200"/>
              </a:spcAft>
              <a:buFont typeface="Wingdings 2"/>
              <a:buChar char=""/>
              <a:defRPr/>
            </a:pPr>
            <a:r>
              <a:rPr lang="en-US" sz="2000" dirty="0" smtClean="0"/>
              <a:t>Interoperability between diverse computing environments onboard and ashore</a:t>
            </a:r>
          </a:p>
          <a:p>
            <a:pPr marL="859536" lvl="2" fontAlgn="auto">
              <a:spcAft>
                <a:spcPts val="1200"/>
              </a:spcAft>
              <a:buFont typeface="Wingdings 2"/>
              <a:buChar char=""/>
              <a:defRPr/>
            </a:pPr>
            <a:r>
              <a:rPr lang="en-US" sz="2000" dirty="0" smtClean="0"/>
              <a:t>Accurate metadata for all information sources</a:t>
            </a:r>
          </a:p>
          <a:p>
            <a:pPr marL="859536" lvl="2" fontAlgn="auto">
              <a:spcAft>
                <a:spcPts val="1200"/>
              </a:spcAft>
              <a:buFont typeface="Wingdings 2"/>
              <a:buChar char=""/>
              <a:defRPr/>
            </a:pPr>
            <a:r>
              <a:rPr lang="en-US" sz="2000" dirty="0" smtClean="0"/>
              <a:t>Lower cost of ownership</a:t>
            </a:r>
          </a:p>
          <a:p>
            <a:pPr marL="109728" indent="0" fontAlgn="auto">
              <a:spcAft>
                <a:spcPts val="0"/>
              </a:spcAft>
              <a:buFont typeface="Wingdings 3"/>
              <a:buNone/>
              <a:defRPr/>
            </a:pPr>
            <a:endParaRPr lang="en-US" dirty="0" smtClean="0"/>
          </a:p>
          <a:p>
            <a:pPr marL="109728" indent="0" fontAlgn="auto">
              <a:spcAft>
                <a:spcPts val="0"/>
              </a:spcAft>
              <a:buFont typeface="Wingdings 3"/>
              <a:buNone/>
              <a:defRPr/>
            </a:pPr>
            <a:endParaRPr lang="en-US" dirty="0" smtClean="0"/>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endParaRPr lang="en-US" dirty="0"/>
          </a:p>
        </p:txBody>
      </p:sp>
      <p:sp>
        <p:nvSpPr>
          <p:cNvPr id="20483"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
        <p:nvSpPr>
          <p:cNvPr id="6" name="Title 2"/>
          <p:cNvSpPr>
            <a:spLocks noGrp="1"/>
          </p:cNvSpPr>
          <p:nvPr>
            <p:ph type="title"/>
          </p:nvPr>
        </p:nvSpPr>
        <p:spPr/>
        <p:txBody>
          <a:bodyPr>
            <a:normAutofit fontScale="90000"/>
          </a:bodyPr>
          <a:lstStyle/>
          <a:p>
            <a:pPr fontAlgn="auto">
              <a:spcAft>
                <a:spcPts val="0"/>
              </a:spcAft>
              <a:defRPr/>
            </a:pPr>
            <a:r>
              <a:rPr lang="en-US" sz="4800" dirty="0" smtClean="0"/>
              <a:t>e-Navigation Idea:</a:t>
            </a:r>
            <a:br>
              <a:rPr lang="en-US" sz="4800" dirty="0" smtClean="0"/>
            </a:br>
            <a:r>
              <a:rPr lang="en-US" sz="4000" dirty="0" smtClean="0"/>
              <a:t>Open Source Architecture</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en-US" dirty="0" smtClean="0"/>
              <a:t>CMTS e-</a:t>
            </a:r>
            <a:r>
              <a:rPr lang="en-US" dirty="0" err="1" smtClean="0"/>
              <a:t>Nav</a:t>
            </a:r>
            <a:r>
              <a:rPr lang="en-US" dirty="0" smtClean="0"/>
              <a:t> IAT Outreach</a:t>
            </a:r>
            <a:endParaRPr lang="en-US" dirty="0"/>
          </a:p>
        </p:txBody>
      </p:sp>
      <p:pic>
        <p:nvPicPr>
          <p:cNvPr id="21507" name="Content Placeholder 4"/>
          <p:cNvPicPr>
            <a:picLocks noGrp="1" noChangeAspect="1"/>
          </p:cNvPicPr>
          <p:nvPr>
            <p:ph idx="1"/>
          </p:nvPr>
        </p:nvPicPr>
        <p:blipFill>
          <a:blip r:embed="rId2" cstate="print"/>
          <a:srcRect/>
          <a:stretch>
            <a:fillRect/>
          </a:stretch>
        </p:blipFill>
        <p:spPr>
          <a:xfrm>
            <a:off x="5389563" y="3995738"/>
            <a:ext cx="3221037" cy="2328862"/>
          </a:xfrm>
        </p:spPr>
      </p:pic>
      <p:sp>
        <p:nvSpPr>
          <p:cNvPr id="21508" name="TextBox 5"/>
          <p:cNvSpPr txBox="1">
            <a:spLocks noChangeArrowheads="1"/>
          </p:cNvSpPr>
          <p:nvPr/>
        </p:nvSpPr>
        <p:spPr bwMode="auto">
          <a:xfrm>
            <a:off x="304800" y="1219200"/>
            <a:ext cx="6096000" cy="646113"/>
          </a:xfrm>
          <a:prstGeom prst="rect">
            <a:avLst/>
          </a:prstGeom>
          <a:noFill/>
          <a:ln w="9525">
            <a:noFill/>
            <a:miter lim="800000"/>
            <a:headEnd/>
            <a:tailEnd/>
          </a:ln>
        </p:spPr>
        <p:txBody>
          <a:bodyPr>
            <a:spAutoFit/>
          </a:bodyPr>
          <a:lstStyle/>
          <a:p>
            <a:endParaRPr lang="en-US"/>
          </a:p>
          <a:p>
            <a:endParaRPr lang="en-US"/>
          </a:p>
        </p:txBody>
      </p:sp>
      <p:graphicFrame>
        <p:nvGraphicFramePr>
          <p:cNvPr id="8" name="Table 7"/>
          <p:cNvGraphicFramePr>
            <a:graphicFrameLocks noGrp="1"/>
          </p:cNvGraphicFramePr>
          <p:nvPr/>
        </p:nvGraphicFramePr>
        <p:xfrm>
          <a:off x="609600" y="1397000"/>
          <a:ext cx="8001000" cy="2392680"/>
        </p:xfrm>
        <a:graphic>
          <a:graphicData uri="http://schemas.openxmlformats.org/drawingml/2006/table">
            <a:tbl>
              <a:tblPr firstRow="1" bandRow="1">
                <a:tableStyleId>{BC89EF96-8CEA-46FF-86C4-4CE0E7609802}</a:tableStyleId>
              </a:tblPr>
              <a:tblGrid>
                <a:gridCol w="2261152"/>
                <a:gridCol w="5739848"/>
              </a:tblGrid>
              <a:tr h="370840">
                <a:tc>
                  <a:txBody>
                    <a:bodyPr/>
                    <a:lstStyle/>
                    <a:p>
                      <a:r>
                        <a:rPr lang="en-US" b="0" dirty="0" smtClean="0"/>
                        <a:t>Sep</a:t>
                      </a:r>
                      <a:r>
                        <a:rPr lang="en-US" b="0" baseline="0" dirty="0" smtClean="0"/>
                        <a:t> 23-28, 2012</a:t>
                      </a:r>
                      <a:endParaRPr lang="en-US" b="0" dirty="0"/>
                    </a:p>
                  </a:txBody>
                  <a:tcPr/>
                </a:tc>
                <a:tc>
                  <a:txBody>
                    <a:bodyPr/>
                    <a:lstStyle/>
                    <a:p>
                      <a:r>
                        <a:rPr lang="en-US" b="0" dirty="0" smtClean="0"/>
                        <a:t>RTCM Annual Meeting/e-Navigation</a:t>
                      </a:r>
                      <a:r>
                        <a:rPr lang="en-US" b="0" baseline="0" dirty="0" smtClean="0"/>
                        <a:t> Steering Committee, Orlando, FL</a:t>
                      </a:r>
                      <a:endParaRPr lang="en-US" b="0" dirty="0"/>
                    </a:p>
                  </a:txBody>
                  <a:tcPr/>
                </a:tc>
              </a:tr>
              <a:tr h="370840">
                <a:tc>
                  <a:txBody>
                    <a:bodyPr/>
                    <a:lstStyle/>
                    <a:p>
                      <a:r>
                        <a:rPr lang="en-US" b="0" dirty="0" smtClean="0"/>
                        <a:t>Nov 6-8, 2012</a:t>
                      </a:r>
                      <a:endParaRPr lang="en-US" b="0" dirty="0"/>
                    </a:p>
                  </a:txBody>
                  <a:tcPr/>
                </a:tc>
                <a:tc>
                  <a:txBody>
                    <a:bodyPr/>
                    <a:lstStyle/>
                    <a:p>
                      <a:r>
                        <a:rPr lang="en-US" b="0" dirty="0" smtClean="0"/>
                        <a:t>2012 e-Navigation</a:t>
                      </a:r>
                      <a:r>
                        <a:rPr lang="en-US" b="0" baseline="0" dirty="0" smtClean="0"/>
                        <a:t> Conference, Seattle, WA</a:t>
                      </a:r>
                      <a:endParaRPr lang="en-US" b="0" dirty="0"/>
                    </a:p>
                  </a:txBody>
                  <a:tcPr/>
                </a:tc>
              </a:tr>
              <a:tr h="370840">
                <a:tc>
                  <a:txBody>
                    <a:bodyPr/>
                    <a:lstStyle/>
                    <a:p>
                      <a:r>
                        <a:rPr lang="en-US" b="0" dirty="0" smtClean="0"/>
                        <a:t>Jan 13-17, 2013</a:t>
                      </a:r>
                      <a:endParaRPr lang="en-US" b="0" dirty="0"/>
                    </a:p>
                  </a:txBody>
                  <a:tcPr/>
                </a:tc>
                <a:tc>
                  <a:txBody>
                    <a:bodyPr/>
                    <a:lstStyle/>
                    <a:p>
                      <a:r>
                        <a:rPr lang="en-US" b="0" dirty="0" smtClean="0"/>
                        <a:t>TRB</a:t>
                      </a:r>
                      <a:r>
                        <a:rPr lang="en-US" b="0" baseline="0" dirty="0" smtClean="0"/>
                        <a:t> Annual Meeting, Washington, DC</a:t>
                      </a:r>
                      <a:endParaRPr lang="en-US" b="0" dirty="0"/>
                    </a:p>
                  </a:txBody>
                  <a:tcPr/>
                </a:tc>
              </a:tr>
              <a:tr h="370840">
                <a:tc>
                  <a:txBody>
                    <a:bodyPr/>
                    <a:lstStyle/>
                    <a:p>
                      <a:r>
                        <a:rPr lang="en-US" b="0" dirty="0" smtClean="0"/>
                        <a:t>March 5-7, 2013</a:t>
                      </a:r>
                      <a:endParaRPr lang="en-US" b="0" dirty="0"/>
                    </a:p>
                  </a:txBody>
                  <a:tcPr/>
                </a:tc>
                <a:tc>
                  <a:txBody>
                    <a:bodyPr/>
                    <a:lstStyle/>
                    <a:p>
                      <a:r>
                        <a:rPr lang="en-US" b="0" dirty="0" smtClean="0"/>
                        <a:t>Inland Waterway</a:t>
                      </a:r>
                      <a:r>
                        <a:rPr lang="en-US" b="0" baseline="0" dirty="0" smtClean="0"/>
                        <a:t> Conference/PIANC-US</a:t>
                      </a:r>
                    </a:p>
                    <a:p>
                      <a:r>
                        <a:rPr lang="en-US" b="0" baseline="0" dirty="0" smtClean="0"/>
                        <a:t>e-Navigation Working Group, Louisville, KY</a:t>
                      </a:r>
                      <a:endParaRPr lang="en-US" b="0" dirty="0"/>
                    </a:p>
                  </a:txBody>
                  <a:tcPr/>
                </a:tc>
              </a:tr>
              <a:tr h="370840">
                <a:tc>
                  <a:txBody>
                    <a:bodyPr/>
                    <a:lstStyle/>
                    <a:p>
                      <a:pPr marL="0" algn="l" rtl="0" eaLnBrk="1" latinLnBrk="0" hangingPunct="1"/>
                      <a:r>
                        <a:rPr kumimoji="0" lang="en-US" b="0" kern="1200" dirty="0" smtClean="0">
                          <a:solidFill>
                            <a:schemeClr val="tx1"/>
                          </a:solidFill>
                          <a:latin typeface="+mn-lt"/>
                          <a:ea typeface="+mn-ea"/>
                          <a:cs typeface="+mn-cs"/>
                        </a:rPr>
                        <a:t>April 10-11, 2013</a:t>
                      </a:r>
                      <a:endParaRPr kumimoji="0" lang="en-US" b="0" kern="1200" dirty="0">
                        <a:solidFill>
                          <a:schemeClr val="tx1"/>
                        </a:solidFill>
                        <a:latin typeface="+mn-lt"/>
                        <a:ea typeface="+mn-ea"/>
                        <a:cs typeface="+mn-cs"/>
                      </a:endParaRPr>
                    </a:p>
                  </a:txBody>
                  <a:tcPr/>
                </a:tc>
                <a:tc>
                  <a:txBody>
                    <a:bodyPr/>
                    <a:lstStyle/>
                    <a:p>
                      <a:r>
                        <a:rPr lang="en-US" b="0" dirty="0" smtClean="0"/>
                        <a:t>Navigation Safety advisory Council</a:t>
                      </a:r>
                      <a:endParaRPr lang="en-US" b="0" dirty="0"/>
                    </a:p>
                  </a:txBody>
                  <a:tcPr/>
                </a:tc>
              </a:tr>
            </a:tbl>
          </a:graphicData>
        </a:graphic>
      </p:graphicFrame>
      <p:sp>
        <p:nvSpPr>
          <p:cNvPr id="21529"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algn="ctr" fontAlgn="auto">
              <a:spcAft>
                <a:spcPts val="0"/>
              </a:spcAft>
              <a:buFont typeface="Wingdings 3"/>
              <a:buChar char=""/>
              <a:defRPr/>
            </a:pPr>
            <a:r>
              <a:rPr lang="en-US" dirty="0" smtClean="0"/>
              <a:t>CMTS e-Navigation IAT</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None/>
              <a:defRPr/>
            </a:pPr>
            <a:r>
              <a:rPr lang="en-US" dirty="0" smtClean="0"/>
              <a:t>Co-Chairman</a:t>
            </a:r>
          </a:p>
          <a:p>
            <a:pPr lvl="1" indent="11113" fontAlgn="auto">
              <a:spcBef>
                <a:spcPts val="324"/>
              </a:spcBef>
              <a:spcAft>
                <a:spcPts val="0"/>
              </a:spcAft>
              <a:buFont typeface="Verdana"/>
              <a:buNone/>
              <a:defRPr/>
            </a:pPr>
            <a:r>
              <a:rPr lang="en-US" dirty="0" smtClean="0"/>
              <a:t>Mike </a:t>
            </a:r>
            <a:r>
              <a:rPr lang="en-US" dirty="0" err="1" smtClean="0"/>
              <a:t>Sollosi</a:t>
            </a:r>
            <a:r>
              <a:rPr lang="en-US" dirty="0" smtClean="0"/>
              <a:t> (USCG)</a:t>
            </a:r>
          </a:p>
          <a:p>
            <a:pPr lvl="1" indent="11113" fontAlgn="auto">
              <a:spcBef>
                <a:spcPts val="324"/>
              </a:spcBef>
              <a:spcAft>
                <a:spcPts val="0"/>
              </a:spcAft>
              <a:buFont typeface="Verdana"/>
              <a:buNone/>
              <a:defRPr/>
            </a:pPr>
            <a:r>
              <a:rPr lang="en-US" dirty="0" smtClean="0"/>
              <a:t>Dave </a:t>
            </a:r>
            <a:r>
              <a:rPr lang="en-US" dirty="0" err="1" smtClean="0"/>
              <a:t>MacFarland</a:t>
            </a:r>
            <a:r>
              <a:rPr lang="en-US" dirty="0" smtClean="0"/>
              <a:t> (NOAA)</a:t>
            </a:r>
          </a:p>
          <a:p>
            <a:pPr lvl="1" indent="11113" fontAlgn="auto">
              <a:spcBef>
                <a:spcPts val="324"/>
              </a:spcBef>
              <a:spcAft>
                <a:spcPts val="0"/>
              </a:spcAft>
              <a:buFont typeface="Verdana"/>
              <a:buNone/>
              <a:defRPr/>
            </a:pPr>
            <a:r>
              <a:rPr lang="en-US" dirty="0" smtClean="0"/>
              <a:t>Brian </a:t>
            </a:r>
            <a:r>
              <a:rPr lang="en-US" dirty="0" err="1" smtClean="0"/>
              <a:t>Tetreault</a:t>
            </a:r>
            <a:r>
              <a:rPr lang="en-US" dirty="0" smtClean="0"/>
              <a:t> (USACE)</a:t>
            </a:r>
          </a:p>
          <a:p>
            <a:pPr marL="621792" lvl="1" fontAlgn="auto">
              <a:spcBef>
                <a:spcPts val="324"/>
              </a:spcBef>
              <a:spcAft>
                <a:spcPts val="0"/>
              </a:spcAft>
              <a:buFont typeface="Verdana"/>
              <a:buNone/>
              <a:defRPr/>
            </a:pPr>
            <a:endParaRPr lang="en-US" dirty="0" smtClean="0"/>
          </a:p>
          <a:p>
            <a:pPr marL="365760" indent="-256032" fontAlgn="auto">
              <a:spcAft>
                <a:spcPts val="0"/>
              </a:spcAft>
              <a:buFont typeface="Wingdings 3"/>
              <a:buNone/>
              <a:defRPr/>
            </a:pPr>
            <a:r>
              <a:rPr lang="en-US" dirty="0" smtClean="0"/>
              <a:t>CMTS Staff Lead</a:t>
            </a:r>
          </a:p>
          <a:p>
            <a:pPr marL="631825" lvl="1" indent="-239713" fontAlgn="auto">
              <a:spcBef>
                <a:spcPts val="324"/>
              </a:spcBef>
              <a:spcAft>
                <a:spcPts val="0"/>
              </a:spcAft>
              <a:buFont typeface="Verdana"/>
              <a:buNone/>
              <a:defRPr/>
            </a:pPr>
            <a:r>
              <a:rPr lang="en-US" dirty="0" smtClean="0"/>
              <a:t>	Scott Rainey (CMTS)</a:t>
            </a:r>
          </a:p>
        </p:txBody>
      </p:sp>
      <p:sp>
        <p:nvSpPr>
          <p:cNvPr id="4" name="Title 3"/>
          <p:cNvSpPr>
            <a:spLocks noGrp="1"/>
          </p:cNvSpPr>
          <p:nvPr>
            <p:ph type="title"/>
          </p:nvPr>
        </p:nvSpPr>
        <p:spPr/>
        <p:txBody>
          <a:bodyPr/>
          <a:lstStyle/>
          <a:p>
            <a:pPr fontAlgn="auto">
              <a:spcAft>
                <a:spcPts val="0"/>
              </a:spcAft>
              <a:defRPr/>
            </a:pPr>
            <a:r>
              <a:rPr lang="en-US" dirty="0" smtClean="0"/>
              <a:t>Questions?</a:t>
            </a:r>
            <a:endParaRPr lang="en-US" dirty="0"/>
          </a:p>
        </p:txBody>
      </p:sp>
      <p:sp>
        <p:nvSpPr>
          <p:cNvPr id="22532"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81138"/>
            <a:ext cx="8229600" cy="4975225"/>
          </a:xfrm>
        </p:spPr>
        <p:txBody>
          <a:bodyPr>
            <a:normAutofit/>
          </a:bodyPr>
          <a:lstStyle/>
          <a:p>
            <a:pPr marL="0" indent="0" fontAlgn="auto">
              <a:spcAft>
                <a:spcPts val="0"/>
              </a:spcAft>
              <a:buFont typeface="Wingdings 3"/>
              <a:buNone/>
              <a:defRPr/>
            </a:pPr>
            <a:endParaRPr lang="en-US" dirty="0"/>
          </a:p>
          <a:p>
            <a:pPr marL="0" indent="0" fontAlgn="auto">
              <a:spcAft>
                <a:spcPts val="0"/>
              </a:spcAft>
              <a:buFont typeface="Wingdings 3"/>
              <a:buNone/>
              <a:defRPr/>
            </a:pPr>
            <a:r>
              <a:rPr lang="en-US" dirty="0"/>
              <a:t>Idea </a:t>
            </a:r>
            <a:r>
              <a:rPr lang="en-US" dirty="0" smtClean="0"/>
              <a:t>Scale					</a:t>
            </a:r>
            <a:endParaRPr lang="en-US" dirty="0"/>
          </a:p>
          <a:p>
            <a:pPr marL="621792" lvl="1" fontAlgn="auto">
              <a:lnSpc>
                <a:spcPct val="150000"/>
              </a:lnSpc>
              <a:spcBef>
                <a:spcPts val="324"/>
              </a:spcBef>
              <a:spcAft>
                <a:spcPts val="0"/>
              </a:spcAft>
              <a:buFont typeface="Arial" pitchFamily="34" charset="0"/>
              <a:buChar char="•"/>
              <a:defRPr/>
            </a:pPr>
            <a:r>
              <a:rPr lang="en-US" dirty="0"/>
              <a:t>Sponsored by DOT (OST) </a:t>
            </a:r>
          </a:p>
          <a:p>
            <a:pPr marL="621792" lvl="1" fontAlgn="auto">
              <a:lnSpc>
                <a:spcPct val="150000"/>
              </a:lnSpc>
              <a:spcBef>
                <a:spcPts val="324"/>
              </a:spcBef>
              <a:spcAft>
                <a:spcPts val="324"/>
              </a:spcAft>
              <a:buFont typeface="Arial" pitchFamily="34" charset="0"/>
              <a:buChar char="•"/>
              <a:defRPr/>
            </a:pPr>
            <a:r>
              <a:rPr lang="en-US" dirty="0"/>
              <a:t>Online Interactive </a:t>
            </a:r>
            <a:r>
              <a:rPr lang="en-US" dirty="0" smtClean="0"/>
              <a:t>Dialog</a:t>
            </a:r>
          </a:p>
          <a:p>
            <a:pPr marL="621792" lvl="1" fontAlgn="auto">
              <a:spcBef>
                <a:spcPts val="600"/>
              </a:spcBef>
              <a:spcAft>
                <a:spcPts val="0"/>
              </a:spcAft>
              <a:buFont typeface="Arial" pitchFamily="34" charset="0"/>
              <a:buChar char="•"/>
              <a:defRPr/>
            </a:pPr>
            <a:r>
              <a:rPr lang="en-US" dirty="0" smtClean="0"/>
              <a:t>Used </a:t>
            </a:r>
            <a:r>
              <a:rPr lang="en-US" dirty="0"/>
              <a:t>frequently by DOT and other Federal Gov’t  (including White House</a:t>
            </a:r>
            <a:r>
              <a:rPr lang="en-US" dirty="0" smtClean="0"/>
              <a:t>)</a:t>
            </a:r>
            <a:br>
              <a:rPr lang="en-US" dirty="0" smtClean="0"/>
            </a:br>
            <a:endParaRPr lang="en-US" dirty="0"/>
          </a:p>
          <a:p>
            <a:pPr marL="365760" indent="-256032" fontAlgn="auto">
              <a:spcAft>
                <a:spcPts val="0"/>
              </a:spcAft>
              <a:buFont typeface="Wingdings 3"/>
              <a:buChar char=""/>
              <a:defRPr/>
            </a:pPr>
            <a:endParaRPr lang="en-US" dirty="0"/>
          </a:p>
        </p:txBody>
      </p:sp>
      <p:sp>
        <p:nvSpPr>
          <p:cNvPr id="2" name="Title 1"/>
          <p:cNvSpPr>
            <a:spLocks noGrp="1"/>
          </p:cNvSpPr>
          <p:nvPr>
            <p:ph type="title" idx="4294967295"/>
          </p:nvPr>
        </p:nvSpPr>
        <p:spPr/>
        <p:txBody>
          <a:bodyPr/>
          <a:lstStyle/>
          <a:p>
            <a:pPr fontAlgn="auto">
              <a:spcAft>
                <a:spcPts val="0"/>
              </a:spcAft>
              <a:defRPr/>
            </a:pPr>
            <a:r>
              <a:rPr lang="en-US" dirty="0" smtClean="0"/>
              <a:t>E-Navigation Online Dialog</a:t>
            </a:r>
            <a:endParaRPr lang="en-US" dirty="0"/>
          </a:p>
        </p:txBody>
      </p:sp>
      <p:pic>
        <p:nvPicPr>
          <p:cNvPr id="10244" name="Picture 2"/>
          <p:cNvPicPr>
            <a:picLocks noChangeAspect="1" noChangeArrowheads="1"/>
          </p:cNvPicPr>
          <p:nvPr/>
        </p:nvPicPr>
        <p:blipFill>
          <a:blip r:embed="rId2" cstate="print"/>
          <a:srcRect/>
          <a:stretch>
            <a:fillRect/>
          </a:stretch>
        </p:blipFill>
        <p:spPr bwMode="auto">
          <a:xfrm>
            <a:off x="5562600" y="1884363"/>
            <a:ext cx="1235075" cy="1136650"/>
          </a:xfrm>
          <a:prstGeom prst="rect">
            <a:avLst/>
          </a:prstGeom>
          <a:noFill/>
          <a:ln w="9525">
            <a:noFill/>
            <a:miter lim="800000"/>
            <a:headEnd/>
            <a:tailEnd/>
          </a:ln>
        </p:spPr>
      </p:pic>
      <p:sp>
        <p:nvSpPr>
          <p:cNvPr id="10245"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9"/>
          <p:cNvPicPr>
            <a:picLocks noChangeAspect="1" noChangeArrowheads="1"/>
          </p:cNvPicPr>
          <p:nvPr/>
        </p:nvPicPr>
        <p:blipFill>
          <a:blip r:embed="rId2" cstate="print"/>
          <a:srcRect/>
          <a:stretch>
            <a:fillRect/>
          </a:stretch>
        </p:blipFill>
        <p:spPr bwMode="auto">
          <a:xfrm>
            <a:off x="1408113" y="381000"/>
            <a:ext cx="7354887" cy="5634038"/>
          </a:xfrm>
          <a:prstGeom prst="rect">
            <a:avLst/>
          </a:prstGeom>
          <a:noFill/>
          <a:ln w="9525">
            <a:solidFill>
              <a:srgbClr val="0070C0"/>
            </a:solidFill>
            <a:miter lim="800000"/>
            <a:headEnd/>
            <a:tailEnd/>
          </a:ln>
        </p:spPr>
      </p:pic>
      <p:sp>
        <p:nvSpPr>
          <p:cNvPr id="11267"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562600"/>
          </a:xfrm>
        </p:spPr>
        <p:txBody>
          <a:bodyPr>
            <a:normAutofit fontScale="40000" lnSpcReduction="20000"/>
          </a:bodyPr>
          <a:lstStyle/>
          <a:p>
            <a:pPr marL="393192" lvl="1" indent="0" fontAlgn="auto">
              <a:spcBef>
                <a:spcPts val="324"/>
              </a:spcBef>
              <a:spcAft>
                <a:spcPts val="0"/>
              </a:spcAft>
              <a:buFont typeface="Verdana"/>
              <a:buNone/>
              <a:defRPr/>
            </a:pPr>
            <a:endParaRPr lang="en-US" sz="5800" dirty="0" smtClean="0"/>
          </a:p>
          <a:p>
            <a:pPr marL="393192" lvl="1" indent="0" fontAlgn="auto">
              <a:spcBef>
                <a:spcPts val="324"/>
              </a:spcBef>
              <a:spcAft>
                <a:spcPts val="0"/>
              </a:spcAft>
              <a:buFont typeface="Verdana"/>
              <a:buNone/>
              <a:defRPr/>
            </a:pPr>
            <a:r>
              <a:rPr lang="en-US" sz="5800" dirty="0" smtClean="0"/>
              <a:t>Duration:  14 JAN – 15 MAR 2013 </a:t>
            </a:r>
          </a:p>
          <a:p>
            <a:pPr marL="859536" lvl="2" fontAlgn="auto">
              <a:spcAft>
                <a:spcPts val="0"/>
              </a:spcAft>
              <a:buFont typeface="Wingdings 2"/>
              <a:buChar char=""/>
              <a:defRPr/>
            </a:pPr>
            <a:r>
              <a:rPr lang="en-US" sz="5800" dirty="0" smtClean="0"/>
              <a:t>Initially scheduled for 45 days</a:t>
            </a:r>
          </a:p>
          <a:p>
            <a:pPr marL="859536" lvl="2" fontAlgn="auto">
              <a:spcAft>
                <a:spcPts val="0"/>
              </a:spcAft>
              <a:buFont typeface="Wingdings 2"/>
              <a:buChar char=""/>
              <a:defRPr/>
            </a:pPr>
            <a:r>
              <a:rPr lang="en-US" sz="5800" dirty="0" smtClean="0"/>
              <a:t>Extended 2 weeks</a:t>
            </a:r>
          </a:p>
          <a:p>
            <a:pPr marL="859536" lvl="2" fontAlgn="auto">
              <a:spcAft>
                <a:spcPts val="0"/>
              </a:spcAft>
              <a:buFont typeface="Wingdings 2"/>
              <a:buChar char=""/>
              <a:defRPr/>
            </a:pPr>
            <a:endParaRPr lang="en-US" sz="5800" dirty="0"/>
          </a:p>
          <a:p>
            <a:pPr marL="365760" indent="-256032" fontAlgn="auto">
              <a:spcAft>
                <a:spcPts val="0"/>
              </a:spcAft>
              <a:buFont typeface="Wingdings 3"/>
              <a:buChar char=""/>
              <a:defRPr/>
            </a:pPr>
            <a:r>
              <a:rPr lang="en-US" sz="5800" dirty="0" smtClean="0"/>
              <a:t>Visited</a:t>
            </a:r>
            <a:r>
              <a:rPr lang="en-US" sz="5800" dirty="0"/>
              <a:t> </a:t>
            </a:r>
            <a:r>
              <a:rPr lang="en-US" sz="5800" dirty="0" smtClean="0"/>
              <a:t>1,497</a:t>
            </a:r>
            <a:r>
              <a:rPr lang="en-US" sz="5800" dirty="0"/>
              <a:t> </a:t>
            </a:r>
            <a:r>
              <a:rPr lang="en-US" sz="5800" dirty="0" smtClean="0"/>
              <a:t>times by 803</a:t>
            </a:r>
            <a:r>
              <a:rPr lang="en-US" sz="5800" b="1" dirty="0"/>
              <a:t> </a:t>
            </a:r>
            <a:r>
              <a:rPr lang="en-US" sz="5800" dirty="0"/>
              <a:t>unique visitors</a:t>
            </a:r>
          </a:p>
          <a:p>
            <a:pPr marL="365760" indent="-256032" fontAlgn="auto">
              <a:spcAft>
                <a:spcPts val="0"/>
              </a:spcAft>
              <a:buFont typeface="Wingdings 3"/>
              <a:buNone/>
              <a:defRPr/>
            </a:pPr>
            <a:r>
              <a:rPr lang="en-US" sz="5800" dirty="0"/>
              <a:t>         Visitors have viewed </a:t>
            </a:r>
            <a:r>
              <a:rPr lang="en-US" sz="5800" dirty="0" smtClean="0"/>
              <a:t>5,233</a:t>
            </a:r>
            <a:r>
              <a:rPr lang="en-US" sz="5800" b="1" dirty="0"/>
              <a:t> </a:t>
            </a:r>
            <a:r>
              <a:rPr lang="en-US" sz="5800" dirty="0" smtClean="0"/>
              <a:t>pages</a:t>
            </a:r>
            <a:r>
              <a:rPr lang="en-US" sz="5800" dirty="0"/>
              <a:t> </a:t>
            </a:r>
          </a:p>
          <a:p>
            <a:pPr marL="365760" indent="-256032" fontAlgn="auto">
              <a:spcAft>
                <a:spcPts val="0"/>
              </a:spcAft>
              <a:buFont typeface="Wingdings 3"/>
              <a:buChar char=""/>
              <a:defRPr/>
            </a:pPr>
            <a:endParaRPr lang="en-US" sz="5800" dirty="0" smtClean="0"/>
          </a:p>
          <a:p>
            <a:pPr marL="365760" indent="-256032" fontAlgn="auto">
              <a:spcAft>
                <a:spcPts val="0"/>
              </a:spcAft>
              <a:buFont typeface="Wingdings 3"/>
              <a:buChar char=""/>
              <a:defRPr/>
            </a:pPr>
            <a:r>
              <a:rPr lang="en-US" sz="5800" dirty="0" smtClean="0"/>
              <a:t>Site </a:t>
            </a:r>
            <a:r>
              <a:rPr lang="en-US" sz="5800" dirty="0"/>
              <a:t>traffic is generated as follows:</a:t>
            </a:r>
          </a:p>
          <a:p>
            <a:pPr marL="365760" indent="-256032" fontAlgn="auto">
              <a:spcAft>
                <a:spcPts val="0"/>
              </a:spcAft>
              <a:buFont typeface="Wingdings 3"/>
              <a:buNone/>
              <a:defRPr/>
            </a:pPr>
            <a:r>
              <a:rPr lang="en-US" sz="5800" dirty="0" smtClean="0"/>
              <a:t>		59%  direct traffic</a:t>
            </a:r>
          </a:p>
          <a:p>
            <a:pPr marL="365760" indent="-256032" fontAlgn="auto">
              <a:spcAft>
                <a:spcPts val="0"/>
              </a:spcAft>
              <a:buFont typeface="Wingdings 3"/>
              <a:buNone/>
              <a:defRPr/>
            </a:pPr>
            <a:r>
              <a:rPr lang="en-US" sz="5800" dirty="0" smtClean="0"/>
              <a:t>		36%  referral traffic:</a:t>
            </a:r>
          </a:p>
          <a:p>
            <a:pPr marL="1600200" lvl="6" indent="0">
              <a:buFont typeface="Wingdings 2"/>
              <a:buNone/>
              <a:defRPr/>
            </a:pPr>
            <a:r>
              <a:rPr lang="en-US" sz="4700" dirty="0" smtClean="0"/>
              <a:t>CMTS Web page 33% </a:t>
            </a:r>
          </a:p>
          <a:p>
            <a:pPr marL="1600200" lvl="6" indent="0">
              <a:buFont typeface="Wingdings 2"/>
              <a:buNone/>
              <a:defRPr/>
            </a:pPr>
            <a:r>
              <a:rPr lang="en-US" sz="4700" dirty="0" smtClean="0"/>
              <a:t>NOAA Coast Survey 4</a:t>
            </a:r>
            <a:r>
              <a:rPr lang="en-US" sz="4700" dirty="0"/>
              <a:t>% </a:t>
            </a:r>
          </a:p>
          <a:p>
            <a:pPr marL="1600200" lvl="6" indent="0">
              <a:buFont typeface="Wingdings 2"/>
              <a:buNone/>
              <a:defRPr/>
            </a:pPr>
            <a:r>
              <a:rPr lang="en-US" sz="4700" dirty="0" smtClean="0"/>
              <a:t>Bryant’s Maritime 5% </a:t>
            </a:r>
          </a:p>
          <a:p>
            <a:pPr marL="1600200" lvl="6" indent="0">
              <a:buFont typeface="Wingdings 2"/>
              <a:buNone/>
              <a:defRPr/>
            </a:pPr>
            <a:r>
              <a:rPr lang="en-US" sz="4700" dirty="0" smtClean="0"/>
              <a:t>eNavigation.org 4</a:t>
            </a:r>
            <a:r>
              <a:rPr lang="en-US" sz="4700" dirty="0"/>
              <a:t>% </a:t>
            </a:r>
            <a:endParaRPr lang="en-US" sz="4700" dirty="0" smtClean="0"/>
          </a:p>
          <a:p>
            <a:pPr marL="365760" indent="-256032" fontAlgn="auto">
              <a:spcAft>
                <a:spcPts val="0"/>
              </a:spcAft>
              <a:buFont typeface="Wingdings 3"/>
              <a:buNone/>
              <a:defRPr/>
            </a:pPr>
            <a:r>
              <a:rPr lang="en-US" sz="5800" dirty="0"/>
              <a:t>         5% </a:t>
            </a:r>
            <a:r>
              <a:rPr lang="en-US" sz="5800" dirty="0" smtClean="0"/>
              <a:t>search engine</a:t>
            </a:r>
            <a:r>
              <a:rPr lang="en-US" dirty="0"/>
              <a:t/>
            </a:r>
            <a:br>
              <a:rPr lang="en-US" dirty="0"/>
            </a:br>
            <a:endParaRPr lang="en-US" dirty="0"/>
          </a:p>
        </p:txBody>
      </p:sp>
      <p:sp>
        <p:nvSpPr>
          <p:cNvPr id="2" name="Title 1"/>
          <p:cNvSpPr>
            <a:spLocks noGrp="1"/>
          </p:cNvSpPr>
          <p:nvPr>
            <p:ph type="title"/>
          </p:nvPr>
        </p:nvSpPr>
        <p:spPr>
          <a:xfrm>
            <a:off x="457200" y="533400"/>
            <a:ext cx="8229600" cy="457200"/>
          </a:xfrm>
        </p:spPr>
        <p:txBody>
          <a:bodyPr>
            <a:normAutofit fontScale="90000"/>
          </a:bodyPr>
          <a:lstStyle/>
          <a:p>
            <a:pPr fontAlgn="auto">
              <a:spcAft>
                <a:spcPts val="0"/>
              </a:spcAft>
              <a:defRPr/>
            </a:pPr>
            <a:r>
              <a:rPr lang="en-US" dirty="0"/>
              <a:t>e-Navigation Idea Scale Activity</a:t>
            </a:r>
            <a:br>
              <a:rPr lang="en-US" dirty="0"/>
            </a:br>
            <a:endParaRPr lang="en-US" dirty="0"/>
          </a:p>
        </p:txBody>
      </p:sp>
      <p:pic>
        <p:nvPicPr>
          <p:cNvPr id="12292" name="Picture 3"/>
          <p:cNvPicPr>
            <a:picLocks noChangeAspect="1" noChangeArrowheads="1"/>
          </p:cNvPicPr>
          <p:nvPr/>
        </p:nvPicPr>
        <p:blipFill>
          <a:blip r:embed="rId2" cstate="print"/>
          <a:srcRect/>
          <a:stretch>
            <a:fillRect/>
          </a:stretch>
        </p:blipFill>
        <p:spPr bwMode="auto">
          <a:xfrm>
            <a:off x="5334000" y="5067300"/>
            <a:ext cx="3657600" cy="1028700"/>
          </a:xfrm>
          <a:prstGeom prst="rect">
            <a:avLst/>
          </a:prstGeom>
          <a:noFill/>
          <a:ln w="9525">
            <a:noFill/>
            <a:miter lim="800000"/>
            <a:headEnd/>
            <a:tailEnd/>
          </a:ln>
        </p:spPr>
      </p:pic>
      <p:pic>
        <p:nvPicPr>
          <p:cNvPr id="12293" name="Picture 6" descr="location trends_darkened.PNG"/>
          <p:cNvPicPr>
            <a:picLocks noChangeAspect="1"/>
          </p:cNvPicPr>
          <p:nvPr/>
        </p:nvPicPr>
        <p:blipFill>
          <a:blip r:embed="rId3" cstate="print"/>
          <a:srcRect/>
          <a:stretch>
            <a:fillRect/>
          </a:stretch>
        </p:blipFill>
        <p:spPr bwMode="auto">
          <a:xfrm>
            <a:off x="5791200" y="3200400"/>
            <a:ext cx="3171825" cy="1893888"/>
          </a:xfrm>
          <a:prstGeom prst="rect">
            <a:avLst/>
          </a:prstGeom>
          <a:noFill/>
          <a:ln w="9525">
            <a:noFill/>
            <a:miter lim="800000"/>
            <a:headEnd/>
            <a:tailEnd/>
          </a:ln>
        </p:spPr>
      </p:pic>
      <p:sp>
        <p:nvSpPr>
          <p:cNvPr id="12294"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r>
              <a:rPr lang="en-US" dirty="0" smtClean="0"/>
              <a:t>31 Major Ideas; 82 Comments; 144 Votes</a:t>
            </a:r>
          </a:p>
          <a:p>
            <a:endParaRPr lang="en-US" dirty="0" smtClean="0"/>
          </a:p>
          <a:p>
            <a:pPr>
              <a:lnSpc>
                <a:spcPct val="150000"/>
              </a:lnSpc>
            </a:pPr>
            <a:r>
              <a:rPr lang="en-US" dirty="0" smtClean="0"/>
              <a:t>Five Most Popular Ideas</a:t>
            </a:r>
          </a:p>
          <a:p>
            <a:pPr lvl="1">
              <a:lnSpc>
                <a:spcPct val="150000"/>
              </a:lnSpc>
              <a:buFont typeface="Arial" charset="0"/>
              <a:buChar char="•"/>
            </a:pPr>
            <a:r>
              <a:rPr lang="en-US" dirty="0" smtClean="0"/>
              <a:t>Broadband Connectivity at Sea</a:t>
            </a:r>
          </a:p>
          <a:p>
            <a:pPr lvl="1">
              <a:lnSpc>
                <a:spcPct val="150000"/>
              </a:lnSpc>
              <a:buFont typeface="Arial" charset="0"/>
              <a:buChar char="•"/>
            </a:pPr>
            <a:r>
              <a:rPr lang="en-US" dirty="0" smtClean="0"/>
              <a:t>PORTS Data Transmitted via AIS</a:t>
            </a:r>
          </a:p>
          <a:p>
            <a:pPr lvl="1">
              <a:lnSpc>
                <a:spcPct val="150000"/>
              </a:lnSpc>
              <a:buFont typeface="Arial" charset="0"/>
              <a:buChar char="•"/>
            </a:pPr>
            <a:r>
              <a:rPr lang="en-US" dirty="0" smtClean="0"/>
              <a:t>Navigation as a Free Web Service</a:t>
            </a:r>
          </a:p>
          <a:p>
            <a:pPr lvl="1">
              <a:lnSpc>
                <a:spcPct val="150000"/>
              </a:lnSpc>
              <a:buFont typeface="Arial" charset="0"/>
              <a:buChar char="•"/>
            </a:pPr>
            <a:r>
              <a:rPr lang="en-US" dirty="0" smtClean="0"/>
              <a:t>Single Window Reporting</a:t>
            </a:r>
          </a:p>
          <a:p>
            <a:pPr lvl="1">
              <a:lnSpc>
                <a:spcPct val="150000"/>
              </a:lnSpc>
              <a:buFont typeface="Arial" charset="0"/>
              <a:buChar char="•"/>
            </a:pPr>
            <a:r>
              <a:rPr lang="en-US" dirty="0" smtClean="0"/>
              <a:t>Open Source System Architecture</a:t>
            </a:r>
          </a:p>
        </p:txBody>
      </p:sp>
      <p:sp>
        <p:nvSpPr>
          <p:cNvPr id="4" name="Title 3"/>
          <p:cNvSpPr>
            <a:spLocks noGrp="1"/>
          </p:cNvSpPr>
          <p:nvPr>
            <p:ph type="title"/>
          </p:nvPr>
        </p:nvSpPr>
        <p:spPr/>
        <p:txBody>
          <a:bodyPr/>
          <a:lstStyle/>
          <a:p>
            <a:pPr fontAlgn="auto">
              <a:spcAft>
                <a:spcPts val="0"/>
              </a:spcAft>
              <a:defRPr/>
            </a:pPr>
            <a:r>
              <a:rPr lang="en-US" sz="4300" dirty="0" smtClean="0"/>
              <a:t>e-Navigation Ideas</a:t>
            </a:r>
            <a:endParaRPr lang="en-US" sz="4300" dirty="0"/>
          </a:p>
        </p:txBody>
      </p:sp>
      <p:sp>
        <p:nvSpPr>
          <p:cNvPr id="13316"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3"/>
          <p:cNvSpPr>
            <a:spLocks noGrp="1"/>
          </p:cNvSpPr>
          <p:nvPr>
            <p:ph idx="1"/>
          </p:nvPr>
        </p:nvSpPr>
        <p:spPr>
          <a:xfrm>
            <a:off x="457200" y="1874838"/>
            <a:ext cx="8229600" cy="4525962"/>
          </a:xfrm>
        </p:spPr>
        <p:txBody>
          <a:bodyPr/>
          <a:lstStyle/>
          <a:p>
            <a:pPr>
              <a:spcAft>
                <a:spcPts val="1200"/>
              </a:spcAft>
            </a:pPr>
            <a:r>
              <a:rPr lang="en-US" sz="2300" dirty="0" smtClean="0"/>
              <a:t>Broadband Data and Communications Connectivity extended to 30 miles from shore</a:t>
            </a:r>
          </a:p>
          <a:p>
            <a:r>
              <a:rPr lang="en-US" sz="2300" dirty="0" smtClean="0"/>
              <a:t>Broadband Connectivity could support:</a:t>
            </a:r>
            <a:r>
              <a:rPr lang="en-US" sz="2000" dirty="0" smtClean="0"/>
              <a:t>	</a:t>
            </a:r>
          </a:p>
          <a:p>
            <a:pPr lvl="3">
              <a:lnSpc>
                <a:spcPct val="150000"/>
              </a:lnSpc>
            </a:pPr>
            <a:r>
              <a:rPr lang="en-US" sz="2000" dirty="0" smtClean="0"/>
              <a:t>Provision of real-time navigation information</a:t>
            </a:r>
          </a:p>
          <a:p>
            <a:pPr lvl="3">
              <a:lnSpc>
                <a:spcPct val="150000"/>
              </a:lnSpc>
            </a:pPr>
            <a:r>
              <a:rPr lang="en-US" sz="2000" dirty="0" smtClean="0"/>
              <a:t>Single Window Reporting</a:t>
            </a:r>
          </a:p>
          <a:p>
            <a:pPr lvl="3">
              <a:lnSpc>
                <a:spcPct val="150000"/>
              </a:lnSpc>
            </a:pPr>
            <a:r>
              <a:rPr lang="en-US" sz="2000" dirty="0" smtClean="0"/>
              <a:t>Navigation as a Web Service</a:t>
            </a:r>
          </a:p>
          <a:p>
            <a:pPr lvl="3">
              <a:lnSpc>
                <a:spcPct val="150000"/>
              </a:lnSpc>
            </a:pPr>
            <a:r>
              <a:rPr lang="en-US" sz="2000" dirty="0" smtClean="0"/>
              <a:t>Alternative Communications to VHF Radio</a:t>
            </a:r>
            <a:endParaRPr lang="en-US" sz="1500" dirty="0" smtClean="0"/>
          </a:p>
          <a:p>
            <a:endParaRPr lang="en-US" sz="2300" dirty="0" smtClean="0"/>
          </a:p>
        </p:txBody>
      </p:sp>
      <p:sp>
        <p:nvSpPr>
          <p:cNvPr id="14339"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
        <p:nvSpPr>
          <p:cNvPr id="6" name="Title 2"/>
          <p:cNvSpPr>
            <a:spLocks noGrp="1"/>
          </p:cNvSpPr>
          <p:nvPr>
            <p:ph type="title"/>
          </p:nvPr>
        </p:nvSpPr>
        <p:spPr/>
        <p:txBody>
          <a:bodyPr>
            <a:normAutofit fontScale="90000"/>
          </a:bodyPr>
          <a:lstStyle/>
          <a:p>
            <a:pPr fontAlgn="auto">
              <a:spcAft>
                <a:spcPts val="0"/>
              </a:spcAft>
              <a:defRPr/>
            </a:pPr>
            <a:r>
              <a:rPr lang="en-US" sz="4800" dirty="0" smtClean="0"/>
              <a:t>e-Navigation Idea:</a:t>
            </a:r>
            <a:br>
              <a:rPr lang="en-US" sz="4800" dirty="0" smtClean="0"/>
            </a:br>
            <a:r>
              <a:rPr lang="en-US" sz="4000" dirty="0" smtClean="0"/>
              <a:t>Broadband Connectivity at Sea</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3"/>
          <p:cNvSpPr>
            <a:spLocks noGrp="1"/>
          </p:cNvSpPr>
          <p:nvPr>
            <p:ph idx="1"/>
          </p:nvPr>
        </p:nvSpPr>
        <p:spPr>
          <a:xfrm>
            <a:off x="457200" y="1874838"/>
            <a:ext cx="8229600" cy="4525962"/>
          </a:xfrm>
        </p:spPr>
        <p:txBody>
          <a:bodyPr/>
          <a:lstStyle/>
          <a:p>
            <a:pPr>
              <a:spcAft>
                <a:spcPts val="1200"/>
              </a:spcAft>
            </a:pPr>
            <a:r>
              <a:rPr lang="en-US" sz="2300" dirty="0" smtClean="0"/>
              <a:t>Demonstrated feasibility </a:t>
            </a:r>
          </a:p>
          <a:p>
            <a:pPr>
              <a:spcAft>
                <a:spcPts val="1200"/>
              </a:spcAft>
            </a:pPr>
            <a:r>
              <a:rPr lang="en-US" sz="2300" dirty="0" smtClean="0"/>
              <a:t>Currently operating </a:t>
            </a:r>
          </a:p>
          <a:p>
            <a:pPr lvl="1">
              <a:spcAft>
                <a:spcPts val="1200"/>
              </a:spcAft>
            </a:pPr>
            <a:r>
              <a:rPr lang="en-US" sz="1600" dirty="0" smtClean="0"/>
              <a:t>Sault Ste. Marie, MI – 2002 </a:t>
            </a:r>
          </a:p>
          <a:p>
            <a:pPr lvl="1">
              <a:spcAft>
                <a:spcPts val="1200"/>
              </a:spcAft>
            </a:pPr>
            <a:r>
              <a:rPr lang="en-US" sz="1600" dirty="0" smtClean="0"/>
              <a:t>Tampa Bay, FL – 2010</a:t>
            </a:r>
          </a:p>
          <a:p>
            <a:pPr lvl="1">
              <a:spcAft>
                <a:spcPts val="1200"/>
              </a:spcAft>
            </a:pPr>
            <a:r>
              <a:rPr lang="en-US" sz="1600" dirty="0" smtClean="0"/>
              <a:t>Lower Columbia River, OR, WA – late 2011</a:t>
            </a:r>
          </a:p>
          <a:p>
            <a:r>
              <a:rPr lang="en-US" sz="2300" dirty="0" smtClean="0"/>
              <a:t>Current CMTS e-</a:t>
            </a:r>
            <a:r>
              <a:rPr lang="en-US" sz="2300" dirty="0" err="1" smtClean="0"/>
              <a:t>Nav</a:t>
            </a:r>
            <a:r>
              <a:rPr lang="en-US" sz="2300" dirty="0" smtClean="0"/>
              <a:t> IAT Action Item</a:t>
            </a:r>
            <a:endParaRPr lang="en-US" dirty="0" smtClean="0"/>
          </a:p>
          <a:p>
            <a:pPr lvl="2">
              <a:lnSpc>
                <a:spcPct val="150000"/>
              </a:lnSpc>
            </a:pPr>
            <a:r>
              <a:rPr lang="en-US" sz="2000" dirty="0" smtClean="0"/>
              <a:t>Task Team evaluating steps needed to </a:t>
            </a:r>
            <a:r>
              <a:rPr lang="en-US" sz="2000" dirty="0" err="1" smtClean="0"/>
              <a:t>operationalize</a:t>
            </a:r>
            <a:r>
              <a:rPr lang="en-US" sz="2000" dirty="0" smtClean="0"/>
              <a:t> transmission of PORTS Data over AIS in VTS Areas</a:t>
            </a:r>
          </a:p>
          <a:p>
            <a:endParaRPr lang="en-US" dirty="0" smtClean="0"/>
          </a:p>
        </p:txBody>
      </p:sp>
      <p:sp>
        <p:nvSpPr>
          <p:cNvPr id="15363"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
        <p:nvSpPr>
          <p:cNvPr id="6" name="Title 2"/>
          <p:cNvSpPr>
            <a:spLocks noGrp="1"/>
          </p:cNvSpPr>
          <p:nvPr>
            <p:ph type="title"/>
          </p:nvPr>
        </p:nvSpPr>
        <p:spPr/>
        <p:txBody>
          <a:bodyPr>
            <a:normAutofit fontScale="90000"/>
          </a:bodyPr>
          <a:lstStyle/>
          <a:p>
            <a:pPr fontAlgn="auto">
              <a:spcAft>
                <a:spcPts val="0"/>
              </a:spcAft>
              <a:defRPr/>
            </a:pPr>
            <a:r>
              <a:rPr lang="en-US" sz="4800" dirty="0" smtClean="0"/>
              <a:t>e-Navigation Idea:</a:t>
            </a:r>
            <a:br>
              <a:rPr lang="en-US" sz="4800" dirty="0" smtClean="0"/>
            </a:br>
            <a:r>
              <a:rPr lang="en-US" sz="4000" dirty="0" smtClean="0"/>
              <a:t>PORTS Data Transmitted via AIS</a:t>
            </a: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cstate="print"/>
          <a:srcRect l="6667" t="21519" r="1666" b="2531"/>
          <a:stretch>
            <a:fillRect/>
          </a:stretch>
        </p:blipFill>
        <p:spPr bwMode="auto">
          <a:xfrm>
            <a:off x="0" y="1828800"/>
            <a:ext cx="9144000" cy="4987925"/>
          </a:xfrm>
          <a:prstGeom prst="rect">
            <a:avLst/>
          </a:prstGeom>
          <a:noFill/>
          <a:ln w="9525">
            <a:noFill/>
            <a:miter lim="800000"/>
            <a:headEnd/>
            <a:tailEnd/>
          </a:ln>
        </p:spPr>
      </p:pic>
      <p:sp>
        <p:nvSpPr>
          <p:cNvPr id="18435" name="Rectangle 4"/>
          <p:cNvSpPr>
            <a:spLocks noChangeArrowheads="1"/>
          </p:cNvSpPr>
          <p:nvPr/>
        </p:nvSpPr>
        <p:spPr bwMode="auto">
          <a:xfrm>
            <a:off x="1676400" y="152400"/>
            <a:ext cx="5414963" cy="584200"/>
          </a:xfrm>
          <a:prstGeom prst="rect">
            <a:avLst/>
          </a:prstGeom>
          <a:noFill/>
          <a:ln w="9525">
            <a:noFill/>
            <a:miter lim="800000"/>
            <a:headEnd/>
            <a:tailEnd/>
          </a:ln>
        </p:spPr>
        <p:txBody>
          <a:bodyPr wrap="none">
            <a:spAutoFit/>
          </a:bodyPr>
          <a:lstStyle/>
          <a:p>
            <a:r>
              <a:rPr lang="en-US" sz="3200" b="1"/>
              <a:t>Tide Aware ENC – </a:t>
            </a:r>
            <a:r>
              <a:rPr lang="en-US" sz="3200" b="1">
                <a:solidFill>
                  <a:srgbClr val="FF0000"/>
                </a:solidFill>
              </a:rPr>
              <a:t>Concept</a:t>
            </a:r>
            <a:endParaRPr lang="en-US" sz="3200" b="1"/>
          </a:p>
        </p:txBody>
      </p:sp>
      <p:pic>
        <p:nvPicPr>
          <p:cNvPr id="18436" name="Picture 5" descr="noaa-logo.png"/>
          <p:cNvPicPr>
            <a:picLocks noChangeAspect="1"/>
          </p:cNvPicPr>
          <p:nvPr/>
        </p:nvPicPr>
        <p:blipFill>
          <a:blip r:embed="rId4" cstate="print"/>
          <a:srcRect/>
          <a:stretch>
            <a:fillRect/>
          </a:stretch>
        </p:blipFill>
        <p:spPr bwMode="auto">
          <a:xfrm>
            <a:off x="228600" y="685800"/>
            <a:ext cx="663575" cy="673100"/>
          </a:xfrm>
          <a:prstGeom prst="rect">
            <a:avLst/>
          </a:prstGeom>
          <a:noFill/>
          <a:ln w="9525">
            <a:noFill/>
            <a:miter lim="800000"/>
            <a:headEnd/>
            <a:tailEnd/>
          </a:ln>
        </p:spPr>
      </p:pic>
      <p:sp>
        <p:nvSpPr>
          <p:cNvPr id="18437" name="TextBox 6"/>
          <p:cNvSpPr txBox="1">
            <a:spLocks noChangeArrowheads="1"/>
          </p:cNvSpPr>
          <p:nvPr/>
        </p:nvSpPr>
        <p:spPr bwMode="auto">
          <a:xfrm>
            <a:off x="990600" y="762000"/>
            <a:ext cx="976313" cy="369888"/>
          </a:xfrm>
          <a:prstGeom prst="rect">
            <a:avLst/>
          </a:prstGeom>
          <a:noFill/>
          <a:ln w="9525">
            <a:noFill/>
            <a:miter lim="800000"/>
            <a:headEnd/>
            <a:tailEnd/>
          </a:ln>
        </p:spPr>
        <p:txBody>
          <a:bodyPr wrap="none">
            <a:spAutoFit/>
          </a:bodyPr>
          <a:lstStyle/>
          <a:p>
            <a:r>
              <a:rPr lang="en-US">
                <a:latin typeface="Arial" charset="0"/>
              </a:rPr>
              <a:t>PORTS</a:t>
            </a:r>
          </a:p>
        </p:txBody>
      </p:sp>
      <p:sp>
        <p:nvSpPr>
          <p:cNvPr id="18438" name="TextBox 7"/>
          <p:cNvSpPr txBox="1">
            <a:spLocks noChangeArrowheads="1"/>
          </p:cNvSpPr>
          <p:nvPr/>
        </p:nvSpPr>
        <p:spPr bwMode="auto">
          <a:xfrm>
            <a:off x="1000125" y="1447800"/>
            <a:ext cx="3275013" cy="369888"/>
          </a:xfrm>
          <a:prstGeom prst="rect">
            <a:avLst/>
          </a:prstGeom>
          <a:noFill/>
          <a:ln w="9525">
            <a:noFill/>
            <a:miter lim="800000"/>
            <a:headEnd/>
            <a:tailEnd/>
          </a:ln>
        </p:spPr>
        <p:txBody>
          <a:bodyPr wrap="none">
            <a:spAutoFit/>
          </a:bodyPr>
          <a:lstStyle/>
          <a:p>
            <a:r>
              <a:rPr lang="en-US">
                <a:latin typeface="Arial" charset="0"/>
              </a:rPr>
              <a:t>Electronic Navigational Charts</a:t>
            </a:r>
          </a:p>
        </p:txBody>
      </p:sp>
      <p:sp>
        <p:nvSpPr>
          <p:cNvPr id="18439" name="TextBox 8"/>
          <p:cNvSpPr txBox="1">
            <a:spLocks noChangeArrowheads="1"/>
          </p:cNvSpPr>
          <p:nvPr/>
        </p:nvSpPr>
        <p:spPr bwMode="auto">
          <a:xfrm>
            <a:off x="990600" y="1066800"/>
            <a:ext cx="2446338" cy="369888"/>
          </a:xfrm>
          <a:prstGeom prst="rect">
            <a:avLst/>
          </a:prstGeom>
          <a:noFill/>
          <a:ln w="9525">
            <a:noFill/>
            <a:miter lim="800000"/>
            <a:headEnd/>
            <a:tailEnd/>
          </a:ln>
        </p:spPr>
        <p:txBody>
          <a:bodyPr wrap="none">
            <a:spAutoFit/>
          </a:bodyPr>
          <a:lstStyle/>
          <a:p>
            <a:r>
              <a:rPr lang="en-US">
                <a:latin typeface="Arial" charset="0"/>
              </a:rPr>
              <a:t>Tidal Forecast Models</a:t>
            </a:r>
          </a:p>
        </p:txBody>
      </p:sp>
      <p:pic>
        <p:nvPicPr>
          <p:cNvPr id="18440" name="Picture 9" descr="coastguard%20logo.jpg"/>
          <p:cNvPicPr>
            <a:picLocks noChangeAspect="1"/>
          </p:cNvPicPr>
          <p:nvPr/>
        </p:nvPicPr>
        <p:blipFill>
          <a:blip r:embed="rId5" cstate="print"/>
          <a:srcRect/>
          <a:stretch>
            <a:fillRect/>
          </a:stretch>
        </p:blipFill>
        <p:spPr bwMode="auto">
          <a:xfrm>
            <a:off x="4648200" y="704850"/>
            <a:ext cx="685800" cy="685800"/>
          </a:xfrm>
          <a:prstGeom prst="rect">
            <a:avLst/>
          </a:prstGeom>
          <a:noFill/>
          <a:ln w="9525">
            <a:noFill/>
            <a:miter lim="800000"/>
            <a:headEnd/>
            <a:tailEnd/>
          </a:ln>
        </p:spPr>
      </p:pic>
      <p:sp>
        <p:nvSpPr>
          <p:cNvPr id="18441" name="TextBox 10"/>
          <p:cNvSpPr txBox="1">
            <a:spLocks noChangeArrowheads="1"/>
          </p:cNvSpPr>
          <p:nvPr/>
        </p:nvSpPr>
        <p:spPr bwMode="auto">
          <a:xfrm>
            <a:off x="5410200" y="819150"/>
            <a:ext cx="3403600" cy="369888"/>
          </a:xfrm>
          <a:prstGeom prst="rect">
            <a:avLst/>
          </a:prstGeom>
          <a:noFill/>
          <a:ln w="9525">
            <a:noFill/>
            <a:miter lim="800000"/>
            <a:headEnd/>
            <a:tailEnd/>
          </a:ln>
        </p:spPr>
        <p:txBody>
          <a:bodyPr wrap="none">
            <a:spAutoFit/>
          </a:bodyPr>
          <a:lstStyle/>
          <a:p>
            <a:r>
              <a:rPr lang="en-US">
                <a:latin typeface="Arial" charset="0"/>
              </a:rPr>
              <a:t>Automatic Identification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3"/>
          <p:cNvSpPr>
            <a:spLocks noGrp="1"/>
          </p:cNvSpPr>
          <p:nvPr>
            <p:ph idx="1"/>
          </p:nvPr>
        </p:nvSpPr>
        <p:spPr>
          <a:xfrm>
            <a:off x="457200" y="1874838"/>
            <a:ext cx="8229600" cy="4525962"/>
          </a:xfrm>
        </p:spPr>
        <p:txBody>
          <a:bodyPr/>
          <a:lstStyle/>
          <a:p>
            <a:pPr>
              <a:spcAft>
                <a:spcPts val="600"/>
              </a:spcAft>
            </a:pPr>
            <a:r>
              <a:rPr lang="en-US" sz="2300" dirty="0" smtClean="0"/>
              <a:t>Provides common operating picture aboard all ships and ashore</a:t>
            </a:r>
          </a:p>
          <a:p>
            <a:pPr>
              <a:lnSpc>
                <a:spcPct val="110000"/>
              </a:lnSpc>
            </a:pPr>
            <a:r>
              <a:rPr lang="en-US" sz="2300" dirty="0" smtClean="0"/>
              <a:t>Supports distribution of real-time navigation information</a:t>
            </a:r>
          </a:p>
          <a:p>
            <a:pPr lvl="2">
              <a:lnSpc>
                <a:spcPct val="150000"/>
              </a:lnSpc>
            </a:pPr>
            <a:r>
              <a:rPr lang="en-US" sz="2000" dirty="0" smtClean="0"/>
              <a:t>Tides and currents – “Tide Aware ENC” concept</a:t>
            </a:r>
          </a:p>
          <a:p>
            <a:pPr lvl="2">
              <a:lnSpc>
                <a:spcPct val="150000"/>
              </a:lnSpc>
            </a:pPr>
            <a:r>
              <a:rPr lang="en-US" sz="2000" dirty="0" smtClean="0"/>
              <a:t>Vessel traffic</a:t>
            </a:r>
          </a:p>
          <a:p>
            <a:pPr lvl="2">
              <a:lnSpc>
                <a:spcPct val="150000"/>
              </a:lnSpc>
            </a:pPr>
            <a:r>
              <a:rPr lang="en-US" sz="2000" dirty="0" smtClean="0"/>
              <a:t>Chart updates</a:t>
            </a:r>
          </a:p>
          <a:p>
            <a:pPr lvl="2">
              <a:lnSpc>
                <a:spcPct val="150000"/>
              </a:lnSpc>
            </a:pPr>
            <a:r>
              <a:rPr lang="en-US" sz="2000" dirty="0" smtClean="0"/>
              <a:t>Notice to mariners</a:t>
            </a:r>
          </a:p>
          <a:p>
            <a:endParaRPr lang="en-US" dirty="0" smtClean="0"/>
          </a:p>
          <a:p>
            <a:endParaRPr lang="en-US" dirty="0" smtClean="0"/>
          </a:p>
        </p:txBody>
      </p:sp>
      <p:sp>
        <p:nvSpPr>
          <p:cNvPr id="17411" name="Footer Placeholder 2"/>
          <p:cNvSpPr>
            <a:spLocks noGrp="1"/>
          </p:cNvSpPr>
          <p:nvPr>
            <p:ph type="ftr" sz="quarter" idx="11"/>
          </p:nvPr>
        </p:nvSpPr>
        <p:spPr bwMode="auto">
          <a:xfrm>
            <a:off x="4379913" y="6408738"/>
            <a:ext cx="4459287" cy="365125"/>
          </a:xfrm>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z="1400"/>
              <a:t>CMTS e-Navigation Integrated Action Team</a:t>
            </a:r>
          </a:p>
        </p:txBody>
      </p:sp>
      <p:sp>
        <p:nvSpPr>
          <p:cNvPr id="6" name="Title 2"/>
          <p:cNvSpPr>
            <a:spLocks noGrp="1"/>
          </p:cNvSpPr>
          <p:nvPr>
            <p:ph type="title"/>
          </p:nvPr>
        </p:nvSpPr>
        <p:spPr/>
        <p:txBody>
          <a:bodyPr>
            <a:normAutofit fontScale="90000"/>
          </a:bodyPr>
          <a:lstStyle/>
          <a:p>
            <a:pPr fontAlgn="auto">
              <a:spcAft>
                <a:spcPts val="0"/>
              </a:spcAft>
              <a:defRPr/>
            </a:pPr>
            <a:r>
              <a:rPr lang="en-US" sz="4800" dirty="0" smtClean="0"/>
              <a:t>e-Navigation Idea:</a:t>
            </a:r>
            <a:br>
              <a:rPr lang="en-US" sz="4800" dirty="0" smtClean="0"/>
            </a:br>
            <a:r>
              <a:rPr lang="en-US" sz="4000" dirty="0" smtClean="0"/>
              <a:t>Navigation as a Free Web Service</a:t>
            </a:r>
            <a:endParaRPr lang="en-US" sz="4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585</TotalTime>
  <Words>474</Words>
  <Application>Microsoft Office PowerPoint</Application>
  <PresentationFormat>On-screen Show (4:3)</PresentationFormat>
  <Paragraphs>114</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CMTS e-Navigation IAT</vt:lpstr>
      <vt:lpstr>E-Navigation Online Dialog</vt:lpstr>
      <vt:lpstr>PowerPoint Presentation</vt:lpstr>
      <vt:lpstr>e-Navigation Idea Scale Activity </vt:lpstr>
      <vt:lpstr>e-Navigation Ideas</vt:lpstr>
      <vt:lpstr>e-Navigation Idea: Broadband Connectivity at Sea</vt:lpstr>
      <vt:lpstr>e-Navigation Idea: PORTS Data Transmitted via AIS</vt:lpstr>
      <vt:lpstr>PowerPoint Presentation</vt:lpstr>
      <vt:lpstr>e-Navigation Idea: Navigation as a Free Web Service</vt:lpstr>
      <vt:lpstr>e-Navigation Idea: Single Window Reporting</vt:lpstr>
      <vt:lpstr>e-Navigation Idea: Open Source Architecture</vt:lpstr>
      <vt:lpstr>CMTS e-Nav IAT Outreach</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dc:creator>
  <cp:lastModifiedBy>USDOT_User</cp:lastModifiedBy>
  <cp:revision>67</cp:revision>
  <dcterms:created xsi:type="dcterms:W3CDTF">2013-03-05T13:43:42Z</dcterms:created>
  <dcterms:modified xsi:type="dcterms:W3CDTF">2013-05-03T15:42:36Z</dcterms:modified>
</cp:coreProperties>
</file>