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9" r:id="rId10"/>
    <p:sldId id="273" r:id="rId11"/>
    <p:sldId id="274" r:id="rId12"/>
    <p:sldId id="268" r:id="rId13"/>
    <p:sldId id="271" r:id="rId14"/>
    <p:sldId id="272" r:id="rId15"/>
    <p:sldId id="262" r:id="rId16"/>
    <p:sldId id="265" r:id="rId17"/>
    <p:sldId id="26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110" d="100"/>
          <a:sy n="110" d="100"/>
        </p:scale>
        <p:origin x="-132" y="8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6873-761C-45EC-B30A-FC88137AB5A9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90E9-182D-4059-A4F6-9ACEECB1E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67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6873-761C-45EC-B30A-FC88137AB5A9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90E9-182D-4059-A4F6-9ACEECB1E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88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6873-761C-45EC-B30A-FC88137AB5A9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90E9-182D-4059-A4F6-9ACEECB1E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91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6873-761C-45EC-B30A-FC88137AB5A9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90E9-182D-4059-A4F6-9ACEECB1E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00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6873-761C-45EC-B30A-FC88137AB5A9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90E9-182D-4059-A4F6-9ACEECB1E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39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6873-761C-45EC-B30A-FC88137AB5A9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90E9-182D-4059-A4F6-9ACEECB1E76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979712" y="6446495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ASPA 2018 </a:t>
            </a:r>
            <a:r>
              <a:rPr lang="en-GB" dirty="0"/>
              <a:t>Annual </a:t>
            </a:r>
            <a:r>
              <a:rPr lang="en-GB" dirty="0" smtClean="0"/>
              <a:t>Conference. March 9-13. Denver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80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6873-761C-45EC-B30A-FC88137AB5A9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90E9-182D-4059-A4F6-9ACEECB1E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84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6873-761C-45EC-B30A-FC88137AB5A9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90E9-182D-4059-A4F6-9ACEECB1E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8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6873-761C-45EC-B30A-FC88137AB5A9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90E9-182D-4059-A4F6-9ACEECB1E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25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6873-761C-45EC-B30A-FC88137AB5A9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90E9-182D-4059-A4F6-9ACEECB1E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59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6873-761C-45EC-B30A-FC88137AB5A9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90E9-182D-4059-A4F6-9ACEECB1E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27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6873-761C-45EC-B30A-FC88137AB5A9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90E9-182D-4059-A4F6-9ACEECB1E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3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6873-761C-45EC-B30A-FC88137AB5A9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90E9-182D-4059-A4F6-9ACEECB1E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15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6873-761C-45EC-B30A-FC88137AB5A9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390E9-182D-4059-A4F6-9ACEECB1E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65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60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sdr.org/campaign/resilientcities/home/faq" TargetMode="External"/><Relationship Id="rId2" Type="http://schemas.openxmlformats.org/officeDocument/2006/relationships/hyperlink" Target="http://currents.plos.org/disasters/article/community-disaster-resilience-a-systematic-review-on-assessment-models-and-tools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jpe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844304"/>
            <a:ext cx="8060432" cy="2232247"/>
          </a:xfrm>
        </p:spPr>
        <p:txBody>
          <a:bodyPr>
            <a:normAutofit/>
          </a:bodyPr>
          <a:lstStyle/>
          <a:p>
            <a:r>
              <a:rPr lang="en-GB" sz="4000" dirty="0"/>
              <a:t>City-To-City Peer Review Processes for Disaster Risk Reduction and Resilience Building: A Literature Review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4509120"/>
            <a:ext cx="3384376" cy="1656184"/>
          </a:xfrm>
        </p:spPr>
        <p:txBody>
          <a:bodyPr>
            <a:normAutofit/>
          </a:bodyPr>
          <a:lstStyle/>
          <a:p>
            <a:pPr algn="l"/>
            <a:r>
              <a:rPr lang="en-GB" sz="2800" dirty="0" smtClean="0">
                <a:solidFill>
                  <a:schemeClr val="tx1"/>
                </a:solidFill>
              </a:rPr>
              <a:t>Dr Jennifer </a:t>
            </a:r>
            <a:r>
              <a:rPr lang="en-GB" sz="2800" dirty="0" err="1" smtClean="0">
                <a:solidFill>
                  <a:schemeClr val="tx1"/>
                </a:solidFill>
              </a:rPr>
              <a:t>Bealt</a:t>
            </a:r>
            <a:endParaRPr lang="en-GB" sz="1600" dirty="0" smtClean="0">
              <a:solidFill>
                <a:schemeClr val="tx1"/>
              </a:solidFill>
            </a:endParaRPr>
          </a:p>
          <a:p>
            <a:pPr algn="l"/>
            <a:endParaRPr lang="en-GB" sz="1100" dirty="0" smtClean="0">
              <a:solidFill>
                <a:schemeClr val="tx1"/>
              </a:solidFill>
            </a:endParaRPr>
          </a:p>
          <a:p>
            <a:pPr algn="l"/>
            <a:r>
              <a:rPr lang="en-GB" sz="1600" dirty="0" smtClean="0">
                <a:solidFill>
                  <a:schemeClr val="tx1"/>
                </a:solidFill>
              </a:rPr>
              <a:t>The University of Manchester</a:t>
            </a:r>
          </a:p>
          <a:p>
            <a:pPr algn="l"/>
            <a:r>
              <a:rPr lang="en-GB" sz="1600" dirty="0" smtClean="0">
                <a:solidFill>
                  <a:schemeClr val="tx1"/>
                </a:solidFill>
              </a:rPr>
              <a:t>Jennifer.bealt@manchester.ac.uk</a:t>
            </a:r>
          </a:p>
          <a:p>
            <a:pPr algn="l"/>
            <a:endParaRPr lang="en-GB" sz="21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" y="-171400"/>
            <a:ext cx="31623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6941"/>
            <a:ext cx="1853528" cy="1849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0920"/>
            <a:ext cx="2195736" cy="851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61201" y="4797152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Prof Duncan Shaw</a:t>
            </a:r>
          </a:p>
          <a:p>
            <a:r>
              <a:rPr lang="en-US" dirty="0" err="1" smtClean="0"/>
              <a:t>Dr</a:t>
            </a:r>
            <a:r>
              <a:rPr lang="en-US" dirty="0" smtClean="0"/>
              <a:t> Chris Smith</a:t>
            </a:r>
          </a:p>
          <a:p>
            <a:r>
              <a:rPr lang="en-US" dirty="0" err="1" smtClean="0"/>
              <a:t>Dr</a:t>
            </a:r>
            <a:r>
              <a:rPr lang="en-US" dirty="0" smtClean="0"/>
              <a:t> Manuel Lopez-Ibanez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79712" y="6446495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ASPA 2018 </a:t>
            </a:r>
            <a:r>
              <a:rPr lang="en-GB" dirty="0"/>
              <a:t>Annual </a:t>
            </a:r>
            <a:r>
              <a:rPr lang="en-GB" dirty="0" smtClean="0"/>
              <a:t>Conference. March 9-13. Denver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71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mmnu6jbm\AppData\Local\Microsoft\Windows\Temporary Internet Files\Content.IE5\OPA7CL7S\blog-commenting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520" y="191640"/>
            <a:ext cx="3895725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9392"/>
            <a:ext cx="3163887" cy="145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9512" y="1628800"/>
            <a:ext cx="8229600" cy="4525963"/>
          </a:xfrm>
        </p:spPr>
        <p:txBody>
          <a:bodyPr>
            <a:normAutofit/>
          </a:bodyPr>
          <a:lstStyle/>
          <a:p>
            <a:r>
              <a:rPr lang="en-GB" dirty="0"/>
              <a:t>E</a:t>
            </a:r>
            <a:r>
              <a:rPr lang="en-GB" dirty="0" smtClean="0"/>
              <a:t>ngaging </a:t>
            </a:r>
            <a:r>
              <a:rPr lang="en-GB" dirty="0"/>
              <a:t>and communicating </a:t>
            </a:r>
            <a:endParaRPr lang="en-GB" dirty="0" smtClean="0"/>
          </a:p>
          <a:p>
            <a:pPr marL="355600" indent="0">
              <a:buNone/>
            </a:pPr>
            <a:r>
              <a:rPr lang="en-GB" dirty="0" smtClean="0"/>
              <a:t>plans </a:t>
            </a:r>
            <a:r>
              <a:rPr lang="en-GB" dirty="0"/>
              <a:t>with all stakeholders </a:t>
            </a:r>
            <a:r>
              <a:rPr lang="en-GB" dirty="0" smtClean="0"/>
              <a:t>is vital.</a:t>
            </a:r>
          </a:p>
          <a:p>
            <a:r>
              <a:rPr lang="en-GB" dirty="0"/>
              <a:t>I</a:t>
            </a:r>
            <a:r>
              <a:rPr lang="en-GB" dirty="0" smtClean="0"/>
              <a:t>f </a:t>
            </a:r>
            <a:r>
              <a:rPr lang="en-GB" dirty="0"/>
              <a:t>citizens do not have access to preparedness or response activates their levels of resilience will be adversely affected (</a:t>
            </a:r>
            <a:r>
              <a:rPr lang="en-GB" dirty="0" err="1" smtClean="0"/>
              <a:t>Ostadtaghizadeh</a:t>
            </a:r>
            <a:r>
              <a:rPr lang="en-GB" dirty="0" smtClean="0"/>
              <a:t> et al. </a:t>
            </a:r>
            <a:r>
              <a:rPr lang="en-GB" dirty="0"/>
              <a:t>2015). </a:t>
            </a:r>
            <a:endParaRPr lang="en-GB" dirty="0" smtClean="0"/>
          </a:p>
          <a:p>
            <a:r>
              <a:rPr lang="en-GB" dirty="0" smtClean="0"/>
              <a:t>Clear </a:t>
            </a:r>
            <a:r>
              <a:rPr lang="en-GB" dirty="0"/>
              <a:t>identification of resilience and exposure levels within communities (</a:t>
            </a:r>
            <a:r>
              <a:rPr lang="en-GB" dirty="0" err="1"/>
              <a:t>Basu</a:t>
            </a:r>
            <a:r>
              <a:rPr lang="en-GB" dirty="0"/>
              <a:t> et </a:t>
            </a:r>
            <a:r>
              <a:rPr lang="en-GB" dirty="0" smtClean="0"/>
              <a:t>al. </a:t>
            </a:r>
            <a:r>
              <a:rPr lang="en-GB" dirty="0"/>
              <a:t>2013). 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2920" y="404664"/>
            <a:ext cx="387311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Essential 9.</a:t>
            </a:r>
          </a:p>
          <a:p>
            <a:endParaRPr lang="en-US" sz="1100" b="1" dirty="0" smtClean="0"/>
          </a:p>
        </p:txBody>
      </p:sp>
    </p:spTree>
    <p:extLst>
      <p:ext uri="{BB962C8B-B14F-4D97-AF65-F5344CB8AC3E}">
        <p14:creationId xmlns:p14="http://schemas.microsoft.com/office/powerpoint/2010/main" val="47442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mmnu6jbm\AppData\Local\Microsoft\Windows\Temporary Internet Files\Content.IE5\E2P4BYQX\Volunteer-Hands1[1]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62"/>
          <a:stretch/>
        </p:blipFill>
        <p:spPr bwMode="auto">
          <a:xfrm rot="5400000">
            <a:off x="-618856" y="4335888"/>
            <a:ext cx="3145416" cy="1907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2981"/>
            <a:ext cx="3163887" cy="145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30511" y="1484784"/>
            <a:ext cx="8784976" cy="1584176"/>
          </a:xfrm>
        </p:spPr>
        <p:txBody>
          <a:bodyPr>
            <a:normAutofit fontScale="25000" lnSpcReduction="20000"/>
          </a:bodyPr>
          <a:lstStyle/>
          <a:p>
            <a:r>
              <a:rPr lang="en-GB" sz="8000" dirty="0" smtClean="0"/>
              <a:t>Financial assets as a means to tackle vulnerability through earmarked funds for response were not explicitly addressed by MCR.</a:t>
            </a:r>
          </a:p>
          <a:p>
            <a:endParaRPr lang="en-GB" sz="8000" dirty="0"/>
          </a:p>
          <a:p>
            <a:r>
              <a:rPr lang="en-GB" sz="8000" dirty="0"/>
              <a:t>L</a:t>
            </a:r>
            <a:r>
              <a:rPr lang="en-GB" sz="8000" dirty="0" smtClean="0"/>
              <a:t>inks with budgets or support from public-private partnerships to ensure effective response was also overlooked .  </a:t>
            </a:r>
          </a:p>
          <a:p>
            <a:endParaRPr lang="en-GB" sz="4400" dirty="0" smtClean="0"/>
          </a:p>
          <a:p>
            <a:pPr marL="2333625" indent="0">
              <a:buNone/>
            </a:pP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333707"/>
            <a:ext cx="5440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Gaps in MCR for Essential 9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1554647" y="3900744"/>
            <a:ext cx="75608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000" dirty="0" smtClean="0"/>
              <a:t>No considerations have been made in relation to managing spontaneous volunteers or unsolicited items. 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 smtClean="0"/>
              <a:t>Such influxes can complicate supply chains, pose logistical challenges, security risks, and strain critical services and infrastructure. 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 smtClean="0"/>
              <a:t>Part of managing these challenges is interlinked with effective communication during this phase so that additional help complements, not strains, the response system. 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61449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mmnu6jbm\AppData\Local\Microsoft\Windows\Temporary Internet Files\Content.IE5\CRX5VD2F\analytics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827288"/>
            <a:ext cx="2411760" cy="186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760" y="208583"/>
            <a:ext cx="7029633" cy="1143000"/>
          </a:xfrm>
        </p:spPr>
        <p:txBody>
          <a:bodyPr/>
          <a:lstStyle/>
          <a:p>
            <a:r>
              <a:rPr lang="en-GB" dirty="0" smtClean="0"/>
              <a:t>Measures: Essential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i="1" dirty="0" smtClean="0"/>
              <a:t>Measures:</a:t>
            </a:r>
            <a:r>
              <a:rPr lang="en-GB" dirty="0" smtClean="0"/>
              <a:t> Measures for </a:t>
            </a:r>
          </a:p>
          <a:p>
            <a:pPr marL="355600" indent="0">
              <a:buNone/>
            </a:pPr>
            <a:r>
              <a:rPr lang="en-GB" b="1" dirty="0" smtClean="0"/>
              <a:t>understanding risk </a:t>
            </a:r>
            <a:r>
              <a:rPr lang="en-GB" dirty="0" smtClean="0"/>
              <a:t>were based</a:t>
            </a:r>
          </a:p>
          <a:p>
            <a:pPr marL="355600" indent="0">
              <a:buNone/>
            </a:pPr>
            <a:r>
              <a:rPr lang="en-GB" dirty="0" smtClean="0"/>
              <a:t>on mortality rates (Mitchell et al., 2015) and            impacts to infrastructure and environment (Keating et al., 2016). </a:t>
            </a:r>
          </a:p>
          <a:p>
            <a:pPr marL="355600" indent="0">
              <a:buNone/>
            </a:pPr>
            <a:endParaRPr lang="en-GB" dirty="0" smtClean="0"/>
          </a:p>
          <a:p>
            <a:r>
              <a:rPr lang="en-GB" dirty="0" smtClean="0"/>
              <a:t>Providing differing metrics for community and government level were proposed as a means of tailoring decision making (</a:t>
            </a:r>
            <a:r>
              <a:rPr lang="en-GB" dirty="0" err="1" smtClean="0"/>
              <a:t>Mcallister</a:t>
            </a:r>
            <a:r>
              <a:rPr lang="en-GB" dirty="0" smtClean="0"/>
              <a:t>, 2013).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9392"/>
            <a:ext cx="3163887" cy="145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809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9392"/>
            <a:ext cx="3163887" cy="145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908720"/>
            <a:ext cx="5688632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Measures: Essential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564904"/>
            <a:ext cx="8229600" cy="3312368"/>
          </a:xfrm>
        </p:spPr>
        <p:txBody>
          <a:bodyPr/>
          <a:lstStyle/>
          <a:p>
            <a:pPr marL="0" indent="0">
              <a:buNone/>
            </a:pPr>
            <a:r>
              <a:rPr lang="en-GB" i="1" dirty="0" smtClean="0"/>
              <a:t>Measures: </a:t>
            </a:r>
            <a:r>
              <a:rPr lang="en-GB" dirty="0" smtClean="0"/>
              <a:t>Measures for </a:t>
            </a:r>
            <a:r>
              <a:rPr lang="en-GB" b="1" i="1" dirty="0" smtClean="0"/>
              <a:t>ensure </a:t>
            </a:r>
          </a:p>
          <a:p>
            <a:pPr marL="0" indent="0">
              <a:buNone/>
            </a:pPr>
            <a:r>
              <a:rPr lang="en-GB" b="1" i="1" dirty="0" smtClean="0"/>
              <a:t>effective disaster response</a:t>
            </a:r>
            <a:r>
              <a:rPr lang="en-GB" b="1" dirty="0" smtClean="0"/>
              <a:t> </a:t>
            </a:r>
            <a:r>
              <a:rPr lang="en-GB" dirty="0" smtClean="0"/>
              <a:t> covered effectiveness of early warning systems, levels of risk analysis, number of people affected by disasters and numbers of deaths (Keating et al., 2016). </a:t>
            </a:r>
            <a:endParaRPr lang="en-US" dirty="0"/>
          </a:p>
        </p:txBody>
      </p:sp>
      <p:pic>
        <p:nvPicPr>
          <p:cNvPr id="13316" name="Picture 4" descr="C:\Users\mmnu6jbm\AppData\Local\Microsoft\Windows\Temporary Internet Files\Content.IE5\CRX5VD2F\precaucion1[1]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518" y="-85290"/>
            <a:ext cx="3083482" cy="2312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97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4772" y="208583"/>
            <a:ext cx="5698904" cy="1143000"/>
          </a:xfrm>
        </p:spPr>
        <p:txBody>
          <a:bodyPr>
            <a:noAutofit/>
          </a:bodyPr>
          <a:lstStyle/>
          <a:p>
            <a:r>
              <a:rPr lang="en-GB" sz="3600" dirty="0" smtClean="0"/>
              <a:t>Challenges of Measuring Resilience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5141168"/>
          </a:xfrm>
        </p:spPr>
        <p:txBody>
          <a:bodyPr>
            <a:normAutofit fontScale="70000" lnSpcReduction="20000"/>
          </a:bodyPr>
          <a:lstStyle/>
          <a:p>
            <a:r>
              <a:rPr lang="en-GB" sz="3400" dirty="0"/>
              <a:t>There were notable discrepancies across the literature bases in measuring resilience. </a:t>
            </a:r>
            <a:endParaRPr lang="en-GB" sz="3400" dirty="0" smtClean="0"/>
          </a:p>
          <a:p>
            <a:endParaRPr lang="en-GB" sz="3400" dirty="0" smtClean="0"/>
          </a:p>
          <a:p>
            <a:r>
              <a:rPr lang="en-GB" sz="3400" dirty="0" smtClean="0"/>
              <a:t>Whilst </a:t>
            </a:r>
            <a:r>
              <a:rPr lang="en-GB" sz="3400" dirty="0"/>
              <a:t>some provided clear </a:t>
            </a:r>
            <a:r>
              <a:rPr lang="en-GB" sz="3400" b="1" dirty="0"/>
              <a:t>numerical indicators </a:t>
            </a:r>
            <a:r>
              <a:rPr lang="en-GB" sz="3400" dirty="0"/>
              <a:t>for establishing city resilience such as </a:t>
            </a:r>
            <a:r>
              <a:rPr lang="en-GB" sz="3400" b="1" dirty="0"/>
              <a:t>mortality rates</a:t>
            </a:r>
            <a:r>
              <a:rPr lang="en-GB" sz="3400" dirty="0"/>
              <a:t>, others looked to </a:t>
            </a:r>
            <a:r>
              <a:rPr lang="en-GB" sz="3400" b="1" dirty="0"/>
              <a:t>societal indicators</a:t>
            </a:r>
            <a:r>
              <a:rPr lang="en-GB" sz="3400" dirty="0"/>
              <a:t>, such as </a:t>
            </a:r>
            <a:r>
              <a:rPr lang="en-GB" sz="3400" b="1" dirty="0"/>
              <a:t>deprivation </a:t>
            </a:r>
            <a:r>
              <a:rPr lang="en-GB" sz="3400" b="1" dirty="0" smtClean="0"/>
              <a:t>levels</a:t>
            </a:r>
            <a:r>
              <a:rPr lang="en-GB" sz="3400" dirty="0" smtClean="0"/>
              <a:t>.</a:t>
            </a:r>
          </a:p>
          <a:p>
            <a:endParaRPr lang="en-GB" sz="3400" dirty="0" smtClean="0"/>
          </a:p>
          <a:p>
            <a:r>
              <a:rPr lang="en-GB" sz="3400" dirty="0" smtClean="0"/>
              <a:t>These </a:t>
            </a:r>
            <a:r>
              <a:rPr lang="en-GB" sz="3400" dirty="0"/>
              <a:t>differing approaches can be separated into </a:t>
            </a:r>
            <a:r>
              <a:rPr lang="en-GB" sz="3400" b="1" dirty="0"/>
              <a:t>reactive</a:t>
            </a:r>
            <a:r>
              <a:rPr lang="en-GB" sz="3400" dirty="0"/>
              <a:t> and </a:t>
            </a:r>
            <a:r>
              <a:rPr lang="en-GB" sz="3400" b="1" dirty="0"/>
              <a:t>predictive </a:t>
            </a:r>
            <a:r>
              <a:rPr lang="en-GB" sz="3400" dirty="0"/>
              <a:t>measures of city resilience. </a:t>
            </a:r>
            <a:endParaRPr lang="en-GB" sz="3400" dirty="0" smtClean="0"/>
          </a:p>
          <a:p>
            <a:endParaRPr lang="en-GB" sz="3400" dirty="0" smtClean="0"/>
          </a:p>
          <a:p>
            <a:r>
              <a:rPr lang="en-GB" sz="3400" dirty="0" smtClean="0"/>
              <a:t>Peer reviews provide </a:t>
            </a:r>
            <a:r>
              <a:rPr lang="en-GB" sz="3400" dirty="0"/>
              <a:t>opportunities for statistical and qualitative data to be collated. </a:t>
            </a:r>
            <a:endParaRPr lang="en-GB" sz="3400" dirty="0" smtClean="0"/>
          </a:p>
          <a:p>
            <a:endParaRPr lang="en-GB" sz="3400" dirty="0" smtClean="0"/>
          </a:p>
          <a:p>
            <a:r>
              <a:rPr lang="en-GB" sz="3400" dirty="0" smtClean="0"/>
              <a:t>This </a:t>
            </a:r>
            <a:r>
              <a:rPr lang="en-GB" sz="3400" dirty="0"/>
              <a:t>allows cities to evaluate their resilience in a more meaningful </a:t>
            </a:r>
            <a:r>
              <a:rPr lang="en-GB" sz="3400" dirty="0" smtClean="0"/>
              <a:t>way; using </a:t>
            </a:r>
            <a:r>
              <a:rPr lang="en-GB" sz="3400" dirty="0"/>
              <a:t>measures appropriate to their context. </a:t>
            </a:r>
            <a:endParaRPr lang="en-US" sz="3400" dirty="0"/>
          </a:p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9392"/>
            <a:ext cx="3163887" cy="145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098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C:\Users\mmnu6jbm\AppData\Local\Microsoft\Windows\Temporary Internet Files\Content.IE5\OPA7CL7S\xposed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0181" y="3717032"/>
            <a:ext cx="1877194" cy="1877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351583"/>
            <a:ext cx="8075240" cy="207741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Addressing these topics from a public administration perspective unifies issues of disaster management, governance, policy, city management, and peer review.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MCR </a:t>
            </a:r>
            <a:r>
              <a:rPr lang="en-US" sz="2000" dirty="0"/>
              <a:t>provides a useful framework for public administrators, </a:t>
            </a:r>
            <a:r>
              <a:rPr lang="en-US" sz="2000" dirty="0" smtClean="0"/>
              <a:t>but it </a:t>
            </a:r>
            <a:r>
              <a:rPr lang="en-US" sz="2000" dirty="0"/>
              <a:t>is important to review its relationship with other bodies of literature </a:t>
            </a:r>
            <a:r>
              <a:rPr lang="en-US" sz="2000" dirty="0" smtClean="0"/>
              <a:t>and aspects it gives </a:t>
            </a:r>
            <a:r>
              <a:rPr lang="en-US" sz="2000" dirty="0"/>
              <a:t>less prominence to. 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-99392"/>
            <a:ext cx="3163887" cy="145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3840" y="0"/>
            <a:ext cx="6200160" cy="1431032"/>
          </a:xfrm>
        </p:spPr>
        <p:txBody>
          <a:bodyPr>
            <a:noAutofit/>
          </a:bodyPr>
          <a:lstStyle/>
          <a:p>
            <a:r>
              <a:rPr lang="en-GB" sz="3400" dirty="0" smtClean="0"/>
              <a:t>Implications for resilience building in public administration </a:t>
            </a:r>
            <a:endParaRPr lang="en-US" sz="3400" dirty="0"/>
          </a:p>
        </p:txBody>
      </p:sp>
      <p:sp>
        <p:nvSpPr>
          <p:cNvPr id="4" name="TextBox 3"/>
          <p:cNvSpPr txBox="1"/>
          <p:nvPr/>
        </p:nvSpPr>
        <p:spPr>
          <a:xfrm>
            <a:off x="1580928" y="3573016"/>
            <a:ext cx="756307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The MCR framework uses a demarcated approach which focuses on: provision management and organization. The literature focuses on societal indicators as proxies of vulnerability.  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3183" y="4735299"/>
            <a:ext cx="70991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 The clear distinctions made by MCR are not reflected by the literature which has implications for what is expected of cities the feasibility of addressing resilience as independent steps.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Clearly demarcated approaches create “artificial distinctions between different aspects of the subject” (</a:t>
            </a:r>
            <a:r>
              <a:rPr lang="en-US" sz="2000" dirty="0" err="1" smtClean="0"/>
              <a:t>Twigg</a:t>
            </a:r>
            <a:r>
              <a:rPr lang="en-US" sz="2000" dirty="0" smtClean="0"/>
              <a:t> 2009, 13).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07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2636912"/>
            <a:ext cx="9144000" cy="4221088"/>
            <a:chOff x="1189334" y="1124744"/>
            <a:chExt cx="6858000" cy="5143500"/>
          </a:xfrm>
        </p:grpSpPr>
        <p:pic>
          <p:nvPicPr>
            <p:cNvPr id="9218" name="Picture 2" descr="C:\Users\mmnu6jbm\AppData\Local\Microsoft\Windows\Temporary Internet Files\Content.IE5\CRX5VD2F\10582_bigstock-Questions-8[1]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9334" y="1124744"/>
              <a:ext cx="6858000" cy="514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771800" y="1412776"/>
              <a:ext cx="32403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600" dirty="0" smtClean="0"/>
                <a:t>Questions</a:t>
              </a:r>
              <a:endParaRPr lang="en-US" sz="3600" dirty="0"/>
            </a:p>
          </p:txBody>
        </p:sp>
      </p:grpSp>
      <p:pic>
        <p:nvPicPr>
          <p:cNvPr id="9219" name="Picture 3" descr="C:\Users\mmnu6jbm\AppData\Local\Microsoft\Windows\Temporary Internet Files\Content.IE5\OPA7CL7S\Thank-you-pinned-note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038" y="-116444"/>
            <a:ext cx="3346137" cy="309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77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786769"/>
            <a:ext cx="8229600" cy="6081539"/>
          </a:xfrm>
        </p:spPr>
        <p:txBody>
          <a:bodyPr>
            <a:normAutofit fontScale="25000" lnSpcReduction="20000"/>
          </a:bodyPr>
          <a:lstStyle/>
          <a:p>
            <a:r>
              <a:rPr lang="en-GB" sz="5600" dirty="0" smtClean="0"/>
              <a:t>(</a:t>
            </a:r>
            <a:r>
              <a:rPr lang="en-GB" sz="5600" dirty="0" err="1" smtClean="0"/>
              <a:t>Basu</a:t>
            </a:r>
            <a:r>
              <a:rPr lang="en-GB" sz="5600" dirty="0"/>
              <a:t>, M., </a:t>
            </a:r>
            <a:r>
              <a:rPr lang="en-GB" sz="5600" dirty="0" err="1"/>
              <a:t>Srivastava</a:t>
            </a:r>
            <a:r>
              <a:rPr lang="en-GB" sz="5600" dirty="0"/>
              <a:t>, N., </a:t>
            </a:r>
            <a:r>
              <a:rPr lang="en-GB" sz="5600" dirty="0" err="1"/>
              <a:t>Mulyasari</a:t>
            </a:r>
            <a:r>
              <a:rPr lang="en-GB" sz="5600" dirty="0"/>
              <a:t>, F., &amp; Shaw, R. (2013). Making Cities and Local Governments Ready for Disasters: A Critical Overview of a Recent Approaches</a:t>
            </a:r>
            <a:r>
              <a:rPr lang="en-GB" sz="5600" i="1" dirty="0"/>
              <a:t> </a:t>
            </a:r>
            <a:r>
              <a:rPr lang="en-GB" sz="5600" dirty="0"/>
              <a:t>Risk, Hazards &amp; Crisis in Public Policy 4(4): 250–273.</a:t>
            </a:r>
            <a:endParaRPr lang="en-US" sz="5600" dirty="0"/>
          </a:p>
          <a:p>
            <a:r>
              <a:rPr lang="en-GB" sz="5600" dirty="0" err="1"/>
              <a:t>Birkmann</a:t>
            </a:r>
            <a:r>
              <a:rPr lang="en-GB" sz="5600" dirty="0"/>
              <a:t>, J., Buckle, P., Jaeger, J., </a:t>
            </a:r>
            <a:r>
              <a:rPr lang="en-GB" sz="5600" dirty="0" err="1"/>
              <a:t>Pelling</a:t>
            </a:r>
            <a:r>
              <a:rPr lang="en-GB" sz="5600" dirty="0"/>
              <a:t>, M., </a:t>
            </a:r>
            <a:r>
              <a:rPr lang="en-GB" sz="5600" dirty="0" err="1"/>
              <a:t>Setiadi</a:t>
            </a:r>
            <a:r>
              <a:rPr lang="en-GB" sz="5600" dirty="0"/>
              <a:t>, N., </a:t>
            </a:r>
            <a:r>
              <a:rPr lang="en-GB" sz="5600" dirty="0" err="1"/>
              <a:t>Garschagen</a:t>
            </a:r>
            <a:r>
              <a:rPr lang="en-GB" sz="5600" dirty="0"/>
              <a:t>, M., Fernando, N., </a:t>
            </a:r>
            <a:r>
              <a:rPr lang="en-GB" sz="5600" dirty="0" err="1"/>
              <a:t>Kropp</a:t>
            </a:r>
            <a:r>
              <a:rPr lang="en-GB" sz="5600" dirty="0"/>
              <a:t>., J., (2013). Framing vulnerability, risk and societal responses: The MOVE framework. </a:t>
            </a:r>
            <a:r>
              <a:rPr lang="en-GB" sz="5600" i="1" dirty="0"/>
              <a:t>Natural Hazards</a:t>
            </a:r>
            <a:r>
              <a:rPr lang="en-GB" sz="5600" dirty="0"/>
              <a:t>, 67(2), pp. 193–211. </a:t>
            </a:r>
            <a:endParaRPr lang="en-US" sz="5600" dirty="0"/>
          </a:p>
          <a:p>
            <a:r>
              <a:rPr lang="en-GB" sz="5600" dirty="0"/>
              <a:t>Cardona, O. D., &amp; </a:t>
            </a:r>
            <a:r>
              <a:rPr lang="en-GB" sz="5600" dirty="0" err="1"/>
              <a:t>Carreño</a:t>
            </a:r>
            <a:r>
              <a:rPr lang="en-GB" sz="5600" dirty="0"/>
              <a:t>, M. L. (2011). Updating the Indicators of Disaster Risk and Risk Management for the Americas. </a:t>
            </a:r>
            <a:r>
              <a:rPr lang="en-GB" sz="5600" i="1" dirty="0"/>
              <a:t>Journal of Integrated Disaster Risk Management</a:t>
            </a:r>
            <a:r>
              <a:rPr lang="en-GB" sz="5600" dirty="0"/>
              <a:t>, 1(1), pp. 27–47</a:t>
            </a:r>
            <a:r>
              <a:rPr lang="en-GB" sz="5600" dirty="0" smtClean="0"/>
              <a:t>.</a:t>
            </a:r>
          </a:p>
          <a:p>
            <a:r>
              <a:rPr lang="en-GB" sz="5600" dirty="0" err="1"/>
              <a:t>Fleischhauer</a:t>
            </a:r>
            <a:r>
              <a:rPr lang="en-GB" sz="5600" dirty="0"/>
              <a:t>, M., Flex, F., </a:t>
            </a:r>
            <a:r>
              <a:rPr lang="en-GB" sz="5600" dirty="0" err="1"/>
              <a:t>Greiving</a:t>
            </a:r>
            <a:r>
              <a:rPr lang="en-GB" sz="5600" dirty="0"/>
              <a:t>, S., </a:t>
            </a:r>
            <a:r>
              <a:rPr lang="en-GB" sz="5600" dirty="0" err="1"/>
              <a:t>Scheibel</a:t>
            </a:r>
            <a:r>
              <a:rPr lang="en-GB" sz="5600" dirty="0"/>
              <a:t>, M., Stickler, T., </a:t>
            </a:r>
            <a:r>
              <a:rPr lang="en-GB" sz="5600" dirty="0" err="1"/>
              <a:t>Sereinig</a:t>
            </a:r>
            <a:r>
              <a:rPr lang="en-GB" sz="5600" dirty="0"/>
              <a:t>, N., </a:t>
            </a:r>
            <a:r>
              <a:rPr lang="en-GB" sz="5600" dirty="0" err="1"/>
              <a:t>Koboltschnig</a:t>
            </a:r>
            <a:r>
              <a:rPr lang="en-GB" sz="5600" dirty="0"/>
              <a:t>, G., </a:t>
            </a:r>
            <a:r>
              <a:rPr lang="en-GB" sz="5600" dirty="0" err="1"/>
              <a:t>Malvati</a:t>
            </a:r>
            <a:r>
              <a:rPr lang="en-GB" sz="5600" dirty="0"/>
              <a:t>, P., Vitale, V., </a:t>
            </a:r>
            <a:r>
              <a:rPr lang="en-GB" sz="5600" dirty="0" err="1"/>
              <a:t>Grifoni</a:t>
            </a:r>
            <a:r>
              <a:rPr lang="en-GB" sz="5600" dirty="0"/>
              <a:t>, P., </a:t>
            </a:r>
            <a:r>
              <a:rPr lang="en-GB" sz="5600" dirty="0" err="1"/>
              <a:t>Firus</a:t>
            </a:r>
            <a:r>
              <a:rPr lang="en-GB" sz="5600" dirty="0"/>
              <a:t>, K., (2012). Improving the active involvement of stakeholders and the public in flood risk management: Tools of an involvement strategy and case study results from Austria, Germany and Italy, Natural Hazards and Earth System Science, 12(9), pp. 2785–2798. </a:t>
            </a:r>
            <a:endParaRPr lang="en-US" sz="5600" dirty="0"/>
          </a:p>
          <a:p>
            <a:r>
              <a:rPr lang="en-GB" sz="5600" dirty="0" smtClean="0"/>
              <a:t>Fox-Lent</a:t>
            </a:r>
            <a:r>
              <a:rPr lang="en-GB" sz="5600" dirty="0"/>
              <a:t>, C., Bates, M. E., &amp; </a:t>
            </a:r>
            <a:r>
              <a:rPr lang="en-GB" sz="5600" dirty="0" err="1"/>
              <a:t>Linkov</a:t>
            </a:r>
            <a:r>
              <a:rPr lang="en-GB" sz="5600" dirty="0"/>
              <a:t>, I. (2015). A matrix approach to community resilience assessment: an illustrative case at Rockaway Peninsula. </a:t>
            </a:r>
            <a:r>
              <a:rPr lang="en-GB" sz="5600" i="1" dirty="0"/>
              <a:t>Environment Systems and Decisions</a:t>
            </a:r>
            <a:r>
              <a:rPr lang="en-GB" sz="5600" dirty="0"/>
              <a:t>, 35(2), pp. 209–218. </a:t>
            </a:r>
            <a:endParaRPr lang="en-GB" sz="5600" dirty="0" smtClean="0"/>
          </a:p>
          <a:p>
            <a:r>
              <a:rPr lang="en-GB" sz="5600" dirty="0"/>
              <a:t>Keating, A., Campbell, K., </a:t>
            </a:r>
            <a:r>
              <a:rPr lang="en-GB" sz="5600" dirty="0" err="1"/>
              <a:t>Szoenyi</a:t>
            </a:r>
            <a:r>
              <a:rPr lang="en-GB" sz="5600" dirty="0"/>
              <a:t>, M., </a:t>
            </a:r>
            <a:r>
              <a:rPr lang="en-GB" sz="5600" dirty="0" err="1"/>
              <a:t>McQuistan</a:t>
            </a:r>
            <a:r>
              <a:rPr lang="en-GB" sz="5600" dirty="0"/>
              <a:t>, C., Nash, D., &amp; </a:t>
            </a:r>
            <a:r>
              <a:rPr lang="en-GB" sz="5600" dirty="0" err="1"/>
              <a:t>Burer</a:t>
            </a:r>
            <a:r>
              <a:rPr lang="en-GB" sz="5600" dirty="0"/>
              <a:t>, M. (2016). Development and testing of a community flood resilience measurement tool. Natural Hazards and Earth System Sciences Discussions, (May), pp. 1–39. </a:t>
            </a:r>
            <a:endParaRPr lang="en-US" sz="5600" dirty="0"/>
          </a:p>
          <a:p>
            <a:r>
              <a:rPr lang="en-GB" sz="5600" dirty="0" err="1" smtClean="0"/>
              <a:t>Mcallister</a:t>
            </a:r>
            <a:r>
              <a:rPr lang="en-GB" sz="5600" dirty="0"/>
              <a:t>, T. (2013). Developing Guidelines and Standards for Disaster Resilience of the Built Environment: A Research Needs Assessment, pp. 1–142.</a:t>
            </a:r>
            <a:endParaRPr lang="en-US" sz="5600" dirty="0"/>
          </a:p>
          <a:p>
            <a:r>
              <a:rPr lang="en-GB" sz="5600" dirty="0"/>
              <a:t>Mitchell, T., Hall, J., &amp; Muir-wood, R. (2015). Setting , measuring and monitoring targets for reducing disaster risk international policy frameworks, 44(0), pp. 1–8.</a:t>
            </a:r>
            <a:endParaRPr lang="en-US" sz="5600" dirty="0"/>
          </a:p>
          <a:p>
            <a:r>
              <a:rPr lang="en-GB" sz="5600" dirty="0" err="1"/>
              <a:t>Ostadtaghizadeh</a:t>
            </a:r>
            <a:r>
              <a:rPr lang="en-GB" sz="5600" dirty="0"/>
              <a:t>, A., </a:t>
            </a:r>
            <a:r>
              <a:rPr lang="en-GB" sz="5600" dirty="0" err="1"/>
              <a:t>Ardalan</a:t>
            </a:r>
            <a:r>
              <a:rPr lang="en-GB" sz="5600" dirty="0"/>
              <a:t>, A., Paton, D., </a:t>
            </a:r>
            <a:r>
              <a:rPr lang="en-GB" sz="5600" dirty="0" err="1"/>
              <a:t>Jabbari</a:t>
            </a:r>
            <a:r>
              <a:rPr lang="en-GB" sz="5600" dirty="0"/>
              <a:t>, H., </a:t>
            </a:r>
            <a:r>
              <a:rPr lang="en-GB" sz="5600" dirty="0" err="1"/>
              <a:t>Khankeh</a:t>
            </a:r>
            <a:r>
              <a:rPr lang="en-GB" sz="5600" dirty="0"/>
              <a:t>, H.R. (2015). Community Disaster Resilience: a Systematic Review on Assessment Models and Tools. PLOS Currents Disasters, available from: </a:t>
            </a:r>
            <a:r>
              <a:rPr lang="en-GB" sz="5600" dirty="0">
                <a:hlinkClick r:id="rId2"/>
              </a:rPr>
              <a:t>http://currents.plos.org/disasters/article/community-disaster-resilience-a-systematic-review-on-assessment-models-and-tools/</a:t>
            </a:r>
            <a:r>
              <a:rPr lang="en-GB" sz="5600" dirty="0"/>
              <a:t>, (accessed: 12/06/2017). </a:t>
            </a:r>
            <a:endParaRPr lang="en-US" sz="5600" dirty="0"/>
          </a:p>
          <a:p>
            <a:r>
              <a:rPr lang="en-GB" sz="5600" dirty="0" err="1"/>
              <a:t>Pagani</a:t>
            </a:r>
            <a:r>
              <a:rPr lang="en-GB" sz="5600" dirty="0"/>
              <a:t>, F. (2002). Peer Review as a Tool for Co-Operation and Change, African Security Review 11(4): 15–24. </a:t>
            </a:r>
            <a:endParaRPr lang="en-GB" sz="5600" dirty="0" smtClean="0"/>
          </a:p>
          <a:p>
            <a:r>
              <a:rPr lang="en-GB" sz="5600" dirty="0" err="1"/>
              <a:t>Twigg</a:t>
            </a:r>
            <a:r>
              <a:rPr lang="en-GB" sz="5600" dirty="0"/>
              <a:t>, J. (2009). Characteristics of a Disaster- Resilient Community: a Guidance Note. Aon Benfield UCL Hazard Research Centre</a:t>
            </a:r>
            <a:r>
              <a:rPr lang="en-GB" sz="5600" dirty="0" smtClean="0"/>
              <a:t>.</a:t>
            </a:r>
            <a:endParaRPr lang="en-US" sz="5600" dirty="0"/>
          </a:p>
          <a:p>
            <a:r>
              <a:rPr lang="en-GB" sz="5600" dirty="0" smtClean="0"/>
              <a:t>UNISDR </a:t>
            </a:r>
            <a:r>
              <a:rPr lang="en-GB" sz="5600" dirty="0"/>
              <a:t>(United Nations Office for Disaster Risk Reduction), (</a:t>
            </a:r>
            <a:r>
              <a:rPr lang="en-GB" sz="5600" dirty="0" err="1"/>
              <a:t>n.d</a:t>
            </a:r>
            <a:r>
              <a:rPr lang="en-GB" sz="5600" dirty="0"/>
              <a:t>, a). About the Campaign, available from: </a:t>
            </a:r>
            <a:r>
              <a:rPr lang="en-GB" sz="5600" dirty="0">
                <a:hlinkClick r:id="rId3"/>
              </a:rPr>
              <a:t>http://www.unisdr.org/campaign/resilientcities/home/faq</a:t>
            </a:r>
            <a:r>
              <a:rPr lang="en-GB" sz="5600" dirty="0"/>
              <a:t>, (accessed: 26/06/2017).</a:t>
            </a:r>
            <a:endParaRPr lang="en-US" sz="5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51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153987"/>
            <a:ext cx="6635080" cy="1143000"/>
          </a:xfrm>
        </p:spPr>
        <p:txBody>
          <a:bodyPr/>
          <a:lstStyle/>
          <a:p>
            <a:r>
              <a:rPr lang="en-GB" dirty="0" smtClean="0"/>
              <a:t>Learner Outcomes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16832"/>
            <a:ext cx="8363272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/>
              <a:t>1. Provide </a:t>
            </a:r>
            <a:r>
              <a:rPr lang="en-GB" dirty="0"/>
              <a:t>a critical analysis of the extant literature </a:t>
            </a:r>
            <a:r>
              <a:rPr lang="en-GB" dirty="0" smtClean="0"/>
              <a:t>to </a:t>
            </a:r>
            <a:r>
              <a:rPr lang="en-GB" dirty="0"/>
              <a:t>clarify </a:t>
            </a:r>
            <a:r>
              <a:rPr lang="en-GB" dirty="0" smtClean="0"/>
              <a:t>conceptualizations and </a:t>
            </a:r>
            <a:r>
              <a:rPr lang="en-GB" dirty="0"/>
              <a:t>measures of </a:t>
            </a:r>
            <a:r>
              <a:rPr lang="en-GB" dirty="0" smtClean="0"/>
              <a:t>disaster resilience</a:t>
            </a:r>
            <a:r>
              <a:rPr lang="en-GB" dirty="0"/>
              <a:t>.</a:t>
            </a:r>
            <a:endParaRPr lang="en-US" dirty="0"/>
          </a:p>
          <a:p>
            <a:pPr marL="0" indent="0">
              <a:buNone/>
            </a:pPr>
            <a:r>
              <a:rPr lang="en-GB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GB" dirty="0"/>
              <a:t> </a:t>
            </a:r>
            <a:r>
              <a:rPr lang="en-GB" dirty="0" smtClean="0"/>
              <a:t>2. To </a:t>
            </a:r>
            <a:r>
              <a:rPr lang="en-GB" dirty="0"/>
              <a:t>identify gaps in </a:t>
            </a:r>
            <a:r>
              <a:rPr lang="en-GB" dirty="0" smtClean="0"/>
              <a:t>research and practice </a:t>
            </a:r>
            <a:r>
              <a:rPr lang="en-GB" dirty="0"/>
              <a:t>through a critical comparison of </a:t>
            </a:r>
            <a:r>
              <a:rPr lang="en-GB" dirty="0" smtClean="0"/>
              <a:t>Making Cities Resilient campaign </a:t>
            </a:r>
            <a:r>
              <a:rPr lang="en-GB" dirty="0" smtClean="0"/>
              <a:t>with </a:t>
            </a:r>
            <a:r>
              <a:rPr lang="en-GB" dirty="0"/>
              <a:t>the extant literature.</a:t>
            </a:r>
            <a:endParaRPr lang="en-US" dirty="0"/>
          </a:p>
          <a:p>
            <a:pPr marL="0" indent="0">
              <a:buNone/>
            </a:pPr>
            <a:r>
              <a:rPr lang="en-GB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GB" dirty="0" smtClean="0"/>
              <a:t>3. To </a:t>
            </a:r>
            <a:r>
              <a:rPr lang="en-GB" dirty="0"/>
              <a:t>identity implications for </a:t>
            </a:r>
            <a:r>
              <a:rPr lang="en-GB" dirty="0" smtClean="0"/>
              <a:t>research </a:t>
            </a:r>
            <a:r>
              <a:rPr lang="en-GB" dirty="0"/>
              <a:t>and practice </a:t>
            </a:r>
            <a:r>
              <a:rPr lang="en-GB" dirty="0" smtClean="0"/>
              <a:t>for resilience building.</a:t>
            </a:r>
            <a:endParaRPr lang="en-US" dirty="0"/>
          </a:p>
          <a:p>
            <a:pPr marL="0" indent="0">
              <a:buNone/>
            </a:pPr>
            <a:endParaRPr lang="en-GB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63887" cy="145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814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0" r="11358"/>
          <a:stretch/>
        </p:blipFill>
        <p:spPr bwMode="auto">
          <a:xfrm>
            <a:off x="6887688" y="3277"/>
            <a:ext cx="2256312" cy="1531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102" y="2996952"/>
            <a:ext cx="3379911" cy="224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209897"/>
            <a:ext cx="6336704" cy="1118319"/>
          </a:xfrm>
        </p:spPr>
        <p:txBody>
          <a:bodyPr>
            <a:normAutofit/>
          </a:bodyPr>
          <a:lstStyle/>
          <a:p>
            <a:r>
              <a:rPr lang="en-GB" sz="4000" dirty="0" smtClean="0"/>
              <a:t>Why peer review?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50974"/>
            <a:ext cx="8229600" cy="521838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5100" dirty="0" smtClean="0"/>
              <a:t>Peer reviews are:</a:t>
            </a:r>
          </a:p>
          <a:p>
            <a:pPr marL="0" indent="0">
              <a:buNone/>
            </a:pPr>
            <a:r>
              <a:rPr lang="en-US" sz="5100" dirty="0" smtClean="0"/>
              <a:t>A governance </a:t>
            </a:r>
            <a:r>
              <a:rPr lang="en-US" sz="5100" dirty="0"/>
              <a:t>tool where the disaster management systems of </a:t>
            </a:r>
            <a:r>
              <a:rPr lang="en-US" sz="5100" dirty="0" smtClean="0"/>
              <a:t>a country or </a:t>
            </a:r>
            <a:r>
              <a:rPr lang="en-US" sz="5100" dirty="0"/>
              <a:t>city </a:t>
            </a:r>
            <a:r>
              <a:rPr lang="en-US" sz="5100" dirty="0" smtClean="0"/>
              <a:t>are </a:t>
            </a:r>
            <a:r>
              <a:rPr lang="en-US" sz="5100" dirty="0"/>
              <a:t>examined by experts from another country or city. </a:t>
            </a:r>
            <a:endParaRPr lang="en-US" sz="5100" dirty="0" smtClean="0"/>
          </a:p>
          <a:p>
            <a:pPr marL="0" indent="0">
              <a:buNone/>
            </a:pPr>
            <a:endParaRPr lang="en-US" sz="5100" dirty="0"/>
          </a:p>
          <a:p>
            <a:pPr marL="0" indent="0">
              <a:buNone/>
            </a:pPr>
            <a:r>
              <a:rPr lang="en-US" sz="5100" dirty="0" smtClean="0"/>
              <a:t>This </a:t>
            </a:r>
            <a:r>
              <a:rPr lang="en-US" sz="5100" dirty="0"/>
              <a:t>process can </a:t>
            </a:r>
            <a:r>
              <a:rPr lang="en-US" sz="5100" dirty="0" smtClean="0"/>
              <a:t>be desk-based or conducted in-country over a number of days.</a:t>
            </a:r>
          </a:p>
          <a:p>
            <a:pPr marL="0" indent="0">
              <a:buNone/>
            </a:pPr>
            <a:endParaRPr lang="en-US" sz="5100" dirty="0" smtClean="0"/>
          </a:p>
          <a:p>
            <a:pPr marL="0" indent="0">
              <a:buNone/>
            </a:pPr>
            <a:endParaRPr lang="en-US" sz="5100" dirty="0"/>
          </a:p>
          <a:p>
            <a:pPr marL="0" indent="0">
              <a:buNone/>
            </a:pPr>
            <a:r>
              <a:rPr lang="en-GB" sz="5100" b="1" dirty="0" smtClean="0"/>
              <a:t>Core aims:</a:t>
            </a:r>
          </a:p>
          <a:p>
            <a:pPr marL="914400" indent="-914400">
              <a:buAutoNum type="arabicPeriod"/>
            </a:pPr>
            <a:r>
              <a:rPr lang="en-GB" sz="5100" dirty="0" smtClean="0"/>
              <a:t>Facilitate the exchange of good practices</a:t>
            </a:r>
          </a:p>
          <a:p>
            <a:pPr marL="914400" indent="-914400">
              <a:buAutoNum type="arabicPeriod"/>
            </a:pPr>
            <a:r>
              <a:rPr lang="en-GB" sz="5100" dirty="0" smtClean="0"/>
              <a:t>Strengthen mutual learning and common understandings</a:t>
            </a:r>
          </a:p>
          <a:p>
            <a:pPr marL="914400" indent="-914400">
              <a:buAutoNum type="arabicPeriod"/>
            </a:pPr>
            <a:r>
              <a:rPr lang="en-GB" sz="5100" dirty="0" smtClean="0"/>
              <a:t>Deliver independent, credible recommendations </a:t>
            </a:r>
          </a:p>
          <a:p>
            <a:pPr marL="0" indent="0" algn="r">
              <a:buNone/>
            </a:pPr>
            <a:r>
              <a:rPr lang="en-US" sz="5100" dirty="0" smtClean="0"/>
              <a:t>(</a:t>
            </a:r>
            <a:r>
              <a:rPr lang="en-US" sz="5100" dirty="0" err="1" smtClean="0"/>
              <a:t>Pagani</a:t>
            </a:r>
            <a:r>
              <a:rPr lang="en-US" sz="5100" dirty="0" smtClean="0"/>
              <a:t> 2002).</a:t>
            </a:r>
            <a:endParaRPr lang="en-GB" sz="5100" dirty="0"/>
          </a:p>
          <a:p>
            <a:pPr marL="0" indent="0">
              <a:buNone/>
            </a:pPr>
            <a:endParaRPr lang="en-GB" sz="5500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0"/>
            <a:ext cx="3163887" cy="145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651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581569"/>
            <a:ext cx="3419872" cy="2276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8" y="-171400"/>
            <a:ext cx="3163887" cy="145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4288"/>
            <a:ext cx="8435280" cy="5733256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GB" sz="5500" b="1" dirty="0" smtClean="0"/>
              <a:t>What is MCR?</a:t>
            </a:r>
          </a:p>
          <a:p>
            <a:pPr marL="0" indent="0">
              <a:buNone/>
            </a:pPr>
            <a:endParaRPr lang="en-GB" sz="5500" b="1" dirty="0" smtClean="0"/>
          </a:p>
          <a:p>
            <a:pPr marL="0" indent="0">
              <a:buNone/>
            </a:pPr>
            <a:r>
              <a:rPr lang="en-GB" sz="5500" dirty="0" smtClean="0"/>
              <a:t>10 “critical and independent steps” for building and maintaining city resilience (UNISDR </a:t>
            </a:r>
            <a:r>
              <a:rPr lang="en-GB" sz="5500" dirty="0" err="1" smtClean="0"/>
              <a:t>n.d</a:t>
            </a:r>
            <a:r>
              <a:rPr lang="en-GB" sz="5500" dirty="0" smtClean="0"/>
              <a:t>, a): </a:t>
            </a:r>
          </a:p>
          <a:p>
            <a:pPr marL="0" indent="0">
              <a:buNone/>
            </a:pPr>
            <a:endParaRPr lang="en-GB" sz="5500" dirty="0" smtClean="0"/>
          </a:p>
          <a:p>
            <a:pPr marL="0" indent="0">
              <a:buNone/>
            </a:pPr>
            <a:r>
              <a:rPr lang="en-GB" sz="5500" dirty="0" smtClean="0"/>
              <a:t>1. Organize for disaster resilience; </a:t>
            </a:r>
          </a:p>
          <a:p>
            <a:pPr marL="0" indent="0">
              <a:buNone/>
            </a:pPr>
            <a:r>
              <a:rPr lang="en-GB" sz="5500" dirty="0" smtClean="0"/>
              <a:t>2. Identify, understand and use current and future risk scenarios; </a:t>
            </a:r>
          </a:p>
          <a:p>
            <a:pPr marL="0" indent="0">
              <a:buNone/>
            </a:pPr>
            <a:r>
              <a:rPr lang="en-GB" sz="5500" dirty="0" smtClean="0"/>
              <a:t>3. Strengthen financial capacity for resilience; </a:t>
            </a:r>
          </a:p>
          <a:p>
            <a:pPr marL="0" indent="0">
              <a:buNone/>
            </a:pPr>
            <a:r>
              <a:rPr lang="en-GB" sz="5500" dirty="0" smtClean="0"/>
              <a:t>4. Pursue resilient urban development and design; </a:t>
            </a:r>
          </a:p>
          <a:p>
            <a:pPr marL="0" indent="0">
              <a:buNone/>
            </a:pPr>
            <a:r>
              <a:rPr lang="en-GB" sz="5500" dirty="0" smtClean="0"/>
              <a:t>5. Safeguard natural buffers to enhance ecosystems’ protective functions; </a:t>
            </a:r>
          </a:p>
          <a:p>
            <a:pPr marL="0" indent="0">
              <a:buNone/>
            </a:pPr>
            <a:r>
              <a:rPr lang="en-GB" sz="5500" dirty="0" smtClean="0"/>
              <a:t>6. Strengthen institutional capacity for resilience; </a:t>
            </a:r>
          </a:p>
          <a:p>
            <a:pPr marL="0" indent="0">
              <a:buNone/>
            </a:pPr>
            <a:r>
              <a:rPr lang="en-GB" sz="5500" dirty="0" smtClean="0"/>
              <a:t>7. Understand and strengthen societal capacity for resilience; </a:t>
            </a:r>
          </a:p>
          <a:p>
            <a:pPr marL="0" indent="0">
              <a:buNone/>
            </a:pPr>
            <a:r>
              <a:rPr lang="en-GB" sz="5500" dirty="0" smtClean="0"/>
              <a:t>8. Increase infrastructure resilience; </a:t>
            </a:r>
          </a:p>
          <a:p>
            <a:pPr marL="0" indent="0">
              <a:buNone/>
            </a:pPr>
            <a:r>
              <a:rPr lang="en-GB" sz="5500" dirty="0" smtClean="0"/>
              <a:t>9. Ensure effective disaster response; </a:t>
            </a:r>
          </a:p>
          <a:p>
            <a:pPr marL="0" indent="0">
              <a:buNone/>
            </a:pPr>
            <a:r>
              <a:rPr lang="en-GB" sz="5500" dirty="0" smtClean="0"/>
              <a:t>10. Expedite recovery and build back better.</a:t>
            </a:r>
          </a:p>
          <a:p>
            <a:pPr marL="0" indent="0">
              <a:buNone/>
            </a:pPr>
            <a:endParaRPr lang="en-GB" sz="5500" dirty="0"/>
          </a:p>
          <a:p>
            <a:pPr marL="0" indent="0">
              <a:buNone/>
            </a:pPr>
            <a:r>
              <a:rPr lang="en-GB" sz="5500" b="1" dirty="0" smtClean="0"/>
              <a:t>Why MCR?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5500" dirty="0" smtClean="0"/>
              <a:t>Inclusive campaign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5500" dirty="0" smtClean="0"/>
              <a:t>Adopted by 3853 cities to date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5500" dirty="0" smtClean="0"/>
              <a:t>Simple format</a:t>
            </a:r>
          </a:p>
          <a:p>
            <a:pPr marL="0" indent="0">
              <a:buNone/>
            </a:pPr>
            <a:endParaRPr lang="en-GB" sz="5500" dirty="0" smtClean="0"/>
          </a:p>
          <a:p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6252">
            <a:off x="7482073" y="31901"/>
            <a:ext cx="159067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136575"/>
            <a:ext cx="5217578" cy="1143000"/>
          </a:xfrm>
        </p:spPr>
        <p:txBody>
          <a:bodyPr>
            <a:noAutofit/>
          </a:bodyPr>
          <a:lstStyle/>
          <a:p>
            <a:r>
              <a:rPr lang="en-GB" sz="3300" dirty="0" smtClean="0"/>
              <a:t>UNISDR’s Making Cities Resilient (MCR) Campaign 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48627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116632"/>
            <a:ext cx="6491064" cy="798771"/>
          </a:xfrm>
        </p:spPr>
        <p:txBody>
          <a:bodyPr/>
          <a:lstStyle/>
          <a:p>
            <a:r>
              <a:rPr lang="en-GB" dirty="0" smtClean="0"/>
              <a:t>SLR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1658 papers retrieved</a:t>
            </a:r>
          </a:p>
          <a:p>
            <a:endParaRPr lang="en-GB" sz="2800" dirty="0" smtClean="0"/>
          </a:p>
          <a:p>
            <a:endParaRPr lang="en-GB" sz="2800" dirty="0" smtClean="0"/>
          </a:p>
          <a:p>
            <a:r>
              <a:rPr lang="en-GB" sz="2800" dirty="0" smtClean="0"/>
              <a:t>46 papers analyzed in ful</a:t>
            </a:r>
            <a:r>
              <a:rPr lang="en-GB" dirty="0" smtClean="0"/>
              <a:t>l 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33 characteristics</a:t>
            </a: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998"/>
            <a:ext cx="3163887" cy="145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340768"/>
            <a:ext cx="5392317" cy="541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own Arrow 3"/>
          <p:cNvSpPr/>
          <p:nvPr/>
        </p:nvSpPr>
        <p:spPr>
          <a:xfrm>
            <a:off x="2055489" y="2156901"/>
            <a:ext cx="720080" cy="93610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2055489" y="3717032"/>
            <a:ext cx="720080" cy="93610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9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1" y="0"/>
            <a:ext cx="3163887" cy="145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 descr="C:\Users\mmnu6jbm\AppData\Local\Microsoft\Windows\Temporary Internet Files\Content.IE5\E2P4BYQX\Natural_Disaster_wordle[1]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612146"/>
            <a:ext cx="3491879" cy="1958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840" y="162893"/>
            <a:ext cx="5872609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Findings and Discussion: Essentials 2 &amp; 9.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0971" y="1768409"/>
            <a:ext cx="7992888" cy="1512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Essential 2: </a:t>
            </a:r>
            <a:r>
              <a:rPr lang="en-GB" b="1" i="1" dirty="0" smtClean="0"/>
              <a:t>Identify, Understand </a:t>
            </a:r>
            <a:r>
              <a:rPr lang="en-GB" b="1" i="1" dirty="0"/>
              <a:t>and </a:t>
            </a:r>
            <a:r>
              <a:rPr lang="en-GB" b="1" i="1" dirty="0" smtClean="0"/>
              <a:t>Use Current </a:t>
            </a:r>
            <a:r>
              <a:rPr lang="en-GB" b="1" i="1" dirty="0"/>
              <a:t>and Future Risk </a:t>
            </a:r>
            <a:r>
              <a:rPr lang="en-GB" b="1" i="1" dirty="0" smtClean="0"/>
              <a:t>Scenarios</a:t>
            </a:r>
          </a:p>
          <a:p>
            <a:pPr marL="0" indent="0">
              <a:buNone/>
            </a:pPr>
            <a:endParaRPr lang="en-GB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224866" y="4635586"/>
            <a:ext cx="82228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MCR Definition: City governments should </a:t>
            </a:r>
            <a:r>
              <a:rPr lang="en-GB" sz="2800" b="1" dirty="0" smtClean="0"/>
              <a:t>identify</a:t>
            </a:r>
            <a:r>
              <a:rPr lang="en-GB" sz="2800" dirty="0" smtClean="0"/>
              <a:t> and </a:t>
            </a:r>
            <a:r>
              <a:rPr lang="en-GB" sz="2800" b="1" dirty="0" smtClean="0"/>
              <a:t>understand</a:t>
            </a:r>
            <a:r>
              <a:rPr lang="en-GB" sz="2800" dirty="0" smtClean="0"/>
              <a:t> their risk, including hazards, exposure and vulnerabilities, and use this knowledge to </a:t>
            </a:r>
            <a:r>
              <a:rPr lang="en-GB" sz="2800" b="1" dirty="0" smtClean="0"/>
              <a:t>inform decision making</a:t>
            </a:r>
            <a:r>
              <a:rPr lang="en-GB" sz="2800" dirty="0" smtClean="0"/>
              <a:t>.</a:t>
            </a:r>
            <a:endParaRPr lang="en-US" sz="2800" dirty="0" smtClean="0"/>
          </a:p>
          <a:p>
            <a:endParaRPr lang="en-US" dirty="0"/>
          </a:p>
        </p:txBody>
      </p:sp>
      <p:pic>
        <p:nvPicPr>
          <p:cNvPr id="7174" name="Picture 6" descr="C:\Users\mmnu6jbm\AppData\Local\Microsoft\Windows\Temporary Internet Files\Content.IE5\CRX5VD2F\pensare-troppo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4866" y="1754363"/>
            <a:ext cx="1086105" cy="150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6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7" name="Picture 7" descr="C:\Users\mmnu6jbm\AppData\Local\Microsoft\Windows\Temporary Internet Files\Content.IE5\CRX5VD2F\Global_Warming32323[1]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44" y="4152669"/>
            <a:ext cx="1368152" cy="98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9392"/>
            <a:ext cx="3163887" cy="145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51583"/>
            <a:ext cx="8229600" cy="5317777"/>
          </a:xfrm>
        </p:spPr>
        <p:txBody>
          <a:bodyPr>
            <a:normAutofit fontScale="25000" lnSpcReduction="20000"/>
          </a:bodyPr>
          <a:lstStyle/>
          <a:p>
            <a:endParaRPr lang="en-US" sz="7200" dirty="0" smtClean="0"/>
          </a:p>
          <a:p>
            <a:pPr marL="0" indent="0">
              <a:buNone/>
            </a:pPr>
            <a:r>
              <a:rPr lang="en-GB" sz="7200" b="1" dirty="0" smtClean="0"/>
              <a:t>Social Dimensions</a:t>
            </a:r>
            <a:endParaRPr lang="en-US" sz="7200" b="1" dirty="0"/>
          </a:p>
          <a:p>
            <a:r>
              <a:rPr lang="en-US" sz="7200" dirty="0" smtClean="0"/>
              <a:t>The need </a:t>
            </a:r>
            <a:r>
              <a:rPr lang="en-US" sz="7200" dirty="0"/>
              <a:t>to identify a population’s exposure, vulnerability, susceptibility, and adaptive capacity (</a:t>
            </a:r>
            <a:r>
              <a:rPr lang="en-US" sz="7200" dirty="0" err="1"/>
              <a:t>Birkmann</a:t>
            </a:r>
            <a:r>
              <a:rPr lang="en-US" sz="7200" dirty="0"/>
              <a:t> et al. 2013</a:t>
            </a:r>
            <a:r>
              <a:rPr lang="en-US" sz="7200" dirty="0" smtClean="0"/>
              <a:t>). </a:t>
            </a:r>
          </a:p>
          <a:p>
            <a:r>
              <a:rPr lang="en-US" sz="7200" dirty="0"/>
              <a:t>B</a:t>
            </a:r>
            <a:r>
              <a:rPr lang="en-US" sz="7200" dirty="0" smtClean="0"/>
              <a:t>etter </a:t>
            </a:r>
            <a:r>
              <a:rPr lang="en-US" sz="7200" dirty="0"/>
              <a:t>targeting of risk information to populations (Cardona and </a:t>
            </a:r>
            <a:r>
              <a:rPr lang="en-US" sz="7200" dirty="0" err="1"/>
              <a:t>Carreño</a:t>
            </a:r>
            <a:r>
              <a:rPr lang="en-US" sz="7200" dirty="0"/>
              <a:t> 2011) </a:t>
            </a:r>
          </a:p>
          <a:p>
            <a:r>
              <a:rPr lang="en-US" sz="7200" dirty="0" smtClean="0"/>
              <a:t>Better </a:t>
            </a:r>
            <a:r>
              <a:rPr lang="en-US" sz="7200" dirty="0"/>
              <a:t>targeting of government attention to community resilience (</a:t>
            </a:r>
            <a:r>
              <a:rPr lang="en-US" sz="7200" dirty="0" err="1"/>
              <a:t>Fleischhauer</a:t>
            </a:r>
            <a:r>
              <a:rPr lang="en-US" sz="7200" dirty="0"/>
              <a:t> et al. 2012). </a:t>
            </a:r>
            <a:endParaRPr lang="en-US" sz="7200" dirty="0" smtClean="0"/>
          </a:p>
          <a:p>
            <a:endParaRPr lang="en-US" sz="7200" dirty="0"/>
          </a:p>
          <a:p>
            <a:pPr marL="0" indent="0">
              <a:buNone/>
            </a:pPr>
            <a:r>
              <a:rPr lang="en-US" sz="7200" b="1" dirty="0" smtClean="0"/>
              <a:t>Structural dimensions </a:t>
            </a:r>
          </a:p>
          <a:p>
            <a:r>
              <a:rPr lang="en-US" sz="7200" dirty="0"/>
              <a:t>P</a:t>
            </a:r>
            <a:r>
              <a:rPr lang="en-US" sz="7200" dirty="0" smtClean="0"/>
              <a:t>hysical </a:t>
            </a:r>
            <a:r>
              <a:rPr lang="en-US" sz="7200" dirty="0"/>
              <a:t>structures, the environment and institutional characteristics (Fox-Lent et al. </a:t>
            </a:r>
            <a:r>
              <a:rPr lang="en-US" sz="7200" dirty="0" smtClean="0"/>
              <a:t>2015)</a:t>
            </a:r>
          </a:p>
          <a:p>
            <a:pPr marL="0" indent="0">
              <a:buNone/>
            </a:pPr>
            <a:endParaRPr lang="en-US" sz="7200" dirty="0"/>
          </a:p>
          <a:p>
            <a:pPr marL="0" indent="0">
              <a:buNone/>
            </a:pPr>
            <a:endParaRPr lang="en-US" sz="7200" dirty="0" smtClean="0"/>
          </a:p>
          <a:p>
            <a:pPr marL="0" indent="0">
              <a:buNone/>
            </a:pPr>
            <a:endParaRPr lang="en-US" sz="7200" dirty="0" smtClean="0"/>
          </a:p>
          <a:p>
            <a:pPr marL="0" indent="0">
              <a:buNone/>
            </a:pPr>
            <a:endParaRPr lang="en-US" sz="7200" dirty="0"/>
          </a:p>
          <a:p>
            <a:pPr marL="0" indent="0">
              <a:buNone/>
            </a:pPr>
            <a:r>
              <a:rPr lang="en-US" sz="7200" dirty="0" smtClean="0"/>
              <a:t>The literature highlights the </a:t>
            </a:r>
            <a:r>
              <a:rPr lang="en-US" sz="7200" dirty="0"/>
              <a:t>need for governments to consider </a:t>
            </a:r>
            <a:r>
              <a:rPr lang="en-US" sz="7200" dirty="0" smtClean="0"/>
              <a:t>risks </a:t>
            </a:r>
            <a:r>
              <a:rPr lang="en-US" sz="7200" dirty="0"/>
              <a:t>from social deprivation, vulnerability and </a:t>
            </a:r>
            <a:r>
              <a:rPr lang="en-US" sz="7200" dirty="0" smtClean="0"/>
              <a:t>poor </a:t>
            </a:r>
            <a:r>
              <a:rPr lang="en-US" sz="7200" dirty="0"/>
              <a:t>community inclusion (</a:t>
            </a:r>
            <a:r>
              <a:rPr lang="en-US" sz="7200" dirty="0" err="1"/>
              <a:t>Birkmann</a:t>
            </a:r>
            <a:r>
              <a:rPr lang="en-US" sz="7200" dirty="0"/>
              <a:t> et al.  2013). </a:t>
            </a:r>
            <a:endParaRPr lang="en-US" sz="7200" dirty="0" smtClean="0"/>
          </a:p>
          <a:p>
            <a:pPr marL="0" indent="0">
              <a:buNone/>
            </a:pPr>
            <a:endParaRPr lang="en-US" sz="7200" dirty="0"/>
          </a:p>
          <a:p>
            <a:pPr marL="0" indent="0">
              <a:buNone/>
            </a:pPr>
            <a:r>
              <a:rPr lang="en-US" sz="7200" dirty="0" smtClean="0"/>
              <a:t>It also addresses attitudes </a:t>
            </a:r>
            <a:r>
              <a:rPr lang="en-US" sz="7200" dirty="0"/>
              <a:t>towards, risks (McAllister 2013) as well as </a:t>
            </a:r>
            <a:r>
              <a:rPr lang="en-US" sz="7200" dirty="0" smtClean="0"/>
              <a:t>willingness </a:t>
            </a:r>
            <a:r>
              <a:rPr lang="en-US" sz="7200" dirty="0"/>
              <a:t>to commit to resilience </a:t>
            </a:r>
            <a:r>
              <a:rPr lang="en-US" sz="7200" dirty="0" smtClean="0"/>
              <a:t>strategies and adapt behaviors </a:t>
            </a:r>
            <a:r>
              <a:rPr lang="en-US" sz="7200" dirty="0"/>
              <a:t>(</a:t>
            </a:r>
            <a:r>
              <a:rPr lang="en-US" sz="7200" dirty="0" err="1"/>
              <a:t>Twigg</a:t>
            </a:r>
            <a:r>
              <a:rPr lang="en-US" sz="7200" dirty="0"/>
              <a:t> 2009).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71122" y="260647"/>
            <a:ext cx="54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Essential 2.</a:t>
            </a:r>
          </a:p>
        </p:txBody>
      </p:sp>
      <p:pic>
        <p:nvPicPr>
          <p:cNvPr id="10246" name="Picture 6" descr="C:\Users\mmnu6jbm\AppData\Local\Microsoft\Windows\Temporary Internet Files\Content.IE5\OPA7CL7S\social-media-communication-linchi-kwok-blog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377" y="-1"/>
            <a:ext cx="2203623" cy="1837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07704" y="4156419"/>
            <a:ext cx="6864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 How societies manage natural resources, respond to the effects of climate change, and control land use (</a:t>
            </a:r>
            <a:r>
              <a:rPr lang="en-GB" dirty="0" err="1" smtClean="0"/>
              <a:t>Basu</a:t>
            </a:r>
            <a:r>
              <a:rPr lang="en-GB" dirty="0" smtClean="0"/>
              <a:t> et al. 2013).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48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1" name="Picture 7" descr="C:\Users\mmnu6jbm\AppData\Local\Microsoft\Windows\Temporary Internet Files\Content.IE5\OPA7CL7S\acuerdo[1]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5" y="1215600"/>
            <a:ext cx="2111278" cy="213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9392"/>
            <a:ext cx="3163887" cy="145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60" y="2852936"/>
            <a:ext cx="8229600" cy="3744416"/>
          </a:xfrm>
        </p:spPr>
        <p:txBody>
          <a:bodyPr>
            <a:normAutofit fontScale="85000" lnSpcReduction="20000"/>
          </a:bodyPr>
          <a:lstStyle/>
          <a:p>
            <a:endParaRPr lang="en-GB" sz="3400" dirty="0"/>
          </a:p>
          <a:p>
            <a:r>
              <a:rPr lang="en-GB" sz="3300" dirty="0" smtClean="0"/>
              <a:t>Establishing </a:t>
            </a:r>
            <a:r>
              <a:rPr lang="en-GB" sz="3300" dirty="0"/>
              <a:t>alliances with environmental </a:t>
            </a:r>
            <a:endParaRPr lang="en-GB" sz="3300" dirty="0" smtClean="0"/>
          </a:p>
          <a:p>
            <a:pPr marL="0" indent="0">
              <a:buNone/>
            </a:pPr>
            <a:r>
              <a:rPr lang="en-GB" sz="3300" dirty="0"/>
              <a:t> </a:t>
            </a:r>
            <a:r>
              <a:rPr lang="en-GB" sz="3300" dirty="0" smtClean="0"/>
              <a:t>   services </a:t>
            </a:r>
            <a:r>
              <a:rPr lang="en-GB" sz="3300" dirty="0"/>
              <a:t>as a means of supporting </a:t>
            </a:r>
            <a:r>
              <a:rPr lang="en-GB" sz="3300" dirty="0" smtClean="0"/>
              <a:t>resilience</a:t>
            </a:r>
          </a:p>
          <a:p>
            <a:pPr marL="0" indent="0">
              <a:buNone/>
            </a:pPr>
            <a:r>
              <a:rPr lang="en-GB" sz="3300" dirty="0"/>
              <a:t> </a:t>
            </a:r>
            <a:r>
              <a:rPr lang="en-GB" sz="3300" dirty="0" smtClean="0"/>
              <a:t>   and </a:t>
            </a:r>
            <a:r>
              <a:rPr lang="en-GB" sz="3300" dirty="0"/>
              <a:t>infrastructure </a:t>
            </a:r>
            <a:r>
              <a:rPr lang="en-GB" sz="3300" dirty="0" smtClean="0"/>
              <a:t>protection were lacking in MCR. </a:t>
            </a:r>
          </a:p>
          <a:p>
            <a:endParaRPr lang="en-GB" sz="3300" dirty="0" smtClean="0"/>
          </a:p>
          <a:p>
            <a:r>
              <a:rPr lang="en-GB" sz="3300" dirty="0" smtClean="0"/>
              <a:t>Minimal </a:t>
            </a:r>
            <a:r>
              <a:rPr lang="en-GB" sz="3300" dirty="0"/>
              <a:t>reference </a:t>
            </a:r>
            <a:r>
              <a:rPr lang="en-GB" sz="3300" dirty="0" smtClean="0"/>
              <a:t>in MCR to </a:t>
            </a:r>
            <a:r>
              <a:rPr lang="en-GB" sz="3300" dirty="0"/>
              <a:t>the importance of attitudes to the environment and disasters in improving </a:t>
            </a:r>
            <a:r>
              <a:rPr lang="en-GB" sz="3300" dirty="0" smtClean="0"/>
              <a:t>resilience which could </a:t>
            </a:r>
            <a:r>
              <a:rPr lang="en-GB" sz="3300" dirty="0"/>
              <a:t>support adaptive change and a reduction in vulnerability</a:t>
            </a:r>
            <a:r>
              <a:rPr lang="en-GB" sz="3300" dirty="0" smtClean="0"/>
              <a:t>.</a:t>
            </a:r>
          </a:p>
          <a:p>
            <a:endParaRPr lang="en-US" sz="3400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333707"/>
            <a:ext cx="5440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Gaps in MCR for Essential 2</a:t>
            </a:r>
            <a:endParaRPr lang="en-US" sz="3200" dirty="0"/>
          </a:p>
        </p:txBody>
      </p:sp>
      <p:pic>
        <p:nvPicPr>
          <p:cNvPr id="11266" name="Picture 2" descr="C:\Users\mmnu6jbm\AppData\Local\Microsoft\Windows\Temporary Internet Files\Content.IE5\3MJNCLQO\istockphoto_9225082-retro-cartoon-environment-icons-tree-recycling-water-drop-leaf-earth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2780928"/>
            <a:ext cx="1158240" cy="1152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07704" y="1267369"/>
            <a:ext cx="713490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The SLR emphasizes the need to incorporate the private sector to support economic strategy and financial capabilities to mitigate risk.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91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mmnu6jbm\AppData\Local\Microsoft\Windows\Temporary Internet Files\Content.IE5\OPA7CL7S\BE_PREPARED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6680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C:\Users\mmnu6jbm\AppData\Local\Microsoft\Windows\Temporary Internet Files\Content.IE5\E2P4BYQX\crisiscleanup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25" y="2780928"/>
            <a:ext cx="2924944" cy="2814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618" y="0"/>
            <a:ext cx="3163887" cy="145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668797" y="2564904"/>
            <a:ext cx="6884331" cy="3600400"/>
          </a:xfrm>
        </p:spPr>
        <p:txBody>
          <a:bodyPr>
            <a:normAutofit/>
          </a:bodyPr>
          <a:lstStyle/>
          <a:p>
            <a:pPr marL="1433513" indent="0">
              <a:buNone/>
            </a:pPr>
            <a:r>
              <a:rPr lang="en-GB" dirty="0" smtClean="0"/>
              <a:t>MCR </a:t>
            </a:r>
            <a:r>
              <a:rPr lang="en-GB" dirty="0" smtClean="0"/>
              <a:t>Definition: Ensure the creation and updating of </a:t>
            </a:r>
            <a:r>
              <a:rPr lang="en-GB" b="1" dirty="0" smtClean="0"/>
              <a:t>disaster response plans </a:t>
            </a:r>
            <a:r>
              <a:rPr lang="en-GB" dirty="0" smtClean="0"/>
              <a:t>are </a:t>
            </a:r>
            <a:r>
              <a:rPr lang="en-GB" b="1" dirty="0" smtClean="0"/>
              <a:t>informed by </a:t>
            </a:r>
            <a:r>
              <a:rPr lang="en-GB" dirty="0" smtClean="0"/>
              <a:t>risks identified in </a:t>
            </a:r>
            <a:r>
              <a:rPr lang="en-GB" b="1" dirty="0" smtClean="0"/>
              <a:t>essential 2 </a:t>
            </a:r>
            <a:r>
              <a:rPr lang="en-GB" dirty="0" smtClean="0"/>
              <a:t>and </a:t>
            </a:r>
            <a:r>
              <a:rPr lang="en-GB" b="1" dirty="0" smtClean="0"/>
              <a:t>communicated to all stakeholders</a:t>
            </a:r>
            <a:r>
              <a:rPr lang="en-GB" dirty="0" smtClean="0"/>
              <a:t> through use of organizational structures.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987824" y="152927"/>
            <a:ext cx="460851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Essential 9: </a:t>
            </a:r>
            <a:r>
              <a:rPr lang="en-GB" sz="3200" b="1" i="1" dirty="0"/>
              <a:t>Ensure Effective Disaster </a:t>
            </a:r>
          </a:p>
          <a:p>
            <a:pPr algn="ctr"/>
            <a:r>
              <a:rPr lang="en-GB" sz="3200" b="1" i="1" dirty="0"/>
              <a:t>Response</a:t>
            </a:r>
            <a:r>
              <a:rPr lang="en-GB" sz="3200" b="1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25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2106</TotalTime>
  <Words>1604</Words>
  <Application>Microsoft Office PowerPoint</Application>
  <PresentationFormat>On-screen Show (4:3)</PresentationFormat>
  <Paragraphs>140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City-To-City Peer Review Processes for Disaster Risk Reduction and Resilience Building: A Literature Review</vt:lpstr>
      <vt:lpstr>Learner Outcomes </vt:lpstr>
      <vt:lpstr>Why peer review?</vt:lpstr>
      <vt:lpstr>UNISDR’s Making Cities Resilient (MCR) Campaign </vt:lpstr>
      <vt:lpstr>SLR Process</vt:lpstr>
      <vt:lpstr>Findings and Discussion: Essentials 2 &amp; 9.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Measures: Essential 2</vt:lpstr>
      <vt:lpstr>Measures: Essential 9</vt:lpstr>
      <vt:lpstr>Challenges of Measuring Resilience </vt:lpstr>
      <vt:lpstr>Implications for resilience building in public administration </vt:lpstr>
      <vt:lpstr>PowerPoint Presentation</vt:lpstr>
      <vt:lpstr>References</vt:lpstr>
    </vt:vector>
  </TitlesOfParts>
  <Company>The University of Manchester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Bealt</dc:creator>
  <cp:lastModifiedBy>Jennifer Bealt</cp:lastModifiedBy>
  <cp:revision>37</cp:revision>
  <dcterms:created xsi:type="dcterms:W3CDTF">2018-03-06T08:19:03Z</dcterms:created>
  <dcterms:modified xsi:type="dcterms:W3CDTF">2018-03-09T15:14:56Z</dcterms:modified>
</cp:coreProperties>
</file>