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2" r:id="rId4"/>
    <p:sldId id="257" r:id="rId5"/>
    <p:sldId id="266" r:id="rId6"/>
    <p:sldId id="260" r:id="rId7"/>
    <p:sldId id="264" r:id="rId8"/>
    <p:sldId id="261" r:id="rId9"/>
    <p:sldId id="267" r:id="rId10"/>
    <p:sldId id="269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494"/>
  </p:normalViewPr>
  <p:slideViewPr>
    <p:cSldViewPr>
      <p:cViewPr varScale="1">
        <p:scale>
          <a:sx n="70" d="100"/>
          <a:sy n="70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A2125-2A0F-43D6-AE15-EDE33EC7F06E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C4624-082F-48FF-9D43-459F8BD2C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2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3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5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8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95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CB5-4A2C-4872-B88C-61D027B875D2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5C67-2A06-46DA-A060-F9014740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403698"/>
          </a:xfrm>
        </p:spPr>
        <p:txBody>
          <a:bodyPr>
            <a:normAutofit/>
          </a:bodyPr>
          <a:lstStyle/>
          <a:p>
            <a:r>
              <a:rPr lang="en-GB" dirty="0" smtClean="0"/>
              <a:t>The Impact Evaluation Methodology (IEM</a:t>
            </a:r>
            <a:r>
              <a:rPr lang="en-GB" dirty="0"/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7043" y="5283200"/>
            <a:ext cx="8864600" cy="1100138"/>
            <a:chOff x="107950" y="5616575"/>
            <a:chExt cx="8864600" cy="1100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5616575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131840" y="535037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 Jennifer </a:t>
            </a:r>
            <a:r>
              <a:rPr lang="en-GB" dirty="0" err="1" smtClean="0"/>
              <a:t>Bealt</a:t>
            </a:r>
            <a:endParaRPr lang="en-GB" dirty="0" smtClean="0"/>
          </a:p>
          <a:p>
            <a:r>
              <a:rPr lang="en-GB" dirty="0" smtClean="0"/>
              <a:t>University of Manchester, UK</a:t>
            </a:r>
          </a:p>
          <a:p>
            <a:r>
              <a:rPr lang="en-GB" dirty="0" smtClean="0"/>
              <a:t>Jennifer.bealt@m</a:t>
            </a:r>
            <a:r>
              <a:rPr lang="en-GB" dirty="0" smtClean="0"/>
              <a:t>anchester.ac.uk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75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>
            <a:noAutofit/>
          </a:bodyPr>
          <a:lstStyle/>
          <a:p>
            <a:r>
              <a:rPr lang="en-GB" sz="4000" dirty="0" smtClean="0"/>
              <a:t>Why is the IEM valuable?</a:t>
            </a:r>
            <a:br>
              <a:rPr lang="en-GB" sz="4000" dirty="0" smtClean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Seeks the views and experiences of all stakeholders</a:t>
            </a:r>
          </a:p>
          <a:p>
            <a:pPr lvl="0"/>
            <a:r>
              <a:rPr lang="en-US" dirty="0"/>
              <a:t>Establishes clear expectations of the Host and Reviewer</a:t>
            </a:r>
          </a:p>
          <a:p>
            <a:r>
              <a:rPr lang="en-US" dirty="0" smtClean="0"/>
              <a:t>Ensures purpose of peer review is impact on performance</a:t>
            </a:r>
          </a:p>
          <a:p>
            <a:r>
              <a:rPr lang="en-US" dirty="0" smtClean="0"/>
              <a:t>Generates </a:t>
            </a:r>
            <a:r>
              <a:rPr lang="en-US" dirty="0"/>
              <a:t>feedback </a:t>
            </a:r>
            <a:r>
              <a:rPr lang="en-US" dirty="0" smtClean="0"/>
              <a:t>for the Host on </a:t>
            </a:r>
            <a:r>
              <a:rPr lang="en-US" dirty="0"/>
              <a:t>city DRR and resilience strategies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Complements UNISDR’s Disaster Resilience Scorecard indicators</a:t>
            </a:r>
          </a:p>
          <a:p>
            <a:pPr lvl="0"/>
            <a:r>
              <a:rPr lang="en-GB" dirty="0" smtClean="0"/>
              <a:t>Assesses less tangible aspects of impact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27043" y="5833269"/>
            <a:ext cx="8864600" cy="1100138"/>
            <a:chOff x="107950" y="5616575"/>
            <a:chExt cx="8864600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5616575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30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What is the IEM?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Aim</a:t>
            </a:r>
            <a:r>
              <a:rPr lang="en-GB" sz="2000" dirty="0"/>
              <a:t>: To provide </a:t>
            </a:r>
            <a:r>
              <a:rPr lang="en-GB" sz="2000" dirty="0" smtClean="0"/>
              <a:t>a </a:t>
            </a:r>
            <a:r>
              <a:rPr lang="en-GB" sz="2000" dirty="0"/>
              <a:t>structured approach to evaluate the impact of the peer review and its outcomes on city resilience and disaster risk reduction (DRR</a:t>
            </a:r>
            <a:r>
              <a:rPr lang="en-GB" sz="2000" dirty="0" smtClean="0"/>
              <a:t>)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US" sz="2000" dirty="0" smtClean="0"/>
              <a:t>Integrates with the peer review</a:t>
            </a:r>
          </a:p>
          <a:p>
            <a:r>
              <a:rPr lang="en-US" sz="2000" dirty="0" smtClean="0"/>
              <a:t>Self assessment approach</a:t>
            </a:r>
          </a:p>
          <a:p>
            <a:r>
              <a:rPr lang="en-US" sz="2000" dirty="0" smtClean="0"/>
              <a:t>Evaluating against five core categories</a:t>
            </a:r>
          </a:p>
          <a:p>
            <a:pPr lvl="1"/>
            <a:r>
              <a:rPr lang="en-GB" sz="2000" dirty="0"/>
              <a:t>Strategy, </a:t>
            </a:r>
            <a:r>
              <a:rPr lang="en-GB" sz="2000" dirty="0" smtClean="0"/>
              <a:t>Intelligence, Management </a:t>
            </a:r>
            <a:r>
              <a:rPr lang="en-GB" sz="2000" dirty="0"/>
              <a:t>systems</a:t>
            </a:r>
            <a:r>
              <a:rPr lang="en-GB" sz="2000" dirty="0" smtClean="0"/>
              <a:t>, Coordination, Operations</a:t>
            </a:r>
            <a:endParaRPr lang="en-GB" sz="2000" dirty="0"/>
          </a:p>
          <a:p>
            <a:r>
              <a:rPr lang="en-US" sz="2000" dirty="0" smtClean="0"/>
              <a:t>Evaluating at three stages </a:t>
            </a:r>
          </a:p>
          <a:p>
            <a:pPr lvl="1"/>
            <a:r>
              <a:rPr lang="en-US" sz="2000" b="1" dirty="0" smtClean="0"/>
              <a:t>Before</a:t>
            </a:r>
            <a:r>
              <a:rPr lang="en-US" sz="2000" dirty="0" smtClean="0"/>
              <a:t> the peer review: examines the desired impact</a:t>
            </a:r>
          </a:p>
          <a:p>
            <a:pPr lvl="1"/>
            <a:r>
              <a:rPr lang="en-US" sz="2000" b="1" dirty="0" smtClean="0"/>
              <a:t>During</a:t>
            </a:r>
            <a:r>
              <a:rPr lang="en-US" sz="2000" dirty="0" smtClean="0"/>
              <a:t> the peer review: monitors the ability to achieve desired impact</a:t>
            </a:r>
          </a:p>
          <a:p>
            <a:pPr lvl="1"/>
            <a:r>
              <a:rPr lang="en-US" sz="2000" b="1" dirty="0" smtClean="0"/>
              <a:t>After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dirty="0" smtClean="0"/>
              <a:t>review: evaluates </a:t>
            </a:r>
            <a:r>
              <a:rPr lang="en-US" sz="2000" dirty="0"/>
              <a:t>actual </a:t>
            </a:r>
            <a:r>
              <a:rPr lang="en-US" sz="2000" dirty="0" smtClean="0"/>
              <a:t>impact in following weeks/months/years</a:t>
            </a:r>
          </a:p>
          <a:p>
            <a:r>
              <a:rPr lang="en-GB" sz="2000" dirty="0"/>
              <a:t>The IEM should be conducted by both the Host and </a:t>
            </a:r>
            <a:r>
              <a:rPr lang="en-GB" sz="2000" dirty="0" smtClean="0"/>
              <a:t>Reviewer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889" y="5666581"/>
            <a:ext cx="8837754" cy="1100138"/>
            <a:chOff x="134796" y="5616575"/>
            <a:chExt cx="8837754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96" y="5783262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19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>
            <a:noAutofit/>
          </a:bodyPr>
          <a:lstStyle/>
          <a:p>
            <a:r>
              <a:rPr lang="en-US" sz="4000" dirty="0"/>
              <a:t>Evaluating against five core </a:t>
            </a:r>
            <a:r>
              <a:rPr lang="en-US" sz="4000" dirty="0" smtClean="0"/>
              <a:t>categories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36517"/>
          </a:xfrm>
        </p:spPr>
        <p:txBody>
          <a:bodyPr>
            <a:normAutofit fontScale="625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b="1" dirty="0" smtClean="0"/>
              <a:t>Strategy</a:t>
            </a:r>
            <a:r>
              <a:rPr lang="en-GB" b="1" dirty="0"/>
              <a:t>, vision and </a:t>
            </a:r>
            <a:r>
              <a:rPr lang="en-GB" b="1" dirty="0" smtClean="0"/>
              <a:t>leadership</a:t>
            </a:r>
          </a:p>
          <a:p>
            <a:pPr lvl="1" fontAlgn="ctr"/>
            <a:r>
              <a:rPr lang="en-GB" dirty="0"/>
              <a:t>d</a:t>
            </a:r>
            <a:r>
              <a:rPr lang="en-GB" dirty="0" smtClean="0"/>
              <a:t>eveloping </a:t>
            </a:r>
            <a:r>
              <a:rPr lang="en-GB" dirty="0"/>
              <a:t>the culture and strategies for </a:t>
            </a:r>
            <a:r>
              <a:rPr lang="en-GB" dirty="0" smtClean="0"/>
              <a:t>DRR </a:t>
            </a:r>
            <a:r>
              <a:rPr lang="en-GB" dirty="0"/>
              <a:t>	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GB" b="1" dirty="0" smtClean="0"/>
              <a:t>Intelligence</a:t>
            </a:r>
            <a:endParaRPr lang="en-GB" b="1" dirty="0"/>
          </a:p>
          <a:p>
            <a:pPr lvl="1" fontAlgn="ctr"/>
            <a:r>
              <a:rPr lang="en-GB" dirty="0" smtClean="0"/>
              <a:t>analysing </a:t>
            </a:r>
            <a:r>
              <a:rPr lang="en-GB" dirty="0"/>
              <a:t>external and internal </a:t>
            </a:r>
            <a:r>
              <a:rPr lang="en-GB" dirty="0" smtClean="0"/>
              <a:t>information</a:t>
            </a:r>
          </a:p>
          <a:p>
            <a:pPr lvl="1" fontAlgn="ctr"/>
            <a:r>
              <a:rPr lang="en-GB" dirty="0" smtClean="0"/>
              <a:t>building </a:t>
            </a:r>
            <a:r>
              <a:rPr lang="en-GB" dirty="0"/>
              <a:t>strategic </a:t>
            </a:r>
            <a:r>
              <a:rPr lang="en-GB" dirty="0" smtClean="0"/>
              <a:t>collaborations</a:t>
            </a:r>
          </a:p>
          <a:p>
            <a:pPr lvl="1" fontAlgn="ctr"/>
            <a:r>
              <a:rPr lang="en-GB" dirty="0" smtClean="0"/>
              <a:t>exploring </a:t>
            </a:r>
            <a:r>
              <a:rPr lang="en-GB" dirty="0"/>
              <a:t>the </a:t>
            </a:r>
            <a:r>
              <a:rPr lang="en-GB" dirty="0" smtClean="0"/>
              <a:t>environment</a:t>
            </a:r>
            <a:endParaRPr lang="en-GB" dirty="0"/>
          </a:p>
          <a:p>
            <a:pPr marL="514350" indent="-514350" fontAlgn="ctr">
              <a:buFont typeface="+mj-lt"/>
              <a:buAutoNum type="arabicPeriod"/>
            </a:pPr>
            <a:r>
              <a:rPr lang="en-GB" b="1" dirty="0" smtClean="0"/>
              <a:t>Management </a:t>
            </a:r>
            <a:r>
              <a:rPr lang="en-GB" b="1" dirty="0"/>
              <a:t>of systems, processes and planning, including audit </a:t>
            </a:r>
          </a:p>
          <a:p>
            <a:pPr lvl="1" fontAlgn="ctr"/>
            <a:r>
              <a:rPr lang="en-GB" dirty="0" smtClean="0"/>
              <a:t>sustainable </a:t>
            </a:r>
            <a:r>
              <a:rPr lang="en-GB" dirty="0"/>
              <a:t>resource </a:t>
            </a:r>
            <a:r>
              <a:rPr lang="en-GB" dirty="0" smtClean="0"/>
              <a:t>management</a:t>
            </a:r>
          </a:p>
          <a:p>
            <a:pPr lvl="1" fontAlgn="ctr"/>
            <a:r>
              <a:rPr lang="en-GB" dirty="0" smtClean="0"/>
              <a:t>performance measurement</a:t>
            </a:r>
          </a:p>
          <a:p>
            <a:pPr lvl="1" fontAlgn="ctr"/>
            <a:r>
              <a:rPr lang="en-GB" dirty="0" smtClean="0"/>
              <a:t>learning </a:t>
            </a:r>
            <a:r>
              <a:rPr lang="en-GB" dirty="0"/>
              <a:t>from itself and </a:t>
            </a:r>
            <a:r>
              <a:rPr lang="en-GB" dirty="0" smtClean="0"/>
              <a:t>others</a:t>
            </a:r>
            <a:endParaRPr lang="en-GB" dirty="0"/>
          </a:p>
          <a:p>
            <a:pPr marL="514350" indent="-514350" fontAlgn="ctr">
              <a:buFont typeface="+mj-lt"/>
              <a:buAutoNum type="arabicPeriod"/>
            </a:pPr>
            <a:r>
              <a:rPr lang="en-GB" b="1" dirty="0" smtClean="0"/>
              <a:t>Coordination </a:t>
            </a:r>
            <a:r>
              <a:rPr lang="en-GB" b="1" dirty="0"/>
              <a:t>and communication of operations </a:t>
            </a:r>
          </a:p>
          <a:p>
            <a:pPr lvl="1" fontAlgn="ctr"/>
            <a:r>
              <a:rPr lang="en-GB" dirty="0" smtClean="0"/>
              <a:t>coordinating </a:t>
            </a:r>
            <a:r>
              <a:rPr lang="en-GB" dirty="0"/>
              <a:t>resources and </a:t>
            </a:r>
            <a:r>
              <a:rPr lang="en-GB" dirty="0" smtClean="0"/>
              <a:t>partners</a:t>
            </a:r>
          </a:p>
          <a:p>
            <a:pPr lvl="1" fontAlgn="ctr"/>
            <a:r>
              <a:rPr lang="en-GB" dirty="0" smtClean="0"/>
              <a:t>sharing </a:t>
            </a:r>
            <a:r>
              <a:rPr lang="en-GB" dirty="0"/>
              <a:t>information effectively internally and </a:t>
            </a:r>
            <a:r>
              <a:rPr lang="en-GB" dirty="0" smtClean="0"/>
              <a:t>externally</a:t>
            </a:r>
            <a:endParaRPr lang="en-GB" dirty="0"/>
          </a:p>
          <a:p>
            <a:pPr marL="514350" indent="-514350" fontAlgn="ctr">
              <a:buFont typeface="+mj-lt"/>
              <a:buAutoNum type="arabicPeriod"/>
            </a:pPr>
            <a:r>
              <a:rPr lang="en-GB" b="1" dirty="0" smtClean="0"/>
              <a:t>Delivery </a:t>
            </a:r>
            <a:r>
              <a:rPr lang="en-GB" b="1" dirty="0"/>
              <a:t>of </a:t>
            </a:r>
            <a:r>
              <a:rPr lang="en-GB" b="1" dirty="0" smtClean="0"/>
              <a:t>operations</a:t>
            </a:r>
            <a:endParaRPr lang="en-GB" b="1" dirty="0"/>
          </a:p>
          <a:p>
            <a:pPr lvl="1" fontAlgn="ctr"/>
            <a:r>
              <a:rPr lang="en-GB" dirty="0" smtClean="0"/>
              <a:t>managing </a:t>
            </a:r>
            <a:r>
              <a:rPr lang="en-GB" dirty="0"/>
              <a:t>effective and efficient on-site </a:t>
            </a:r>
            <a:r>
              <a:rPr lang="en-GB" dirty="0" smtClean="0"/>
              <a:t>delivery</a:t>
            </a:r>
          </a:p>
          <a:p>
            <a:pPr lvl="1" fontAlgn="ctr"/>
            <a:r>
              <a:rPr lang="en-GB" dirty="0" smtClean="0"/>
              <a:t>adapting </a:t>
            </a:r>
            <a:r>
              <a:rPr lang="en-GB" dirty="0"/>
              <a:t>to external </a:t>
            </a:r>
            <a:r>
              <a:rPr lang="en-GB" dirty="0" smtClean="0"/>
              <a:t>feedback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27043" y="5833269"/>
            <a:ext cx="8864600" cy="1100138"/>
            <a:chOff x="107950" y="5616575"/>
            <a:chExt cx="8864600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5616575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56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Stage 1- Before the peer review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</a:t>
            </a:r>
            <a:r>
              <a:rPr lang="en-US" dirty="0" smtClean="0"/>
              <a:t>ost and Reviewer should evaluate against the benefits what they want to gain from the peer review through a self-assessment process.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complete the IEM you should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GB" dirty="0" smtClean="0"/>
              <a:t>Agree desired benefits</a:t>
            </a:r>
          </a:p>
          <a:p>
            <a:pPr lvl="0"/>
            <a:r>
              <a:rPr lang="en-GB" dirty="0" smtClean="0"/>
              <a:t>Identify benefit owner</a:t>
            </a:r>
          </a:p>
          <a:p>
            <a:pPr lvl="0"/>
            <a:r>
              <a:rPr lang="en-GB" dirty="0" smtClean="0"/>
              <a:t>Define objectives that will support the benefit</a:t>
            </a:r>
          </a:p>
          <a:p>
            <a:pPr lvl="0"/>
            <a:r>
              <a:rPr lang="en-GB" dirty="0" smtClean="0"/>
              <a:t>Consider how to measure the benefit, gauge a current value, and identify a target change</a:t>
            </a:r>
          </a:p>
          <a:p>
            <a:pPr lvl="0"/>
            <a:r>
              <a:rPr lang="en-GB" dirty="0" smtClean="0"/>
              <a:t>Agree desired impact on 5 core categories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27043" y="5833269"/>
            <a:ext cx="8864600" cy="1100138"/>
            <a:chOff x="107950" y="5616575"/>
            <a:chExt cx="8864600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5616575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5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98734"/>
              </p:ext>
            </p:extLst>
          </p:nvPr>
        </p:nvGraphicFramePr>
        <p:xfrm>
          <a:off x="179512" y="188640"/>
          <a:ext cx="8712969" cy="6495509"/>
        </p:xfrm>
        <a:graphic>
          <a:graphicData uri="http://schemas.openxmlformats.org/drawingml/2006/table">
            <a:tbl>
              <a:tblPr/>
              <a:tblGrid>
                <a:gridCol w="5040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42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Stage 1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Before the review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Yes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No</a:t>
                      </a:r>
                      <a:r>
                        <a:rPr lang="en-GB" sz="12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Provide details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585">
                <a:tc gridSpan="4"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For </a:t>
                      </a: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each expected benefit, have you: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8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1. Described the benefit.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I</a:t>
                      </a:r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mproved city emergency response plan </a:t>
                      </a:r>
                      <a:endParaRPr lang="en-GB" sz="9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2. Identified the benefit owner.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X</a:t>
                      </a: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Multi-agency</a:t>
                      </a:r>
                      <a:r>
                        <a:rPr lang="en-GB" sz="9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 partnership</a:t>
                      </a:r>
                      <a:endParaRPr lang="en-GB" sz="9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8731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3. Defined the objectives that support the benefit.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9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433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4. Identified a direct or proxy measure of the benefit.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Re</a:t>
                      </a:r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duction in forecasted mortality rates</a:t>
                      </a:r>
                      <a:endParaRPr lang="en-GB" sz="9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442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5. Identified a current value for each measure before the peer review, where appropriate.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X</a:t>
                      </a: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1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6. Identified the target change in the value as a result of the peer review, where appropriate.</a:t>
                      </a:r>
                      <a:r>
                        <a:rPr lang="en-GB" sz="12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 </a:t>
                      </a:r>
                      <a:endParaRPr lang="en-GB" sz="100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mbria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7397">
                <a:tc gridSpan="4"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For each expected benefit, have you agreed the desired impact on: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27662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1. Strategy, vision and leadership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17595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(e.g. </a:t>
                      </a: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developing the culture and strategies for DRR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) 	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The desired impact is to increase awareness and investment the city’s emergency response plan and to promote resilience strategies to protect citizens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2. Intelligence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analysing external and internal information, building strategic collaborations, and exploring the environment)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X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We are working with research institutions, communities and municipal bodies to share information on actual and perceived risk to inform the development of the emergency response plan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3. Management of systems, processes and planning, including audit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sustainable resource management, performance measurement, and learning from itself and others)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We would like to see a well-established emergency response plan in place with scope for testing and learning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856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4. Coordination and communication of operations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coordinating resources and partners, sharing information effectively internally and externally)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We would like to see improved, coordinated and decentralised responses as a result of the emergency response plan. With clearly defined roles and responsibilities 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56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5. Delivery</a:t>
                      </a:r>
                      <a:r>
                        <a:rPr lang="en-GB" sz="12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 of operations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managing effective and efficient on-site delivery, and adapting to external feedback)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5418" marR="6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X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We have yet to determine how the city’s emergency response plan will be operationalised and who will be responsible for its continued development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Stage 2- During the review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Facilitates conversations </a:t>
            </a:r>
            <a:r>
              <a:rPr lang="en-GB" sz="2800" dirty="0"/>
              <a:t>between the Host </a:t>
            </a:r>
            <a:r>
              <a:rPr lang="en-GB" sz="2800" dirty="0" smtClean="0"/>
              <a:t>and Reviewer</a:t>
            </a:r>
          </a:p>
          <a:p>
            <a:endParaRPr lang="en-GB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7043" y="5833269"/>
            <a:ext cx="8864600" cy="1100138"/>
            <a:chOff x="107950" y="5616575"/>
            <a:chExt cx="8864600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5616575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3707904" y="2396788"/>
            <a:ext cx="2482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Reviewer provides feedback to the </a:t>
            </a:r>
            <a:r>
              <a:rPr lang="en-GB" sz="2400" dirty="0" smtClean="0"/>
              <a:t>Host 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580112" y="4132026"/>
            <a:ext cx="1792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400" dirty="0"/>
              <a:t>Host and Reviewer clarify </a:t>
            </a:r>
            <a:r>
              <a:rPr lang="en-GB" sz="2400" dirty="0" smtClean="0"/>
              <a:t>issues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2232248" y="4132025"/>
            <a:ext cx="2051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400" dirty="0" smtClean="0"/>
              <a:t>Reviewer can explore new issues</a:t>
            </a:r>
            <a:endParaRPr lang="en-GB" sz="2400" dirty="0"/>
          </a:p>
        </p:txBody>
      </p:sp>
      <p:sp>
        <p:nvSpPr>
          <p:cNvPr id="10" name="Arc 9"/>
          <p:cNvSpPr/>
          <p:nvPr/>
        </p:nvSpPr>
        <p:spPr>
          <a:xfrm>
            <a:off x="5457491" y="3160571"/>
            <a:ext cx="1152128" cy="2088232"/>
          </a:xfrm>
          <a:prstGeom prst="arc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7020176">
            <a:off x="3995936" y="3259134"/>
            <a:ext cx="1152128" cy="2088232"/>
          </a:xfrm>
          <a:prstGeom prst="arc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 rot="14424905">
            <a:off x="3524450" y="2592566"/>
            <a:ext cx="1152128" cy="2088232"/>
          </a:xfrm>
          <a:prstGeom prst="arc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568" y="5757861"/>
            <a:ext cx="8460432" cy="1100138"/>
            <a:chOff x="512118" y="5616574"/>
            <a:chExt cx="8460432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18" y="5783262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4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8424936" cy="851500"/>
          </a:xfrm>
        </p:spPr>
        <p:txBody>
          <a:bodyPr>
            <a:noAutofit/>
          </a:bodyPr>
          <a:lstStyle/>
          <a:p>
            <a:r>
              <a:rPr lang="en-GB" sz="3000" dirty="0"/>
              <a:t>Stage </a:t>
            </a:r>
            <a:r>
              <a:rPr lang="en-GB" sz="3000" dirty="0" smtClean="0"/>
              <a:t>2- </a:t>
            </a:r>
            <a:r>
              <a:rPr lang="en-GB" sz="3000" dirty="0"/>
              <a:t>IEM </a:t>
            </a:r>
            <a:r>
              <a:rPr lang="en-GB" sz="3000" dirty="0" smtClean="0"/>
              <a:t>questions to be addressed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764034"/>
            <a:ext cx="8629628" cy="53272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100" dirty="0" smtClean="0"/>
              <a:t>1. How is the peer review influencing your thinking on: </a:t>
            </a:r>
          </a:p>
          <a:p>
            <a:pPr lvl="1"/>
            <a:r>
              <a:rPr lang="en-GB" sz="3100" dirty="0" smtClean="0"/>
              <a:t>Strategy, vision and leadership</a:t>
            </a:r>
          </a:p>
          <a:p>
            <a:pPr lvl="1"/>
            <a:r>
              <a:rPr lang="en-GB" sz="3100" dirty="0" smtClean="0"/>
              <a:t>Intelligence </a:t>
            </a:r>
          </a:p>
          <a:p>
            <a:pPr lvl="1"/>
            <a:r>
              <a:rPr lang="en-GB" sz="3100" dirty="0" smtClean="0"/>
              <a:t>Management of systems, processes and planning, including audit</a:t>
            </a:r>
          </a:p>
          <a:p>
            <a:pPr lvl="1"/>
            <a:r>
              <a:rPr lang="en-GB" sz="3100" dirty="0" smtClean="0"/>
              <a:t>Coordination and communication of operations</a:t>
            </a:r>
          </a:p>
          <a:p>
            <a:pPr lvl="1"/>
            <a:r>
              <a:rPr lang="en-GB" sz="3100" dirty="0" smtClean="0"/>
              <a:t>Delivery of operations</a:t>
            </a:r>
          </a:p>
          <a:p>
            <a:pPr lvl="1"/>
            <a:endParaRPr lang="en-GB" sz="3100" dirty="0" smtClean="0"/>
          </a:p>
          <a:p>
            <a:pPr marL="0" indent="0">
              <a:buNone/>
            </a:pPr>
            <a:r>
              <a:rPr lang="en-GB" sz="3100" dirty="0" smtClean="0"/>
              <a:t>2. What impacts are expected from initial recommendations on: </a:t>
            </a:r>
          </a:p>
          <a:p>
            <a:pPr lvl="1"/>
            <a:r>
              <a:rPr lang="en-GB" sz="3100" dirty="0" smtClean="0"/>
              <a:t>Strategy, vision and leadership</a:t>
            </a:r>
          </a:p>
          <a:p>
            <a:pPr lvl="1"/>
            <a:r>
              <a:rPr lang="en-GB" sz="3100" dirty="0" smtClean="0"/>
              <a:t>Intelligence </a:t>
            </a:r>
          </a:p>
          <a:p>
            <a:pPr lvl="1"/>
            <a:r>
              <a:rPr lang="en-GB" sz="3100" dirty="0" smtClean="0"/>
              <a:t>Management of systems, processes and planning, including audit</a:t>
            </a:r>
          </a:p>
          <a:p>
            <a:pPr lvl="1"/>
            <a:r>
              <a:rPr lang="en-GB" sz="3100" dirty="0" smtClean="0"/>
              <a:t>Coordination and communication of operations</a:t>
            </a:r>
          </a:p>
          <a:p>
            <a:pPr lvl="1"/>
            <a:r>
              <a:rPr lang="en-GB" sz="3100" dirty="0" smtClean="0"/>
              <a:t>Delivery of operations</a:t>
            </a:r>
          </a:p>
          <a:p>
            <a:pPr lvl="1"/>
            <a:endParaRPr lang="en-GB" sz="2000" dirty="0" smtClean="0"/>
          </a:p>
          <a:p>
            <a:pPr marL="0" indent="0">
              <a:buNone/>
            </a:pPr>
            <a:r>
              <a:rPr lang="en-GB" sz="3100" dirty="0" smtClean="0"/>
              <a:t>3. How could the peer review have more impact on the Host?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593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Stages 3 and 4- After the review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Host should</a:t>
            </a:r>
          </a:p>
          <a:p>
            <a:pPr lvl="1"/>
            <a:r>
              <a:rPr lang="en-US" dirty="0" smtClean="0"/>
              <a:t>use feedback report to identify actions to achieve benefits</a:t>
            </a:r>
          </a:p>
          <a:p>
            <a:pPr lvl="1"/>
            <a:r>
              <a:rPr lang="en-US" dirty="0" smtClean="0"/>
              <a:t>evaluate actions proposed </a:t>
            </a:r>
            <a:r>
              <a:rPr lang="en-US" smtClean="0"/>
              <a:t>by Reviewer</a:t>
            </a:r>
            <a:endParaRPr lang="en-US" dirty="0" smtClean="0"/>
          </a:p>
          <a:p>
            <a:pPr lvl="1"/>
            <a:r>
              <a:rPr lang="en-US" dirty="0" smtClean="0"/>
              <a:t>rate progress in implementing actions in the months (Stage 3) and year(s) (Stage4) after the peer review</a:t>
            </a:r>
            <a:endParaRPr lang="en-GB" dirty="0" smtClean="0"/>
          </a:p>
          <a:p>
            <a:r>
              <a:rPr lang="en-GB" dirty="0" smtClean="0"/>
              <a:t>The Reviewer should</a:t>
            </a:r>
          </a:p>
          <a:p>
            <a:pPr lvl="1"/>
            <a:r>
              <a:rPr lang="en-GB" dirty="0" smtClean="0"/>
              <a:t>identify lessons to implement in their city</a:t>
            </a:r>
          </a:p>
          <a:p>
            <a:pPr lvl="1"/>
            <a:r>
              <a:rPr lang="en-GB" dirty="0" smtClean="0"/>
              <a:t>assess recommendations for their own city</a:t>
            </a:r>
          </a:p>
          <a:p>
            <a:pPr lvl="1"/>
            <a:r>
              <a:rPr lang="en-US" dirty="0"/>
              <a:t>rate progress in implementing actions in the months (Stage 3) and year(s) (Stage4) after the peer </a:t>
            </a:r>
            <a:r>
              <a:rPr lang="en-US" dirty="0" smtClean="0"/>
              <a:t>review</a:t>
            </a:r>
            <a:r>
              <a:rPr lang="en-GB" smtClean="0"/>
              <a:t> </a:t>
            </a:r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132541" y="5666581"/>
            <a:ext cx="8864600" cy="1100138"/>
            <a:chOff x="107950" y="5616575"/>
            <a:chExt cx="8864600" cy="1100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5616575"/>
              <a:ext cx="1981200" cy="766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5616575"/>
              <a:ext cx="1304925" cy="110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4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57735"/>
              </p:ext>
            </p:extLst>
          </p:nvPr>
        </p:nvGraphicFramePr>
        <p:xfrm>
          <a:off x="179512" y="63050"/>
          <a:ext cx="8712968" cy="6694700"/>
        </p:xfrm>
        <a:graphic>
          <a:graphicData uri="http://schemas.openxmlformats.org/drawingml/2006/table">
            <a:tbl>
              <a:tblPr/>
              <a:tblGrid>
                <a:gridCol w="342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0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85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30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56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02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639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943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Stage 3/4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Impact evaluation of peer review actions in the weeks/ months/ year(s) after the peer review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</a:rPr>
                        <a:t>We have made no meaningful progress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</a:rPr>
                        <a:t>We are approaching a satisfactory level of impact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</a:rPr>
                        <a:t>We deliver a satisfactory level of impact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</a:rPr>
                        <a:t>We exceed a satisfactory level of impact but have more to achieve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</a:rPr>
                        <a:t>We have achieved all the impact we </a:t>
                      </a: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</a:rPr>
                        <a:t>want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Justification for assess­ment, including examples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What more should be done (by who and when)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709">
                <a:tc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To what extent have your expected benefits and objectives from the peer review been achieved?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</a:t>
                      </a:r>
                      <a:r>
                        <a:rPr lang="en-GB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 plan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external partners </a:t>
                      </a:r>
                      <a:endParaRPr lang="en-GB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more involvement at the national and regional level to support longevity of DRR and resilience efforts …</a:t>
                      </a:r>
                      <a:endParaRPr lang="en-GB" sz="800" dirty="0" smtClean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423">
                <a:tc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What were your main learning points from the review?</a:t>
                      </a: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develop a good relationship with administrative structure to support resource allocation</a:t>
                      </a: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285">
                <a:tc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What would you do differently next time you participate in a peer review?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efficiently synthesise relevant information to send to Reviewers</a:t>
                      </a:r>
                      <a:endParaRPr lang="en-GB" sz="8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9819">
                <a:tc gridSpan="9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To what extent has your learning, and the reviewer recommendations had impact on your: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96">
                <a:tc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mbria"/>
                      </a:endParaRPr>
                    </a:p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1.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Strategy, vision and leadership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(e.g. </a:t>
                      </a: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developing the culture and strategies for DRR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mbria"/>
                        </a:rPr>
                        <a:t>)</a:t>
                      </a:r>
                    </a:p>
                  </a:txBody>
                  <a:tcPr marL="57023" marR="57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/>
                        </a:rPr>
                        <a:t>X</a:t>
                      </a: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 most vulnerable stakeholders …</a:t>
                      </a:r>
                    </a:p>
                    <a:p>
                      <a:endParaRPr lang="en-GB" sz="800" dirty="0"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platform with relevant stakeholders developed …</a:t>
                      </a:r>
                      <a:endParaRPr lang="en-GB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9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2. Intelligence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analysing external and internal information, building strategic </a:t>
                      </a:r>
                      <a:r>
                        <a:rPr lang="en-GB" sz="1200" dirty="0" smtClean="0">
                          <a:effectLst/>
                          <a:latin typeface="Calibri"/>
                          <a:ea typeface="Calibri"/>
                        </a:rPr>
                        <a:t>collaborations)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Plan </a:t>
                      </a: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with emergency services and civil protection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…</a:t>
                      </a: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 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Further table-top and live testing would ensure information in the plan is up-to-date. Continued analysis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of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3. Management of systems, processes and </a:t>
                      </a:r>
                      <a:r>
                        <a:rPr lang="en-GB" sz="1200" dirty="0" smtClean="0">
                          <a:effectLst/>
                          <a:latin typeface="Calibri"/>
                          <a:ea typeface="Calibri"/>
                        </a:rPr>
                        <a:t>planning, and audit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sustainable resource </a:t>
                      </a:r>
                      <a:r>
                        <a:rPr lang="en-GB" sz="1200" dirty="0" smtClean="0">
                          <a:effectLst/>
                          <a:latin typeface="Calibri"/>
                          <a:ea typeface="Calibri"/>
                        </a:rPr>
                        <a:t>management</a:t>
                      </a:r>
                      <a:r>
                        <a:rPr lang="en-GB" sz="1200" baseline="0" dirty="0" smtClean="0">
                          <a:effectLst/>
                          <a:latin typeface="Calibri"/>
                          <a:ea typeface="Calibri"/>
                        </a:rPr>
                        <a:t> and </a:t>
                      </a:r>
                      <a:r>
                        <a:rPr lang="en-GB" sz="1200" dirty="0" smtClean="0">
                          <a:effectLst/>
                          <a:latin typeface="Calibri"/>
                          <a:ea typeface="Calibri"/>
                        </a:rPr>
                        <a:t>performance measurement)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Testing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plan provides </a:t>
                      </a: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vital feedback on usefulness and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usability …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Work </a:t>
                      </a: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collaboratively with stakeholders to test the plan. Increased mapping of critical infrastructure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…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9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4. Coordination and communication of operations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coordinating resources and partners, sharing </a:t>
                      </a:r>
                      <a:r>
                        <a:rPr lang="en-GB" sz="1200" dirty="0" smtClean="0">
                          <a:effectLst/>
                          <a:latin typeface="Calibri"/>
                          <a:ea typeface="Calibri"/>
                        </a:rPr>
                        <a:t>information effectively internally and externally)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Information exchange between partners was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effective …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Regularly test plant </a:t>
                      </a: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and updated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for</a:t>
                      </a:r>
                      <a:r>
                        <a:rPr lang="en-GB" sz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new </a:t>
                      </a: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risks </a:t>
                      </a:r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 …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99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5. Delivery of operations 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</a:rPr>
                        <a:t>(e.g. managing effective and efficient on-site delivery, and adapting to external feedback)</a:t>
                      </a: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023" marR="57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 smtClean="0">
                        <a:effectLst/>
                        <a:latin typeface="+mn-lt"/>
                        <a:ea typeface="Calibri"/>
                      </a:endParaRPr>
                    </a:p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 smtClean="0">
                          <a:effectLst/>
                          <a:latin typeface="+mn-lt"/>
                          <a:ea typeface="Calibri"/>
                        </a:rPr>
                        <a:t>X</a:t>
                      </a: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0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005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private </a:t>
                      </a:r>
                      <a:r>
                        <a:rPr lang="en-GB" sz="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sector and NGO involvement </a:t>
                      </a:r>
                      <a:r>
                        <a:rPr lang="en-GB" sz="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 </a:t>
                      </a:r>
                      <a:r>
                        <a:rPr lang="en-GB" sz="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relationships with private sector and NGOs </a:t>
                      </a:r>
                      <a:r>
                        <a:rPr lang="en-GB" sz="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GB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13328</TotalTime>
  <Words>1179</Words>
  <Application>Microsoft Office PowerPoint</Application>
  <PresentationFormat>On-screen Show (4:3)</PresentationFormat>
  <Paragraphs>190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Impact Evaluation Methodology (IEM)</vt:lpstr>
      <vt:lpstr>What is the IEM?</vt:lpstr>
      <vt:lpstr>Evaluating against five core categories</vt:lpstr>
      <vt:lpstr>Stage 1- Before the peer review</vt:lpstr>
      <vt:lpstr>PowerPoint Presentation</vt:lpstr>
      <vt:lpstr>Stage 2- During the review</vt:lpstr>
      <vt:lpstr>Stage 2- IEM questions to be addressed</vt:lpstr>
      <vt:lpstr>Stages 3 and 4- After the review</vt:lpstr>
      <vt:lpstr>PowerPoint Presentation</vt:lpstr>
      <vt:lpstr>Why is the IEM valuable? </vt:lpstr>
    </vt:vector>
  </TitlesOfParts>
  <Company>The 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Bealt</dc:creator>
  <cp:lastModifiedBy>Jennifer Bealt</cp:lastModifiedBy>
  <cp:revision>36</cp:revision>
  <cp:lastPrinted>2018-11-11T10:28:04Z</cp:lastPrinted>
  <dcterms:created xsi:type="dcterms:W3CDTF">2018-11-02T12:39:53Z</dcterms:created>
  <dcterms:modified xsi:type="dcterms:W3CDTF">2018-11-19T09:23:01Z</dcterms:modified>
</cp:coreProperties>
</file>