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63" r:id="rId4"/>
    <p:sldId id="257" r:id="rId5"/>
    <p:sldId id="276" r:id="rId6"/>
    <p:sldId id="259" r:id="rId7"/>
    <p:sldId id="258" r:id="rId8"/>
    <p:sldId id="260" r:id="rId9"/>
    <p:sldId id="261" r:id="rId10"/>
    <p:sldId id="277" r:id="rId11"/>
    <p:sldId id="262" r:id="rId12"/>
    <p:sldId id="264" r:id="rId13"/>
    <p:sldId id="265" r:id="rId14"/>
    <p:sldId id="273" r:id="rId15"/>
    <p:sldId id="272" r:id="rId16"/>
    <p:sldId id="267" r:id="rId17"/>
    <p:sldId id="266" r:id="rId18"/>
    <p:sldId id="268" r:id="rId19"/>
    <p:sldId id="269" r:id="rId20"/>
    <p:sldId id="270" r:id="rId21"/>
    <p:sldId id="271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CD1A-9A15-4DBD-A9C4-0A8F96086BB8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6FE85-4067-43D1-BECB-9A95B6E1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79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2676A7-3824-4193-8475-504902C29741}" type="slidenum">
              <a:rPr lang="en-GB" altLang="en-US" smtClean="0">
                <a:solidFill>
                  <a:srgbClr val="000000"/>
                </a:solidFill>
              </a:rPr>
              <a:pPr/>
              <a:t>5</a:t>
            </a:fld>
            <a:endParaRPr lang="en-GB" altLang="en-US" smtClean="0">
              <a:solidFill>
                <a:srgbClr val="000000"/>
              </a:solidFill>
            </a:endParaRPr>
          </a:p>
        </p:txBody>
      </p:sp>
      <p:sp>
        <p:nvSpPr>
          <p:cNvPr id="71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19100" y="1243013"/>
            <a:ext cx="5969000" cy="3357562"/>
          </a:xfrm>
          <a:ln/>
        </p:spPr>
      </p:sp>
      <p:sp>
        <p:nvSpPr>
          <p:cNvPr id="7172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84725"/>
            <a:ext cx="5446713" cy="3916363"/>
          </a:xfrm>
          <a:noFill/>
        </p:spPr>
        <p:txBody>
          <a:bodyPr lIns="91577" tIns="45789" rIns="91577" bIns="45789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3854450" y="9444038"/>
            <a:ext cx="29495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538" indent="-287338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588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375" indent="-230188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575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7775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4975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2175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9375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0A8FABA-A72E-41AA-B871-101E65A3D8BB}" type="slidenum">
              <a:rPr lang="en-GB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1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59975B-7019-4629-8018-72487C08AE85}" type="slidenum">
              <a:rPr lang="en-GB" altLang="en-US" smtClean="0"/>
              <a:pPr/>
              <a:t>15</a:t>
            </a:fld>
            <a:endParaRPr lang="en-GB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/>
              <a:t>One of the largest metropolitan areas in the UK.</a:t>
            </a:r>
          </a:p>
          <a:p>
            <a:pPr eaLnBrk="1" hangingPunct="1"/>
            <a:r>
              <a:rPr lang="en-GB" altLang="en-US" smtClean="0"/>
              <a:t>2011 city region</a:t>
            </a:r>
          </a:p>
          <a:p>
            <a:pPr eaLnBrk="1" hangingPunct="1"/>
            <a:r>
              <a:rPr lang="en-GB" altLang="en-US" smtClean="0"/>
              <a:t>Deprivation</a:t>
            </a:r>
          </a:p>
          <a:p>
            <a:pPr eaLnBrk="1" hangingPunct="1"/>
            <a:r>
              <a:rPr lang="en-GB" altLang="en-US" smtClean="0"/>
              <a:t>Healthy economy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4549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69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9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4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775D0-5FDE-4C9F-89C8-6B74C74F2E72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45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E591E-AD29-47D1-80E3-D3702092BB6E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5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295EB-0BA9-475E-83D4-E45A905D126F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79E3A-5923-4DE2-879F-F53F7A1F3D18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3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C843A-2A22-428F-84F1-AC8B3179C070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17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673CD-1B07-498F-9065-D22508F89B6C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24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4670B-5DE8-4035-ACC5-281C3C25F70E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49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18127-48E5-4CD0-9770-31CA381C5E75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1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554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2F6B7-85ED-490A-94AA-B2775243301A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17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16FDE-A30B-40DD-A92B-303E4D50BB63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34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28AB-73E4-488C-9102-17FACAAD929C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7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0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36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11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87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DD8-7F9F-46DA-8362-568571E27E99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2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BDD8-7F9F-46DA-8362-568571E27E99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F152-1A82-45FD-B78B-0FD05C58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000"/>
            </a:gs>
            <a:gs pos="100000">
              <a:srgbClr val="FEDFA0"/>
            </a:gs>
            <a:gs pos="100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78ED8E-ACD9-4BC9-AEFB-F7694A4504FB}" type="slidenum">
              <a:rPr lang="en-GB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1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Uscore2 city-to-city peer reviews in Disaster Risk Reduction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2950"/>
            <a:ext cx="9144000" cy="1655762"/>
          </a:xfrm>
        </p:spPr>
        <p:txBody>
          <a:bodyPr/>
          <a:lstStyle/>
          <a:p>
            <a:r>
              <a:rPr lang="en-GB" dirty="0" smtClean="0"/>
              <a:t>Dr Kathryn Oldham OBE</a:t>
            </a:r>
          </a:p>
          <a:p>
            <a:r>
              <a:rPr lang="en-GB" dirty="0" smtClean="0"/>
              <a:t>Chief Resilience Officer</a:t>
            </a:r>
          </a:p>
          <a:p>
            <a:r>
              <a:rPr lang="en-GB" dirty="0" smtClean="0"/>
              <a:t>Greater Manchester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55243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Uscore2 inception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Self-assessment tools </a:t>
            </a:r>
            <a:r>
              <a:rPr lang="en-US" altLang="en-US" dirty="0" smtClean="0"/>
              <a:t>were </a:t>
            </a:r>
            <a:r>
              <a:rPr lang="en-US" altLang="en-US" dirty="0"/>
              <a:t>available to cities but peer reviews </a:t>
            </a:r>
            <a:r>
              <a:rPr lang="en-US" altLang="en-US" dirty="0" smtClean="0"/>
              <a:t>were only </a:t>
            </a:r>
            <a:r>
              <a:rPr lang="en-US" altLang="en-US" dirty="0"/>
              <a:t>available at a national level </a:t>
            </a:r>
          </a:p>
          <a:p>
            <a:r>
              <a:rPr lang="en-US" altLang="en-US" dirty="0"/>
              <a:t>Peer review of cities’ civil protection mechanisms </a:t>
            </a:r>
            <a:r>
              <a:rPr lang="en-US" altLang="en-US" dirty="0" smtClean="0"/>
              <a:t>would help to </a:t>
            </a:r>
            <a:r>
              <a:rPr lang="en-US" altLang="en-US" dirty="0"/>
              <a:t>deliver independent assessments supporting efforts to build local </a:t>
            </a:r>
            <a:r>
              <a:rPr lang="en-US" altLang="en-US" dirty="0" smtClean="0"/>
              <a:t>resilience </a:t>
            </a:r>
            <a:endParaRPr lang="en-GB" altLang="en-US" dirty="0"/>
          </a:p>
          <a:p>
            <a:r>
              <a:rPr lang="en-GB" altLang="en-US" dirty="0"/>
              <a:t>Conducting rigorous </a:t>
            </a:r>
            <a:r>
              <a:rPr lang="en-US" altLang="en-US" dirty="0"/>
              <a:t>city-to-city peer reviews </a:t>
            </a:r>
            <a:r>
              <a:rPr lang="en-US" altLang="en-US" dirty="0" smtClean="0"/>
              <a:t>was </a:t>
            </a:r>
            <a:r>
              <a:rPr lang="en-US" altLang="en-US" dirty="0"/>
              <a:t>a challenge for practitioners and policy-makers who </a:t>
            </a:r>
            <a:r>
              <a:rPr lang="en-US" altLang="en-US" dirty="0" smtClean="0"/>
              <a:t>wanted </a:t>
            </a:r>
            <a:r>
              <a:rPr lang="en-US" altLang="en-US" dirty="0"/>
              <a:t>to learn from best practice as this </a:t>
            </a:r>
            <a:r>
              <a:rPr lang="en-US" altLang="en-US" dirty="0" smtClean="0"/>
              <a:t>had </a:t>
            </a:r>
            <a:r>
              <a:rPr lang="en-US" altLang="en-US" dirty="0"/>
              <a:t>not </a:t>
            </a:r>
            <a:r>
              <a:rPr lang="en-US" altLang="en-US" dirty="0" smtClean="0"/>
              <a:t>been </a:t>
            </a:r>
            <a:r>
              <a:rPr lang="en-US" altLang="en-US" dirty="0"/>
              <a:t>assembled into an easy to use tool</a:t>
            </a:r>
            <a:endParaRPr lang="en-GB" altLang="en-US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Uscore2 specific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None/>
              <a:defRPr/>
            </a:pPr>
            <a:r>
              <a:rPr lang="en-GB" altLang="en-US" dirty="0" smtClean="0"/>
              <a:t>1.To </a:t>
            </a:r>
            <a:r>
              <a:rPr lang="en-GB" altLang="en-US" dirty="0"/>
              <a:t>design a practical city-to-city peer review tool for measuring city resilience and resilience action </a:t>
            </a:r>
            <a:r>
              <a:rPr lang="en-GB" altLang="en-US" sz="3200" dirty="0"/>
              <a:t>planning</a:t>
            </a:r>
          </a:p>
          <a:p>
            <a:pPr>
              <a:buNone/>
              <a:defRPr/>
            </a:pPr>
            <a:r>
              <a:rPr lang="en-GB" altLang="en-US" dirty="0" smtClean="0"/>
              <a:t>2.To </a:t>
            </a:r>
            <a:r>
              <a:rPr lang="en-GB" altLang="en-US" dirty="0"/>
              <a:t>apply the peer review tool to 3 EU cities to support DRR in those cities as well as refine the tool to enable it to be more broadly applicable.</a:t>
            </a:r>
          </a:p>
          <a:p>
            <a:pPr>
              <a:buNone/>
              <a:defRPr/>
            </a:pPr>
            <a:r>
              <a:rPr lang="en-GB" altLang="en-US" dirty="0" smtClean="0"/>
              <a:t>3.To </a:t>
            </a:r>
            <a:r>
              <a:rPr lang="en-GB" altLang="en-US" dirty="0"/>
              <a:t>develop and apply an impact evaluation methodology to evaluate the peer review tool and gauge its impact on enhancing city resilience</a:t>
            </a:r>
          </a:p>
          <a:p>
            <a:pPr>
              <a:buNone/>
              <a:defRPr/>
            </a:pPr>
            <a:r>
              <a:rPr lang="en-GB" altLang="en-US" dirty="0" smtClean="0"/>
              <a:t>4.To </a:t>
            </a:r>
            <a:r>
              <a:rPr lang="en-GB" altLang="en-US" dirty="0"/>
              <a:t>disseminate the peer review tool and impact evaluation methodology to ensure wide take-up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peer review tool should be designed to: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GB" altLang="en-US" dirty="0" smtClean="0"/>
              <a:t>a. ensure </a:t>
            </a:r>
            <a:r>
              <a:rPr lang="en-GB" altLang="en-US" dirty="0"/>
              <a:t>that the peer review tool reflects a comprehensive, all-of-society approach to DRR </a:t>
            </a:r>
          </a:p>
          <a:p>
            <a:pPr>
              <a:buNone/>
            </a:pPr>
            <a:r>
              <a:rPr lang="en-GB" altLang="en-US" dirty="0" smtClean="0"/>
              <a:t>b. identify </a:t>
            </a:r>
            <a:r>
              <a:rPr lang="en-GB" altLang="en-US" dirty="0"/>
              <a:t>data, information and evidence that is useful when conducting a city-to-city peer review</a:t>
            </a:r>
          </a:p>
          <a:p>
            <a:pPr>
              <a:buNone/>
            </a:pPr>
            <a:r>
              <a:rPr lang="en-GB" altLang="en-US" dirty="0"/>
              <a:t>c</a:t>
            </a:r>
            <a:r>
              <a:rPr lang="en-GB" altLang="en-US" dirty="0" smtClean="0"/>
              <a:t>. aid </a:t>
            </a:r>
            <a:r>
              <a:rPr lang="en-GB" altLang="en-US" dirty="0"/>
              <a:t>the implementation of the Sendai Framework at local and therefore national/international levels through alignment to local indicators developed in accordance with the Sendai Framework  </a:t>
            </a:r>
          </a:p>
          <a:p>
            <a:pPr>
              <a:buNone/>
            </a:pPr>
            <a:r>
              <a:rPr lang="en-GB" altLang="en-US" dirty="0"/>
              <a:t>d. </a:t>
            </a:r>
            <a:r>
              <a:rPr lang="en-GB" altLang="en-US" dirty="0" smtClean="0"/>
              <a:t>ensure </a:t>
            </a:r>
            <a:r>
              <a:rPr lang="en-GB" altLang="en-US" dirty="0"/>
              <a:t>the peer review tool is useable by cities at all levels of maturity in DRR planning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1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Viggiano, Italy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 smtClean="0"/>
              <a:t>Population 3,148</a:t>
            </a:r>
          </a:p>
          <a:p>
            <a:r>
              <a:rPr lang="en-GB" dirty="0" smtClean="0"/>
              <a:t>Decreasing population since 1861</a:t>
            </a:r>
          </a:p>
          <a:p>
            <a:r>
              <a:rPr lang="en-GB" dirty="0" smtClean="0"/>
              <a:t>Area 89.03 km</a:t>
            </a:r>
            <a:r>
              <a:rPr lang="en-GB" baseline="30000" dirty="0" smtClean="0"/>
              <a:t>2</a:t>
            </a:r>
          </a:p>
          <a:p>
            <a:r>
              <a:rPr lang="en-GB" dirty="0" smtClean="0"/>
              <a:t>In Province of Potenza, Basilicata Region</a:t>
            </a:r>
          </a:p>
          <a:p>
            <a:r>
              <a:rPr lang="en-GB" dirty="0" smtClean="0"/>
              <a:t>Home to Europe’s biggest oilfield with increasing oil production from 75,000 barrels per day to 150,000 barrels per day</a:t>
            </a:r>
          </a:p>
          <a:p>
            <a:r>
              <a:rPr lang="en-GB" dirty="0" smtClean="0"/>
              <a:t>Adjacent to Val </a:t>
            </a:r>
            <a:r>
              <a:rPr lang="en-GB" dirty="0" err="1" smtClean="0"/>
              <a:t>D’Agri</a:t>
            </a:r>
            <a:r>
              <a:rPr lang="en-GB" dirty="0" smtClean="0"/>
              <a:t> forest area with important ecosystems</a:t>
            </a:r>
          </a:p>
          <a:p>
            <a:r>
              <a:rPr lang="en-GB" dirty="0" smtClean="0"/>
              <a:t>Key risks: earthquake, forest fires, landslides, industrial  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Amadora, Portugal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501"/>
            <a:ext cx="10515600" cy="4351338"/>
          </a:xfrm>
        </p:spPr>
        <p:txBody>
          <a:bodyPr/>
          <a:lstStyle/>
          <a:p>
            <a:r>
              <a:rPr lang="en-GB" dirty="0" smtClean="0"/>
              <a:t>Population 176,000</a:t>
            </a:r>
          </a:p>
          <a:p>
            <a:r>
              <a:rPr lang="en-GB" dirty="0" smtClean="0"/>
              <a:t>Area 23.78 km</a:t>
            </a:r>
            <a:r>
              <a:rPr lang="en-GB" baseline="30000" dirty="0" smtClean="0"/>
              <a:t>2</a:t>
            </a:r>
          </a:p>
          <a:p>
            <a:r>
              <a:rPr lang="en-GB" dirty="0" smtClean="0"/>
              <a:t>Population density: 7,363 per </a:t>
            </a:r>
            <a:r>
              <a:rPr lang="en-GB" dirty="0" err="1" smtClean="0"/>
              <a:t>sq</a:t>
            </a:r>
            <a:r>
              <a:rPr lang="en-GB" dirty="0" smtClean="0"/>
              <a:t> km (the densest municipality in Portugal)</a:t>
            </a:r>
          </a:p>
          <a:p>
            <a:r>
              <a:rPr lang="en-GB" dirty="0" smtClean="0"/>
              <a:t>Average monthly income of workers 1,249 Euros</a:t>
            </a:r>
          </a:p>
          <a:p>
            <a:r>
              <a:rPr lang="en-GB" dirty="0" smtClean="0"/>
              <a:t>Average age of residents: 41.5 years</a:t>
            </a:r>
          </a:p>
          <a:p>
            <a:r>
              <a:rPr lang="en-GB" dirty="0" smtClean="0"/>
              <a:t>Key risks: floods, urban and forest fires, traffic accident, earthquakes, landslides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2612" y="310358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altLang="en-US" dirty="0" smtClean="0"/>
              <a:t>Greater Manchester, UK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612" y="1698625"/>
            <a:ext cx="11539134" cy="4525963"/>
          </a:xfrm>
        </p:spPr>
        <p:txBody>
          <a:bodyPr/>
          <a:lstStyle/>
          <a:p>
            <a:pPr eaLnBrk="1" hangingPunct="1"/>
            <a:r>
              <a:rPr lang="en-GB" altLang="en-US" dirty="0"/>
              <a:t>2.71 million people, 1.15 million households</a:t>
            </a:r>
          </a:p>
          <a:p>
            <a:pPr eaLnBrk="1" hangingPunct="1"/>
            <a:r>
              <a:rPr lang="en-GB" altLang="en-US" dirty="0"/>
              <a:t>7 million within one hour’s drive of city centre</a:t>
            </a:r>
          </a:p>
          <a:p>
            <a:pPr eaLnBrk="1" hangingPunct="1"/>
            <a:r>
              <a:rPr lang="en-GB" altLang="en-US" dirty="0"/>
              <a:t>Generates £51 billion GVA</a:t>
            </a:r>
          </a:p>
          <a:p>
            <a:pPr eaLnBrk="1" hangingPunct="1"/>
            <a:r>
              <a:rPr lang="en-GB" altLang="en-US" dirty="0"/>
              <a:t>Culturally diverse, over 150 languages spoken</a:t>
            </a:r>
          </a:p>
          <a:p>
            <a:pPr eaLnBrk="1" hangingPunct="1"/>
            <a:r>
              <a:rPr lang="en-GB" altLang="en-US" dirty="0"/>
              <a:t>Population grew by 7% in last decade</a:t>
            </a:r>
          </a:p>
          <a:p>
            <a:pPr eaLnBrk="1" hangingPunct="1"/>
            <a:r>
              <a:rPr lang="en-GB" altLang="en-US" dirty="0"/>
              <a:t>100,000 new jobs and 3% growth in GVA forecast by </a:t>
            </a:r>
            <a:r>
              <a:rPr lang="en-GB" altLang="en-US" dirty="0" smtClean="0"/>
              <a:t>2023</a:t>
            </a:r>
          </a:p>
          <a:p>
            <a:pPr eaLnBrk="1" hangingPunct="1"/>
            <a:r>
              <a:rPr lang="en-GB" altLang="en-US" dirty="0" smtClean="0"/>
              <a:t>Key risks: pandemic flu, floods, industrial risks, loss of electricity </a:t>
            </a:r>
            <a:endParaRPr lang="en-GB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Importance of the peer review for </a:t>
            </a:r>
            <a:r>
              <a:rPr lang="en-GB" dirty="0" err="1" smtClean="0"/>
              <a:t>Viggiano’s</a:t>
            </a:r>
            <a:r>
              <a:rPr lang="en-GB" dirty="0" smtClean="0"/>
              <a:t> Resilience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GB" altLang="en-US" dirty="0" smtClean="0"/>
              <a:t>create </a:t>
            </a:r>
            <a:r>
              <a:rPr lang="en-GB" altLang="en-US" dirty="0"/>
              <a:t>a </a:t>
            </a:r>
            <a:r>
              <a:rPr lang="en-GB" altLang="en-US" b="1" dirty="0">
                <a:solidFill>
                  <a:srgbClr val="0070C0"/>
                </a:solidFill>
              </a:rPr>
              <a:t>focal point </a:t>
            </a:r>
            <a:r>
              <a:rPr lang="en-GB" altLang="en-US" dirty="0"/>
              <a:t>on resilience inside the administrative structure and allocate </a:t>
            </a:r>
            <a:r>
              <a:rPr lang="en-GB" altLang="en-US" dirty="0" smtClean="0"/>
              <a:t>resources</a:t>
            </a:r>
            <a:endParaRPr lang="en-GB" altLang="en-US" dirty="0"/>
          </a:p>
          <a:p>
            <a:pPr>
              <a:spcBef>
                <a:spcPts val="0"/>
              </a:spcBef>
              <a:defRPr/>
            </a:pPr>
            <a:r>
              <a:rPr lang="en-GB" altLang="en-US" dirty="0"/>
              <a:t>create a </a:t>
            </a:r>
            <a:r>
              <a:rPr lang="en-GB" altLang="en-US" b="1" dirty="0">
                <a:solidFill>
                  <a:srgbClr val="0070C0"/>
                </a:solidFill>
              </a:rPr>
              <a:t>database</a:t>
            </a:r>
            <a:r>
              <a:rPr lang="en-GB" altLang="en-US" dirty="0"/>
              <a:t> on relevant resilience issues to improve data collection, sharing and </a:t>
            </a:r>
            <a:r>
              <a:rPr lang="en-GB" altLang="en-US" dirty="0" smtClean="0"/>
              <a:t>distribution </a:t>
            </a:r>
            <a:r>
              <a:rPr lang="en-GB" altLang="en-US" dirty="0"/>
              <a:t>(Viggiano has an excellent City Emergency Plan but not a general database on all the resilience information)</a:t>
            </a:r>
          </a:p>
          <a:p>
            <a:pPr>
              <a:spcBef>
                <a:spcPts val="0"/>
              </a:spcBef>
              <a:defRPr/>
            </a:pPr>
            <a:r>
              <a:rPr lang="en-GB" altLang="en-US" dirty="0" smtClean="0"/>
              <a:t>define </a:t>
            </a:r>
            <a:r>
              <a:rPr lang="en-GB" altLang="en-US" dirty="0" smtClean="0"/>
              <a:t>a </a:t>
            </a:r>
            <a:r>
              <a:rPr lang="en-GB" altLang="en-US" b="1" dirty="0" smtClean="0">
                <a:solidFill>
                  <a:srgbClr val="0070C0"/>
                </a:solidFill>
              </a:rPr>
              <a:t>resilience strategy </a:t>
            </a:r>
            <a:r>
              <a:rPr lang="en-GB" altLang="en-US" dirty="0" smtClean="0"/>
              <a:t>consistent </a:t>
            </a:r>
            <a:r>
              <a:rPr lang="en-GB" altLang="en-US" dirty="0"/>
              <a:t>with the Sendai Framework</a:t>
            </a:r>
          </a:p>
          <a:p>
            <a:pPr>
              <a:spcBef>
                <a:spcPts val="0"/>
              </a:spcBef>
              <a:defRPr/>
            </a:pPr>
            <a:r>
              <a:rPr lang="en-GB" altLang="en-US" dirty="0" smtClean="0"/>
              <a:t>good </a:t>
            </a:r>
            <a:r>
              <a:rPr lang="en-GB" altLang="en-US" dirty="0"/>
              <a:t>community resilience and response preparation, but need improvement in </a:t>
            </a:r>
            <a:r>
              <a:rPr lang="en-GB" altLang="en-US" b="1" dirty="0">
                <a:solidFill>
                  <a:srgbClr val="0070C0"/>
                </a:solidFill>
              </a:rPr>
              <a:t>communication</a:t>
            </a:r>
            <a:r>
              <a:rPr lang="en-GB" altLang="en-US" dirty="0"/>
              <a:t> to the population</a:t>
            </a:r>
          </a:p>
          <a:p>
            <a:pPr>
              <a:spcBef>
                <a:spcPts val="0"/>
              </a:spcBef>
              <a:defRPr/>
            </a:pPr>
            <a:r>
              <a:rPr lang="en-GB" altLang="en-US" dirty="0" smtClean="0"/>
              <a:t>improve </a:t>
            </a:r>
            <a:r>
              <a:rPr lang="en-GB" altLang="en-US" dirty="0"/>
              <a:t>collaboration with external stakeholders through a permanent </a:t>
            </a:r>
            <a:r>
              <a:rPr lang="en-GB" altLang="en-US" b="1" dirty="0">
                <a:solidFill>
                  <a:srgbClr val="0070C0"/>
                </a:solidFill>
              </a:rPr>
              <a:t>common platform </a:t>
            </a:r>
            <a:r>
              <a:rPr lang="en-GB" altLang="en-US" dirty="0"/>
              <a:t>with the relevant stakeholders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06" y="5936963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Added benefits: Viggiano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dirty="0"/>
              <a:t>Improved community resilience and response </a:t>
            </a:r>
            <a:r>
              <a:rPr lang="en-GB" altLang="en-US" dirty="0" smtClean="0"/>
              <a:t>(prompt for the </a:t>
            </a:r>
            <a:r>
              <a:rPr lang="en-GB" altLang="en-US" dirty="0"/>
              <a:t>first full scale drill on disaster </a:t>
            </a:r>
            <a:r>
              <a:rPr lang="en-GB" altLang="en-US" dirty="0" smtClean="0"/>
              <a:t>response)</a:t>
            </a:r>
          </a:p>
          <a:p>
            <a:pPr>
              <a:defRPr/>
            </a:pPr>
            <a:r>
              <a:rPr lang="en-GB" altLang="en-US" dirty="0" smtClean="0"/>
              <a:t>Increased </a:t>
            </a:r>
            <a:r>
              <a:rPr lang="en-GB" altLang="en-US" dirty="0"/>
              <a:t>recognition of the bottom up approach to resilience at the national level (on July 7, 2018 public roundtable on resilience and </a:t>
            </a:r>
            <a:r>
              <a:rPr lang="en-GB" altLang="en-US" dirty="0" smtClean="0"/>
              <a:t>DRR </a:t>
            </a:r>
            <a:r>
              <a:rPr lang="en-GB" altLang="en-US" dirty="0"/>
              <a:t>with </a:t>
            </a:r>
            <a:r>
              <a:rPr lang="en-GB" altLang="en-US" dirty="0" smtClean="0"/>
              <a:t>national politician, national DRR platform and UNISDR)</a:t>
            </a:r>
          </a:p>
          <a:p>
            <a:pPr>
              <a:defRPr/>
            </a:pPr>
            <a:r>
              <a:rPr lang="en-GB" altLang="en-US" dirty="0" smtClean="0"/>
              <a:t>Stakeholders </a:t>
            </a:r>
            <a:r>
              <a:rPr lang="en-GB" altLang="en-US" dirty="0"/>
              <a:t>participation </a:t>
            </a:r>
            <a:r>
              <a:rPr lang="en-GB" altLang="en-US" dirty="0" smtClean="0"/>
              <a:t>in </a:t>
            </a:r>
            <a:r>
              <a:rPr lang="en-GB" altLang="en-US" dirty="0"/>
              <a:t>city resilience (first time participation of many stakeholders and </a:t>
            </a:r>
            <a:r>
              <a:rPr lang="en-GB" altLang="en-US" dirty="0" smtClean="0"/>
              <a:t>interest from new stakeholders)</a:t>
            </a:r>
            <a:endParaRPr lang="en-GB" altLang="en-US" dirty="0"/>
          </a:p>
          <a:p>
            <a:pPr>
              <a:defRPr/>
            </a:pPr>
            <a:r>
              <a:rPr lang="en-GB" altLang="en-US" dirty="0" smtClean="0"/>
              <a:t>Increase </a:t>
            </a:r>
            <a:r>
              <a:rPr lang="en-GB" altLang="en-US" dirty="0"/>
              <a:t>in economy of knowledge and in human capital available for resilience </a:t>
            </a:r>
            <a:r>
              <a:rPr lang="en-GB" altLang="en-US" dirty="0" smtClean="0"/>
              <a:t>(post-graduate courses, new </a:t>
            </a:r>
            <a:r>
              <a:rPr lang="en-GB" altLang="en-US" dirty="0"/>
              <a:t>National Seismic </a:t>
            </a:r>
            <a:r>
              <a:rPr lang="en-GB" altLang="en-US" dirty="0" smtClean="0"/>
              <a:t>Observatory)</a:t>
            </a:r>
            <a:endParaRPr lang="en-GB" altLang="en-US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747" y="5681370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1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Amadora actions following peer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GB" altLang="en-US" dirty="0"/>
              <a:t>create </a:t>
            </a:r>
            <a:r>
              <a:rPr lang="en-GB" altLang="en-US" dirty="0" smtClean="0"/>
              <a:t>a multi-stakeholder </a:t>
            </a:r>
            <a:r>
              <a:rPr lang="en-GB" altLang="en-US" b="1" dirty="0" smtClean="0">
                <a:solidFill>
                  <a:srgbClr val="0070C0"/>
                </a:solidFill>
              </a:rPr>
              <a:t>local platform </a:t>
            </a:r>
            <a:r>
              <a:rPr lang="en-GB" altLang="en-US" dirty="0" smtClean="0"/>
              <a:t>for resilience that brings partners together formally on a regular basis</a:t>
            </a:r>
          </a:p>
          <a:p>
            <a:pPr>
              <a:spcBef>
                <a:spcPts val="0"/>
              </a:spcBef>
              <a:defRPr/>
            </a:pPr>
            <a:r>
              <a:rPr lang="en-GB" altLang="en-US" dirty="0"/>
              <a:t>c</a:t>
            </a:r>
            <a:r>
              <a:rPr lang="en-GB" altLang="en-US" dirty="0" smtClean="0"/>
              <a:t>apitalise on recognised </a:t>
            </a:r>
            <a:r>
              <a:rPr lang="en-GB" altLang="en-US" b="1" dirty="0" smtClean="0">
                <a:solidFill>
                  <a:srgbClr val="0070C0"/>
                </a:solidFill>
              </a:rPr>
              <a:t>good practice </a:t>
            </a:r>
            <a:r>
              <a:rPr lang="en-GB" altLang="en-US" dirty="0" smtClean="0"/>
              <a:t>to make further progress in the city</a:t>
            </a:r>
          </a:p>
          <a:p>
            <a:pPr>
              <a:spcBef>
                <a:spcPts val="0"/>
              </a:spcBef>
              <a:defRPr/>
            </a:pPr>
            <a:r>
              <a:rPr lang="en-GB" altLang="en-US" dirty="0"/>
              <a:t>o</a:t>
            </a:r>
            <a:r>
              <a:rPr lang="en-GB" altLang="en-US" dirty="0" smtClean="0"/>
              <a:t>pportunity to </a:t>
            </a:r>
            <a:r>
              <a:rPr lang="en-GB" altLang="en-US" b="1" dirty="0" smtClean="0">
                <a:solidFill>
                  <a:srgbClr val="0070C0"/>
                </a:solidFill>
              </a:rPr>
              <a:t>feedback to stakeholders </a:t>
            </a:r>
            <a:r>
              <a:rPr lang="en-GB" altLang="en-US" dirty="0" smtClean="0"/>
              <a:t>and raise the </a:t>
            </a:r>
            <a:r>
              <a:rPr lang="en-GB" altLang="en-US" b="1" dirty="0" smtClean="0">
                <a:solidFill>
                  <a:srgbClr val="0070C0"/>
                </a:solidFill>
              </a:rPr>
              <a:t>visibility </a:t>
            </a:r>
            <a:r>
              <a:rPr lang="en-GB" altLang="en-US" dirty="0" smtClean="0"/>
              <a:t>of DRR </a:t>
            </a:r>
          </a:p>
          <a:p>
            <a:pPr>
              <a:spcBef>
                <a:spcPts val="0"/>
              </a:spcBef>
              <a:defRPr/>
            </a:pPr>
            <a:r>
              <a:rPr lang="en-GB" altLang="en-US" dirty="0"/>
              <a:t>s</a:t>
            </a:r>
            <a:r>
              <a:rPr lang="en-GB" altLang="en-US" dirty="0" smtClean="0"/>
              <a:t>trengthen the cross-stakeholder </a:t>
            </a:r>
            <a:r>
              <a:rPr lang="en-GB" altLang="en-US" b="1" dirty="0" smtClean="0">
                <a:solidFill>
                  <a:srgbClr val="0070C0"/>
                </a:solidFill>
              </a:rPr>
              <a:t>training programme</a:t>
            </a:r>
            <a:endParaRPr lang="en-GB" altLang="en-US" dirty="0"/>
          </a:p>
          <a:p>
            <a:pPr>
              <a:spcBef>
                <a:spcPts val="0"/>
              </a:spcBef>
              <a:defRPr/>
            </a:pPr>
            <a:r>
              <a:rPr lang="en-GB" altLang="en-US" dirty="0"/>
              <a:t>t</a:t>
            </a:r>
            <a:r>
              <a:rPr lang="en-GB" altLang="en-US" dirty="0" smtClean="0"/>
              <a:t>urn the findings into action through an </a:t>
            </a:r>
            <a:r>
              <a:rPr lang="en-GB" altLang="en-US" b="1" dirty="0" smtClean="0">
                <a:solidFill>
                  <a:srgbClr val="0070C0"/>
                </a:solidFill>
              </a:rPr>
              <a:t>action plan </a:t>
            </a:r>
            <a:r>
              <a:rPr lang="en-GB" altLang="en-US" dirty="0" smtClean="0"/>
              <a:t>and ensure there is time to implement it before a follow-up review</a:t>
            </a:r>
            <a:endParaRPr lang="en-GB" altLang="en-US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GB" altLang="en-US" dirty="0"/>
              <a:t>c</a:t>
            </a:r>
            <a:r>
              <a:rPr lang="en-GB" altLang="en-US" dirty="0" smtClean="0"/>
              <a:t>ontinue to learn, promoting </a:t>
            </a:r>
            <a:r>
              <a:rPr lang="en-GB" altLang="en-US" b="1" dirty="0" smtClean="0">
                <a:solidFill>
                  <a:srgbClr val="0070C0"/>
                </a:solidFill>
              </a:rPr>
              <a:t>city-to-city</a:t>
            </a:r>
            <a:r>
              <a:rPr lang="en-GB" altLang="en-US" dirty="0"/>
              <a:t> </a:t>
            </a:r>
            <a:r>
              <a:rPr lang="en-GB" altLang="en-US" dirty="0" smtClean="0"/>
              <a:t>exchanges</a:t>
            </a:r>
            <a:endParaRPr lang="en-GB" alt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benefits: Amadora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124"/>
            <a:ext cx="10515600" cy="4351338"/>
          </a:xfrm>
        </p:spPr>
        <p:txBody>
          <a:bodyPr/>
          <a:lstStyle/>
          <a:p>
            <a:r>
              <a:rPr lang="en-GB" dirty="0" smtClean="0"/>
              <a:t>Reinforced the valuable contribution of the political leadership to DRR in Amadora</a:t>
            </a:r>
          </a:p>
          <a:p>
            <a:r>
              <a:rPr lang="en-GB" dirty="0" smtClean="0"/>
              <a:t>The peer review demonstrated to local stakeholders the value of their work in DRR</a:t>
            </a:r>
          </a:p>
          <a:p>
            <a:r>
              <a:rPr lang="en-GB" dirty="0" smtClean="0"/>
              <a:t>The peer review showed the value of the work carried out on the ground and demonstrated how it meets international resilience standards</a:t>
            </a:r>
          </a:p>
          <a:p>
            <a:r>
              <a:rPr lang="en-GB" dirty="0" smtClean="0"/>
              <a:t>The review assisted in demonstrating the importance of integrating risk assessments, the allocation of resources, communication within and between agencies, and collaboration between city stakeholders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5" y="5990898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698" y="5588648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Disaster Risk Reduction (DRR) 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0324"/>
            <a:ext cx="10515600" cy="4351338"/>
          </a:xfrm>
        </p:spPr>
        <p:txBody>
          <a:bodyPr/>
          <a:lstStyle/>
          <a:p>
            <a:r>
              <a:rPr lang="en-GB" altLang="en-US" dirty="0"/>
              <a:t>Last 10 years: a rising trend in natural and man-made disasters</a:t>
            </a:r>
          </a:p>
          <a:p>
            <a:r>
              <a:rPr lang="en-GB" altLang="en-US" dirty="0"/>
              <a:t>EU Civil Protection legislation advocates sharing best practice and helping each other to identify where additional effort is needed to reduce risks </a:t>
            </a:r>
          </a:p>
          <a:p>
            <a:r>
              <a:rPr lang="en-US" altLang="en-US" dirty="0"/>
              <a:t>Sendai Framework for Disaster Risk Reduction (DRR) 2015-2030 includes a global target to “substantially increase the number of countries with national and local DRR strategies by </a:t>
            </a:r>
            <a:r>
              <a:rPr lang="en-US" altLang="en-US" dirty="0" smtClean="0"/>
              <a:t>2020”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6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Greater Manchester 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GB" dirty="0" smtClean="0"/>
              <a:t>eightened awareness of DRR as an</a:t>
            </a:r>
            <a:r>
              <a:rPr lang="en-GB" altLang="en-US" b="1" dirty="0">
                <a:solidFill>
                  <a:srgbClr val="0070C0"/>
                </a:solidFill>
              </a:rPr>
              <a:t> </a:t>
            </a:r>
            <a:r>
              <a:rPr lang="en-GB" altLang="en-US" b="1" dirty="0" smtClean="0">
                <a:solidFill>
                  <a:srgbClr val="0070C0"/>
                </a:solidFill>
              </a:rPr>
              <a:t>international agenda</a:t>
            </a:r>
            <a:r>
              <a:rPr lang="en-GB" altLang="en-US" dirty="0" smtClean="0"/>
              <a:t> to which a city can make a meaningful contribution</a:t>
            </a:r>
            <a:r>
              <a:rPr lang="en-GB" dirty="0" smtClean="0"/>
              <a:t> </a:t>
            </a:r>
          </a:p>
          <a:p>
            <a:r>
              <a:rPr lang="en-GB" dirty="0"/>
              <a:t>e</a:t>
            </a:r>
            <a:r>
              <a:rPr lang="en-GB" dirty="0" smtClean="0"/>
              <a:t>mphasised the importance of evaluating </a:t>
            </a:r>
            <a:r>
              <a:rPr lang="en-GB" altLang="en-US" b="1" dirty="0" smtClean="0">
                <a:solidFill>
                  <a:srgbClr val="0070C0"/>
                </a:solidFill>
              </a:rPr>
              <a:t>recovery after disasters </a:t>
            </a:r>
            <a:r>
              <a:rPr lang="en-GB" dirty="0" smtClean="0"/>
              <a:t>and the importance of involving the community’s views</a:t>
            </a:r>
          </a:p>
          <a:p>
            <a:r>
              <a:rPr lang="en-GB" dirty="0"/>
              <a:t>r</a:t>
            </a:r>
            <a:r>
              <a:rPr lang="en-GB" dirty="0" smtClean="0"/>
              <a:t>einforced the scale and complexity of city infrastructure and the need for </a:t>
            </a:r>
            <a:r>
              <a:rPr lang="en-GB" b="1" dirty="0" smtClean="0">
                <a:solidFill>
                  <a:srgbClr val="0070C0"/>
                </a:solidFill>
              </a:rPr>
              <a:t>collaboration </a:t>
            </a:r>
            <a:r>
              <a:rPr lang="en-GB" dirty="0" smtClean="0"/>
              <a:t>in resilience planning</a:t>
            </a:r>
          </a:p>
          <a:p>
            <a:r>
              <a:rPr lang="en-GB" dirty="0"/>
              <a:t>b</a:t>
            </a:r>
            <a:r>
              <a:rPr lang="en-GB" dirty="0" smtClean="0"/>
              <a:t>rought a focus on understanding the risks and plans in place for </a:t>
            </a:r>
            <a:r>
              <a:rPr lang="en-GB" b="1" dirty="0" smtClean="0">
                <a:solidFill>
                  <a:srgbClr val="0070C0"/>
                </a:solidFill>
              </a:rPr>
              <a:t>high impact, low probability </a:t>
            </a:r>
            <a:r>
              <a:rPr lang="en-GB" dirty="0" smtClean="0"/>
              <a:t>events</a:t>
            </a:r>
          </a:p>
          <a:p>
            <a:pPr marL="0" indent="0">
              <a:buNone/>
            </a:pPr>
            <a:r>
              <a:rPr lang="en-GB" altLang="en-US" b="1" dirty="0" smtClean="0">
                <a:solidFill>
                  <a:srgbClr val="0070C0"/>
                </a:solidFill>
              </a:rPr>
              <a:t> 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 all 3 cities learn?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 smtClean="0"/>
              <a:t>We could all help one another and learn from examples in each other’s cities</a:t>
            </a:r>
          </a:p>
          <a:p>
            <a:r>
              <a:rPr lang="en-GB" dirty="0" smtClean="0"/>
              <a:t>Whether being part of the peer review team or part of the city team being peer reviewed, we took away new perspectives and new knowledge</a:t>
            </a:r>
          </a:p>
          <a:p>
            <a:r>
              <a:rPr lang="en-GB" dirty="0" smtClean="0"/>
              <a:t>Peer reviews make a difference on the ground – both through the process itself and also through consideration of the findings</a:t>
            </a:r>
          </a:p>
          <a:p>
            <a:r>
              <a:rPr lang="en-GB" dirty="0" smtClean="0"/>
              <a:t>A good peer review takes time to prepare, carry out and write up but it is a good investment for the city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summary: benefits to cities of undertaking a DRR peer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Demonstrate commitment to international and European frameworks and regulation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the opportunity to assess current situation and potential improvements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Receive supportive challenge from expert panel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Build confidence in and ownership of DRR agenda within the city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Initiate a policy dialogue helping to improve consistency in DRR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Structured learning process with ways to demonstrate the value of the time and resource invested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Personal and professional development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12" y="5936963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City level interest in peer reviews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Local governments closest to communities</a:t>
            </a:r>
          </a:p>
          <a:p>
            <a:r>
              <a:rPr lang="en-GB" sz="3200" dirty="0" smtClean="0"/>
              <a:t>Municipalities often convene DRR preparations in the city</a:t>
            </a:r>
          </a:p>
          <a:p>
            <a:r>
              <a:rPr lang="en-GB" sz="3200" dirty="0" smtClean="0"/>
              <a:t>DRR assurance</a:t>
            </a:r>
          </a:p>
          <a:p>
            <a:r>
              <a:rPr lang="en-GB" sz="3200" dirty="0" smtClean="0"/>
              <a:t>Tools include: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3200" dirty="0" smtClean="0"/>
              <a:t>Guidance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3200" dirty="0" smtClean="0"/>
              <a:t>Self-assessment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3200" dirty="0" smtClean="0"/>
              <a:t>Value in collaboration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9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Uscore</a:t>
            </a:r>
            <a:r>
              <a:rPr lang="en-GB" dirty="0" smtClean="0"/>
              <a:t> (1!)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0" y="433388"/>
            <a:ext cx="7920038" cy="1325562"/>
          </a:xfrm>
        </p:spPr>
        <p:txBody>
          <a:bodyPr/>
          <a:lstStyle/>
          <a:p>
            <a:pPr lvl="0" algn="l" eaLnBrk="1" hangingPunct="1">
              <a:spcBef>
                <a:spcPct val="20000"/>
              </a:spcBef>
            </a:pPr>
            <a:r>
              <a:rPr lang="en-US" altLang="sv-SE" sz="3200" dirty="0" smtClean="0">
                <a:solidFill>
                  <a:srgbClr val="000000"/>
                </a:solidFill>
                <a:ea typeface="+mn-ea"/>
                <a:cs typeface="+mn-cs"/>
              </a:rPr>
              <a:t>Managing </a:t>
            </a:r>
            <a:r>
              <a:rPr lang="en-US" altLang="sv-SE" sz="3200" dirty="0">
                <a:solidFill>
                  <a:srgbClr val="000000"/>
                </a:solidFill>
                <a:ea typeface="+mn-ea"/>
                <a:cs typeface="+mn-cs"/>
              </a:rPr>
              <a:t>Urban Risks in Europe: Implementation of the City Disaster Resilience Scorecard (</a:t>
            </a:r>
            <a:r>
              <a:rPr lang="en-US" altLang="sv-SE" sz="3200" dirty="0" smtClean="0">
                <a:solidFill>
                  <a:srgbClr val="000000"/>
                </a:solidFill>
                <a:ea typeface="+mn-ea"/>
                <a:cs typeface="+mn-cs"/>
              </a:rPr>
              <a:t>U</a:t>
            </a:r>
            <a:r>
              <a:rPr lang="sv-SE" altLang="sv-SE" sz="3200" dirty="0">
                <a:solidFill>
                  <a:srgbClr val="000000"/>
                </a:solidFill>
                <a:ea typeface="+mn-ea"/>
                <a:cs typeface="+mn-cs"/>
              </a:rPr>
              <a:t>s</a:t>
            </a:r>
            <a:r>
              <a:rPr lang="sv-SE" altLang="sv-SE" sz="3200" dirty="0" smtClean="0">
                <a:solidFill>
                  <a:srgbClr val="000000"/>
                </a:solidFill>
                <a:ea typeface="+mn-ea"/>
                <a:cs typeface="+mn-cs"/>
              </a:rPr>
              <a:t>core</a:t>
            </a:r>
            <a:r>
              <a:rPr lang="en-US" altLang="sv-SE" sz="3200" dirty="0">
                <a:solidFill>
                  <a:srgbClr val="000000"/>
                </a:solidFill>
                <a:ea typeface="+mn-ea"/>
                <a:cs typeface="+mn-cs"/>
              </a:rPr>
              <a:t>)</a:t>
            </a:r>
            <a:r>
              <a:rPr lang="en-GB" altLang="en-US" sz="3200" dirty="0">
                <a:solidFill>
                  <a:srgbClr val="000000"/>
                </a:solidFill>
                <a:ea typeface="+mn-ea"/>
                <a:cs typeface="+mn-cs"/>
              </a:rPr>
              <a:t/>
            </a:r>
            <a:br>
              <a:rPr lang="en-GB" altLang="en-US" sz="3200" dirty="0">
                <a:solidFill>
                  <a:srgbClr val="000000"/>
                </a:solidFill>
                <a:ea typeface="+mn-ea"/>
                <a:cs typeface="+mn-cs"/>
              </a:rPr>
            </a:br>
            <a:r>
              <a:rPr lang="en-GB" altLang="en-US" sz="3200" dirty="0" smtClean="0">
                <a:solidFill>
                  <a:srgbClr val="990099"/>
                </a:solidFill>
              </a:rPr>
              <a:t>   </a:t>
            </a:r>
            <a:endParaRPr lang="en-GB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>
          <a:xfrm>
            <a:off x="0" y="1758950"/>
            <a:ext cx="7607300" cy="41719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sv-SE" sz="2800" dirty="0">
                <a:solidFill>
                  <a:srgbClr val="000000"/>
                </a:solidFill>
              </a:rPr>
              <a:t>Municipality of Amadora, Portugal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sv-SE" sz="2800" dirty="0">
                <a:solidFill>
                  <a:srgbClr val="000000"/>
                </a:solidFill>
              </a:rPr>
              <a:t>Stoke-on-Trent City Council, United Kingdom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sv-SE" sz="2800" dirty="0" err="1">
                <a:solidFill>
                  <a:srgbClr val="000000"/>
                </a:solidFill>
              </a:rPr>
              <a:t>Salford</a:t>
            </a:r>
            <a:r>
              <a:rPr lang="en-US" altLang="sv-SE" sz="2800" dirty="0">
                <a:solidFill>
                  <a:srgbClr val="000000"/>
                </a:solidFill>
              </a:rPr>
              <a:t> City Council, United Kingdom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sv-SE" sz="2800" dirty="0">
                <a:solidFill>
                  <a:srgbClr val="000000"/>
                </a:solidFill>
              </a:rPr>
              <a:t>City of Jönköping, Sweden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sv-SE" sz="2800" dirty="0">
                <a:solidFill>
                  <a:srgbClr val="000000"/>
                </a:solidFill>
              </a:rPr>
              <a:t>City of </a:t>
            </a:r>
            <a:r>
              <a:rPr lang="en-US" altLang="sv-SE" sz="2800" dirty="0" err="1">
                <a:solidFill>
                  <a:srgbClr val="000000"/>
                </a:solidFill>
              </a:rPr>
              <a:t>Arvika</a:t>
            </a:r>
            <a:r>
              <a:rPr lang="en-US" altLang="sv-SE" sz="2800" dirty="0">
                <a:solidFill>
                  <a:srgbClr val="000000"/>
                </a:solidFill>
              </a:rPr>
              <a:t>, Sweden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sv-SE" sz="2800" dirty="0">
                <a:solidFill>
                  <a:srgbClr val="000000"/>
                </a:solidFill>
              </a:rPr>
              <a:t>in cooperation with the UK Cabinet office /  </a:t>
            </a:r>
            <a:r>
              <a:rPr lang="en-US" altLang="sv-SE" sz="2800" dirty="0" smtClean="0">
                <a:solidFill>
                  <a:srgbClr val="000000"/>
                </a:solidFill>
              </a:rPr>
              <a:t>DCLG, ANPC, MSB</a:t>
            </a:r>
            <a:endParaRPr lang="en-US" altLang="sv-SE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sv-SE" sz="2800" dirty="0">
                <a:solidFill>
                  <a:srgbClr val="000000"/>
                </a:solidFill>
              </a:rPr>
              <a:t>UNISDR (United Nations International Strategy for Disaster Reduction)</a:t>
            </a:r>
          </a:p>
          <a:p>
            <a:pPr marL="0" indent="0" eaLnBrk="1" hangingPunct="1">
              <a:buNone/>
            </a:pPr>
            <a:endParaRPr lang="en-GB" altLang="en-US" dirty="0"/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16" y="0"/>
            <a:ext cx="44006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1"/>
          <p:cNvSpPr>
            <a:spLocks noChangeArrowheads="1"/>
          </p:cNvSpPr>
          <p:nvPr/>
        </p:nvSpPr>
        <p:spPr bwMode="auto">
          <a:xfrm>
            <a:off x="8408987" y="738189"/>
            <a:ext cx="912813" cy="360362"/>
          </a:xfrm>
          <a:prstGeom prst="wedgeRectCallout">
            <a:avLst>
              <a:gd name="adj1" fmla="val 36606"/>
              <a:gd name="adj2" fmla="val 709472"/>
            </a:avLst>
          </a:prstGeom>
          <a:solidFill>
            <a:schemeClr val="accent1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1000" dirty="0">
                <a:solidFill>
                  <a:srgbClr val="FFFFFF"/>
                </a:solidFill>
              </a:rPr>
              <a:t>Greater Manchester</a:t>
            </a:r>
          </a:p>
        </p:txBody>
      </p:sp>
      <p:sp>
        <p:nvSpPr>
          <p:cNvPr id="13" name="Rectangular Callout 12"/>
          <p:cNvSpPr>
            <a:spLocks noChangeArrowheads="1"/>
          </p:cNvSpPr>
          <p:nvPr/>
        </p:nvSpPr>
        <p:spPr bwMode="auto">
          <a:xfrm>
            <a:off x="8481218" y="4004514"/>
            <a:ext cx="768350" cy="306388"/>
          </a:xfrm>
          <a:prstGeom prst="wedgeRectCallout">
            <a:avLst>
              <a:gd name="adj1" fmla="val 53097"/>
              <a:gd name="adj2" fmla="val -176426"/>
            </a:avLst>
          </a:prstGeom>
          <a:solidFill>
            <a:schemeClr val="accent1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1000" dirty="0">
                <a:solidFill>
                  <a:srgbClr val="FFFFFF"/>
                </a:solidFill>
              </a:rPr>
              <a:t>Stoke-on-Trent</a:t>
            </a:r>
          </a:p>
        </p:txBody>
      </p:sp>
      <p:sp>
        <p:nvSpPr>
          <p:cNvPr id="14" name="Rectangular Callout 13"/>
          <p:cNvSpPr>
            <a:spLocks noChangeArrowheads="1"/>
          </p:cNvSpPr>
          <p:nvPr/>
        </p:nvSpPr>
        <p:spPr bwMode="auto">
          <a:xfrm>
            <a:off x="8099067" y="5064840"/>
            <a:ext cx="720725" cy="279892"/>
          </a:xfrm>
          <a:prstGeom prst="wedgeRectCallout">
            <a:avLst>
              <a:gd name="adj1" fmla="val -13875"/>
              <a:gd name="adj2" fmla="val 344819"/>
            </a:avLst>
          </a:prstGeom>
          <a:solidFill>
            <a:schemeClr val="accent1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1000" dirty="0" err="1">
                <a:solidFill>
                  <a:srgbClr val="FFFFFF"/>
                </a:solidFill>
              </a:rPr>
              <a:t>Amadora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15" name="Rectangular Callout 14"/>
          <p:cNvSpPr>
            <a:spLocks noChangeArrowheads="1"/>
          </p:cNvSpPr>
          <p:nvPr/>
        </p:nvSpPr>
        <p:spPr bwMode="auto">
          <a:xfrm>
            <a:off x="10540071" y="66578"/>
            <a:ext cx="576263" cy="306387"/>
          </a:xfrm>
          <a:prstGeom prst="wedgeRectCallout">
            <a:avLst>
              <a:gd name="adj1" fmla="val 104877"/>
              <a:gd name="adj2" fmla="val 368072"/>
            </a:avLst>
          </a:prstGeom>
          <a:solidFill>
            <a:schemeClr val="accent1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1000" dirty="0" err="1">
                <a:solidFill>
                  <a:srgbClr val="FFFFFF"/>
                </a:solidFill>
              </a:rPr>
              <a:t>Arvika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16" name="Rectangular Callout 15"/>
          <p:cNvSpPr>
            <a:spLocks noChangeArrowheads="1"/>
          </p:cNvSpPr>
          <p:nvPr/>
        </p:nvSpPr>
        <p:spPr bwMode="auto">
          <a:xfrm>
            <a:off x="11571287" y="433389"/>
            <a:ext cx="758825" cy="304800"/>
          </a:xfrm>
          <a:prstGeom prst="wedgeRectCallout">
            <a:avLst>
              <a:gd name="adj1" fmla="val -52665"/>
              <a:gd name="adj2" fmla="val 454644"/>
            </a:avLst>
          </a:prstGeom>
          <a:solidFill>
            <a:schemeClr val="accent1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1000" dirty="0">
                <a:solidFill>
                  <a:srgbClr val="FFFFFF"/>
                </a:solidFill>
              </a:rPr>
              <a:t>Jönköping</a:t>
            </a:r>
          </a:p>
        </p:txBody>
      </p:sp>
      <p:pic>
        <p:nvPicPr>
          <p:cNvPr id="6155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86" y="5681523"/>
            <a:ext cx="116681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6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215"/>
            <a:ext cx="10515600" cy="1325563"/>
          </a:xfrm>
        </p:spPr>
        <p:txBody>
          <a:bodyPr/>
          <a:lstStyle/>
          <a:p>
            <a:r>
              <a:rPr lang="en-GB" dirty="0" smtClean="0"/>
              <a:t>Benefits of self-assessment in </a:t>
            </a:r>
            <a:r>
              <a:rPr lang="en-GB" dirty="0" err="1" smtClean="0"/>
              <a:t>Uscore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77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altLang="en-US" dirty="0" smtClean="0"/>
              <a:t>Data collection against indicators</a:t>
            </a:r>
          </a:p>
          <a:p>
            <a:r>
              <a:rPr lang="en-GB" altLang="en-US" dirty="0" smtClean="0"/>
              <a:t>Improved cross-sector and partner conversations</a:t>
            </a:r>
          </a:p>
          <a:p>
            <a:r>
              <a:rPr lang="en-GB" altLang="en-US" dirty="0" smtClean="0"/>
              <a:t>Useful starting point for a city to produce a baseline and inform an action plan</a:t>
            </a:r>
          </a:p>
          <a:p>
            <a:r>
              <a:rPr lang="en-GB" altLang="en-US" dirty="0" smtClean="0"/>
              <a:t>Positive political engagement</a:t>
            </a:r>
          </a:p>
          <a:p>
            <a:r>
              <a:rPr lang="en-GB" dirty="0" smtClean="0"/>
              <a:t>Thorough understanding of UNISDR Making Cities Resilient framework</a:t>
            </a:r>
          </a:p>
          <a:p>
            <a:r>
              <a:rPr lang="en-GB" dirty="0" smtClean="0"/>
              <a:t>Establish the city as a global leader in resilience putting cities on the global stage</a:t>
            </a: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City-to-city learning exchanges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4" y="5936963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331" y="5510206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Recommendations made after self-assessment through </a:t>
            </a:r>
            <a:r>
              <a:rPr lang="en-GB" dirty="0" err="1" smtClean="0"/>
              <a:t>Uscore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 smtClean="0"/>
              <a:t>Be clear about the aim and expected outcomes of self-assessment: it is an investment</a:t>
            </a:r>
          </a:p>
          <a:p>
            <a:r>
              <a:rPr lang="en-GB" altLang="en-US" sz="3200" dirty="0" smtClean="0"/>
              <a:t>Developing a clear stakeholder engagement strategy</a:t>
            </a:r>
          </a:p>
          <a:p>
            <a:r>
              <a:rPr lang="en-GB" altLang="en-US" sz="3200" dirty="0" smtClean="0"/>
              <a:t>Capitalizing upon increased citizen / stakeholder awareness on disaster risk reduction: use the outcomes</a:t>
            </a:r>
          </a:p>
          <a:p>
            <a:r>
              <a:rPr lang="en-GB" altLang="en-US" sz="3200" dirty="0" smtClean="0"/>
              <a:t>Establishing an ongoing process dialogue and city-level multi-agency platform (vs one-off self-assessment) 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7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from </a:t>
            </a:r>
            <a:r>
              <a:rPr lang="en-GB" dirty="0" err="1" smtClean="0"/>
              <a:t>Uscore</a:t>
            </a:r>
            <a:r>
              <a:rPr lang="en-GB" dirty="0" smtClean="0"/>
              <a:t> that cities wanted to address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A focus on practical issues of relevance to cities</a:t>
            </a:r>
          </a:p>
          <a:p>
            <a:pPr>
              <a:defRPr/>
            </a:pPr>
            <a:r>
              <a:rPr lang="en-GB" dirty="0" smtClean="0"/>
              <a:t>Recognising the complexity of topics and stakeholder engagement</a:t>
            </a:r>
            <a:endParaRPr lang="en-GB" dirty="0"/>
          </a:p>
          <a:p>
            <a:pPr>
              <a:defRPr/>
            </a:pPr>
            <a:r>
              <a:rPr lang="en-GB" dirty="0" smtClean="0"/>
              <a:t>Demonstrating investment proportionate to outcomes</a:t>
            </a:r>
          </a:p>
          <a:p>
            <a:pPr>
              <a:defRPr/>
            </a:pPr>
            <a:r>
              <a:rPr lang="en-GB" dirty="0" smtClean="0"/>
              <a:t>Enabling cities to focus on topics of most relevance to their context</a:t>
            </a:r>
            <a:endParaRPr lang="en-GB" dirty="0"/>
          </a:p>
          <a:p>
            <a:pPr>
              <a:defRPr/>
            </a:pPr>
            <a:r>
              <a:rPr lang="en-GB" dirty="0" smtClean="0"/>
              <a:t>Recognising a qualitative assessment can be as valuable, if not more so, than a numeric one</a:t>
            </a:r>
            <a:endParaRPr lang="en-GB" dirty="0"/>
          </a:p>
          <a:p>
            <a:pPr>
              <a:defRPr/>
            </a:pPr>
            <a:r>
              <a:rPr lang="en-GB" dirty="0" smtClean="0"/>
              <a:t>Building on the city-to-city exchanges that offered new ideas and perspectives</a:t>
            </a:r>
          </a:p>
          <a:p>
            <a:pPr>
              <a:defRPr/>
            </a:pPr>
            <a:r>
              <a:rPr lang="en-GB" dirty="0" smtClean="0"/>
              <a:t>Assistance in creating DRR strategies and action plans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6064594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747" y="5588648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Uscore2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1" y="5798712"/>
            <a:ext cx="1926503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371955"/>
            <a:ext cx="13961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1411</Words>
  <Application>Microsoft Office PowerPoint</Application>
  <PresentationFormat>Widescreen</PresentationFormat>
  <Paragraphs>139</Paragraphs>
  <Slides>22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Default Design</vt:lpstr>
      <vt:lpstr>Uscore2 city-to-city peer reviews in Disaster Risk Reduction</vt:lpstr>
      <vt:lpstr>Disaster Risk Reduction (DRR) Context</vt:lpstr>
      <vt:lpstr>City level interest in peer reviews</vt:lpstr>
      <vt:lpstr>Uscore (1!)</vt:lpstr>
      <vt:lpstr>Managing Urban Risks in Europe: Implementation of the City Disaster Resilience Scorecard (Uscore)    </vt:lpstr>
      <vt:lpstr>Benefits of self-assessment in Uscore</vt:lpstr>
      <vt:lpstr>Recommendations made after self-assessment through Uscore</vt:lpstr>
      <vt:lpstr>Learning from Uscore that cities wanted to address</vt:lpstr>
      <vt:lpstr>Uscore2</vt:lpstr>
      <vt:lpstr>Uscore2 inception</vt:lpstr>
      <vt:lpstr>Uscore2 specific objectives</vt:lpstr>
      <vt:lpstr>The peer review tool should be designed to:</vt:lpstr>
      <vt:lpstr>Viggiano, Italy</vt:lpstr>
      <vt:lpstr>Amadora, Portugal</vt:lpstr>
      <vt:lpstr>Greater Manchester, UK</vt:lpstr>
      <vt:lpstr>Importance of the peer review for Viggiano’s Resilience</vt:lpstr>
      <vt:lpstr>Added benefits: Viggiano</vt:lpstr>
      <vt:lpstr>Amadora actions following peer review</vt:lpstr>
      <vt:lpstr>Additional benefits: Amadora</vt:lpstr>
      <vt:lpstr>Greater Manchester benefits</vt:lpstr>
      <vt:lpstr>What did all 3 cities learn?</vt:lpstr>
      <vt:lpstr>In summary: benefits to cities of undertaking a DRR peer review</vt:lpstr>
    </vt:vector>
  </TitlesOfParts>
  <Company>Manchester City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Uscore2 city-to-city peer reviews in Disaster Risk Reduction</dc:title>
  <dc:creator>Kath Oldham</dc:creator>
  <cp:lastModifiedBy>Kath Oldham</cp:lastModifiedBy>
  <cp:revision>24</cp:revision>
  <dcterms:created xsi:type="dcterms:W3CDTF">2018-11-12T14:49:08Z</dcterms:created>
  <dcterms:modified xsi:type="dcterms:W3CDTF">2018-11-20T19:53:36Z</dcterms:modified>
</cp:coreProperties>
</file>