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0"/>
  </p:notesMasterIdLst>
  <p:sldIdLst>
    <p:sldId id="256" r:id="rId2"/>
    <p:sldId id="257" r:id="rId3"/>
    <p:sldId id="258" r:id="rId4"/>
    <p:sldId id="298" r:id="rId5"/>
    <p:sldId id="259" r:id="rId6"/>
    <p:sldId id="282" r:id="rId7"/>
    <p:sldId id="283" r:id="rId8"/>
    <p:sldId id="299" r:id="rId9"/>
    <p:sldId id="284" r:id="rId10"/>
    <p:sldId id="285" r:id="rId11"/>
    <p:sldId id="286" r:id="rId12"/>
    <p:sldId id="300" r:id="rId13"/>
    <p:sldId id="287" r:id="rId14"/>
    <p:sldId id="301" r:id="rId15"/>
    <p:sldId id="288" r:id="rId16"/>
    <p:sldId id="302" r:id="rId17"/>
    <p:sldId id="291" r:id="rId18"/>
    <p:sldId id="292" r:id="rId19"/>
    <p:sldId id="303" r:id="rId20"/>
    <p:sldId id="265" r:id="rId21"/>
    <p:sldId id="266" r:id="rId22"/>
    <p:sldId id="273" r:id="rId23"/>
    <p:sldId id="304" r:id="rId24"/>
    <p:sldId id="276" r:id="rId25"/>
    <p:sldId id="293" r:id="rId26"/>
    <p:sldId id="305" r:id="rId27"/>
    <p:sldId id="275" r:id="rId28"/>
    <p:sldId id="306" r:id="rId29"/>
    <p:sldId id="274" r:id="rId30"/>
    <p:sldId id="278" r:id="rId31"/>
    <p:sldId id="279" r:id="rId32"/>
    <p:sldId id="280" r:id="rId33"/>
    <p:sldId id="281" r:id="rId34"/>
    <p:sldId id="311" r:id="rId35"/>
    <p:sldId id="312" r:id="rId36"/>
    <p:sldId id="313" r:id="rId37"/>
    <p:sldId id="314" r:id="rId38"/>
    <p:sldId id="315" r:id="rId3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5370" autoAdjust="0"/>
  </p:normalViewPr>
  <p:slideViewPr>
    <p:cSldViewPr>
      <p:cViewPr varScale="1">
        <p:scale>
          <a:sx n="67" d="100"/>
          <a:sy n="67" d="100"/>
        </p:scale>
        <p:origin x="-12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niel:Documents:Maestria:Proyecto:cefalea:Desarrollo%20Encues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Tatiana\Mis%20documentos\postmortemQualdev\planeacion\cycle2_sprint1_sprint_backlog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Tatiana\Mis%20documentos\postmortemQualdev\planeacion\cycle2_sprint2_sprint_backlog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niel:Documents:Maestria:Proyecto:Postmortem:LOCs_postmortem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Tatiana\Mis%20documentos\postmortemQualdev\LOCS_cefaleas\LOCs_postmortem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niel:Documents:Maestria:Proyecto:Postmortem:todo_conWeb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O"/>
  <c:style val="18"/>
  <c:chart>
    <c:title>
      <c:tx>
        <c:rich>
          <a:bodyPr/>
          <a:lstStyle/>
          <a:p>
            <a:pPr>
              <a:defRPr/>
            </a:pPr>
            <a:r>
              <a:rPr lang="en-US"/>
              <a:t>Use Intention</a:t>
            </a:r>
          </a:p>
        </c:rich>
      </c:tx>
      <c:layout/>
    </c:title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Sheet2!$O$98</c:f>
              <c:strCache>
                <c:ptCount val="1"/>
                <c:pt idx="0">
                  <c:v>Porcentaje</c:v>
                </c:pt>
              </c:strCache>
            </c:strRef>
          </c:tx>
          <c:dLbls>
            <c:dLbl>
              <c:idx val="0"/>
              <c:layout>
                <c:manualLayout>
                  <c:x val="1.6666666666666705E-2"/>
                  <c:y val="-7.8703703703703831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0%</a:t>
                    </a:r>
                  </a:p>
                </c:rich>
              </c:tx>
              <c:showVal val="1"/>
            </c:dLbl>
            <c:dLbl>
              <c:idx val="1"/>
              <c:layout>
                <c:manualLayout>
                  <c:x val="3.0555555555555513E-2"/>
                  <c:y val="-4.1666666666666713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68.75%</a:t>
                    </a:r>
                  </a:p>
                </c:rich>
              </c:tx>
              <c:showVal val="1"/>
            </c:dLbl>
            <c:dLbl>
              <c:idx val="2"/>
              <c:layout>
                <c:manualLayout>
                  <c:x val="2.7777777777777807E-2"/>
                  <c:y val="-3.7037037037037007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31.25%</a:t>
                    </a:r>
                  </a:p>
                </c:rich>
              </c:tx>
              <c:showVal val="1"/>
            </c:dLbl>
            <c:showVal val="1"/>
          </c:dLbls>
          <c:cat>
            <c:strRef>
              <c:f>Sheet2!$P$99:$P$101</c:f>
              <c:strCache>
                <c:ptCount val="3"/>
                <c:pt idx="0">
                  <c:v>Not Agreed</c:v>
                </c:pt>
                <c:pt idx="1">
                  <c:v>Agreed</c:v>
                </c:pt>
                <c:pt idx="2">
                  <c:v>Very Agreed</c:v>
                </c:pt>
              </c:strCache>
            </c:strRef>
          </c:cat>
          <c:val>
            <c:numRef>
              <c:f>Sheet2!$O$99:$O$101</c:f>
              <c:numCache>
                <c:formatCode>General</c:formatCode>
                <c:ptCount val="3"/>
                <c:pt idx="0">
                  <c:v>0</c:v>
                </c:pt>
                <c:pt idx="1">
                  <c:v>68.75</c:v>
                </c:pt>
                <c:pt idx="2">
                  <c:v>31.25</c:v>
                </c:pt>
              </c:numCache>
            </c:numRef>
          </c:val>
        </c:ser>
        <c:shape val="box"/>
        <c:axId val="57791232"/>
        <c:axId val="57792768"/>
        <c:axId val="0"/>
      </c:bar3DChart>
      <c:catAx>
        <c:axId val="57791232"/>
        <c:scaling>
          <c:orientation val="minMax"/>
        </c:scaling>
        <c:axPos val="b"/>
        <c:tickLblPos val="nextTo"/>
        <c:crossAx val="57792768"/>
        <c:crosses val="autoZero"/>
        <c:auto val="1"/>
        <c:lblAlgn val="ctr"/>
        <c:lblOffset val="100"/>
      </c:catAx>
      <c:valAx>
        <c:axId val="57792768"/>
        <c:scaling>
          <c:orientation val="minMax"/>
        </c:scaling>
        <c:axPos val="l"/>
        <c:majorGridlines/>
        <c:numFmt formatCode="General" sourceLinked="1"/>
        <c:tickLblPos val="nextTo"/>
        <c:crossAx val="57791232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O"/>
  <c:chart>
    <c:plotArea>
      <c:layout/>
      <c:lineChart>
        <c:grouping val="standard"/>
        <c:ser>
          <c:idx val="0"/>
          <c:order val="0"/>
          <c:tx>
            <c:v>Real</c:v>
          </c:tx>
          <c:cat>
            <c:numRef>
              <c:f>'Sprint Backlock'!$H$6:$V$6</c:f>
              <c:numCache>
                <c:formatCode>dd/mm/yyyy</c:formatCode>
                <c:ptCount val="15"/>
                <c:pt idx="0">
                  <c:v>39895</c:v>
                </c:pt>
                <c:pt idx="1">
                  <c:v>39896</c:v>
                </c:pt>
                <c:pt idx="2">
                  <c:v>39897</c:v>
                </c:pt>
                <c:pt idx="3">
                  <c:v>39898</c:v>
                </c:pt>
                <c:pt idx="4">
                  <c:v>39899</c:v>
                </c:pt>
                <c:pt idx="5">
                  <c:v>39902</c:v>
                </c:pt>
                <c:pt idx="6">
                  <c:v>39903</c:v>
                </c:pt>
                <c:pt idx="7">
                  <c:v>39904</c:v>
                </c:pt>
                <c:pt idx="8">
                  <c:v>39905</c:v>
                </c:pt>
                <c:pt idx="9">
                  <c:v>39906</c:v>
                </c:pt>
                <c:pt idx="10">
                  <c:v>39916</c:v>
                </c:pt>
                <c:pt idx="11">
                  <c:v>39917</c:v>
                </c:pt>
                <c:pt idx="12">
                  <c:v>39918</c:v>
                </c:pt>
                <c:pt idx="13">
                  <c:v>39919</c:v>
                </c:pt>
                <c:pt idx="14">
                  <c:v>39920</c:v>
                </c:pt>
              </c:numCache>
            </c:numRef>
          </c:cat>
          <c:val>
            <c:numRef>
              <c:f>'Sprint Backlock'!$H$9:$V$9</c:f>
              <c:numCache>
                <c:formatCode>#,##0.0</c:formatCode>
                <c:ptCount val="15"/>
                <c:pt idx="0">
                  <c:v>80.45</c:v>
                </c:pt>
                <c:pt idx="1">
                  <c:v>80.45</c:v>
                </c:pt>
                <c:pt idx="2">
                  <c:v>79.7</c:v>
                </c:pt>
                <c:pt idx="3">
                  <c:v>78.45</c:v>
                </c:pt>
                <c:pt idx="4">
                  <c:v>73</c:v>
                </c:pt>
                <c:pt idx="5">
                  <c:v>69.149999999999991</c:v>
                </c:pt>
                <c:pt idx="6">
                  <c:v>65.22</c:v>
                </c:pt>
                <c:pt idx="7">
                  <c:v>56.620000000000005</c:v>
                </c:pt>
                <c:pt idx="8">
                  <c:v>50.09</c:v>
                </c:pt>
                <c:pt idx="9">
                  <c:v>42.08</c:v>
                </c:pt>
                <c:pt idx="10">
                  <c:v>37.479999999999997</c:v>
                </c:pt>
                <c:pt idx="11">
                  <c:v>37.030000000000008</c:v>
                </c:pt>
                <c:pt idx="12">
                  <c:v>34.780000000000008</c:v>
                </c:pt>
                <c:pt idx="13">
                  <c:v>32.780000000000008</c:v>
                </c:pt>
                <c:pt idx="14">
                  <c:v>28.81999999999999</c:v>
                </c:pt>
              </c:numCache>
            </c:numRef>
          </c:val>
        </c:ser>
        <c:ser>
          <c:idx val="1"/>
          <c:order val="1"/>
          <c:tx>
            <c:v>Ideal</c:v>
          </c:tx>
          <c:spPr>
            <a:ln>
              <a:solidFill>
                <a:schemeClr val="accent3">
                  <a:lumMod val="75000"/>
                </a:schemeClr>
              </a:solidFill>
            </a:ln>
          </c:spPr>
          <c:marker>
            <c:spPr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c:spPr>
          </c:marker>
          <c:cat>
            <c:numRef>
              <c:f>'Sprint Backlock'!$H$6:$V$6</c:f>
              <c:numCache>
                <c:formatCode>dd/mm/yyyy</c:formatCode>
                <c:ptCount val="15"/>
                <c:pt idx="0">
                  <c:v>39895</c:v>
                </c:pt>
                <c:pt idx="1">
                  <c:v>39896</c:v>
                </c:pt>
                <c:pt idx="2">
                  <c:v>39897</c:v>
                </c:pt>
                <c:pt idx="3">
                  <c:v>39898</c:v>
                </c:pt>
                <c:pt idx="4">
                  <c:v>39899</c:v>
                </c:pt>
                <c:pt idx="5">
                  <c:v>39902</c:v>
                </c:pt>
                <c:pt idx="6">
                  <c:v>39903</c:v>
                </c:pt>
                <c:pt idx="7">
                  <c:v>39904</c:v>
                </c:pt>
                <c:pt idx="8">
                  <c:v>39905</c:v>
                </c:pt>
                <c:pt idx="9">
                  <c:v>39906</c:v>
                </c:pt>
                <c:pt idx="10">
                  <c:v>39916</c:v>
                </c:pt>
                <c:pt idx="11">
                  <c:v>39917</c:v>
                </c:pt>
                <c:pt idx="12">
                  <c:v>39918</c:v>
                </c:pt>
                <c:pt idx="13">
                  <c:v>39919</c:v>
                </c:pt>
                <c:pt idx="14">
                  <c:v>39920</c:v>
                </c:pt>
              </c:numCache>
            </c:numRef>
          </c:cat>
          <c:val>
            <c:numRef>
              <c:f>'Sprint Backlock'!$H$8:$V$8</c:f>
              <c:numCache>
                <c:formatCode>General</c:formatCode>
                <c:ptCount val="15"/>
                <c:pt idx="0">
                  <c:v>81.2</c:v>
                </c:pt>
                <c:pt idx="1">
                  <c:v>75.400000000000006</c:v>
                </c:pt>
                <c:pt idx="2">
                  <c:v>69.599999999999994</c:v>
                </c:pt>
                <c:pt idx="3">
                  <c:v>63.8</c:v>
                </c:pt>
                <c:pt idx="4">
                  <c:v>58</c:v>
                </c:pt>
                <c:pt idx="5">
                  <c:v>52.20000000000001</c:v>
                </c:pt>
                <c:pt idx="6">
                  <c:v>46.4</c:v>
                </c:pt>
                <c:pt idx="7">
                  <c:v>40.6</c:v>
                </c:pt>
                <c:pt idx="8">
                  <c:v>34.799999999999997</c:v>
                </c:pt>
                <c:pt idx="9">
                  <c:v>29</c:v>
                </c:pt>
                <c:pt idx="10">
                  <c:v>23.2</c:v>
                </c:pt>
                <c:pt idx="11">
                  <c:v>17.399999999999999</c:v>
                </c:pt>
                <c:pt idx="12">
                  <c:v>11.6</c:v>
                </c:pt>
                <c:pt idx="13">
                  <c:v>5.8</c:v>
                </c:pt>
                <c:pt idx="14">
                  <c:v>0</c:v>
                </c:pt>
              </c:numCache>
            </c:numRef>
          </c:val>
        </c:ser>
        <c:marker val="1"/>
        <c:axId val="58682752"/>
        <c:axId val="58697216"/>
      </c:lineChart>
      <c:catAx>
        <c:axId val="58682752"/>
        <c:scaling>
          <c:orientation val="minMax"/>
        </c:scaling>
        <c:axPos val="b"/>
        <c:numFmt formatCode="dd/mm/yyyy" sourceLinked="1"/>
        <c:majorTickMark val="none"/>
        <c:tickLblPos val="nextTo"/>
        <c:txPr>
          <a:bodyPr/>
          <a:lstStyle/>
          <a:p>
            <a:pPr>
              <a:defRPr lang="es-CO"/>
            </a:pPr>
            <a:endParaRPr lang="es-CO"/>
          </a:p>
        </c:txPr>
        <c:crossAx val="58697216"/>
        <c:crosses val="autoZero"/>
        <c:lblAlgn val="ctr"/>
        <c:lblOffset val="100"/>
      </c:catAx>
      <c:valAx>
        <c:axId val="5869721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lang="es-CO"/>
                </a:pPr>
                <a:r>
                  <a:rPr lang="es-ES"/>
                  <a:t>Trabajo</a:t>
                </a:r>
                <a:r>
                  <a:rPr lang="es-ES" baseline="0"/>
                  <a:t> Pendiente</a:t>
                </a:r>
                <a:endParaRPr lang="es-ES"/>
              </a:p>
            </c:rich>
          </c:tx>
          <c:layout/>
        </c:title>
        <c:numFmt formatCode="#,##0.0" sourceLinked="1"/>
        <c:majorTickMark val="none"/>
        <c:tickLblPos val="nextTo"/>
        <c:txPr>
          <a:bodyPr/>
          <a:lstStyle/>
          <a:p>
            <a:pPr>
              <a:defRPr lang="es-CO"/>
            </a:pPr>
            <a:endParaRPr lang="es-CO"/>
          </a:p>
        </c:txPr>
        <c:crossAx val="5868275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s-CO"/>
          </a:pPr>
          <a:endParaRPr lang="es-CO"/>
        </a:p>
      </c:txPr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O"/>
  <c:chart>
    <c:plotArea>
      <c:layout/>
      <c:lineChart>
        <c:grouping val="standard"/>
        <c:ser>
          <c:idx val="0"/>
          <c:order val="0"/>
          <c:tx>
            <c:v>Real</c:v>
          </c:tx>
          <c:cat>
            <c:numRef>
              <c:f>'Sprint Backlock'!$H$6:$V$6</c:f>
              <c:numCache>
                <c:formatCode>dd/mm/yyyy</c:formatCode>
                <c:ptCount val="15"/>
                <c:pt idx="0">
                  <c:v>39923</c:v>
                </c:pt>
                <c:pt idx="1">
                  <c:v>39924</c:v>
                </c:pt>
                <c:pt idx="2">
                  <c:v>39925</c:v>
                </c:pt>
                <c:pt idx="3">
                  <c:v>39926</c:v>
                </c:pt>
                <c:pt idx="4">
                  <c:v>39927</c:v>
                </c:pt>
                <c:pt idx="5">
                  <c:v>39930</c:v>
                </c:pt>
                <c:pt idx="6">
                  <c:v>39931</c:v>
                </c:pt>
                <c:pt idx="7">
                  <c:v>39932</c:v>
                </c:pt>
                <c:pt idx="8">
                  <c:v>39933</c:v>
                </c:pt>
                <c:pt idx="9">
                  <c:v>39934</c:v>
                </c:pt>
                <c:pt idx="10">
                  <c:v>39944</c:v>
                </c:pt>
                <c:pt idx="11">
                  <c:v>39945</c:v>
                </c:pt>
                <c:pt idx="12">
                  <c:v>39946</c:v>
                </c:pt>
                <c:pt idx="13">
                  <c:v>39947</c:v>
                </c:pt>
                <c:pt idx="14">
                  <c:v>39948</c:v>
                </c:pt>
              </c:numCache>
            </c:numRef>
          </c:cat>
          <c:val>
            <c:numRef>
              <c:f>'Sprint Backlock'!$H$9:$V$9</c:f>
              <c:numCache>
                <c:formatCode>#,##0.0</c:formatCode>
                <c:ptCount val="15"/>
                <c:pt idx="0">
                  <c:v>81.2</c:v>
                </c:pt>
                <c:pt idx="1">
                  <c:v>75.31</c:v>
                </c:pt>
                <c:pt idx="2">
                  <c:v>66.430000000000007</c:v>
                </c:pt>
                <c:pt idx="3">
                  <c:v>59.309999999999995</c:v>
                </c:pt>
                <c:pt idx="4">
                  <c:v>56.44</c:v>
                </c:pt>
                <c:pt idx="5">
                  <c:v>54.44</c:v>
                </c:pt>
                <c:pt idx="6">
                  <c:v>52.44</c:v>
                </c:pt>
                <c:pt idx="7">
                  <c:v>42.52000000000001</c:v>
                </c:pt>
                <c:pt idx="8">
                  <c:v>33.52000000000001</c:v>
                </c:pt>
                <c:pt idx="9">
                  <c:v>30.52000000000001</c:v>
                </c:pt>
                <c:pt idx="10">
                  <c:v>27.52000000000001</c:v>
                </c:pt>
                <c:pt idx="11">
                  <c:v>25.800000000000011</c:v>
                </c:pt>
                <c:pt idx="12">
                  <c:v>25.050000000000011</c:v>
                </c:pt>
                <c:pt idx="13">
                  <c:v>21.550000000000011</c:v>
                </c:pt>
                <c:pt idx="14">
                  <c:v>21.050000000000011</c:v>
                </c:pt>
              </c:numCache>
            </c:numRef>
          </c:val>
        </c:ser>
        <c:ser>
          <c:idx val="1"/>
          <c:order val="1"/>
          <c:tx>
            <c:v>Ideal</c:v>
          </c:tx>
          <c:spPr>
            <a:ln>
              <a:solidFill>
                <a:schemeClr val="accent3">
                  <a:lumMod val="75000"/>
                </a:schemeClr>
              </a:solidFill>
            </a:ln>
          </c:spPr>
          <c:marker>
            <c:spPr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c:spPr>
          </c:marker>
          <c:cat>
            <c:numRef>
              <c:f>'Sprint Backlock'!$H$6:$V$6</c:f>
              <c:numCache>
                <c:formatCode>dd/mm/yyyy</c:formatCode>
                <c:ptCount val="15"/>
                <c:pt idx="0">
                  <c:v>39923</c:v>
                </c:pt>
                <c:pt idx="1">
                  <c:v>39924</c:v>
                </c:pt>
                <c:pt idx="2">
                  <c:v>39925</c:v>
                </c:pt>
                <c:pt idx="3">
                  <c:v>39926</c:v>
                </c:pt>
                <c:pt idx="4">
                  <c:v>39927</c:v>
                </c:pt>
                <c:pt idx="5">
                  <c:v>39930</c:v>
                </c:pt>
                <c:pt idx="6">
                  <c:v>39931</c:v>
                </c:pt>
                <c:pt idx="7">
                  <c:v>39932</c:v>
                </c:pt>
                <c:pt idx="8">
                  <c:v>39933</c:v>
                </c:pt>
                <c:pt idx="9">
                  <c:v>39934</c:v>
                </c:pt>
                <c:pt idx="10">
                  <c:v>39944</c:v>
                </c:pt>
                <c:pt idx="11">
                  <c:v>39945</c:v>
                </c:pt>
                <c:pt idx="12">
                  <c:v>39946</c:v>
                </c:pt>
                <c:pt idx="13">
                  <c:v>39947</c:v>
                </c:pt>
                <c:pt idx="14">
                  <c:v>39948</c:v>
                </c:pt>
              </c:numCache>
            </c:numRef>
          </c:cat>
          <c:val>
            <c:numRef>
              <c:f>'Sprint Backlock'!$H$8:$V$8</c:f>
              <c:numCache>
                <c:formatCode>General</c:formatCode>
                <c:ptCount val="15"/>
                <c:pt idx="0">
                  <c:v>81.2</c:v>
                </c:pt>
                <c:pt idx="1">
                  <c:v>75.400000000000006</c:v>
                </c:pt>
                <c:pt idx="2">
                  <c:v>69.599999999999994</c:v>
                </c:pt>
                <c:pt idx="3">
                  <c:v>63.8</c:v>
                </c:pt>
                <c:pt idx="4">
                  <c:v>58</c:v>
                </c:pt>
                <c:pt idx="5">
                  <c:v>52.20000000000001</c:v>
                </c:pt>
                <c:pt idx="6">
                  <c:v>46.4</c:v>
                </c:pt>
                <c:pt idx="7">
                  <c:v>40.6</c:v>
                </c:pt>
                <c:pt idx="8">
                  <c:v>34.799999999999997</c:v>
                </c:pt>
                <c:pt idx="9">
                  <c:v>29</c:v>
                </c:pt>
                <c:pt idx="10">
                  <c:v>23.2</c:v>
                </c:pt>
                <c:pt idx="11">
                  <c:v>17.399999999999999</c:v>
                </c:pt>
                <c:pt idx="12">
                  <c:v>11.6</c:v>
                </c:pt>
                <c:pt idx="13">
                  <c:v>5.8</c:v>
                </c:pt>
                <c:pt idx="14">
                  <c:v>0</c:v>
                </c:pt>
              </c:numCache>
            </c:numRef>
          </c:val>
        </c:ser>
        <c:marker val="1"/>
        <c:axId val="59262848"/>
        <c:axId val="59273216"/>
      </c:lineChart>
      <c:catAx>
        <c:axId val="59262848"/>
        <c:scaling>
          <c:orientation val="minMax"/>
        </c:scaling>
        <c:axPos val="b"/>
        <c:numFmt formatCode="dd/mm/yyyy" sourceLinked="1"/>
        <c:majorTickMark val="none"/>
        <c:tickLblPos val="nextTo"/>
        <c:txPr>
          <a:bodyPr/>
          <a:lstStyle/>
          <a:p>
            <a:pPr>
              <a:defRPr lang="es-CO"/>
            </a:pPr>
            <a:endParaRPr lang="es-CO"/>
          </a:p>
        </c:txPr>
        <c:crossAx val="59273216"/>
        <c:crosses val="autoZero"/>
        <c:lblAlgn val="ctr"/>
        <c:lblOffset val="100"/>
      </c:catAx>
      <c:valAx>
        <c:axId val="5927321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lang="es-CO"/>
                </a:pPr>
                <a:r>
                  <a:rPr lang="es-ES"/>
                  <a:t>Trabajo</a:t>
                </a:r>
                <a:r>
                  <a:rPr lang="es-ES" baseline="0"/>
                  <a:t> Pendiente</a:t>
                </a:r>
                <a:endParaRPr lang="es-ES"/>
              </a:p>
            </c:rich>
          </c:tx>
          <c:layout/>
        </c:title>
        <c:numFmt formatCode="#,##0.0" sourceLinked="1"/>
        <c:majorTickMark val="none"/>
        <c:tickLblPos val="nextTo"/>
        <c:txPr>
          <a:bodyPr/>
          <a:lstStyle/>
          <a:p>
            <a:pPr>
              <a:defRPr lang="es-CO"/>
            </a:pPr>
            <a:endParaRPr lang="es-CO"/>
          </a:p>
        </c:txPr>
        <c:crossAx val="5926284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s-CO"/>
          </a:pPr>
          <a:endParaRPr lang="es-CO"/>
        </a:p>
      </c:txPr>
    </c:legend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O"/>
  <c:chart>
    <c:title>
      <c:tx>
        <c:rich>
          <a:bodyPr/>
          <a:lstStyle/>
          <a:p>
            <a:pPr>
              <a:defRPr lang="es-CO" sz="2400"/>
            </a:pPr>
            <a:r>
              <a:rPr lang="en-US" sz="2400"/>
              <a:t>Aplicacion Cefaleas - LOCs</a:t>
            </a:r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ciclo2!$K$20</c:f>
              <c:strCache>
                <c:ptCount val="1"/>
                <c:pt idx="0">
                  <c:v>Source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dirty="0" smtClean="0"/>
                      <a:t>Utilitarios</a:t>
                    </a:r>
                    <a:r>
                      <a:rPr lang="es-CO" dirty="0" smtClean="0"/>
                      <a:t>:</a:t>
                    </a:r>
                    <a:r>
                      <a:rPr dirty="0" smtClean="0"/>
                      <a:t> </a:t>
                    </a:r>
                    <a:r>
                      <a:rPr dirty="0"/>
                      <a:t>9%</a:t>
                    </a:r>
                  </a:p>
                </c:rich>
              </c:tx>
              <c:showCatName val="1"/>
              <c:showPercent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dirty="0" smtClean="0"/>
                      <a:t>Test</a:t>
                    </a:r>
                    <a:r>
                      <a:rPr lang="es-CO" dirty="0" smtClean="0"/>
                      <a:t>: </a:t>
                    </a:r>
                    <a:r>
                      <a:rPr dirty="0" smtClean="0"/>
                      <a:t>5</a:t>
                    </a:r>
                    <a:r>
                      <a:rPr dirty="0"/>
                      <a:t>%</a:t>
                    </a:r>
                  </a:p>
                </c:rich>
              </c:tx>
              <c:showCatName val="1"/>
              <c:showPercent val="1"/>
            </c:dLbl>
            <c:dLbl>
              <c:idx val="2"/>
              <c:layout>
                <c:manualLayout>
                  <c:x val="-0.18471065029175401"/>
                  <c:y val="-0.15451093738411503"/>
                </c:manualLayout>
              </c:layout>
              <c:tx>
                <c:rich>
                  <a:bodyPr/>
                  <a:lstStyle/>
                  <a:p>
                    <a:r>
                      <a:rPr sz="1800" dirty="0" smtClean="0"/>
                      <a:t>Formas</a:t>
                    </a:r>
                    <a:r>
                      <a:rPr lang="es-CO" sz="1800" dirty="0" smtClean="0"/>
                      <a:t>: </a:t>
                    </a:r>
                    <a:r>
                      <a:rPr sz="1800" dirty="0" smtClean="0"/>
                      <a:t>33</a:t>
                    </a:r>
                    <a:r>
                      <a:rPr sz="1800" dirty="0"/>
                      <a:t>%</a:t>
                    </a:r>
                  </a:p>
                </c:rich>
              </c:tx>
              <c:showCatName val="1"/>
              <c:showPercent val="1"/>
            </c:dLbl>
            <c:dLbl>
              <c:idx val="3"/>
              <c:layout>
                <c:manualLayout>
                  <c:x val="0.20500058683548802"/>
                  <c:y val="-0.26954086676761907"/>
                </c:manualLayout>
              </c:layout>
              <c:tx>
                <c:rich>
                  <a:bodyPr/>
                  <a:lstStyle/>
                  <a:p>
                    <a:r>
                      <a:rPr dirty="0" smtClean="0"/>
                      <a:t>Visualización</a:t>
                    </a:r>
                    <a:r>
                      <a:rPr lang="es-CO" dirty="0" smtClean="0"/>
                      <a:t>:</a:t>
                    </a:r>
                    <a:r>
                      <a:rPr dirty="0" smtClean="0"/>
                      <a:t> </a:t>
                    </a:r>
                    <a:r>
                      <a:rPr dirty="0"/>
                      <a:t>25%</a:t>
                    </a:r>
                  </a:p>
                </c:rich>
              </c:tx>
              <c:showCatName val="1"/>
              <c:showPercent val="1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dirty="0" smtClean="0"/>
                      <a:t>Comunicación</a:t>
                    </a:r>
                    <a:r>
                      <a:rPr lang="es-CO" dirty="0" smtClean="0"/>
                      <a:t>:</a:t>
                    </a:r>
                    <a:r>
                      <a:rPr dirty="0" smtClean="0"/>
                      <a:t> </a:t>
                    </a:r>
                    <a:r>
                      <a:rPr dirty="0"/>
                      <a:t>17%</a:t>
                    </a:r>
                  </a:p>
                </c:rich>
              </c:tx>
              <c:showCatName val="1"/>
              <c:showPercent val="1"/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dirty="0" smtClean="0"/>
                      <a:t>Persistencia</a:t>
                    </a:r>
                    <a:r>
                      <a:rPr lang="es-CO" dirty="0" smtClean="0"/>
                      <a:t>:</a:t>
                    </a:r>
                    <a:r>
                      <a:rPr dirty="0" smtClean="0"/>
                      <a:t> </a:t>
                    </a:r>
                    <a:r>
                      <a:rPr dirty="0"/>
                      <a:t>11%</a:t>
                    </a:r>
                  </a:p>
                </c:rich>
              </c:tx>
              <c:showCatName val="1"/>
              <c:showPercent val="1"/>
            </c:dLbl>
            <c:txPr>
              <a:bodyPr/>
              <a:lstStyle/>
              <a:p>
                <a:pPr>
                  <a:defRPr lang="es-CO" sz="1800"/>
                </a:pPr>
                <a:endParaRPr lang="es-CO"/>
              </a:p>
            </c:txPr>
            <c:showPercent val="1"/>
          </c:dLbls>
          <c:cat>
            <c:strRef>
              <c:f>ciclo2!$J$21:$J$26</c:f>
              <c:strCache>
                <c:ptCount val="6"/>
                <c:pt idx="0">
                  <c:v>Utilitarios</c:v>
                </c:pt>
                <c:pt idx="1">
                  <c:v>Test</c:v>
                </c:pt>
                <c:pt idx="2">
                  <c:v>Formas</c:v>
                </c:pt>
                <c:pt idx="3">
                  <c:v>Visualización</c:v>
                </c:pt>
                <c:pt idx="4">
                  <c:v>Comunicación</c:v>
                </c:pt>
                <c:pt idx="5">
                  <c:v>Persistencia</c:v>
                </c:pt>
              </c:strCache>
            </c:strRef>
          </c:cat>
          <c:val>
            <c:numRef>
              <c:f>ciclo2!$K$21:$K$26</c:f>
              <c:numCache>
                <c:formatCode>General</c:formatCode>
                <c:ptCount val="6"/>
                <c:pt idx="0">
                  <c:v>543</c:v>
                </c:pt>
                <c:pt idx="1">
                  <c:v>327</c:v>
                </c:pt>
                <c:pt idx="2">
                  <c:v>1985</c:v>
                </c:pt>
                <c:pt idx="3">
                  <c:v>1496</c:v>
                </c:pt>
                <c:pt idx="4">
                  <c:v>990</c:v>
                </c:pt>
                <c:pt idx="5">
                  <c:v>672</c:v>
                </c:pt>
              </c:numCache>
            </c:numRef>
          </c:val>
        </c:ser>
        <c:dLbls>
          <c:showPercent val="1"/>
        </c:dLbls>
      </c:pie3DChart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O"/>
  <c:chart>
    <c:title>
      <c:tx>
        <c:rich>
          <a:bodyPr/>
          <a:lstStyle/>
          <a:p>
            <a:pPr>
              <a:defRPr lang="es-CO"/>
            </a:pPr>
            <a:r>
              <a:rPr lang="es-CO"/>
              <a:t>LOCs:</a:t>
            </a:r>
            <a:r>
              <a:rPr lang="es-CO" baseline="0"/>
              <a:t> ciclo 1 vs. ciclo 2</a:t>
            </a:r>
            <a:endParaRPr lang="es-CO"/>
          </a:p>
        </c:rich>
      </c:tx>
      <c:layout/>
    </c:title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Ciclo1vsCiclo2!$B$2</c:f>
              <c:strCache>
                <c:ptCount val="1"/>
                <c:pt idx="0">
                  <c:v>ciclo 1</c:v>
                </c:pt>
              </c:strCache>
            </c:strRef>
          </c:tx>
          <c:cat>
            <c:strRef>
              <c:f>Ciclo1vsCiclo2!$A$3:$A$8</c:f>
              <c:strCache>
                <c:ptCount val="6"/>
                <c:pt idx="0">
                  <c:v>Utilitarios</c:v>
                </c:pt>
                <c:pt idx="1">
                  <c:v>Test</c:v>
                </c:pt>
                <c:pt idx="2">
                  <c:v>Formas</c:v>
                </c:pt>
                <c:pt idx="3">
                  <c:v>Visualización</c:v>
                </c:pt>
                <c:pt idx="4">
                  <c:v>Comunicación</c:v>
                </c:pt>
                <c:pt idx="5">
                  <c:v>Persistencia</c:v>
                </c:pt>
              </c:strCache>
            </c:strRef>
          </c:cat>
          <c:val>
            <c:numRef>
              <c:f>Ciclo1vsCiclo2!$B$3:$B$8</c:f>
              <c:numCache>
                <c:formatCode>General</c:formatCode>
                <c:ptCount val="6"/>
                <c:pt idx="0">
                  <c:v>472</c:v>
                </c:pt>
                <c:pt idx="1">
                  <c:v>0</c:v>
                </c:pt>
                <c:pt idx="2">
                  <c:v>1948</c:v>
                </c:pt>
                <c:pt idx="3">
                  <c:v>883</c:v>
                </c:pt>
                <c:pt idx="4">
                  <c:v>187</c:v>
                </c:pt>
                <c:pt idx="5">
                  <c:v>356</c:v>
                </c:pt>
              </c:numCache>
            </c:numRef>
          </c:val>
        </c:ser>
        <c:ser>
          <c:idx val="1"/>
          <c:order val="1"/>
          <c:tx>
            <c:strRef>
              <c:f>Ciclo1vsCiclo2!$C$2</c:f>
              <c:strCache>
                <c:ptCount val="1"/>
                <c:pt idx="0">
                  <c:v>ciclo 2</c:v>
                </c:pt>
              </c:strCache>
            </c:strRef>
          </c:tx>
          <c:cat>
            <c:strRef>
              <c:f>Ciclo1vsCiclo2!$A$3:$A$8</c:f>
              <c:strCache>
                <c:ptCount val="6"/>
                <c:pt idx="0">
                  <c:v>Utilitarios</c:v>
                </c:pt>
                <c:pt idx="1">
                  <c:v>Test</c:v>
                </c:pt>
                <c:pt idx="2">
                  <c:v>Formas</c:v>
                </c:pt>
                <c:pt idx="3">
                  <c:v>Visualización</c:v>
                </c:pt>
                <c:pt idx="4">
                  <c:v>Comunicación</c:v>
                </c:pt>
                <c:pt idx="5">
                  <c:v>Persistencia</c:v>
                </c:pt>
              </c:strCache>
            </c:strRef>
          </c:cat>
          <c:val>
            <c:numRef>
              <c:f>Ciclo1vsCiclo2!$C$3:$C$8</c:f>
              <c:numCache>
                <c:formatCode>General</c:formatCode>
                <c:ptCount val="6"/>
                <c:pt idx="0">
                  <c:v>543</c:v>
                </c:pt>
                <c:pt idx="1">
                  <c:v>327</c:v>
                </c:pt>
                <c:pt idx="2">
                  <c:v>1985</c:v>
                </c:pt>
                <c:pt idx="3">
                  <c:v>1496</c:v>
                </c:pt>
                <c:pt idx="4">
                  <c:v>990</c:v>
                </c:pt>
                <c:pt idx="5">
                  <c:v>672</c:v>
                </c:pt>
              </c:numCache>
            </c:numRef>
          </c:val>
        </c:ser>
        <c:gapWidth val="75"/>
        <c:shape val="box"/>
        <c:axId val="59603584"/>
        <c:axId val="59605376"/>
        <c:axId val="0"/>
      </c:bar3DChart>
      <c:catAx>
        <c:axId val="59603584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lang="es-CO" sz="1200"/>
            </a:pPr>
            <a:endParaRPr lang="es-CO"/>
          </a:p>
        </c:txPr>
        <c:crossAx val="59605376"/>
        <c:crosses val="autoZero"/>
        <c:auto val="1"/>
        <c:lblAlgn val="ctr"/>
        <c:lblOffset val="100"/>
      </c:catAx>
      <c:valAx>
        <c:axId val="59605376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lang="es-CO"/>
            </a:pPr>
            <a:endParaRPr lang="es-CO"/>
          </a:p>
        </c:txPr>
        <c:crossAx val="59603584"/>
        <c:crosses val="autoZero"/>
        <c:crossBetween val="between"/>
      </c:valAx>
    </c:plotArea>
    <c:legend>
      <c:legendPos val="b"/>
      <c:layout/>
      <c:txPr>
        <a:bodyPr/>
        <a:lstStyle/>
        <a:p>
          <a:pPr>
            <a:defRPr lang="es-CO"/>
          </a:pPr>
          <a:endParaRPr lang="es-CO"/>
        </a:p>
      </c:txPr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O"/>
  <c:chart>
    <c:title>
      <c:tx>
        <c:rich>
          <a:bodyPr/>
          <a:lstStyle/>
          <a:p>
            <a:pPr>
              <a:defRPr lang="es-CO" sz="2400"/>
            </a:pPr>
            <a:r>
              <a:rPr lang="en-US" sz="2400"/>
              <a:t>Aplicación</a:t>
            </a:r>
            <a:r>
              <a:rPr lang="en-US" sz="2400" baseline="0"/>
              <a:t> Médico Especialista</a:t>
            </a:r>
            <a:endParaRPr lang="en-US" sz="2400"/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Hoja2!$J$3</c:f>
              <c:strCache>
                <c:ptCount val="1"/>
                <c:pt idx="0">
                  <c:v>Source</c:v>
                </c:pt>
              </c:strCache>
            </c:strRef>
          </c:tx>
          <c:dLbls>
            <c:dLbl>
              <c:idx val="0"/>
              <c:layout>
                <c:manualLayout>
                  <c:x val="-0.20486855809690502"/>
                  <c:y val="5.4315494461497402E-2"/>
                </c:manualLayout>
              </c:layout>
              <c:tx>
                <c:rich>
                  <a:bodyPr/>
                  <a:lstStyle/>
                  <a:p>
                    <a:r>
                      <a:rPr sz="2000"/>
                      <a:t>páginas</a:t>
                    </a:r>
                    <a:r>
                      <a:rPr lang="es-CO" sz="2000"/>
                      <a:t>:</a:t>
                    </a:r>
                    <a:r>
                      <a:rPr sz="2000"/>
                      <a:t> 38%</a:t>
                    </a:r>
                  </a:p>
                </c:rich>
              </c:tx>
              <c:showCatName val="1"/>
              <c:showPercent val="1"/>
            </c:dLbl>
            <c:dLbl>
              <c:idx val="1"/>
              <c:layout>
                <c:manualLayout>
                  <c:x val="-0.10734213778833201"/>
                  <c:y val="-0.27757026558120906"/>
                </c:manualLayout>
              </c:layout>
              <c:tx>
                <c:rich>
                  <a:bodyPr/>
                  <a:lstStyle/>
                  <a:p>
                    <a:r>
                      <a:rPr sz="2000"/>
                      <a:t>negocio</a:t>
                    </a:r>
                    <a:r>
                      <a:rPr lang="es-CO" sz="2000"/>
                      <a:t>:</a:t>
                    </a:r>
                    <a:r>
                      <a:rPr sz="2000"/>
                      <a:t> 17%</a:t>
                    </a:r>
                  </a:p>
                </c:rich>
              </c:tx>
              <c:showCatName val="1"/>
              <c:showPercent val="1"/>
            </c:dLbl>
            <c:dLbl>
              <c:idx val="2"/>
              <c:layout>
                <c:manualLayout>
                  <c:x val="0.19430862808815597"/>
                  <c:y val="-0.12047804617643101"/>
                </c:manualLayout>
              </c:layout>
              <c:tx>
                <c:rich>
                  <a:bodyPr/>
                  <a:lstStyle/>
                  <a:p>
                    <a:r>
                      <a:rPr sz="2000"/>
                      <a:t>entidades</a:t>
                    </a:r>
                    <a:r>
                      <a:rPr lang="es-CO" sz="2000"/>
                      <a:t>:</a:t>
                    </a:r>
                    <a:r>
                      <a:rPr sz="2000"/>
                      <a:t> 35%</a:t>
                    </a:r>
                  </a:p>
                </c:rich>
              </c:tx>
              <c:showCatName val="1"/>
              <c:showPercent val="1"/>
            </c:dLbl>
            <c:dLbl>
              <c:idx val="3"/>
              <c:layout>
                <c:manualLayout>
                  <c:x val="0.102078837367551"/>
                  <c:y val="0.15274742580254405"/>
                </c:manualLayout>
              </c:layout>
              <c:tx>
                <c:rich>
                  <a:bodyPr/>
                  <a:lstStyle/>
                  <a:p>
                    <a:r>
                      <a:rPr sz="2000" dirty="0"/>
                      <a:t>servlets</a:t>
                    </a:r>
                    <a:r>
                      <a:rPr lang="es-CO" sz="2000" dirty="0"/>
                      <a:t>:</a:t>
                    </a:r>
                  </a:p>
                  <a:p>
                    <a:r>
                      <a:rPr sz="2000" dirty="0"/>
                      <a:t>10%</a:t>
                    </a:r>
                  </a:p>
                </c:rich>
              </c:tx>
              <c:showCatName val="1"/>
              <c:showPercent val="1"/>
            </c:dLbl>
            <c:txPr>
              <a:bodyPr/>
              <a:lstStyle/>
              <a:p>
                <a:pPr>
                  <a:defRPr lang="es-CO" sz="2000" baseline="0"/>
                </a:pPr>
                <a:endParaRPr lang="es-CO"/>
              </a:p>
            </c:txPr>
            <c:showPercent val="1"/>
          </c:dLbls>
          <c:cat>
            <c:strRef>
              <c:f>Hoja2!$I$4:$I$7</c:f>
              <c:strCache>
                <c:ptCount val="4"/>
                <c:pt idx="0">
                  <c:v>páginas</c:v>
                </c:pt>
                <c:pt idx="1">
                  <c:v>negocio</c:v>
                </c:pt>
                <c:pt idx="2">
                  <c:v>entidades</c:v>
                </c:pt>
                <c:pt idx="3">
                  <c:v>servlets</c:v>
                </c:pt>
              </c:strCache>
            </c:strRef>
          </c:cat>
          <c:val>
            <c:numRef>
              <c:f>Hoja2!$J$4:$J$7</c:f>
              <c:numCache>
                <c:formatCode>General</c:formatCode>
                <c:ptCount val="4"/>
                <c:pt idx="0">
                  <c:v>548</c:v>
                </c:pt>
                <c:pt idx="1">
                  <c:v>252</c:v>
                </c:pt>
                <c:pt idx="2">
                  <c:v>502</c:v>
                </c:pt>
                <c:pt idx="3">
                  <c:v>145</c:v>
                </c:pt>
              </c:numCache>
            </c:numRef>
          </c:val>
        </c:ser>
        <c:dLbls>
          <c:showPercent val="1"/>
        </c:dLbls>
      </c:pie3DChart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93EB3-E451-49FF-8962-97A2E6EC7D34}" type="datetimeFigureOut">
              <a:rPr lang="es-CO" smtClean="0"/>
              <a:pPr/>
              <a:t>14/01/2010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DE78E-C114-44A0-B3E4-8CB6BE2B9D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DE78E-C114-44A0-B3E4-8CB6BE2B9D23}" type="slidenum">
              <a:rPr lang="es-CO" smtClean="0"/>
              <a:pPr/>
              <a:t>1</a:t>
            </a:fld>
            <a:endParaRPr lang="es-C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DE78E-C114-44A0-B3E4-8CB6BE2B9D23}" type="slidenum">
              <a:rPr lang="es-CO" smtClean="0"/>
              <a:pPr/>
              <a:t>23</a:t>
            </a:fld>
            <a:endParaRPr lang="es-C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DE78E-C114-44A0-B3E4-8CB6BE2B9D23}" type="slidenum">
              <a:rPr lang="es-CO" smtClean="0"/>
              <a:pPr/>
              <a:t>26</a:t>
            </a:fld>
            <a:endParaRPr lang="es-C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DE78E-C114-44A0-B3E4-8CB6BE2B9D23}" type="slidenum">
              <a:rPr lang="es-CO" smtClean="0"/>
              <a:pPr/>
              <a:t>28</a:t>
            </a:fld>
            <a:endParaRPr 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DE78E-C114-44A0-B3E4-8CB6BE2B9D23}" type="slidenum">
              <a:rPr lang="es-CO" smtClean="0"/>
              <a:pPr/>
              <a:t>2</a:t>
            </a:fld>
            <a:endParaRPr lang="es-C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DE78E-C114-44A0-B3E4-8CB6BE2B9D23}" type="slidenum">
              <a:rPr lang="es-CO" smtClean="0"/>
              <a:pPr/>
              <a:t>3</a:t>
            </a:fld>
            <a:endParaRPr lang="es-C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DE78E-C114-44A0-B3E4-8CB6BE2B9D23}" type="slidenum">
              <a:rPr lang="es-CO" smtClean="0"/>
              <a:pPr/>
              <a:t>4</a:t>
            </a:fld>
            <a:endParaRPr lang="es-C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DE78E-C114-44A0-B3E4-8CB6BE2B9D23}" type="slidenum">
              <a:rPr lang="es-CO" smtClean="0"/>
              <a:pPr/>
              <a:t>8</a:t>
            </a:fld>
            <a:endParaRPr lang="es-C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DE78E-C114-44A0-B3E4-8CB6BE2B9D23}" type="slidenum">
              <a:rPr lang="es-CO" smtClean="0"/>
              <a:pPr/>
              <a:t>12</a:t>
            </a:fld>
            <a:endParaRPr lang="es-C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DE78E-C114-44A0-B3E4-8CB6BE2B9D23}" type="slidenum">
              <a:rPr lang="es-CO" smtClean="0"/>
              <a:pPr/>
              <a:t>14</a:t>
            </a:fld>
            <a:endParaRPr lang="es-C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DE78E-C114-44A0-B3E4-8CB6BE2B9D23}" type="slidenum">
              <a:rPr lang="es-CO" smtClean="0"/>
              <a:pPr/>
              <a:t>16</a:t>
            </a:fld>
            <a:endParaRPr lang="es-C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DE78E-C114-44A0-B3E4-8CB6BE2B9D23}" type="slidenum">
              <a:rPr lang="es-CO" smtClean="0"/>
              <a:pPr/>
              <a:t>19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74D3-07EF-453F-84D1-2230D7350F2B}" type="datetime1">
              <a:rPr lang="es-CO" smtClean="0"/>
              <a:pPr/>
              <a:t>14/01/2010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74D3-07EF-453F-84D1-2230D7350F2B}" type="datetime1">
              <a:rPr lang="es-CO" smtClean="0"/>
              <a:pPr/>
              <a:t>14/01/2010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74D3-07EF-453F-84D1-2230D7350F2B}" type="datetime1">
              <a:rPr lang="es-CO" smtClean="0"/>
              <a:pPr/>
              <a:t>14/01/2010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74D3-07EF-453F-84D1-2230D7350F2B}" type="datetime1">
              <a:rPr lang="es-CO" smtClean="0"/>
              <a:pPr/>
              <a:t>14/01/2010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74D3-07EF-453F-84D1-2230D7350F2B}" type="datetime1">
              <a:rPr lang="es-CO" smtClean="0"/>
              <a:pPr/>
              <a:t>14/01/2010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74D3-07EF-453F-84D1-2230D7350F2B}" type="datetime1">
              <a:rPr lang="es-CO" smtClean="0"/>
              <a:pPr/>
              <a:t>14/01/2010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74D3-07EF-453F-84D1-2230D7350F2B}" type="datetime1">
              <a:rPr lang="es-CO" smtClean="0"/>
              <a:pPr/>
              <a:t>14/01/2010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74D3-07EF-453F-84D1-2230D7350F2B}" type="datetime1">
              <a:rPr lang="es-CO" smtClean="0"/>
              <a:pPr/>
              <a:t>14/01/2010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74D3-07EF-453F-84D1-2230D7350F2B}" type="datetime1">
              <a:rPr lang="es-CO" smtClean="0"/>
              <a:pPr/>
              <a:t>14/01/2010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74D3-07EF-453F-84D1-2230D7350F2B}" type="datetime1">
              <a:rPr lang="es-CO" smtClean="0"/>
              <a:pPr/>
              <a:t>14/01/2010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74D3-07EF-453F-84D1-2230D7350F2B}" type="datetime1">
              <a:rPr lang="es-CO" smtClean="0"/>
              <a:pPr/>
              <a:t>14/01/2010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674D3-07EF-453F-84D1-2230D7350F2B}" type="datetime1">
              <a:rPr lang="es-CO" smtClean="0"/>
              <a:pPr/>
              <a:t>14/01/2010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B743E-33B0-4FAE-9F78-DB905111C0B5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676400" y="600068"/>
            <a:ext cx="6858000" cy="542932"/>
          </a:xfrm>
        </p:spPr>
        <p:txBody>
          <a:bodyPr>
            <a:normAutofit fontScale="90000"/>
          </a:bodyPr>
          <a:lstStyle/>
          <a:p>
            <a:pPr algn="r"/>
            <a:r>
              <a:rPr lang="es-ES" sz="6222" b="1" dirty="0" smtClean="0">
                <a:solidFill>
                  <a:schemeClr val="tx2"/>
                </a:solidFill>
              </a:rPr>
              <a:t>Qualdev Móvil </a:t>
            </a:r>
            <a:r>
              <a:rPr lang="es-ES" dirty="0" smtClean="0">
                <a:solidFill>
                  <a:schemeClr val="tx2"/>
                </a:solidFill>
              </a:rPr>
              <a:t/>
            </a:r>
            <a:br>
              <a:rPr lang="es-ES" dirty="0" smtClean="0">
                <a:solidFill>
                  <a:schemeClr val="tx2"/>
                </a:solidFill>
              </a:rPr>
            </a:br>
            <a:r>
              <a:rPr lang="es-ES" sz="2889" dirty="0" smtClean="0">
                <a:solidFill>
                  <a:schemeClr val="tx2"/>
                </a:solidFill>
              </a:rPr>
              <a:t>(Ciclo 2)</a:t>
            </a:r>
            <a:endParaRPr lang="es-CO" sz="2889" dirty="0">
              <a:solidFill>
                <a:schemeClr val="tx2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477000" y="1600200"/>
            <a:ext cx="2209824" cy="1101290"/>
          </a:xfrm>
        </p:spPr>
        <p:txBody>
          <a:bodyPr>
            <a:normAutofit fontScale="40000" lnSpcReduction="20000"/>
          </a:bodyPr>
          <a:lstStyle/>
          <a:p>
            <a:pPr algn="r"/>
            <a:r>
              <a:rPr lang="es-CO" dirty="0" smtClean="0"/>
              <a:t>Luis Ricardo Ruiz Rodriguez </a:t>
            </a:r>
          </a:p>
          <a:p>
            <a:pPr algn="r"/>
            <a:r>
              <a:rPr lang="es-CO" dirty="0" smtClean="0"/>
              <a:t>Paula Andrea Lago Martínez</a:t>
            </a:r>
          </a:p>
          <a:p>
            <a:pPr algn="r"/>
            <a:r>
              <a:rPr lang="es-CO" dirty="0" smtClean="0"/>
              <a:t>Camilo Alvarez Duran</a:t>
            </a:r>
          </a:p>
          <a:p>
            <a:pPr algn="r"/>
            <a:r>
              <a:rPr lang="es-CO" dirty="0" smtClean="0"/>
              <a:t>Nicolas Diaz Aragon</a:t>
            </a:r>
          </a:p>
          <a:p>
            <a:pPr algn="r"/>
            <a:r>
              <a:rPr lang="es-CO" dirty="0" smtClean="0"/>
              <a:t>Tatiana Hernández Martínez</a:t>
            </a:r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pic>
        <p:nvPicPr>
          <p:cNvPr id="1027" name="Picture 3" descr="D:\Tatiana\Asistencia\QualdevMovil\postmortem\Neo_front_3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581400"/>
            <a:ext cx="1428750" cy="2762250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5715000" y="2743200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</a:rPr>
              <a:t>Representante del cliente:</a:t>
            </a:r>
          </a:p>
          <a:p>
            <a:pPr algn="r"/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</a:rPr>
              <a:t>Daniel Ramírez</a:t>
            </a:r>
          </a:p>
        </p:txBody>
      </p:sp>
      <p:pic>
        <p:nvPicPr>
          <p:cNvPr id="8" name="Picture 7" descr="cel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91200" y="3733800"/>
            <a:ext cx="1528877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dirty="0" smtClean="0">
                <a:solidFill>
                  <a:srgbClr val="2AAA2A"/>
                </a:solidFill>
              </a:rPr>
              <a:t>Objetivos del Producto</a:t>
            </a:r>
            <a:endParaRPr lang="es-CO" b="1" dirty="0">
              <a:solidFill>
                <a:srgbClr val="2AAA2A"/>
              </a:solidFill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90510" y="1676400"/>
            <a:ext cx="8043890" cy="990600"/>
          </a:xfrm>
        </p:spPr>
        <p:txBody>
          <a:bodyPr>
            <a:normAutofit/>
          </a:bodyPr>
          <a:lstStyle/>
          <a:p>
            <a:r>
              <a:rPr lang="es-CO" sz="2800" dirty="0" smtClean="0"/>
              <a:t>Desarrollar la aplicación del médico especialista móvil con transferencia de información P2P. 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10</a:t>
            </a:fld>
            <a:endParaRPr lang="es-CO"/>
          </a:p>
        </p:txBody>
      </p:sp>
      <p:graphicFrame>
        <p:nvGraphicFramePr>
          <p:cNvPr id="12" name="7 Tabla"/>
          <p:cNvGraphicFramePr>
            <a:graphicFrameLocks noGrp="1"/>
          </p:cNvGraphicFramePr>
          <p:nvPr/>
        </p:nvGraphicFramePr>
        <p:xfrm>
          <a:off x="682173" y="3124200"/>
          <a:ext cx="7572428" cy="14681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08580"/>
                <a:gridCol w="6063848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Meta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CO" sz="1600" dirty="0" smtClean="0"/>
                        <a:t>Desarrollar una aplicación que expone servicios suficientes para las pruebas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Criterio de Aceptación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 smtClean="0"/>
                        <a:t>Se logran transferir</a:t>
                      </a:r>
                      <a:r>
                        <a:rPr lang="es-CO" sz="1600" baseline="0" dirty="0" smtClean="0"/>
                        <a:t> un formulario entre dos celulares.</a:t>
                      </a:r>
                      <a:endParaRPr lang="es-CO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Resultado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No se alcanzó a implementar la prueba.</a:t>
                      </a:r>
                      <a:endParaRPr lang="es-CO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5" name="Picture 3" descr="C:\Documents and Settings\Tatiana\Mis documentos\postmortemQualdev\NOT_O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68849" y="3505200"/>
            <a:ext cx="717951" cy="7143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dirty="0" smtClean="0">
                <a:solidFill>
                  <a:srgbClr val="2AAA2A"/>
                </a:solidFill>
              </a:rPr>
              <a:t>Objetivos del Producto</a:t>
            </a:r>
            <a:endParaRPr lang="es-CO" b="1" dirty="0">
              <a:solidFill>
                <a:srgbClr val="2AAA2A"/>
              </a:solidFill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219200"/>
            <a:ext cx="8043890" cy="990600"/>
          </a:xfrm>
        </p:spPr>
        <p:txBody>
          <a:bodyPr>
            <a:normAutofit/>
          </a:bodyPr>
          <a:lstStyle/>
          <a:p>
            <a:r>
              <a:rPr lang="es-CO" sz="2800" dirty="0" smtClean="0"/>
              <a:t>Desarrollar la aplicación del médico especialista servidor.</a:t>
            </a:r>
          </a:p>
          <a:p>
            <a:endParaRPr lang="es-CO" sz="28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11</a:t>
            </a:fld>
            <a:endParaRPr lang="es-CO"/>
          </a:p>
        </p:txBody>
      </p:sp>
      <p:graphicFrame>
        <p:nvGraphicFramePr>
          <p:cNvPr id="12" name="6 Tabla"/>
          <p:cNvGraphicFramePr>
            <a:graphicFrameLocks noGrp="1"/>
          </p:cNvGraphicFramePr>
          <p:nvPr/>
        </p:nvGraphicFramePr>
        <p:xfrm>
          <a:off x="609600" y="2514600"/>
          <a:ext cx="7572428" cy="13208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08580"/>
                <a:gridCol w="6063848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Meta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 smtClean="0"/>
                        <a:t>Realizar los requerimientos que el </a:t>
                      </a:r>
                      <a:r>
                        <a:rPr lang="es-CO" sz="1600" dirty="0" err="1" smtClean="0"/>
                        <a:t>product</a:t>
                      </a:r>
                      <a:r>
                        <a:rPr lang="es-CO" sz="1600" dirty="0" smtClean="0"/>
                        <a:t> </a:t>
                      </a:r>
                      <a:r>
                        <a:rPr lang="es-CO" sz="1600" dirty="0" err="1" smtClean="0"/>
                        <a:t>owner</a:t>
                      </a:r>
                      <a:r>
                        <a:rPr lang="es-CO" sz="1600" dirty="0" smtClean="0"/>
                        <a:t> determine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Criterio de Aceptación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 smtClean="0"/>
                        <a:t>Cumplir con el 100% de los requerimientos seleccionados</a:t>
                      </a:r>
                      <a:r>
                        <a:rPr lang="es-CO" sz="1600" baseline="0" dirty="0" smtClean="0"/>
                        <a:t> por el</a:t>
                      </a:r>
                    </a:p>
                    <a:p>
                      <a:r>
                        <a:rPr lang="es-CO" sz="1600" baseline="0" dirty="0" err="1" smtClean="0"/>
                        <a:t>product</a:t>
                      </a:r>
                      <a:r>
                        <a:rPr lang="es-CO" sz="1600" baseline="0" dirty="0" smtClean="0"/>
                        <a:t> </a:t>
                      </a:r>
                      <a:r>
                        <a:rPr lang="es-CO" sz="1600" baseline="0" dirty="0" err="1" smtClean="0"/>
                        <a:t>owner</a:t>
                      </a:r>
                      <a:r>
                        <a:rPr lang="es-CO" sz="1600" baseline="0" dirty="0" smtClean="0"/>
                        <a:t>.</a:t>
                      </a:r>
                      <a:endParaRPr lang="es-CO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Resultado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 smtClean="0"/>
                        <a:t>El 100% de los requerimientos fueron implementados.</a:t>
                      </a:r>
                      <a:endParaRPr lang="es-CO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7 Tabla"/>
          <p:cNvGraphicFramePr>
            <a:graphicFrameLocks noGrp="1"/>
          </p:cNvGraphicFramePr>
          <p:nvPr/>
        </p:nvGraphicFramePr>
        <p:xfrm>
          <a:off x="609600" y="3976447"/>
          <a:ext cx="7572428" cy="1737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08580"/>
                <a:gridCol w="6063848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Meta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CO" sz="1600" dirty="0" smtClean="0"/>
                        <a:t>Mantener una calificación aprobatoria por parte del </a:t>
                      </a:r>
                      <a:r>
                        <a:rPr lang="es-CO" sz="1600" dirty="0" err="1" smtClean="0"/>
                        <a:t>product</a:t>
                      </a:r>
                      <a:r>
                        <a:rPr lang="es-CO" sz="1600" dirty="0" smtClean="0"/>
                        <a:t> </a:t>
                      </a:r>
                      <a:r>
                        <a:rPr lang="es-CO" sz="1600" dirty="0" err="1" smtClean="0"/>
                        <a:t>owner</a:t>
                      </a:r>
                      <a:r>
                        <a:rPr lang="es-CO" sz="1600" dirty="0" smtClean="0"/>
                        <a:t> para cada entrega de valor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Criterio de Aceptación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 smtClean="0"/>
                        <a:t>El promedio de calificación del cliente para las entregas de valor</a:t>
                      </a:r>
                    </a:p>
                    <a:p>
                      <a:r>
                        <a:rPr lang="es-CO" sz="1600" dirty="0" smtClean="0"/>
                        <a:t>es</a:t>
                      </a:r>
                      <a:r>
                        <a:rPr lang="es-CO" sz="1600" baseline="0" dirty="0" smtClean="0"/>
                        <a:t> 4.1</a:t>
                      </a:r>
                      <a:endParaRPr lang="es-CO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Resultado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Se</a:t>
                      </a:r>
                      <a:r>
                        <a:rPr lang="es-ES" sz="1600" baseline="0" dirty="0" smtClean="0"/>
                        <a:t> obtuvo una calificación de 4.22 en la prueba de usabilidad realizada en el hospital.</a:t>
                      </a:r>
                      <a:endParaRPr lang="es-CO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6" name="Picture 2" descr="C:\Documents and Settings\Tatiana\Mis documentos\postmortemQualdev\O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2819400"/>
            <a:ext cx="717952" cy="714380"/>
          </a:xfrm>
          <a:prstGeom prst="rect">
            <a:avLst/>
          </a:prstGeom>
          <a:noFill/>
        </p:spPr>
      </p:pic>
      <p:pic>
        <p:nvPicPr>
          <p:cNvPr id="17" name="Picture 2" descr="C:\Documents and Settings\Tatiana\Mis documentos\postmortemQualdev\O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68848" y="4495800"/>
            <a:ext cx="717952" cy="7143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dirty="0" smtClean="0">
                <a:solidFill>
                  <a:srgbClr val="2AAA2A"/>
                </a:solidFill>
              </a:rPr>
              <a:t>Agenda</a:t>
            </a:r>
            <a:endParaRPr lang="es-CO" b="1" dirty="0">
              <a:solidFill>
                <a:srgbClr val="2AAA2A"/>
              </a:solidFill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Contexto</a:t>
            </a:r>
          </a:p>
          <a:p>
            <a:r>
              <a:rPr lang="es-ES" dirty="0" smtClean="0"/>
              <a:t>Objetivos de Proceso y de Proyecto</a:t>
            </a:r>
          </a:p>
          <a:p>
            <a:r>
              <a:rPr lang="es-ES" b="1" dirty="0" smtClean="0">
                <a:solidFill>
                  <a:srgbClr val="71D16F"/>
                </a:solidFill>
              </a:rPr>
              <a:t>Riesgos Presentados</a:t>
            </a:r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Métricas de proceso y producto</a:t>
            </a:r>
          </a:p>
          <a:p>
            <a:r>
              <a:rPr lang="es-ES" dirty="0" smtClean="0"/>
              <a:t>Lecciones Aprendidas</a:t>
            </a:r>
          </a:p>
          <a:p>
            <a:r>
              <a:rPr lang="es-ES" dirty="0" smtClean="0"/>
              <a:t>Trabajo futuro</a:t>
            </a:r>
          </a:p>
          <a:p>
            <a:r>
              <a:rPr lang="es-ES" dirty="0" smtClean="0"/>
              <a:t>Demo de producto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12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dirty="0" smtClean="0">
                <a:solidFill>
                  <a:srgbClr val="2AAA2A"/>
                </a:solidFill>
              </a:rPr>
              <a:t>Riesgos Presentados</a:t>
            </a:r>
            <a:endParaRPr lang="es-CO" b="1" dirty="0">
              <a:solidFill>
                <a:srgbClr val="2AAA2A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13</a:t>
            </a:fld>
            <a:endParaRPr lang="es-CO"/>
          </a:p>
        </p:txBody>
      </p:sp>
      <p:graphicFrame>
        <p:nvGraphicFramePr>
          <p:cNvPr id="11" name="6 Tabla"/>
          <p:cNvGraphicFramePr>
            <a:graphicFrameLocks noGrp="1"/>
          </p:cNvGraphicFramePr>
          <p:nvPr/>
        </p:nvGraphicFramePr>
        <p:xfrm>
          <a:off x="914400" y="1219200"/>
          <a:ext cx="7572428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08580"/>
                <a:gridCol w="6063848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Riesgo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500" dirty="0" smtClean="0"/>
                        <a:t>Desconocimiento de la tecnología de la solución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Categoría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ES" sz="1500" dirty="0" smtClean="0"/>
                        <a:t>Estrategias de Control</a:t>
                      </a:r>
                      <a:endParaRPr lang="es-CO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Acción Tomada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500" dirty="0" smtClean="0"/>
                        <a:t>Desarrollo paralelo, para caracterizar</a:t>
                      </a:r>
                      <a:r>
                        <a:rPr lang="es-ES" sz="1500" baseline="0" dirty="0" smtClean="0"/>
                        <a:t> pros y contras de cada tecnología.</a:t>
                      </a:r>
                      <a:endParaRPr lang="es-CO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7 Tabla"/>
          <p:cNvGraphicFramePr>
            <a:graphicFrameLocks noGrp="1"/>
          </p:cNvGraphicFramePr>
          <p:nvPr/>
        </p:nvGraphicFramePr>
        <p:xfrm>
          <a:off x="914400" y="2362200"/>
          <a:ext cx="7572428" cy="14681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08580"/>
                <a:gridCol w="6063848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Riesgo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 smtClean="0"/>
                        <a:t>Desconocimiento del impacto</a:t>
                      </a:r>
                      <a:r>
                        <a:rPr lang="es-ES" sz="1500" baseline="0" dirty="0" smtClean="0"/>
                        <a:t> que implicaba la selección de una plataforma particular.</a:t>
                      </a:r>
                      <a:endParaRPr lang="es-CO" sz="15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Categoría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ES" sz="1500" dirty="0" smtClean="0"/>
                        <a:t>No contemplado</a:t>
                      </a:r>
                      <a:endParaRPr lang="es-CO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Acción Tomada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500" dirty="0" smtClean="0"/>
                        <a:t>Selección</a:t>
                      </a:r>
                      <a:r>
                        <a:rPr lang="es-ES" sz="1500" baseline="0" dirty="0" smtClean="0"/>
                        <a:t> de plataformas de prueba más representativas del mercado: Nokia, </a:t>
                      </a:r>
                      <a:r>
                        <a:rPr lang="es-ES" sz="1500" baseline="0" dirty="0" err="1" smtClean="0"/>
                        <a:t>Sonny</a:t>
                      </a:r>
                      <a:r>
                        <a:rPr lang="es-ES" sz="1500" baseline="0" dirty="0" smtClean="0"/>
                        <a:t> </a:t>
                      </a:r>
                      <a:r>
                        <a:rPr lang="es-ES" sz="1500" baseline="0" dirty="0" err="1" smtClean="0"/>
                        <a:t>Ericson</a:t>
                      </a:r>
                      <a:r>
                        <a:rPr lang="es-ES" sz="1500" baseline="0" dirty="0" smtClean="0"/>
                        <a:t> y </a:t>
                      </a:r>
                      <a:r>
                        <a:rPr lang="es-ES" sz="1500" baseline="0" dirty="0" err="1" smtClean="0"/>
                        <a:t>Sun</a:t>
                      </a:r>
                      <a:r>
                        <a:rPr lang="es-ES" sz="1500" baseline="0" dirty="0" smtClean="0"/>
                        <a:t>. Uso de dispositivo de prueba Nokia e62.</a:t>
                      </a:r>
                      <a:endParaRPr lang="es-CO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8 Tabla"/>
          <p:cNvGraphicFramePr>
            <a:graphicFrameLocks noGrp="1"/>
          </p:cNvGraphicFramePr>
          <p:nvPr/>
        </p:nvGraphicFramePr>
        <p:xfrm>
          <a:off x="914400" y="3886200"/>
          <a:ext cx="7572428" cy="12903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08580"/>
                <a:gridCol w="6063848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Riesgo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 smtClean="0"/>
                        <a:t>Sobre especialización en frentes de trabajo (frentes de trabajo demasiado pequeños)</a:t>
                      </a:r>
                      <a:endParaRPr lang="es-CO" sz="15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Categoría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ES" sz="1500" dirty="0" smtClean="0"/>
                        <a:t>No contemplado</a:t>
                      </a:r>
                      <a:endParaRPr lang="es-CO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Acción Tomada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500" dirty="0" smtClean="0"/>
                        <a:t>Ninguna.</a:t>
                      </a:r>
                      <a:endParaRPr lang="es-CO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9 Tabla"/>
          <p:cNvGraphicFramePr>
            <a:graphicFrameLocks noGrp="1"/>
          </p:cNvGraphicFramePr>
          <p:nvPr/>
        </p:nvGraphicFramePr>
        <p:xfrm>
          <a:off x="914400" y="5257800"/>
          <a:ext cx="7572428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08580"/>
                <a:gridCol w="6063848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Riesgo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 smtClean="0"/>
                        <a:t>Ausencia de alguno de</a:t>
                      </a:r>
                      <a:r>
                        <a:rPr lang="es-ES" sz="1500" baseline="0" dirty="0" smtClean="0"/>
                        <a:t> los miembros del grupo.</a:t>
                      </a:r>
                      <a:endParaRPr lang="es-CO" sz="15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Categoría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ES" sz="1500" dirty="0" smtClean="0"/>
                        <a:t>No contemplado</a:t>
                      </a:r>
                      <a:endParaRPr lang="es-CO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Acción Tomada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500" dirty="0" smtClean="0"/>
                        <a:t>Redistribución</a:t>
                      </a:r>
                      <a:r>
                        <a:rPr lang="es-ES" sz="1500" baseline="0" dirty="0" smtClean="0"/>
                        <a:t> de carga entre los miembros del grupo.</a:t>
                      </a:r>
                      <a:endParaRPr lang="es-CO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dirty="0" smtClean="0">
                <a:solidFill>
                  <a:srgbClr val="2AAA2A"/>
                </a:solidFill>
              </a:rPr>
              <a:t>Agenda</a:t>
            </a:r>
            <a:endParaRPr lang="es-CO" b="1" dirty="0">
              <a:solidFill>
                <a:srgbClr val="2AAA2A"/>
              </a:solidFill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Contexto</a:t>
            </a:r>
          </a:p>
          <a:p>
            <a:r>
              <a:rPr lang="es-ES" dirty="0" smtClean="0"/>
              <a:t>Objetivos de Proceso y de Proyecto</a:t>
            </a:r>
          </a:p>
          <a:p>
            <a:r>
              <a:rPr lang="es-ES" dirty="0" smtClean="0"/>
              <a:t>Riesgos Presentados</a:t>
            </a:r>
          </a:p>
          <a:p>
            <a:r>
              <a:rPr lang="es-ES" b="1" dirty="0" smtClean="0">
                <a:solidFill>
                  <a:srgbClr val="71D16F"/>
                </a:solidFill>
              </a:rPr>
              <a:t>Resultados</a:t>
            </a:r>
          </a:p>
          <a:p>
            <a:r>
              <a:rPr lang="es-ES" dirty="0" smtClean="0"/>
              <a:t>Métricas de proceso y producto</a:t>
            </a:r>
          </a:p>
          <a:p>
            <a:r>
              <a:rPr lang="es-ES" dirty="0" smtClean="0"/>
              <a:t>Lecciones Aprendidas</a:t>
            </a:r>
          </a:p>
          <a:p>
            <a:r>
              <a:rPr lang="es-ES" dirty="0" smtClean="0"/>
              <a:t>Trabajo futuro</a:t>
            </a:r>
          </a:p>
          <a:p>
            <a:r>
              <a:rPr lang="es-ES" dirty="0" smtClean="0"/>
              <a:t>Demo de producto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14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dirty="0" smtClean="0">
                <a:solidFill>
                  <a:srgbClr val="2AAA2A"/>
                </a:solidFill>
              </a:rPr>
              <a:t>Resultados</a:t>
            </a:r>
            <a:endParaRPr lang="es-CO" b="1" dirty="0">
              <a:solidFill>
                <a:srgbClr val="2AAA2A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15</a:t>
            </a:fld>
            <a:endParaRPr lang="es-CO"/>
          </a:p>
        </p:txBody>
      </p:sp>
      <p:pic>
        <p:nvPicPr>
          <p:cNvPr id="10" name="9 Marcador de contenido" descr="usabilit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2819400"/>
            <a:ext cx="4038600" cy="2434301"/>
          </a:xfrm>
          <a:prstGeom prst="rect">
            <a:avLst/>
          </a:prstGeom>
        </p:spPr>
      </p:pic>
      <p:sp>
        <p:nvSpPr>
          <p:cNvPr id="13" name="10 CuadroTexto"/>
          <p:cNvSpPr txBox="1"/>
          <p:nvPr/>
        </p:nvSpPr>
        <p:spPr>
          <a:xfrm>
            <a:off x="2714612" y="5316341"/>
            <a:ext cx="139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Metodología:</a:t>
            </a:r>
          </a:p>
          <a:p>
            <a:r>
              <a:rPr lang="es-ES" dirty="0" err="1" smtClean="0"/>
              <a:t>Hallway</a:t>
            </a:r>
            <a:r>
              <a:rPr lang="es-ES" dirty="0" smtClean="0"/>
              <a:t> Test</a:t>
            </a:r>
          </a:p>
        </p:txBody>
      </p:sp>
      <p:sp>
        <p:nvSpPr>
          <p:cNvPr id="14" name="12 CuadroTexto"/>
          <p:cNvSpPr txBox="1"/>
          <p:nvPr/>
        </p:nvSpPr>
        <p:spPr>
          <a:xfrm>
            <a:off x="6858016" y="5316341"/>
            <a:ext cx="1727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Escalas </a:t>
            </a:r>
            <a:r>
              <a:rPr lang="es-CO" dirty="0" err="1" smtClean="0"/>
              <a:t>Likert</a:t>
            </a:r>
            <a:r>
              <a:rPr lang="es-CO" dirty="0" smtClean="0"/>
              <a:t> de</a:t>
            </a:r>
          </a:p>
          <a:p>
            <a:r>
              <a:rPr lang="es-CO" dirty="0" smtClean="0"/>
              <a:t>5 niveles</a:t>
            </a:r>
            <a:endParaRPr lang="es-ES" dirty="0" smtClean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81000" y="1676401"/>
            <a:ext cx="4191000" cy="11429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700" b="1" dirty="0" err="1" smtClean="0">
                <a:solidFill>
                  <a:schemeClr val="accent1"/>
                </a:solidFill>
              </a:rPr>
              <a:t>Aplicación</a:t>
            </a:r>
            <a:r>
              <a:rPr lang="en-US" sz="2700" b="1" dirty="0" smtClean="0">
                <a:solidFill>
                  <a:schemeClr val="accent1"/>
                </a:solidFill>
              </a:rPr>
              <a:t> de </a:t>
            </a:r>
            <a:r>
              <a:rPr lang="en-US" sz="2700" b="1" dirty="0" err="1" smtClean="0">
                <a:solidFill>
                  <a:schemeClr val="accent1"/>
                </a:solidFill>
              </a:rPr>
              <a:t>Escritorio</a:t>
            </a:r>
            <a:r>
              <a:rPr lang="en-US" sz="2700" b="1" dirty="0" smtClean="0">
                <a:solidFill>
                  <a:schemeClr val="accent1"/>
                </a:solidFill>
              </a:rPr>
              <a:t> </a:t>
            </a:r>
            <a:r>
              <a:rPr lang="en-US" sz="2700" b="1" dirty="0" err="1" smtClean="0">
                <a:solidFill>
                  <a:schemeClr val="accent1"/>
                </a:solidFill>
              </a:rPr>
              <a:t>Médico</a:t>
            </a:r>
            <a:r>
              <a:rPr lang="en-US" sz="2700" b="1" dirty="0" smtClean="0">
                <a:solidFill>
                  <a:schemeClr val="accent1"/>
                </a:solidFill>
              </a:rPr>
              <a:t> </a:t>
            </a:r>
            <a:r>
              <a:rPr lang="en-US" sz="2700" b="1" dirty="0" err="1" smtClean="0">
                <a:solidFill>
                  <a:schemeClr val="accent1"/>
                </a:solidFill>
              </a:rPr>
              <a:t>Especialista</a:t>
            </a:r>
            <a:endParaRPr lang="en-US" sz="2700" b="1" dirty="0">
              <a:solidFill>
                <a:schemeClr val="accent1"/>
              </a:solidFill>
            </a:endParaRPr>
          </a:p>
        </p:txBody>
      </p:sp>
      <p:sp>
        <p:nvSpPr>
          <p:cNvPr id="19" name="Content Placeholder 17"/>
          <p:cNvSpPr txBox="1">
            <a:spLocks/>
          </p:cNvSpPr>
          <p:nvPr/>
        </p:nvSpPr>
        <p:spPr>
          <a:xfrm>
            <a:off x="4572000" y="1676400"/>
            <a:ext cx="4191000" cy="114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Aplicación</a:t>
            </a: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Móvil</a:t>
            </a: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</a:t>
            </a:r>
            <a:r>
              <a:rPr kumimoji="0" lang="en-US" sz="2700" b="1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 </a:t>
            </a:r>
            <a:r>
              <a:rPr kumimoji="0" lang="en-US" sz="27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Paciente</a:t>
            </a:r>
            <a:endParaRPr kumimoji="0" lang="en-US" sz="27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Chart 10"/>
          <p:cNvGraphicFramePr/>
          <p:nvPr/>
        </p:nvGraphicFramePr>
        <p:xfrm>
          <a:off x="4724400" y="2895600"/>
          <a:ext cx="37338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dirty="0" smtClean="0">
                <a:solidFill>
                  <a:srgbClr val="2AAA2A"/>
                </a:solidFill>
              </a:rPr>
              <a:t>Agenda</a:t>
            </a:r>
            <a:endParaRPr lang="es-CO" b="1" dirty="0">
              <a:solidFill>
                <a:srgbClr val="2AAA2A"/>
              </a:solidFill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Contexto</a:t>
            </a:r>
          </a:p>
          <a:p>
            <a:r>
              <a:rPr lang="es-ES" dirty="0" smtClean="0"/>
              <a:t>Objetivos de Proceso y de Proyecto</a:t>
            </a:r>
          </a:p>
          <a:p>
            <a:r>
              <a:rPr lang="es-ES" dirty="0" smtClean="0"/>
              <a:t>Riesgos Presentados</a:t>
            </a:r>
          </a:p>
          <a:p>
            <a:r>
              <a:rPr lang="es-ES" dirty="0" smtClean="0"/>
              <a:t>Resultados</a:t>
            </a:r>
          </a:p>
          <a:p>
            <a:r>
              <a:rPr lang="es-ES" b="1" dirty="0" smtClean="0">
                <a:solidFill>
                  <a:srgbClr val="71D16F"/>
                </a:solidFill>
              </a:rPr>
              <a:t>Métricas de proceso y producto</a:t>
            </a:r>
          </a:p>
          <a:p>
            <a:r>
              <a:rPr lang="es-ES" dirty="0" smtClean="0"/>
              <a:t>Lecciones Aprendidas</a:t>
            </a:r>
          </a:p>
          <a:p>
            <a:r>
              <a:rPr lang="es-ES" dirty="0" smtClean="0"/>
              <a:t>Trabajo futuro</a:t>
            </a:r>
          </a:p>
          <a:p>
            <a:r>
              <a:rPr lang="es-ES" dirty="0" smtClean="0"/>
              <a:t>Demo de producto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16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dirty="0" smtClean="0">
                <a:solidFill>
                  <a:srgbClr val="2AAA2A"/>
                </a:solidFill>
              </a:rPr>
              <a:t>Métricas del Proceso (Sprint 1)</a:t>
            </a:r>
            <a:endParaRPr lang="es-CO" b="1" dirty="0">
              <a:solidFill>
                <a:srgbClr val="2AAA2A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17</a:t>
            </a:fld>
            <a:endParaRPr lang="es-CO"/>
          </a:p>
        </p:txBody>
      </p:sp>
      <p:graphicFrame>
        <p:nvGraphicFramePr>
          <p:cNvPr id="9" name="1 Gráfico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dirty="0" smtClean="0">
                <a:solidFill>
                  <a:srgbClr val="2AAA2A"/>
                </a:solidFill>
              </a:rPr>
              <a:t>Métricas del Proceso (Sprint 2)</a:t>
            </a:r>
            <a:endParaRPr lang="es-CO" b="1" dirty="0">
              <a:solidFill>
                <a:srgbClr val="2AAA2A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18</a:t>
            </a:fld>
            <a:endParaRPr lang="es-CO"/>
          </a:p>
        </p:txBody>
      </p:sp>
      <p:graphicFrame>
        <p:nvGraphicFramePr>
          <p:cNvPr id="8" name="1 Gráfico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dirty="0" smtClean="0">
                <a:solidFill>
                  <a:srgbClr val="2AAA2A"/>
                </a:solidFill>
              </a:rPr>
              <a:t>Agenda</a:t>
            </a:r>
            <a:endParaRPr lang="es-CO" b="1" dirty="0">
              <a:solidFill>
                <a:srgbClr val="2AAA2A"/>
              </a:solidFill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Contexto</a:t>
            </a:r>
          </a:p>
          <a:p>
            <a:r>
              <a:rPr lang="es-ES" dirty="0" smtClean="0"/>
              <a:t>Objetivos de Proceso y de Proyecto</a:t>
            </a:r>
          </a:p>
          <a:p>
            <a:r>
              <a:rPr lang="es-ES" dirty="0" smtClean="0"/>
              <a:t>Riesgos Presentados</a:t>
            </a:r>
          </a:p>
          <a:p>
            <a:r>
              <a:rPr lang="es-ES" dirty="0" smtClean="0"/>
              <a:t>Resultados</a:t>
            </a:r>
          </a:p>
          <a:p>
            <a:r>
              <a:rPr lang="es-ES" b="1" dirty="0" smtClean="0">
                <a:solidFill>
                  <a:srgbClr val="71D16F"/>
                </a:solidFill>
              </a:rPr>
              <a:t>Métricas de proceso y producto</a:t>
            </a:r>
          </a:p>
          <a:p>
            <a:r>
              <a:rPr lang="es-ES" dirty="0" smtClean="0"/>
              <a:t>Lecciones Aprendidas</a:t>
            </a:r>
          </a:p>
          <a:p>
            <a:r>
              <a:rPr lang="es-ES" dirty="0" smtClean="0"/>
              <a:t>Trabajo futuro</a:t>
            </a:r>
          </a:p>
          <a:p>
            <a:r>
              <a:rPr lang="es-ES" dirty="0" smtClean="0"/>
              <a:t>Demo de producto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19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dirty="0" smtClean="0">
                <a:solidFill>
                  <a:srgbClr val="2AAA2A"/>
                </a:solidFill>
              </a:rPr>
              <a:t>Agenda</a:t>
            </a:r>
            <a:endParaRPr lang="es-CO" b="1" dirty="0">
              <a:solidFill>
                <a:srgbClr val="2AAA2A"/>
              </a:solidFill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s-ES" b="1" dirty="0" smtClean="0">
                <a:solidFill>
                  <a:srgbClr val="71D16F"/>
                </a:solidFill>
              </a:rPr>
              <a:t>Contexto</a:t>
            </a:r>
          </a:p>
          <a:p>
            <a:r>
              <a:rPr lang="es-ES" dirty="0" smtClean="0"/>
              <a:t>Objetivos de Proceso y de Proyecto</a:t>
            </a:r>
          </a:p>
          <a:p>
            <a:r>
              <a:rPr lang="es-ES" dirty="0" smtClean="0"/>
              <a:t>Riesgos Presentados</a:t>
            </a:r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Métricas de proceso y producto</a:t>
            </a:r>
          </a:p>
          <a:p>
            <a:r>
              <a:rPr lang="es-ES" dirty="0" smtClean="0"/>
              <a:t>Lecciones Aprendidas</a:t>
            </a:r>
          </a:p>
          <a:p>
            <a:r>
              <a:rPr lang="es-ES" dirty="0" smtClean="0"/>
              <a:t>Trabajo futuro</a:t>
            </a:r>
          </a:p>
          <a:p>
            <a:r>
              <a:rPr lang="es-ES" dirty="0" smtClean="0"/>
              <a:t>Demo de producto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2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20</a:t>
            </a:fld>
            <a:endParaRPr lang="es-CO"/>
          </a:p>
        </p:txBody>
      </p:sp>
      <p:graphicFrame>
        <p:nvGraphicFramePr>
          <p:cNvPr id="7" name="2 Gráfico"/>
          <p:cNvGraphicFramePr/>
          <p:nvPr/>
        </p:nvGraphicFramePr>
        <p:xfrm>
          <a:off x="457200" y="1447800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dirty="0" smtClean="0">
                <a:solidFill>
                  <a:srgbClr val="2AAA2A"/>
                </a:solidFill>
              </a:rPr>
              <a:t>Métricas del Producto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ES" b="1" dirty="0" smtClean="0">
                <a:solidFill>
                  <a:srgbClr val="2AAA2A"/>
                </a:solidFill>
              </a:rPr>
              <a:t>Métricas del Producto</a:t>
            </a:r>
            <a:endParaRPr lang="es-CO" dirty="0"/>
          </a:p>
        </p:txBody>
      </p:sp>
      <p:graphicFrame>
        <p:nvGraphicFramePr>
          <p:cNvPr id="11" name="1 Gráfico"/>
          <p:cNvGraphicFramePr>
            <a:graphicFrameLocks noGrp="1"/>
          </p:cNvGraphicFramePr>
          <p:nvPr>
            <p:ph idx="1"/>
          </p:nvPr>
        </p:nvGraphicFramePr>
        <p:xfrm>
          <a:off x="1214414" y="1285860"/>
          <a:ext cx="7186634" cy="3714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21</a:t>
            </a:fld>
            <a:endParaRPr lang="es-CO"/>
          </a:p>
        </p:txBody>
      </p:sp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1000100" y="5072074"/>
          <a:ext cx="74295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59"/>
                <a:gridCol w="1238259"/>
                <a:gridCol w="1238259"/>
                <a:gridCol w="1238259"/>
                <a:gridCol w="1238259"/>
                <a:gridCol w="1238259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Utilitarios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Test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Formas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Visualización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Comunicación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Persistencia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472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1948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883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356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1985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672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ES" b="1" dirty="0" smtClean="0">
                <a:solidFill>
                  <a:srgbClr val="2AAA2A"/>
                </a:solidFill>
              </a:rPr>
              <a:t>Métricas del Producto</a:t>
            </a:r>
            <a:endParaRPr lang="es-CO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22</a:t>
            </a:fld>
            <a:endParaRPr lang="es-CO"/>
          </a:p>
        </p:txBody>
      </p:sp>
      <p:graphicFrame>
        <p:nvGraphicFramePr>
          <p:cNvPr id="8" name="1 Gráfico"/>
          <p:cNvGraphicFramePr/>
          <p:nvPr/>
        </p:nvGraphicFramePr>
        <p:xfrm>
          <a:off x="381000" y="1524000"/>
          <a:ext cx="82296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dirty="0" smtClean="0">
                <a:solidFill>
                  <a:srgbClr val="2AAA2A"/>
                </a:solidFill>
              </a:rPr>
              <a:t>Agenda</a:t>
            </a:r>
            <a:endParaRPr lang="es-CO" b="1" dirty="0">
              <a:solidFill>
                <a:srgbClr val="2AAA2A"/>
              </a:solidFill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Contexto</a:t>
            </a:r>
          </a:p>
          <a:p>
            <a:r>
              <a:rPr lang="es-ES" dirty="0" smtClean="0"/>
              <a:t>Objetivos de Proceso y de Proyecto</a:t>
            </a:r>
          </a:p>
          <a:p>
            <a:r>
              <a:rPr lang="es-ES" dirty="0" smtClean="0"/>
              <a:t>Riesgos Presentados</a:t>
            </a:r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Métricas de proceso y producto</a:t>
            </a:r>
          </a:p>
          <a:p>
            <a:r>
              <a:rPr lang="es-ES" b="1" dirty="0" smtClean="0">
                <a:solidFill>
                  <a:srgbClr val="71D16F"/>
                </a:solidFill>
              </a:rPr>
              <a:t>Lecciones Aprendidas</a:t>
            </a:r>
          </a:p>
          <a:p>
            <a:r>
              <a:rPr lang="es-ES" dirty="0" smtClean="0"/>
              <a:t>Trabajo futuro</a:t>
            </a:r>
          </a:p>
          <a:p>
            <a:r>
              <a:rPr lang="es-ES" dirty="0" smtClean="0"/>
              <a:t>Demo de producto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23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dirty="0" smtClean="0">
                <a:solidFill>
                  <a:srgbClr val="2AAA2A"/>
                </a:solidFill>
              </a:rPr>
              <a:t>Lecciones Aprendidas</a:t>
            </a:r>
            <a:endParaRPr lang="es-CO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Aunque el producto es la tarea principal, el proceso no se debe descuidar por ello.</a:t>
            </a:r>
          </a:p>
          <a:p>
            <a:r>
              <a:rPr lang="es-ES" dirty="0" smtClean="0"/>
              <a:t>Es importante mantener un límite entre la división en frentes de trabajo y la sobre especialización, para ello podrían aplicarse técnicas como peer programming.</a:t>
            </a:r>
          </a:p>
          <a:p>
            <a:r>
              <a:rPr lang="es-ES" dirty="0" smtClean="0"/>
              <a:t>Es necesario un plan de asignación de dispositivos, porque sería ideal si todos los miembros del equipo tuvieran acceso a los dispositivos de pruebas al menos una vez por semana, para realizar pruebas de componentes.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24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dirty="0" smtClean="0">
                <a:solidFill>
                  <a:srgbClr val="2AAA2A"/>
                </a:solidFill>
              </a:rPr>
              <a:t>Lecciones Aprendidas</a:t>
            </a:r>
            <a:endParaRPr lang="es-CO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Por cada investigación de una nueva tecnología debería registrarse en la wiki algún tipo de manual para que el manejo de conocimiento no se pierda.</a:t>
            </a:r>
          </a:p>
          <a:p>
            <a:r>
              <a:rPr lang="es-ES" dirty="0" smtClean="0"/>
              <a:t>Es esencial realizar pruebas por componentes antes de continuar la integración con la aplicación principal, por lo cual debería orientarse el desarrollo a pruebas.</a:t>
            </a:r>
          </a:p>
          <a:p>
            <a:r>
              <a:rPr lang="es-ES" dirty="0" smtClean="0"/>
              <a:t>Es conveniente atrapar todas las excepciones e un archivo dentro de alguna carpeta pública del celular, para que así sea más fácil solucionar los problemas con las diferentes plataformas.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25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dirty="0" smtClean="0">
                <a:solidFill>
                  <a:srgbClr val="2AAA2A"/>
                </a:solidFill>
              </a:rPr>
              <a:t>Agenda</a:t>
            </a:r>
            <a:endParaRPr lang="es-CO" b="1" dirty="0">
              <a:solidFill>
                <a:srgbClr val="2AAA2A"/>
              </a:solidFill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Contexto</a:t>
            </a:r>
          </a:p>
          <a:p>
            <a:r>
              <a:rPr lang="es-ES" dirty="0" smtClean="0"/>
              <a:t>Objetivos de Proceso y de Proyecto</a:t>
            </a:r>
          </a:p>
          <a:p>
            <a:r>
              <a:rPr lang="es-ES" dirty="0" smtClean="0"/>
              <a:t>Riesgos Presentados</a:t>
            </a:r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Métricas de proceso y producto</a:t>
            </a:r>
          </a:p>
          <a:p>
            <a:r>
              <a:rPr lang="es-ES" dirty="0" smtClean="0"/>
              <a:t>Lecciones Aprendidas</a:t>
            </a:r>
          </a:p>
          <a:p>
            <a:r>
              <a:rPr lang="es-ES" b="1" dirty="0" smtClean="0">
                <a:solidFill>
                  <a:srgbClr val="71D16F"/>
                </a:solidFill>
              </a:rPr>
              <a:t>Trabajo futuro</a:t>
            </a:r>
          </a:p>
          <a:p>
            <a:r>
              <a:rPr lang="es-ES" dirty="0" smtClean="0"/>
              <a:t>Demo de producto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26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dirty="0" smtClean="0">
                <a:solidFill>
                  <a:srgbClr val="2AAA2A"/>
                </a:solidFill>
              </a:rPr>
              <a:t>Trabajo Futuro</a:t>
            </a:r>
            <a:endParaRPr lang="es-CO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Estabilizar el formato de aura para las distintas plataformas.</a:t>
            </a:r>
          </a:p>
          <a:p>
            <a:r>
              <a:rPr lang="es-ES" dirty="0" smtClean="0"/>
              <a:t>Mejorar la Usabilidad actual de la interfaz de la aplicación para que se parezca más a lo que el cliente solicita.</a:t>
            </a:r>
          </a:p>
          <a:p>
            <a:r>
              <a:rPr lang="es-ES" dirty="0" smtClean="0"/>
              <a:t>Separar por componentes las distintas funcionalidades, y desarrollar un claro plan de pruebas con logs en archivos para el celular.</a:t>
            </a:r>
          </a:p>
          <a:p>
            <a:r>
              <a:rPr lang="es-ES" dirty="0" smtClean="0"/>
              <a:t>Integrar la aplicación de cefaleas móvil con la aplicación del médico especialista.</a:t>
            </a:r>
          </a:p>
          <a:p>
            <a:r>
              <a:rPr lang="es-ES" dirty="0" smtClean="0"/>
              <a:t>Iniciar el desarrollo de la aplicación P2P para compartir registros.</a:t>
            </a:r>
          </a:p>
          <a:p>
            <a:r>
              <a:rPr lang="es-ES" dirty="0" smtClean="0"/>
              <a:t>Crear el componente de manejo de contenido por nodos para la generación dinámica de la interfaz.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27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dirty="0" smtClean="0">
                <a:solidFill>
                  <a:srgbClr val="2AAA2A"/>
                </a:solidFill>
              </a:rPr>
              <a:t>Agenda</a:t>
            </a:r>
            <a:endParaRPr lang="es-CO" b="1" dirty="0">
              <a:solidFill>
                <a:srgbClr val="2AAA2A"/>
              </a:solidFill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Contexto</a:t>
            </a:r>
          </a:p>
          <a:p>
            <a:r>
              <a:rPr lang="es-ES" dirty="0" smtClean="0"/>
              <a:t>Objetivos de Proceso y de Proyecto</a:t>
            </a:r>
          </a:p>
          <a:p>
            <a:r>
              <a:rPr lang="es-ES" dirty="0" smtClean="0"/>
              <a:t>Riesgos Presentados</a:t>
            </a:r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Métricas de proceso y producto</a:t>
            </a:r>
          </a:p>
          <a:p>
            <a:r>
              <a:rPr lang="es-ES" dirty="0" smtClean="0"/>
              <a:t>Lecciones Aprendidas</a:t>
            </a:r>
          </a:p>
          <a:p>
            <a:r>
              <a:rPr lang="es-ES" dirty="0" smtClean="0"/>
              <a:t>Trabajo futuro</a:t>
            </a:r>
          </a:p>
          <a:p>
            <a:r>
              <a:rPr lang="es-ES" b="1" dirty="0" smtClean="0">
                <a:solidFill>
                  <a:srgbClr val="71D16F"/>
                </a:solidFill>
              </a:rPr>
              <a:t>Demo de producto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28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dirty="0" smtClean="0">
                <a:solidFill>
                  <a:srgbClr val="2AAA2A"/>
                </a:solidFill>
              </a:rPr>
              <a:t>Demo Producto</a:t>
            </a:r>
            <a:endParaRPr lang="es-CO" b="1" dirty="0">
              <a:solidFill>
                <a:srgbClr val="2AAA2A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29</a:t>
            </a:fld>
            <a:endParaRPr lang="es-CO"/>
          </a:p>
        </p:txBody>
      </p:sp>
      <p:pic>
        <p:nvPicPr>
          <p:cNvPr id="2050" name="Picture 2" descr="D:\Tatiana\Asistencia\Papers\Paper2\images\jpg\cellphon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438400"/>
            <a:ext cx="3643338" cy="2914670"/>
          </a:xfrm>
          <a:prstGeom prst="rect">
            <a:avLst/>
          </a:prstGeom>
          <a:noFill/>
        </p:spPr>
      </p:pic>
      <p:pic>
        <p:nvPicPr>
          <p:cNvPr id="2051" name="Picture 3" descr="D:\Tatiana\Asistencia\Papers\Paper2\images\jpg\desktopv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9124" y="3429000"/>
            <a:ext cx="3500462" cy="2897068"/>
          </a:xfrm>
          <a:prstGeom prst="rect">
            <a:avLst/>
          </a:prstGeom>
          <a:noFill/>
        </p:spPr>
      </p:pic>
      <p:pic>
        <p:nvPicPr>
          <p:cNvPr id="2053" name="Picture 5" descr="D:\Tatiana\Asistencia\QualdevMovil\postmortem\imagen_sv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81372" y="1214422"/>
            <a:ext cx="2676842" cy="1409698"/>
          </a:xfrm>
          <a:prstGeom prst="rect">
            <a:avLst/>
          </a:prstGeom>
          <a:noFill/>
        </p:spPr>
      </p:pic>
      <p:pic>
        <p:nvPicPr>
          <p:cNvPr id="2055" name="Picture 7" descr="C:\Documents and Settings\Tatiana\Mis documentos\postmortemQualdev\SVG_Experimentation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09868" y="1357298"/>
            <a:ext cx="1514635" cy="20050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Tatiana\Mis documentos\postmortemQualdev\HKenned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133600"/>
            <a:ext cx="3673016" cy="2681302"/>
          </a:xfrm>
          <a:prstGeom prst="rect">
            <a:avLst/>
          </a:prstGeom>
          <a:noFill/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dirty="0" smtClean="0">
                <a:solidFill>
                  <a:srgbClr val="2AAA2A"/>
                </a:solidFill>
              </a:rPr>
              <a:t>Contexto</a:t>
            </a:r>
            <a:endParaRPr lang="es-CO" b="1" dirty="0">
              <a:solidFill>
                <a:srgbClr val="2AAA2A"/>
              </a:solidFill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76400"/>
            <a:ext cx="4267200" cy="4937760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Cliente: Hospital Occidente de Kennedy</a:t>
            </a:r>
          </a:p>
          <a:p>
            <a:r>
              <a:rPr lang="es-ES" dirty="0" smtClean="0"/>
              <a:t>Patología de Dolor de cabeza:</a:t>
            </a:r>
          </a:p>
          <a:p>
            <a:pPr lvl="1"/>
            <a:r>
              <a:rPr lang="es-ES" dirty="0" smtClean="0"/>
              <a:t>El 11.7% de la población general la sufre.</a:t>
            </a:r>
          </a:p>
          <a:p>
            <a:pPr lvl="1"/>
            <a:r>
              <a:rPr lang="es-ES" dirty="0" smtClean="0"/>
              <a:t>Representa el 30,45% de la consulta.</a:t>
            </a:r>
          </a:p>
          <a:p>
            <a:pPr lvl="1"/>
            <a:r>
              <a:rPr lang="es-ES" dirty="0" smtClean="0"/>
              <a:t>El 53,7% de los pacientes tienen síntomas discapacitantes.</a:t>
            </a:r>
          </a:p>
          <a:p>
            <a:pPr lvl="1"/>
            <a:r>
              <a:rPr lang="es-ES" dirty="0" smtClean="0"/>
              <a:t>La solución actual son los diarios de síntomas impresos.</a:t>
            </a:r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3</a:t>
            </a:fld>
            <a:endParaRPr lang="es-CO"/>
          </a:p>
        </p:txBody>
      </p:sp>
      <p:sp>
        <p:nvSpPr>
          <p:cNvPr id="7" name="6 CuadroTexto"/>
          <p:cNvSpPr txBox="1"/>
          <p:nvPr/>
        </p:nvSpPr>
        <p:spPr>
          <a:xfrm>
            <a:off x="6220930" y="4814902"/>
            <a:ext cx="24288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Imagen tomada de http://www.urosario.edu.co/medicina/images/inst_hospital/HKennedy.jpg</a:t>
            </a:r>
            <a:endParaRPr lang="es-CO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err="1" smtClean="0">
                <a:solidFill>
                  <a:srgbClr val="2AAA2A"/>
                </a:solidFill>
              </a:rPr>
              <a:t>Aplicación</a:t>
            </a:r>
            <a:r>
              <a:rPr lang="en-US" b="1" dirty="0" smtClean="0">
                <a:solidFill>
                  <a:srgbClr val="2AAA2A"/>
                </a:solidFill>
              </a:rPr>
              <a:t> </a:t>
            </a:r>
            <a:r>
              <a:rPr lang="en-US" b="1" dirty="0" err="1" smtClean="0">
                <a:solidFill>
                  <a:srgbClr val="2AAA2A"/>
                </a:solidFill>
              </a:rPr>
              <a:t>Paciente</a:t>
            </a:r>
            <a:endParaRPr lang="en-US" b="1" dirty="0">
              <a:solidFill>
                <a:srgbClr val="2AAA2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30</a:t>
            </a:fld>
            <a:endParaRPr lang="es-CO"/>
          </a:p>
        </p:txBody>
      </p:sp>
      <p:pic>
        <p:nvPicPr>
          <p:cNvPr id="6" name="Picture 5" descr="cel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524000"/>
            <a:ext cx="2675458" cy="4393199"/>
          </a:xfrm>
          <a:prstGeom prst="rect">
            <a:avLst/>
          </a:prstGeom>
        </p:spPr>
      </p:pic>
      <p:pic>
        <p:nvPicPr>
          <p:cNvPr id="7" name="Picture 6" descr="cel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0400" y="1524000"/>
            <a:ext cx="2691536" cy="4419600"/>
          </a:xfrm>
          <a:prstGeom prst="rect">
            <a:avLst/>
          </a:prstGeom>
        </p:spPr>
      </p:pic>
      <p:pic>
        <p:nvPicPr>
          <p:cNvPr id="8" name="Picture 7" descr="cel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43600" y="1524000"/>
            <a:ext cx="2691536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err="1" smtClean="0">
                <a:solidFill>
                  <a:srgbClr val="2AAA2A"/>
                </a:solidFill>
              </a:rPr>
              <a:t>Aplicación</a:t>
            </a:r>
            <a:r>
              <a:rPr lang="en-US" b="1" dirty="0" smtClean="0">
                <a:solidFill>
                  <a:srgbClr val="2AAA2A"/>
                </a:solidFill>
              </a:rPr>
              <a:t> </a:t>
            </a:r>
            <a:r>
              <a:rPr lang="en-US" b="1" dirty="0" err="1" smtClean="0">
                <a:solidFill>
                  <a:srgbClr val="2AAA2A"/>
                </a:solidFill>
              </a:rPr>
              <a:t>Paciente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31</a:t>
            </a:fld>
            <a:endParaRPr lang="es-CO"/>
          </a:p>
        </p:txBody>
      </p:sp>
      <p:pic>
        <p:nvPicPr>
          <p:cNvPr id="6" name="Picture 5" descr="cel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1704000"/>
            <a:ext cx="2674728" cy="4392000"/>
          </a:xfrm>
          <a:prstGeom prst="rect">
            <a:avLst/>
          </a:prstGeom>
        </p:spPr>
      </p:pic>
      <p:pic>
        <p:nvPicPr>
          <p:cNvPr id="7" name="Picture 6" descr="cel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6600" y="1704000"/>
            <a:ext cx="2670336" cy="4392000"/>
          </a:xfrm>
          <a:prstGeom prst="rect">
            <a:avLst/>
          </a:prstGeom>
        </p:spPr>
      </p:pic>
      <p:pic>
        <p:nvPicPr>
          <p:cNvPr id="8" name="Picture 7" descr="cel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19800" y="1704000"/>
            <a:ext cx="2670336" cy="439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err="1" smtClean="0">
                <a:solidFill>
                  <a:srgbClr val="2AAA2A"/>
                </a:solidFill>
              </a:rPr>
              <a:t>Aplicación</a:t>
            </a:r>
            <a:r>
              <a:rPr lang="en-US" b="1" dirty="0" smtClean="0">
                <a:solidFill>
                  <a:srgbClr val="2AAA2A"/>
                </a:solidFill>
              </a:rPr>
              <a:t> </a:t>
            </a:r>
            <a:r>
              <a:rPr lang="en-US" b="1" dirty="0" err="1" smtClean="0">
                <a:solidFill>
                  <a:srgbClr val="2AAA2A"/>
                </a:solidFill>
              </a:rPr>
              <a:t>Paciente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32</a:t>
            </a:fld>
            <a:endParaRPr lang="es-CO"/>
          </a:p>
        </p:txBody>
      </p:sp>
      <p:pic>
        <p:nvPicPr>
          <p:cNvPr id="9" name="Picture 8" descr="cel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0064" y="1676400"/>
            <a:ext cx="2670336" cy="4392000"/>
          </a:xfrm>
          <a:prstGeom prst="rect">
            <a:avLst/>
          </a:prstGeom>
        </p:spPr>
      </p:pic>
      <p:pic>
        <p:nvPicPr>
          <p:cNvPr id="10" name="Picture 9" descr="cel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3264" y="1676400"/>
            <a:ext cx="2670336" cy="4392000"/>
          </a:xfrm>
          <a:prstGeom prst="rect">
            <a:avLst/>
          </a:prstGeom>
        </p:spPr>
      </p:pic>
      <p:pic>
        <p:nvPicPr>
          <p:cNvPr id="12" name="Picture 11" descr="cel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16464" y="1676400"/>
            <a:ext cx="2670336" cy="439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err="1" smtClean="0">
                <a:solidFill>
                  <a:srgbClr val="2AAA2A"/>
                </a:solidFill>
              </a:rPr>
              <a:t>Aplicación</a:t>
            </a:r>
            <a:r>
              <a:rPr lang="en-US" b="1" dirty="0" smtClean="0">
                <a:solidFill>
                  <a:srgbClr val="2AAA2A"/>
                </a:solidFill>
              </a:rPr>
              <a:t> </a:t>
            </a:r>
            <a:r>
              <a:rPr lang="en-US" b="1" dirty="0" err="1" smtClean="0">
                <a:solidFill>
                  <a:srgbClr val="2AAA2A"/>
                </a:solidFill>
              </a:rPr>
              <a:t>Paciente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33</a:t>
            </a:fld>
            <a:endParaRPr lang="es-CO"/>
          </a:p>
        </p:txBody>
      </p:sp>
      <p:pic>
        <p:nvPicPr>
          <p:cNvPr id="8" name="Picture 7" descr="cel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66528" y="1676400"/>
            <a:ext cx="2683512" cy="4392000"/>
          </a:xfrm>
          <a:prstGeom prst="rect">
            <a:avLst/>
          </a:prstGeom>
        </p:spPr>
      </p:pic>
      <p:pic>
        <p:nvPicPr>
          <p:cNvPr id="11" name="Picture 10" descr="cel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85928" y="1676400"/>
            <a:ext cx="2705472" cy="439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b="1" dirty="0" err="1" smtClean="0">
                <a:solidFill>
                  <a:srgbClr val="2AAA2A"/>
                </a:solidFill>
              </a:rPr>
              <a:t>Aplicación</a:t>
            </a:r>
            <a:r>
              <a:rPr lang="en-US" b="1" dirty="0" smtClean="0">
                <a:solidFill>
                  <a:srgbClr val="2AAA2A"/>
                </a:solidFill>
              </a:rPr>
              <a:t> </a:t>
            </a:r>
            <a:r>
              <a:rPr lang="en-US" b="1" dirty="0" err="1" smtClean="0">
                <a:solidFill>
                  <a:srgbClr val="2AAA2A"/>
                </a:solidFill>
              </a:rPr>
              <a:t>Médico</a:t>
            </a:r>
            <a:r>
              <a:rPr lang="en-US" b="1" dirty="0">
                <a:solidFill>
                  <a:srgbClr val="2AAA2A"/>
                </a:solidFill>
              </a:rPr>
              <a:t/>
            </a:r>
            <a:br>
              <a:rPr lang="en-US" b="1" dirty="0">
                <a:solidFill>
                  <a:srgbClr val="2AAA2A"/>
                </a:solidFill>
              </a:rPr>
            </a:br>
            <a:r>
              <a:rPr lang="en-US" b="1" dirty="0" err="1" smtClean="0">
                <a:solidFill>
                  <a:srgbClr val="2AAA2A"/>
                </a:solidFill>
              </a:rPr>
              <a:t>Especialista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34</a:t>
            </a:fld>
            <a:endParaRPr lang="es-CO"/>
          </a:p>
        </p:txBody>
      </p:sp>
      <p:pic>
        <p:nvPicPr>
          <p:cNvPr id="7" name="6 Marcador de posición de imagen" descr="1.login.JPG"/>
          <p:cNvPicPr>
            <a:picLocks noChangeAspect="1"/>
          </p:cNvPicPr>
          <p:nvPr/>
        </p:nvPicPr>
        <p:blipFill>
          <a:blip r:embed="rId3" cstate="print"/>
          <a:srcRect l="18229" r="18229"/>
          <a:stretch>
            <a:fillRect/>
          </a:stretch>
        </p:blipFill>
        <p:spPr>
          <a:xfrm>
            <a:off x="1295400" y="1447800"/>
            <a:ext cx="6629400" cy="497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b="1" dirty="0" err="1" smtClean="0">
                <a:solidFill>
                  <a:srgbClr val="2AAA2A"/>
                </a:solidFill>
              </a:rPr>
              <a:t>Aplicación</a:t>
            </a:r>
            <a:r>
              <a:rPr lang="en-US" b="1" dirty="0" smtClean="0">
                <a:solidFill>
                  <a:srgbClr val="2AAA2A"/>
                </a:solidFill>
              </a:rPr>
              <a:t> </a:t>
            </a:r>
            <a:r>
              <a:rPr lang="en-US" b="1" dirty="0" err="1" smtClean="0">
                <a:solidFill>
                  <a:srgbClr val="2AAA2A"/>
                </a:solidFill>
              </a:rPr>
              <a:t>Médico</a:t>
            </a:r>
            <a:r>
              <a:rPr lang="en-US" b="1" dirty="0">
                <a:solidFill>
                  <a:srgbClr val="2AAA2A"/>
                </a:solidFill>
              </a:rPr>
              <a:t/>
            </a:r>
            <a:br>
              <a:rPr lang="en-US" b="1" dirty="0">
                <a:solidFill>
                  <a:srgbClr val="2AAA2A"/>
                </a:solidFill>
              </a:rPr>
            </a:br>
            <a:r>
              <a:rPr lang="en-US" b="1" dirty="0" err="1" smtClean="0">
                <a:solidFill>
                  <a:srgbClr val="2AAA2A"/>
                </a:solidFill>
              </a:rPr>
              <a:t>Especialista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35</a:t>
            </a:fld>
            <a:endParaRPr lang="es-CO"/>
          </a:p>
        </p:txBody>
      </p:sp>
      <p:pic>
        <p:nvPicPr>
          <p:cNvPr id="6" name="4 Marcador de posición de imagen" descr="2.buscar.JPG"/>
          <p:cNvPicPr>
            <a:picLocks noChangeAspect="1"/>
          </p:cNvPicPr>
          <p:nvPr/>
        </p:nvPicPr>
        <p:blipFill>
          <a:blip r:embed="rId3" cstate="print"/>
          <a:srcRect l="6927" r="6927"/>
          <a:stretch>
            <a:fillRect/>
          </a:stretch>
        </p:blipFill>
        <p:spPr>
          <a:xfrm>
            <a:off x="1219200" y="1524000"/>
            <a:ext cx="6629400" cy="497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b="1" dirty="0" err="1" smtClean="0">
                <a:solidFill>
                  <a:srgbClr val="2AAA2A"/>
                </a:solidFill>
              </a:rPr>
              <a:t>Aplicación</a:t>
            </a:r>
            <a:r>
              <a:rPr lang="en-US" b="1" dirty="0" smtClean="0">
                <a:solidFill>
                  <a:srgbClr val="2AAA2A"/>
                </a:solidFill>
              </a:rPr>
              <a:t> </a:t>
            </a:r>
            <a:r>
              <a:rPr lang="en-US" b="1" dirty="0" err="1" smtClean="0">
                <a:solidFill>
                  <a:srgbClr val="2AAA2A"/>
                </a:solidFill>
              </a:rPr>
              <a:t>Médico</a:t>
            </a:r>
            <a:r>
              <a:rPr lang="en-US" b="1" dirty="0">
                <a:solidFill>
                  <a:srgbClr val="2AAA2A"/>
                </a:solidFill>
              </a:rPr>
              <a:t/>
            </a:r>
            <a:br>
              <a:rPr lang="en-US" b="1" dirty="0">
                <a:solidFill>
                  <a:srgbClr val="2AAA2A"/>
                </a:solidFill>
              </a:rPr>
            </a:br>
            <a:r>
              <a:rPr lang="en-US" b="1" dirty="0" err="1" smtClean="0">
                <a:solidFill>
                  <a:srgbClr val="2AAA2A"/>
                </a:solidFill>
              </a:rPr>
              <a:t>Especialista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36</a:t>
            </a:fld>
            <a:endParaRPr lang="es-CO"/>
          </a:p>
        </p:txBody>
      </p:sp>
      <p:pic>
        <p:nvPicPr>
          <p:cNvPr id="6" name="5 Marcador de posición de imagen" descr="3.2.historiaEnero.JPG"/>
          <p:cNvPicPr>
            <a:picLocks noChangeAspect="1"/>
          </p:cNvPicPr>
          <p:nvPr/>
        </p:nvPicPr>
        <p:blipFill>
          <a:blip r:embed="rId3" cstate="print"/>
          <a:srcRect l="5937" r="5937"/>
          <a:stretch>
            <a:fillRect/>
          </a:stretch>
        </p:blipFill>
        <p:spPr>
          <a:xfrm>
            <a:off x="2099284" y="1523999"/>
            <a:ext cx="5749316" cy="4311987"/>
          </a:xfrm>
          <a:prstGeom prst="rect">
            <a:avLst/>
          </a:prstGeom>
        </p:spPr>
      </p:pic>
      <p:pic>
        <p:nvPicPr>
          <p:cNvPr id="7" name="6 Imagen" descr="3.1.historiaEnero.JPG"/>
          <p:cNvPicPr>
            <a:picLocks noChangeAspect="1"/>
          </p:cNvPicPr>
          <p:nvPr/>
        </p:nvPicPr>
        <p:blipFill>
          <a:blip r:embed="rId4" cstate="print"/>
          <a:srcRect l="13158" t="13746" r="15789"/>
          <a:stretch>
            <a:fillRect/>
          </a:stretch>
        </p:blipFill>
        <p:spPr>
          <a:xfrm>
            <a:off x="609600" y="3254388"/>
            <a:ext cx="3817932" cy="2983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b="1" dirty="0" err="1" smtClean="0">
                <a:solidFill>
                  <a:srgbClr val="2AAA2A"/>
                </a:solidFill>
              </a:rPr>
              <a:t>Aplicación</a:t>
            </a:r>
            <a:r>
              <a:rPr lang="en-US" b="1" dirty="0" smtClean="0">
                <a:solidFill>
                  <a:srgbClr val="2AAA2A"/>
                </a:solidFill>
              </a:rPr>
              <a:t> </a:t>
            </a:r>
            <a:r>
              <a:rPr lang="en-US" b="1" dirty="0" err="1" smtClean="0">
                <a:solidFill>
                  <a:srgbClr val="2AAA2A"/>
                </a:solidFill>
              </a:rPr>
              <a:t>Médico</a:t>
            </a:r>
            <a:r>
              <a:rPr lang="en-US" b="1" dirty="0">
                <a:solidFill>
                  <a:srgbClr val="2AAA2A"/>
                </a:solidFill>
              </a:rPr>
              <a:t/>
            </a:r>
            <a:br>
              <a:rPr lang="en-US" b="1" dirty="0">
                <a:solidFill>
                  <a:srgbClr val="2AAA2A"/>
                </a:solidFill>
              </a:rPr>
            </a:br>
            <a:r>
              <a:rPr lang="en-US" b="1" dirty="0" err="1" smtClean="0">
                <a:solidFill>
                  <a:srgbClr val="2AAA2A"/>
                </a:solidFill>
              </a:rPr>
              <a:t>Especialista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37</a:t>
            </a:fld>
            <a:endParaRPr lang="es-CO"/>
          </a:p>
        </p:txBody>
      </p:sp>
      <p:pic>
        <p:nvPicPr>
          <p:cNvPr id="6" name="5 Marcador de posición de imagen" descr="3.2.historiaEner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7702" y="1523999"/>
            <a:ext cx="6255698" cy="4388763"/>
          </a:xfrm>
          <a:prstGeom prst="rect">
            <a:avLst/>
          </a:prstGeom>
        </p:spPr>
      </p:pic>
      <p:pic>
        <p:nvPicPr>
          <p:cNvPr id="7" name="6 Imagen" descr="3.1.historiaEner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600" y="3064342"/>
            <a:ext cx="3123760" cy="32464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676400" y="600068"/>
            <a:ext cx="6858000" cy="542932"/>
          </a:xfrm>
        </p:spPr>
        <p:txBody>
          <a:bodyPr>
            <a:normAutofit fontScale="90000"/>
          </a:bodyPr>
          <a:lstStyle/>
          <a:p>
            <a:pPr algn="r"/>
            <a:r>
              <a:rPr lang="es-ES" sz="6222" b="1" dirty="0" smtClean="0">
                <a:solidFill>
                  <a:schemeClr val="tx2"/>
                </a:solidFill>
              </a:rPr>
              <a:t>Qualdev Móvil </a:t>
            </a:r>
            <a:r>
              <a:rPr lang="es-ES" dirty="0" smtClean="0">
                <a:solidFill>
                  <a:schemeClr val="tx2"/>
                </a:solidFill>
              </a:rPr>
              <a:t/>
            </a:r>
            <a:br>
              <a:rPr lang="es-ES" dirty="0" smtClean="0">
                <a:solidFill>
                  <a:schemeClr val="tx2"/>
                </a:solidFill>
              </a:rPr>
            </a:br>
            <a:r>
              <a:rPr lang="es-ES" sz="2889" dirty="0" smtClean="0">
                <a:solidFill>
                  <a:schemeClr val="tx2"/>
                </a:solidFill>
              </a:rPr>
              <a:t>(Ciclo 2)</a:t>
            </a:r>
            <a:endParaRPr lang="es-CO" sz="2889" dirty="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6858000" y="2667000"/>
            <a:ext cx="1676400" cy="685800"/>
          </a:xfrm>
        </p:spPr>
        <p:txBody>
          <a:bodyPr/>
          <a:lstStyle/>
          <a:p>
            <a:pPr algn="r"/>
            <a:r>
              <a:rPr lang="en-US" dirty="0" smtClean="0"/>
              <a:t>¡Gracias!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dirty="0" smtClean="0">
                <a:solidFill>
                  <a:srgbClr val="2AAA2A"/>
                </a:solidFill>
              </a:rPr>
              <a:t>Agenda</a:t>
            </a:r>
            <a:endParaRPr lang="es-CO" b="1" dirty="0">
              <a:solidFill>
                <a:srgbClr val="2AAA2A"/>
              </a:solidFill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Contexto</a:t>
            </a:r>
          </a:p>
          <a:p>
            <a:r>
              <a:rPr lang="es-ES" b="1" dirty="0" smtClean="0">
                <a:solidFill>
                  <a:srgbClr val="71D16F"/>
                </a:solidFill>
              </a:rPr>
              <a:t>Objetivos de Proceso y de Proyecto</a:t>
            </a:r>
          </a:p>
          <a:p>
            <a:r>
              <a:rPr lang="es-ES" dirty="0" smtClean="0"/>
              <a:t>Riesgos Presentados</a:t>
            </a:r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Métricas de proceso y producto</a:t>
            </a:r>
          </a:p>
          <a:p>
            <a:r>
              <a:rPr lang="es-ES" dirty="0" smtClean="0"/>
              <a:t>Lecciones Aprendidas</a:t>
            </a:r>
          </a:p>
          <a:p>
            <a:r>
              <a:rPr lang="es-ES" dirty="0" smtClean="0"/>
              <a:t>Trabajo futuro</a:t>
            </a:r>
          </a:p>
          <a:p>
            <a:r>
              <a:rPr lang="es-ES" dirty="0" smtClean="0"/>
              <a:t>Demo de producto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4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dirty="0" smtClean="0">
                <a:solidFill>
                  <a:srgbClr val="2AAA2A"/>
                </a:solidFill>
              </a:rPr>
              <a:t>Objetivos de Proceso</a:t>
            </a:r>
            <a:endParaRPr lang="es-CO" b="1" dirty="0">
              <a:solidFill>
                <a:srgbClr val="2AAA2A"/>
              </a:solidFill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219200"/>
            <a:ext cx="8043890" cy="990600"/>
          </a:xfrm>
        </p:spPr>
        <p:txBody>
          <a:bodyPr>
            <a:normAutofit/>
          </a:bodyPr>
          <a:lstStyle/>
          <a:p>
            <a:r>
              <a:rPr lang="es-CO" sz="2600" dirty="0" smtClean="0"/>
              <a:t>Realizar reuniones diariamente para mantener informado a todo el grupo del avance de cada uno.</a:t>
            </a:r>
          </a:p>
          <a:p>
            <a:endParaRPr lang="es-CO" dirty="0" smtClean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5</a:t>
            </a:fld>
            <a:endParaRPr lang="es-CO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685800" y="2362200"/>
          <a:ext cx="7572428" cy="12598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08580"/>
                <a:gridCol w="6063848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Meta</a:t>
                      </a:r>
                      <a:endParaRPr lang="es-C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 smtClean="0"/>
                        <a:t>Realizar reuniones diarias durante todas las semanas del ciclo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Criterio de Aceptación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 smtClean="0"/>
                        <a:t>Las reuniones semanales corresponden al 80% o más en la semana</a:t>
                      </a:r>
                      <a:endParaRPr lang="es-CO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Resultado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Reuniones semanales</a:t>
                      </a:r>
                      <a:r>
                        <a:rPr lang="es-ES" sz="1400" baseline="0" dirty="0" smtClean="0"/>
                        <a:t> equivalentes al 80% de la semana</a:t>
                      </a:r>
                      <a:endParaRPr lang="es-CO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685800" y="3673842"/>
          <a:ext cx="7572428" cy="12598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08580"/>
                <a:gridCol w="6063848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Meta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 smtClean="0"/>
                        <a:t>Asistencia a las reuniones de la mayoría de los miembros de grupo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Criterio de Aceptación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CO" sz="1500" dirty="0" smtClean="0"/>
                        <a:t>La mayoría de los integrantes asistieron al 90% o más de las reuniones</a:t>
                      </a:r>
                      <a:r>
                        <a:rPr lang="es-CO" sz="1500" baseline="0" dirty="0" smtClean="0"/>
                        <a:t>.</a:t>
                      </a:r>
                      <a:endParaRPr lang="es-CO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Resultado</a:t>
                      </a:r>
                      <a:endParaRPr lang="es-C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 smtClean="0"/>
                        <a:t>Al 100% de las reuniones</a:t>
                      </a:r>
                      <a:r>
                        <a:rPr lang="es-CO" sz="1600" baseline="0" dirty="0" smtClean="0"/>
                        <a:t> asistió la mayoría de los integrantes.</a:t>
                      </a:r>
                      <a:endParaRPr lang="es-CO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685800" y="4985484"/>
          <a:ext cx="7572428" cy="12598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08580"/>
                <a:gridCol w="6063848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Meta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 smtClean="0"/>
                        <a:t>Mantener la duración de las reuniones hasta 15 minutos.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Criterio de Aceptación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 smtClean="0"/>
                        <a:t>Mas del 90% de las reuniones del ciclo duran</a:t>
                      </a:r>
                      <a:r>
                        <a:rPr lang="es-CO" sz="1600" baseline="0" dirty="0" smtClean="0"/>
                        <a:t> 15 minutos.</a:t>
                      </a:r>
                      <a:endParaRPr lang="es-CO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Resultado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 smtClean="0"/>
                        <a:t>El 100% de las reuniones realizadas duraron menos de 15 minutos.</a:t>
                      </a:r>
                      <a:endParaRPr lang="es-CO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Picture 2" descr="C:\Documents and Settings\Tatiana\Mis documentos\postmortemQualdev\O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9496" y="2667000"/>
            <a:ext cx="717952" cy="714380"/>
          </a:xfrm>
          <a:prstGeom prst="rect">
            <a:avLst/>
          </a:prstGeom>
          <a:noFill/>
        </p:spPr>
      </p:pic>
      <p:pic>
        <p:nvPicPr>
          <p:cNvPr id="11" name="Picture 2" descr="C:\Documents and Settings\Tatiana\Mis documentos\postmortemQualdev\O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9076" y="5257800"/>
            <a:ext cx="717952" cy="714380"/>
          </a:xfrm>
          <a:prstGeom prst="rect">
            <a:avLst/>
          </a:prstGeom>
          <a:noFill/>
        </p:spPr>
      </p:pic>
      <p:pic>
        <p:nvPicPr>
          <p:cNvPr id="12" name="Picture 2" descr="C:\Documents and Settings\Tatiana\Mis documentos\postmortemQualdev\O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92648" y="3933836"/>
            <a:ext cx="717952" cy="7143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dirty="0" smtClean="0">
                <a:solidFill>
                  <a:srgbClr val="2AAA2A"/>
                </a:solidFill>
              </a:rPr>
              <a:t>Objetivos de Proceso</a:t>
            </a:r>
            <a:endParaRPr lang="es-CO" b="1" dirty="0">
              <a:solidFill>
                <a:srgbClr val="2AAA2A"/>
              </a:solidFill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219200"/>
            <a:ext cx="8043890" cy="990600"/>
          </a:xfrm>
        </p:spPr>
        <p:txBody>
          <a:bodyPr>
            <a:normAutofit/>
          </a:bodyPr>
          <a:lstStyle/>
          <a:p>
            <a:r>
              <a:rPr lang="es-CO" sz="2800" dirty="0" smtClean="0"/>
              <a:t>Mantener la política de ser un grupo auto dirigido y auto organizado.</a:t>
            </a:r>
          </a:p>
          <a:p>
            <a:endParaRPr lang="es-CO" sz="28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6</a:t>
            </a:fld>
            <a:endParaRPr lang="es-CO"/>
          </a:p>
        </p:txBody>
      </p:sp>
      <p:graphicFrame>
        <p:nvGraphicFramePr>
          <p:cNvPr id="13" name="6 Tabla"/>
          <p:cNvGraphicFramePr>
            <a:graphicFrameLocks noGrp="1"/>
          </p:cNvGraphicFramePr>
          <p:nvPr/>
        </p:nvGraphicFramePr>
        <p:xfrm>
          <a:off x="685800" y="2209800"/>
          <a:ext cx="7572428" cy="12598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08580"/>
                <a:gridCol w="6063848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Meta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 smtClean="0"/>
                        <a:t>Aprovechar el tiempo asignado de la semana desde el plan de tareas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Criterio de Aceptación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Planear el 90%</a:t>
                      </a:r>
                      <a:r>
                        <a:rPr lang="es-ES" sz="1600" baseline="0" dirty="0" smtClean="0"/>
                        <a:t> del tiempo disponible del ciclo.</a:t>
                      </a:r>
                      <a:endParaRPr lang="es-CO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Resultado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 smtClean="0"/>
                        <a:t>Se planeó para el 100% del</a:t>
                      </a:r>
                      <a:r>
                        <a:rPr lang="es-CO" sz="1600" baseline="0" dirty="0" smtClean="0"/>
                        <a:t> ciclo.</a:t>
                      </a:r>
                      <a:endParaRPr lang="es-CO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7 Tabla"/>
          <p:cNvGraphicFramePr>
            <a:graphicFrameLocks noGrp="1"/>
          </p:cNvGraphicFramePr>
          <p:nvPr/>
        </p:nvGraphicFramePr>
        <p:xfrm>
          <a:off x="685800" y="3528771"/>
          <a:ext cx="7572428" cy="12598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08580"/>
                <a:gridCol w="6063848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Meta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500" dirty="0" smtClean="0"/>
                        <a:t>Mantener el trabajo semanal de L-V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Criterio de Aceptación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CO" sz="1500" dirty="0" smtClean="0"/>
                        <a:t>El 100% de los </a:t>
                      </a:r>
                      <a:r>
                        <a:rPr lang="es-CO" sz="1500" dirty="0" err="1" smtClean="0"/>
                        <a:t>log’s</a:t>
                      </a:r>
                      <a:r>
                        <a:rPr lang="es-CO" sz="1500" dirty="0" smtClean="0"/>
                        <a:t> de tiempo por tarea son registrados entre semana.</a:t>
                      </a:r>
                      <a:endParaRPr lang="es-CO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Resultado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500" dirty="0" smtClean="0"/>
                        <a:t>El 12.2% del trabajo fue registrado fuera de semana</a:t>
                      </a:r>
                      <a:r>
                        <a:rPr lang="es-CO" sz="1500" baseline="0" dirty="0" smtClean="0"/>
                        <a:t>.</a:t>
                      </a:r>
                      <a:endParaRPr lang="es-CO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8 Tabla"/>
          <p:cNvGraphicFramePr>
            <a:graphicFrameLocks noGrp="1"/>
          </p:cNvGraphicFramePr>
          <p:nvPr/>
        </p:nvGraphicFramePr>
        <p:xfrm>
          <a:off x="685800" y="4870162"/>
          <a:ext cx="7572428" cy="15290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08580"/>
                <a:gridCol w="6063848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Meta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 smtClean="0"/>
                        <a:t>Colaborar mutuamente entre miembros del grupo con conocimiento ante tareas que representen un atraso.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Criterio de Aceptación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 smtClean="0"/>
                        <a:t>Calificación cualitativa por</a:t>
                      </a:r>
                      <a:r>
                        <a:rPr lang="es-CO" sz="1600" baseline="0" dirty="0" smtClean="0"/>
                        <a:t> parte del </a:t>
                      </a:r>
                      <a:r>
                        <a:rPr lang="es-CO" sz="1600" baseline="0" dirty="0" err="1" smtClean="0"/>
                        <a:t>Scrum</a:t>
                      </a:r>
                      <a:r>
                        <a:rPr lang="es-CO" sz="1600" baseline="0" dirty="0" smtClean="0"/>
                        <a:t> </a:t>
                      </a:r>
                      <a:r>
                        <a:rPr lang="es-CO" sz="1600" baseline="0" dirty="0" err="1" smtClean="0"/>
                        <a:t>Master</a:t>
                      </a:r>
                      <a:r>
                        <a:rPr lang="es-CO" sz="1600" baseline="0" dirty="0" smtClean="0"/>
                        <a:t> respecto a su percepción particular del grupo.</a:t>
                      </a:r>
                      <a:endParaRPr lang="es-CO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Resultado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 smtClean="0"/>
                        <a:t>El grupo cumple con la meta.</a:t>
                      </a:r>
                      <a:endParaRPr lang="es-CO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6" name="Picture 2" descr="C:\Documents and Settings\Tatiana\Mis documentos\postmortemQualdev\O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9496" y="2495552"/>
            <a:ext cx="717952" cy="714380"/>
          </a:xfrm>
          <a:prstGeom prst="rect">
            <a:avLst/>
          </a:prstGeom>
          <a:noFill/>
        </p:spPr>
      </p:pic>
      <p:pic>
        <p:nvPicPr>
          <p:cNvPr id="17" name="Picture 2" descr="C:\Documents and Settings\Tatiana\Mis documentos\postmortemQualdev\O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92648" y="5281634"/>
            <a:ext cx="717952" cy="714380"/>
          </a:xfrm>
          <a:prstGeom prst="rect">
            <a:avLst/>
          </a:prstGeom>
          <a:noFill/>
        </p:spPr>
      </p:pic>
      <p:pic>
        <p:nvPicPr>
          <p:cNvPr id="18" name="Picture 3" descr="C:\Documents and Settings\Tatiana\Mis documentos\postmortemQualdev\NOT_O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9497" y="3852874"/>
            <a:ext cx="717951" cy="7143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dirty="0" smtClean="0">
                <a:solidFill>
                  <a:srgbClr val="2AAA2A"/>
                </a:solidFill>
              </a:rPr>
              <a:t>Objetivos de Proceso</a:t>
            </a:r>
            <a:endParaRPr lang="es-CO" b="1" dirty="0">
              <a:solidFill>
                <a:srgbClr val="2AAA2A"/>
              </a:solidFill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219200"/>
            <a:ext cx="8043890" cy="990600"/>
          </a:xfrm>
        </p:spPr>
        <p:txBody>
          <a:bodyPr>
            <a:normAutofit/>
          </a:bodyPr>
          <a:lstStyle/>
          <a:p>
            <a:r>
              <a:rPr lang="es-CO" sz="2800" dirty="0" smtClean="0"/>
              <a:t>Mantener involucrado al product owner en el proyecto.</a:t>
            </a:r>
          </a:p>
          <a:p>
            <a:endParaRPr lang="es-CO" sz="2800" dirty="0" smtClean="0"/>
          </a:p>
          <a:p>
            <a:endParaRPr lang="es-CO" sz="28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7</a:t>
            </a:fld>
            <a:endParaRPr lang="es-CO"/>
          </a:p>
        </p:txBody>
      </p:sp>
      <p:graphicFrame>
        <p:nvGraphicFramePr>
          <p:cNvPr id="12" name="6 Tabla"/>
          <p:cNvGraphicFramePr>
            <a:graphicFrameLocks noGrp="1"/>
          </p:cNvGraphicFramePr>
          <p:nvPr/>
        </p:nvGraphicFramePr>
        <p:xfrm>
          <a:off x="609600" y="2514600"/>
          <a:ext cx="7572428" cy="16459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08580"/>
                <a:gridCol w="6063848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Meta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500" dirty="0" smtClean="0"/>
                        <a:t>Mantener al equipo enterado de las decisiones del </a:t>
                      </a:r>
                      <a:r>
                        <a:rPr lang="es-CO" sz="1500" dirty="0" err="1" smtClean="0"/>
                        <a:t>product</a:t>
                      </a:r>
                      <a:r>
                        <a:rPr lang="es-CO" sz="1500" dirty="0" smtClean="0"/>
                        <a:t> </a:t>
                      </a:r>
                      <a:r>
                        <a:rPr lang="es-CO" sz="1500" dirty="0" err="1" smtClean="0"/>
                        <a:t>owner</a:t>
                      </a:r>
                      <a:r>
                        <a:rPr lang="es-CO" sz="1500" dirty="0" smtClean="0"/>
                        <a:t> sobre el producto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Criterio de Aceptación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ES" sz="1500" dirty="0" smtClean="0"/>
                        <a:t>El</a:t>
                      </a:r>
                      <a:r>
                        <a:rPr lang="es-ES" sz="1500" baseline="0" dirty="0" smtClean="0"/>
                        <a:t> 100% de las inquietudes presentadas durante el ciclo serán contestadas por el </a:t>
                      </a:r>
                      <a:r>
                        <a:rPr lang="es-ES" sz="1500" baseline="0" dirty="0" err="1" smtClean="0"/>
                        <a:t>product</a:t>
                      </a:r>
                      <a:r>
                        <a:rPr lang="es-ES" sz="1500" baseline="0" dirty="0" smtClean="0"/>
                        <a:t> </a:t>
                      </a:r>
                      <a:r>
                        <a:rPr lang="es-ES" sz="1500" baseline="0" dirty="0" err="1" smtClean="0"/>
                        <a:t>owner</a:t>
                      </a:r>
                      <a:r>
                        <a:rPr lang="es-ES" sz="1500" baseline="0" dirty="0" smtClean="0"/>
                        <a:t>.</a:t>
                      </a:r>
                      <a:endParaRPr lang="es-CO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Resultado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500" dirty="0" smtClean="0"/>
                        <a:t>El total de las inquietudes</a:t>
                      </a:r>
                      <a:r>
                        <a:rPr lang="es-CO" sz="1500" baseline="0" dirty="0" smtClean="0"/>
                        <a:t> respecto al producto fueron contestadas por el </a:t>
                      </a:r>
                      <a:r>
                        <a:rPr lang="es-CO" sz="1500" baseline="0" dirty="0" err="1" smtClean="0"/>
                        <a:t>Product</a:t>
                      </a:r>
                      <a:r>
                        <a:rPr lang="es-CO" sz="1500" baseline="0" dirty="0" smtClean="0"/>
                        <a:t> </a:t>
                      </a:r>
                      <a:r>
                        <a:rPr lang="es-CO" sz="1500" baseline="0" dirty="0" err="1" smtClean="0"/>
                        <a:t>Owner</a:t>
                      </a:r>
                      <a:endParaRPr lang="es-CO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8 Tabla"/>
          <p:cNvGraphicFramePr>
            <a:graphicFrameLocks noGrp="1"/>
          </p:cNvGraphicFramePr>
          <p:nvPr/>
        </p:nvGraphicFramePr>
        <p:xfrm>
          <a:off x="609600" y="4586302"/>
          <a:ext cx="7572428" cy="12598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08580"/>
                <a:gridCol w="6063848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Meta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 smtClean="0"/>
                        <a:t>Mantener informado al </a:t>
                      </a:r>
                      <a:r>
                        <a:rPr lang="es-CO" sz="1400" dirty="0" err="1" smtClean="0"/>
                        <a:t>product</a:t>
                      </a:r>
                      <a:r>
                        <a:rPr lang="es-CO" sz="1400" dirty="0" smtClean="0"/>
                        <a:t> </a:t>
                      </a:r>
                      <a:r>
                        <a:rPr lang="es-CO" sz="1400" dirty="0" err="1" smtClean="0"/>
                        <a:t>owner</a:t>
                      </a:r>
                      <a:r>
                        <a:rPr lang="es-CO" sz="1400" dirty="0" smtClean="0"/>
                        <a:t> del avance semanal del equipo.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Criterio de Aceptación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El </a:t>
                      </a:r>
                      <a:r>
                        <a:rPr lang="es-CO" sz="1400" dirty="0" err="1" smtClean="0"/>
                        <a:t>product</a:t>
                      </a:r>
                      <a:r>
                        <a:rPr lang="es-CO" sz="1400" dirty="0" smtClean="0"/>
                        <a:t> </a:t>
                      </a:r>
                      <a:r>
                        <a:rPr lang="es-CO" sz="1400" dirty="0" err="1" smtClean="0"/>
                        <a:t>owner</a:t>
                      </a:r>
                      <a:r>
                        <a:rPr lang="es-CO" sz="1400" dirty="0" smtClean="0"/>
                        <a:t> asistirá al menos al 70% de las reuniones semanales.</a:t>
                      </a:r>
                      <a:endParaRPr lang="es-CO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Resultado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El </a:t>
                      </a:r>
                      <a:r>
                        <a:rPr lang="es-CO" sz="1400" dirty="0" err="1" smtClean="0"/>
                        <a:t>product</a:t>
                      </a:r>
                      <a:r>
                        <a:rPr lang="es-CO" sz="1400" dirty="0" smtClean="0"/>
                        <a:t> </a:t>
                      </a:r>
                      <a:r>
                        <a:rPr lang="es-CO" sz="1400" dirty="0" err="1" smtClean="0"/>
                        <a:t>owner</a:t>
                      </a:r>
                      <a:r>
                        <a:rPr lang="es-CO" sz="1400" baseline="0" dirty="0" smtClean="0"/>
                        <a:t> asistió al 100% de las reuniones.</a:t>
                      </a:r>
                      <a:endParaRPr lang="es-CO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" name="Picture 2" descr="C:\Documents and Settings\Tatiana\Mis documentos\postmortemQualdev\O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5048" y="2895600"/>
            <a:ext cx="717952" cy="714380"/>
          </a:xfrm>
          <a:prstGeom prst="rect">
            <a:avLst/>
          </a:prstGeom>
          <a:noFill/>
        </p:spPr>
      </p:pic>
      <p:pic>
        <p:nvPicPr>
          <p:cNvPr id="21" name="Picture 2" descr="C:\Documents and Settings\Tatiana\Mis documentos\postmortemQualdev\O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5048" y="4848220"/>
            <a:ext cx="717952" cy="7143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dirty="0" smtClean="0">
                <a:solidFill>
                  <a:srgbClr val="2AAA2A"/>
                </a:solidFill>
              </a:rPr>
              <a:t>Agenda</a:t>
            </a:r>
            <a:endParaRPr lang="es-CO" b="1" dirty="0">
              <a:solidFill>
                <a:srgbClr val="2AAA2A"/>
              </a:solidFill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Contexto</a:t>
            </a:r>
          </a:p>
          <a:p>
            <a:r>
              <a:rPr lang="es-ES" b="1" dirty="0" smtClean="0">
                <a:solidFill>
                  <a:srgbClr val="71D16F"/>
                </a:solidFill>
              </a:rPr>
              <a:t>Objetivos de Proceso y de Proyecto</a:t>
            </a:r>
          </a:p>
          <a:p>
            <a:r>
              <a:rPr lang="es-ES" dirty="0" smtClean="0"/>
              <a:t>Riesgos Presentados</a:t>
            </a:r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Métricas de proceso y producto</a:t>
            </a:r>
          </a:p>
          <a:p>
            <a:r>
              <a:rPr lang="es-ES" dirty="0" smtClean="0"/>
              <a:t>Lecciones Aprendidas</a:t>
            </a:r>
          </a:p>
          <a:p>
            <a:r>
              <a:rPr lang="es-ES" dirty="0" smtClean="0"/>
              <a:t>Trabajo futuro</a:t>
            </a:r>
          </a:p>
          <a:p>
            <a:r>
              <a:rPr lang="es-ES" dirty="0" smtClean="0"/>
              <a:t>Demo de producto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8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dirty="0" smtClean="0">
                <a:solidFill>
                  <a:srgbClr val="2AAA2A"/>
                </a:solidFill>
              </a:rPr>
              <a:t>Objetivos del Producto</a:t>
            </a:r>
            <a:endParaRPr lang="es-CO" b="1" dirty="0">
              <a:solidFill>
                <a:srgbClr val="2AAA2A"/>
              </a:solidFill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219200"/>
            <a:ext cx="8043890" cy="990600"/>
          </a:xfrm>
        </p:spPr>
        <p:txBody>
          <a:bodyPr>
            <a:normAutofit/>
          </a:bodyPr>
          <a:lstStyle/>
          <a:p>
            <a:r>
              <a:rPr lang="es-CO" sz="2800" dirty="0" smtClean="0"/>
              <a:t>Completar la aplicación de cefaleas para el paciente.</a:t>
            </a:r>
          </a:p>
          <a:p>
            <a:endParaRPr lang="es-CO" sz="28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Proyecto MOOSAS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43E-33B0-4FAE-9F78-DB905111C0B5}" type="slidenum">
              <a:rPr lang="es-CO" smtClean="0"/>
              <a:pPr/>
              <a:t>9</a:t>
            </a:fld>
            <a:endParaRPr lang="es-CO"/>
          </a:p>
        </p:txBody>
      </p:sp>
      <p:graphicFrame>
        <p:nvGraphicFramePr>
          <p:cNvPr id="10" name="6 Tabla"/>
          <p:cNvGraphicFramePr>
            <a:graphicFrameLocks noGrp="1"/>
          </p:cNvGraphicFramePr>
          <p:nvPr/>
        </p:nvGraphicFramePr>
        <p:xfrm>
          <a:off x="609600" y="2438400"/>
          <a:ext cx="7572428" cy="13208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08580"/>
                <a:gridCol w="6063848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Meta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 smtClean="0"/>
                        <a:t>Realizar los requerimientos que el </a:t>
                      </a:r>
                      <a:r>
                        <a:rPr lang="es-CO" sz="1600" dirty="0" err="1" smtClean="0"/>
                        <a:t>product</a:t>
                      </a:r>
                      <a:r>
                        <a:rPr lang="es-CO" sz="1600" dirty="0" smtClean="0"/>
                        <a:t> </a:t>
                      </a:r>
                      <a:r>
                        <a:rPr lang="es-CO" sz="1600" dirty="0" err="1" smtClean="0"/>
                        <a:t>owner</a:t>
                      </a:r>
                      <a:r>
                        <a:rPr lang="es-CO" sz="1600" dirty="0" smtClean="0"/>
                        <a:t> determine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Criterio de Aceptación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 smtClean="0"/>
                        <a:t>Cumplir con el 100% de los requerimientos seleccionados</a:t>
                      </a:r>
                      <a:r>
                        <a:rPr lang="es-CO" sz="1600" baseline="0" dirty="0" smtClean="0"/>
                        <a:t> por el </a:t>
                      </a:r>
                      <a:r>
                        <a:rPr lang="es-CO" sz="1600" baseline="0" dirty="0" err="1" smtClean="0"/>
                        <a:t>product</a:t>
                      </a:r>
                      <a:r>
                        <a:rPr lang="es-CO" sz="1600" baseline="0" dirty="0" smtClean="0"/>
                        <a:t> </a:t>
                      </a:r>
                      <a:r>
                        <a:rPr lang="es-CO" sz="1600" baseline="0" dirty="0" err="1" smtClean="0"/>
                        <a:t>owner</a:t>
                      </a:r>
                      <a:r>
                        <a:rPr lang="es-CO" sz="1600" baseline="0" dirty="0" smtClean="0"/>
                        <a:t>.</a:t>
                      </a:r>
                      <a:endParaRPr lang="es-CO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Resultado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 smtClean="0"/>
                        <a:t>Se cumplió con el 75% de los requerimientos.</a:t>
                      </a:r>
                      <a:endParaRPr lang="es-CO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7 Tabla"/>
          <p:cNvGraphicFramePr>
            <a:graphicFrameLocks noGrp="1"/>
          </p:cNvGraphicFramePr>
          <p:nvPr/>
        </p:nvGraphicFramePr>
        <p:xfrm>
          <a:off x="609600" y="3900247"/>
          <a:ext cx="7572428" cy="14681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08580"/>
                <a:gridCol w="6063848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Meta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CO" sz="1600" dirty="0" smtClean="0"/>
                        <a:t>Mantener una calificación aprobatoria por parte del </a:t>
                      </a:r>
                      <a:r>
                        <a:rPr lang="es-CO" sz="1600" dirty="0" err="1" smtClean="0"/>
                        <a:t>product</a:t>
                      </a:r>
                      <a:r>
                        <a:rPr lang="es-CO" sz="1600" dirty="0" smtClean="0"/>
                        <a:t> </a:t>
                      </a:r>
                      <a:r>
                        <a:rPr lang="es-CO" sz="1600" dirty="0" err="1" smtClean="0"/>
                        <a:t>owner</a:t>
                      </a:r>
                      <a:r>
                        <a:rPr lang="es-CO" sz="1600" dirty="0" smtClean="0"/>
                        <a:t> para cada entrega de valor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Criterio de Aceptación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 smtClean="0"/>
                        <a:t>El promedio de calificación del cliente para las entregas de valor es</a:t>
                      </a:r>
                      <a:r>
                        <a:rPr lang="es-CO" sz="1600" baseline="0" dirty="0" smtClean="0"/>
                        <a:t> 4.1</a:t>
                      </a:r>
                      <a:endParaRPr lang="es-CO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Resultado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Promedio de entregas igual a 4.1 por usabilidad.</a:t>
                      </a:r>
                      <a:endParaRPr lang="es-CO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" name="Picture 3" descr="C:\Documents and Settings\Tatiana\Mis documentos\postmortemQualdev\NOT_O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3048000"/>
            <a:ext cx="717951" cy="714380"/>
          </a:xfrm>
          <a:prstGeom prst="rect">
            <a:avLst/>
          </a:prstGeom>
          <a:noFill/>
        </p:spPr>
      </p:pic>
      <p:pic>
        <p:nvPicPr>
          <p:cNvPr id="14" name="Picture 2" descr="C:\Documents and Settings\Tatiana\Mis documentos\postmortemQualdev\O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4800" y="4724400"/>
            <a:ext cx="717952" cy="7143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2AAA2A"/>
      </a:dk2>
      <a:lt2>
        <a:srgbClr val="EEECE1"/>
      </a:lt2>
      <a:accent1>
        <a:srgbClr val="71D16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1574</Words>
  <Application>Microsoft Office PowerPoint</Application>
  <PresentationFormat>Presentación en pantalla (4:3)</PresentationFormat>
  <Paragraphs>385</Paragraphs>
  <Slides>38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39" baseType="lpstr">
      <vt:lpstr>Office Theme</vt:lpstr>
      <vt:lpstr>Qualdev Móvil  (Ciclo 2)</vt:lpstr>
      <vt:lpstr>Agenda</vt:lpstr>
      <vt:lpstr>Contexto</vt:lpstr>
      <vt:lpstr>Agenda</vt:lpstr>
      <vt:lpstr>Objetivos de Proceso</vt:lpstr>
      <vt:lpstr>Objetivos de Proceso</vt:lpstr>
      <vt:lpstr>Objetivos de Proceso</vt:lpstr>
      <vt:lpstr>Agenda</vt:lpstr>
      <vt:lpstr>Objetivos del Producto</vt:lpstr>
      <vt:lpstr>Objetivos del Producto</vt:lpstr>
      <vt:lpstr>Objetivos del Producto</vt:lpstr>
      <vt:lpstr>Agenda</vt:lpstr>
      <vt:lpstr>Riesgos Presentados</vt:lpstr>
      <vt:lpstr>Agenda</vt:lpstr>
      <vt:lpstr>Resultados</vt:lpstr>
      <vt:lpstr>Agenda</vt:lpstr>
      <vt:lpstr>Métricas del Proceso (Sprint 1)</vt:lpstr>
      <vt:lpstr>Métricas del Proceso (Sprint 2)</vt:lpstr>
      <vt:lpstr>Agenda</vt:lpstr>
      <vt:lpstr>Métricas del Producto</vt:lpstr>
      <vt:lpstr>Métricas del Producto</vt:lpstr>
      <vt:lpstr>Métricas del Producto</vt:lpstr>
      <vt:lpstr>Agenda</vt:lpstr>
      <vt:lpstr>Lecciones Aprendidas</vt:lpstr>
      <vt:lpstr>Lecciones Aprendidas</vt:lpstr>
      <vt:lpstr>Agenda</vt:lpstr>
      <vt:lpstr>Trabajo Futuro</vt:lpstr>
      <vt:lpstr>Agenda</vt:lpstr>
      <vt:lpstr>Demo Producto</vt:lpstr>
      <vt:lpstr>Aplicación Paciente</vt:lpstr>
      <vt:lpstr>Aplicación Paciente</vt:lpstr>
      <vt:lpstr>Aplicación Paciente</vt:lpstr>
      <vt:lpstr>Aplicación Paciente</vt:lpstr>
      <vt:lpstr>Aplicación Médico Especialista</vt:lpstr>
      <vt:lpstr>Aplicación Médico Especialista</vt:lpstr>
      <vt:lpstr>Aplicación Médico Especialista</vt:lpstr>
      <vt:lpstr>Aplicación Médico Especialista</vt:lpstr>
      <vt:lpstr>Qualdev Móvil  (Ciclo 2)</vt:lpstr>
    </vt:vector>
  </TitlesOfParts>
  <Company>paolatco &amp; 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Qualdev Móvil</dc:title>
  <dc:creator>Tatiana Hernandez</dc:creator>
  <cp:lastModifiedBy>Tatiana H</cp:lastModifiedBy>
  <cp:revision>175</cp:revision>
  <dcterms:created xsi:type="dcterms:W3CDTF">2009-05-19T18:14:18Z</dcterms:created>
  <dcterms:modified xsi:type="dcterms:W3CDTF">2010-01-14T16:43:32Z</dcterms:modified>
</cp:coreProperties>
</file>