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" name="Text 1"/>
          <p:cNvSpPr txBox="1"/>
          <p:nvPr/>
        </p:nvSpPr>
        <p:spPr>
          <a:xfrm>
            <a:off x="6365319" y="1429225"/>
            <a:ext cx="7386162" cy="255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6500"/>
              </a:lnSpc>
              <a:defRPr sz="52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Talent Management and Development Strategy for Data Science Team</a:t>
            </a:r>
          </a:p>
        </p:txBody>
      </p:sp>
      <p:sp>
        <p:nvSpPr>
          <p:cNvPr id="23" name="Text 2"/>
          <p:cNvSpPr txBox="1"/>
          <p:nvPr/>
        </p:nvSpPr>
        <p:spPr>
          <a:xfrm>
            <a:off x="6365319" y="5095280"/>
            <a:ext cx="7386162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We outline a comprehensive talent development and management strategy for a highly skilled and diverse data science team.</a:t>
            </a:r>
          </a:p>
        </p:txBody>
      </p:sp>
      <p:sp>
        <p:nvSpPr>
          <p:cNvPr id="24" name="Shape 3"/>
          <p:cNvSpPr/>
          <p:nvPr/>
        </p:nvSpPr>
        <p:spPr>
          <a:xfrm>
            <a:off x="6319599" y="6428065"/>
            <a:ext cx="355403" cy="355403"/>
          </a:xfrm>
          <a:prstGeom prst="roundRect">
            <a:avLst>
              <a:gd name="adj" fmla="val 50000"/>
            </a:avLst>
          </a:prstGeom>
          <a:ln w="762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27218" y="6435685"/>
            <a:ext cx="340163" cy="340163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 4"/>
          <p:cNvSpPr txBox="1"/>
          <p:nvPr/>
        </p:nvSpPr>
        <p:spPr>
          <a:xfrm>
            <a:off x="6831805" y="6411397"/>
            <a:ext cx="2372003" cy="45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b="1" sz="21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by Deepak Mishra</a:t>
            </a:r>
          </a:p>
        </p:txBody>
      </p:sp>
      <p:pic>
        <p:nvPicPr>
          <p:cNvPr id="2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6690"/>
            <a:ext cx="5464146" cy="8196220"/>
          </a:xfrm>
          <a:prstGeom prst="rect">
            <a:avLst/>
          </a:prstGeom>
          <a:ln w="254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Shape 0"/>
          <p:cNvSpPr/>
          <p:nvPr/>
        </p:nvSpPr>
        <p:spPr>
          <a:xfrm>
            <a:off x="0" y="-3810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4" name="Text 1"/>
          <p:cNvSpPr txBox="1"/>
          <p:nvPr/>
        </p:nvSpPr>
        <p:spPr>
          <a:xfrm>
            <a:off x="2083713" y="1668303"/>
            <a:ext cx="10462974" cy="145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Measuring the Effectiveness of the Talent Management Strategy</a:t>
            </a:r>
          </a:p>
        </p:txBody>
      </p:sp>
      <p:sp>
        <p:nvSpPr>
          <p:cNvPr id="165" name="Text 2"/>
          <p:cNvSpPr txBox="1"/>
          <p:nvPr/>
        </p:nvSpPr>
        <p:spPr>
          <a:xfrm>
            <a:off x="2083712" y="3612474"/>
            <a:ext cx="3064909" cy="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Engagement Surveys</a:t>
            </a:r>
          </a:p>
        </p:txBody>
      </p:sp>
      <p:sp>
        <p:nvSpPr>
          <p:cNvPr id="166" name="Text 3"/>
          <p:cNvSpPr txBox="1"/>
          <p:nvPr/>
        </p:nvSpPr>
        <p:spPr>
          <a:xfrm>
            <a:off x="2439113" y="4695349"/>
            <a:ext cx="2709507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Regular, anonymous surveys to measure employee satisfaction and engagement.</a:t>
            </a:r>
          </a:p>
        </p:txBody>
      </p:sp>
      <p:sp>
        <p:nvSpPr>
          <p:cNvPr id="167" name="Text 4"/>
          <p:cNvSpPr txBox="1"/>
          <p:nvPr/>
        </p:nvSpPr>
        <p:spPr>
          <a:xfrm>
            <a:off x="6046551" y="3458112"/>
            <a:ext cx="1944525" cy="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Retention Rates</a:t>
            </a:r>
          </a:p>
        </p:txBody>
      </p:sp>
      <p:sp>
        <p:nvSpPr>
          <p:cNvPr id="168" name="Text 5"/>
          <p:cNvSpPr txBox="1"/>
          <p:nvPr/>
        </p:nvSpPr>
        <p:spPr>
          <a:xfrm>
            <a:off x="6145053" y="4278867"/>
            <a:ext cx="2709507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Analysis of the percentage of employees who choose to stay with the bank over time.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9495591" y="3458112"/>
            <a:ext cx="3064908" cy="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Performance Metrics</a:t>
            </a:r>
          </a:p>
        </p:txBody>
      </p:sp>
      <p:sp>
        <p:nvSpPr>
          <p:cNvPr id="170" name="Text 7"/>
          <p:cNvSpPr txBox="1"/>
          <p:nvPr/>
        </p:nvSpPr>
        <p:spPr>
          <a:xfrm>
            <a:off x="9850994" y="4387070"/>
            <a:ext cx="2709506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Analytics that measure the performance of data scientists and their contribution to business outcomes.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Text 1"/>
          <p:cNvSpPr txBox="1"/>
          <p:nvPr/>
        </p:nvSpPr>
        <p:spPr>
          <a:xfrm>
            <a:off x="503783" y="88916"/>
            <a:ext cx="2984635" cy="62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300"/>
              </a:lnSpc>
              <a:defRPr sz="34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Execution Plan</a:t>
            </a:r>
          </a:p>
        </p:txBody>
      </p:sp>
      <p:sp>
        <p:nvSpPr>
          <p:cNvPr id="175" name="Text 2"/>
          <p:cNvSpPr txBox="1"/>
          <p:nvPr/>
        </p:nvSpPr>
        <p:spPr>
          <a:xfrm>
            <a:off x="358374" y="810939"/>
            <a:ext cx="14107948" cy="7267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 spcCol="705397"/>
          <a:lstStyle/>
          <a:p>
            <a:pPr>
              <a:lnSpc>
                <a:spcPts val="2700"/>
              </a:lnSpc>
              <a:defRPr b="1"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Month 1: Initial Assessment and Planning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Begin with an all-hands meeting to introduce the talent management and development strategy.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Form a task force consisting of representatives from each division to assist in strategy implementation.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Conduct a thorough assessment of current talent within each division, focusing on strengths, weaknesses, and skills gaps.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Create a talent mobility program allowing team members to express their interest in switching divisions.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Develop guidelines for talent mobility, considering factors such as skill compatibility, team needs, and potential impact.</a:t>
            </a:r>
          </a:p>
          <a:p>
            <a:pPr>
              <a:lnSpc>
                <a:spcPts val="2700"/>
              </a:lnSpc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</a:p>
          <a:p>
            <a:pPr>
              <a:lnSpc>
                <a:spcPts val="2700"/>
              </a:lnSpc>
              <a:defRPr b="1"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Months 1-3: Skill Development and Career Path Definition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Launch skill development programs tailored to each division's specific needs.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Organize individual meetings with team members to discuss their career aspirations and align them with defined career paths.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Hold division-specific workshops to define clear career paths within each division.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Initiate cross-functional knowledge-sharing sessions to promote skill development across divisions.</a:t>
            </a:r>
          </a:p>
          <a:p>
            <a:pPr>
              <a:lnSpc>
                <a:spcPts val="2700"/>
              </a:lnSpc>
              <a:defRPr b="1"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Months 4-6: Leadership Development and Coaching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Launch leadership development programs aimed at grooming potential leaders within each division.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Identify high-potential individuals and provide them with targeted leadership training.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Implement a mentorship and coaching program pairing experienced team members with those newer to their division.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Hold regular feedback sessions to evaluate the effectiveness of the mentoring program.</a:t>
            </a:r>
          </a:p>
          <a:p>
            <a:pPr>
              <a:lnSpc>
                <a:spcPts val="2700"/>
              </a:lnSpc>
              <a:defRPr b="1"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</a:p>
          <a:p>
            <a:pPr>
              <a:lnSpc>
                <a:spcPts val="2700"/>
              </a:lnSpc>
              <a:defRPr b="1"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Ongoing: Continuous Improvement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Maintain an open line of communication with your team to ensure they feel heard and valued.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Regularly assess the effectiveness of the talent management and development strategy and make adjustments as necessary.</a:t>
            </a:r>
          </a:p>
          <a:p>
            <a:pPr marL="170447" indent="-170447">
              <a:lnSpc>
                <a:spcPts val="2700"/>
              </a:lnSpc>
              <a:buSzPct val="100000"/>
              <a:buChar char="•"/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Develop and refine clear performance metrics for each division, aligning them with overall team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ext 1"/>
          <p:cNvSpPr txBox="1"/>
          <p:nvPr/>
        </p:nvSpPr>
        <p:spPr>
          <a:xfrm>
            <a:off x="2083712" y="1504473"/>
            <a:ext cx="6954390" cy="765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Roles in Data Science Team</a:t>
            </a:r>
          </a:p>
        </p:txBody>
      </p:sp>
      <p:sp>
        <p:nvSpPr>
          <p:cNvPr id="180" name="Shape 2"/>
          <p:cNvSpPr/>
          <p:nvPr/>
        </p:nvSpPr>
        <p:spPr>
          <a:xfrm>
            <a:off x="2037993" y="2643188"/>
            <a:ext cx="5166122" cy="1752125"/>
          </a:xfrm>
          <a:prstGeom prst="roundRect">
            <a:avLst>
              <a:gd name="adj" fmla="val 5707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Text 3"/>
          <p:cNvSpPr txBox="1"/>
          <p:nvPr/>
        </p:nvSpPr>
        <p:spPr>
          <a:xfrm>
            <a:off x="2319695" y="2879169"/>
            <a:ext cx="1749528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Data Scientist</a:t>
            </a:r>
          </a:p>
        </p:txBody>
      </p:sp>
      <p:sp>
        <p:nvSpPr>
          <p:cNvPr id="182" name="Text 4"/>
          <p:cNvSpPr txBox="1"/>
          <p:nvPr/>
        </p:nvSpPr>
        <p:spPr>
          <a:xfrm>
            <a:off x="2319694" y="3448525"/>
            <a:ext cx="4602719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Extracts insights from data and designs predictive models.</a:t>
            </a:r>
          </a:p>
        </p:txBody>
      </p:sp>
      <p:sp>
        <p:nvSpPr>
          <p:cNvPr id="183" name="Shape 5"/>
          <p:cNvSpPr/>
          <p:nvPr/>
        </p:nvSpPr>
        <p:spPr>
          <a:xfrm>
            <a:off x="7426284" y="2643188"/>
            <a:ext cx="5166123" cy="1752125"/>
          </a:xfrm>
          <a:prstGeom prst="roundRect">
            <a:avLst>
              <a:gd name="adj" fmla="val 5707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Text 6"/>
          <p:cNvSpPr txBox="1"/>
          <p:nvPr/>
        </p:nvSpPr>
        <p:spPr>
          <a:xfrm>
            <a:off x="7707986" y="2879169"/>
            <a:ext cx="1601594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Data Analyst</a:t>
            </a:r>
          </a:p>
        </p:txBody>
      </p:sp>
      <p:sp>
        <p:nvSpPr>
          <p:cNvPr id="185" name="Text 7"/>
          <p:cNvSpPr txBox="1"/>
          <p:nvPr/>
        </p:nvSpPr>
        <p:spPr>
          <a:xfrm>
            <a:off x="7707986" y="3448525"/>
            <a:ext cx="4602719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Processes and interprets data to create actionable insights.</a:t>
            </a:r>
          </a:p>
        </p:txBody>
      </p:sp>
      <p:sp>
        <p:nvSpPr>
          <p:cNvPr id="186" name="Shape 8"/>
          <p:cNvSpPr/>
          <p:nvPr/>
        </p:nvSpPr>
        <p:spPr>
          <a:xfrm>
            <a:off x="2037993" y="4617482"/>
            <a:ext cx="5166122" cy="210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18" y="0"/>
                </a:moveTo>
                <a:lnTo>
                  <a:pt x="21182" y="0"/>
                </a:lnTo>
                <a:cubicBezTo>
                  <a:pt x="21297" y="0"/>
                  <a:pt x="21402" y="115"/>
                  <a:pt x="21478" y="300"/>
                </a:cubicBezTo>
                <a:cubicBezTo>
                  <a:pt x="21553" y="486"/>
                  <a:pt x="21600" y="742"/>
                  <a:pt x="21600" y="1025"/>
                </a:cubicBezTo>
                <a:lnTo>
                  <a:pt x="21600" y="20575"/>
                </a:lnTo>
                <a:cubicBezTo>
                  <a:pt x="21600" y="20858"/>
                  <a:pt x="21553" y="21114"/>
                  <a:pt x="21478" y="21300"/>
                </a:cubicBezTo>
                <a:cubicBezTo>
                  <a:pt x="21402" y="21485"/>
                  <a:pt x="21297" y="21600"/>
                  <a:pt x="21182" y="21600"/>
                </a:cubicBezTo>
                <a:lnTo>
                  <a:pt x="418" y="21600"/>
                </a:lnTo>
                <a:cubicBezTo>
                  <a:pt x="303" y="21600"/>
                  <a:pt x="198" y="21485"/>
                  <a:pt x="122" y="21300"/>
                </a:cubicBezTo>
                <a:cubicBezTo>
                  <a:pt x="47" y="21114"/>
                  <a:pt x="0" y="20858"/>
                  <a:pt x="0" y="20575"/>
                </a:cubicBezTo>
                <a:lnTo>
                  <a:pt x="0" y="1025"/>
                </a:lnTo>
                <a:cubicBezTo>
                  <a:pt x="0" y="742"/>
                  <a:pt x="47" y="486"/>
                  <a:pt x="122" y="300"/>
                </a:cubicBezTo>
                <a:cubicBezTo>
                  <a:pt x="198" y="115"/>
                  <a:pt x="303" y="0"/>
                  <a:pt x="418" y="0"/>
                </a:cubicBezTo>
                <a:close/>
              </a:path>
            </a:pathLst>
          </a:cu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Text 9"/>
          <p:cNvSpPr txBox="1"/>
          <p:nvPr/>
        </p:nvSpPr>
        <p:spPr>
          <a:xfrm>
            <a:off x="2319695" y="4853463"/>
            <a:ext cx="1581669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Data Viz-ard</a:t>
            </a:r>
          </a:p>
        </p:txBody>
      </p:sp>
      <p:sp>
        <p:nvSpPr>
          <p:cNvPr id="188" name="Shape 10"/>
          <p:cNvSpPr/>
          <p:nvPr/>
        </p:nvSpPr>
        <p:spPr>
          <a:xfrm>
            <a:off x="7426284" y="4617482"/>
            <a:ext cx="5166123" cy="2107526"/>
          </a:xfrm>
          <a:prstGeom prst="roundRect">
            <a:avLst>
              <a:gd name="adj" fmla="val 4744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Text 11"/>
          <p:cNvSpPr txBox="1"/>
          <p:nvPr/>
        </p:nvSpPr>
        <p:spPr>
          <a:xfrm>
            <a:off x="7707986" y="4853463"/>
            <a:ext cx="336600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Machine Learning Engineer</a:t>
            </a:r>
          </a:p>
        </p:txBody>
      </p:sp>
      <p:sp>
        <p:nvSpPr>
          <p:cNvPr id="190" name="Text 12"/>
          <p:cNvSpPr txBox="1"/>
          <p:nvPr/>
        </p:nvSpPr>
        <p:spPr>
          <a:xfrm>
            <a:off x="7707986" y="5422820"/>
            <a:ext cx="4602719" cy="758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Designs and builds scalable machine learning algorithms that can be deployed in production.</a:t>
            </a:r>
          </a:p>
        </p:txBody>
      </p:sp>
      <p:sp>
        <p:nvSpPr>
          <p:cNvPr id="191" name="Creates visualizations and communicates insights to stakeholders in a compelling and intuitive manner."/>
          <p:cNvSpPr txBox="1"/>
          <p:nvPr/>
        </p:nvSpPr>
        <p:spPr>
          <a:xfrm>
            <a:off x="2438267" y="5385218"/>
            <a:ext cx="3713512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1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Creates visualizations and communicates insights to stakeholders in a compelling and intuitive manner.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1" name="Text 1"/>
          <p:cNvSpPr txBox="1"/>
          <p:nvPr/>
        </p:nvSpPr>
        <p:spPr>
          <a:xfrm>
            <a:off x="2083712" y="2795826"/>
            <a:ext cx="8897738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Current State of Talent Management</a:t>
            </a:r>
          </a:p>
        </p:txBody>
      </p:sp>
      <p:sp>
        <p:nvSpPr>
          <p:cNvPr id="32" name="Shape 2"/>
          <p:cNvSpPr/>
          <p:nvPr/>
        </p:nvSpPr>
        <p:spPr>
          <a:xfrm>
            <a:off x="2037993" y="399704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Text 3"/>
          <p:cNvSpPr txBox="1"/>
          <p:nvPr/>
        </p:nvSpPr>
        <p:spPr>
          <a:xfrm>
            <a:off x="2144014" y="403871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" name="Text 4"/>
          <p:cNvSpPr txBox="1"/>
          <p:nvPr/>
        </p:nvSpPr>
        <p:spPr>
          <a:xfrm>
            <a:off x="2805826" y="4073366"/>
            <a:ext cx="2556512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Fragmented Approach</a:t>
            </a:r>
          </a:p>
        </p:txBody>
      </p:sp>
      <p:sp>
        <p:nvSpPr>
          <p:cNvPr id="35" name="Text 5"/>
          <p:cNvSpPr txBox="1"/>
          <p:nvPr/>
        </p:nvSpPr>
        <p:spPr>
          <a:xfrm>
            <a:off x="2805826" y="4989908"/>
            <a:ext cx="2556512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The Company is struggling with talent gaps due to siloed talent acquisition processes.</a:t>
            </a:r>
          </a:p>
        </p:txBody>
      </p:sp>
      <p:sp>
        <p:nvSpPr>
          <p:cNvPr id="36" name="Shape 6"/>
          <p:cNvSpPr/>
          <p:nvPr/>
        </p:nvSpPr>
        <p:spPr>
          <a:xfrm>
            <a:off x="5630228" y="399704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Text 7"/>
          <p:cNvSpPr txBox="1"/>
          <p:nvPr/>
        </p:nvSpPr>
        <p:spPr>
          <a:xfrm>
            <a:off x="5736249" y="403871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8" name="Text 8"/>
          <p:cNvSpPr txBox="1"/>
          <p:nvPr/>
        </p:nvSpPr>
        <p:spPr>
          <a:xfrm>
            <a:off x="6398062" y="4073366"/>
            <a:ext cx="2556511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Low Retention Rates</a:t>
            </a:r>
          </a:p>
        </p:txBody>
      </p:sp>
      <p:sp>
        <p:nvSpPr>
          <p:cNvPr id="39" name="Text 9"/>
          <p:cNvSpPr txBox="1"/>
          <p:nvPr/>
        </p:nvSpPr>
        <p:spPr>
          <a:xfrm>
            <a:off x="6398062" y="4989908"/>
            <a:ext cx="2556511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The Company is losing high-potential data science employees</a:t>
            </a:r>
          </a:p>
        </p:txBody>
      </p:sp>
      <p:sp>
        <p:nvSpPr>
          <p:cNvPr id="40" name="Shape 10"/>
          <p:cNvSpPr/>
          <p:nvPr/>
        </p:nvSpPr>
        <p:spPr>
          <a:xfrm>
            <a:off x="9222461" y="3997047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Text 11"/>
          <p:cNvSpPr txBox="1"/>
          <p:nvPr/>
        </p:nvSpPr>
        <p:spPr>
          <a:xfrm>
            <a:off x="9328483" y="4038718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" name="Text 12"/>
          <p:cNvSpPr txBox="1"/>
          <p:nvPr/>
        </p:nvSpPr>
        <p:spPr>
          <a:xfrm>
            <a:off x="9990295" y="4073366"/>
            <a:ext cx="2556511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Limited Development</a:t>
            </a:r>
          </a:p>
        </p:txBody>
      </p:sp>
      <p:sp>
        <p:nvSpPr>
          <p:cNvPr id="43" name="Text 13"/>
          <p:cNvSpPr txBox="1"/>
          <p:nvPr/>
        </p:nvSpPr>
        <p:spPr>
          <a:xfrm>
            <a:off x="9990295" y="4989908"/>
            <a:ext cx="2556511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There are few opportunities for development and enrichment within the bank.</a:t>
            </a:r>
          </a:p>
        </p:txBody>
      </p:sp>
      <p:pic>
        <p:nvPicPr>
          <p:cNvPr id="4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4630400" cy="1333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1"/>
          <p:cNvSpPr txBox="1"/>
          <p:nvPr/>
        </p:nvSpPr>
        <p:spPr>
          <a:xfrm>
            <a:off x="2083713" y="1045369"/>
            <a:ext cx="10462974" cy="765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Why Talent Management?</a:t>
            </a:r>
          </a:p>
        </p:txBody>
      </p:sp>
      <p:pic>
        <p:nvPicPr>
          <p:cNvPr id="49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7993" y="2878454"/>
            <a:ext cx="3295889" cy="203692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 2"/>
          <p:cNvSpPr txBox="1"/>
          <p:nvPr/>
        </p:nvSpPr>
        <p:spPr>
          <a:xfrm>
            <a:off x="2083713" y="5193029"/>
            <a:ext cx="192233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Quality of Work</a:t>
            </a:r>
          </a:p>
        </p:txBody>
      </p:sp>
      <p:sp>
        <p:nvSpPr>
          <p:cNvPr id="51" name="Text 3"/>
          <p:cNvSpPr txBox="1"/>
          <p:nvPr/>
        </p:nvSpPr>
        <p:spPr>
          <a:xfrm>
            <a:off x="2083713" y="5762387"/>
            <a:ext cx="3204449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Effective talent management allows data scientists to focus on the quality of their work.</a:t>
            </a:r>
          </a:p>
        </p:txBody>
      </p:sp>
      <p:pic>
        <p:nvPicPr>
          <p:cNvPr id="52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7137" y="2878454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ext 4"/>
          <p:cNvSpPr txBox="1"/>
          <p:nvPr/>
        </p:nvSpPr>
        <p:spPr>
          <a:xfrm>
            <a:off x="5712857" y="5193148"/>
            <a:ext cx="250587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Employee Retention</a:t>
            </a:r>
          </a:p>
        </p:txBody>
      </p:sp>
      <p:sp>
        <p:nvSpPr>
          <p:cNvPr id="54" name="Text 5"/>
          <p:cNvSpPr txBox="1"/>
          <p:nvPr/>
        </p:nvSpPr>
        <p:spPr>
          <a:xfrm>
            <a:off x="5712857" y="5762506"/>
            <a:ext cx="3204568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Retention of top talent leads to more engaged employees who add value to the team.</a:t>
            </a:r>
          </a:p>
        </p:txBody>
      </p:sp>
      <p:pic>
        <p:nvPicPr>
          <p:cNvPr id="55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96400" y="2878454"/>
            <a:ext cx="3296007" cy="203704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ext 6"/>
          <p:cNvSpPr txBox="1"/>
          <p:nvPr/>
        </p:nvSpPr>
        <p:spPr>
          <a:xfrm>
            <a:off x="9342119" y="5193148"/>
            <a:ext cx="2580232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Increased Innovation</a:t>
            </a:r>
          </a:p>
        </p:txBody>
      </p:sp>
      <p:sp>
        <p:nvSpPr>
          <p:cNvPr id="57" name="Text 7"/>
          <p:cNvSpPr txBox="1"/>
          <p:nvPr/>
        </p:nvSpPr>
        <p:spPr>
          <a:xfrm>
            <a:off x="9342119" y="5762506"/>
            <a:ext cx="3204568" cy="144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 culture of innovation arises when talent is managed effectively, leading to better business outcomes.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Text 1"/>
          <p:cNvSpPr txBox="1"/>
          <p:nvPr/>
        </p:nvSpPr>
        <p:spPr>
          <a:xfrm>
            <a:off x="2083713" y="1007149"/>
            <a:ext cx="10462974" cy="1451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Development Programs for Data Science Team Members</a:t>
            </a:r>
          </a:p>
        </p:txBody>
      </p:sp>
      <p:sp>
        <p:nvSpPr>
          <p:cNvPr id="62" name="Shape 2"/>
          <p:cNvSpPr/>
          <p:nvPr/>
        </p:nvSpPr>
        <p:spPr>
          <a:xfrm>
            <a:off x="7293054" y="2840235"/>
            <a:ext cx="44411" cy="4382096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hape 3"/>
          <p:cNvSpPr/>
          <p:nvPr/>
        </p:nvSpPr>
        <p:spPr>
          <a:xfrm>
            <a:off x="7565172" y="3241536"/>
            <a:ext cx="777598" cy="44411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4"/>
          <p:cNvSpPr/>
          <p:nvPr/>
        </p:nvSpPr>
        <p:spPr>
          <a:xfrm>
            <a:off x="7065227" y="3013829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Text 5"/>
          <p:cNvSpPr txBox="1"/>
          <p:nvPr/>
        </p:nvSpPr>
        <p:spPr>
          <a:xfrm>
            <a:off x="7171249" y="3055501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6" name="Text 6"/>
          <p:cNvSpPr txBox="1"/>
          <p:nvPr/>
        </p:nvSpPr>
        <p:spPr>
          <a:xfrm>
            <a:off x="8582977" y="3062407"/>
            <a:ext cx="149793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Onboarding</a:t>
            </a:r>
          </a:p>
        </p:txBody>
      </p:sp>
      <p:sp>
        <p:nvSpPr>
          <p:cNvPr id="67" name="Text 7"/>
          <p:cNvSpPr txBox="1"/>
          <p:nvPr/>
        </p:nvSpPr>
        <p:spPr>
          <a:xfrm>
            <a:off x="8582977" y="3631762"/>
            <a:ext cx="3963711" cy="1101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 comprehensive onboarding program to help new hires learn existing systems and workflows.</a:t>
            </a:r>
          </a:p>
        </p:txBody>
      </p:sp>
      <p:sp>
        <p:nvSpPr>
          <p:cNvPr id="68" name="Shape 8"/>
          <p:cNvSpPr/>
          <p:nvPr/>
        </p:nvSpPr>
        <p:spPr>
          <a:xfrm>
            <a:off x="6287630" y="4352388"/>
            <a:ext cx="777598" cy="44411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" name="Shape 9"/>
          <p:cNvSpPr/>
          <p:nvPr/>
        </p:nvSpPr>
        <p:spPr>
          <a:xfrm>
            <a:off x="7065227" y="4124681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Text 10"/>
          <p:cNvSpPr txBox="1"/>
          <p:nvPr/>
        </p:nvSpPr>
        <p:spPr>
          <a:xfrm>
            <a:off x="7171249" y="4166353"/>
            <a:ext cx="287783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1" name="Text 11"/>
          <p:cNvSpPr txBox="1"/>
          <p:nvPr/>
        </p:nvSpPr>
        <p:spPr>
          <a:xfrm>
            <a:off x="3808250" y="4173259"/>
            <a:ext cx="223917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Technical Training</a:t>
            </a:r>
          </a:p>
        </p:txBody>
      </p:sp>
      <p:sp>
        <p:nvSpPr>
          <p:cNvPr id="72" name="Text 12"/>
          <p:cNvSpPr txBox="1"/>
          <p:nvPr/>
        </p:nvSpPr>
        <p:spPr>
          <a:xfrm>
            <a:off x="2083712" y="4742617"/>
            <a:ext cx="3963711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Skills development training with a focus on data science and machine learning.</a:t>
            </a:r>
          </a:p>
        </p:txBody>
      </p:sp>
      <p:sp>
        <p:nvSpPr>
          <p:cNvPr id="73" name="Shape 13"/>
          <p:cNvSpPr/>
          <p:nvPr/>
        </p:nvSpPr>
        <p:spPr>
          <a:xfrm>
            <a:off x="7565172" y="5543610"/>
            <a:ext cx="777598" cy="44411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hape 14"/>
          <p:cNvSpPr/>
          <p:nvPr/>
        </p:nvSpPr>
        <p:spPr>
          <a:xfrm>
            <a:off x="7065227" y="5315903"/>
            <a:ext cx="499944" cy="499944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 15"/>
          <p:cNvSpPr txBox="1"/>
          <p:nvPr/>
        </p:nvSpPr>
        <p:spPr>
          <a:xfrm>
            <a:off x="7171249" y="5357574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sz="26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6" name="Text 16"/>
          <p:cNvSpPr txBox="1"/>
          <p:nvPr/>
        </p:nvSpPr>
        <p:spPr>
          <a:xfrm>
            <a:off x="8582977" y="5364479"/>
            <a:ext cx="3069356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Leadership Development</a:t>
            </a:r>
          </a:p>
        </p:txBody>
      </p:sp>
      <p:sp>
        <p:nvSpPr>
          <p:cNvPr id="77" name="Text 17"/>
          <p:cNvSpPr txBox="1"/>
          <p:nvPr/>
        </p:nvSpPr>
        <p:spPr>
          <a:xfrm>
            <a:off x="8582977" y="5933837"/>
            <a:ext cx="3963711" cy="110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Opportunities for high-potential data scientists to develop their leadership skills.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" name="Text 1"/>
          <p:cNvSpPr txBox="1"/>
          <p:nvPr/>
        </p:nvSpPr>
        <p:spPr>
          <a:xfrm>
            <a:off x="2083713" y="979646"/>
            <a:ext cx="10462974" cy="145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Elements of a Successful Talent Management Strategy</a:t>
            </a:r>
          </a:p>
        </p:txBody>
      </p:sp>
      <p:sp>
        <p:nvSpPr>
          <p:cNvPr id="82" name="Shape 2"/>
          <p:cNvSpPr/>
          <p:nvPr/>
        </p:nvSpPr>
        <p:spPr>
          <a:xfrm>
            <a:off x="2037993" y="2812732"/>
            <a:ext cx="5166122" cy="2107527"/>
          </a:xfrm>
          <a:prstGeom prst="roundRect">
            <a:avLst>
              <a:gd name="adj" fmla="val 4744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ext 3"/>
          <p:cNvSpPr txBox="1"/>
          <p:nvPr/>
        </p:nvSpPr>
        <p:spPr>
          <a:xfrm>
            <a:off x="2319695" y="3048713"/>
            <a:ext cx="238684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Clear Career Paths</a:t>
            </a:r>
          </a:p>
        </p:txBody>
      </p:sp>
      <p:sp>
        <p:nvSpPr>
          <p:cNvPr id="84" name="Text 4"/>
          <p:cNvSpPr txBox="1"/>
          <p:nvPr/>
        </p:nvSpPr>
        <p:spPr>
          <a:xfrm>
            <a:off x="2319694" y="3618071"/>
            <a:ext cx="460271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Transparent progression paths lead to higher engagement, retention and commitment.</a:t>
            </a:r>
          </a:p>
        </p:txBody>
      </p:sp>
      <p:sp>
        <p:nvSpPr>
          <p:cNvPr id="85" name="Shape 5"/>
          <p:cNvSpPr/>
          <p:nvPr/>
        </p:nvSpPr>
        <p:spPr>
          <a:xfrm>
            <a:off x="7426284" y="2812732"/>
            <a:ext cx="5166123" cy="2107527"/>
          </a:xfrm>
          <a:prstGeom prst="roundRect">
            <a:avLst>
              <a:gd name="adj" fmla="val 4744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Text 6"/>
          <p:cNvSpPr txBox="1"/>
          <p:nvPr/>
        </p:nvSpPr>
        <p:spPr>
          <a:xfrm>
            <a:off x="7707986" y="3048713"/>
            <a:ext cx="299538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Coaching and Feedback</a:t>
            </a:r>
          </a:p>
        </p:txBody>
      </p:sp>
      <p:sp>
        <p:nvSpPr>
          <p:cNvPr id="87" name="Text 7"/>
          <p:cNvSpPr txBox="1"/>
          <p:nvPr/>
        </p:nvSpPr>
        <p:spPr>
          <a:xfrm>
            <a:off x="7707986" y="3618071"/>
            <a:ext cx="460271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Regular feedback and coaching creates a culture of continuous development.</a:t>
            </a:r>
          </a:p>
        </p:txBody>
      </p:sp>
      <p:sp>
        <p:nvSpPr>
          <p:cNvPr id="88" name="Shape 8"/>
          <p:cNvSpPr/>
          <p:nvPr/>
        </p:nvSpPr>
        <p:spPr>
          <a:xfrm>
            <a:off x="2037993" y="5142427"/>
            <a:ext cx="5166122" cy="2107527"/>
          </a:xfrm>
          <a:prstGeom prst="roundRect">
            <a:avLst>
              <a:gd name="adj" fmla="val 4744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Text 9"/>
          <p:cNvSpPr txBox="1"/>
          <p:nvPr/>
        </p:nvSpPr>
        <p:spPr>
          <a:xfrm>
            <a:off x="2319695" y="5378410"/>
            <a:ext cx="2075611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Inclusive Culture</a:t>
            </a:r>
          </a:p>
        </p:txBody>
      </p:sp>
      <p:sp>
        <p:nvSpPr>
          <p:cNvPr id="90" name="Text 10"/>
          <p:cNvSpPr txBox="1"/>
          <p:nvPr/>
        </p:nvSpPr>
        <p:spPr>
          <a:xfrm>
            <a:off x="2319694" y="5947767"/>
            <a:ext cx="460271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Diversity and inclusivity efforts foster a healthy and productive work environment.</a:t>
            </a:r>
          </a:p>
        </p:txBody>
      </p:sp>
      <p:sp>
        <p:nvSpPr>
          <p:cNvPr id="91" name="Shape 11"/>
          <p:cNvSpPr/>
          <p:nvPr/>
        </p:nvSpPr>
        <p:spPr>
          <a:xfrm>
            <a:off x="7426284" y="5142427"/>
            <a:ext cx="5166123" cy="2107527"/>
          </a:xfrm>
          <a:prstGeom prst="roundRect">
            <a:avLst>
              <a:gd name="adj" fmla="val 4744"/>
            </a:avLst>
          </a:prstGeom>
          <a:solidFill>
            <a:srgbClr val="D2D9F9"/>
          </a:solidFill>
          <a:ln w="13811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Text 12"/>
          <p:cNvSpPr txBox="1"/>
          <p:nvPr/>
        </p:nvSpPr>
        <p:spPr>
          <a:xfrm>
            <a:off x="7707986" y="5378410"/>
            <a:ext cx="3805255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Flexible Working Arrangements</a:t>
            </a:r>
          </a:p>
        </p:txBody>
      </p:sp>
      <p:sp>
        <p:nvSpPr>
          <p:cNvPr id="93" name="Text 13"/>
          <p:cNvSpPr txBox="1"/>
          <p:nvPr/>
        </p:nvSpPr>
        <p:spPr>
          <a:xfrm>
            <a:off x="7707986" y="5947767"/>
            <a:ext cx="4602719" cy="75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A flexible work environment leads to greater work-life balance and increased productivity.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F9F9FF">
              <a:alpha val="75000"/>
            </a:srgbClr>
          </a:solidFill>
          <a:ln w="12859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Text 1"/>
          <p:cNvSpPr txBox="1"/>
          <p:nvPr/>
        </p:nvSpPr>
        <p:spPr>
          <a:xfrm>
            <a:off x="2443400" y="569357"/>
            <a:ext cx="9743600" cy="716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000"/>
              </a:lnSpc>
              <a:defRPr sz="40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Developing a Talent Management Strategy</a:t>
            </a:r>
          </a:p>
        </p:txBody>
      </p:sp>
      <p:sp>
        <p:nvSpPr>
          <p:cNvPr id="98" name="Shape 2"/>
          <p:cNvSpPr/>
          <p:nvPr/>
        </p:nvSpPr>
        <p:spPr>
          <a:xfrm>
            <a:off x="2687597" y="2277666"/>
            <a:ext cx="41316" cy="5383292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hape 3"/>
          <p:cNvSpPr/>
          <p:nvPr/>
        </p:nvSpPr>
        <p:spPr>
          <a:xfrm>
            <a:off x="2941081" y="2651580"/>
            <a:ext cx="724615" cy="41316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4"/>
          <p:cNvSpPr/>
          <p:nvPr/>
        </p:nvSpPr>
        <p:spPr>
          <a:xfrm>
            <a:off x="2475308" y="2439472"/>
            <a:ext cx="465775" cy="465774"/>
          </a:xfrm>
          <a:prstGeom prst="roundRect">
            <a:avLst>
              <a:gd name="adj" fmla="val 20004"/>
            </a:avLst>
          </a:prstGeom>
          <a:solidFill>
            <a:srgbClr val="D2D9F9"/>
          </a:solidFill>
          <a:ln w="12859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Text 5"/>
          <p:cNvSpPr/>
          <p:nvPr/>
        </p:nvSpPr>
        <p:spPr>
          <a:xfrm>
            <a:off x="2708196" y="2478166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000"/>
              </a:lnSpc>
              <a:defRPr sz="24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2" name="Text 6"/>
          <p:cNvSpPr txBox="1"/>
          <p:nvPr/>
        </p:nvSpPr>
        <p:spPr>
          <a:xfrm>
            <a:off x="3892629" y="2484715"/>
            <a:ext cx="3577293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Identifying Core Competencies</a:t>
            </a:r>
          </a:p>
        </p:txBody>
      </p:sp>
      <p:sp>
        <p:nvSpPr>
          <p:cNvPr id="103" name="Text 7"/>
          <p:cNvSpPr txBox="1"/>
          <p:nvPr/>
        </p:nvSpPr>
        <p:spPr>
          <a:xfrm>
            <a:off x="3892629" y="3015258"/>
            <a:ext cx="7694077" cy="40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Identify the skills and competencies that are necessary across all data science roles.</a:t>
            </a:r>
          </a:p>
        </p:txBody>
      </p:sp>
      <p:sp>
        <p:nvSpPr>
          <p:cNvPr id="104" name="Shape 8"/>
          <p:cNvSpPr/>
          <p:nvPr/>
        </p:nvSpPr>
        <p:spPr>
          <a:xfrm>
            <a:off x="2941081" y="4515029"/>
            <a:ext cx="724615" cy="41316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hape 9"/>
          <p:cNvSpPr/>
          <p:nvPr/>
        </p:nvSpPr>
        <p:spPr>
          <a:xfrm>
            <a:off x="2475308" y="4302919"/>
            <a:ext cx="465775" cy="465774"/>
          </a:xfrm>
          <a:prstGeom prst="roundRect">
            <a:avLst>
              <a:gd name="adj" fmla="val 20004"/>
            </a:avLst>
          </a:prstGeom>
          <a:solidFill>
            <a:srgbClr val="D2D9F9"/>
          </a:solidFill>
          <a:ln w="12859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 10"/>
          <p:cNvSpPr txBox="1"/>
          <p:nvPr/>
        </p:nvSpPr>
        <p:spPr>
          <a:xfrm>
            <a:off x="2571368" y="4341614"/>
            <a:ext cx="273656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000"/>
              </a:lnSpc>
              <a:defRPr sz="24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07" name="Text 11"/>
          <p:cNvSpPr txBox="1"/>
          <p:nvPr/>
        </p:nvSpPr>
        <p:spPr>
          <a:xfrm>
            <a:off x="3892629" y="4348162"/>
            <a:ext cx="2937952" cy="40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Building a Talent Pipeline</a:t>
            </a:r>
          </a:p>
        </p:txBody>
      </p:sp>
      <p:sp>
        <p:nvSpPr>
          <p:cNvPr id="108" name="Text 12"/>
          <p:cNvSpPr txBox="1"/>
          <p:nvPr/>
        </p:nvSpPr>
        <p:spPr>
          <a:xfrm>
            <a:off x="3892629" y="4878704"/>
            <a:ext cx="6245087" cy="40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Identify talent sources, build a talent pipeline, and recruit proactively.</a:t>
            </a:r>
          </a:p>
        </p:txBody>
      </p:sp>
      <p:sp>
        <p:nvSpPr>
          <p:cNvPr id="109" name="Shape 13"/>
          <p:cNvSpPr/>
          <p:nvPr/>
        </p:nvSpPr>
        <p:spPr>
          <a:xfrm>
            <a:off x="2941081" y="6378476"/>
            <a:ext cx="724615" cy="41316"/>
          </a:xfrm>
          <a:prstGeom prst="rect">
            <a:avLst/>
          </a:prstGeom>
          <a:solidFill>
            <a:srgbClr val="A5B3F3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Shape 14"/>
          <p:cNvSpPr/>
          <p:nvPr/>
        </p:nvSpPr>
        <p:spPr>
          <a:xfrm>
            <a:off x="2475308" y="6166365"/>
            <a:ext cx="465775" cy="465774"/>
          </a:xfrm>
          <a:prstGeom prst="roundRect">
            <a:avLst>
              <a:gd name="adj" fmla="val 20004"/>
            </a:avLst>
          </a:prstGeom>
          <a:solidFill>
            <a:srgbClr val="D2D9F9"/>
          </a:solidFill>
          <a:ln w="12859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Text 15"/>
          <p:cNvSpPr txBox="1"/>
          <p:nvPr/>
        </p:nvSpPr>
        <p:spPr>
          <a:xfrm>
            <a:off x="2571368" y="6205061"/>
            <a:ext cx="273656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000"/>
              </a:lnSpc>
              <a:defRPr sz="24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" name="Text 16"/>
          <p:cNvSpPr txBox="1"/>
          <p:nvPr/>
        </p:nvSpPr>
        <p:spPr>
          <a:xfrm>
            <a:off x="3892629" y="6211609"/>
            <a:ext cx="4862548" cy="403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Creating a Culture of Continuous Learning</a:t>
            </a:r>
          </a:p>
        </p:txBody>
      </p:sp>
      <p:sp>
        <p:nvSpPr>
          <p:cNvPr id="113" name="Text 17"/>
          <p:cNvSpPr txBox="1"/>
          <p:nvPr/>
        </p:nvSpPr>
        <p:spPr>
          <a:xfrm>
            <a:off x="3892629" y="6742152"/>
            <a:ext cx="8294370" cy="732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Provide opportunities for continuous learning and development to enhance skills and retain top talent.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2502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Text 1"/>
          <p:cNvSpPr txBox="1"/>
          <p:nvPr/>
        </p:nvSpPr>
        <p:spPr>
          <a:xfrm>
            <a:off x="2595562" y="551854"/>
            <a:ext cx="9439276" cy="132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900"/>
              </a:lnSpc>
              <a:defRPr sz="39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Developing a Learning and Development Program</a:t>
            </a:r>
          </a:p>
        </p:txBody>
      </p:sp>
      <p:pic>
        <p:nvPicPr>
          <p:cNvPr id="11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49843" y="2207061"/>
            <a:ext cx="2976324" cy="183939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2"/>
          <p:cNvSpPr txBox="1"/>
          <p:nvPr/>
        </p:nvSpPr>
        <p:spPr>
          <a:xfrm>
            <a:off x="2595563" y="4297203"/>
            <a:ext cx="2884885" cy="69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Identifying Learning Needs and Gaps</a:t>
            </a:r>
          </a:p>
        </p:txBody>
      </p:sp>
      <p:sp>
        <p:nvSpPr>
          <p:cNvPr id="120" name="Text 3"/>
          <p:cNvSpPr txBox="1"/>
          <p:nvPr/>
        </p:nvSpPr>
        <p:spPr>
          <a:xfrm>
            <a:off x="2595563" y="5124806"/>
            <a:ext cx="2884885" cy="165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Develop a training needs assessment that identifies gaps in skills and ensures that training is aligned with business objectives.</a:t>
            </a:r>
          </a:p>
        </p:txBody>
      </p:sp>
      <p:pic>
        <p:nvPicPr>
          <p:cNvPr id="121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27038" y="2207061"/>
            <a:ext cx="2976325" cy="1839399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 4"/>
          <p:cNvSpPr txBox="1"/>
          <p:nvPr/>
        </p:nvSpPr>
        <p:spPr>
          <a:xfrm>
            <a:off x="5872758" y="4297203"/>
            <a:ext cx="2884885" cy="130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Designing Training Programs for Data Science Skills and Domain Knowledge</a:t>
            </a:r>
          </a:p>
        </p:txBody>
      </p:sp>
      <p:sp>
        <p:nvSpPr>
          <p:cNvPr id="123" name="Text 5"/>
          <p:cNvSpPr txBox="1"/>
          <p:nvPr/>
        </p:nvSpPr>
        <p:spPr>
          <a:xfrm>
            <a:off x="5872758" y="5751790"/>
            <a:ext cx="2884885" cy="165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Develop a curriculum that covers technical skills, best practices, and business acumen to promote a deeper understanding of the business operations.</a:t>
            </a:r>
          </a:p>
        </p:txBody>
      </p:sp>
      <p:pic>
        <p:nvPicPr>
          <p:cNvPr id="124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04232" y="2207061"/>
            <a:ext cx="2976325" cy="1839399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 6"/>
          <p:cNvSpPr txBox="1"/>
          <p:nvPr/>
        </p:nvSpPr>
        <p:spPr>
          <a:xfrm>
            <a:off x="9149952" y="4297203"/>
            <a:ext cx="2884885" cy="695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Providing Growth Opportunities</a:t>
            </a:r>
          </a:p>
        </p:txBody>
      </p:sp>
      <p:sp>
        <p:nvSpPr>
          <p:cNvPr id="126" name="Text 7"/>
          <p:cNvSpPr txBox="1"/>
          <p:nvPr/>
        </p:nvSpPr>
        <p:spPr>
          <a:xfrm>
            <a:off x="9149952" y="5124806"/>
            <a:ext cx="2884885" cy="1659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500"/>
              </a:lnSpc>
              <a:defRPr sz="15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Provide opportunities for team members to take on new challenges and lead projects, fostering career growth and development.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0"/>
          <p:cNvSpPr/>
          <p:nvPr/>
        </p:nvSpPr>
        <p:spPr>
          <a:xfrm>
            <a:off x="-4213144" y="847766"/>
            <a:ext cx="14630401" cy="8418911"/>
          </a:xfrm>
          <a:prstGeom prst="rect">
            <a:avLst/>
          </a:prstGeom>
          <a:solidFill>
            <a:srgbClr val="F9F9FF">
              <a:alpha val="75000"/>
            </a:srgbClr>
          </a:solidFill>
          <a:ln w="9644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 1"/>
          <p:cNvSpPr txBox="1"/>
          <p:nvPr/>
        </p:nvSpPr>
        <p:spPr>
          <a:xfrm>
            <a:off x="3666887" y="427673"/>
            <a:ext cx="1713568" cy="46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3000"/>
              </a:lnSpc>
              <a:defRPr sz="24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How to do it</a:t>
            </a:r>
          </a:p>
        </p:txBody>
      </p:sp>
      <p:sp>
        <p:nvSpPr>
          <p:cNvPr id="131" name="Shape 2"/>
          <p:cNvSpPr/>
          <p:nvPr/>
        </p:nvSpPr>
        <p:spPr>
          <a:xfrm>
            <a:off x="3544966" y="1127521"/>
            <a:ext cx="3616287" cy="1474947"/>
          </a:xfrm>
          <a:prstGeom prst="roundRect">
            <a:avLst>
              <a:gd name="adj" fmla="val 4745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 3"/>
          <p:cNvSpPr txBox="1"/>
          <p:nvPr/>
        </p:nvSpPr>
        <p:spPr>
          <a:xfrm>
            <a:off x="3832026" y="1292661"/>
            <a:ext cx="1964214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Assess Current Talent</a:t>
            </a:r>
          </a:p>
        </p:txBody>
      </p:sp>
      <p:sp>
        <p:nvSpPr>
          <p:cNvPr id="133" name="Text 4"/>
          <p:cNvSpPr txBox="1"/>
          <p:nvPr/>
        </p:nvSpPr>
        <p:spPr>
          <a:xfrm>
            <a:off x="3832026" y="1691164"/>
            <a:ext cx="3194568" cy="560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Identify key strengths, skills gaps, and areas for improvement.</a:t>
            </a:r>
          </a:p>
        </p:txBody>
      </p:sp>
      <p:sp>
        <p:nvSpPr>
          <p:cNvPr id="134" name="Shape 5"/>
          <p:cNvSpPr/>
          <p:nvPr/>
        </p:nvSpPr>
        <p:spPr>
          <a:xfrm>
            <a:off x="7392947" y="1127521"/>
            <a:ext cx="3616287" cy="1474947"/>
          </a:xfrm>
          <a:prstGeom prst="roundRect">
            <a:avLst>
              <a:gd name="adj" fmla="val 4745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 6"/>
          <p:cNvSpPr txBox="1"/>
          <p:nvPr/>
        </p:nvSpPr>
        <p:spPr>
          <a:xfrm>
            <a:off x="7603807" y="1292661"/>
            <a:ext cx="1893614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Identify Career Paths</a:t>
            </a:r>
          </a:p>
        </p:txBody>
      </p:sp>
      <p:sp>
        <p:nvSpPr>
          <p:cNvPr id="136" name="Text 7"/>
          <p:cNvSpPr txBox="1"/>
          <p:nvPr/>
        </p:nvSpPr>
        <p:spPr>
          <a:xfrm>
            <a:off x="7603807" y="1691164"/>
            <a:ext cx="3194568" cy="80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Create clear career paths within each division to help team members grow and set their sight on opportunities to advance.</a:t>
            </a:r>
          </a:p>
        </p:txBody>
      </p:sp>
      <p:sp>
        <p:nvSpPr>
          <p:cNvPr id="137" name="Shape 8"/>
          <p:cNvSpPr/>
          <p:nvPr/>
        </p:nvSpPr>
        <p:spPr>
          <a:xfrm>
            <a:off x="3544966" y="2757964"/>
            <a:ext cx="3616287" cy="1723669"/>
          </a:xfrm>
          <a:prstGeom prst="roundRect">
            <a:avLst>
              <a:gd name="adj" fmla="val 4061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Text 9"/>
          <p:cNvSpPr txBox="1"/>
          <p:nvPr/>
        </p:nvSpPr>
        <p:spPr>
          <a:xfrm>
            <a:off x="3832026" y="2923102"/>
            <a:ext cx="1861802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Encourage Flexibility</a:t>
            </a:r>
          </a:p>
        </p:txBody>
      </p:sp>
      <p:sp>
        <p:nvSpPr>
          <p:cNvPr id="139" name="Text 10"/>
          <p:cNvSpPr txBox="1"/>
          <p:nvPr/>
        </p:nvSpPr>
        <p:spPr>
          <a:xfrm>
            <a:off x="3832026" y="3321606"/>
            <a:ext cx="3194568" cy="104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Promote flexibility and personal growth by allowing team members to move between divisions based on their interests and skill development goals.</a:t>
            </a:r>
          </a:p>
        </p:txBody>
      </p:sp>
      <p:sp>
        <p:nvSpPr>
          <p:cNvPr id="140" name="Shape 11"/>
          <p:cNvSpPr/>
          <p:nvPr/>
        </p:nvSpPr>
        <p:spPr>
          <a:xfrm>
            <a:off x="7392947" y="2757964"/>
            <a:ext cx="3616287" cy="1723669"/>
          </a:xfrm>
          <a:prstGeom prst="roundRect">
            <a:avLst>
              <a:gd name="adj" fmla="val 4061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Text 12"/>
          <p:cNvSpPr txBox="1"/>
          <p:nvPr/>
        </p:nvSpPr>
        <p:spPr>
          <a:xfrm>
            <a:off x="7603807" y="2923102"/>
            <a:ext cx="2507437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Skill Development Programs</a:t>
            </a:r>
          </a:p>
        </p:txBody>
      </p:sp>
      <p:sp>
        <p:nvSpPr>
          <p:cNvPr id="142" name="Text 13"/>
          <p:cNvSpPr txBox="1"/>
          <p:nvPr/>
        </p:nvSpPr>
        <p:spPr>
          <a:xfrm>
            <a:off x="7603807" y="3321606"/>
            <a:ext cx="3194568" cy="104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Develop training, workshops, mentorship programs, and on-the-job learning opportunities to promote the development of essential skills and competencies.</a:t>
            </a:r>
          </a:p>
        </p:txBody>
      </p:sp>
      <p:sp>
        <p:nvSpPr>
          <p:cNvPr id="143" name="Shape 14"/>
          <p:cNvSpPr/>
          <p:nvPr/>
        </p:nvSpPr>
        <p:spPr>
          <a:xfrm>
            <a:off x="3544966" y="4637127"/>
            <a:ext cx="3616287" cy="1474947"/>
          </a:xfrm>
          <a:prstGeom prst="roundRect">
            <a:avLst>
              <a:gd name="adj" fmla="val 4745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Text 15"/>
          <p:cNvSpPr txBox="1"/>
          <p:nvPr/>
        </p:nvSpPr>
        <p:spPr>
          <a:xfrm>
            <a:off x="3832026" y="4802266"/>
            <a:ext cx="1311138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Talent Mobility</a:t>
            </a:r>
          </a:p>
        </p:txBody>
      </p:sp>
      <p:sp>
        <p:nvSpPr>
          <p:cNvPr id="145" name="Text 16"/>
          <p:cNvSpPr txBox="1"/>
          <p:nvPr/>
        </p:nvSpPr>
        <p:spPr>
          <a:xfrm>
            <a:off x="3832026" y="5200768"/>
            <a:ext cx="3194568" cy="802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Create a talent mobility program that allows team members to express their interest in moving between divisions</a:t>
            </a:r>
          </a:p>
        </p:txBody>
      </p:sp>
      <p:sp>
        <p:nvSpPr>
          <p:cNvPr id="146" name="Shape 17"/>
          <p:cNvSpPr/>
          <p:nvPr/>
        </p:nvSpPr>
        <p:spPr>
          <a:xfrm>
            <a:off x="7392947" y="4637127"/>
            <a:ext cx="3616287" cy="1474947"/>
          </a:xfrm>
          <a:prstGeom prst="roundRect">
            <a:avLst>
              <a:gd name="adj" fmla="val 4745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xt 18"/>
          <p:cNvSpPr txBox="1"/>
          <p:nvPr/>
        </p:nvSpPr>
        <p:spPr>
          <a:xfrm>
            <a:off x="7603807" y="4802266"/>
            <a:ext cx="2285032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Cross-Functional Projects</a:t>
            </a:r>
          </a:p>
        </p:txBody>
      </p:sp>
      <p:sp>
        <p:nvSpPr>
          <p:cNvPr id="148" name="Text 19"/>
          <p:cNvSpPr txBox="1"/>
          <p:nvPr/>
        </p:nvSpPr>
        <p:spPr>
          <a:xfrm>
            <a:off x="7603807" y="5200768"/>
            <a:ext cx="3194568" cy="802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Encourage cross-functional collaboration through initiatives involving members from different divisions and stakeholders.</a:t>
            </a:r>
          </a:p>
        </p:txBody>
      </p:sp>
      <p:sp>
        <p:nvSpPr>
          <p:cNvPr id="149" name="Shape 20"/>
          <p:cNvSpPr/>
          <p:nvPr/>
        </p:nvSpPr>
        <p:spPr>
          <a:xfrm>
            <a:off x="3544966" y="6267568"/>
            <a:ext cx="3616287" cy="1723670"/>
          </a:xfrm>
          <a:prstGeom prst="roundRect">
            <a:avLst>
              <a:gd name="adj" fmla="val 4061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Text 21"/>
          <p:cNvSpPr txBox="1"/>
          <p:nvPr/>
        </p:nvSpPr>
        <p:spPr>
          <a:xfrm>
            <a:off x="3832026" y="6432708"/>
            <a:ext cx="2222152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Leadership Development</a:t>
            </a:r>
          </a:p>
        </p:txBody>
      </p:sp>
      <p:sp>
        <p:nvSpPr>
          <p:cNvPr id="151" name="Text 22"/>
          <p:cNvSpPr txBox="1"/>
          <p:nvPr/>
        </p:nvSpPr>
        <p:spPr>
          <a:xfrm>
            <a:off x="3832026" y="6831210"/>
            <a:ext cx="3194568" cy="104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Invest in grooming future leaders at every level of the organization to identify high-potential individuals and lay out a clear path for growth and development.</a:t>
            </a:r>
          </a:p>
        </p:txBody>
      </p:sp>
      <p:sp>
        <p:nvSpPr>
          <p:cNvPr id="152" name="Shape 23"/>
          <p:cNvSpPr/>
          <p:nvPr/>
        </p:nvSpPr>
        <p:spPr>
          <a:xfrm>
            <a:off x="7392947" y="6267568"/>
            <a:ext cx="3616287" cy="1723670"/>
          </a:xfrm>
          <a:prstGeom prst="roundRect">
            <a:avLst>
              <a:gd name="adj" fmla="val 4061"/>
            </a:avLst>
          </a:prstGeom>
          <a:solidFill>
            <a:srgbClr val="D2D9F9"/>
          </a:solidFill>
          <a:ln w="9644">
            <a:solidFill>
              <a:srgbClr val="A5B3F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 24"/>
          <p:cNvSpPr txBox="1"/>
          <p:nvPr/>
        </p:nvSpPr>
        <p:spPr>
          <a:xfrm>
            <a:off x="7603807" y="6432708"/>
            <a:ext cx="2179829" cy="328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1900"/>
              </a:lnSpc>
              <a:defRPr sz="1500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Mentoring and Coaching</a:t>
            </a:r>
          </a:p>
        </p:txBody>
      </p:sp>
      <p:sp>
        <p:nvSpPr>
          <p:cNvPr id="154" name="Text 25"/>
          <p:cNvSpPr txBox="1"/>
          <p:nvPr/>
        </p:nvSpPr>
        <p:spPr>
          <a:xfrm>
            <a:off x="7603807" y="6831210"/>
            <a:ext cx="3194568" cy="802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900"/>
              </a:lnSpc>
              <a:defRPr sz="12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lvl1pPr>
          </a:lstStyle>
          <a:p>
            <a:pPr/>
            <a:r>
              <a:t>Provide regular feedback on employee performance and invest in their development goals through regular coaching sessions.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Text 1"/>
          <p:cNvSpPr txBox="1"/>
          <p:nvPr/>
        </p:nvSpPr>
        <p:spPr>
          <a:xfrm>
            <a:off x="2019488" y="1025724"/>
            <a:ext cx="7032549" cy="62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300"/>
              </a:lnSpc>
              <a:defRPr sz="3400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defRPr>
            </a:lvl1pPr>
          </a:lstStyle>
          <a:p>
            <a:pPr/>
            <a:r>
              <a:t>Develop the Talent Mobility Program</a:t>
            </a:r>
          </a:p>
        </p:txBody>
      </p:sp>
      <p:sp>
        <p:nvSpPr>
          <p:cNvPr id="159" name="Text 2"/>
          <p:cNvSpPr txBox="1"/>
          <p:nvPr/>
        </p:nvSpPr>
        <p:spPr>
          <a:xfrm>
            <a:off x="1929573" y="2359461"/>
            <a:ext cx="10462975" cy="1444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Design the mobility program to meet the needs of organization. </a:t>
            </a:r>
          </a:p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Determine how to evaluate employee interest and qualifications for new positions</a:t>
            </a:r>
          </a:p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How to ensure a smooth transition</a:t>
            </a:r>
          </a:p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How to monitor employee progress.</a:t>
            </a:r>
          </a:p>
        </p:txBody>
      </p:sp>
      <p:sp>
        <p:nvSpPr>
          <p:cNvPr id="160" name="Text 3"/>
          <p:cNvSpPr txBox="1"/>
          <p:nvPr/>
        </p:nvSpPr>
        <p:spPr>
          <a:xfrm>
            <a:off x="1929573" y="4394080"/>
            <a:ext cx="10462975" cy="1787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Coaching and Training for employees who want to move to a new division but may not have all the necessary skills. </a:t>
            </a:r>
          </a:p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Set clear goals and expectations for employees who choose to utilize the talent mobility program. </a:t>
            </a:r>
          </a:p>
          <a:p>
            <a:pPr>
              <a:lnSpc>
                <a:spcPts val="2700"/>
              </a:lnSpc>
              <a:defRPr sz="170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defRPr>
            </a:pPr>
            <a:r>
              <a:t>Collect feedback from employees who have participated in the program to continuously improve and evolve it over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