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eepak Mishr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Deepak Mishra</a:t>
            </a:r>
          </a:p>
        </p:txBody>
      </p:sp>
      <p:sp>
        <p:nvSpPr>
          <p:cNvPr id="152" name="Data Science COE Structure"/>
          <p:cNvSpPr txBox="1"/>
          <p:nvPr>
            <p:ph type="ctrTitle"/>
          </p:nvPr>
        </p:nvSpPr>
        <p:spPr>
          <a:prstGeom prst="rect">
            <a:avLst/>
          </a:prstGeom>
        </p:spPr>
        <p:txBody>
          <a:bodyPr/>
          <a:lstStyle/>
          <a:p>
            <a:pPr/>
            <a:r>
              <a:t>Data Science COE Structure</a:t>
            </a:r>
          </a:p>
        </p:txBody>
      </p:sp>
      <p:sp>
        <p:nvSpPr>
          <p:cNvPr id="153" name="Details"/>
          <p:cNvSpPr txBox="1"/>
          <p:nvPr>
            <p:ph type="subTitle" sz="quarter" idx="1"/>
          </p:nvPr>
        </p:nvSpPr>
        <p:spPr>
          <a:prstGeom prst="rect">
            <a:avLst/>
          </a:prstGeom>
        </p:spPr>
        <p:txBody>
          <a:bodyPr/>
          <a:lstStyle/>
          <a:p>
            <a:pPr/>
            <a:r>
              <a:t>Details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ustomer Acquisition:…"/>
          <p:cNvSpPr txBox="1"/>
          <p:nvPr>
            <p:ph type="body" idx="1"/>
          </p:nvPr>
        </p:nvSpPr>
        <p:spPr>
          <a:xfrm>
            <a:off x="1206500" y="651805"/>
            <a:ext cx="21971000" cy="11852711"/>
          </a:xfrm>
          <a:prstGeom prst="rect">
            <a:avLst/>
          </a:prstGeom>
        </p:spPr>
        <p:txBody>
          <a:bodyPr/>
          <a:lstStyle/>
          <a:p>
            <a:pPr marL="457200" indent="-317500" defTabSz="457200">
              <a:lnSpc>
                <a:spcPct val="100000"/>
              </a:lnSpc>
              <a:spcBef>
                <a:spcPts val="0"/>
              </a:spcBef>
              <a:buClr>
                <a:srgbClr val="374151"/>
              </a:buClr>
              <a:buFont typeface="Helvetica Neue"/>
              <a:buAutoNum type="arabicPeriod" startAt="1"/>
              <a:defRPr sz="1600">
                <a:solidFill>
                  <a:srgbClr val="374151"/>
                </a:solidFill>
              </a:defRPr>
            </a:pPr>
            <a:r>
              <a:t>Customer Acquisition:</a:t>
            </a:r>
          </a:p>
          <a:p>
            <a:pPr lvl="1" marL="914400" indent="-317500" defTabSz="457200">
              <a:lnSpc>
                <a:spcPct val="100000"/>
              </a:lnSpc>
              <a:spcBef>
                <a:spcPts val="0"/>
              </a:spcBef>
              <a:buClr>
                <a:srgbClr val="374151"/>
              </a:buClr>
              <a:buFont typeface="Helvetica Neue"/>
              <a:defRPr sz="1600">
                <a:solidFill>
                  <a:srgbClr val="374151"/>
                </a:solidFill>
              </a:defRPr>
            </a:pPr>
            <a:r>
              <a:t>Predictive Modeling: Predictive models can be used to predict which customers are most likely to become new customers based on their demographics, behaviors, and preferences. For example, a logistic regression model can be used to predict the likelihood of a customer signing up for a product or service.</a:t>
            </a:r>
          </a:p>
          <a:p>
            <a:pPr lvl="1" marL="914400" indent="-317500" defTabSz="457200">
              <a:lnSpc>
                <a:spcPct val="100000"/>
              </a:lnSpc>
              <a:spcBef>
                <a:spcPts val="0"/>
              </a:spcBef>
              <a:buClr>
                <a:srgbClr val="374151"/>
              </a:buClr>
              <a:buFont typeface="Helvetica Neue"/>
              <a:defRPr sz="1600">
                <a:solidFill>
                  <a:srgbClr val="374151"/>
                </a:solidFill>
              </a:defRPr>
            </a:pPr>
            <a:r>
              <a:t>Customer Segmentation: Customer segmentation can be used to identify similar groups of customers based on their behaviors, preferences, and demographics. Clustering algorithms such as K-Means can be used to identify these groups.</a:t>
            </a:r>
          </a:p>
          <a:p>
            <a:pPr lvl="1" marL="914400" indent="-317500" defTabSz="457200">
              <a:lnSpc>
                <a:spcPct val="100000"/>
              </a:lnSpc>
              <a:spcBef>
                <a:spcPts val="0"/>
              </a:spcBef>
              <a:buClr>
                <a:srgbClr val="374151"/>
              </a:buClr>
              <a:buFont typeface="Helvetica Neue"/>
              <a:defRPr sz="1600">
                <a:solidFill>
                  <a:srgbClr val="374151"/>
                </a:solidFill>
              </a:defRPr>
            </a:pPr>
            <a:r>
              <a:t>Recommender Systems: Recommendation algorithms can be used to recommend products or services to customers based on their past purchases, behaviors, and preferences. For example, a collaborative filtering algorithm can be used to recommend products based on the purchase patterns of similar customers.</a:t>
            </a:r>
          </a:p>
          <a:p>
            <a:pPr marL="457200" indent="-317500" defTabSz="457200">
              <a:lnSpc>
                <a:spcPct val="100000"/>
              </a:lnSpc>
              <a:spcBef>
                <a:spcPts val="0"/>
              </a:spcBef>
              <a:buClr>
                <a:srgbClr val="374151"/>
              </a:buClr>
              <a:buFont typeface="Helvetica Neue"/>
              <a:buAutoNum type="arabicPeriod" startAt="2"/>
              <a:defRPr sz="1600">
                <a:solidFill>
                  <a:srgbClr val="374151"/>
                </a:solidFill>
              </a:defRPr>
            </a:pPr>
            <a:r>
              <a:t>Customer Engagement:</a:t>
            </a:r>
          </a:p>
          <a:p>
            <a:pPr lvl="1" marL="914400" indent="-317500" defTabSz="457200">
              <a:lnSpc>
                <a:spcPct val="100000"/>
              </a:lnSpc>
              <a:spcBef>
                <a:spcPts val="0"/>
              </a:spcBef>
              <a:buClr>
                <a:srgbClr val="374151"/>
              </a:buClr>
              <a:buFont typeface="Helvetica Neue"/>
              <a:defRPr sz="1600">
                <a:solidFill>
                  <a:srgbClr val="374151"/>
                </a:solidFill>
              </a:defRPr>
            </a:pPr>
            <a:r>
              <a:t>Sentiment Analysis: Sentiment analysis models can be used to analyze customer feedback and gauge customer sentiment about a product or service. For example, a Naive Bayes classifier can be used to classify customer feedback as positive, negative, or neutral.</a:t>
            </a:r>
          </a:p>
          <a:p>
            <a:pPr lvl="1" marL="914400" indent="-317500" defTabSz="457200">
              <a:lnSpc>
                <a:spcPct val="100000"/>
              </a:lnSpc>
              <a:spcBef>
                <a:spcPts val="0"/>
              </a:spcBef>
              <a:buClr>
                <a:srgbClr val="374151"/>
              </a:buClr>
              <a:buFont typeface="Helvetica Neue"/>
              <a:defRPr sz="1600">
                <a:solidFill>
                  <a:srgbClr val="374151"/>
                </a:solidFill>
              </a:defRPr>
            </a:pPr>
            <a:r>
              <a:t>Predictive Maintenance: Predictive maintenance models can be used to predict when equipment or machines are likely to fail, enabling organizations to schedule maintenance proactively. For example, a time series forecasting model can be used to predict when equipment is likely to fail based on past failures.</a:t>
            </a:r>
          </a:p>
          <a:p>
            <a:pPr lvl="1" marL="914400" indent="-317500" defTabSz="457200">
              <a:lnSpc>
                <a:spcPct val="100000"/>
              </a:lnSpc>
              <a:spcBef>
                <a:spcPts val="0"/>
              </a:spcBef>
              <a:buClr>
                <a:srgbClr val="374151"/>
              </a:buClr>
              <a:buFont typeface="Helvetica Neue"/>
              <a:defRPr sz="1600">
                <a:solidFill>
                  <a:srgbClr val="374151"/>
                </a:solidFill>
              </a:defRPr>
            </a:pPr>
            <a:r>
              <a:t>Predictive Churn: Predictive churn models can be used to predict which customers are at risk of leaving, enabling organizations to take action to retain those customers. For example, a decision tree model can be used to predict churn based on customer behavior, demographics, and preferences.</a:t>
            </a:r>
          </a:p>
          <a:p>
            <a:pPr marL="457200" indent="-317500" defTabSz="457200">
              <a:lnSpc>
                <a:spcPct val="100000"/>
              </a:lnSpc>
              <a:spcBef>
                <a:spcPts val="0"/>
              </a:spcBef>
              <a:buClr>
                <a:srgbClr val="374151"/>
              </a:buClr>
              <a:buFont typeface="Helvetica Neue"/>
              <a:buAutoNum type="arabicPeriod" startAt="3"/>
              <a:defRPr sz="1600">
                <a:solidFill>
                  <a:srgbClr val="374151"/>
                </a:solidFill>
              </a:defRPr>
            </a:pPr>
            <a:r>
              <a:t>Customer Retention:</a:t>
            </a:r>
          </a:p>
          <a:p>
            <a:pPr lvl="1" marL="914400" indent="-317500" defTabSz="457200">
              <a:lnSpc>
                <a:spcPct val="100000"/>
              </a:lnSpc>
              <a:spcBef>
                <a:spcPts val="0"/>
              </a:spcBef>
              <a:buClr>
                <a:srgbClr val="374151"/>
              </a:buClr>
              <a:buFont typeface="Helvetica Neue"/>
              <a:defRPr sz="1600">
                <a:solidFill>
                  <a:srgbClr val="374151"/>
                </a:solidFill>
              </a:defRPr>
            </a:pPr>
            <a:r>
              <a:t>Predictive Churn: As mentioned above, predictive churn models can be used to predict which customers are at risk of leaving, enabling organizations to take action to retain those customers.</a:t>
            </a:r>
          </a:p>
          <a:p>
            <a:pPr lvl="1" marL="914400" indent="-317500" defTabSz="457200">
              <a:lnSpc>
                <a:spcPct val="100000"/>
              </a:lnSpc>
              <a:spcBef>
                <a:spcPts val="0"/>
              </a:spcBef>
              <a:buClr>
                <a:srgbClr val="374151"/>
              </a:buClr>
              <a:buFont typeface="Helvetica Neue"/>
              <a:defRPr sz="1600">
                <a:solidFill>
                  <a:srgbClr val="374151"/>
                </a:solidFill>
              </a:defRPr>
            </a:pPr>
            <a:r>
              <a:t>Customer Segmentation: Customer segmentation can also be used in this stage to identify similar groups of customers who are at risk of churning and target retention strategies accordingly.</a:t>
            </a:r>
          </a:p>
          <a:p>
            <a:pPr lvl="1" marL="914400" indent="-317500" defTabSz="457200">
              <a:lnSpc>
                <a:spcPct val="100000"/>
              </a:lnSpc>
              <a:spcBef>
                <a:spcPts val="0"/>
              </a:spcBef>
              <a:buClr>
                <a:srgbClr val="374151"/>
              </a:buClr>
              <a:buFont typeface="Helvetica Neue"/>
              <a:defRPr sz="1600">
                <a:solidFill>
                  <a:srgbClr val="374151"/>
                </a:solidFill>
              </a:defRPr>
            </a:pPr>
            <a:r>
              <a:t>Customer Lifetime Value: Customer lifetime value models can be used to estimate the long-term value of a customer to a business. For example, a discounted cash flow model can be used to estimate the lifetime value of a customer based on their expected future purchases and the time value of money.</a:t>
            </a:r>
          </a:p>
          <a:p>
            <a:pPr marL="457200" indent="-317500" defTabSz="457200">
              <a:lnSpc>
                <a:spcPct val="100000"/>
              </a:lnSpc>
              <a:spcBef>
                <a:spcPts val="0"/>
              </a:spcBef>
              <a:buClr>
                <a:srgbClr val="374151"/>
              </a:buClr>
              <a:buFont typeface="Helvetica Neue"/>
              <a:buAutoNum type="arabicPeriod" startAt="3"/>
              <a:defRPr sz="1600">
                <a:solidFill>
                  <a:srgbClr val="374151"/>
                </a:solidFill>
              </a:defRPr>
            </a:pPr>
            <a:r>
              <a:t>Customer Loyalty:</a:t>
            </a:r>
          </a:p>
          <a:p>
            <a:pPr lvl="1" marL="914400" indent="-317500" defTabSz="457200">
              <a:lnSpc>
                <a:spcPct val="100000"/>
              </a:lnSpc>
              <a:spcBef>
                <a:spcPts val="0"/>
              </a:spcBef>
              <a:buClr>
                <a:srgbClr val="374151"/>
              </a:buClr>
              <a:buFont typeface="Helvetica Neue"/>
              <a:defRPr sz="1600">
                <a:solidFill>
                  <a:srgbClr val="374151"/>
                </a:solidFill>
              </a:defRPr>
            </a:pPr>
            <a:r>
              <a:t>Customer Segmentation: Customer segmentation can be used to identify similar groups of loyal customers based on their behaviors, preferences, and demographics.</a:t>
            </a:r>
          </a:p>
          <a:p>
            <a:pPr lvl="1" marL="914400" indent="-317500" defTabSz="457200">
              <a:lnSpc>
                <a:spcPct val="100000"/>
              </a:lnSpc>
              <a:spcBef>
                <a:spcPts val="0"/>
              </a:spcBef>
              <a:buClr>
                <a:srgbClr val="374151"/>
              </a:buClr>
              <a:buFont typeface="Helvetica Neue"/>
              <a:defRPr sz="1600">
                <a:solidFill>
                  <a:srgbClr val="374151"/>
                </a:solidFill>
              </a:defRPr>
            </a:pPr>
            <a:r>
              <a:t>Customer Lifetime Value: Customer lifetime value models can be used to identify which customers are most valuable to a business over the long term.</a:t>
            </a:r>
          </a:p>
          <a:p>
            <a:pPr lvl="1" marL="914400" indent="-317500" defTabSz="457200">
              <a:lnSpc>
                <a:spcPct val="100000"/>
              </a:lnSpc>
              <a:spcBef>
                <a:spcPts val="0"/>
              </a:spcBef>
              <a:buClr>
                <a:srgbClr val="374151"/>
              </a:buClr>
              <a:buFont typeface="Helvetica Neue"/>
              <a:defRPr sz="1600">
                <a:solidFill>
                  <a:srgbClr val="374151"/>
                </a:solidFill>
              </a:defRPr>
            </a:pPr>
            <a:r>
              <a:t>Recommender Systems: Recommendation algorithms can also be used in this stage to encourage customers to make repeat purchases and increase their loyalty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he ML model development process typically involves the following steps:…"/>
          <p:cNvSpPr txBox="1"/>
          <p:nvPr>
            <p:ph type="body" idx="1"/>
          </p:nvPr>
        </p:nvSpPr>
        <p:spPr>
          <a:xfrm>
            <a:off x="1206500" y="978692"/>
            <a:ext cx="21971000" cy="11525824"/>
          </a:xfrm>
          <a:prstGeom prst="rect">
            <a:avLst/>
          </a:prstGeom>
        </p:spPr>
        <p:txBody>
          <a:bodyPr/>
          <a:lstStyle/>
          <a:p>
            <a:pPr marL="0" indent="0" defTabSz="457200">
              <a:lnSpc>
                <a:spcPct val="100000"/>
              </a:lnSpc>
              <a:spcBef>
                <a:spcPts val="2000"/>
              </a:spcBef>
              <a:buSzTx/>
              <a:buNone/>
              <a:defRPr sz="1600">
                <a:solidFill>
                  <a:srgbClr val="374151"/>
                </a:solidFill>
              </a:defRPr>
            </a:pPr>
            <a:r>
              <a:t>he ML model development process typically involves the following steps: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Problem definition and data collection: Identifying the problem to be solved and collecting and cleaning the necessary data to train the model.</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Exploratory data analysis: Analyzing the data to gain insights and understanding of the underlying structure and relationships.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Feature engineering and selection: Transforming the raw data into a format that can be used to train the model, and selecting relevant features to include in the model.</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Model selection and training: Selecting an appropriate ML algorithm and training the model on the prepared data.</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Model evaluation and tuning: Evaluating the model's performance using metrics such as accuracy, precision, and recall, and tuning the model's parameters to improve its performance.</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Deployment: Deploying the model in a production environment to make predictions on new data.</a:t>
            </a:r>
          </a:p>
          <a:p>
            <a:pPr marL="0" indent="0" defTabSz="457200">
              <a:lnSpc>
                <a:spcPct val="100000"/>
              </a:lnSpc>
              <a:spcBef>
                <a:spcPts val="2000"/>
              </a:spcBef>
              <a:buSzTx/>
              <a:buNone/>
              <a:defRPr sz="1600">
                <a:solidFill>
                  <a:srgbClr val="374151"/>
                </a:solidFill>
              </a:defRPr>
            </a:pPr>
            <a:r>
              <a:t>Tools and frameworks commonly used in the ML model development process include:</a:t>
            </a:r>
          </a:p>
          <a:p>
            <a:pPr marL="457200" indent="-317500" defTabSz="457200">
              <a:lnSpc>
                <a:spcPct val="100000"/>
              </a:lnSpc>
              <a:spcBef>
                <a:spcPts val="0"/>
              </a:spcBef>
              <a:buClr>
                <a:srgbClr val="374151"/>
              </a:buClr>
              <a:buFont typeface="Helvetica Neue"/>
              <a:defRPr sz="1600">
                <a:solidFill>
                  <a:srgbClr val="374151"/>
                </a:solidFill>
              </a:defRPr>
            </a:pPr>
            <a:r>
              <a:t>Python libraries such as pandas, numpy, and scikit-learn for data manipulation, analysis, and visualization</a:t>
            </a:r>
          </a:p>
          <a:p>
            <a:pPr marL="457200" indent="-317500" defTabSz="457200">
              <a:lnSpc>
                <a:spcPct val="100000"/>
              </a:lnSpc>
              <a:spcBef>
                <a:spcPts val="0"/>
              </a:spcBef>
              <a:buClr>
                <a:srgbClr val="374151"/>
              </a:buClr>
              <a:buFont typeface="Helvetica Neue"/>
              <a:defRPr sz="1600">
                <a:solidFill>
                  <a:srgbClr val="374151"/>
                </a:solidFill>
              </a:defRPr>
            </a:pPr>
            <a:r>
              <a:t>TensorFlow, PyTorch, and Keras for model building and training</a:t>
            </a:r>
          </a:p>
          <a:p>
            <a:pPr marL="457200" indent="-317500" defTabSz="457200">
              <a:lnSpc>
                <a:spcPct val="100000"/>
              </a:lnSpc>
              <a:spcBef>
                <a:spcPts val="0"/>
              </a:spcBef>
              <a:buClr>
                <a:srgbClr val="374151"/>
              </a:buClr>
              <a:buFont typeface="Helvetica Neue"/>
              <a:defRPr sz="1600">
                <a:solidFill>
                  <a:srgbClr val="374151"/>
                </a:solidFill>
              </a:defRPr>
            </a:pPr>
            <a:r>
              <a:t>Jupyter notebook, or other similar tools for interactive data exploration and model development</a:t>
            </a:r>
          </a:p>
          <a:p>
            <a:pPr marL="0" indent="0" defTabSz="457200">
              <a:lnSpc>
                <a:spcPct val="100000"/>
              </a:lnSpc>
              <a:spcBef>
                <a:spcPts val="2000"/>
              </a:spcBef>
              <a:buSzTx/>
              <a:buNone/>
              <a:defRPr sz="1600">
                <a:solidFill>
                  <a:srgbClr val="374151"/>
                </a:solidFill>
              </a:defRPr>
            </a:pPr>
            <a:r>
              <a:t>Algorithms commonly used in ML include:</a:t>
            </a:r>
          </a:p>
          <a:p>
            <a:pPr marL="457200" indent="-317500" defTabSz="457200">
              <a:lnSpc>
                <a:spcPct val="100000"/>
              </a:lnSpc>
              <a:spcBef>
                <a:spcPts val="0"/>
              </a:spcBef>
              <a:buClr>
                <a:srgbClr val="374151"/>
              </a:buClr>
              <a:buFont typeface="Helvetica Neue"/>
              <a:defRPr sz="1600">
                <a:solidFill>
                  <a:srgbClr val="374151"/>
                </a:solidFill>
              </a:defRPr>
            </a:pPr>
            <a:r>
              <a:t>Linear regression, logistic regression, and decision trees for supervised learning</a:t>
            </a:r>
          </a:p>
          <a:p>
            <a:pPr marL="457200" indent="-317500" defTabSz="457200">
              <a:lnSpc>
                <a:spcPct val="100000"/>
              </a:lnSpc>
              <a:spcBef>
                <a:spcPts val="0"/>
              </a:spcBef>
              <a:buClr>
                <a:srgbClr val="374151"/>
              </a:buClr>
              <a:buFont typeface="Helvetica Neue"/>
              <a:defRPr sz="1600">
                <a:solidFill>
                  <a:srgbClr val="374151"/>
                </a:solidFill>
              </a:defRPr>
            </a:pPr>
            <a:r>
              <a:t>k-means, hierarchical clustering, and principal component analysis for unsupervised learning</a:t>
            </a:r>
          </a:p>
          <a:p>
            <a:pPr marL="457200" indent="-317500" defTabSz="457200">
              <a:lnSpc>
                <a:spcPct val="100000"/>
              </a:lnSpc>
              <a:spcBef>
                <a:spcPts val="0"/>
              </a:spcBef>
              <a:buClr>
                <a:srgbClr val="374151"/>
              </a:buClr>
              <a:buFont typeface="Helvetica Neue"/>
              <a:defRPr sz="1600">
                <a:solidFill>
                  <a:srgbClr val="374151"/>
                </a:solidFill>
              </a:defRPr>
            </a:pPr>
            <a:r>
              <a:t>Neural networks, such as feedforward neural networks, convolutional neural networks, and recurrent neural networks for deep learning.</a:t>
            </a:r>
          </a:p>
          <a:p>
            <a:pPr marL="0" indent="0" defTabSz="457200">
              <a:lnSpc>
                <a:spcPct val="100000"/>
              </a:lnSpc>
              <a:spcBef>
                <a:spcPts val="2000"/>
              </a:spcBef>
              <a:buSzTx/>
              <a:buNone/>
              <a:defRPr sz="1600">
                <a:solidFill>
                  <a:srgbClr val="374151"/>
                </a:solidFill>
              </a:defRPr>
            </a:pPr>
            <a:r>
              <a:t>Skills needed for ML model development include:</a:t>
            </a:r>
          </a:p>
          <a:p>
            <a:pPr marL="457200" indent="-317500" defTabSz="457200">
              <a:lnSpc>
                <a:spcPct val="100000"/>
              </a:lnSpc>
              <a:spcBef>
                <a:spcPts val="0"/>
              </a:spcBef>
              <a:buClr>
                <a:srgbClr val="374151"/>
              </a:buClr>
              <a:buFont typeface="Helvetica Neue"/>
              <a:defRPr sz="1600">
                <a:solidFill>
                  <a:srgbClr val="374151"/>
                </a:solidFill>
              </a:defRPr>
            </a:pPr>
            <a:r>
              <a:t>Strong programming and data manipulation skills, particularly in Python</a:t>
            </a:r>
          </a:p>
          <a:p>
            <a:pPr marL="457200" indent="-317500" defTabSz="457200">
              <a:lnSpc>
                <a:spcPct val="100000"/>
              </a:lnSpc>
              <a:spcBef>
                <a:spcPts val="0"/>
              </a:spcBef>
              <a:buClr>
                <a:srgbClr val="374151"/>
              </a:buClr>
              <a:buFont typeface="Helvetica Neue"/>
              <a:defRPr sz="1600">
                <a:solidFill>
                  <a:srgbClr val="374151"/>
                </a:solidFill>
              </a:defRPr>
            </a:pPr>
            <a:r>
              <a:t>Knowledge of statistics and probability theory</a:t>
            </a:r>
          </a:p>
          <a:p>
            <a:pPr marL="457200" indent="-317500" defTabSz="457200">
              <a:lnSpc>
                <a:spcPct val="100000"/>
              </a:lnSpc>
              <a:spcBef>
                <a:spcPts val="0"/>
              </a:spcBef>
              <a:buClr>
                <a:srgbClr val="374151"/>
              </a:buClr>
              <a:buFont typeface="Helvetica Neue"/>
              <a:defRPr sz="1600">
                <a:solidFill>
                  <a:srgbClr val="374151"/>
                </a:solidFill>
              </a:defRPr>
            </a:pPr>
            <a:r>
              <a:t>Understanding of the underlying principles of various ML algorithms</a:t>
            </a:r>
          </a:p>
          <a:p>
            <a:pPr marL="457200" indent="-317500" defTabSz="457200">
              <a:lnSpc>
                <a:spcPct val="100000"/>
              </a:lnSpc>
              <a:spcBef>
                <a:spcPts val="0"/>
              </a:spcBef>
              <a:buClr>
                <a:srgbClr val="374151"/>
              </a:buClr>
              <a:buFont typeface="Helvetica Neue"/>
              <a:defRPr sz="1600">
                <a:solidFill>
                  <a:srgbClr val="374151"/>
                </a:solidFill>
              </a:defRPr>
            </a:pPr>
            <a:r>
              <a:t>Experience with data visualization and exploration techniques</a:t>
            </a:r>
          </a:p>
          <a:p>
            <a:pPr marL="457200" indent="-317500" defTabSz="457200">
              <a:lnSpc>
                <a:spcPct val="100000"/>
              </a:lnSpc>
              <a:spcBef>
                <a:spcPts val="0"/>
              </a:spcBef>
              <a:buClr>
                <a:srgbClr val="374151"/>
              </a:buClr>
              <a:buFont typeface="Helvetica Neue"/>
              <a:defRPr sz="1600">
                <a:solidFill>
                  <a:srgbClr val="374151"/>
                </a:solidFill>
              </a:defRPr>
            </a:pPr>
            <a:r>
              <a:t>Familiarity with the development and deployment process of ML models</a:t>
            </a:r>
          </a:p>
          <a:p>
            <a:pPr marL="0" indent="0" defTabSz="457200">
              <a:lnSpc>
                <a:spcPct val="100000"/>
              </a:lnSpc>
              <a:spcBef>
                <a:spcPts val="2000"/>
              </a:spcBef>
              <a:buSzTx/>
              <a:buNone/>
              <a:defRPr sz="1600">
                <a:solidFill>
                  <a:srgbClr val="374151"/>
                </a:solidFill>
              </a:defRPr>
            </a:pPr>
            <a:r>
              <a:t>MLOps (Machine Learning Operations) refers to the process of operationalizing machine learning models to production. It involves various tasks such as model development, testing, deployment, and monitoring. MLOps enables organizations to build, deploy, and maintain machine learning models at scale.</a:t>
            </a:r>
          </a:p>
          <a:p>
            <a:pPr marL="0" indent="0" defTabSz="457200">
              <a:lnSpc>
                <a:spcPct val="100000"/>
              </a:lnSpc>
              <a:spcBef>
                <a:spcPts val="2000"/>
              </a:spcBef>
              <a:buSzTx/>
              <a:buNone/>
              <a:defRPr sz="1600">
                <a:solidFill>
                  <a:srgbClr val="374151"/>
                </a:solidFill>
              </a:defRPr>
            </a:pPr>
            <a:r>
              <a:t>Here are some of the steps involved in the MLOps process: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Model Development: This involves the creation of machine learning models using various algorithms and tools, such as Python libraries like scikit-learn, TensorFlow, or PyTorch.</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Model Testing: This step involves evaluating the model's performance on a test dataset to ensure that it is working as expected.</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Model Deployment: This step involves deploying the model to a production environment where it can be used by end-users.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Monitoring and Maintenance: This involves continuously monitoring the model's performance and updating it when necessary to ensure that it is working optimally.</a:t>
            </a:r>
          </a:p>
          <a:p>
            <a:pPr marL="0" indent="0" defTabSz="457200">
              <a:lnSpc>
                <a:spcPct val="100000"/>
              </a:lnSpc>
              <a:spcBef>
                <a:spcPts val="2000"/>
              </a:spcBef>
              <a:buSzTx/>
              <a:buNone/>
              <a:defRPr sz="1600">
                <a:solidFill>
                  <a:srgbClr val="374151"/>
                </a:solidFill>
              </a:defRPr>
            </a:pPr>
            <a:r>
              <a:t>Skills required for MLOps include:</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Strong programming skills in Python or other programming languages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Knowledge of machine learning algorithms and libraries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Experience with containerization and orchestration tools like Docker and Kubernetes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Familiarity with cloud computing platforms such as Amazon Web Services (AWS), Google Cloud Platform (GCP), or Microsoft Azure</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Knowledge of continuous integration and deployment (CI/CD) tools such as Jenkins, TravisCI, or CircleCI</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Understanding of monitoring and logging tools like Grafana and ELK stack</a:t>
            </a:r>
          </a:p>
          <a:p>
            <a:pPr marL="0" indent="0" defTabSz="457200">
              <a:lnSpc>
                <a:spcPct val="100000"/>
              </a:lnSpc>
              <a:spcBef>
                <a:spcPts val="2000"/>
              </a:spcBef>
              <a:buSzTx/>
              <a:buNone/>
              <a:defRPr sz="1600">
                <a:solidFill>
                  <a:srgbClr val="374151"/>
                </a:solidFill>
              </a:defRPr>
            </a:pPr>
            <a:r>
              <a:t>Tools required for MLOps include:</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Containerization and orchestration tools like Docker and Kubernetes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Cloud computing platforms like AWS, GCP, or Azure</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Continuous integration and deployment tools like Jenkins, TravisCI, or CircleCI</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Monitoring and logging tools like Grafana and ELK stack</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Model serving tools like TensorFlow Serving or ONNX Runtime</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Version control tools like Git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Define the team's mission and goals: Clearly define the team's purpose and objectives, and ensure that everyone understands their role in achieving them.…"/>
          <p:cNvSpPr txBox="1"/>
          <p:nvPr>
            <p:ph type="body" idx="1"/>
          </p:nvPr>
        </p:nvSpPr>
        <p:spPr>
          <a:xfrm>
            <a:off x="1206500" y="744756"/>
            <a:ext cx="21971000" cy="11759760"/>
          </a:xfrm>
          <a:prstGeom prst="rect">
            <a:avLst/>
          </a:prstGeom>
        </p:spPr>
        <p:txBody>
          <a:bodyPr/>
          <a:lstStyle/>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Define the team's mission and goals: Clearly define the team's purpose and objectives, and ensure that everyone understands their role in achieving them.</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Hire the right people: Look for individuals with a mix of technical skills (such as programming, statistics, and machine learning) and domain expertise (such as industry experience or subject matter knowledge).</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Establish a clear structure and communication protocols: Create a clear organizational structure and decision-making process, and establish protocols for communication and collaboration within the team.</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Set up a robust infrastructure: Ensure that the team has access to the necessary tools, technologies, and resources to carry out their work effectively. This includes hardware, software, and data storage and management systems.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Foster a culture of learning and experimentation: Encourage team members to continuously learn new skills and techniques, and provide opportunities for them to experiment and test their ideas.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Provide opportunities for growth: Encourage team members to take on new challenges and provide opportunities for them to grow and advance in their careers.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Encourage collaboration and teamwork: Foster a culture of collaboration and teamwork, where team members feel comfortable sharing their ideas and working together to achieve common goals.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Define and track metrics: Define key performance indicator</a:t>
            </a:r>
          </a:p>
          <a:p>
            <a:pPr marL="0" indent="0" defTabSz="457200">
              <a:lnSpc>
                <a:spcPct val="100000"/>
              </a:lnSpc>
              <a:spcBef>
                <a:spcPts val="0"/>
              </a:spcBef>
              <a:buSzTx/>
              <a:buNone/>
              <a:defRPr sz="1600">
                <a:solidFill>
                  <a:srgbClr val="374151"/>
                </a:solidFill>
              </a:defRPr>
            </a:pPr>
            <a:r>
              <a:t>Be open to feedback and improvement: Encourage team members to provide feedback and suggestions for improvement, and actively work to address any issues that arise</a:t>
            </a:r>
          </a:p>
          <a:p>
            <a:pPr marL="457200" indent="-317500" defTabSz="457200">
              <a:lnSpc>
                <a:spcPct val="100000"/>
              </a:lnSpc>
              <a:spcBef>
                <a:spcPts val="0"/>
              </a:spcBef>
              <a:buClr>
                <a:srgbClr val="374151"/>
              </a:buClr>
              <a:buSzPct val="100000"/>
              <a:buFont typeface="Helvetica Neue"/>
              <a:buAutoNum type="arabicPeriod" startAt="9"/>
              <a:defRPr sz="1600">
                <a:solidFill>
                  <a:srgbClr val="374151"/>
                </a:solidFill>
              </a:defRPr>
            </a:pPr>
          </a:p>
          <a:p>
            <a:pPr marL="0" indent="0" defTabSz="457200">
              <a:lnSpc>
                <a:spcPct val="100000"/>
              </a:lnSpc>
              <a:spcBef>
                <a:spcPts val="2000"/>
              </a:spcBef>
              <a:buSzTx/>
              <a:buNone/>
              <a:defRPr sz="1600">
                <a:solidFill>
                  <a:srgbClr val="374151"/>
                </a:solidFill>
              </a:defRPr>
            </a:pPr>
            <a:r>
              <a:t>A data science team typically includes several key roles, including:</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Scientist: Responsible for analyzing and interpreting complex data sets, developing statistical models and machine learning algorithms, and communicating findings to stakeholders.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Engineer: Responsible for designing, building, and maintaining the data infrastructure and pipelines that support the team's work.</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Analyst: Responsible for collecting, cleaning, and preparing data for analysis, as well as creating visualizations and reports to communicate findings.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Machine Learning Engineer: Responsible for designing, developing, and deploying machine learning models in production environments.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Business Analyst: Responsible for understanding the business needs and goals of the organization, and working with the data science team to develop solutions that meet those needs.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Project Manager: Responsible for managing the team's workflow and ensuring that projects are completed on time and within budget.</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Architect: Responsible for designing, building, and maintaining a robust data architecture that supports the organization's data needs.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Governance: responsible for ensuring that the data is collected, stored, and used in an ethical and compliant way, and that data quality is maintained throughout the data lifecycle.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Problem Definition: This step involves working with stakeholders to understand the problem and identify the objectives of the project. Key skills include strong communication and collaboration, knowledge of the domain and industry.…"/>
          <p:cNvSpPr txBox="1"/>
          <p:nvPr>
            <p:ph type="body" idx="1"/>
          </p:nvPr>
        </p:nvSpPr>
        <p:spPr>
          <a:xfrm>
            <a:off x="1206500" y="660142"/>
            <a:ext cx="21971000" cy="11844374"/>
          </a:xfrm>
          <a:prstGeom prst="rect">
            <a:avLst/>
          </a:prstGeom>
        </p:spPr>
        <p:txBody>
          <a:bodyPr/>
          <a:lstStyle/>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Problem Definition</a:t>
            </a:r>
            <a:r>
              <a:t>: This step involves working with stakeholders to understand the problem and identify the objectives of the project. Key skills include strong communication and collaboration, knowledge of the domain and industry.</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Data Collection and Preparation</a:t>
            </a:r>
            <a:r>
              <a:t>: This step involves collecting and preparing data. Key skills include strong programming skills, especially in Python or R, experience with SQL and databases, and data wrangling.</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Exploratory Data Analysis (EDA)</a:t>
            </a:r>
            <a:r>
              <a:t>: This step involves understanding and visualizing the data. Key skills include strong statistical and data visualization skills, experience with data wrangling, and programming (such as Python or R).</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Development</a:t>
            </a:r>
            <a:r>
              <a:t>: This step involves developing models. Key skills include strong programming and machine learning skills, experience with software development best practices such as version control and testing</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Deployment</a:t>
            </a:r>
            <a:r>
              <a:t>: This step involves deploying models in a production environment. Key skills include knowledge of cloud computing platforms, experience with containerization and orchestration technologies (such as Kubernetes, Docker), experience with DevOps practices and tools, such as Ansible, Jenkins, and Git.</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Maintenance</a:t>
            </a:r>
            <a:r>
              <a:t>: This step involves monitoring and updating models. Key skills include strong programming and machine learning skills, experience with software development best practices such as version control and testing.</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Problem Definition</a:t>
            </a:r>
            <a:r>
              <a:t>: In this stage, the problem is defined and the objectives of the project are established. Key roles in this stage include project managers, business analysts, and data scientists. Key skills include strong communication and collaboration, knowledge of the domain and industry. Tools that may be used in this stage include project management software, communication tools such as slack and skype.</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Data Collection and Preparation</a:t>
            </a:r>
            <a:r>
              <a:t>: In this stage, data is collected and prepared for analysis. Key roles in this stage include data engineers, data analysts, and data scientists. Key skills include strong programming skills, especially in Python or R, experience with SQL and databases, and data wrangling. Tools that may be used in this stage include data scraping and crawling tools such as Scrapy, data cleaning and preparation tools such as OpenRefine, and data storage and management tools such as SQL databases and data warehousing tools such as AWS Redshift.</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Exploratory Data Analysis (EDA)</a:t>
            </a:r>
            <a:r>
              <a:t>: In this stage, the data is analyzed and visualized to gain insights. Key roles in this stage include data analysts and data scientists. Key skills include strong statistical and data visualization skills, experience with data wrangling, and programming (such as Python or R). Tools that may be used in this stage include data visualization tools such as Tableau, Matplotlib, Seaborn, and Plotly, and data analysis libraries such as pandas and numpy.</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Development</a:t>
            </a:r>
            <a:r>
              <a:t>: In this stage, models are developed to solve the problem. Key roles in this stage include data scientists and machine learning engineers. Key skills include strong programming and machine learning skills, experience with software development best practices such as version control and testing. Tools that may be used in this stage include machine learning libraries such as scikit-learn, TensorFlow, Keras, and PyTorch, and software development tools such as Git and Jupyter Notebook.</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Deployment</a:t>
            </a:r>
            <a:r>
              <a:t>: In this stage, the models are deployed in a production environment. Key roles in this stage include machine learning engineers, data engineers, and DevOps engineers. Key skills include knowledge of cloud computing platforms, experience with containerization and orchestration technologies (such as Kubernetes, Docker), experience with DevOps practices and tools, such as Ansible, Jenkins, and Git. Tools that may be used in this stage include cloud computing platforms such as AWS, Azure, and GCP, containerization and orchestration tools such as Docker and Kubernetes, and DevOps tools such as Ansible, Jenkins, and Git.</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Maintenance</a:t>
            </a:r>
            <a:r>
              <a:t>: In this stage, the model is monitored and updated. Key roles in this stage include data scientists and machine learning engineers. Key skills include strong programming and machine learning skills, experience with software development best practices such as version control and testing. Tools that may be used in this stage include machine learning libraries such as scikit-learn, TensorFlow, Keras, and PyTorch, and software development tools such as Git and Jupyter Notebook.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Data Scientist and Data Analyst: In a smaller team, the responsibilities of a data scientist and a data analyst may overlap, and one person may handle both roles.…"/>
          <p:cNvSpPr txBox="1"/>
          <p:nvPr>
            <p:ph type="body" idx="1"/>
          </p:nvPr>
        </p:nvSpPr>
        <p:spPr>
          <a:xfrm>
            <a:off x="1206500" y="840718"/>
            <a:ext cx="21971000" cy="11663798"/>
          </a:xfrm>
          <a:prstGeom prst="rect">
            <a:avLst/>
          </a:prstGeom>
        </p:spPr>
        <p:txBody>
          <a:bodyPr/>
          <a:lstStyle/>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Scientist and Data Analyst: In a smaller team, the responsibilities of a data scientist and a data analyst may overlap, and one person may handle both roles.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Engineer and Machine Learning Engineer: In a smaller team, the responsibilities of a data engineer and a machine learning engineer may overlap, and one person may handle both roles.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Analyst and Business Analyst: In a smaller team, the responsibilities of a data analyst and a business analyst may overlap, and one person may handle both roles.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scientist and Project Manager: In some cases, the data scientist may also take on project management responsibilities.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Engineer and Data Architect: In a smaller team, the responsibilities of a data engineer and a data architect may overlap and one person may handle both roles.</a:t>
            </a:r>
          </a:p>
          <a:p>
            <a:pPr marL="203200" indent="-203200" defTabSz="457200">
              <a:lnSpc>
                <a:spcPct val="100000"/>
              </a:lnSpc>
              <a:spcBef>
                <a:spcPts val="0"/>
              </a:spcBef>
              <a:tabLst>
                <a:tab pos="139700" algn="l"/>
                <a:tab pos="457200" algn="l"/>
              </a:tabLst>
              <a:defRPr sz="1600">
                <a:solidFill>
                  <a:srgbClr val="374151"/>
                </a:solidFill>
              </a:defRPr>
            </a:pPr>
          </a:p>
          <a:p>
            <a:pPr marL="203200" indent="-203200" defTabSz="457200">
              <a:lnSpc>
                <a:spcPct val="100000"/>
              </a:lnSpc>
              <a:spcBef>
                <a:spcPts val="0"/>
              </a:spcBef>
              <a:tabLst>
                <a:tab pos="139700" algn="l"/>
                <a:tab pos="457200" algn="l"/>
              </a:tabLst>
              <a:defRPr sz="1600">
                <a:solidFill>
                  <a:srgbClr val="374151"/>
                </a:solidFill>
              </a:defRPr>
            </a:pPr>
            <a:r>
              <a:t>                | Programming | Statistics | Data Visualization | Cloud Computing | Data Governance | Project Management | Communication</a:t>
            </a:r>
          </a:p>
          <a:p>
            <a:pPr marL="203200" indent="-203200" defTabSz="457200">
              <a:lnSpc>
                <a:spcPct val="100000"/>
              </a:lnSpc>
              <a:spcBef>
                <a:spcPts val="0"/>
              </a:spcBef>
              <a:tabLst>
                <a:tab pos="139700" algn="l"/>
                <a:tab pos="457200" algn="l"/>
              </a:tabLst>
              <a:defRPr sz="1600">
                <a:solidFill>
                  <a:srgbClr val="374151"/>
                </a:solidFill>
              </a:defRPr>
            </a:pPr>
            <a:r>
              <a:t>----------------------------------------------------------------------------------------------------------------------------</a:t>
            </a:r>
          </a:p>
          <a:p>
            <a:pPr marL="203200" indent="-203200" defTabSz="457200">
              <a:lnSpc>
                <a:spcPct val="100000"/>
              </a:lnSpc>
              <a:spcBef>
                <a:spcPts val="0"/>
              </a:spcBef>
              <a:tabLst>
                <a:tab pos="139700" algn="l"/>
                <a:tab pos="457200" algn="l"/>
              </a:tabLst>
              <a:defRPr sz="1600">
                <a:solidFill>
                  <a:srgbClr val="374151"/>
                </a:solidFill>
              </a:defRPr>
            </a:pPr>
            <a:r>
              <a:t>Data Scientist | High         | High        | High               | Medium         | Low              | Low                 | High</a:t>
            </a:r>
          </a:p>
          <a:p>
            <a:pPr marL="203200" indent="-203200" defTabSz="457200">
              <a:lnSpc>
                <a:spcPct val="100000"/>
              </a:lnSpc>
              <a:spcBef>
                <a:spcPts val="0"/>
              </a:spcBef>
              <a:tabLst>
                <a:tab pos="139700" algn="l"/>
                <a:tab pos="457200" algn="l"/>
              </a:tabLst>
              <a:defRPr sz="1600">
                <a:solidFill>
                  <a:srgbClr val="374151"/>
                </a:solidFill>
              </a:defRPr>
            </a:pPr>
            <a:r>
              <a:t>Data Engineer  | High         | Medium      | Low                | High           | High             | Medium              | Medium</a:t>
            </a:r>
          </a:p>
          <a:p>
            <a:pPr marL="203200" indent="-203200" defTabSz="457200">
              <a:lnSpc>
                <a:spcPct val="100000"/>
              </a:lnSpc>
              <a:spcBef>
                <a:spcPts val="0"/>
              </a:spcBef>
              <a:tabLst>
                <a:tab pos="139700" algn="l"/>
                <a:tab pos="457200" algn="l"/>
              </a:tabLst>
              <a:defRPr sz="1600">
                <a:solidFill>
                  <a:srgbClr val="374151"/>
                </a:solidFill>
              </a:defRPr>
            </a:pPr>
            <a:r>
              <a:t>Data Analyst   | Medium       | Medium      | High               | Low            | Low              | Medium              | High</a:t>
            </a:r>
          </a:p>
          <a:p>
            <a:pPr marL="203200" indent="-203200" defTabSz="457200">
              <a:lnSpc>
                <a:spcPct val="100000"/>
              </a:lnSpc>
              <a:spcBef>
                <a:spcPts val="0"/>
              </a:spcBef>
              <a:tabLst>
                <a:tab pos="139700" algn="l"/>
                <a:tab pos="457200" algn="l"/>
              </a:tabLst>
              <a:defRPr sz="1600">
                <a:solidFill>
                  <a:srgbClr val="374151"/>
                </a:solidFill>
              </a:defRPr>
            </a:pPr>
            <a:r>
              <a:t>ML Engineer    | High         | High        | Medium             | Medium         | Low              | Low                 | Medium</a:t>
            </a:r>
          </a:p>
          <a:p>
            <a:pPr marL="203200" indent="-203200" defTabSz="457200">
              <a:lnSpc>
                <a:spcPct val="100000"/>
              </a:lnSpc>
              <a:spcBef>
                <a:spcPts val="0"/>
              </a:spcBef>
              <a:tabLst>
                <a:tab pos="139700" algn="l"/>
                <a:tab pos="457200" algn="l"/>
              </a:tabLst>
              <a:defRPr sz="1600">
                <a:solidFill>
                  <a:srgbClr val="374151"/>
                </a:solidFill>
              </a:defRPr>
            </a:pPr>
            <a:r>
              <a:t>Business Analyst| Low          | Low         | Medium             | Low            | Low              | High                 | High</a:t>
            </a:r>
          </a:p>
          <a:p>
            <a:pPr marL="203200" indent="-203200" defTabSz="457200">
              <a:lnSpc>
                <a:spcPct val="100000"/>
              </a:lnSpc>
              <a:spcBef>
                <a:spcPts val="0"/>
              </a:spcBef>
              <a:tabLst>
                <a:tab pos="139700" algn="l"/>
                <a:tab pos="457200" algn="l"/>
              </a:tabLst>
              <a:defRPr sz="1600">
                <a:solidFill>
                  <a:srgbClr val="374151"/>
                </a:solidFill>
              </a:defRPr>
            </a:pPr>
            <a:r>
              <a:t>Project Manager| Low          | Low         | Low                | Low            | Low              | High                 | High</a:t>
            </a:r>
          </a:p>
          <a:p>
            <a:pPr marL="203200" indent="-203200" defTabSz="457200">
              <a:lnSpc>
                <a:spcPct val="100000"/>
              </a:lnSpc>
              <a:spcBef>
                <a:spcPts val="0"/>
              </a:spcBef>
              <a:tabLst>
                <a:tab pos="139700" algn="l"/>
                <a:tab pos="457200" algn="l"/>
              </a:tabLst>
              <a:defRPr sz="1600">
                <a:solidFill>
                  <a:srgbClr val="374151"/>
                </a:solidFill>
              </a:defRPr>
            </a:pPr>
          </a:p>
          <a:p>
            <a:pPr marL="457200" indent="-317500" defTabSz="457200">
              <a:lnSpc>
                <a:spcPct val="100000"/>
              </a:lnSpc>
              <a:spcBef>
                <a:spcPts val="0"/>
              </a:spcBef>
              <a:buClr>
                <a:srgbClr val="111827"/>
              </a:buClr>
              <a:buSzPct val="100000"/>
              <a:buFont typeface="Helvetica Neue"/>
              <a:buAutoNum type="arabicPeriod" startAt="6"/>
              <a:defRPr sz="1600">
                <a:solidFill>
                  <a:srgbClr val="374151"/>
                </a:solidFill>
              </a:defRPr>
            </a:pPr>
            <a:r>
              <a:rPr b="1">
                <a:solidFill>
                  <a:srgbClr val="111827"/>
                </a:solidFill>
              </a:rPr>
              <a:t>Problem Definition</a:t>
            </a:r>
            <a:r>
              <a:t>: The first step in any data science project is to define the problem that needs to be solved. This step involves working with stakeholders such as business leaders, product managers, and subject matter experts to understand the problem and identify the objectives of the project. Roles involved in this step include: Data Scientists, Business Analysts, Project Managers.</a:t>
            </a:r>
          </a:p>
          <a:p>
            <a:pPr marL="457200" indent="-317500" defTabSz="457200">
              <a:lnSpc>
                <a:spcPct val="100000"/>
              </a:lnSpc>
              <a:spcBef>
                <a:spcPts val="0"/>
              </a:spcBef>
              <a:buClr>
                <a:srgbClr val="111827"/>
              </a:buClr>
              <a:buSzPct val="100000"/>
              <a:buFont typeface="Helvetica Neue"/>
              <a:buAutoNum type="arabicPeriod" startAt="6"/>
              <a:defRPr sz="1600">
                <a:solidFill>
                  <a:srgbClr val="374151"/>
                </a:solidFill>
              </a:defRPr>
            </a:pPr>
            <a:r>
              <a:rPr b="1">
                <a:solidFill>
                  <a:srgbClr val="111827"/>
                </a:solidFill>
              </a:rPr>
              <a:t>Data Collection and Preparation</a:t>
            </a:r>
            <a:r>
              <a:t>: Once the problem is defined, the next step is to collect and prepare the data that will be used to solve the problem. This step involves gathering data from various sources, cleaning the data, and ensuring that it is in a format that can be used for analysis. Roles involved in this step include: Data Scientists, Data Engineers, Data Analysts.</a:t>
            </a:r>
          </a:p>
          <a:p>
            <a:pPr marL="457200" indent="-317500" defTabSz="457200">
              <a:lnSpc>
                <a:spcPct val="100000"/>
              </a:lnSpc>
              <a:spcBef>
                <a:spcPts val="0"/>
              </a:spcBef>
              <a:buClr>
                <a:srgbClr val="111827"/>
              </a:buClr>
              <a:buSzPct val="100000"/>
              <a:buFont typeface="Helvetica Neue"/>
              <a:buAutoNum type="arabicPeriod" startAt="6"/>
              <a:defRPr sz="1600">
                <a:solidFill>
                  <a:srgbClr val="374151"/>
                </a:solidFill>
              </a:defRPr>
            </a:pPr>
            <a:r>
              <a:rPr b="1">
                <a:solidFill>
                  <a:srgbClr val="111827"/>
                </a:solidFill>
              </a:rPr>
              <a:t>Exploratory Data Analysis (EDA)</a:t>
            </a:r>
            <a:r>
              <a:t>: After the data is collected and prepared, the next step is to perform exploratory data analysis (EDA) to gain a better understanding of the data. This step involves visualizing the data, identifying patterns and trends, and identifying any potential issues or outliers. Roles involved in this step include: Data Scientists, Data Analysts.</a:t>
            </a:r>
          </a:p>
          <a:p>
            <a:pPr marL="457200" indent="-317500" defTabSz="457200">
              <a:lnSpc>
                <a:spcPct val="100000"/>
              </a:lnSpc>
              <a:spcBef>
                <a:spcPts val="0"/>
              </a:spcBef>
              <a:buClr>
                <a:srgbClr val="111827"/>
              </a:buClr>
              <a:buSzPct val="100000"/>
              <a:buFont typeface="Helvetica Neue"/>
              <a:buAutoNum type="arabicPeriod" startAt="6"/>
              <a:defRPr sz="1600">
                <a:solidFill>
                  <a:srgbClr val="374151"/>
                </a:solidFill>
              </a:defRPr>
            </a:pPr>
            <a:r>
              <a:rPr b="1">
                <a:solidFill>
                  <a:srgbClr val="111827"/>
                </a:solidFill>
              </a:rPr>
              <a:t>Model Development</a:t>
            </a:r>
            <a:r>
              <a:t>: Once the data is understood, the next step is to develop models that can be used to solve the problem. This step involves selecting the appropriate modeling techniques, training the models, and evaluating their performance. Roles involved in this step include: Data Scientists, Machine Learning Engineers.</a:t>
            </a:r>
          </a:p>
          <a:p>
            <a:pPr marL="457200" indent="-317500" defTabSz="457200">
              <a:lnSpc>
                <a:spcPct val="100000"/>
              </a:lnSpc>
              <a:spcBef>
                <a:spcPts val="0"/>
              </a:spcBef>
              <a:buClr>
                <a:srgbClr val="111827"/>
              </a:buClr>
              <a:buSzPct val="100000"/>
              <a:buFont typeface="Helvetica Neue"/>
              <a:buAutoNum type="arabicPeriod" startAt="6"/>
              <a:defRPr sz="1600">
                <a:solidFill>
                  <a:srgbClr val="374151"/>
                </a:solidFill>
              </a:defRPr>
            </a:pPr>
            <a:r>
              <a:rPr b="1">
                <a:solidFill>
                  <a:srgbClr val="111827"/>
                </a:solidFill>
              </a:rPr>
              <a:t>Model Deployment</a:t>
            </a:r>
            <a:r>
              <a:t>: After the models are developed and evaluated, the next step is to deploy the models into production. This step involves deploying the models into a production environment, monitoring their performance, and making any necessary adjustments. Roles involved in this step include: Data Scientists, Machine Learning Engineers, Data Engineers.</a:t>
            </a:r>
          </a:p>
          <a:p>
            <a:pPr marL="457200" indent="-317500" defTabSz="457200">
              <a:lnSpc>
                <a:spcPct val="100000"/>
              </a:lnSpc>
              <a:spcBef>
                <a:spcPts val="0"/>
              </a:spcBef>
              <a:buClr>
                <a:srgbClr val="111827"/>
              </a:buClr>
              <a:buSzPct val="100000"/>
              <a:buFont typeface="Helvetica Neue"/>
              <a:buAutoNum type="arabicPeriod" startAt="6"/>
              <a:defRPr sz="1600">
                <a:solidFill>
                  <a:srgbClr val="374151"/>
                </a:solidFill>
              </a:defRPr>
            </a:pPr>
            <a:r>
              <a:rPr b="1">
                <a:solidFill>
                  <a:srgbClr val="111827"/>
                </a:solidFill>
              </a:rPr>
              <a:t>Model Maintenance</a:t>
            </a:r>
            <a:r>
              <a:t>: Once the models are deployed, the final step is to maintain them. This step involves monitoring the models, updating them as necessary, and retraining them as the data changes over time. Roles involved in this step include: Data Scientists, Machine Learning Engineers.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Problem Definition: Tools such as Jupyter Notebook and Google Docs can be used to document the problem and objectives of the project.…"/>
          <p:cNvSpPr txBox="1"/>
          <p:nvPr>
            <p:ph type="body" idx="1"/>
          </p:nvPr>
        </p:nvSpPr>
        <p:spPr>
          <a:xfrm>
            <a:off x="1206500" y="886273"/>
            <a:ext cx="21971000" cy="11618243"/>
          </a:xfrm>
          <a:prstGeom prst="rect">
            <a:avLst/>
          </a:prstGeom>
        </p:spPr>
        <p:txBody>
          <a:bodyPr/>
          <a:lstStyle/>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Problem Definition</a:t>
            </a:r>
            <a:r>
              <a:t>: Tools such as Jupyter Notebook and Google Docs can be used to document the problem and objectives of the project.</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Data Collection and Preparation</a:t>
            </a:r>
            <a:r>
              <a:t>: Tools such as Apache Nifi, Apache Kafka, Apache NiFi, Apache Storm, and Apache Flink can be used to collect and process data from various sources. Data preparation and cleaning can be done using tools such as Pandas and OpenRefine.</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Exploratory Data Analysis (EDA)</a:t>
            </a:r>
            <a:r>
              <a:t>: Tools such as Pandas, Matplotlib, Seaborn, and Plotly can be used to visualize and explore the data. Tools such as scikit-learn and StatsModels can be used for statistical analysis.</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Development</a:t>
            </a:r>
            <a:r>
              <a:t>: Popular machine learning libraries such as scikit-learn, TensorFlow, and PyTorch can be used to develop models. Tools such as H2O.ai and auto-sklearn can be used for automated machine learning.</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Deployment</a:t>
            </a:r>
            <a:r>
              <a:t>: Tools such as TensorFlow Serving, Seldon, and Clipper can be used to deploy models in a production environment. Tools such as Kubernetes, Docker, and Ansible can be used to manage the deployment and scaling of models.</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Maintenance</a:t>
            </a:r>
            <a:r>
              <a:t>: Tools such as TensorBoard and Weights &amp; Biases can be used to monitor and debug the performance of deployed models. Tools such as DVC and GitHub can be used to version control and manage the data and models</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Problem Definition</a:t>
            </a:r>
            <a:r>
              <a:t>: Strong communication and collaboration skills are important for this step as it involves working with stakeholders to understand the problem and identify the objectives of the project. Additionally, knowledge of the domain and industry can be helpful.</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Data Collection and Preparation</a:t>
            </a:r>
            <a:r>
              <a:t>: Strong programming skills, especially in Python or R, are important for this step as it involves collecting and preparing data. Additionally, experience with SQL and databases is useful for data collection and data wrangling skills are important for data preparation.</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Exploratory Data Analysis (EDA)</a:t>
            </a:r>
            <a:r>
              <a:t>: Strong statistical and data visualization skills are important for this step as it involves understanding and visualizing the data. Additionally, experience with data wrangling and programming (such as Python or R) is important.</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Development</a:t>
            </a:r>
            <a:r>
              <a:t>: Strong programming and machine learning skills are important for this step as it involves developing models. Additionally, experience with software development best practices such as version control and testing is helpful.</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Deployment</a:t>
            </a:r>
            <a:r>
              <a:t>: Knowledge of cloud computing platforms and experience with containerization and orchestration technologies (such as Kubernetes, Docker) are important for this step as it involves deploying models in a production environment. Additionally, experience with DevOps practices and tools, such as Ansible, Jenkins, and Git, is helpful.</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Model Maintenance</a:t>
            </a:r>
            <a:r>
              <a:t>: Strong programming and machine learning skills are important for this step as it involves monitoring and updating models. Additionally, experience with software development best practices such as version control and testing is helpful.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Data Science Manager: The data science manager is responsible for overseeing the entire data science process, including project management, resource allocation, and mentoring team members. They also ensure that the team's efforts are aligned with the com"/>
          <p:cNvSpPr txBox="1"/>
          <p:nvPr>
            <p:ph type="body" idx="1"/>
          </p:nvPr>
        </p:nvSpPr>
        <p:spPr>
          <a:xfrm>
            <a:off x="1206500" y="942404"/>
            <a:ext cx="21971000" cy="11562112"/>
          </a:xfrm>
          <a:prstGeom prst="rect">
            <a:avLst/>
          </a:prstGeom>
        </p:spPr>
        <p:txBody>
          <a:bodyPr/>
          <a:lstStyle/>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Data Science Manager</a:t>
            </a:r>
            <a:r>
              <a:t>: The data science manager is responsible for overseeing the entire data science process, including project management, resource allocation, and mentoring team members. They also ensure that the team's efforts are aligned with the company's overall goals and objectives.</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Data Scientists</a:t>
            </a:r>
            <a:r>
              <a:t>: Data scientists are responsible for the technical aspects of data science projects, including data collection and preparation, exploratory data analysis, model development, and model deployment. They also play a key role in developing machine learning models and delivering insights.</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Data Engineers</a:t>
            </a:r>
            <a:r>
              <a:t>: Data engineers are responsible for the infrastructure and architecture of data systems, including data storage, data processing, and data pipelines. They work closely with data scientists to ensure that the data is properly prepared and accessible for analysis.</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Data Analysts</a:t>
            </a:r>
            <a:r>
              <a:t>: Data analysts are responsible for using data to inform business decisions and drive growth. They work closely with the data science team to extract insights from data and communicate these insights to key stakeholders.</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Data Visualization Experts</a:t>
            </a:r>
            <a:r>
              <a:t>: Data visualization experts are responsible for creating visualizations and dashboards to communicate complex data insights to non-technical stakeholders. They work closely with data scientists and data analysts to ensure that data is presented in an easily understandable format.</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Machine Learning Engineers</a:t>
            </a:r>
            <a:r>
              <a:t>: Machine Learning Engineers are responsible for the deployment and maintenance of machine learning models in production environments. They work closely with data scientists and data engineers to ensure that models are properly integrated into the company's infrastructure and that they are performing optimally.</a:t>
            </a:r>
          </a:p>
          <a:p>
            <a:pPr marL="457200" indent="-317500" defTabSz="457200">
              <a:lnSpc>
                <a:spcPct val="100000"/>
              </a:lnSpc>
              <a:spcBef>
                <a:spcPts val="0"/>
              </a:spcBef>
              <a:buClr>
                <a:srgbClr val="111827"/>
              </a:buClr>
              <a:buSzPct val="100000"/>
              <a:buFont typeface="Helvetica Neue"/>
              <a:buAutoNum type="arabicPeriod" startAt="1"/>
              <a:defRPr sz="1600">
                <a:solidFill>
                  <a:srgbClr val="374151"/>
                </a:solidFill>
              </a:defRPr>
            </a:pPr>
            <a:r>
              <a:rPr b="1">
                <a:solidFill>
                  <a:srgbClr val="111827"/>
                </a:solidFill>
              </a:rPr>
              <a:t>DevOps Engineer</a:t>
            </a:r>
            <a:r>
              <a:t>: DevOps Engineer is responsible for the deployment, scaling and monitoring of the models in production environments. They work closely with data scientists and machine learning engineers to ensure that models are deployed and scaled in a reliable and efficient manner</a:t>
            </a:r>
          </a:p>
          <a:p>
            <a:pPr marL="457200" indent="-317500" defTabSz="457200">
              <a:lnSpc>
                <a:spcPct val="100000"/>
              </a:lnSpc>
              <a:spcBef>
                <a:spcPts val="0"/>
              </a:spcBef>
              <a:buClr>
                <a:srgbClr val="111827"/>
              </a:buClr>
              <a:buSzPct val="100000"/>
              <a:buFont typeface="Helvetica Neue"/>
              <a:buAutoNum type="arabicPeriod" startAt="1"/>
              <a:defRPr b="1" sz="1600">
                <a:solidFill>
                  <a:srgbClr val="111827"/>
                </a:solidFill>
              </a:defRPr>
            </a:pPr>
            <a:r>
              <a:t>Data Science Manager</a:t>
            </a:r>
            <a:r>
              <a:rPr b="0">
                <a:solidFill>
                  <a:srgbClr val="374151"/>
                </a:solidFill>
              </a:rPr>
              <a:t>:</a:t>
            </a:r>
            <a:endParaRPr b="0">
              <a:solidFill>
                <a:srgbClr val="374151"/>
              </a:solidFill>
            </a:endParaRPr>
          </a:p>
          <a:p>
            <a:pPr marL="457200" indent="-317500" defTabSz="457200">
              <a:lnSpc>
                <a:spcPct val="100000"/>
              </a:lnSpc>
              <a:spcBef>
                <a:spcPts val="0"/>
              </a:spcBef>
              <a:buClr>
                <a:srgbClr val="374151"/>
              </a:buClr>
              <a:buFont typeface="Helvetica Neue"/>
              <a:defRPr sz="1600">
                <a:solidFill>
                  <a:srgbClr val="374151"/>
                </a:solidFill>
              </a:defRPr>
            </a:pPr>
            <a:r>
              <a:t>Roles: project management, resource allocation, mentoring team members, aligning team's efforts with company's goals.</a:t>
            </a:r>
          </a:p>
          <a:p>
            <a:pPr marL="457200" indent="-317500" defTabSz="457200">
              <a:lnSpc>
                <a:spcPct val="100000"/>
              </a:lnSpc>
              <a:spcBef>
                <a:spcPts val="0"/>
              </a:spcBef>
              <a:buClr>
                <a:srgbClr val="374151"/>
              </a:buClr>
              <a:buFont typeface="Helvetica Neue"/>
              <a:defRPr sz="1600">
                <a:solidFill>
                  <a:srgbClr val="374151"/>
                </a:solidFill>
              </a:defRPr>
            </a:pPr>
            <a:r>
              <a:t>Skills: leadership, strategic thinking, project management, communication.</a:t>
            </a:r>
          </a:p>
          <a:p>
            <a:pPr marL="457200" indent="-317500" defTabSz="457200">
              <a:lnSpc>
                <a:spcPct val="100000"/>
              </a:lnSpc>
              <a:spcBef>
                <a:spcPts val="0"/>
              </a:spcBef>
              <a:buClr>
                <a:srgbClr val="374151"/>
              </a:buClr>
              <a:buFont typeface="Helvetica Neue"/>
              <a:defRPr sz="1600">
                <a:solidFill>
                  <a:srgbClr val="374151"/>
                </a:solidFill>
              </a:defRPr>
            </a:pPr>
            <a:r>
              <a:t>Tools: project management software (e.g. Asana, Trello), collaboration tools (e.g. Slack, Microsoft Teams)</a:t>
            </a:r>
          </a:p>
          <a:p>
            <a:pPr marL="457200" indent="-317500" defTabSz="457200">
              <a:lnSpc>
                <a:spcPct val="100000"/>
              </a:lnSpc>
              <a:spcBef>
                <a:spcPts val="0"/>
              </a:spcBef>
              <a:buClr>
                <a:srgbClr val="111827"/>
              </a:buClr>
              <a:buSzPct val="100000"/>
              <a:buFont typeface="Helvetica Neue"/>
              <a:buAutoNum type="arabicPeriod" startAt="2"/>
              <a:defRPr b="1" sz="1600">
                <a:solidFill>
                  <a:srgbClr val="111827"/>
                </a:solidFill>
              </a:defRPr>
            </a:pPr>
            <a:r>
              <a:t>Data Scientists</a:t>
            </a:r>
            <a:r>
              <a:rPr b="0">
                <a:solidFill>
                  <a:srgbClr val="374151"/>
                </a:solidFill>
              </a:rPr>
              <a:t>:</a:t>
            </a:r>
            <a:endParaRPr b="0">
              <a:solidFill>
                <a:srgbClr val="374151"/>
              </a:solidFill>
            </a:endParaRPr>
          </a:p>
          <a:p>
            <a:pPr marL="457200" indent="-317500" defTabSz="457200">
              <a:lnSpc>
                <a:spcPct val="100000"/>
              </a:lnSpc>
              <a:spcBef>
                <a:spcPts val="0"/>
              </a:spcBef>
              <a:buClr>
                <a:srgbClr val="374151"/>
              </a:buClr>
              <a:buFont typeface="Helvetica Neue"/>
              <a:defRPr sz="1600">
                <a:solidFill>
                  <a:srgbClr val="374151"/>
                </a:solidFill>
              </a:defRPr>
            </a:pPr>
            <a:r>
              <a:t>Roles: data collection and preparation, exploratory data analysis, model development, model deployment, delivering insights.</a:t>
            </a:r>
          </a:p>
          <a:p>
            <a:pPr marL="457200" indent="-317500" defTabSz="457200">
              <a:lnSpc>
                <a:spcPct val="100000"/>
              </a:lnSpc>
              <a:spcBef>
                <a:spcPts val="0"/>
              </a:spcBef>
              <a:buClr>
                <a:srgbClr val="374151"/>
              </a:buClr>
              <a:buFont typeface="Helvetica Neue"/>
              <a:defRPr sz="1600">
                <a:solidFill>
                  <a:srgbClr val="374151"/>
                </a:solidFill>
              </a:defRPr>
            </a:pPr>
            <a:r>
              <a:t>Skills: statistical analysis, machine learning, programming (Python, R), data visualization.</a:t>
            </a:r>
          </a:p>
          <a:p>
            <a:pPr marL="457200" indent="-317500" defTabSz="457200">
              <a:lnSpc>
                <a:spcPct val="100000"/>
              </a:lnSpc>
              <a:spcBef>
                <a:spcPts val="0"/>
              </a:spcBef>
              <a:buClr>
                <a:srgbClr val="374151"/>
              </a:buClr>
              <a:buFont typeface="Helvetica Neue"/>
              <a:defRPr sz="1600">
                <a:solidFill>
                  <a:srgbClr val="374151"/>
                </a:solidFill>
              </a:defRPr>
            </a:pPr>
            <a:r>
              <a:t>Tools: data preparation and cleaning tools (e.g. Pandas, OpenRefine), machine learning libraries (e.g. scikit-learn, TensorFlow), data visualization tools (e.g. Tableau, Matplotlib)</a:t>
            </a:r>
          </a:p>
          <a:p>
            <a:pPr marL="457200" indent="-317500" defTabSz="457200">
              <a:lnSpc>
                <a:spcPct val="100000"/>
              </a:lnSpc>
              <a:spcBef>
                <a:spcPts val="0"/>
              </a:spcBef>
              <a:buClr>
                <a:srgbClr val="111827"/>
              </a:buClr>
              <a:buSzPct val="100000"/>
              <a:buFont typeface="Helvetica Neue"/>
              <a:buAutoNum type="arabicPeriod" startAt="3"/>
              <a:defRPr b="1" sz="1600">
                <a:solidFill>
                  <a:srgbClr val="111827"/>
                </a:solidFill>
              </a:defRPr>
            </a:pPr>
            <a:r>
              <a:t>Data Engineers</a:t>
            </a:r>
            <a:r>
              <a:rPr b="0">
                <a:solidFill>
                  <a:srgbClr val="374151"/>
                </a:solidFill>
              </a:rPr>
              <a:t>:</a:t>
            </a:r>
            <a:endParaRPr b="0">
              <a:solidFill>
                <a:srgbClr val="374151"/>
              </a:solidFill>
            </a:endParaRPr>
          </a:p>
          <a:p>
            <a:pPr marL="457200" indent="-317500" defTabSz="457200">
              <a:lnSpc>
                <a:spcPct val="100000"/>
              </a:lnSpc>
              <a:spcBef>
                <a:spcPts val="0"/>
              </a:spcBef>
              <a:buClr>
                <a:srgbClr val="374151"/>
              </a:buClr>
              <a:buFont typeface="Helvetica Neue"/>
              <a:defRPr sz="1600">
                <a:solidFill>
                  <a:srgbClr val="374151"/>
                </a:solidFill>
              </a:defRPr>
            </a:pPr>
            <a:r>
              <a:t>Roles: data storage, data processing, data pipelines.</a:t>
            </a:r>
          </a:p>
          <a:p>
            <a:pPr marL="457200" indent="-317500" defTabSz="457200">
              <a:lnSpc>
                <a:spcPct val="100000"/>
              </a:lnSpc>
              <a:spcBef>
                <a:spcPts val="0"/>
              </a:spcBef>
              <a:buClr>
                <a:srgbClr val="374151"/>
              </a:buClr>
              <a:buFont typeface="Helvetica Neue"/>
              <a:defRPr sz="1600">
                <a:solidFill>
                  <a:srgbClr val="374151"/>
                </a:solidFill>
              </a:defRPr>
            </a:pPr>
            <a:r>
              <a:t>Skills: database management, programming (Python, SQL), cloud computing.</a:t>
            </a:r>
          </a:p>
          <a:p>
            <a:pPr marL="457200" indent="-317500" defTabSz="457200">
              <a:lnSpc>
                <a:spcPct val="100000"/>
              </a:lnSpc>
              <a:spcBef>
                <a:spcPts val="0"/>
              </a:spcBef>
              <a:buClr>
                <a:srgbClr val="374151"/>
              </a:buClr>
              <a:buFont typeface="Helvetica Neue"/>
              <a:defRPr sz="1600">
                <a:solidFill>
                  <a:srgbClr val="374151"/>
                </a:solidFill>
              </a:defRPr>
            </a:pPr>
            <a:r>
              <a:t>Tools: data storage solutions (e.g. AWS S3, Google Cloud Storage), data processing and pipeline tools (e.g. Apache Kafka, Apache Spark)</a:t>
            </a:r>
          </a:p>
          <a:p>
            <a:pPr marL="457200" indent="-317500" defTabSz="457200">
              <a:lnSpc>
                <a:spcPct val="100000"/>
              </a:lnSpc>
              <a:spcBef>
                <a:spcPts val="0"/>
              </a:spcBef>
              <a:buClr>
                <a:srgbClr val="111827"/>
              </a:buClr>
              <a:buSzPct val="100000"/>
              <a:buFont typeface="Helvetica Neue"/>
              <a:buAutoNum type="arabicPeriod" startAt="4"/>
              <a:defRPr b="1" sz="1600">
                <a:solidFill>
                  <a:srgbClr val="111827"/>
                </a:solidFill>
              </a:defRPr>
            </a:pPr>
            <a:r>
              <a:t>Data Analysts</a:t>
            </a:r>
            <a:r>
              <a:rPr b="0">
                <a:solidFill>
                  <a:srgbClr val="374151"/>
                </a:solidFill>
              </a:rPr>
              <a:t>:</a:t>
            </a:r>
            <a:endParaRPr b="0">
              <a:solidFill>
                <a:srgbClr val="374151"/>
              </a:solidFill>
            </a:endParaRPr>
          </a:p>
          <a:p>
            <a:pPr marL="457200" indent="-317500" defTabSz="457200">
              <a:lnSpc>
                <a:spcPct val="100000"/>
              </a:lnSpc>
              <a:spcBef>
                <a:spcPts val="0"/>
              </a:spcBef>
              <a:buClr>
                <a:srgbClr val="374151"/>
              </a:buClr>
              <a:buFont typeface="Helvetica Neue"/>
              <a:defRPr sz="1600">
                <a:solidFill>
                  <a:srgbClr val="374151"/>
                </a:solidFill>
              </a:defRPr>
            </a:pPr>
            <a:r>
              <a:t>Roles: using data to inform business decisions and drive growth.</a:t>
            </a:r>
          </a:p>
          <a:p>
            <a:pPr marL="457200" indent="-317500" defTabSz="457200">
              <a:lnSpc>
                <a:spcPct val="100000"/>
              </a:lnSpc>
              <a:spcBef>
                <a:spcPts val="0"/>
              </a:spcBef>
              <a:buClr>
                <a:srgbClr val="374151"/>
              </a:buClr>
              <a:buFont typeface="Helvetica Neue"/>
              <a:defRPr sz="1600">
                <a:solidFill>
                  <a:srgbClr val="374151"/>
                </a:solidFill>
              </a:defRPr>
            </a:pPr>
            <a:r>
              <a:t>Skills: statistical analysis, data visualization, business acumen.</a:t>
            </a:r>
          </a:p>
          <a:p>
            <a:pPr marL="457200" indent="-317500" defTabSz="457200">
              <a:lnSpc>
                <a:spcPct val="100000"/>
              </a:lnSpc>
              <a:spcBef>
                <a:spcPts val="0"/>
              </a:spcBef>
              <a:buClr>
                <a:srgbClr val="374151"/>
              </a:buClr>
              <a:buFont typeface="Helvetica Neue"/>
              <a:defRPr sz="1600">
                <a:solidFill>
                  <a:srgbClr val="374151"/>
                </a:solidFill>
              </a:defRPr>
            </a:pPr>
            <a:r>
              <a:t>Tools: data visualization tools (e.g. Tableau, Power BI), spreadsheet software (e.g. Excel)</a:t>
            </a:r>
          </a:p>
          <a:p>
            <a:pPr marL="457200" indent="-317500" defTabSz="457200">
              <a:lnSpc>
                <a:spcPct val="100000"/>
              </a:lnSpc>
              <a:spcBef>
                <a:spcPts val="0"/>
              </a:spcBef>
              <a:buClr>
                <a:srgbClr val="111827"/>
              </a:buClr>
              <a:buSzPct val="100000"/>
              <a:buFont typeface="Helvetica Neue"/>
              <a:buAutoNum type="arabicPeriod" startAt="5"/>
              <a:defRPr b="1" sz="1600">
                <a:solidFill>
                  <a:srgbClr val="111827"/>
                </a:solidFill>
              </a:defRPr>
            </a:pPr>
            <a:r>
              <a:t>Data Visualization Experts</a:t>
            </a:r>
            <a:r>
              <a:rPr b="0">
                <a:solidFill>
                  <a:srgbClr val="374151"/>
                </a:solidFill>
              </a:rPr>
              <a:t>:</a:t>
            </a:r>
            <a:endParaRPr b="0">
              <a:solidFill>
                <a:srgbClr val="374151"/>
              </a:solidFill>
            </a:endParaRPr>
          </a:p>
          <a:p>
            <a:pPr marL="457200" indent="-317500" defTabSz="457200">
              <a:lnSpc>
                <a:spcPct val="100000"/>
              </a:lnSpc>
              <a:spcBef>
                <a:spcPts val="0"/>
              </a:spcBef>
              <a:buClr>
                <a:srgbClr val="374151"/>
              </a:buClr>
              <a:buFont typeface="Helvetica Neue"/>
              <a:defRPr sz="1600">
                <a:solidFill>
                  <a:srgbClr val="374151"/>
                </a:solidFill>
              </a:defRPr>
            </a:pPr>
            <a:r>
              <a:t>Roles: creating visualizations and dashboards to communicate complex data insights.</a:t>
            </a:r>
          </a:p>
          <a:p>
            <a:pPr marL="457200" indent="-317500" defTabSz="457200">
              <a:lnSpc>
                <a:spcPct val="100000"/>
              </a:lnSpc>
              <a:spcBef>
                <a:spcPts val="0"/>
              </a:spcBef>
              <a:buClr>
                <a:srgbClr val="374151"/>
              </a:buClr>
              <a:buFont typeface="Helvetica Neue"/>
              <a:defRPr sz="1600">
                <a:solidFill>
                  <a:srgbClr val="374151"/>
                </a:solidFill>
              </a:defRPr>
            </a:pPr>
            <a:r>
              <a:t>Skills: data visualization, graphic design, user experience design.</a:t>
            </a:r>
          </a:p>
          <a:p>
            <a:pPr marL="457200" indent="-317500" defTabSz="457200">
              <a:lnSpc>
                <a:spcPct val="100000"/>
              </a:lnSpc>
              <a:spcBef>
                <a:spcPts val="0"/>
              </a:spcBef>
              <a:buClr>
                <a:srgbClr val="374151"/>
              </a:buClr>
              <a:buFont typeface="Helvetica Neue"/>
              <a:defRPr sz="1600">
                <a:solidFill>
                  <a:srgbClr val="374151"/>
                </a:solidFill>
              </a:defRPr>
            </a:pPr>
            <a:r>
              <a:t>Tools: data visualization tools (e.g. Tableau, D3.js), graphic design software (e.g. Adobe Illustrator)</a:t>
            </a:r>
          </a:p>
          <a:p>
            <a:pPr marL="457200" indent="-317500" defTabSz="457200">
              <a:lnSpc>
                <a:spcPct val="100000"/>
              </a:lnSpc>
              <a:spcBef>
                <a:spcPts val="0"/>
              </a:spcBef>
              <a:buClr>
                <a:srgbClr val="111827"/>
              </a:buClr>
              <a:buSzPct val="100000"/>
              <a:buFont typeface="Helvetica Neue"/>
              <a:buAutoNum type="arabicPeriod" startAt="6"/>
              <a:defRPr b="1" sz="1600">
                <a:solidFill>
                  <a:srgbClr val="111827"/>
                </a:solidFill>
              </a:defRPr>
            </a:pPr>
            <a:r>
              <a:t>Machine Learning Engineers</a:t>
            </a:r>
            <a:r>
              <a:rPr b="0">
                <a:solidFill>
                  <a:srgbClr val="374151"/>
                </a:solidFill>
              </a:rPr>
              <a:t>:</a:t>
            </a:r>
            <a:endParaRPr b="0">
              <a:solidFill>
                <a:srgbClr val="374151"/>
              </a:solidFill>
            </a:endParaRPr>
          </a:p>
          <a:p>
            <a:pPr marL="457200" indent="-317500" defTabSz="457200">
              <a:lnSpc>
                <a:spcPct val="100000"/>
              </a:lnSpc>
              <a:spcBef>
                <a:spcPts val="0"/>
              </a:spcBef>
              <a:buClr>
                <a:srgbClr val="374151"/>
              </a:buClr>
              <a:buFont typeface="Helvetica Neue"/>
              <a:defRPr sz="1600">
                <a:solidFill>
                  <a:srgbClr val="374151"/>
                </a:solidFill>
              </a:defRPr>
            </a:pPr>
            <a:r>
              <a:t>Roles: deployment and maintenance of machine learning models in production environments.</a:t>
            </a:r>
          </a:p>
          <a:p>
            <a:pPr marL="457200" indent="-317500" defTabSz="457200">
              <a:lnSpc>
                <a:spcPct val="100000"/>
              </a:lnSpc>
              <a:spcBef>
                <a:spcPts val="0"/>
              </a:spcBef>
              <a:buClr>
                <a:srgbClr val="374151"/>
              </a:buClr>
              <a:buFont typeface="Helvetica Neue"/>
              <a:defRPr sz="1600">
                <a:solidFill>
                  <a:srgbClr val="374151"/>
                </a:solidFill>
              </a:defRPr>
            </a:pPr>
            <a:r>
              <a:t>Skills: machine learning, programming (Python, Java), software engineering.</a:t>
            </a:r>
          </a:p>
          <a:p>
            <a:pPr marL="457200" indent="-317500" defTabSz="457200">
              <a:lnSpc>
                <a:spcPct val="100000"/>
              </a:lnSpc>
              <a:spcBef>
                <a:spcPts val="0"/>
              </a:spcBef>
              <a:buClr>
                <a:srgbClr val="374151"/>
              </a:buClr>
              <a:buFont typeface="Helvetica Neue"/>
              <a:defRPr sz="1600">
                <a:solidFill>
                  <a:srgbClr val="374151"/>
                </a:solidFill>
              </a:defRPr>
            </a:pPr>
            <a:r>
              <a:t>Tools: machine learning libraries (e.g. scikit-learn, TensorFlow), containerization and orchestration tools (e.g. Docker, Kubernetes)</a:t>
            </a:r>
          </a:p>
          <a:p>
            <a:pPr marL="457200" indent="-317500" defTabSz="457200">
              <a:lnSpc>
                <a:spcPct val="100000"/>
              </a:lnSpc>
              <a:spcBef>
                <a:spcPts val="0"/>
              </a:spcBef>
              <a:buClr>
                <a:srgbClr val="111827"/>
              </a:buClr>
              <a:buSzPct val="100000"/>
              <a:buFont typeface="Helvetica Neue"/>
              <a:buAutoNum type="arabicPeriod" startAt="7"/>
              <a:defRPr b="1" sz="1600">
                <a:solidFill>
                  <a:srgbClr val="111827"/>
                </a:solidFill>
              </a:defRPr>
            </a:pPr>
            <a:r>
              <a:t>DevOps Engineer</a:t>
            </a:r>
            <a:r>
              <a:rPr b="0">
                <a:solidFill>
                  <a:srgbClr val="374151"/>
                </a:solidFill>
              </a:rPr>
              <a:t>:</a:t>
            </a:r>
            <a:endParaRPr b="0">
              <a:solidFill>
                <a:srgbClr val="374151"/>
              </a:solidFill>
            </a:endParaRPr>
          </a:p>
          <a:p>
            <a:pPr marL="457200" indent="-317500" defTabSz="457200">
              <a:lnSpc>
                <a:spcPct val="100000"/>
              </a:lnSpc>
              <a:spcBef>
                <a:spcPts val="0"/>
              </a:spcBef>
              <a:buClr>
                <a:srgbClr val="374151"/>
              </a:buClr>
              <a:buFont typeface="Helvetica Neue"/>
              <a:defRPr sz="1600">
                <a:solidFill>
                  <a:srgbClr val="374151"/>
                </a:solidFill>
              </a:defRPr>
            </a:pPr>
            <a:r>
              <a:t>Roles: deployment, scaling and monitoring of models in production environments.</a:t>
            </a:r>
          </a:p>
          <a:p>
            <a:pPr marL="457200" indent="-317500" defTabSz="457200">
              <a:lnSpc>
                <a:spcPct val="100000"/>
              </a:lnSpc>
              <a:spcBef>
                <a:spcPts val="0"/>
              </a:spcBef>
              <a:buClr>
                <a:srgbClr val="374151"/>
              </a:buClr>
              <a:buFont typeface="Helvetica Neue"/>
              <a:defRPr sz="1600">
                <a:solidFill>
                  <a:srgbClr val="374151"/>
                </a:solidFill>
              </a:defRPr>
            </a:pPr>
            <a:r>
              <a:t>Skills: automation, cloud computing, monitoring and logging.</a:t>
            </a:r>
          </a:p>
          <a:p>
            <a:pPr marL="457200" indent="-317500" defTabSz="457200">
              <a:lnSpc>
                <a:spcPct val="100000"/>
              </a:lnSpc>
              <a:spcBef>
                <a:spcPts val="0"/>
              </a:spcBef>
              <a:buClr>
                <a:srgbClr val="374151"/>
              </a:buClr>
              <a:buFont typeface="Helvetica Neue"/>
              <a:defRPr sz="1600">
                <a:solidFill>
                  <a:srgbClr val="374151"/>
                </a:solidFill>
              </a:defRPr>
            </a:pPr>
            <a:r>
              <a:t>Tools: Automation tools like Ansible, Jenkins, containerization and orchestration tools (e.g. Docker, Kubernetes), monitoring and logging tools (e.g. Prometheus, ELK Stack)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Data Scientist and Data Engineer roles can be combined, especially in smaller organizations where resources are limited. A Data Scientist with strong programming skills and experience with data storage and processing technologies can also take on the res"/>
          <p:cNvSpPr txBox="1"/>
          <p:nvPr>
            <p:ph type="body" idx="1"/>
          </p:nvPr>
        </p:nvSpPr>
        <p:spPr>
          <a:prstGeom prst="rect">
            <a:avLst/>
          </a:prstGeom>
        </p:spPr>
        <p:txBody>
          <a:bodyPr/>
          <a:lstStyle/>
          <a:p>
            <a:pPr marL="457200" indent="-317500" defTabSz="457200">
              <a:lnSpc>
                <a:spcPct val="100000"/>
              </a:lnSpc>
              <a:spcBef>
                <a:spcPts val="0"/>
              </a:spcBef>
              <a:buClr>
                <a:srgbClr val="374151"/>
              </a:buClr>
              <a:buFont typeface="Helvetica Neue"/>
              <a:defRPr sz="1600">
                <a:solidFill>
                  <a:srgbClr val="374151"/>
                </a:solidFill>
              </a:defRPr>
            </a:pPr>
            <a:r>
              <a:t>Data Scientist and Data Engineer roles can be combined, especially in smaller organizations where resources are limited. A Data Scientist with strong programming skills and experience with data storage and processing technologies can also take on the responsibilities of a Data Engineer.</a:t>
            </a:r>
          </a:p>
          <a:p>
            <a:pPr marL="457200" indent="-317500" defTabSz="457200">
              <a:lnSpc>
                <a:spcPct val="100000"/>
              </a:lnSpc>
              <a:spcBef>
                <a:spcPts val="0"/>
              </a:spcBef>
              <a:buClr>
                <a:srgbClr val="374151"/>
              </a:buClr>
              <a:buFont typeface="Helvetica Neue"/>
              <a:defRPr sz="1600">
                <a:solidFill>
                  <a:srgbClr val="374151"/>
                </a:solidFill>
              </a:defRPr>
            </a:pPr>
            <a:r>
              <a:t>Data Analyst and Data Visualization Expert roles can also be combined. A Data Analyst with experience in data visualization and graphic design can take on the responsibilities of creating visualizations and dashboards to communicate complex data insights.</a:t>
            </a:r>
          </a:p>
          <a:p>
            <a:pPr marL="457200" indent="-317500" defTabSz="457200">
              <a:lnSpc>
                <a:spcPct val="100000"/>
              </a:lnSpc>
              <a:spcBef>
                <a:spcPts val="0"/>
              </a:spcBef>
              <a:buClr>
                <a:srgbClr val="374151"/>
              </a:buClr>
              <a:buFont typeface="Helvetica Neue"/>
              <a:defRPr sz="1600">
                <a:solidFill>
                  <a:srgbClr val="374151"/>
                </a:solidFill>
              </a:defRPr>
            </a:pPr>
            <a:r>
              <a:t>Machine Learning Engineer and DevOps Engineer roles also can be combined, especially in smaller organizations where resources are limited. A Machine Learning Engineer with strong skills in automation, cloud computing, monitoring and logging can take on the responsibilities of a DevOps Engineer.</a:t>
            </a:r>
          </a:p>
          <a:p>
            <a:pPr marL="457200" indent="-317500" defTabSz="457200">
              <a:lnSpc>
                <a:spcPct val="100000"/>
              </a:lnSpc>
              <a:spcBef>
                <a:spcPts val="0"/>
              </a:spcBef>
              <a:buClr>
                <a:srgbClr val="374151"/>
              </a:buClr>
              <a:buFont typeface="Helvetica Neue"/>
              <a:defRPr sz="1600">
                <a:solidFill>
                  <a:srgbClr val="374151"/>
                </a:solidFill>
              </a:defRPr>
            </a:pPr>
            <a:r>
              <a:t>Data Science Manager role can also be combined with any other role based on the project requirement.</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Scientist</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Machine Learning Engineer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Engineer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Analyst</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Visualization Expert</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Business Intelligence Analyst</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Statistician</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Science Manager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DevOps Engineer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Scientist: $110,000 - $180,000 per year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Machine Learning Engineer: $120,000 - $180,000 per year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Engineer: $110,000 - $150,000 per year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Analyst: $70,000 - $120,000 per year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Visualization Expert: $80,000 - $140,000 per year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Business Intelligence Analyst: $80,000 - $120,000 per year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Statistician: $90,000 - $140,000 per year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Science Manager: $120,000 - $180,000 per year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DevOps Engineer: $110,000 - $160,000 per year</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Scientist: Typically, a minimum of 3-5 years of experience in data analysis, machine learning and statistics is required. Some organizations may prefer candidates with a PhD or Master's degree in a related field.</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Machine Learning Engineer: Typically, a minimum of 2-4 years of experience in software engineering and machine learning is required. Some organizations may prefer candidates with a PhD or Master's degree in a related field.</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Engineer: Typically, a minimum of 2-4 years of experience in data warehousing, data modeling, and data processing is required. Some organizations may prefer candidates with a Bachelor's degree in computer science or a related field.</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Analyst: Typically, a minimum of 1-3 years of experience in data analysis, statistics and SQL is required. Some organizations may prefer candidates with a Bachelor's degree in a related field.</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Visualization Expert: Typically, a minimum of 2-4 years of experience in data visualization, graphic design and data analysis is required. Some organizations may prefer candidates with a Bachelor's degree in a related field.</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Business Intelligence Analyst: Typically, a minimum of 2-4 years of experience in business intelligence, data analysis, and data modeling is required. Some organizations may prefer candidates with a Bachelor's degree in a related field.</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Statistician: Typically, a minimum of 2-4 years of experience in statistics, data analysis, and machine learning is required. Some organizations may prefer candidates with a PhD or Master's degree in a related field.</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Science Manager: Typically, a minimum of 5-7 years of experience in data science, machine learning and leadership is required. Some organizations may prefer candidates with a Master's degree in a related field.</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DevOps Engineer: Typically, a minimum of 2-4 years of experience in software engineering and DevOps is required. Some organizations may prefer candidates with a Bachelor's degree in computer science or a related field.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Data Science Manager: The Data Science Manager is responsible for leading the data science team, developing the team's strategy and vision, and ensuring that the team's goals align with the organization's overall objectives. They also manage the team's r"/>
          <p:cNvSpPr txBox="1"/>
          <p:nvPr>
            <p:ph type="body" idx="1"/>
          </p:nvPr>
        </p:nvSpPr>
        <p:spPr>
          <a:xfrm>
            <a:off x="1206500" y="691755"/>
            <a:ext cx="21971000" cy="11812761"/>
          </a:xfrm>
          <a:prstGeom prst="rect">
            <a:avLst/>
          </a:prstGeom>
        </p:spPr>
        <p:txBody>
          <a:bodyPr/>
          <a:lstStyle/>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Science Manager: The Data Science Manager is responsible for leading the data science team, developing the team's strategy and vision, and ensuring that the team's goals align with the organization's overall objectives. They also manage the team's resources, including budget, staff and equipment.</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Technical Lead: The Technical Lead is responsible for the technical direction of the team, leading the development of new data science projects, and ensuring the quality and performance of the team's work. They also manage the team's technical resources, including software and hardware, and provide technical guidance and mentoring to team members.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Project Manager: The Project Manager is responsible for leading the project teams, overseeing the project's activities, and ensuring that the project is delivered on time and within budget. They also manage the project's resources, including staff, budget, and equipment, and ensure that the project's goals align with the organization's overall objectives.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Principal Data Scientist: The Principal Data Scientist is the senior-most data scientist on the team and is responsible for providing technical guidance, mentoring, and oversight to the other data scientists on the team. They also lead the research and development of new data science projects and help to define the team's technical direction.</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Business Intelligence Analyst: The Business Intelligence Analyst is responsible for leading the team's efforts to collect, process, and analyze business data, and to provide insights and recommendations to the business stakeholders. They also lead the development of business intelligence applications, dashboards, and reports, and help to define the team's business intelligence strategy.</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C-level executive: The C-level executive (e.g. CEO, CTO, CIO) is responsible for the overall strategic direction of the organization and sets the overall goals and objectives for the data science team.</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Science Director: The Data Science Director reports to the C-level executive and is responsible for leading the data science team and developing the team's strategy and vision. They also manage the team's resources, including budget, staff, and equipment.</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Science Manager: The Data Science Manager reports to the Data Science Director and is responsible for leading the day-to-day activities of the data science team. They also manage the team's resources, including budget, staff, and equipment.</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Scientists: The Data Scientists report to the Data Science Manager and are responsible for the research and development of new data science projects. They also provide technical guidance and mentoring to other team members.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Data Engineers: The Data Engineers report to the Data Science Manager and are responsible for the development and maintenance of data pipelines and data infrastructure. They also provide technical guidance and mentoring to other team members.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Business Intelligence Analysts: The Business Intelligence Analysts report to the Data Science Manager and are responsible for collecting, processing, and analyzing business data, and providing insights and recommendations to the business stakeholders.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Project Managers: The Project Managers report to the Data Science Manager and are responsible for leading the project teams, overseeing the project's activities, and ensuring that the project is delivered on time and within budget.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entralized Structure: In this structure, the data science team is centralized within the organization and reports to a single executive or manager. This structure is best for organizations that have a small data science team with a clear focus and well-"/>
          <p:cNvSpPr txBox="1"/>
          <p:nvPr>
            <p:ph type="body" idx="1"/>
          </p:nvPr>
        </p:nvSpPr>
        <p:spPr>
          <a:xfrm>
            <a:off x="1206500" y="840846"/>
            <a:ext cx="21971000" cy="11663670"/>
          </a:xfrm>
          <a:prstGeom prst="rect">
            <a:avLst/>
          </a:prstGeom>
        </p:spPr>
        <p:txBody>
          <a:bodyPr/>
          <a:lstStyle/>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Centralized Structure: In this structure, the data science team is centralized within the organization and reports to a single executive or manager. This structure is best for organizations that have a small data science team with a clear focus and well-defined projects.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Decentralized Structure: In this structure, the data science team is spread across different departments within the organization and reports to multiple executives or managers. This structure is best for organizations that have a large data science team with a diverse set of projects and a wide range of stakeholders.</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Matrix Structure: In this structure, the data science team members report to multiple managers depending on the project they're working on. This structure is best for organizations that have a large data science team with a diverse set of projects and a wide range of stakeholders and need to ensure that the different projects are aligned with the overall goals of the organization.</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r>
              <a:t>Hybrid Structure: This structure combines the best aspects of the centralized, decentralized, and matrix structures. This structure is best for organizations that have a large data science team with a diverse set of projects and a wide range of stakeholders and need to ensure that the different projects are aligned with the overall goals of the organization, also need to be flexible to adapt to the changing needs of the organization.</a:t>
            </a:r>
          </a:p>
          <a:p>
            <a:pPr marL="457200" indent="-317500" defTabSz="457200">
              <a:lnSpc>
                <a:spcPct val="100000"/>
              </a:lnSpc>
              <a:spcBef>
                <a:spcPts val="0"/>
              </a:spcBef>
              <a:buClr>
                <a:srgbClr val="374151"/>
              </a:buClr>
              <a:buSzPct val="100000"/>
              <a:buFont typeface="Helvetica Neue"/>
              <a:buAutoNum type="arabicPeriod" startAt="1"/>
              <a:defRPr sz="1600">
                <a:solidFill>
                  <a:srgbClr val="374151"/>
                </a:solidFill>
              </a:defRPr>
            </a:pP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Business-aligned Teams: In this alignment, teams are organized around specific business units or functions within the bank, such as retail banking, commercial banking, wealth management, etc. Each team focuses on developing AI solutions to meet the specific needs of their respective business unit or function.</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Project-aligned Teams: In this alignment, teams are organized around specific AI projects or initiatives within the bank. Each team focuses on delivering a specific AI project or initiative, working closely with other teams and departments as needed.</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Technology-aligned Teams: In this alignment, teams are organized around specific AI technologies or platforms within the bank, such as machine learning, computer vision, natural language processing, etc. Each team focuses on developing and deploying AI solutions using specific technologies or platforms.</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Hybrid Alignment: This alignment combines the best aspects of the business-aligned, project-aligned, and technology-aligned alignments. Teams are organized around specific projects or initiatives and can be further divided into sub-teams based on specific technologies or platforms. This alignment is best for banks that have a wide range of AI projects and technologies and need to ensure that different projects are aligned with the overall goals of the bank.</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Define the Customer Lifecycle: Start by defining the various stages in the bank customer lifecycle, such as customer acquisition, customer engagement, customer retention, and customer loyalty.</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Identify Data Science Needs: For each stage of the customer lifecycle, identify the data science needs of the bank, such as predictive modeling for customer acquisition, sentiment analysis for customer engagement, churn prediction for customer retention, and customer segmentation for customer loyalty.</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Create Teams: Based on the data science needs, create teams that will be responsible for developing and deploying data science solutions for each stage of the customer lifecycle.</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Assign Roles and Responsibilities: Assign roles and responsibilities to each team member, taking into consideration their skills and experience. For example, data engineers, data analysts, and data scientists can work together on a team.</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Establish Collaboration: Ensure that teams collaborate and share information and best practices across teams to ensure that data science projects are aligned with the overall goals of the bank.</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Set Performance Metrics: Set performance metrics for each team, such as accuracy of predictive models, customer satisfaction, and customer retention rates, to measure the impact of data science solutions on the customer lifecycle.</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Regularly Review and Refine: Regularly review and refine the structure of the data science team and the data science projects to ensure that they are aligned with the bank's changing needs and goals.</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Customer Acquisition: This stage is about attracting and acquiring new customers. Roles involved in this stage might include a data analyst who collects and analyzes customer data to identify target segments, a data scientist who creates predictive models to identify which customers are most likely to become new customers, and a marketer who creates and implements campaigns to reach those customers.</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Customer Engagement: This stage focuses on retaining and engaging existing customers. Roles involved in this stage might include a customer service representative who interacts with customers and resolves any issues they have, a data analyst who tracks customer behavior and preferences, and a data scientist who creates predictive models to understand which customers are at risk of churning.</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Customer Retention: This stage is about preventing customers from leaving. Roles involved in this stage might include a customer service representative who proactively reaches out to at-risk customers and resolves any issues, a data analyst who tracks the success of retention campaigns, and a data scientist who creates predictive models to determine which retention strategies are most effective.</a:t>
            </a:r>
          </a:p>
          <a:p>
            <a:pPr marL="457200" indent="-317500" defTabSz="457200">
              <a:lnSpc>
                <a:spcPct val="100000"/>
              </a:lnSpc>
              <a:spcBef>
                <a:spcPts val="0"/>
              </a:spcBef>
              <a:buClr>
                <a:srgbClr val="374151"/>
              </a:buClr>
              <a:buSzPct val="100000"/>
              <a:buFont typeface="Helvetica Neue"/>
              <a:buAutoNum type="arabicPeriod" startAt="6"/>
              <a:defRPr sz="1600">
                <a:solidFill>
                  <a:srgbClr val="374151"/>
                </a:solidFill>
              </a:defRPr>
            </a:pPr>
            <a:r>
              <a:t>Customer Loyalty: This stage is about building long-term relationships with customers. Roles involved in this stage might include a customer service representative who creates loyalty programs and initiatives, a data analyst who tracks customer engagement with loyalty programs, and a data scientist who creates predictive models to identify which customers are most likely to become loyal.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