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477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0" algn="l" defTabSz="6477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0" algn="l" defTabSz="6477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0" algn="l" defTabSz="6477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0" algn="l" defTabSz="6477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0" algn="l" defTabSz="6477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0" algn="l" defTabSz="6477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0" algn="l" defTabSz="6477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0" algn="l" defTabSz="6477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3657600"/>
            <a:ext cx="20828000" cy="35687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327900"/>
            <a:ext cx="20828000" cy="1892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ortrait photo of a butterfly on a green leaf"/>
          <p:cNvSpPr/>
          <p:nvPr>
            <p:ph type="pic" sz="quarter" idx="21"/>
          </p:nvPr>
        </p:nvSpPr>
        <p:spPr>
          <a:xfrm>
            <a:off x="15327675" y="6674745"/>
            <a:ext cx="8902514" cy="5912435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Close-up of an orange butterfly perched on a person’s hand in the grass"/>
          <p:cNvSpPr/>
          <p:nvPr>
            <p:ph type="pic" sz="half" idx="22"/>
          </p:nvPr>
        </p:nvSpPr>
        <p:spPr>
          <a:xfrm rot="21600000">
            <a:off x="15779078" y="-2308725"/>
            <a:ext cx="7408334" cy="94234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Close-up of a monarch caterpillar on a partially eaten leaf"/>
          <p:cNvSpPr/>
          <p:nvPr>
            <p:ph type="pic" idx="23"/>
          </p:nvPr>
        </p:nvSpPr>
        <p:spPr>
          <a:xfrm rot="21600000">
            <a:off x="-3606800" y="-1397000"/>
            <a:ext cx="22745700" cy="15786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“Type a quote here.”"/>
          <p:cNvSpPr txBox="1"/>
          <p:nvPr>
            <p:ph type="body" sz="quarter" idx="21"/>
          </p:nvPr>
        </p:nvSpPr>
        <p:spPr>
          <a:xfrm>
            <a:off x="2374900" y="6405178"/>
            <a:ext cx="19621500" cy="9437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2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12" name="–Johnny Appleseed"/>
          <p:cNvSpPr txBox="1"/>
          <p:nvPr>
            <p:ph type="body" sz="quarter" idx="22"/>
          </p:nvPr>
        </p:nvSpPr>
        <p:spPr>
          <a:xfrm>
            <a:off x="2374900" y="8966200"/>
            <a:ext cx="19621500" cy="711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lose-up of a monarch caterpillar on a partially eaten leaf"/>
          <p:cNvSpPr/>
          <p:nvPr>
            <p:ph type="pic" idx="21"/>
          </p:nvPr>
        </p:nvSpPr>
        <p:spPr>
          <a:xfrm>
            <a:off x="2247" y="-939800"/>
            <a:ext cx="24384005" cy="168275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lose-up of a monarch caterpillar on a partially eaten leaf"/>
          <p:cNvSpPr/>
          <p:nvPr>
            <p:ph type="pic" idx="21"/>
          </p:nvPr>
        </p:nvSpPr>
        <p:spPr>
          <a:xfrm>
            <a:off x="889000" y="-1625600"/>
            <a:ext cx="20332700" cy="14109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778000" y="9550400"/>
            <a:ext cx="20828000" cy="2120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778000" y="11785600"/>
            <a:ext cx="20828000" cy="134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5067300"/>
            <a:ext cx="20828000" cy="3568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se-up of a monarch caterpillar on a partially eaten leaf"/>
          <p:cNvSpPr/>
          <p:nvPr>
            <p:ph type="pic" idx="21"/>
          </p:nvPr>
        </p:nvSpPr>
        <p:spPr>
          <a:xfrm>
            <a:off x="7785100" y="114300"/>
            <a:ext cx="17195800" cy="1186689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574800" y="1854200"/>
            <a:ext cx="10858500" cy="4826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574800" y="6692900"/>
            <a:ext cx="10858500" cy="5067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800"/>
            </a:lvl1pPr>
            <a:lvl2pPr marL="0" indent="0" algn="ctr">
              <a:spcBef>
                <a:spcPts val="0"/>
              </a:spcBef>
              <a:buSzTx/>
              <a:buNone/>
              <a:defRPr sz="4800"/>
            </a:lvl2pPr>
            <a:lvl3pPr marL="0" indent="0" algn="ctr">
              <a:spcBef>
                <a:spcPts val="0"/>
              </a:spcBef>
              <a:buSzTx/>
              <a:buNone/>
              <a:defRPr sz="4800"/>
            </a:lvl3pPr>
            <a:lvl4pPr marL="0" indent="0" algn="ctr">
              <a:spcBef>
                <a:spcPts val="0"/>
              </a:spcBef>
              <a:buSzTx/>
              <a:buNone/>
              <a:defRPr sz="4800"/>
            </a:lvl4pPr>
            <a:lvl5pPr marL="0" indent="0" algn="ctr">
              <a:spcBef>
                <a:spcPts val="0"/>
              </a:spcBef>
              <a:buSzTx/>
              <a:buNone/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1778000" y="3898900"/>
            <a:ext cx="208280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lose-up of a monarch caterpillar on a partially eaten leaf"/>
          <p:cNvSpPr/>
          <p:nvPr>
            <p:ph type="pic" sz="half" idx="21"/>
          </p:nvPr>
        </p:nvSpPr>
        <p:spPr>
          <a:xfrm>
            <a:off x="10629900" y="3136398"/>
            <a:ext cx="13843000" cy="955311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778000" y="952500"/>
            <a:ext cx="20828000" cy="228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78000" y="3378200"/>
            <a:ext cx="10007600" cy="9118600"/>
          </a:xfrm>
          <a:prstGeom prst="rect">
            <a:avLst/>
          </a:prstGeom>
        </p:spPr>
        <p:txBody>
          <a:bodyPr/>
          <a:lstStyle>
            <a:lvl1pPr marL="660399" indent="-660399">
              <a:spcBef>
                <a:spcPts val="3200"/>
              </a:spcBef>
              <a:buBlip>
                <a:blip r:embed="rId2"/>
              </a:buBlip>
              <a:defRPr sz="4400"/>
            </a:lvl1pPr>
            <a:lvl2pPr marL="1320800" indent="-660400">
              <a:spcBef>
                <a:spcPts val="3200"/>
              </a:spcBef>
              <a:buBlip>
                <a:blip r:embed="rId2"/>
              </a:buBlip>
              <a:defRPr sz="4400"/>
            </a:lvl2pPr>
            <a:lvl3pPr marL="1981200" indent="-660400">
              <a:spcBef>
                <a:spcPts val="3200"/>
              </a:spcBef>
              <a:buBlip>
                <a:blip r:embed="rId2"/>
              </a:buBlip>
              <a:defRPr sz="4400"/>
            </a:lvl3pPr>
            <a:lvl4pPr marL="2641600" indent="-660400">
              <a:spcBef>
                <a:spcPts val="3200"/>
              </a:spcBef>
              <a:buBlip>
                <a:blip r:embed="rId2"/>
              </a:buBlip>
              <a:defRPr sz="4400"/>
            </a:lvl4pPr>
            <a:lvl5pPr marL="3302000" indent="-660400">
              <a:spcBef>
                <a:spcPts val="3200"/>
              </a:spcBef>
              <a:buBlip>
                <a:blip r:embed="rId2"/>
              </a:buBlip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91452" y="13008841"/>
            <a:ext cx="508351" cy="56745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1778000" y="952500"/>
            <a:ext cx="20828000" cy="228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1778000" y="3378200"/>
            <a:ext cx="10007600" cy="9118600"/>
          </a:xfrm>
          <a:prstGeom prst="rect">
            <a:avLst/>
          </a:prstGeom>
        </p:spPr>
        <p:txBody>
          <a:bodyPr/>
          <a:lstStyle>
            <a:lvl1pPr marL="660399" indent="-660399">
              <a:spcBef>
                <a:spcPts val="3200"/>
              </a:spcBef>
              <a:buBlip>
                <a:blip r:embed="rId2"/>
              </a:buBlip>
              <a:defRPr sz="4400"/>
            </a:lvl1pPr>
            <a:lvl2pPr marL="1320800" indent="-660400">
              <a:spcBef>
                <a:spcPts val="3200"/>
              </a:spcBef>
              <a:buBlip>
                <a:blip r:embed="rId2"/>
              </a:buBlip>
              <a:defRPr sz="4400"/>
            </a:lvl2pPr>
            <a:lvl3pPr marL="1981200" indent="-660400">
              <a:spcBef>
                <a:spcPts val="3200"/>
              </a:spcBef>
              <a:buBlip>
                <a:blip r:embed="rId2"/>
              </a:buBlip>
              <a:defRPr sz="4400"/>
            </a:lvl3pPr>
            <a:lvl4pPr marL="2641600" indent="-660400">
              <a:spcBef>
                <a:spcPts val="3200"/>
              </a:spcBef>
              <a:buBlip>
                <a:blip r:embed="rId2"/>
              </a:buBlip>
              <a:defRPr sz="4400"/>
            </a:lvl4pPr>
            <a:lvl5pPr marL="3302000" indent="-660400">
              <a:spcBef>
                <a:spcPts val="3200"/>
              </a:spcBef>
              <a:buBlip>
                <a:blip r:embed="rId2"/>
              </a:buBlip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11991452" y="13008841"/>
            <a:ext cx="508351" cy="56745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1778000" y="952500"/>
            <a:ext cx="20828000" cy="228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1778000" y="3378200"/>
            <a:ext cx="10007600" cy="9118600"/>
          </a:xfrm>
          <a:prstGeom prst="rect">
            <a:avLst/>
          </a:prstGeom>
        </p:spPr>
        <p:txBody>
          <a:bodyPr/>
          <a:lstStyle>
            <a:lvl1pPr marL="660399" indent="-660399">
              <a:spcBef>
                <a:spcPts val="3200"/>
              </a:spcBef>
              <a:buBlip>
                <a:blip r:embed="rId2"/>
              </a:buBlip>
              <a:defRPr sz="4400"/>
            </a:lvl1pPr>
            <a:lvl2pPr marL="1320800" indent="-660400">
              <a:spcBef>
                <a:spcPts val="3200"/>
              </a:spcBef>
              <a:buBlip>
                <a:blip r:embed="rId2"/>
              </a:buBlip>
              <a:defRPr sz="4400"/>
            </a:lvl2pPr>
            <a:lvl3pPr marL="1981200" indent="-660400">
              <a:spcBef>
                <a:spcPts val="3200"/>
              </a:spcBef>
              <a:buBlip>
                <a:blip r:embed="rId2"/>
              </a:buBlip>
              <a:defRPr sz="4400"/>
            </a:lvl3pPr>
            <a:lvl4pPr marL="2641600" indent="-660400">
              <a:spcBef>
                <a:spcPts val="3200"/>
              </a:spcBef>
              <a:buBlip>
                <a:blip r:embed="rId2"/>
              </a:buBlip>
              <a:defRPr sz="4400"/>
            </a:lvl4pPr>
            <a:lvl5pPr marL="3302000" indent="-660400">
              <a:spcBef>
                <a:spcPts val="3200"/>
              </a:spcBef>
              <a:buBlip>
                <a:blip r:embed="rId2"/>
              </a:buBlip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91452" y="13008841"/>
            <a:ext cx="508351" cy="56745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778000" y="1498600"/>
            <a:ext cx="20828000" cy="1071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778000" y="355600"/>
            <a:ext cx="20828000" cy="3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36944" y="13008841"/>
            <a:ext cx="508351" cy="5674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spcBef>
                <a:spcPts val="0"/>
              </a:spcBef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762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524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2286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3048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3810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4572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5334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6096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6858000" marR="0" indent="-762000" algn="l" defTabSz="6477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5000" u="none"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0" algn="ctr" defTabSz="6477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Unveiling the Mentorship Magic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43280">
              <a:defRPr sz="10599"/>
            </a:lvl1pPr>
          </a:lstStyle>
          <a:p>
            <a:pPr/>
            <a:r>
              <a:t>Unveiling the Mentorship Magic</a:t>
            </a:r>
          </a:p>
        </p:txBody>
      </p:sp>
      <p:sp>
        <p:nvSpPr>
          <p:cNvPr id="138" name="Elevating Professional Success Through Guided Support"/>
          <p:cNvSpPr txBox="1"/>
          <p:nvPr>
            <p:ph type="subTitle" sz="quarter" idx="1"/>
          </p:nvPr>
        </p:nvSpPr>
        <p:spPr>
          <a:xfrm>
            <a:off x="1778000" y="8567934"/>
            <a:ext cx="20828001" cy="1892301"/>
          </a:xfrm>
          <a:prstGeom prst="rect">
            <a:avLst/>
          </a:prstGeom>
        </p:spPr>
        <p:txBody>
          <a:bodyPr/>
          <a:lstStyle>
            <a:lvl1pPr>
              <a:defRPr sz="4500"/>
            </a:lvl1pPr>
          </a:lstStyle>
          <a:p>
            <a:pPr/>
            <a:r>
              <a:t>Elevating Professional Success Through Guided Support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onitor progress by making weekly no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Monitor progress by making weekly notes</a:t>
            </a:r>
          </a:p>
        </p:txBody>
      </p:sp>
      <p:sp>
        <p:nvSpPr>
          <p:cNvPr id="172" name="Am I meeting regularly with my mentor?…"/>
          <p:cNvSpPr txBox="1"/>
          <p:nvPr>
            <p:ph type="body" idx="1"/>
          </p:nvPr>
        </p:nvSpPr>
        <p:spPr>
          <a:xfrm>
            <a:off x="1778000" y="3898900"/>
            <a:ext cx="21636653" cy="9277443"/>
          </a:xfrm>
          <a:prstGeom prst="rect">
            <a:avLst/>
          </a:prstGeom>
        </p:spPr>
        <p:txBody>
          <a:bodyPr/>
          <a:lstStyle/>
          <a:p>
            <a:pPr marL="563880" indent="-563880" defTabSz="479298">
              <a:spcBef>
                <a:spcPts val="3700"/>
              </a:spcBef>
              <a:buBlip>
                <a:blip r:embed="rId2"/>
              </a:buBlip>
              <a:defRPr sz="3700"/>
            </a:pPr>
            <a:r>
              <a:t>Am I meeting regularly with my mentor?</a:t>
            </a:r>
          </a:p>
          <a:p>
            <a:pPr marL="563880" indent="-563880" defTabSz="479298">
              <a:spcBef>
                <a:spcPts val="3700"/>
              </a:spcBef>
              <a:buBlip>
                <a:blip r:embed="rId2"/>
              </a:buBlip>
              <a:defRPr sz="3700"/>
            </a:pPr>
            <a:r>
              <a:t>Are we doing a good job of communicating meeting schedule changes?</a:t>
            </a:r>
          </a:p>
          <a:p>
            <a:pPr marL="563880" indent="-563880" defTabSz="479298">
              <a:spcBef>
                <a:spcPts val="3700"/>
              </a:spcBef>
              <a:buBlip>
                <a:blip r:embed="rId2"/>
              </a:buBlip>
              <a:defRPr sz="3700"/>
            </a:pPr>
            <a:r>
              <a:t>Are we able to eliminate outside influences and distractions when we meet?</a:t>
            </a:r>
          </a:p>
          <a:p>
            <a:pPr marL="563880" indent="-563880" defTabSz="479298">
              <a:spcBef>
                <a:spcPts val="3700"/>
              </a:spcBef>
              <a:buBlip>
                <a:blip r:embed="rId2"/>
              </a:buBlip>
              <a:defRPr sz="3700"/>
            </a:pPr>
            <a:r>
              <a:t>How clear is our communication with each other?</a:t>
            </a:r>
          </a:p>
          <a:p>
            <a:pPr marL="563880" indent="-563880" defTabSz="479298">
              <a:spcBef>
                <a:spcPts val="3700"/>
              </a:spcBef>
              <a:buBlip>
                <a:blip r:embed="rId2"/>
              </a:buBlip>
              <a:defRPr sz="3700"/>
            </a:pPr>
            <a:r>
              <a:t>Are we able to acknowledge and address conflicts as they occur?</a:t>
            </a:r>
          </a:p>
          <a:p>
            <a:pPr marL="563880" indent="-563880" defTabSz="479298">
              <a:spcBef>
                <a:spcPts val="3700"/>
              </a:spcBef>
              <a:buBlip>
                <a:blip r:embed="rId2"/>
              </a:buBlip>
              <a:defRPr sz="3700"/>
            </a:pPr>
            <a:r>
              <a:t>Do we talk about my progress?</a:t>
            </a:r>
          </a:p>
          <a:p>
            <a:pPr marL="563880" indent="-563880" defTabSz="479298">
              <a:spcBef>
                <a:spcPts val="3700"/>
              </a:spcBef>
              <a:buBlip>
                <a:blip r:embed="rId2"/>
              </a:buBlip>
              <a:defRPr sz="3700"/>
            </a:pPr>
            <a:r>
              <a:t>Do I receive regular feedback?</a:t>
            </a:r>
          </a:p>
          <a:p>
            <a:pPr marL="563880" indent="-563880" defTabSz="479298">
              <a:spcBef>
                <a:spcPts val="3700"/>
              </a:spcBef>
              <a:buBlip>
                <a:blip r:embed="rId2"/>
              </a:buBlip>
              <a:defRPr sz="3700"/>
            </a:pPr>
            <a:r>
              <a:t>Are we being conscientious about safeguarding confidentiality?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hreats…"/>
          <p:cNvSpPr txBox="1"/>
          <p:nvPr>
            <p:ph type="title"/>
          </p:nvPr>
        </p:nvSpPr>
        <p:spPr>
          <a:xfrm>
            <a:off x="1778000" y="2167867"/>
            <a:ext cx="22134287" cy="9834096"/>
          </a:xfrm>
          <a:prstGeom prst="rect">
            <a:avLst/>
          </a:prstGeom>
        </p:spPr>
        <p:txBody>
          <a:bodyPr/>
          <a:lstStyle/>
          <a:p>
            <a:pPr defTabSz="557022">
              <a:defRPr sz="17200"/>
            </a:pPr>
            <a:r>
              <a:t>Threats</a:t>
            </a:r>
          </a:p>
          <a:p>
            <a:pPr defTabSz="557022">
              <a:defRPr sz="8600"/>
            </a:pPr>
            <a:r>
              <a:t>These often arise as a result of untested assumptions, fuzzy goals, breaches of confidentiality, miscommunication, or lack of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articipate intentionally and consciousl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Participate intentionally and consciously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ersonal Reflection Exercise"/>
          <p:cNvSpPr txBox="1"/>
          <p:nvPr>
            <p:ph type="title"/>
          </p:nvPr>
        </p:nvSpPr>
        <p:spPr>
          <a:xfrm>
            <a:off x="174022" y="189722"/>
            <a:ext cx="23793712" cy="2318769"/>
          </a:xfrm>
          <a:prstGeom prst="rect">
            <a:avLst/>
          </a:prstGeom>
        </p:spPr>
        <p:txBody>
          <a:bodyPr/>
          <a:lstStyle/>
          <a:p>
            <a:pPr/>
            <a:r>
              <a:t>Personal Reflection Exercise</a:t>
            </a:r>
          </a:p>
        </p:txBody>
      </p:sp>
      <p:sp>
        <p:nvSpPr>
          <p:cNvPr id="141" name="Try to think back and imagine yourself at different points of your life.…"/>
          <p:cNvSpPr txBox="1"/>
          <p:nvPr>
            <p:ph type="body" idx="1"/>
          </p:nvPr>
        </p:nvSpPr>
        <p:spPr>
          <a:xfrm>
            <a:off x="935282" y="3146156"/>
            <a:ext cx="22944329" cy="9919386"/>
          </a:xfrm>
          <a:prstGeom prst="rect">
            <a:avLst/>
          </a:prstGeom>
        </p:spPr>
        <p:txBody>
          <a:bodyPr/>
          <a:lstStyle/>
          <a:p>
            <a:pPr marL="655320" indent="-655320" defTabSz="557022">
              <a:spcBef>
                <a:spcPts val="4300"/>
              </a:spcBef>
              <a:buBlip>
                <a:blip r:embed="rId2"/>
              </a:buBlip>
              <a:defRPr sz="4300"/>
            </a:pPr>
            <a:r>
              <a:t>Try to think back and imagine yourself at different points of your life. </a:t>
            </a:r>
          </a:p>
          <a:p>
            <a:pPr marL="655320" indent="-655320" defTabSz="557022">
              <a:spcBef>
                <a:spcPts val="4300"/>
              </a:spcBef>
              <a:buBlip>
                <a:blip r:embed="rId2"/>
              </a:buBlip>
              <a:defRPr sz="4300"/>
            </a:pPr>
            <a:r>
              <a:t>What were you thinking, feeling, and doing at each of those stages?</a:t>
            </a:r>
          </a:p>
          <a:p>
            <a:pPr marL="655320" indent="-655320" defTabSz="557022">
              <a:spcBef>
                <a:spcPts val="4300"/>
              </a:spcBef>
              <a:buBlip>
                <a:blip r:embed="rId2"/>
              </a:buBlip>
              <a:defRPr sz="4300"/>
            </a:pPr>
            <a:r>
              <a:t>Draw a time line of your career journey. </a:t>
            </a:r>
          </a:p>
          <a:p>
            <a:pPr marL="655320" indent="-655320" defTabSz="557022">
              <a:spcBef>
                <a:spcPts val="4300"/>
              </a:spcBef>
              <a:buBlip>
                <a:blip r:embed="rId2"/>
              </a:buBlip>
              <a:defRPr sz="4300"/>
            </a:pPr>
            <a:r>
              <a:t>Reflect on your journey and plot the specific milestones and marker events you encountered along the way. </a:t>
            </a:r>
          </a:p>
          <a:p>
            <a:pPr marL="655320" indent="-655320" defTabSz="557022">
              <a:spcBef>
                <a:spcPts val="4300"/>
              </a:spcBef>
              <a:buBlip>
                <a:blip r:embed="rId2"/>
              </a:buBlip>
              <a:defRPr sz="4300"/>
            </a:pPr>
            <a:r>
              <a:t>Include important challenges, disappointments, transforming events, and so forth. </a:t>
            </a:r>
          </a:p>
          <a:p>
            <a:pPr marL="655320" indent="-655320" defTabSz="557022">
              <a:spcBef>
                <a:spcPts val="4300"/>
              </a:spcBef>
              <a:buBlip>
                <a:blip r:embed="rId2"/>
              </a:buBlip>
              <a:defRPr sz="4300"/>
            </a:pPr>
            <a:r>
              <a:t>Once you have completed your time line use it to inform your responses as you complete the following questions.</a:t>
            </a:r>
          </a:p>
        </p:txBody>
      </p:sp>
      <p:sp>
        <p:nvSpPr>
          <p:cNvPr id="142" name="Slide Number"/>
          <p:cNvSpPr txBox="1"/>
          <p:nvPr>
            <p:ph type="sldNum" sz="quarter" idx="4294967295"/>
          </p:nvPr>
        </p:nvSpPr>
        <p:spPr>
          <a:xfrm>
            <a:off x="12048254" y="13008841"/>
            <a:ext cx="285730" cy="5674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mbine hindsight, insight, and foresight…"/>
          <p:cNvSpPr txBox="1"/>
          <p:nvPr>
            <p:ph type="title"/>
          </p:nvPr>
        </p:nvSpPr>
        <p:spPr>
          <a:xfrm>
            <a:off x="722937" y="355599"/>
            <a:ext cx="22938126" cy="2740221"/>
          </a:xfrm>
          <a:prstGeom prst="rect">
            <a:avLst/>
          </a:prstGeom>
        </p:spPr>
        <p:txBody>
          <a:bodyPr/>
          <a:lstStyle/>
          <a:p>
            <a:pPr defTabSz="440436">
              <a:defRPr sz="5440"/>
            </a:pPr>
            <a:r>
              <a:t>Combine hindsight, insight, and foresight </a:t>
            </a:r>
          </a:p>
          <a:p>
            <a:pPr defTabSz="440436">
              <a:defRPr sz="5440"/>
            </a:pPr>
            <a:r>
              <a:t>to create a roadmap </a:t>
            </a:r>
          </a:p>
          <a:p>
            <a:pPr defTabSz="440436">
              <a:defRPr sz="5440"/>
            </a:pPr>
            <a:r>
              <a:t>to develop yourself personally and professionally.</a:t>
            </a:r>
          </a:p>
        </p:txBody>
      </p:sp>
      <p:sp>
        <p:nvSpPr>
          <p:cNvPr id="145" name="Describe three to four milestones that contributed to your personal development. Of these, which affected you the most and why?…"/>
          <p:cNvSpPr txBox="1"/>
          <p:nvPr>
            <p:ph type="body" idx="1"/>
          </p:nvPr>
        </p:nvSpPr>
        <p:spPr>
          <a:xfrm>
            <a:off x="854287" y="3898900"/>
            <a:ext cx="23102061" cy="8985121"/>
          </a:xfrm>
          <a:prstGeom prst="rect">
            <a:avLst/>
          </a:prstGeom>
        </p:spPr>
        <p:txBody>
          <a:bodyPr/>
          <a:lstStyle/>
          <a:p>
            <a:pPr marL="525780" indent="-525780" defTabSz="446912">
              <a:spcBef>
                <a:spcPts val="3500"/>
              </a:spcBef>
              <a:buBlip>
                <a:blip r:embed="rId2"/>
              </a:buBlip>
              <a:defRPr sz="3450"/>
            </a:pPr>
            <a:r>
              <a:t>Describe three to four milestones that contributed to your personal development. Of these, which affected you the most and why?</a:t>
            </a:r>
          </a:p>
          <a:p>
            <a:pPr marL="525780" indent="-525780" defTabSz="446912">
              <a:spcBef>
                <a:spcPts val="3500"/>
              </a:spcBef>
              <a:buBlip>
                <a:blip r:embed="rId2"/>
              </a:buBlip>
              <a:defRPr sz="3450"/>
            </a:pPr>
            <a:r>
              <a:t>Identify your top three personal or professional successes. Describe the role you played and why you felt each was successful. Which one are you most proud of and why?</a:t>
            </a:r>
          </a:p>
          <a:p>
            <a:pPr marL="525780" indent="-525780" defTabSz="446912">
              <a:spcBef>
                <a:spcPts val="3500"/>
              </a:spcBef>
              <a:buBlip>
                <a:blip r:embed="rId2"/>
              </a:buBlip>
              <a:defRPr sz="3450"/>
            </a:pPr>
            <a:r>
              <a:t>What were the major personal or professional challenges you faced? Why were they particularly challenging and what specifically did you do to respond or overcome them?</a:t>
            </a:r>
          </a:p>
          <a:p>
            <a:pPr marL="525780" indent="-525780" defTabSz="446912">
              <a:spcBef>
                <a:spcPts val="3500"/>
              </a:spcBef>
              <a:buBlip>
                <a:blip r:embed="rId2"/>
              </a:buBlip>
              <a:defRPr sz="3450"/>
            </a:pPr>
            <a:r>
              <a:t>How are you different today than you were 1/3/5/10/15 years ago?</a:t>
            </a:r>
          </a:p>
          <a:p>
            <a:pPr marL="525780" indent="-525780" defTabSz="446912">
              <a:spcBef>
                <a:spcPts val="3500"/>
              </a:spcBef>
              <a:buBlip>
                <a:blip r:embed="rId2"/>
              </a:buBlip>
              <a:defRPr sz="3450"/>
            </a:pPr>
            <a:r>
              <a:t>What assumptions might you have about your role, your impact, your value, and your self-confidence?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Men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Mentor</a:t>
            </a:r>
          </a:p>
        </p:txBody>
      </p:sp>
      <p:sp>
        <p:nvSpPr>
          <p:cNvPr id="148" name="Mentor is a Greek word stemming from the name of a character in Homer’s Odyssey.…"/>
          <p:cNvSpPr txBox="1"/>
          <p:nvPr>
            <p:ph type="body" idx="1"/>
          </p:nvPr>
        </p:nvSpPr>
        <p:spPr>
          <a:xfrm>
            <a:off x="1778000" y="3898900"/>
            <a:ext cx="21642115" cy="8807673"/>
          </a:xfrm>
          <a:prstGeom prst="rect">
            <a:avLst/>
          </a:prstGeom>
        </p:spPr>
        <p:txBody>
          <a:bodyPr/>
          <a:lstStyle/>
          <a:p>
            <a:pPr marL="716280" indent="-716280" defTabSz="608837">
              <a:spcBef>
                <a:spcPts val="4700"/>
              </a:spcBef>
              <a:buBlip>
                <a:blip r:embed="rId2"/>
              </a:buBlip>
              <a:defRPr sz="4700"/>
            </a:pPr>
            <a:r>
              <a:t>Mentor is a Greek word stemming from the name of a character in Homer’s Odyssey. </a:t>
            </a:r>
          </a:p>
          <a:p>
            <a:pPr marL="716280" indent="-716280" defTabSz="608837">
              <a:spcBef>
                <a:spcPts val="4700"/>
              </a:spcBef>
              <a:buBlip>
                <a:blip r:embed="rId2"/>
              </a:buBlip>
              <a:defRPr sz="4700"/>
            </a:pPr>
            <a:r>
              <a:t>Mentor was an elderly man, whom Odysseus asked to watch over his son Telemachus when Odysseus set off to fight in the Trojan War</a:t>
            </a:r>
          </a:p>
          <a:p>
            <a:pPr marL="716280" indent="-716280" defTabSz="608837">
              <a:spcBef>
                <a:spcPts val="4700"/>
              </a:spcBef>
              <a:buBlip>
                <a:blip r:embed="rId2"/>
              </a:buBlip>
              <a:defRPr sz="4700"/>
            </a:pPr>
            <a:r>
              <a:t>Mentor acts as a guide who helps us define and understand our own goals and pursue them successfully.</a:t>
            </a:r>
          </a:p>
          <a:p>
            <a:pPr marL="716280" indent="-716280" defTabSz="608837">
              <a:spcBef>
                <a:spcPts val="4700"/>
              </a:spcBef>
              <a:buBlip>
                <a:blip r:embed="rId2"/>
              </a:buBlip>
              <a:defRPr sz="4700"/>
            </a:pPr>
            <a:r>
              <a:t>Knowing when and how to seek out a mentor is a leadership competency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MentorBenefits1.png" descr="MentorBenefits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5807" y="2286000"/>
            <a:ext cx="24475614" cy="3112392"/>
          </a:xfrm>
          <a:prstGeom prst="rect">
            <a:avLst/>
          </a:prstGeom>
          <a:ln w="88900">
            <a:miter lim="400000"/>
          </a:ln>
        </p:spPr>
      </p:pic>
      <p:sp>
        <p:nvSpPr>
          <p:cNvPr id="151" name="Unlocking the Treasure Chest of Mentorship!"/>
          <p:cNvSpPr txBox="1"/>
          <p:nvPr>
            <p:ph type="title"/>
          </p:nvPr>
        </p:nvSpPr>
        <p:spPr>
          <a:xfrm>
            <a:off x="555949" y="355600"/>
            <a:ext cx="22847042" cy="1947118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/>
            <a:r>
              <a:t>Unlocking the Treasure Chest of Mentorship!</a:t>
            </a:r>
          </a:p>
        </p:txBody>
      </p:sp>
      <p:sp>
        <p:nvSpPr>
          <p:cNvPr id="152" name="Provide valuable insights and advice to help navigate your career path"/>
          <p:cNvSpPr txBox="1"/>
          <p:nvPr/>
        </p:nvSpPr>
        <p:spPr>
          <a:xfrm>
            <a:off x="210507" y="5800438"/>
            <a:ext cx="3839762" cy="6173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lnSpc>
                <a:spcPct val="120000"/>
              </a:lnSpc>
              <a:defRPr sz="4000"/>
            </a:pPr>
            <a:r>
              <a:t>Provide valuable insights and advice to help navigate your career path</a:t>
            </a:r>
          </a:p>
        </p:txBody>
      </p:sp>
      <p:sp>
        <p:nvSpPr>
          <p:cNvPr id="153" name="Can enhance your technical expertise, leadership abilities, or soft skills like communication and time management."/>
          <p:cNvSpPr txBox="1"/>
          <p:nvPr/>
        </p:nvSpPr>
        <p:spPr>
          <a:xfrm>
            <a:off x="5195349" y="5276777"/>
            <a:ext cx="4197529" cy="7221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lnSpc>
                <a:spcPct val="120000"/>
              </a:lnSpc>
              <a:defRPr sz="3500"/>
            </a:pPr>
            <a:r>
              <a:t>Can enhance your technical expertise, leadership abilities, or soft skills like communication and time management.</a:t>
            </a:r>
          </a:p>
        </p:txBody>
      </p:sp>
      <p:sp>
        <p:nvSpPr>
          <p:cNvPr id="154" name="Can expand your professional network, gain access to new opportunities"/>
          <p:cNvSpPr txBox="1"/>
          <p:nvPr/>
        </p:nvSpPr>
        <p:spPr>
          <a:xfrm>
            <a:off x="10272119" y="5222635"/>
            <a:ext cx="3414701" cy="77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lnSpc>
                <a:spcPct val="120000"/>
              </a:lnSpc>
              <a:defRPr sz="4000"/>
            </a:pPr>
            <a:r>
              <a:t>Can expand your professional network, gain access to new opportunities</a:t>
            </a:r>
          </a:p>
        </p:txBody>
      </p:sp>
      <p:sp>
        <p:nvSpPr>
          <p:cNvPr id="155" name="Provide perspective, and guidance on work-life balance, self-care, and personal development"/>
          <p:cNvSpPr txBox="1"/>
          <p:nvPr/>
        </p:nvSpPr>
        <p:spPr>
          <a:xfrm>
            <a:off x="14200130" y="5222635"/>
            <a:ext cx="3839763" cy="77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lnSpc>
                <a:spcPct val="120000"/>
              </a:lnSpc>
              <a:defRPr sz="4000"/>
            </a:pPr>
            <a:r>
              <a:t>Provide perspective, and guidance on work-life balance, self-care, and personal development</a:t>
            </a:r>
          </a:p>
        </p:txBody>
      </p:sp>
      <p:sp>
        <p:nvSpPr>
          <p:cNvPr id="156" name="Offer constructive feedback, encouragement, and support to help you navigate challenges, overcome obstacles"/>
          <p:cNvSpPr txBox="1"/>
          <p:nvPr/>
        </p:nvSpPr>
        <p:spPr>
          <a:xfrm>
            <a:off x="19113883" y="5248036"/>
            <a:ext cx="5064220" cy="77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lnSpc>
                <a:spcPct val="120000"/>
              </a:lnSpc>
              <a:defRPr sz="4000"/>
            </a:pPr>
            <a:r>
              <a:t>Offer constructive feedback, encouragement, and support to help you navigate challenges, overcome obstacles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Knowing when and how to seek out a mentor is a leadership competen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8729">
              <a:defRPr sz="7700"/>
            </a:lvl1pPr>
          </a:lstStyle>
          <a:p>
            <a:pPr/>
            <a:r>
              <a:t>Knowing when and how to seek out a mentor is a leadership competency</a:t>
            </a:r>
          </a:p>
        </p:txBody>
      </p:sp>
      <p:sp>
        <p:nvSpPr>
          <p:cNvPr id="159" name="Are You Read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63498">
              <a:spcBef>
                <a:spcPts val="4400"/>
              </a:spcBef>
              <a:buSzTx/>
              <a:buNone/>
              <a:defRPr sz="4350"/>
            </a:pPr>
            <a:r>
              <a:t>Are You Ready</a:t>
            </a:r>
          </a:p>
          <a:p>
            <a:pPr marL="662940" indent="-662940" defTabSz="563498">
              <a:spcBef>
                <a:spcPts val="4400"/>
              </a:spcBef>
              <a:buBlip>
                <a:blip r:embed="rId2"/>
              </a:buBlip>
              <a:defRPr sz="4350"/>
            </a:pPr>
            <a:r>
              <a:t>Am I willing to work on my own growth and development?</a:t>
            </a:r>
          </a:p>
          <a:p>
            <a:pPr marL="662940" indent="-662940" defTabSz="563498">
              <a:spcBef>
                <a:spcPts val="4400"/>
              </a:spcBef>
              <a:buBlip>
                <a:blip r:embed="rId2"/>
              </a:buBlip>
              <a:defRPr sz="4350"/>
            </a:pPr>
            <a:r>
              <a:t>Am I willing to commit time to developing and maintaining a mentoring relationship?</a:t>
            </a:r>
          </a:p>
          <a:p>
            <a:pPr marL="662940" indent="-662940" defTabSz="563498">
              <a:spcBef>
                <a:spcPts val="4400"/>
              </a:spcBef>
              <a:buBlip>
                <a:blip r:embed="rId2"/>
              </a:buBlip>
              <a:defRPr sz="4350"/>
            </a:pPr>
            <a:r>
              <a:t>Am I willing to be open to critical feedback and honest with a mentoring partner?</a:t>
            </a:r>
          </a:p>
          <a:p>
            <a:pPr marL="662940" indent="-662940" defTabSz="563498">
              <a:spcBef>
                <a:spcPts val="4400"/>
              </a:spcBef>
              <a:buBlip>
                <a:blip r:embed="rId2"/>
              </a:buBlip>
              <a:defRPr sz="4350"/>
            </a:pPr>
            <a:r>
              <a:t>Can I participate without adversely affecting my other responsibilities?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ind A Mentor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 A Mentor</a:t>
            </a:r>
          </a:p>
          <a:p>
            <a:pPr>
              <a:defRPr sz="5000"/>
            </a:pPr>
            <a:r>
              <a:t>When looking for a mentor, be sure to emphasize a good learning fit.</a:t>
            </a:r>
          </a:p>
        </p:txBody>
      </p:sp>
      <p:sp>
        <p:nvSpPr>
          <p:cNvPr id="162" name="Accessible &amp; Committed to mentoring…"/>
          <p:cNvSpPr txBox="1"/>
          <p:nvPr>
            <p:ph type="body" sz="half" idx="1"/>
          </p:nvPr>
        </p:nvSpPr>
        <p:spPr>
          <a:xfrm>
            <a:off x="850900" y="3898900"/>
            <a:ext cx="10711877" cy="8736027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Accessible &amp; Committed to mentoring </a:t>
            </a:r>
          </a:p>
          <a:p>
            <a:pPr>
              <a:buBlip>
                <a:blip r:embed="rId2"/>
              </a:buBlip>
            </a:pPr>
            <a:r>
              <a:t>• Knowledgeable about the field</a:t>
            </a:r>
          </a:p>
          <a:p>
            <a:pPr>
              <a:buBlip>
                <a:blip r:embed="rId2"/>
              </a:buBlip>
            </a:pPr>
            <a:r>
              <a:t>• Compatible personality</a:t>
            </a:r>
          </a:p>
          <a:p>
            <a:pPr>
              <a:buBlip>
                <a:blip r:embed="rId2"/>
              </a:buBlip>
            </a:pPr>
            <a:r>
              <a:t>• Successful track record (Define “Success”)</a:t>
            </a:r>
          </a:p>
        </p:txBody>
      </p:sp>
      <p:sp>
        <p:nvSpPr>
          <p:cNvPr id="163" name="Does this person have the time, willingness, and sincere interest to mentor me?…"/>
          <p:cNvSpPr txBox="1"/>
          <p:nvPr/>
        </p:nvSpPr>
        <p:spPr>
          <a:xfrm>
            <a:off x="13445338" y="3898900"/>
            <a:ext cx="10711877" cy="8736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762000" indent="-762000">
              <a:buSzPct val="43000"/>
              <a:buBlip>
                <a:blip r:embed="rId2"/>
              </a:buBlip>
            </a:pPr>
            <a:r>
              <a:t>Does this person have the time, willingness, and sincere interest to mentor me?</a:t>
            </a:r>
          </a:p>
          <a:p>
            <a:pPr marL="762000" indent="-762000">
              <a:buSzPct val="43000"/>
              <a:buBlip>
                <a:blip r:embed="rId2"/>
              </a:buBlip>
            </a:pPr>
            <a:r>
              <a:t>Which of those qualities are nonnegotiable?</a:t>
            </a:r>
          </a:p>
          <a:p>
            <a:pPr marL="762000" indent="-762000">
              <a:buSzPct val="43000"/>
              <a:buBlip>
                <a:blip r:embed="rId2"/>
              </a:buBlip>
            </a:pPr>
            <a:r>
              <a:t>Have I identified the specific qualities that I want in a mentor?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etting Star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Started</a:t>
            </a:r>
          </a:p>
        </p:txBody>
      </p:sp>
      <p:sp>
        <p:nvSpPr>
          <p:cNvPr id="166" name="Mentoring starts with a conversation that focuses solely on building the mentoring relationship and Trust.…"/>
          <p:cNvSpPr txBox="1"/>
          <p:nvPr>
            <p:ph type="body" idx="1"/>
          </p:nvPr>
        </p:nvSpPr>
        <p:spPr>
          <a:xfrm>
            <a:off x="1778000" y="3905250"/>
            <a:ext cx="21824099" cy="8933654"/>
          </a:xfrm>
          <a:prstGeom prst="rect">
            <a:avLst/>
          </a:prstGeom>
        </p:spPr>
        <p:txBody>
          <a:bodyPr/>
          <a:lstStyle/>
          <a:p>
            <a:pPr marL="723900" indent="-723900" defTabSz="615315">
              <a:spcBef>
                <a:spcPts val="4800"/>
              </a:spcBef>
              <a:buBlip>
                <a:blip r:embed="rId2"/>
              </a:buBlip>
              <a:defRPr sz="4750"/>
            </a:pPr>
            <a:r>
              <a:t>Mentoring starts with a conversation that focuses solely on building the mentoring relationship and Trust.</a:t>
            </a:r>
          </a:p>
          <a:p>
            <a:pPr marL="723900" indent="-723900" defTabSz="615315">
              <a:spcBef>
                <a:spcPts val="4800"/>
              </a:spcBef>
              <a:buBlip>
                <a:blip r:embed="rId2"/>
              </a:buBlip>
              <a:defRPr sz="4750"/>
            </a:pPr>
            <a:r>
              <a:t>This process starts with </a:t>
            </a:r>
            <a:r>
              <a:t>the mentee</a:t>
            </a:r>
            <a:r>
              <a:t> establishing points of connection and laying the preliminary groundwork for working together. </a:t>
            </a:r>
          </a:p>
          <a:p>
            <a:pPr marL="723900" indent="-723900" defTabSz="615315">
              <a:spcBef>
                <a:spcPts val="4800"/>
              </a:spcBef>
              <a:buBlip>
                <a:blip r:embed="rId2"/>
              </a:buBlip>
              <a:defRPr sz="4750"/>
            </a:pPr>
            <a:r>
              <a:t>Clear goals eliminate ambiguity, provide a framework for gauging progress and measuring success, ground the learning, and set a context for mentoring. </a:t>
            </a:r>
          </a:p>
          <a:p>
            <a:pPr marL="723900" indent="-723900" defTabSz="615315">
              <a:spcBef>
                <a:spcPts val="4800"/>
              </a:spcBef>
              <a:buBlip>
                <a:blip r:embed="rId2"/>
              </a:buBlip>
              <a:defRPr sz="4750"/>
            </a:pPr>
            <a:r>
              <a:t>Specific Goals harness and focus energy and invite 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etting goals is probably the most challenging Task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Setting goals is probably the most challenging Task!</a:t>
            </a:r>
          </a:p>
        </p:txBody>
      </p:sp>
      <p:sp>
        <p:nvSpPr>
          <p:cNvPr id="169" name="Will they contribute to my growth and development?…"/>
          <p:cNvSpPr txBox="1"/>
          <p:nvPr>
            <p:ph type="body" idx="1"/>
          </p:nvPr>
        </p:nvSpPr>
        <p:spPr>
          <a:xfrm>
            <a:off x="1778000" y="3898900"/>
            <a:ext cx="22041998" cy="9246526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Will they contribute to my growth and development?</a:t>
            </a:r>
          </a:p>
          <a:p>
            <a:pPr>
              <a:buBlip>
                <a:blip r:embed="rId2"/>
              </a:buBlip>
            </a:pPr>
            <a:r>
              <a:t>Will I feel a sense of pride and satisfaction upon accomplishing the goals?</a:t>
            </a:r>
          </a:p>
          <a:p>
            <a:pPr>
              <a:buBlip>
                <a:blip r:embed="rId2"/>
              </a:buBlip>
            </a:pPr>
            <a:r>
              <a:t>Are they realistic, timely, and measurable?</a:t>
            </a:r>
          </a:p>
          <a:p>
            <a:pPr>
              <a:buBlip>
                <a:blip r:embed="rId2"/>
              </a:buBlip>
            </a:pPr>
            <a:r>
              <a:t>Will they motivate me to make a personal investment of time, energy, and effort?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647700" rtl="0" fontAlgn="auto" latinLnBrk="0" hangingPunct="0">
          <a:lnSpc>
            <a:spcPct val="100000"/>
          </a:lnSpc>
          <a:spcBef>
            <a:spcPts val="5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647700" rtl="0" fontAlgn="auto" latinLnBrk="0" hangingPunct="0">
          <a:lnSpc>
            <a:spcPct val="100000"/>
          </a:lnSpc>
          <a:spcBef>
            <a:spcPts val="5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