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ext 2"/>
          <p:cNvSpPr txBox="1"/>
          <p:nvPr/>
        </p:nvSpPr>
        <p:spPr>
          <a:xfrm>
            <a:off x="878919" y="1840348"/>
            <a:ext cx="7386162" cy="172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6500"/>
              </a:lnSpc>
              <a:defRPr b="1" spc="-157" sz="52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Setting Up a Data Science Team</a:t>
            </a:r>
          </a:p>
        </p:txBody>
      </p:sp>
      <p:sp>
        <p:nvSpPr>
          <p:cNvPr id="23" name="Text 3"/>
          <p:cNvSpPr txBox="1"/>
          <p:nvPr/>
        </p:nvSpPr>
        <p:spPr>
          <a:xfrm>
            <a:off x="878919" y="4673203"/>
            <a:ext cx="738616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Guide for creating a successful data team, from team structures to salary ranges to computing infrastructure</a:t>
            </a:r>
          </a:p>
        </p:txBody>
      </p:sp>
      <p:sp>
        <p:nvSpPr>
          <p:cNvPr id="24" name="Shape 4"/>
          <p:cNvSpPr/>
          <p:nvPr/>
        </p:nvSpPr>
        <p:spPr>
          <a:xfrm>
            <a:off x="833199" y="5989320"/>
            <a:ext cx="355403" cy="355403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819" y="5996940"/>
            <a:ext cx="340163" cy="34016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 5"/>
          <p:cNvSpPr txBox="1"/>
          <p:nvPr/>
        </p:nvSpPr>
        <p:spPr>
          <a:xfrm>
            <a:off x="1345405" y="5994796"/>
            <a:ext cx="2300883" cy="457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34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by Deepak Mishra</a:t>
            </a:r>
          </a:p>
        </p:txBody>
      </p:sp>
      <p:pic>
        <p:nvPicPr>
          <p:cNvPr id="2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097" y="35323"/>
            <a:ext cx="5439303" cy="815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Text 2"/>
          <p:cNvSpPr txBox="1"/>
          <p:nvPr/>
        </p:nvSpPr>
        <p:spPr>
          <a:xfrm>
            <a:off x="2083713" y="643532"/>
            <a:ext cx="4074061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Success Stories</a:t>
            </a:r>
          </a:p>
        </p:txBody>
      </p:sp>
      <p:sp>
        <p:nvSpPr>
          <p:cNvPr id="185" name="Shape 3"/>
          <p:cNvSpPr/>
          <p:nvPr/>
        </p:nvSpPr>
        <p:spPr>
          <a:xfrm>
            <a:off x="7293054" y="1782247"/>
            <a:ext cx="44411" cy="5803703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hape 4"/>
          <p:cNvSpPr/>
          <p:nvPr/>
        </p:nvSpPr>
        <p:spPr>
          <a:xfrm>
            <a:off x="7565172" y="2183546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hape 5"/>
          <p:cNvSpPr/>
          <p:nvPr/>
        </p:nvSpPr>
        <p:spPr>
          <a:xfrm>
            <a:off x="7065227" y="1955839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Text 6"/>
          <p:cNvSpPr txBox="1"/>
          <p:nvPr/>
        </p:nvSpPr>
        <p:spPr>
          <a:xfrm>
            <a:off x="7173532" y="1997511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" name="Text 7"/>
          <p:cNvSpPr txBox="1"/>
          <p:nvPr/>
        </p:nvSpPr>
        <p:spPr>
          <a:xfrm>
            <a:off x="8582977" y="2004416"/>
            <a:ext cx="2302956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Customer Insights</a:t>
            </a:r>
          </a:p>
        </p:txBody>
      </p:sp>
      <p:sp>
        <p:nvSpPr>
          <p:cNvPr id="190" name="Text 8"/>
          <p:cNvSpPr txBox="1"/>
          <p:nvPr/>
        </p:nvSpPr>
        <p:spPr>
          <a:xfrm>
            <a:off x="8582977" y="2573773"/>
            <a:ext cx="3963712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Used data science to identify high-value customers and offer targeted discounts, resulting in a 10% increase in customer retention and a 30% increase in revenue.</a:t>
            </a:r>
          </a:p>
        </p:txBody>
      </p:sp>
      <p:sp>
        <p:nvSpPr>
          <p:cNvPr id="191" name="Shape 9"/>
          <p:cNvSpPr/>
          <p:nvPr/>
        </p:nvSpPr>
        <p:spPr>
          <a:xfrm>
            <a:off x="6287630" y="3294400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hape 10"/>
          <p:cNvSpPr/>
          <p:nvPr/>
        </p:nvSpPr>
        <p:spPr>
          <a:xfrm>
            <a:off x="7065227" y="3066693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 11"/>
          <p:cNvSpPr txBox="1"/>
          <p:nvPr/>
        </p:nvSpPr>
        <p:spPr>
          <a:xfrm>
            <a:off x="7173532" y="3108364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4" name="Text 12"/>
          <p:cNvSpPr txBox="1"/>
          <p:nvPr/>
        </p:nvSpPr>
        <p:spPr>
          <a:xfrm>
            <a:off x="2825154" y="3115269"/>
            <a:ext cx="322226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Applied Machine Learning</a:t>
            </a:r>
          </a:p>
        </p:txBody>
      </p:sp>
      <p:sp>
        <p:nvSpPr>
          <p:cNvPr id="195" name="Text 13"/>
          <p:cNvSpPr txBox="1"/>
          <p:nvPr/>
        </p:nvSpPr>
        <p:spPr>
          <a:xfrm>
            <a:off x="2083712" y="3684627"/>
            <a:ext cx="3963712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Used machine learning to personalize the user experience and provide tailored recommendations, resulting in a 60% increase in user engagement and a 25% reduction in subscription churn.</a:t>
            </a:r>
          </a:p>
        </p:txBody>
      </p:sp>
      <p:sp>
        <p:nvSpPr>
          <p:cNvPr id="196" name="Shape 14"/>
          <p:cNvSpPr/>
          <p:nvPr/>
        </p:nvSpPr>
        <p:spPr>
          <a:xfrm>
            <a:off x="7565172" y="5196423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hape 15"/>
          <p:cNvSpPr/>
          <p:nvPr/>
        </p:nvSpPr>
        <p:spPr>
          <a:xfrm>
            <a:off x="7065227" y="4968716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Text 16"/>
          <p:cNvSpPr txBox="1"/>
          <p:nvPr/>
        </p:nvSpPr>
        <p:spPr>
          <a:xfrm>
            <a:off x="7173531" y="5010387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9" name="Text 17"/>
          <p:cNvSpPr txBox="1"/>
          <p:nvPr/>
        </p:nvSpPr>
        <p:spPr>
          <a:xfrm>
            <a:off x="8582977" y="5017294"/>
            <a:ext cx="2258289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Cost Optimisation</a:t>
            </a:r>
          </a:p>
        </p:txBody>
      </p:sp>
      <p:sp>
        <p:nvSpPr>
          <p:cNvPr id="200" name="Text 18"/>
          <p:cNvSpPr txBox="1"/>
          <p:nvPr/>
        </p:nvSpPr>
        <p:spPr>
          <a:xfrm>
            <a:off x="8582977" y="5586650"/>
            <a:ext cx="3963712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Used predictive analytics to optimize inventory management and reduce waste, resulting in a 50% reduction in out-of-stock products and a $2 billion increase in revenue.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Text 2"/>
          <p:cNvSpPr txBox="1"/>
          <p:nvPr/>
        </p:nvSpPr>
        <p:spPr>
          <a:xfrm>
            <a:off x="2083713" y="1392555"/>
            <a:ext cx="412392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Team Structures</a:t>
            </a:r>
          </a:p>
        </p:txBody>
      </p:sp>
      <p:pic>
        <p:nvPicPr>
          <p:cNvPr id="3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93" y="2531268"/>
            <a:ext cx="3295889" cy="203692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 3"/>
          <p:cNvSpPr txBox="1"/>
          <p:nvPr/>
        </p:nvSpPr>
        <p:spPr>
          <a:xfrm>
            <a:off x="2083713" y="4845844"/>
            <a:ext cx="2541609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Top-Down Hierarchy</a:t>
            </a:r>
          </a:p>
        </p:txBody>
      </p:sp>
      <p:sp>
        <p:nvSpPr>
          <p:cNvPr id="34" name="Text 4"/>
          <p:cNvSpPr txBox="1"/>
          <p:nvPr/>
        </p:nvSpPr>
        <p:spPr>
          <a:xfrm>
            <a:off x="2083713" y="5415200"/>
            <a:ext cx="3204449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 more traditional team structure with clearly defined job roles and a top-down approach to decision-making.</a:t>
            </a:r>
          </a:p>
        </p:txBody>
      </p:sp>
      <p:pic>
        <p:nvPicPr>
          <p:cNvPr id="3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7137" y="2531268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 5"/>
          <p:cNvSpPr txBox="1"/>
          <p:nvPr/>
        </p:nvSpPr>
        <p:spPr>
          <a:xfrm>
            <a:off x="5712857" y="4845963"/>
            <a:ext cx="3012180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Cross-Functional Teams</a:t>
            </a:r>
          </a:p>
        </p:txBody>
      </p:sp>
      <p:sp>
        <p:nvSpPr>
          <p:cNvPr id="37" name="Text 6"/>
          <p:cNvSpPr txBox="1"/>
          <p:nvPr/>
        </p:nvSpPr>
        <p:spPr>
          <a:xfrm>
            <a:off x="5712857" y="5415319"/>
            <a:ext cx="3204568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 team structure that breaks down silos and encourages expertise-sharing across various departments and functions.</a:t>
            </a:r>
          </a:p>
        </p:txBody>
      </p:sp>
      <p:pic>
        <p:nvPicPr>
          <p:cNvPr id="3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6400" y="2531268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7"/>
          <p:cNvSpPr txBox="1"/>
          <p:nvPr/>
        </p:nvSpPr>
        <p:spPr>
          <a:xfrm>
            <a:off x="9342119" y="4845963"/>
            <a:ext cx="257854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Decentralized Teams</a:t>
            </a:r>
          </a:p>
        </p:txBody>
      </p:sp>
      <p:sp>
        <p:nvSpPr>
          <p:cNvPr id="40" name="Text 8"/>
          <p:cNvSpPr txBox="1"/>
          <p:nvPr/>
        </p:nvSpPr>
        <p:spPr>
          <a:xfrm>
            <a:off x="9342120" y="5415319"/>
            <a:ext cx="3204567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 decentralized team structure that operates remotely and is free to pursue individual project goals.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1"/>
          <p:cNvSpPr/>
          <p:nvPr/>
        </p:nvSpPr>
        <p:spPr>
          <a:xfrm>
            <a:off x="0" y="-1"/>
            <a:ext cx="14630400" cy="8362238"/>
          </a:xfrm>
          <a:prstGeom prst="rect">
            <a:avLst/>
          </a:prstGeom>
          <a:solidFill>
            <a:srgbClr val="FFFFFF"/>
          </a:solidFill>
          <a:ln w="10478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 2"/>
          <p:cNvSpPr txBox="1"/>
          <p:nvPr/>
        </p:nvSpPr>
        <p:spPr>
          <a:xfrm>
            <a:off x="3355657" y="463748"/>
            <a:ext cx="7918966" cy="164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100"/>
              </a:lnSpc>
              <a:defRPr b="1" spc="-100" sz="3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Advantages and Disadvantages of Different Team Structures and Infrastructure Options</a:t>
            </a:r>
          </a:p>
        </p:txBody>
      </p:sp>
      <p:sp>
        <p:nvSpPr>
          <p:cNvPr id="45" name="Shape 3"/>
          <p:cNvSpPr/>
          <p:nvPr/>
        </p:nvSpPr>
        <p:spPr>
          <a:xfrm>
            <a:off x="7298293" y="2381844"/>
            <a:ext cx="33696" cy="5516643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4"/>
          <p:cNvSpPr/>
          <p:nvPr/>
        </p:nvSpPr>
        <p:spPr>
          <a:xfrm>
            <a:off x="7504748" y="2686348"/>
            <a:ext cx="590194" cy="33696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hape 5"/>
          <p:cNvSpPr/>
          <p:nvPr/>
        </p:nvSpPr>
        <p:spPr>
          <a:xfrm>
            <a:off x="7125413" y="2513647"/>
            <a:ext cx="379334" cy="379334"/>
          </a:xfrm>
          <a:prstGeom prst="roundRect">
            <a:avLst>
              <a:gd name="adj" fmla="val 20006"/>
            </a:avLst>
          </a:prstGeom>
          <a:solidFill>
            <a:srgbClr val="DADBF1"/>
          </a:solidFill>
          <a:ln w="10478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 6"/>
          <p:cNvSpPr txBox="1"/>
          <p:nvPr/>
        </p:nvSpPr>
        <p:spPr>
          <a:xfrm>
            <a:off x="7197626" y="2545198"/>
            <a:ext cx="234911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400"/>
              </a:lnSpc>
              <a:defRPr b="1" spc="-27" sz="19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" name="Text 7"/>
          <p:cNvSpPr txBox="1"/>
          <p:nvPr/>
        </p:nvSpPr>
        <p:spPr>
          <a:xfrm>
            <a:off x="8288297" y="2550437"/>
            <a:ext cx="1670111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b="1" spc="-50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Centralized Team</a:t>
            </a:r>
          </a:p>
        </p:txBody>
      </p:sp>
      <p:sp>
        <p:nvSpPr>
          <p:cNvPr id="50" name="Text 8"/>
          <p:cNvSpPr txBox="1"/>
          <p:nvPr/>
        </p:nvSpPr>
        <p:spPr>
          <a:xfrm>
            <a:off x="8288297" y="2982516"/>
            <a:ext cx="2986328" cy="114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Pros: Strong cohesion, unified communication, easier to manage.</a:t>
            </a:r>
          </a:p>
          <a:p>
            <a:pPr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Cons: Less adaptability, lower specialization, may create bottlenecks</a:t>
            </a:r>
          </a:p>
        </p:txBody>
      </p:sp>
      <p:sp>
        <p:nvSpPr>
          <p:cNvPr id="51" name="Shape 9"/>
          <p:cNvSpPr/>
          <p:nvPr/>
        </p:nvSpPr>
        <p:spPr>
          <a:xfrm>
            <a:off x="6535222" y="3529429"/>
            <a:ext cx="590194" cy="33696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Shape 10"/>
          <p:cNvSpPr/>
          <p:nvPr/>
        </p:nvSpPr>
        <p:spPr>
          <a:xfrm>
            <a:off x="7125413" y="3356728"/>
            <a:ext cx="379334" cy="379334"/>
          </a:xfrm>
          <a:prstGeom prst="roundRect">
            <a:avLst>
              <a:gd name="adj" fmla="val 20006"/>
            </a:avLst>
          </a:prstGeom>
          <a:solidFill>
            <a:srgbClr val="DADBF1"/>
          </a:solidFill>
          <a:ln w="10478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Text 11"/>
          <p:cNvSpPr txBox="1"/>
          <p:nvPr/>
        </p:nvSpPr>
        <p:spPr>
          <a:xfrm>
            <a:off x="7197626" y="3388281"/>
            <a:ext cx="234911" cy="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400"/>
              </a:lnSpc>
              <a:defRPr b="1" spc="-27" sz="19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" name="Text 12"/>
          <p:cNvSpPr txBox="1"/>
          <p:nvPr/>
        </p:nvSpPr>
        <p:spPr>
          <a:xfrm>
            <a:off x="4841318" y="3393518"/>
            <a:ext cx="1500546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000"/>
              </a:lnSpc>
              <a:defRPr b="1" spc="-50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Hub and Spoke</a:t>
            </a:r>
          </a:p>
        </p:txBody>
      </p:sp>
      <p:sp>
        <p:nvSpPr>
          <p:cNvPr id="55" name="Text 13"/>
          <p:cNvSpPr txBox="1"/>
          <p:nvPr/>
        </p:nvSpPr>
        <p:spPr>
          <a:xfrm>
            <a:off x="3355657" y="3825597"/>
            <a:ext cx="2986209" cy="167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Pros: More flexibility, higher specialization, better suited to large organizations.</a:t>
            </a:r>
          </a:p>
          <a:p>
            <a:pPr algn="r"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Cons: May lead to confusion among internal stakeholders, may lead to fragmentation</a:t>
            </a:r>
          </a:p>
        </p:txBody>
      </p:sp>
      <p:sp>
        <p:nvSpPr>
          <p:cNvPr id="56" name="Shape 14"/>
          <p:cNvSpPr/>
          <p:nvPr/>
        </p:nvSpPr>
        <p:spPr>
          <a:xfrm>
            <a:off x="7504748" y="4807327"/>
            <a:ext cx="590194" cy="33696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hape 15"/>
          <p:cNvSpPr/>
          <p:nvPr/>
        </p:nvSpPr>
        <p:spPr>
          <a:xfrm>
            <a:off x="7125413" y="4634627"/>
            <a:ext cx="379334" cy="379334"/>
          </a:xfrm>
          <a:prstGeom prst="roundRect">
            <a:avLst>
              <a:gd name="adj" fmla="val 20006"/>
            </a:avLst>
          </a:prstGeom>
          <a:solidFill>
            <a:srgbClr val="DADBF1"/>
          </a:solidFill>
          <a:ln w="10478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ext 16"/>
          <p:cNvSpPr txBox="1"/>
          <p:nvPr/>
        </p:nvSpPr>
        <p:spPr>
          <a:xfrm>
            <a:off x="7197626" y="4666177"/>
            <a:ext cx="234911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400"/>
              </a:lnSpc>
              <a:defRPr b="1" spc="-27" sz="19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" name="Text 17"/>
          <p:cNvSpPr txBox="1"/>
          <p:nvPr/>
        </p:nvSpPr>
        <p:spPr>
          <a:xfrm>
            <a:off x="8288297" y="4671417"/>
            <a:ext cx="1713073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b="1" spc="-50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Cloud Computing</a:t>
            </a:r>
          </a:p>
        </p:txBody>
      </p:sp>
      <p:sp>
        <p:nvSpPr>
          <p:cNvPr id="60" name="Text 18"/>
          <p:cNvSpPr txBox="1"/>
          <p:nvPr/>
        </p:nvSpPr>
        <p:spPr>
          <a:xfrm>
            <a:off x="8288297" y="5103495"/>
            <a:ext cx="2986328" cy="140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Pros: Scalable, cost-effective, easy to manage.</a:t>
            </a:r>
          </a:p>
          <a:p>
            <a:pPr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Cons: Relies on internet connection, may lack full control over the computing environment.</a:t>
            </a:r>
          </a:p>
        </p:txBody>
      </p:sp>
      <p:sp>
        <p:nvSpPr>
          <p:cNvPr id="61" name="Shape 19"/>
          <p:cNvSpPr/>
          <p:nvPr/>
        </p:nvSpPr>
        <p:spPr>
          <a:xfrm>
            <a:off x="6535222" y="6085344"/>
            <a:ext cx="590194" cy="33696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20"/>
          <p:cNvSpPr/>
          <p:nvPr/>
        </p:nvSpPr>
        <p:spPr>
          <a:xfrm>
            <a:off x="7125413" y="5912644"/>
            <a:ext cx="379334" cy="379334"/>
          </a:xfrm>
          <a:prstGeom prst="roundRect">
            <a:avLst>
              <a:gd name="adj" fmla="val 20006"/>
            </a:avLst>
          </a:prstGeom>
          <a:solidFill>
            <a:srgbClr val="DADBF1"/>
          </a:solidFill>
          <a:ln w="10478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Text 21"/>
          <p:cNvSpPr txBox="1"/>
          <p:nvPr/>
        </p:nvSpPr>
        <p:spPr>
          <a:xfrm>
            <a:off x="7197626" y="5944194"/>
            <a:ext cx="234911" cy="39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400"/>
              </a:lnSpc>
              <a:defRPr b="1" spc="-27" sz="19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" name="Text 22"/>
          <p:cNvSpPr txBox="1"/>
          <p:nvPr/>
        </p:nvSpPr>
        <p:spPr>
          <a:xfrm>
            <a:off x="4354155" y="5949434"/>
            <a:ext cx="1987710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000"/>
              </a:lnSpc>
              <a:defRPr b="1" spc="-50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In-House Computing</a:t>
            </a:r>
          </a:p>
        </p:txBody>
      </p:sp>
      <p:sp>
        <p:nvSpPr>
          <p:cNvPr id="65" name="Text 23"/>
          <p:cNvSpPr txBox="1"/>
          <p:nvPr/>
        </p:nvSpPr>
        <p:spPr>
          <a:xfrm>
            <a:off x="3355657" y="6381512"/>
            <a:ext cx="2986209" cy="114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Pros: Customized, greater control, higher security.</a:t>
            </a:r>
          </a:p>
          <a:p>
            <a:pPr algn="r">
              <a:lnSpc>
                <a:spcPts val="2100"/>
              </a:lnSpc>
              <a:defRPr spc="-27" sz="1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Cons: More maintenance, less scalable, requires higher investment overheads.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Text 3"/>
          <p:cNvSpPr txBox="1"/>
          <p:nvPr/>
        </p:nvSpPr>
        <p:spPr>
          <a:xfrm>
            <a:off x="2083713" y="1071324"/>
            <a:ext cx="2564115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Job Roles</a:t>
            </a:r>
          </a:p>
        </p:txBody>
      </p:sp>
      <p:sp>
        <p:nvSpPr>
          <p:cNvPr id="72" name="Shape 4"/>
          <p:cNvSpPr/>
          <p:nvPr/>
        </p:nvSpPr>
        <p:spPr>
          <a:xfrm>
            <a:off x="2037993" y="2272545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ext 5"/>
          <p:cNvSpPr txBox="1"/>
          <p:nvPr/>
        </p:nvSpPr>
        <p:spPr>
          <a:xfrm>
            <a:off x="2146296" y="2314218"/>
            <a:ext cx="283337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" name="Text 6"/>
          <p:cNvSpPr txBox="1"/>
          <p:nvPr/>
        </p:nvSpPr>
        <p:spPr>
          <a:xfrm>
            <a:off x="2805826" y="2348864"/>
            <a:ext cx="1749301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Analysts</a:t>
            </a:r>
          </a:p>
        </p:txBody>
      </p:sp>
      <p:sp>
        <p:nvSpPr>
          <p:cNvPr id="75" name="Text 7"/>
          <p:cNvSpPr txBox="1"/>
          <p:nvPr/>
        </p:nvSpPr>
        <p:spPr>
          <a:xfrm>
            <a:off x="2805827" y="2918222"/>
            <a:ext cx="4352568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Responsible for analyzing large sets of data, generating insights, and providing data-driven recommendations to inform business decisions.</a:t>
            </a:r>
          </a:p>
        </p:txBody>
      </p:sp>
      <p:sp>
        <p:nvSpPr>
          <p:cNvPr id="76" name="Shape 8"/>
          <p:cNvSpPr/>
          <p:nvPr/>
        </p:nvSpPr>
        <p:spPr>
          <a:xfrm>
            <a:off x="7426284" y="2272545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ext 9"/>
          <p:cNvSpPr txBox="1"/>
          <p:nvPr/>
        </p:nvSpPr>
        <p:spPr>
          <a:xfrm>
            <a:off x="7534589" y="2314218"/>
            <a:ext cx="283338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" name="Text 10"/>
          <p:cNvSpPr txBox="1"/>
          <p:nvPr/>
        </p:nvSpPr>
        <p:spPr>
          <a:xfrm>
            <a:off x="8194118" y="2348864"/>
            <a:ext cx="189049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Scientists</a:t>
            </a:r>
          </a:p>
        </p:txBody>
      </p:sp>
      <p:sp>
        <p:nvSpPr>
          <p:cNvPr id="79" name="Text 11"/>
          <p:cNvSpPr txBox="1"/>
          <p:nvPr/>
        </p:nvSpPr>
        <p:spPr>
          <a:xfrm>
            <a:off x="8194118" y="2918222"/>
            <a:ext cx="4352569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Use machine learning and statistical models to build predictive models and generate insights that can drive innovation and growth.</a:t>
            </a:r>
          </a:p>
        </p:txBody>
      </p:sp>
      <p:sp>
        <p:nvSpPr>
          <p:cNvPr id="80" name="Shape 12"/>
          <p:cNvSpPr/>
          <p:nvPr/>
        </p:nvSpPr>
        <p:spPr>
          <a:xfrm>
            <a:off x="2037993" y="4735591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Text 13"/>
          <p:cNvSpPr txBox="1"/>
          <p:nvPr/>
        </p:nvSpPr>
        <p:spPr>
          <a:xfrm>
            <a:off x="2146296" y="4777263"/>
            <a:ext cx="283337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2" name="Text 14"/>
          <p:cNvSpPr txBox="1"/>
          <p:nvPr/>
        </p:nvSpPr>
        <p:spPr>
          <a:xfrm>
            <a:off x="2805826" y="4811910"/>
            <a:ext cx="192844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Engineers</a:t>
            </a:r>
          </a:p>
        </p:txBody>
      </p:sp>
      <p:sp>
        <p:nvSpPr>
          <p:cNvPr id="83" name="Text 15"/>
          <p:cNvSpPr txBox="1"/>
          <p:nvPr/>
        </p:nvSpPr>
        <p:spPr>
          <a:xfrm>
            <a:off x="2805827" y="5381268"/>
            <a:ext cx="4352568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Responsible for managing databases and data pipelines, ensuring data availability and integrity, and developing scalable and efficient systems to support data-driven initiatives.</a:t>
            </a:r>
          </a:p>
        </p:txBody>
      </p:sp>
      <p:sp>
        <p:nvSpPr>
          <p:cNvPr id="84" name="Shape 16"/>
          <p:cNvSpPr/>
          <p:nvPr/>
        </p:nvSpPr>
        <p:spPr>
          <a:xfrm>
            <a:off x="7426284" y="4735591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ext 17"/>
          <p:cNvSpPr txBox="1"/>
          <p:nvPr/>
        </p:nvSpPr>
        <p:spPr>
          <a:xfrm>
            <a:off x="7534589" y="4777263"/>
            <a:ext cx="283337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6" name="Text 18"/>
          <p:cNvSpPr txBox="1"/>
          <p:nvPr/>
        </p:nvSpPr>
        <p:spPr>
          <a:xfrm>
            <a:off x="8194118" y="4811910"/>
            <a:ext cx="321631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Visualization Experts</a:t>
            </a:r>
          </a:p>
        </p:txBody>
      </p:sp>
      <p:sp>
        <p:nvSpPr>
          <p:cNvPr id="87" name="Text 19"/>
          <p:cNvSpPr txBox="1"/>
          <p:nvPr/>
        </p:nvSpPr>
        <p:spPr>
          <a:xfrm>
            <a:off x="8194118" y="5381268"/>
            <a:ext cx="4352569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Specialists in creating compelling visualizations and engaging dashboards to deliver insights in a clear and concise manner.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Text 2"/>
          <p:cNvSpPr txBox="1"/>
          <p:nvPr/>
        </p:nvSpPr>
        <p:spPr>
          <a:xfrm>
            <a:off x="2083712" y="1046677"/>
            <a:ext cx="794132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Job Roles in Data Science Team</a:t>
            </a:r>
          </a:p>
        </p:txBody>
      </p:sp>
      <p:sp>
        <p:nvSpPr>
          <p:cNvPr id="92" name="Text 3"/>
          <p:cNvSpPr txBox="1"/>
          <p:nvPr/>
        </p:nvSpPr>
        <p:spPr>
          <a:xfrm>
            <a:off x="2083712" y="2296477"/>
            <a:ext cx="2147385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200"/>
              </a:lnSpc>
              <a:defRPr b="1" spc="-79" sz="26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Scientist</a:t>
            </a:r>
          </a:p>
        </p:txBody>
      </p:sp>
      <p:sp>
        <p:nvSpPr>
          <p:cNvPr id="93" name="Text 4"/>
          <p:cNvSpPr txBox="1"/>
          <p:nvPr/>
        </p:nvSpPr>
        <p:spPr>
          <a:xfrm>
            <a:off x="2439113" y="2962869"/>
            <a:ext cx="2092263" cy="45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94" name="Text 5"/>
          <p:cNvSpPr txBox="1"/>
          <p:nvPr/>
        </p:nvSpPr>
        <p:spPr>
          <a:xfrm>
            <a:off x="2439113" y="3451502"/>
            <a:ext cx="2059127" cy="45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95" name="Text 6"/>
          <p:cNvSpPr txBox="1"/>
          <p:nvPr/>
        </p:nvSpPr>
        <p:spPr>
          <a:xfrm>
            <a:off x="2439113" y="3940135"/>
            <a:ext cx="1733571" cy="45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Deep learning</a:t>
            </a:r>
          </a:p>
        </p:txBody>
      </p:sp>
      <p:sp>
        <p:nvSpPr>
          <p:cNvPr id="96" name="Text 7"/>
          <p:cNvSpPr txBox="1"/>
          <p:nvPr/>
        </p:nvSpPr>
        <p:spPr>
          <a:xfrm>
            <a:off x="2439113" y="4428768"/>
            <a:ext cx="1355078" cy="45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Python, R</a:t>
            </a:r>
          </a:p>
        </p:txBody>
      </p:sp>
      <p:sp>
        <p:nvSpPr>
          <p:cNvPr id="97" name="Text 8"/>
          <p:cNvSpPr txBox="1"/>
          <p:nvPr/>
        </p:nvSpPr>
        <p:spPr>
          <a:xfrm>
            <a:off x="2439113" y="4917399"/>
            <a:ext cx="2601004" cy="45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3-6 years of experience</a:t>
            </a:r>
          </a:p>
        </p:txBody>
      </p:sp>
      <p:sp>
        <p:nvSpPr>
          <p:cNvPr id="98" name="Text 9"/>
          <p:cNvSpPr txBox="1"/>
          <p:nvPr/>
        </p:nvSpPr>
        <p:spPr>
          <a:xfrm>
            <a:off x="2439113" y="5406032"/>
            <a:ext cx="2709507" cy="84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$70,000-$130,000 salary range</a:t>
            </a:r>
          </a:p>
        </p:txBody>
      </p:sp>
      <p:sp>
        <p:nvSpPr>
          <p:cNvPr id="99" name="Text 10"/>
          <p:cNvSpPr txBox="1"/>
          <p:nvPr/>
        </p:nvSpPr>
        <p:spPr>
          <a:xfrm>
            <a:off x="2439113" y="6294477"/>
            <a:ext cx="2709507" cy="84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Developing predictive models and algorithms</a:t>
            </a:r>
          </a:p>
        </p:txBody>
      </p:sp>
      <p:sp>
        <p:nvSpPr>
          <p:cNvPr id="100" name="Text 11"/>
          <p:cNvSpPr txBox="1"/>
          <p:nvPr/>
        </p:nvSpPr>
        <p:spPr>
          <a:xfrm>
            <a:off x="5789652" y="2296477"/>
            <a:ext cx="2194016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200"/>
              </a:lnSpc>
              <a:defRPr b="1" spc="-79" sz="26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Engineer</a:t>
            </a:r>
          </a:p>
        </p:txBody>
      </p:sp>
      <p:sp>
        <p:nvSpPr>
          <p:cNvPr id="101" name="Text 12"/>
          <p:cNvSpPr txBox="1"/>
          <p:nvPr/>
        </p:nvSpPr>
        <p:spPr>
          <a:xfrm>
            <a:off x="6145053" y="2962869"/>
            <a:ext cx="1829503" cy="45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Hadoop, Spark</a:t>
            </a:r>
          </a:p>
        </p:txBody>
      </p:sp>
      <p:sp>
        <p:nvSpPr>
          <p:cNvPr id="102" name="Text 13"/>
          <p:cNvSpPr txBox="1"/>
          <p:nvPr/>
        </p:nvSpPr>
        <p:spPr>
          <a:xfrm>
            <a:off x="6145053" y="3451502"/>
            <a:ext cx="2709507" cy="84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Experience in ETL processes</a:t>
            </a:r>
          </a:p>
        </p:txBody>
      </p:sp>
      <p:sp>
        <p:nvSpPr>
          <p:cNvPr id="103" name="Text 14"/>
          <p:cNvSpPr txBox="1"/>
          <p:nvPr/>
        </p:nvSpPr>
        <p:spPr>
          <a:xfrm>
            <a:off x="6145053" y="4339947"/>
            <a:ext cx="2601004" cy="45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3-5 years of experience</a:t>
            </a:r>
          </a:p>
        </p:txBody>
      </p:sp>
      <p:sp>
        <p:nvSpPr>
          <p:cNvPr id="104" name="Text 15"/>
          <p:cNvSpPr txBox="1"/>
          <p:nvPr/>
        </p:nvSpPr>
        <p:spPr>
          <a:xfrm>
            <a:off x="6145053" y="4828580"/>
            <a:ext cx="2709507" cy="84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$90,000-$150,000 salary range</a:t>
            </a:r>
          </a:p>
        </p:txBody>
      </p:sp>
      <p:sp>
        <p:nvSpPr>
          <p:cNvPr id="105" name="Text 16"/>
          <p:cNvSpPr txBox="1"/>
          <p:nvPr/>
        </p:nvSpPr>
        <p:spPr>
          <a:xfrm>
            <a:off x="6145053" y="5717023"/>
            <a:ext cx="2709507" cy="163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Implementing data pipelines and optimizing data warehouse systems</a:t>
            </a:r>
          </a:p>
        </p:txBody>
      </p:sp>
      <p:sp>
        <p:nvSpPr>
          <p:cNvPr id="106" name="Text 17"/>
          <p:cNvSpPr txBox="1"/>
          <p:nvPr/>
        </p:nvSpPr>
        <p:spPr>
          <a:xfrm>
            <a:off x="9495591" y="2296477"/>
            <a:ext cx="1971878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200"/>
              </a:lnSpc>
              <a:defRPr b="1" spc="-79" sz="26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Analyst</a:t>
            </a:r>
          </a:p>
        </p:txBody>
      </p:sp>
      <p:sp>
        <p:nvSpPr>
          <p:cNvPr id="107" name="Text 18"/>
          <p:cNvSpPr txBox="1"/>
          <p:nvPr/>
        </p:nvSpPr>
        <p:spPr>
          <a:xfrm>
            <a:off x="9850992" y="2962869"/>
            <a:ext cx="2709506" cy="84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Data cleaning, wrangling, and munging</a:t>
            </a:r>
          </a:p>
        </p:txBody>
      </p:sp>
      <p:sp>
        <p:nvSpPr>
          <p:cNvPr id="108" name="Text 19"/>
          <p:cNvSpPr txBox="1"/>
          <p:nvPr/>
        </p:nvSpPr>
        <p:spPr>
          <a:xfrm>
            <a:off x="9850992" y="3851314"/>
            <a:ext cx="1482513" cy="456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SQL, Excel</a:t>
            </a:r>
          </a:p>
        </p:txBody>
      </p:sp>
      <p:sp>
        <p:nvSpPr>
          <p:cNvPr id="109" name="Text 20"/>
          <p:cNvSpPr txBox="1"/>
          <p:nvPr/>
        </p:nvSpPr>
        <p:spPr>
          <a:xfrm>
            <a:off x="9850992" y="4339947"/>
            <a:ext cx="2601003" cy="456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1-3 years of experience</a:t>
            </a:r>
          </a:p>
        </p:txBody>
      </p:sp>
      <p:sp>
        <p:nvSpPr>
          <p:cNvPr id="110" name="Text 21"/>
          <p:cNvSpPr txBox="1"/>
          <p:nvPr/>
        </p:nvSpPr>
        <p:spPr>
          <a:xfrm>
            <a:off x="9850992" y="4828580"/>
            <a:ext cx="2709506" cy="84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$50,000-$90,000 salary range</a:t>
            </a:r>
          </a:p>
        </p:txBody>
      </p:sp>
      <p:sp>
        <p:nvSpPr>
          <p:cNvPr id="111" name="Text 22"/>
          <p:cNvSpPr txBox="1"/>
          <p:nvPr/>
        </p:nvSpPr>
        <p:spPr>
          <a:xfrm>
            <a:off x="9850992" y="5717023"/>
            <a:ext cx="2709506" cy="84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3100"/>
              </a:lnSpc>
              <a:buSzPct val="100000"/>
              <a:buChar char="•"/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Creating reports and visualizations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 2"/>
          <p:cNvSpPr txBox="1"/>
          <p:nvPr/>
        </p:nvSpPr>
        <p:spPr>
          <a:xfrm>
            <a:off x="2083713" y="1101328"/>
            <a:ext cx="2170539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Skillsets</a:t>
            </a:r>
          </a:p>
        </p:txBody>
      </p:sp>
      <p:sp>
        <p:nvSpPr>
          <p:cNvPr id="116" name="Shape 3"/>
          <p:cNvSpPr/>
          <p:nvPr/>
        </p:nvSpPr>
        <p:spPr>
          <a:xfrm>
            <a:off x="7293054" y="2240041"/>
            <a:ext cx="44411" cy="4888112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4"/>
          <p:cNvSpPr/>
          <p:nvPr/>
        </p:nvSpPr>
        <p:spPr>
          <a:xfrm>
            <a:off x="7565172" y="2641342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5"/>
          <p:cNvSpPr/>
          <p:nvPr/>
        </p:nvSpPr>
        <p:spPr>
          <a:xfrm>
            <a:off x="7065227" y="2413635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ext 6"/>
          <p:cNvSpPr txBox="1"/>
          <p:nvPr/>
        </p:nvSpPr>
        <p:spPr>
          <a:xfrm>
            <a:off x="7173532" y="2455306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0" name="Text 7"/>
          <p:cNvSpPr txBox="1"/>
          <p:nvPr/>
        </p:nvSpPr>
        <p:spPr>
          <a:xfrm>
            <a:off x="8582977" y="2462213"/>
            <a:ext cx="314388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Programming Languages</a:t>
            </a:r>
          </a:p>
        </p:txBody>
      </p:sp>
      <p:sp>
        <p:nvSpPr>
          <p:cNvPr id="121" name="Text 8"/>
          <p:cNvSpPr txBox="1"/>
          <p:nvPr/>
        </p:nvSpPr>
        <p:spPr>
          <a:xfrm>
            <a:off x="8582977" y="3031569"/>
            <a:ext cx="1932232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Python, SQL, Spark</a:t>
            </a:r>
          </a:p>
        </p:txBody>
      </p:sp>
      <p:sp>
        <p:nvSpPr>
          <p:cNvPr id="122" name="Shape 9"/>
          <p:cNvSpPr/>
          <p:nvPr/>
        </p:nvSpPr>
        <p:spPr>
          <a:xfrm>
            <a:off x="6287630" y="3752195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hape 10"/>
          <p:cNvSpPr/>
          <p:nvPr/>
        </p:nvSpPr>
        <p:spPr>
          <a:xfrm>
            <a:off x="7065227" y="352448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Text 11"/>
          <p:cNvSpPr txBox="1"/>
          <p:nvPr/>
        </p:nvSpPr>
        <p:spPr>
          <a:xfrm>
            <a:off x="7173532" y="3566159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5" name="Text 12"/>
          <p:cNvSpPr txBox="1"/>
          <p:nvPr/>
        </p:nvSpPr>
        <p:spPr>
          <a:xfrm>
            <a:off x="3810053" y="3573066"/>
            <a:ext cx="2237369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26" name="Text 13"/>
          <p:cNvSpPr txBox="1"/>
          <p:nvPr/>
        </p:nvSpPr>
        <p:spPr>
          <a:xfrm>
            <a:off x="2083712" y="4142423"/>
            <a:ext cx="396371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Classification, Regression, Clustering, Deep Learning</a:t>
            </a:r>
          </a:p>
        </p:txBody>
      </p:sp>
      <p:sp>
        <p:nvSpPr>
          <p:cNvPr id="127" name="Shape 14"/>
          <p:cNvSpPr/>
          <p:nvPr/>
        </p:nvSpPr>
        <p:spPr>
          <a:xfrm>
            <a:off x="7565172" y="4751963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hape 15"/>
          <p:cNvSpPr/>
          <p:nvPr/>
        </p:nvSpPr>
        <p:spPr>
          <a:xfrm>
            <a:off x="7065227" y="4524256"/>
            <a:ext cx="499944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Text 16"/>
          <p:cNvSpPr txBox="1"/>
          <p:nvPr/>
        </p:nvSpPr>
        <p:spPr>
          <a:xfrm>
            <a:off x="7173531" y="4565927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Text 17"/>
          <p:cNvSpPr txBox="1"/>
          <p:nvPr/>
        </p:nvSpPr>
        <p:spPr>
          <a:xfrm>
            <a:off x="8582977" y="4572832"/>
            <a:ext cx="120614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Statistics</a:t>
            </a:r>
          </a:p>
        </p:txBody>
      </p:sp>
      <p:sp>
        <p:nvSpPr>
          <p:cNvPr id="131" name="Text 18"/>
          <p:cNvSpPr txBox="1"/>
          <p:nvPr/>
        </p:nvSpPr>
        <p:spPr>
          <a:xfrm>
            <a:off x="8582977" y="5142190"/>
            <a:ext cx="3803176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Hypothesis Testing, Regression Analysis</a:t>
            </a:r>
          </a:p>
        </p:txBody>
      </p:sp>
      <p:sp>
        <p:nvSpPr>
          <p:cNvPr id="132" name="Shape 19"/>
          <p:cNvSpPr/>
          <p:nvPr/>
        </p:nvSpPr>
        <p:spPr>
          <a:xfrm>
            <a:off x="6287630" y="5751850"/>
            <a:ext cx="777598" cy="44411"/>
          </a:xfrm>
          <a:prstGeom prst="rect">
            <a:avLst/>
          </a:prstGeom>
          <a:solidFill>
            <a:srgbClr val="B5B7E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20"/>
          <p:cNvSpPr/>
          <p:nvPr/>
        </p:nvSpPr>
        <p:spPr>
          <a:xfrm>
            <a:off x="7065227" y="5524143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ext 21"/>
          <p:cNvSpPr txBox="1"/>
          <p:nvPr/>
        </p:nvSpPr>
        <p:spPr>
          <a:xfrm>
            <a:off x="7173532" y="5565814"/>
            <a:ext cx="283337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5" name="Text 22"/>
          <p:cNvSpPr txBox="1"/>
          <p:nvPr/>
        </p:nvSpPr>
        <p:spPr>
          <a:xfrm>
            <a:off x="3264129" y="5572719"/>
            <a:ext cx="2783294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700"/>
              </a:lnSpc>
              <a:defRPr b="1" spc="-66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Big Data Technologies</a:t>
            </a:r>
          </a:p>
        </p:txBody>
      </p:sp>
      <p:sp>
        <p:nvSpPr>
          <p:cNvPr id="136" name="Text 23"/>
          <p:cNvSpPr txBox="1"/>
          <p:nvPr/>
        </p:nvSpPr>
        <p:spPr>
          <a:xfrm>
            <a:off x="2724174" y="6142077"/>
            <a:ext cx="3323250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Hadoop, Spark, NoSQL 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0" name="Group"/>
          <p:cNvGrpSpPr/>
          <p:nvPr/>
        </p:nvGrpSpPr>
        <p:grpSpPr>
          <a:xfrm>
            <a:off x="2037993" y="2847022"/>
            <a:ext cx="10554533" cy="2535437"/>
            <a:chOff x="0" y="0"/>
            <a:chExt cx="10554532" cy="2535435"/>
          </a:xfrm>
        </p:grpSpPr>
        <p:sp>
          <p:nvSpPr>
            <p:cNvPr id="140" name="Text 2"/>
            <p:cNvSpPr txBox="1"/>
            <p:nvPr/>
          </p:nvSpPr>
          <p:spPr>
            <a:xfrm>
              <a:off x="45720" y="0"/>
              <a:ext cx="3364819" cy="765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5400"/>
                </a:lnSpc>
                <a:defRPr b="1" spc="-131" sz="4300"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Salary Range</a:t>
              </a:r>
            </a:p>
          </p:txBody>
        </p:sp>
        <p:sp>
          <p:nvSpPr>
            <p:cNvPr id="141" name="Shape 3"/>
            <p:cNvSpPr/>
            <p:nvPr/>
          </p:nvSpPr>
          <p:spPr>
            <a:xfrm>
              <a:off x="0" y="1138713"/>
              <a:ext cx="3370065" cy="1396723"/>
            </a:xfrm>
            <a:prstGeom prst="roundRect">
              <a:avLst>
                <a:gd name="adj" fmla="val 7159"/>
              </a:avLst>
            </a:prstGeom>
            <a:solidFill>
              <a:srgbClr val="DADBF1"/>
            </a:solidFill>
            <a:ln w="13811" cap="flat">
              <a:solidFill>
                <a:srgbClr val="B5B7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Text 4"/>
            <p:cNvSpPr txBox="1"/>
            <p:nvPr/>
          </p:nvSpPr>
          <p:spPr>
            <a:xfrm>
              <a:off x="281701" y="1374694"/>
              <a:ext cx="1464465" cy="427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700"/>
                </a:lnSpc>
                <a:defRPr b="1" spc="-66" sz="21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Entry-Level</a:t>
              </a:r>
            </a:p>
          </p:txBody>
        </p:sp>
        <p:sp>
          <p:nvSpPr>
            <p:cNvPr id="143" name="Text 5"/>
            <p:cNvSpPr txBox="1"/>
            <p:nvPr/>
          </p:nvSpPr>
          <p:spPr>
            <a:xfrm>
              <a:off x="281701" y="1944052"/>
              <a:ext cx="1670210" cy="415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700"/>
                </a:lnSpc>
                <a:defRPr spc="-34" sz="17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$50,000-$70,000</a:t>
              </a:r>
            </a:p>
          </p:txBody>
        </p:sp>
        <p:sp>
          <p:nvSpPr>
            <p:cNvPr id="144" name="Shape 6"/>
            <p:cNvSpPr/>
            <p:nvPr/>
          </p:nvSpPr>
          <p:spPr>
            <a:xfrm>
              <a:off x="3592234" y="1138713"/>
              <a:ext cx="3370066" cy="1396723"/>
            </a:xfrm>
            <a:prstGeom prst="roundRect">
              <a:avLst>
                <a:gd name="adj" fmla="val 7159"/>
              </a:avLst>
            </a:prstGeom>
            <a:solidFill>
              <a:srgbClr val="DADBF1"/>
            </a:solidFill>
            <a:ln w="13811" cap="flat">
              <a:solidFill>
                <a:srgbClr val="B5B7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Text 7"/>
            <p:cNvSpPr txBox="1"/>
            <p:nvPr/>
          </p:nvSpPr>
          <p:spPr>
            <a:xfrm>
              <a:off x="3873936" y="1374694"/>
              <a:ext cx="1258674" cy="427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700"/>
                </a:lnSpc>
                <a:defRPr b="1" spc="-66" sz="21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Mid-Level</a:t>
              </a:r>
            </a:p>
          </p:txBody>
        </p:sp>
        <p:sp>
          <p:nvSpPr>
            <p:cNvPr id="146" name="Text 8"/>
            <p:cNvSpPr txBox="1"/>
            <p:nvPr/>
          </p:nvSpPr>
          <p:spPr>
            <a:xfrm>
              <a:off x="3873936" y="1944052"/>
              <a:ext cx="1785838" cy="415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700"/>
                </a:lnSpc>
                <a:defRPr spc="-34" sz="17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$80,000-$120,000</a:t>
              </a:r>
            </a:p>
          </p:txBody>
        </p:sp>
        <p:sp>
          <p:nvSpPr>
            <p:cNvPr id="147" name="Shape 9"/>
            <p:cNvSpPr/>
            <p:nvPr/>
          </p:nvSpPr>
          <p:spPr>
            <a:xfrm>
              <a:off x="7184468" y="1138713"/>
              <a:ext cx="3370065" cy="1396723"/>
            </a:xfrm>
            <a:prstGeom prst="roundRect">
              <a:avLst>
                <a:gd name="adj" fmla="val 7159"/>
              </a:avLst>
            </a:prstGeom>
            <a:solidFill>
              <a:srgbClr val="DADBF1"/>
            </a:solidFill>
            <a:ln w="13811" cap="flat">
              <a:solidFill>
                <a:srgbClr val="B5B7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Text 10"/>
            <p:cNvSpPr txBox="1"/>
            <p:nvPr/>
          </p:nvSpPr>
          <p:spPr>
            <a:xfrm>
              <a:off x="7466171" y="1374694"/>
              <a:ext cx="1604277" cy="427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700"/>
                </a:lnSpc>
                <a:defRPr b="1" spc="-66" sz="21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Senior-Level</a:t>
              </a:r>
            </a:p>
          </p:txBody>
        </p:sp>
        <p:sp>
          <p:nvSpPr>
            <p:cNvPr id="149" name="Text 11"/>
            <p:cNvSpPr txBox="1"/>
            <p:nvPr/>
          </p:nvSpPr>
          <p:spPr>
            <a:xfrm>
              <a:off x="7466171" y="1944052"/>
              <a:ext cx="2023103" cy="415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ts val="2700"/>
                </a:lnSpc>
                <a:defRPr spc="-34" sz="17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pPr/>
              <a:r>
                <a:t>$120,000-$200,000+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 2"/>
          <p:cNvSpPr txBox="1"/>
          <p:nvPr/>
        </p:nvSpPr>
        <p:spPr>
          <a:xfrm>
            <a:off x="2083713" y="2257424"/>
            <a:ext cx="1436869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155" name="Shape 3"/>
          <p:cNvSpPr/>
          <p:nvPr/>
        </p:nvSpPr>
        <p:spPr>
          <a:xfrm>
            <a:off x="2037993" y="3396138"/>
            <a:ext cx="10554414" cy="2576037"/>
          </a:xfrm>
          <a:prstGeom prst="roundRect">
            <a:avLst>
              <a:gd name="adj" fmla="val 3882"/>
            </a:avLst>
          </a:prstGeom>
          <a:ln w="13811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hape 4"/>
          <p:cNvSpPr/>
          <p:nvPr/>
        </p:nvSpPr>
        <p:spPr>
          <a:xfrm>
            <a:off x="2051803" y="3409949"/>
            <a:ext cx="10526794" cy="63710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Text 5"/>
          <p:cNvSpPr txBox="1"/>
          <p:nvPr/>
        </p:nvSpPr>
        <p:spPr>
          <a:xfrm>
            <a:off x="2319695" y="3550801"/>
            <a:ext cx="2435138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Programming Languages</a:t>
            </a:r>
          </a:p>
        </p:txBody>
      </p:sp>
      <p:sp>
        <p:nvSpPr>
          <p:cNvPr id="158" name="Text 6"/>
          <p:cNvSpPr txBox="1"/>
          <p:nvPr/>
        </p:nvSpPr>
        <p:spPr>
          <a:xfrm>
            <a:off x="7586901" y="3550801"/>
            <a:ext cx="1541931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Python, R, SQL</a:t>
            </a:r>
          </a:p>
        </p:txBody>
      </p:sp>
      <p:sp>
        <p:nvSpPr>
          <p:cNvPr id="159" name="Shape 7"/>
          <p:cNvSpPr/>
          <p:nvPr/>
        </p:nvSpPr>
        <p:spPr>
          <a:xfrm>
            <a:off x="2051803" y="4047052"/>
            <a:ext cx="10526794" cy="637104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Text 8"/>
          <p:cNvSpPr txBox="1"/>
          <p:nvPr/>
        </p:nvSpPr>
        <p:spPr>
          <a:xfrm>
            <a:off x="2319695" y="4187904"/>
            <a:ext cx="1788210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Visualization Tools</a:t>
            </a:r>
          </a:p>
        </p:txBody>
      </p:sp>
      <p:sp>
        <p:nvSpPr>
          <p:cNvPr id="161" name="Text 9"/>
          <p:cNvSpPr txBox="1"/>
          <p:nvPr/>
        </p:nvSpPr>
        <p:spPr>
          <a:xfrm>
            <a:off x="7586901" y="4187904"/>
            <a:ext cx="2361502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Tableau, Power BI, D3.js</a:t>
            </a:r>
          </a:p>
        </p:txBody>
      </p:sp>
      <p:sp>
        <p:nvSpPr>
          <p:cNvPr id="162" name="Shape 10"/>
          <p:cNvSpPr/>
          <p:nvPr/>
        </p:nvSpPr>
        <p:spPr>
          <a:xfrm>
            <a:off x="2051803" y="4684157"/>
            <a:ext cx="10526794" cy="637104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ext 11"/>
          <p:cNvSpPr txBox="1"/>
          <p:nvPr/>
        </p:nvSpPr>
        <p:spPr>
          <a:xfrm>
            <a:off x="2319695" y="4825007"/>
            <a:ext cx="2155353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Big Data Technologies</a:t>
            </a:r>
          </a:p>
        </p:txBody>
      </p:sp>
      <p:sp>
        <p:nvSpPr>
          <p:cNvPr id="164" name="Text 12"/>
          <p:cNvSpPr txBox="1"/>
          <p:nvPr/>
        </p:nvSpPr>
        <p:spPr>
          <a:xfrm>
            <a:off x="7586901" y="4825007"/>
            <a:ext cx="2601754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Hadoop, Spark, Cassandra</a:t>
            </a:r>
          </a:p>
        </p:txBody>
      </p:sp>
      <p:sp>
        <p:nvSpPr>
          <p:cNvPr id="165" name="Shape 13"/>
          <p:cNvSpPr/>
          <p:nvPr/>
        </p:nvSpPr>
        <p:spPr>
          <a:xfrm>
            <a:off x="2051803" y="5321260"/>
            <a:ext cx="10526794" cy="637104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Text 14"/>
          <p:cNvSpPr txBox="1"/>
          <p:nvPr/>
        </p:nvSpPr>
        <p:spPr>
          <a:xfrm>
            <a:off x="2319695" y="5462111"/>
            <a:ext cx="1573329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Cloud Platforms</a:t>
            </a:r>
          </a:p>
        </p:txBody>
      </p:sp>
      <p:sp>
        <p:nvSpPr>
          <p:cNvPr id="167" name="Text 15"/>
          <p:cNvSpPr txBox="1"/>
          <p:nvPr/>
        </p:nvSpPr>
        <p:spPr>
          <a:xfrm>
            <a:off x="7586901" y="5462111"/>
            <a:ext cx="1753491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AWS, GCP, Azure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ext 2"/>
          <p:cNvSpPr txBox="1"/>
          <p:nvPr/>
        </p:nvSpPr>
        <p:spPr>
          <a:xfrm>
            <a:off x="2083713" y="1041321"/>
            <a:ext cx="6288451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131" sz="43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Computing Infrastructure</a:t>
            </a:r>
          </a:p>
        </p:txBody>
      </p:sp>
      <p:pic>
        <p:nvPicPr>
          <p:cNvPr id="17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93" y="2180033"/>
            <a:ext cx="3295889" cy="203692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 3"/>
          <p:cNvSpPr txBox="1"/>
          <p:nvPr/>
        </p:nvSpPr>
        <p:spPr>
          <a:xfrm>
            <a:off x="2083713" y="4494608"/>
            <a:ext cx="3204449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On-Premises Infrastructure</a:t>
            </a:r>
          </a:p>
        </p:txBody>
      </p:sp>
      <p:sp>
        <p:nvSpPr>
          <p:cNvPr id="174" name="Text 4"/>
          <p:cNvSpPr txBox="1"/>
          <p:nvPr/>
        </p:nvSpPr>
        <p:spPr>
          <a:xfrm>
            <a:off x="2083713" y="5411151"/>
            <a:ext cx="3204449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Traditional on-premises infrastructure offers maximum control and security but requires significant investment and maintenance.</a:t>
            </a:r>
          </a:p>
        </p:txBody>
      </p:sp>
      <p:pic>
        <p:nvPicPr>
          <p:cNvPr id="17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7137" y="2180033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 5"/>
          <p:cNvSpPr txBox="1"/>
          <p:nvPr/>
        </p:nvSpPr>
        <p:spPr>
          <a:xfrm>
            <a:off x="5712856" y="4494727"/>
            <a:ext cx="249997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Cloud Infrastructure</a:t>
            </a:r>
          </a:p>
        </p:txBody>
      </p:sp>
      <p:sp>
        <p:nvSpPr>
          <p:cNvPr id="177" name="Text 6"/>
          <p:cNvSpPr txBox="1"/>
          <p:nvPr/>
        </p:nvSpPr>
        <p:spPr>
          <a:xfrm>
            <a:off x="5712857" y="5064085"/>
            <a:ext cx="3204568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Cloud computing provides flexibility and scalability, as well as cost savings and easier access to cutting-edge tools and technologies.</a:t>
            </a:r>
          </a:p>
        </p:txBody>
      </p:sp>
      <p:pic>
        <p:nvPicPr>
          <p:cNvPr id="17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6400" y="2180033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 7"/>
          <p:cNvSpPr txBox="1"/>
          <p:nvPr/>
        </p:nvSpPr>
        <p:spPr>
          <a:xfrm>
            <a:off x="9342119" y="4494727"/>
            <a:ext cx="2580795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66" sz="2100"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Hybrid Infrastructure</a:t>
            </a:r>
          </a:p>
        </p:txBody>
      </p:sp>
      <p:sp>
        <p:nvSpPr>
          <p:cNvPr id="180" name="Text 8"/>
          <p:cNvSpPr txBox="1"/>
          <p:nvPr/>
        </p:nvSpPr>
        <p:spPr>
          <a:xfrm>
            <a:off x="9342120" y="5064085"/>
            <a:ext cx="3204567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 mix of on-premises and cloud infrastructure that offers the best of both worlds, with higher security and lower costs.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