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media/audio1.bin" ContentType="audio/unknown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media/audio2.bin" ContentType="audio/unknown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103"/>
  </p:notesMasterIdLst>
  <p:sldIdLst>
    <p:sldId id="256" r:id="rId3"/>
    <p:sldId id="337" r:id="rId4"/>
    <p:sldId id="338" r:id="rId5"/>
    <p:sldId id="339" r:id="rId6"/>
    <p:sldId id="342" r:id="rId7"/>
    <p:sldId id="343" r:id="rId8"/>
    <p:sldId id="345" r:id="rId9"/>
    <p:sldId id="354" r:id="rId10"/>
    <p:sldId id="355" r:id="rId11"/>
    <p:sldId id="356" r:id="rId12"/>
    <p:sldId id="357" r:id="rId13"/>
    <p:sldId id="358" r:id="rId14"/>
    <p:sldId id="359" r:id="rId15"/>
    <p:sldId id="336" r:id="rId16"/>
    <p:sldId id="360" r:id="rId17"/>
    <p:sldId id="361" r:id="rId18"/>
    <p:sldId id="346" r:id="rId19"/>
    <p:sldId id="347" r:id="rId20"/>
    <p:sldId id="349" r:id="rId21"/>
    <p:sldId id="350" r:id="rId22"/>
    <p:sldId id="351" r:id="rId23"/>
    <p:sldId id="352" r:id="rId24"/>
    <p:sldId id="353" r:id="rId25"/>
    <p:sldId id="348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362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34" r:id="rId100"/>
    <p:sldId id="335" r:id="rId101"/>
    <p:sldId id="363" r:id="rId10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C3A474-BD16-4E06-B2EB-AE61B6F5A5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E51D4-D441-4044-8CCF-26694272073B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A program's ability to respond to events forms the basis of event-driven programming.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program responds to user-initiated events such as keystroke or click. Examples are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Visual Basic and Java.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programming languages offer a Visual Environment for your work.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 programs are created in a building block approach.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In Visual Basic programs you create the graphical user interphase and computer human interface.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You define how the screen will look, the user interactions, and the program responses to the user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interactions all in the user interface.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 is important to learn for many reasons. The business college want you to learn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flow charts and the kind of thinking that programmers use. Visual Basic is extremely powerful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and is used to create applications for the PC and to jazz up Windows and Browsers. Also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Excel and Access can be modified with Visual Basic.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C4ED4-80BD-4826-B05F-A0E6174EDA9E}" type="slidenum">
              <a:rPr lang="en-US"/>
              <a:pPr/>
              <a:t>32</a:t>
            </a:fld>
            <a:endParaRPr 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40BBE-D9C7-4899-9E28-A81F18AFCFDF}" type="slidenum">
              <a:rPr lang="en-US"/>
              <a:pPr/>
              <a:t>33</a:t>
            </a:fld>
            <a:endParaRPr 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59D03-5125-425E-B482-B9BD8746CF14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86E5A-3576-41D8-9275-1736FFEA8F5B}" type="slidenum">
              <a:rPr lang="en-US"/>
              <a:pPr/>
              <a:t>35</a:t>
            </a:fld>
            <a:endParaRPr 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7B868-DB48-4E68-8C94-706BC31D3CE4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06ECC-5FE3-4924-AF31-81355984B668}" type="slidenum">
              <a:rPr lang="en-US"/>
              <a:pPr/>
              <a:t>38</a:t>
            </a:fld>
            <a:endParaRPr 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BC992-D3A9-41F6-B67E-0BB25F734442}" type="slidenum">
              <a:rPr lang="en-US"/>
              <a:pPr/>
              <a:t>39</a:t>
            </a:fld>
            <a:endParaRPr 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BF041-001C-47BF-BD88-168A1FA3954C}" type="slidenum">
              <a:rPr lang="en-US"/>
              <a:pPr/>
              <a:t>40</a:t>
            </a:fld>
            <a:endParaRPr 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B139F-D4CA-4913-99ED-314C39761708}" type="slidenum">
              <a:rPr lang="en-US"/>
              <a:pPr/>
              <a:t>41</a:t>
            </a:fld>
            <a:endParaRPr 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Concatenating Text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Sometimes you want to join two Text items together.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This is the same concatenating that was done in Excel and Access, meaning you use the &amp; sign.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An example of this is VB is: lblMessage.Caption = "Me Tarzan, you " &amp; txtName.Text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Notice the important spaces after you and after the closing quotation.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If you want to put quotes into your concatenation you must use double quotations.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Ex) If you want Me "Tarzan," you "Jane" it would look like this: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"Me ""Tarzan," "You" &amp; """" &amp; txtName.text &amp; """""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When you are continuing long lines in VB you must use the underscore _ to let the computer know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that the line is still continuing.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Ex) lblForiegnFilms.caption=_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    "Reading captions is tiring."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8B11E-7262-4AC4-8720-02958429D1D1}" type="slidenum">
              <a:rPr lang="en-US"/>
              <a:pPr/>
              <a:t>42</a:t>
            </a:fld>
            <a:endParaRPr 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A program's ability to respond to events forms the basis of event-driven programming.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program responds to user-initiated events such as keystroke or click. Examples are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Visual Basic and Java.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programming languages offer a Visual Environment for your work.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 programs are created in a building block approach.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In Visual Basic programs you create the graphical user interphase and computer human interface.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You define how the screen will look, the user interactions, and the program responses to the user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interactions all in the user interface.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 is important to learn for many reasons. The business college want you to learn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flow charts and the kind of thinking that programmers use. Visual Basic is extremely powerful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and is used to create applications for the PC and to jazz up Windows and Browsers. Also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Excel and Access can be modified with Visual Basic.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6E497-C184-487F-BFE3-B2A32D427342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DC0E66-BE7E-44AA-9884-9EE24471AA58}" type="slidenum">
              <a:rPr lang="en-US" sz="1200">
                <a:latin typeface="Verdana" pitchFamily="34" charset="0"/>
              </a:rPr>
              <a:pPr algn="r"/>
              <a:t>9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What might be a method for the Horn object? A property?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39264-B415-462F-8FA7-0DCCD35EBC22}" type="slidenum">
              <a:rPr lang="en-US"/>
              <a:pPr/>
              <a:t>43</a:t>
            </a:fld>
            <a:endParaRPr 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  <a:latin typeface="Arial" pitchFamily="34" charset="0"/>
              </a:rPr>
              <a:t>Properties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  <a:latin typeface="Arial" pitchFamily="34" charset="0"/>
              </a:rPr>
              <a:t>methods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CFB3C-5A31-4777-A365-DD5FF71F2E51}" type="slidenum">
              <a:rPr lang="en-US"/>
              <a:pPr/>
              <a:t>44</a:t>
            </a:fld>
            <a:endParaRPr 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2C433-70BA-4649-8B13-3E6420FC92D7}" type="slidenum">
              <a:rPr lang="en-US"/>
              <a:pPr/>
              <a:t>45</a:t>
            </a:fld>
            <a:endParaRPr 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4DDC1-2756-42CF-BA66-7E3567BBE10F}" type="slidenum">
              <a:rPr lang="en-US"/>
              <a:pPr/>
              <a:t>46</a:t>
            </a:fld>
            <a:endParaRPr 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3FD10-616F-43DA-BDBD-F3757A4396CA}" type="slidenum">
              <a:rPr lang="en-US"/>
              <a:pPr/>
              <a:t>47</a:t>
            </a:fld>
            <a:endParaRPr lang="en-US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7BA8E-AAEC-4572-9C40-E84AA12A4D80}" type="slidenum">
              <a:rPr lang="en-US"/>
              <a:pPr/>
              <a:t>48</a:t>
            </a:fld>
            <a:endParaRPr 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D9624-7CB2-47CE-8BB0-FEA6F6B41728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DEEAF-703E-43C3-A671-4F335FAE20EA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784D8-945C-4D26-B850-22A720CCC712}" type="slidenum">
              <a:rPr lang="en-US"/>
              <a:pPr/>
              <a:t>51</a:t>
            </a:fld>
            <a:endParaRPr 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C7C28-19AD-4D1B-92A5-FDFBB6D607D8}" type="slidenum">
              <a:rPr lang="en-US"/>
              <a:pPr/>
              <a:t>52</a:t>
            </a:fld>
            <a:endParaRPr lang="en-US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A1D91-884F-45E9-B439-888F0C96C668}" type="slidenum">
              <a:rPr lang="en-US"/>
              <a:pPr/>
              <a:t>25</a:t>
            </a:fld>
            <a:endParaRPr 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72326-C7A5-41F3-8321-2DD25878C7C6}" type="slidenum">
              <a:rPr lang="en-US"/>
              <a:pPr/>
              <a:t>53</a:t>
            </a:fld>
            <a:endParaRPr lang="en-US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27C3A-2983-45C8-B4EA-467223C5EC5C}" type="slidenum">
              <a:rPr lang="en-US"/>
              <a:pPr/>
              <a:t>54</a:t>
            </a:fld>
            <a:endParaRPr 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r>
              <a:rPr lang="en-US" smtClean="0">
                <a:latin typeface="Arial" pitchFamily="34" charset="0"/>
              </a:rPr>
              <a:t>Answers to Pre-Lecture Questions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1) An intrinsic constant is built in.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2) A variable changes during the program.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3) A data type is how we store data.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40791-EE0F-4495-98B7-5316FA0764D7}" type="slidenum">
              <a:rPr lang="en-US"/>
              <a:pPr/>
              <a:t>55</a:t>
            </a:fld>
            <a:endParaRPr lang="en-US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656E0-6B97-4BB9-81B6-938C1CA8AEDA}" type="slidenum">
              <a:rPr lang="en-US"/>
              <a:pPr/>
              <a:t>56</a:t>
            </a:fld>
            <a:endParaRPr lang="en-US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E84A2-5BF1-4721-80FB-D21E8AC1700D}" type="slidenum">
              <a:rPr lang="en-US"/>
              <a:pPr/>
              <a:t>57</a:t>
            </a:fld>
            <a:endParaRPr lang="en-US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BFD77-DE32-41CA-BF4E-FEB257C5A380}" type="slidenum">
              <a:rPr lang="en-US"/>
              <a:pPr/>
              <a:t>58</a:t>
            </a:fld>
            <a:endParaRPr lang="en-US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10F33-C632-43E8-9E47-3902411651EB}" type="slidenum">
              <a:rPr lang="en-US"/>
              <a:pPr/>
              <a:t>59</a:t>
            </a:fld>
            <a:endParaRPr lang="en-US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A8D7C-AB34-4EAD-8DD1-DEC9E1CDDA2B}" type="slidenum">
              <a:rPr lang="en-US"/>
              <a:pPr/>
              <a:t>60</a:t>
            </a:fld>
            <a:endParaRPr lang="en-US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2984E-9A62-4884-A612-3837C306E31D}" type="slidenum">
              <a:rPr lang="en-US"/>
              <a:pPr/>
              <a:t>61</a:t>
            </a:fld>
            <a:endParaRPr lang="en-US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0A5AF-3B43-4E36-A43E-52DFCDF2256E}" type="slidenum">
              <a:rPr lang="en-US"/>
              <a:pPr/>
              <a:t>62</a:t>
            </a:fld>
            <a:endParaRPr lang="en-US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D72D8-4E56-4823-8D12-1A578511BC8A}" type="slidenum">
              <a:rPr lang="en-US"/>
              <a:pPr/>
              <a:t>26</a:t>
            </a:fld>
            <a:endParaRPr 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  <a:latin typeface="Arial" pitchFamily="34" charset="0"/>
              </a:rPr>
              <a:t>user interactions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2B47E-B372-4EB7-BE12-5E1566754829}" type="slidenum">
              <a:rPr lang="en-US"/>
              <a:pPr/>
              <a:t>63</a:t>
            </a:fld>
            <a:endParaRPr 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5D789-3D00-43E1-B2A1-6385E62FB160}" type="slidenum">
              <a:rPr lang="en-US"/>
              <a:pPr/>
              <a:t>64</a:t>
            </a:fld>
            <a:endParaRPr 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r>
              <a:rPr lang="en-US" sz="1400" smtClean="0">
                <a:latin typeface="Arial" pitchFamily="34" charset="0"/>
              </a:rPr>
              <a:t>Intrinsic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FC20B-905F-4607-973A-A54BD36CF384}" type="slidenum">
              <a:rPr lang="en-US"/>
              <a:pPr/>
              <a:t>65</a:t>
            </a:fld>
            <a:endParaRPr lang="en-US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2391B-82CF-4ADB-953B-F4D099B8131F}" type="slidenum">
              <a:rPr lang="en-US"/>
              <a:pPr/>
              <a:t>66</a:t>
            </a:fld>
            <a:endParaRPr lang="en-US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F72D9-8206-4220-A0F1-04447CCE0C5B}" type="slidenum">
              <a:rPr lang="en-US"/>
              <a:pPr/>
              <a:t>67</a:t>
            </a:fld>
            <a:endParaRPr lang="en-US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D767B-5AB8-4674-87BE-3900CF182E85}" type="slidenum">
              <a:rPr lang="en-US"/>
              <a:pPr/>
              <a:t>68</a:t>
            </a:fld>
            <a:endParaRPr lang="en-US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D2344-D20C-4ABF-93DC-891644005A2B}" type="slidenum">
              <a:rPr lang="en-US"/>
              <a:pPr/>
              <a:t>69</a:t>
            </a:fld>
            <a:endParaRPr lang="en-US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Data Types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Data Types determine the storage space a program will use to store a constant or a variable.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prefix of the name curTAX_RATE indicates the type and scope of the constant or variable.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Currency is a data type and it limits the size of the number stored to only four decimal places.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For example if you enter 89.8989789 it will only be stored as 89.8989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More information on Data Types is on page 87 in the VB book.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There are many different types of data types. Some examples are listed below.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Double means that only 15 significant digits are kept. (dbl)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Integer means that whole numbers are stored up to 32,767. (int)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Long can hold larger whole numbers. ( lng)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String can hold 1 byte per character, letters, digits, and other characters. (str)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Variant holds everything but it takes up a lot of space. ( vnt)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Once the program rounds a number to fit into a particular data type it is gone and the whole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number can not be used later in the program.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6ADB1-A19B-41D9-BC6E-B5C79058A6ED}" type="slidenum">
              <a:rPr lang="en-US"/>
              <a:pPr/>
              <a:t>70</a:t>
            </a:fld>
            <a:endParaRPr lang="en-US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F0B84-B9C3-4696-A7EB-E76CB370663D}" type="slidenum">
              <a:rPr lang="en-US"/>
              <a:pPr/>
              <a:t>71</a:t>
            </a:fld>
            <a:endParaRPr lang="en-US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3CB4-B9AC-47D6-AD6E-743C38E28A1E}" type="slidenum">
              <a:rPr lang="en-US"/>
              <a:pPr/>
              <a:t>72</a:t>
            </a:fld>
            <a:endParaRPr lang="en-US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8A558-8882-409F-A80E-D32DADAD08F2}" type="slidenum">
              <a:rPr lang="en-US"/>
              <a:pPr/>
              <a:t>27</a:t>
            </a:fld>
            <a:endParaRPr 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C1585-4ADA-47F0-8C8B-D3179D49E2B0}" type="slidenum">
              <a:rPr lang="en-US"/>
              <a:pPr/>
              <a:t>73</a:t>
            </a:fld>
            <a:endParaRPr lang="en-US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791" tIns="45610" rIns="9279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Scope of Variables and Constants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A variable can be used in a single procedure and would be called a local variable.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variable would be declared in that procedure and would be used in the procedure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and then discarded when that procedure finishes.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A variable could also be used by many different procedures. This is called a module-level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variable.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This would be declared in the General/Declarations section of the code.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A module level variable has a prefix of "m" in front of it.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Character and Numeric Values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The text box control holds characters that the user types in.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numbers are stored in two different ways. These are typed characters(strings) or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binary numbers which can be used in calculations.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We have to convert from the character form to the binary form in order to perform a calculation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on it.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Val function is a Built in function in VB.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Val function takes a character string as input (argument) and calculated the binary value of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the input.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Visual Basic has built-in functions just like Excel.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A function performs an action and returns a value.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expression to operate on, called the argument must be enclosed in parentheses.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Examples of functions that are built in are Val and FormatCurrency.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3D72-C68B-4EC7-8733-E649242B0AFA}" type="slidenum">
              <a:rPr lang="en-US"/>
              <a:pPr/>
              <a:t>74</a:t>
            </a:fld>
            <a:endParaRPr lang="en-US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DDDA0-945A-4BA0-92B7-3B6948D61475}" type="slidenum">
              <a:rPr lang="en-US"/>
              <a:pPr/>
              <a:t>75</a:t>
            </a:fld>
            <a:endParaRPr lang="en-US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4C322-AFA1-42BB-943A-42854986E5FB}" type="slidenum">
              <a:rPr lang="en-US"/>
              <a:pPr/>
              <a:t>76</a:t>
            </a:fld>
            <a:endParaRPr lang="en-US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BB55E-14EE-447D-8A5C-BD6B210413FD}" type="slidenum">
              <a:rPr lang="en-US"/>
              <a:pPr/>
              <a:t>77</a:t>
            </a:fld>
            <a:endParaRPr lang="en-US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5C795-6785-42F5-9221-79ACA95A6D2C}" type="slidenum">
              <a:rPr lang="en-US"/>
              <a:pPr/>
              <a:t>78</a:t>
            </a:fld>
            <a:endParaRPr lang="en-US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3216275"/>
            <a:ext cx="6459537" cy="5499100"/>
          </a:xfrm>
          <a:noFill/>
          <a:ln/>
        </p:spPr>
        <p:txBody>
          <a:bodyPr lIns="92795" tIns="45611" rIns="92795" bIns="45611"/>
          <a:lstStyle/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We have said that one of the two fundamental things a computer can do is to make two-way decisions, such as whether one value is greater than another, or whether some condition is true or false.  Most programs require decisions of these kinds in many places.</a:t>
            </a:r>
          </a:p>
          <a:p>
            <a:pPr eaLnBrk="1" hangingPunct="1">
              <a:lnSpc>
                <a:spcPct val="80000"/>
              </a:lnSpc>
            </a:pPr>
            <a:endParaRPr lang="en-US" sz="14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In VB, we have a statement, If-Then-End-If  which is used to test a condition and to mark which commands are to be executed if the condition is true: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	If  condition Then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	       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	End If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This means to test whether the condition (a Boolean value) is true or false, and if it is true, to execute the Statements (one or more lines); if the condition is false, all the Statements down to the End If  are skipped over and are not executed.</a:t>
            </a:r>
          </a:p>
          <a:p>
            <a:pPr eaLnBrk="1" hangingPunct="1">
              <a:lnSpc>
                <a:spcPct val="80000"/>
              </a:lnSpc>
            </a:pPr>
            <a:endParaRPr lang="en-US" sz="14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smtClean="0">
              <a:latin typeface="Arial" pitchFamily="34" charset="0"/>
            </a:endParaRPr>
          </a:p>
        </p:txBody>
      </p:sp>
      <p:sp>
        <p:nvSpPr>
          <p:cNvPr id="162820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404938" y="128588"/>
            <a:ext cx="3946525" cy="29591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A1341-0D04-40ED-B829-2A4C28C75088}" type="slidenum">
              <a:rPr lang="en-US"/>
              <a:pPr/>
              <a:t>79</a:t>
            </a:fld>
            <a:endParaRPr lang="en-US"/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593" tIns="45297" rIns="90593" bIns="45297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E5057-23F1-4453-807D-E82D8612EF3E}" type="slidenum">
              <a:rPr lang="en-US"/>
              <a:pPr/>
              <a:t>80</a:t>
            </a:fld>
            <a:endParaRPr lang="en-US"/>
          </a:p>
        </p:txBody>
      </p:sp>
      <p:sp>
        <p:nvSpPr>
          <p:cNvPr id="1669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D79FC-795E-43BF-9DB4-660D2D5CFFDC}" type="slidenum">
              <a:rPr lang="en-US"/>
              <a:pPr/>
              <a:t>81</a:t>
            </a:fld>
            <a:endParaRPr lang="en-US"/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593" tIns="45297" rIns="90593" bIns="45297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DAC1A-19A0-4E7E-AFEA-18ABDB015507}" type="slidenum">
              <a:rPr lang="en-US"/>
              <a:pPr/>
              <a:t>82</a:t>
            </a:fld>
            <a:endParaRPr lang="en-US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3216275"/>
            <a:ext cx="6459537" cy="5499100"/>
          </a:xfrm>
          <a:noFill/>
          <a:ln/>
        </p:spPr>
        <p:txBody>
          <a:bodyPr lIns="92795" tIns="45611" rIns="92795" bIns="45611"/>
          <a:lstStyle/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Often when we test whether some condition is true or false, we want our program to fork, taking one path in the true case and a different path in the false case.</a:t>
            </a:r>
          </a:p>
        </p:txBody>
      </p:sp>
      <p:sp>
        <p:nvSpPr>
          <p:cNvPr id="171012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404938" y="128588"/>
            <a:ext cx="3946525" cy="29591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92BA-CB78-477B-9E0D-E5ECF59AB58B}" type="slidenum">
              <a:rPr lang="en-US"/>
              <a:pPr/>
              <a:t>28</a:t>
            </a:fld>
            <a:endParaRPr 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30C2-9A7E-45F5-ABF1-2A27ABBA977A}" type="slidenum">
              <a:rPr lang="en-US"/>
              <a:pPr/>
              <a:t>83</a:t>
            </a:fld>
            <a:endParaRPr lang="en-US"/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1DC81-EFAA-4A0D-9C1D-C1CAF0830CE4}" type="slidenum">
              <a:rPr lang="en-US"/>
              <a:pPr/>
              <a:t>84</a:t>
            </a:fld>
            <a:endParaRPr lang="en-US"/>
          </a:p>
        </p:txBody>
      </p:sp>
      <p:sp>
        <p:nvSpPr>
          <p:cNvPr id="1751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8113" y="139700"/>
            <a:ext cx="3544887" cy="2659063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defTabSz="933450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519ED-6F51-4D56-963A-4BF32E2B3145}" type="slidenum">
              <a:rPr lang="en-US"/>
              <a:pPr/>
              <a:t>85</a:t>
            </a:fld>
            <a:endParaRPr lang="en-US"/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047" tIns="45243" rIns="92047" bIns="4524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47384-A338-45B0-AF5E-B1233B3A23D1}" type="slidenum">
              <a:rPr lang="en-US"/>
              <a:pPr/>
              <a:t>86</a:t>
            </a:fld>
            <a:endParaRPr lang="en-US"/>
          </a:p>
        </p:txBody>
      </p:sp>
      <p:sp>
        <p:nvSpPr>
          <p:cNvPr id="1792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Compound Conditions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Example) Suppose that intA=26 adn intB=34 and intC=16. Then one can use the following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compound conditions.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intA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(intA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(intA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Not (intB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Nested If Statements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The statements in the true clause can be anything, including another If Statement. Likewise,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the statements in the false clause. These are called nested If Statements. Use nested If's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when you have multiple decisions as in a decision tree. Example of a nested If.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IF optBlue.Value=False Then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IF optRed.Value=True Then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    lblOne.Backcolor=vbRed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Else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    lblOne.Backcolor=vbGreen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End IF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Else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    lblOne.Backcolor=vbBlue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End IF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End If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***Notice that you have to end each If/Else with an End IF.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**ElseIf is another way to write code which is easier to read and less clunky. You do not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have to use 2 End If's. Example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If optBlue.Value= True Then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lblOne.Backcolor=vbBlue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ElseIf optRed.Value=True Then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lblOne.Backcolor=vbRed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Else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lblOne.Backcolor=vbGreen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End IF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Calling Event Procedures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See pages 143-145 in VB book for more info. It is useful to use this when you want to clear all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boxes with one button but need to use the code under another to clear all of them. Example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Private Sub cmdNextPatron_Click()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'clear current service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cmdClear_Click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   lblTotal.Caption=""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 ***Read pages 152-161 in order to learn about debugging a program. Pay special attention to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breakpoint, Step into, Step Over, and Run-Time error.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0ECAB-C073-499D-B201-5CE912FC1AB0}" type="slidenum">
              <a:rPr lang="en-US"/>
              <a:pPr/>
              <a:t>87</a:t>
            </a:fld>
            <a:endParaRPr lang="en-US"/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6FD5E-A9B3-4754-A895-8CB2BE278AB3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2047" tIns="45243" rIns="92047" bIns="4524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A9CE9-A709-40F1-AC39-4ABFB6A7FE87}" type="slidenum">
              <a:rPr lang="en-US"/>
              <a:pPr/>
              <a:t>89</a:t>
            </a:fld>
            <a:endParaRPr lang="en-US"/>
          </a:p>
        </p:txBody>
      </p:sp>
      <p:sp>
        <p:nvSpPr>
          <p:cNvPr id="1853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3BBBA-8E2E-4565-AFC4-8F079BC10276}" type="slidenum">
              <a:rPr lang="en-US"/>
              <a:pPr/>
              <a:t>90</a:t>
            </a:fld>
            <a:endParaRPr lang="en-US"/>
          </a:p>
        </p:txBody>
      </p:sp>
      <p:sp>
        <p:nvSpPr>
          <p:cNvPr id="187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F347EB-DC0D-4390-88D8-D8B570547326}" type="slidenum">
              <a:rPr lang="en-US"/>
              <a:pPr/>
              <a:t>91</a:t>
            </a:fld>
            <a:endParaRPr lang="en-US"/>
          </a:p>
        </p:txBody>
      </p:sp>
      <p:sp>
        <p:nvSpPr>
          <p:cNvPr id="189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25498-FC66-4653-AA38-8C8A59E70E14}" type="slidenum">
              <a:rPr lang="en-US"/>
              <a:pPr/>
              <a:t>92</a:t>
            </a:fld>
            <a:endParaRPr lang="en-US"/>
          </a:p>
        </p:txBody>
      </p:sp>
      <p:sp>
        <p:nvSpPr>
          <p:cNvPr id="1914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FBAA2-8F40-404B-A4AA-A4077044AD70}" type="slidenum">
              <a:rPr lang="en-US"/>
              <a:pPr/>
              <a:t>29</a:t>
            </a:fld>
            <a:endParaRPr 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4ECA9-7485-49AC-A3B3-2F81A4C13F8B}" type="slidenum">
              <a:rPr lang="en-US"/>
              <a:pPr/>
              <a:t>93</a:t>
            </a:fld>
            <a:endParaRPr lang="en-US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3216275"/>
            <a:ext cx="6459537" cy="5499100"/>
          </a:xfrm>
          <a:noFill/>
          <a:ln/>
        </p:spPr>
        <p:txBody>
          <a:bodyPr lIns="92795" tIns="45611" rIns="92795" bIns="45611"/>
          <a:lstStyle/>
          <a:p>
            <a:pPr eaLnBrk="1" hangingPunct="1">
              <a:lnSpc>
                <a:spcPct val="80000"/>
              </a:lnSpc>
            </a:pPr>
            <a:r>
              <a:rPr lang="en-US" sz="1400" smtClean="0">
                <a:latin typeface="Arial" pitchFamily="34" charset="0"/>
              </a:rPr>
              <a:t>Often when we test whether some condition is true or false, we want our program to fork, taking one path in the true case and a different path in the false case.</a:t>
            </a:r>
          </a:p>
        </p:txBody>
      </p:sp>
      <p:sp>
        <p:nvSpPr>
          <p:cNvPr id="193540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404938" y="128588"/>
            <a:ext cx="3946525" cy="29591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60608-0EB3-4FD8-B323-78E1FA2EDF6D}" type="slidenum">
              <a:rPr lang="en-US"/>
              <a:pPr/>
              <a:t>94</a:t>
            </a:fld>
            <a:endParaRPr lang="en-US"/>
          </a:p>
        </p:txBody>
      </p:sp>
      <p:sp>
        <p:nvSpPr>
          <p:cNvPr id="1955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0E07E-C32F-400F-8345-B549B2F8AC18}" type="slidenum">
              <a:rPr lang="en-US"/>
              <a:pPr/>
              <a:t>95</a:t>
            </a:fld>
            <a:endParaRPr lang="en-US"/>
          </a:p>
        </p:txBody>
      </p:sp>
      <p:sp>
        <p:nvSpPr>
          <p:cNvPr id="1976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DF3A0-F143-4AA4-95BA-837F2EA15339}" type="slidenum">
              <a:rPr lang="en-US"/>
              <a:pPr/>
              <a:t>96</a:t>
            </a:fld>
            <a:endParaRPr lang="en-US"/>
          </a:p>
        </p:txBody>
      </p:sp>
      <p:sp>
        <p:nvSpPr>
          <p:cNvPr id="1996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D3A46-143B-45C7-AD6D-8055DDE20F9A}" type="slidenum">
              <a:rPr lang="en-US"/>
              <a:pPr/>
              <a:t>97</a:t>
            </a:fld>
            <a:endParaRPr lang="en-US"/>
          </a:p>
        </p:txBody>
      </p:sp>
      <p:sp>
        <p:nvSpPr>
          <p:cNvPr id="2017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F73F1-B0FE-436C-A56D-BBBF90CC2A4B}" type="slidenum">
              <a:rPr lang="en-US"/>
              <a:pPr/>
              <a:t>98</a:t>
            </a:fld>
            <a:endParaRPr lang="en-US"/>
          </a:p>
        </p:txBody>
      </p:sp>
      <p:sp>
        <p:nvSpPr>
          <p:cNvPr id="203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603C8-CE01-4069-8E65-8D856E2091B7}" type="slidenum">
              <a:rPr lang="en-US"/>
              <a:pPr/>
              <a:t>99</a:t>
            </a:fld>
            <a:endParaRPr lang="en-US"/>
          </a:p>
        </p:txBody>
      </p:sp>
      <p:sp>
        <p:nvSpPr>
          <p:cNvPr id="2058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18CC3-40F3-481C-854A-7CCDDE0B8DD7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0DA27-8D63-4A13-9B33-9568E3A2557A}" type="slidenum">
              <a:rPr lang="en-US"/>
              <a:pPr/>
              <a:t>31</a:t>
            </a:fld>
            <a:endParaRPr 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53C9B-BA90-459D-8876-203AE441B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0028B-8D82-45C4-B657-E60D4EA401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2225" y="0"/>
            <a:ext cx="20208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59150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EB54-1D0E-4037-BCB1-9EBD60EF0E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485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44613" y="1600200"/>
            <a:ext cx="34480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600200"/>
            <a:ext cx="34480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62CCA-4611-4B6A-A653-67F09ED43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07666-F1D3-4934-B656-44A1A3FB42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8FF0C-5B34-4BA4-BD37-CCC2F6BFC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59057-CD97-4803-97E4-6434F5897A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C68A9-38B2-4D3F-BB3A-86F1E737F5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C4171-3899-440A-8BD6-B8DC94C12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93BCF-2765-4EC4-883B-80FE5DD40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C8D7E-3951-4920-8C06-501B7372B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C3315-B5BC-400F-92FE-A05F27337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4688E-27FE-4009-AF20-B836E644C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85E39-5900-458C-8DEE-53B3D54527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60F3A-706B-4CDA-A1D0-CB63DF921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36615-B0DA-472C-9DD4-2A4CF209E0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19C2E-DB77-4A59-A056-785FCC77A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613" y="1600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600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C325A-0002-4B06-AAE8-E9B9C68B3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4D856-FAF5-4896-8773-CDD7153BC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C5297-11A8-413C-8DB2-841635EC4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DC806-9A94-4B2B-81C3-E9A6BA811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69B9C-4B0A-4005-BE87-01F74DD05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69728-9432-47CC-80AF-EDDB6EC7F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048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4613" y="1600200"/>
            <a:ext cx="7048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622300"/>
            <a:ext cx="9144000" cy="69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3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rgbClr val="4D4D4D"/>
                </a:solidFill>
              </a:defRPr>
            </a:lvl1pPr>
          </a:lstStyle>
          <a:p>
            <a:fld id="{6688097C-E87B-4684-B7D9-40BB2DF45B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00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79413" indent="285750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lr>
          <a:srgbClr val="FF0000"/>
        </a:buClr>
        <a:buSzPct val="125000"/>
        <a:buFont typeface="Webdings" pitchFamily="18" charset="2"/>
        <a:buChar char="4"/>
        <a:defRPr sz="1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49338" indent="-19367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176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4pPr>
      <a:lvl5pPr marL="19986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5pPr>
      <a:lvl6pPr marL="24558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130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7pPr>
      <a:lvl8pPr marL="33702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274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12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622300"/>
            <a:ext cx="9144000" cy="69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56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rgbClr val="4D4D4D"/>
                </a:solidFill>
              </a:defRPr>
            </a:lvl1pPr>
          </a:lstStyle>
          <a:p>
            <a:fld id="{94352196-E3BE-4BBA-8554-D4D67D6AA2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79413" indent="285750" algn="l" rtl="0" eaLnBrk="0" fontAlgn="base" hangingPunct="0">
        <a:spcBef>
          <a:spcPct val="0"/>
        </a:spcBef>
        <a:spcAft>
          <a:spcPct val="40000"/>
        </a:spcAft>
        <a:buClr>
          <a:srgbClr val="FF0000"/>
        </a:buClr>
        <a:buFont typeface="Webdings" pitchFamily="18" charset="2"/>
        <a:buChar char="4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1049338" indent="-193675" algn="l" rtl="0" eaLnBrk="0" fontAlgn="base" hangingPunct="0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1617663" indent="-187325" algn="l" rtl="0" eaLnBrk="0" fontAlgn="base" hangingPunct="0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1998663" indent="-187325" algn="l" rtl="0" eaLnBrk="0" fontAlgn="base" hangingPunct="0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4558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130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3702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274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14400"/>
            <a:ext cx="6629400" cy="777875"/>
          </a:xfrm>
          <a:solidFill>
            <a:srgbClr val="FFFFC3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Visual Basic for Applications</a:t>
            </a:r>
            <a:br>
              <a:rPr lang="en-US" smtClean="0"/>
            </a:br>
            <a:r>
              <a:rPr lang="en-US" smtClean="0"/>
              <a:t>  -    The Environment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marL="285750" indent="-285750"/>
            <a:endParaRPr lang="en-US" sz="1800" smtClean="0"/>
          </a:p>
          <a:p>
            <a:pPr marL="285750" indent="-285750"/>
            <a:endParaRPr lang="en-US" sz="180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36725" y="3195638"/>
            <a:ext cx="18415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80010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800" b="1"/>
              <a:t>What is an event-driven program?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/>
          </a:p>
          <a:p>
            <a:pPr algn="l" eaLnBrk="0" hangingPunct="0"/>
            <a:r>
              <a:rPr lang="en-US" sz="2800" b="1"/>
              <a:t>A user interface?</a:t>
            </a:r>
          </a:p>
          <a:p>
            <a:pPr algn="l" eaLnBrk="0" hangingPunct="0"/>
            <a:endParaRPr lang="en-US" sz="2800" b="1"/>
          </a:p>
          <a:p>
            <a:pPr algn="l"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95600"/>
            <a:ext cx="4724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Object Property Values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110538" cy="4191000"/>
          </a:xfrm>
        </p:spPr>
        <p:txBody>
          <a:bodyPr/>
          <a:lstStyle/>
          <a:p>
            <a:r>
              <a:rPr lang="en-US" sz="1600" smtClean="0"/>
              <a:t>Car Object is a “template” for creating specific car instances</a:t>
            </a:r>
          </a:p>
          <a:p>
            <a:r>
              <a:rPr lang="en-US" sz="1600" smtClean="0"/>
              <a:t>Each car can have its own set of values for each property</a:t>
            </a:r>
          </a:p>
        </p:txBody>
      </p:sp>
      <p:pic>
        <p:nvPicPr>
          <p:cNvPr id="38917" name="Picture 5" descr="Tax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048000"/>
            <a:ext cx="11334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AutoShape 6"/>
          <p:cNvSpPr>
            <a:spLocks/>
          </p:cNvSpPr>
          <p:nvPr/>
        </p:nvSpPr>
        <p:spPr bwMode="auto">
          <a:xfrm>
            <a:off x="4038600" y="46482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Verdana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2757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Verdana" pitchFamily="34" charset="0"/>
              </a:rPr>
              <a:t>SET property values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95400" y="4724400"/>
            <a:ext cx="247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Verdana" pitchFamily="34" charset="0"/>
              </a:rPr>
              <a:t>Use Drive method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5486400"/>
            <a:ext cx="3148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Verdana" pitchFamily="34" charset="0"/>
              </a:rPr>
              <a:t>GET a property value and use a method if value meets condition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3528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3" name="AutoShape 11"/>
          <p:cNvSpPr>
            <a:spLocks/>
          </p:cNvSpPr>
          <p:nvPr/>
        </p:nvSpPr>
        <p:spPr bwMode="auto">
          <a:xfrm>
            <a:off x="4038600" y="54864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Verdana" pitchFamily="34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7338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End of Part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VBA Object Models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You can view using Office applications as manipulation of various things, or </a:t>
            </a:r>
            <a:r>
              <a:rPr lang="en-US" sz="2000" b="1" u="sng" smtClean="0"/>
              <a:t>objects</a:t>
            </a:r>
          </a:p>
          <a:p>
            <a:pPr lvl="1">
              <a:lnSpc>
                <a:spcPct val="80000"/>
              </a:lnSpc>
            </a:pPr>
            <a:r>
              <a:rPr lang="en-US" sz="1800" b="1" smtClean="0">
                <a:ea typeface="ＭＳ Ｐゴシック" pitchFamily="34" charset="-128"/>
              </a:rPr>
              <a:t>Excel</a:t>
            </a:r>
            <a:r>
              <a:rPr lang="en-US" sz="1800" smtClean="0">
                <a:ea typeface="ＭＳ Ｐゴシック" pitchFamily="34" charset="-128"/>
              </a:rPr>
              <a:t> objects: workbooks, sheets, ranges, many more</a:t>
            </a:r>
          </a:p>
          <a:p>
            <a:pPr lvl="1">
              <a:lnSpc>
                <a:spcPct val="80000"/>
              </a:lnSpc>
            </a:pPr>
            <a:r>
              <a:rPr lang="en-US" sz="1800" b="1" smtClean="0">
                <a:ea typeface="ＭＳ Ｐゴシック" pitchFamily="34" charset="-128"/>
              </a:rPr>
              <a:t>Word</a:t>
            </a:r>
            <a:r>
              <a:rPr lang="en-US" sz="1800" smtClean="0">
                <a:ea typeface="ＭＳ Ｐゴシック" pitchFamily="34" charset="-128"/>
              </a:rPr>
              <a:t> objects: documents, headers and footers, dictionaries, many more</a:t>
            </a:r>
          </a:p>
          <a:p>
            <a:pPr lvl="1">
              <a:lnSpc>
                <a:spcPct val="80000"/>
              </a:lnSpc>
            </a:pPr>
            <a:r>
              <a:rPr lang="en-US" sz="1800" b="1" smtClean="0">
                <a:ea typeface="ＭＳ Ｐゴシック" pitchFamily="34" charset="-128"/>
              </a:rPr>
              <a:t>Access</a:t>
            </a:r>
            <a:r>
              <a:rPr lang="en-US" sz="1800" smtClean="0">
                <a:ea typeface="ＭＳ Ｐゴシック" pitchFamily="34" charset="-128"/>
              </a:rPr>
              <a:t> objects: forms, reports, macros, queries, many more</a:t>
            </a:r>
          </a:p>
          <a:p>
            <a:pPr lvl="1">
              <a:lnSpc>
                <a:spcPct val="80000"/>
              </a:lnSpc>
            </a:pPr>
            <a:r>
              <a:rPr lang="en-US" sz="1800" b="1" smtClean="0">
                <a:ea typeface="ＭＳ Ｐゴシック" pitchFamily="34" charset="-128"/>
              </a:rPr>
              <a:t>Outlook</a:t>
            </a:r>
            <a:r>
              <a:rPr lang="en-US" sz="1800" smtClean="0">
                <a:ea typeface="ＭＳ Ｐゴシック" pitchFamily="34" charset="-128"/>
              </a:rPr>
              <a:t> objects: messages, tasks, etc.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Objects of the same type are often grouped into </a:t>
            </a:r>
            <a:r>
              <a:rPr lang="en-US" sz="2000" b="1" u="sng" smtClean="0"/>
              <a:t>collections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Each </a:t>
            </a:r>
            <a:r>
              <a:rPr lang="en-US" sz="1800" b="1" smtClean="0">
                <a:ea typeface="ＭＳ Ｐゴシック" pitchFamily="34" charset="-128"/>
              </a:rPr>
              <a:t>Workbook</a:t>
            </a:r>
            <a:r>
              <a:rPr lang="en-US" sz="1800" smtClean="0">
                <a:ea typeface="ＭＳ Ｐゴシック" pitchFamily="34" charset="-128"/>
              </a:rPr>
              <a:t> object is part of the </a:t>
            </a:r>
            <a:r>
              <a:rPr lang="en-US" sz="1800" b="1" smtClean="0">
                <a:ea typeface="ＭＳ Ｐゴシック" pitchFamily="34" charset="-128"/>
              </a:rPr>
              <a:t>Workbooks</a:t>
            </a:r>
            <a:r>
              <a:rPr lang="en-US" sz="1800" smtClean="0">
                <a:ea typeface="ＭＳ Ｐゴシック" pitchFamily="34" charset="-128"/>
              </a:rPr>
              <a:t> collection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Objects have attributes that describe them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In VBA, these are called </a:t>
            </a:r>
            <a:r>
              <a:rPr lang="en-US" sz="1800" b="1" u="sng" smtClean="0">
                <a:ea typeface="ＭＳ Ｐゴシック" pitchFamily="34" charset="-128"/>
              </a:rPr>
              <a:t>properties</a:t>
            </a:r>
            <a:r>
              <a:rPr lang="en-US" sz="1800" smtClean="0">
                <a:ea typeface="ＭＳ Ｐゴシック" pitchFamily="34" charset="-128"/>
              </a:rPr>
              <a:t>, and they take specific values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Example: the Excel </a:t>
            </a:r>
            <a:r>
              <a:rPr lang="en-US" sz="1800" b="1" smtClean="0">
                <a:ea typeface="ＭＳ Ｐゴシック" pitchFamily="34" charset="-128"/>
              </a:rPr>
              <a:t>Worksheet</a:t>
            </a:r>
            <a:r>
              <a:rPr lang="en-US" sz="1800" smtClean="0">
                <a:ea typeface="ＭＳ Ｐゴシック" pitchFamily="34" charset="-128"/>
              </a:rPr>
              <a:t> object has a property called </a:t>
            </a:r>
            <a:r>
              <a:rPr lang="en-US" sz="1800" b="1" smtClean="0">
                <a:ea typeface="ＭＳ Ｐゴシック" pitchFamily="34" charset="-128"/>
              </a:rPr>
              <a:t>Name</a:t>
            </a:r>
            <a:r>
              <a:rPr lang="en-US" sz="1800" smtClean="0">
                <a:ea typeface="ＭＳ Ｐゴシック" pitchFamily="34" charset="-128"/>
              </a:rPr>
              <a:t> that is a text value corresponding to the name on the worksheet tab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You do things with or to an object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In VBA, we use </a:t>
            </a:r>
            <a:r>
              <a:rPr lang="en-US" sz="1800" b="1" u="sng" smtClean="0">
                <a:ea typeface="ＭＳ Ｐゴシック" pitchFamily="34" charset="-128"/>
              </a:rPr>
              <a:t>methods</a:t>
            </a:r>
            <a:r>
              <a:rPr lang="en-US" sz="1800" smtClean="0">
                <a:ea typeface="ＭＳ Ｐゴシック" pitchFamily="34" charset="-128"/>
              </a:rPr>
              <a:t> to do this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Example: in Excel, we use the </a:t>
            </a:r>
            <a:r>
              <a:rPr lang="en-US" sz="1800" b="1" smtClean="0">
                <a:ea typeface="ＭＳ Ｐゴシック" pitchFamily="34" charset="-128"/>
              </a:rPr>
              <a:t>Paste</a:t>
            </a:r>
            <a:r>
              <a:rPr lang="en-US" sz="1800" smtClean="0">
                <a:ea typeface="ＭＳ Ｐゴシック" pitchFamily="34" charset="-128"/>
              </a:rPr>
              <a:t> method with the </a:t>
            </a:r>
            <a:r>
              <a:rPr lang="en-US" sz="1800" b="1" smtClean="0">
                <a:ea typeface="ＭＳ Ｐゴシック" pitchFamily="34" charset="-128"/>
              </a:rPr>
              <a:t>Selection</a:t>
            </a:r>
            <a:r>
              <a:rPr lang="en-US" sz="1800" smtClean="0">
                <a:ea typeface="ＭＳ Ｐゴシック" pitchFamily="34" charset="-128"/>
              </a:rPr>
              <a:t> object to paste a selection somewhere</a:t>
            </a:r>
          </a:p>
          <a:p>
            <a:pPr lvl="1">
              <a:lnSpc>
                <a:spcPct val="80000"/>
              </a:lnSpc>
            </a:pPr>
            <a:r>
              <a:rPr lang="en-US" sz="1800" smtClean="0">
                <a:ea typeface="ＭＳ Ｐゴシック" pitchFamily="34" charset="-128"/>
              </a:rPr>
              <a:t>Methods may take additional qualifiers to specify how the method is to be performed</a:t>
            </a:r>
          </a:p>
          <a:p>
            <a:pPr lvl="2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Example: the PasteSpecial method needs qualifiers to specify what should be pasted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788" y="0"/>
            <a:ext cx="69342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Objects and Events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105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smtClean="0"/>
              <a:t>Many objects have defined </a:t>
            </a:r>
            <a:r>
              <a:rPr lang="en-US" sz="1400" b="1" u="sng" smtClean="0"/>
              <a:t>events</a:t>
            </a:r>
            <a:r>
              <a:rPr lang="en-US" sz="1400" smtClean="0"/>
              <a:t> that get “fired”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When a workbook is opened, its Open event gets fired</a:t>
            </a:r>
          </a:p>
          <a:p>
            <a:pPr>
              <a:lnSpc>
                <a:spcPct val="90000"/>
              </a:lnSpc>
            </a:pPr>
            <a:r>
              <a:rPr lang="en-US" sz="1400" smtClean="0"/>
              <a:t>Objects can respond to events that get fired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We can tell a workbook to do certain things every time it is opened (e.g. activating a certain worksheet)</a:t>
            </a:r>
          </a:p>
          <a:p>
            <a:pPr>
              <a:lnSpc>
                <a:spcPct val="90000"/>
              </a:lnSpc>
            </a:pPr>
            <a:r>
              <a:rPr lang="en-US" sz="1400" smtClean="0"/>
              <a:t>We will write </a:t>
            </a:r>
            <a:r>
              <a:rPr lang="en-US" sz="1400" b="1" u="sng" smtClean="0"/>
              <a:t>event handler</a:t>
            </a:r>
            <a:r>
              <a:rPr lang="en-US" sz="1400" smtClean="0"/>
              <a:t> code to specify what should happen to various objects when various events get fired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68580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Intro to (MS Excel) Objects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1143000"/>
            <a:ext cx="86423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b="1" smtClean="0"/>
              <a:t>Object</a:t>
            </a:r>
            <a:r>
              <a:rPr lang="en-US" sz="1400" smtClean="0"/>
              <a:t> – a single unit containing code and data that serve a common purpose</a:t>
            </a:r>
          </a:p>
          <a:p>
            <a:pPr>
              <a:lnSpc>
                <a:spcPct val="90000"/>
              </a:lnSpc>
            </a:pPr>
            <a:r>
              <a:rPr lang="en-US" sz="1400" b="1" smtClean="0"/>
              <a:t>Properties</a:t>
            </a:r>
            <a:r>
              <a:rPr lang="en-US" sz="1400" smtClean="0"/>
              <a:t> and </a:t>
            </a:r>
            <a:r>
              <a:rPr lang="en-US" sz="1400" b="1" smtClean="0"/>
              <a:t>Methods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Appearance and behavior control</a:t>
            </a:r>
            <a:br>
              <a:rPr lang="en-US" sz="1200" smtClean="0">
                <a:ea typeface="ＭＳ Ｐゴシック" pitchFamily="34" charset="-128"/>
              </a:rPr>
            </a:br>
            <a:endParaRPr lang="en-US" sz="12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SomeObject.SomeProperty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SomeObject.SomeMethod [method arguments]</a:t>
            </a:r>
            <a:br>
              <a:rPr lang="en-US" sz="1200" smtClean="0">
                <a:ea typeface="ＭＳ Ｐゴシック" pitchFamily="34" charset="-128"/>
              </a:rPr>
            </a:br>
            <a:endParaRPr lang="en-US" sz="12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40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Selection.Font.Bold = True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Selection.Font.ColorIndex = 3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Selection.PasteSpecial Paste:=xlPasteFormats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 l="17247"/>
          <a:stretch>
            <a:fillRect/>
          </a:stretch>
        </p:blipFill>
        <p:spPr>
          <a:xfrm>
            <a:off x="685800" y="152400"/>
            <a:ext cx="7620000" cy="6545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b="1" smtClean="0"/>
              <a:t>Collections</a:t>
            </a:r>
            <a:r>
              <a:rPr lang="en-US" smtClean="0"/>
              <a:t> of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b="1" smtClean="0"/>
              <a:t>Worksheets</a:t>
            </a:r>
            <a:r>
              <a:rPr lang="en-US" sz="1400" smtClean="0"/>
              <a:t> collection is most common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A collection of </a:t>
            </a:r>
            <a:r>
              <a:rPr lang="en-US" sz="1200" b="1" smtClean="0">
                <a:ea typeface="ＭＳ Ｐゴシック" pitchFamily="34" charset="-128"/>
              </a:rPr>
              <a:t>Worksheet</a:t>
            </a:r>
            <a:r>
              <a:rPr lang="en-US" sz="1200" smtClean="0">
                <a:ea typeface="ＭＳ Ｐゴシック" pitchFamily="34" charset="-128"/>
              </a:rPr>
              <a:t> objects 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the Collection itself is an object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collections are usually plural in name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Workbooks, PivotTables, Names, FormatConditions, </a:t>
            </a:r>
          </a:p>
          <a:p>
            <a:pPr>
              <a:lnSpc>
                <a:spcPct val="90000"/>
              </a:lnSpc>
            </a:pPr>
            <a:r>
              <a:rPr lang="en-US" sz="1400" smtClean="0"/>
              <a:t>We can reference individual objects in a collection by number or name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By index number – </a:t>
            </a:r>
            <a:r>
              <a:rPr lang="en-US" sz="1200" smtClean="0">
                <a:latin typeface="Courier New" pitchFamily="49" charset="0"/>
                <a:ea typeface="ＭＳ Ｐゴシック" pitchFamily="34" charset="-128"/>
              </a:rPr>
              <a:t>Worksheets(1)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By name – </a:t>
            </a:r>
            <a:r>
              <a:rPr lang="en-US" sz="1200" smtClean="0">
                <a:latin typeface="Courier New" pitchFamily="49" charset="0"/>
                <a:ea typeface="ＭＳ Ｐゴシック" pitchFamily="34" charset="-128"/>
              </a:rPr>
              <a:t>Worksheets(“BreakEvenModel”)</a:t>
            </a:r>
          </a:p>
          <a:p>
            <a:pPr>
              <a:lnSpc>
                <a:spcPct val="90000"/>
              </a:lnSpc>
            </a:pPr>
            <a:r>
              <a:rPr lang="en-US" sz="1400" smtClean="0"/>
              <a:t>Use Count property to see how many items are in a collection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latin typeface="Courier New" pitchFamily="49" charset="0"/>
                <a:ea typeface="ＭＳ Ｐゴシック" pitchFamily="34" charset="-128"/>
              </a:rPr>
              <a:t>n = Worksheets.Count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endParaRPr lang="en-US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3813"/>
            <a:ext cx="6991350" cy="366712"/>
          </a:xfrm>
        </p:spPr>
        <p:txBody>
          <a:bodyPr anchor="b">
            <a:spAutoFit/>
          </a:bodyPr>
          <a:lstStyle/>
          <a:p>
            <a:r>
              <a:rPr lang="en-US" sz="1800" smtClean="0"/>
              <a:t>Object Models are Hierarchical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4800" y="1219200"/>
            <a:ext cx="81105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</a:rPr>
              <a:t>Objects are related to other objects in a hierarchical fashion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</a:rPr>
              <a:t>Higher level objects often consist of many lower level objects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400">
                <a:latin typeface="Verdana" pitchFamily="34" charset="0"/>
              </a:rPr>
              <a:t>Workbooks made up of multiple worksheets – let’s reference a single sheet in BreakEven.xls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000">
                <a:latin typeface="Courier New" pitchFamily="49" charset="0"/>
              </a:rPr>
              <a:t>Workbook(“BreakEven.xls”).Worksheets(“BreakEvenModel”)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000">
              <a:latin typeface="Verdana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</a:rPr>
              <a:t>Dots separate objects in hierarchy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Verdana" pitchFamily="34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400">
                <a:latin typeface="Verdana" pitchFamily="34" charset="0"/>
              </a:rPr>
              <a:t>Worksheets(“BreakEvenModel”).Range(“FCost”).Value</a:t>
            </a:r>
            <a:endParaRPr lang="en-US" sz="2000">
              <a:latin typeface="Verdana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Verdana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Verdana" pitchFamily="34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6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6350"/>
            <a:ext cx="6983412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Programming with VBA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110538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Figure out what you logically want to accomplish</a:t>
            </a:r>
          </a:p>
          <a:p>
            <a:pPr lvl="1">
              <a:lnSpc>
                <a:spcPct val="90000"/>
              </a:lnSpc>
            </a:pPr>
            <a:r>
              <a:rPr lang="en-US" sz="1400" smtClean="0">
                <a:ea typeface="ＭＳ Ｐゴシック" pitchFamily="34" charset="-128"/>
              </a:rPr>
              <a:t>Pseudo-code and/or Flow chart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Figure out which objects you need to create/modify/access. 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Figure out how to use those objects’ properties and methods to do what you want to do.</a:t>
            </a:r>
          </a:p>
          <a:p>
            <a:pPr lvl="1">
              <a:lnSpc>
                <a:spcPct val="90000"/>
              </a:lnSpc>
            </a:pPr>
            <a:r>
              <a:rPr lang="en-US" sz="1400" smtClean="0">
                <a:ea typeface="ＭＳ Ｐゴシック" pitchFamily="34" charset="-128"/>
              </a:rPr>
              <a:t>Hunting through help, common sense, object browser, record a macro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READ and practice from VBA for Modelers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42888"/>
            <a:ext cx="7048500" cy="366712"/>
          </a:xfrm>
        </p:spPr>
        <p:txBody>
          <a:bodyPr anchor="b">
            <a:spAutoFit/>
          </a:bodyPr>
          <a:lstStyle/>
          <a:p>
            <a:r>
              <a:rPr lang="en-US" sz="1800" smtClean="0"/>
              <a:t>Where does code live in Excel and Access (and Word, etc)?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600" smtClean="0"/>
              <a:t>Code behind forms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Code related to controls on forms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Respond to events (e.g. button click)</a:t>
            </a:r>
            <a:br>
              <a:rPr lang="en-US" sz="1400" smtClean="0">
                <a:ea typeface="ＭＳ Ｐゴシック" pitchFamily="34" charset="-128"/>
              </a:rPr>
            </a:br>
            <a:endParaRPr lang="en-US" sz="1400" smtClean="0">
              <a:ea typeface="ＭＳ Ｐゴシック" pitchFamily="34" charset="-128"/>
            </a:endParaRPr>
          </a:p>
          <a:p>
            <a:r>
              <a:rPr lang="en-US" sz="1600" smtClean="0"/>
              <a:t>Code Modules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General subroutines and functions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Not specific to a form</a:t>
            </a:r>
            <a:br>
              <a:rPr lang="en-US" sz="1400" smtClean="0">
                <a:ea typeface="ＭＳ Ｐゴシック" pitchFamily="34" charset="-128"/>
              </a:rPr>
            </a:br>
            <a:endParaRPr lang="en-US" sz="1400" smtClean="0">
              <a:ea typeface="ＭＳ Ｐゴシック" pitchFamily="34" charset="-128"/>
            </a:endParaRPr>
          </a:p>
          <a:p>
            <a:r>
              <a:rPr lang="en-US" sz="1600" smtClean="0"/>
              <a:t>Visual Basic Editor for both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Visual Basic Editor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4613" y="1600200"/>
            <a:ext cx="3457575" cy="4114800"/>
          </a:xfrm>
        </p:spPr>
        <p:txBody>
          <a:bodyPr/>
          <a:lstStyle/>
          <a:p>
            <a:r>
              <a:rPr lang="en-US" sz="1600" smtClean="0"/>
              <a:t>Project Explorer</a:t>
            </a:r>
          </a:p>
          <a:p>
            <a:r>
              <a:rPr lang="en-US" sz="1600" smtClean="0"/>
              <a:t>Code Modules</a:t>
            </a:r>
          </a:p>
          <a:p>
            <a:r>
              <a:rPr lang="en-US" sz="1600" smtClean="0"/>
              <a:t>Immediate Window</a:t>
            </a:r>
          </a:p>
          <a:p>
            <a:r>
              <a:rPr lang="en-US" sz="1600" smtClean="0"/>
              <a:t>Object Browser</a:t>
            </a:r>
          </a:p>
          <a:p>
            <a:r>
              <a:rPr lang="en-US" sz="1600" smtClean="0"/>
              <a:t>Locals</a:t>
            </a:r>
          </a:p>
          <a:p>
            <a:r>
              <a:rPr lang="en-US" sz="1600" smtClean="0"/>
              <a:t>Watch</a:t>
            </a:r>
          </a:p>
          <a:p>
            <a:endParaRPr lang="en-US" sz="1600" smtClean="0"/>
          </a:p>
          <a:p>
            <a:endParaRPr lang="en-US" sz="1600" smtClean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3950" y="1600200"/>
            <a:ext cx="3459163" cy="4114800"/>
          </a:xfrm>
        </p:spPr>
        <p:txBody>
          <a:bodyPr/>
          <a:lstStyle/>
          <a:p>
            <a:r>
              <a:rPr lang="en-US" sz="1600" smtClean="0"/>
              <a:t>Run, continue, reset</a:t>
            </a:r>
          </a:p>
          <a:p>
            <a:r>
              <a:rPr lang="en-US" sz="1600" smtClean="0"/>
              <a:t>Single step into, over &amp; out</a:t>
            </a:r>
          </a:p>
          <a:p>
            <a:r>
              <a:rPr lang="en-US" sz="1600" smtClean="0"/>
              <a:t>Breaking out</a:t>
            </a:r>
          </a:p>
          <a:p>
            <a:r>
              <a:rPr lang="en-US" sz="1600" smtClean="0"/>
              <a:t>Using Breakpoints</a:t>
            </a:r>
          </a:p>
          <a:p>
            <a:r>
              <a:rPr lang="en-US" sz="1600" smtClean="0"/>
              <a:t>Auto List Members</a:t>
            </a:r>
          </a:p>
          <a:p>
            <a:r>
              <a:rPr lang="en-US" sz="1600" smtClean="0"/>
              <a:t>Auto Quick Info</a:t>
            </a:r>
          </a:p>
          <a:p>
            <a:endParaRPr lang="en-US" sz="1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Computer Programming</a:t>
            </a:r>
          </a:p>
        </p:txBody>
      </p:sp>
      <p:sp>
        <p:nvSpPr>
          <p:cNvPr id="18534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600" smtClean="0"/>
              <a:t>Tell the computer exactly what you want it to do and how to do it</a:t>
            </a:r>
          </a:p>
          <a:p>
            <a:r>
              <a:rPr lang="en-US" sz="1600" smtClean="0"/>
              <a:t>A very detailed “business process model”</a:t>
            </a:r>
          </a:p>
          <a:p>
            <a:r>
              <a:rPr lang="en-US" sz="1600" smtClean="0"/>
              <a:t>Flow chart the logic of the business process to be programmed</a:t>
            </a:r>
          </a:p>
          <a:p>
            <a:r>
              <a:rPr lang="en-US" sz="1600" smtClean="0"/>
              <a:t>The computer does what you tell it to do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this is both good and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916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905000" y="533400"/>
            <a:ext cx="2286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>
                <a:latin typeface="Times New Roman" pitchFamily="18" charset="0"/>
              </a:rPr>
              <a:t>Subroutine declaration</a:t>
            </a: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6248400" y="32004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>
                <a:latin typeface="Times New Roman" pitchFamily="18" charset="0"/>
              </a:rPr>
              <a:t>Inner Loop</a:t>
            </a:r>
          </a:p>
        </p:txBody>
      </p:sp>
      <p:sp>
        <p:nvSpPr>
          <p:cNvPr id="49157" name="AutoShape 7"/>
          <p:cNvSpPr>
            <a:spLocks/>
          </p:cNvSpPr>
          <p:nvPr/>
        </p:nvSpPr>
        <p:spPr bwMode="auto">
          <a:xfrm>
            <a:off x="5943600" y="31242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Verdana" pitchFamily="34" charset="0"/>
            </a:endParaRPr>
          </a:p>
        </p:txBody>
      </p:sp>
      <p:sp>
        <p:nvSpPr>
          <p:cNvPr id="49158" name="AutoShape 8"/>
          <p:cNvSpPr>
            <a:spLocks/>
          </p:cNvSpPr>
          <p:nvPr/>
        </p:nvSpPr>
        <p:spPr bwMode="auto">
          <a:xfrm>
            <a:off x="6705600" y="1879600"/>
            <a:ext cx="2057400" cy="1320800"/>
          </a:xfrm>
          <a:prstGeom prst="borderCallout2">
            <a:avLst>
              <a:gd name="adj1" fmla="val 8653"/>
              <a:gd name="adj2" fmla="val -3704"/>
              <a:gd name="adj3" fmla="val 8653"/>
              <a:gd name="adj4" fmla="val -39662"/>
              <a:gd name="adj5" fmla="val 95194"/>
              <a:gd name="adj6" fmla="val -82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Verdana" pitchFamily="34" charset="0"/>
              </a:rPr>
              <a:t>Conditional logic – Check if cell &gt;= SalesCutoff. If so, increment the counter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8580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Customizing the VBE</a:t>
            </a:r>
          </a:p>
        </p:txBody>
      </p:sp>
      <p:pic>
        <p:nvPicPr>
          <p:cNvPr id="50179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28800"/>
            <a:ext cx="51816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1028"/>
          <p:cNvSpPr>
            <a:spLocks noChangeArrowheads="1"/>
          </p:cNvSpPr>
          <p:nvPr/>
        </p:nvSpPr>
        <p:spPr bwMode="auto">
          <a:xfrm>
            <a:off x="304800" y="2209800"/>
            <a:ext cx="2590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latin typeface="Verdana" pitchFamily="34" charset="0"/>
              </a:rPr>
              <a:t>Uncheck to turn off compile error dialogs</a:t>
            </a:r>
          </a:p>
        </p:txBody>
      </p:sp>
      <p:sp>
        <p:nvSpPr>
          <p:cNvPr id="50181" name="Rectangle 1029"/>
          <p:cNvSpPr>
            <a:spLocks noChangeArrowheads="1"/>
          </p:cNvSpPr>
          <p:nvPr/>
        </p:nvSpPr>
        <p:spPr bwMode="auto">
          <a:xfrm>
            <a:off x="228600" y="3124200"/>
            <a:ext cx="2667000" cy="1600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latin typeface="Verdana" pitchFamily="34" charset="0"/>
              </a:rPr>
              <a:t>Check this to force Option Explicit to be added to your modules which then forces you to Dim all of your variables.</a:t>
            </a:r>
          </a:p>
        </p:txBody>
      </p:sp>
      <p:sp>
        <p:nvSpPr>
          <p:cNvPr id="50182" name="Line 1030"/>
          <p:cNvSpPr>
            <a:spLocks noChangeShapeType="1"/>
          </p:cNvSpPr>
          <p:nvPr/>
        </p:nvSpPr>
        <p:spPr bwMode="auto">
          <a:xfrm flipV="1">
            <a:off x="2743200" y="3200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3" name="Line 1031"/>
          <p:cNvSpPr>
            <a:spLocks noChangeShapeType="1"/>
          </p:cNvSpPr>
          <p:nvPr/>
        </p:nvSpPr>
        <p:spPr bwMode="auto">
          <a:xfrm>
            <a:off x="2819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788" y="0"/>
            <a:ext cx="70104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Variables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463" y="1371600"/>
            <a:ext cx="8110537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000" smtClean="0"/>
              <a:t>Temporary storage of values (recall from algebra?)</a:t>
            </a:r>
            <a:br>
              <a:rPr lang="en-US" sz="1000" smtClean="0"/>
            </a:br>
            <a:endParaRPr lang="en-US" sz="1000" smtClean="0"/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 x=x+1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AvgCost = TotalCost/NumItems</a:t>
            </a:r>
            <a:br>
              <a:rPr lang="en-US" sz="900" smtClean="0">
                <a:ea typeface="ＭＳ Ｐゴシック" pitchFamily="34" charset="-128"/>
              </a:rPr>
            </a:br>
            <a:endParaRPr lang="en-US" sz="9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000" u="sng" smtClean="0"/>
              <a:t>Declare variables</a:t>
            </a:r>
            <a:r>
              <a:rPr lang="en-US" sz="1000" smtClean="0"/>
              <a:t> with </a:t>
            </a:r>
            <a:r>
              <a:rPr lang="en-US" sz="1000" b="1" smtClean="0">
                <a:solidFill>
                  <a:srgbClr val="0000FF"/>
                </a:solidFill>
              </a:rPr>
              <a:t>Dim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pick data type for the variable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Reserves memory for the variable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Example: </a:t>
            </a:r>
            <a:r>
              <a:rPr lang="en-US" sz="900" smtClean="0">
                <a:solidFill>
                  <a:srgbClr val="0000FF"/>
                </a:solidFill>
                <a:ea typeface="ＭＳ Ｐゴシック" pitchFamily="34" charset="-128"/>
              </a:rPr>
              <a:t>Dim</a:t>
            </a:r>
            <a:r>
              <a:rPr lang="en-US" sz="900" smtClean="0">
                <a:ea typeface="ＭＳ Ｐゴシック" pitchFamily="34" charset="-128"/>
              </a:rPr>
              <a:t> NumItems </a:t>
            </a:r>
            <a:r>
              <a:rPr lang="en-US" sz="900" smtClean="0">
                <a:solidFill>
                  <a:srgbClr val="0000FF"/>
                </a:solidFill>
                <a:ea typeface="ＭＳ Ｐゴシック" pitchFamily="34" charset="-128"/>
              </a:rPr>
              <a:t>As</a:t>
            </a:r>
            <a:r>
              <a:rPr lang="en-US" sz="900" smtClean="0">
                <a:ea typeface="ＭＳ Ｐゴシック" pitchFamily="34" charset="-128"/>
              </a:rPr>
              <a:t> Integer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Dim = dimension</a:t>
            </a:r>
            <a:br>
              <a:rPr lang="en-US" sz="900" smtClean="0">
                <a:ea typeface="ＭＳ Ｐゴシック" pitchFamily="34" charset="-128"/>
              </a:rPr>
            </a:br>
            <a:endParaRPr lang="en-US" sz="9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000" smtClean="0"/>
              <a:t>Option Explicit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Placed at top of module</a:t>
            </a:r>
          </a:p>
          <a:p>
            <a:pPr lvl="1">
              <a:lnSpc>
                <a:spcPct val="90000"/>
              </a:lnSpc>
            </a:pPr>
            <a:r>
              <a:rPr lang="en-US" sz="900" smtClean="0">
                <a:ea typeface="ＭＳ Ｐゴシック" pitchFamily="34" charset="-128"/>
              </a:rPr>
              <a:t>forces explicit variable declarations</a:t>
            </a:r>
          </a:p>
          <a:p>
            <a:pPr>
              <a:lnSpc>
                <a:spcPct val="90000"/>
              </a:lnSpc>
            </a:pPr>
            <a:endParaRPr lang="en-US" sz="1000" smtClean="0"/>
          </a:p>
          <a:p>
            <a:pPr lvl="1">
              <a:lnSpc>
                <a:spcPct val="90000"/>
              </a:lnSpc>
            </a:pPr>
            <a:endParaRPr lang="en-US" sz="9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8162925" cy="396875"/>
          </a:xfrm>
        </p:spPr>
        <p:txBody>
          <a:bodyPr anchor="b">
            <a:spAutoFit/>
          </a:bodyPr>
          <a:lstStyle/>
          <a:p>
            <a:r>
              <a:rPr lang="en-US" sz="2000" smtClean="0"/>
              <a:t>Some VBA Data Types</a:t>
            </a:r>
          </a:p>
        </p:txBody>
      </p:sp>
      <p:graphicFrame>
        <p:nvGraphicFramePr>
          <p:cNvPr id="191528" name="Group 40"/>
          <p:cNvGraphicFramePr>
            <a:graphicFrameLocks noGrp="1"/>
          </p:cNvGraphicFramePr>
          <p:nvPr/>
        </p:nvGraphicFramePr>
        <p:xfrm>
          <a:off x="381000" y="1066800"/>
          <a:ext cx="8110538" cy="4191000"/>
        </p:xfrm>
        <a:graphic>
          <a:graphicData uri="http://schemas.openxmlformats.org/drawingml/2006/table">
            <a:tbl>
              <a:tblPr/>
              <a:tblGrid>
                <a:gridCol w="1981200"/>
                <a:gridCol w="6129338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Descripton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for text like “Bob Smith”, literals are enclosed in “”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Whole numbers in –32768 to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for bigger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only True (-1) or False 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Numbers with decimal parts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Currency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Money (15.4 digits, fixed point)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Dates and times (serial)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All kinds of objects, also have object specific data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Variant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 55" pitchFamily="2" charset="0"/>
                          <a:cs typeface="Arial" pitchFamily="34" charset="0"/>
                        </a:rPr>
                        <a:t>Catch all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Structured Programming Concepts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400" b="1" u="sng" smtClean="0"/>
              <a:t>Divide code</a:t>
            </a:r>
            <a:r>
              <a:rPr lang="en-US" sz="1400" smtClean="0"/>
              <a:t> into independent procedures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Each with its own purpose</a:t>
            </a:r>
            <a:br>
              <a:rPr lang="en-US" sz="1200" smtClean="0">
                <a:ea typeface="ＭＳ Ｐゴシック" pitchFamily="34" charset="-128"/>
              </a:rPr>
            </a:br>
            <a:endParaRPr lang="en-US" sz="12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400" smtClean="0"/>
              <a:t>Procedures related hierarchically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They “talk” through a list of </a:t>
            </a:r>
            <a:r>
              <a:rPr lang="en-US" sz="1200" u="sng" smtClean="0">
                <a:ea typeface="ＭＳ Ｐゴシック" pitchFamily="34" charset="-128"/>
              </a:rPr>
              <a:t>arguments</a:t>
            </a:r>
            <a:r>
              <a:rPr lang="en-US" sz="1200" smtClean="0">
                <a:ea typeface="ＭＳ Ｐゴシック" pitchFamily="34" charset="-128"/>
              </a:rPr>
              <a:t> or </a:t>
            </a:r>
            <a:r>
              <a:rPr lang="en-US" sz="1200" u="sng" smtClean="0">
                <a:ea typeface="ＭＳ Ｐゴシック" pitchFamily="34" charset="-128"/>
              </a:rPr>
              <a:t>parameters</a:t>
            </a:r>
            <a:r>
              <a:rPr lang="en-US" sz="1200" smtClean="0">
                <a:ea typeface="ＭＳ Ｐゴシック" pitchFamily="34" charset="-128"/>
              </a:rPr>
              <a:t/>
            </a:r>
            <a:br>
              <a:rPr lang="en-US" sz="1200" smtClean="0">
                <a:ea typeface="ＭＳ Ｐゴシック" pitchFamily="34" charset="-128"/>
              </a:rPr>
            </a:br>
            <a:endParaRPr lang="en-US" sz="12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400" smtClean="0"/>
              <a:t>Logic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sequence 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selection 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395913" cy="609600"/>
          </a:xfrm>
        </p:spPr>
        <p:txBody>
          <a:bodyPr/>
          <a:lstStyle/>
          <a:p>
            <a:r>
              <a:rPr lang="en-US" smtClean="0"/>
              <a:t>What is an event? 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smtClean="0"/>
              <a:t>An </a:t>
            </a:r>
            <a:r>
              <a:rPr lang="en-US" sz="1600" i="1" smtClean="0">
                <a:solidFill>
                  <a:srgbClr val="990033"/>
                </a:solidFill>
              </a:rPr>
              <a:t>event</a:t>
            </a:r>
            <a:r>
              <a:rPr lang="en-US" sz="1600" smtClean="0"/>
              <a:t> is any action to an </a:t>
            </a:r>
            <a:r>
              <a:rPr lang="en-US" sz="1600" smtClean="0">
                <a:solidFill>
                  <a:srgbClr val="990033"/>
                </a:solidFill>
              </a:rPr>
              <a:t>object</a:t>
            </a:r>
            <a:r>
              <a:rPr lang="en-US" sz="1600" smtClean="0"/>
              <a:t> that is recognized by an application such as Excel.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sz="140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400" smtClean="0">
                <a:ea typeface="ＭＳ Ｐゴシック" pitchFamily="34" charset="-128"/>
              </a:rPr>
              <a:t>Opening or closing an Excel workbook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en-US" sz="1400" smtClean="0">
                <a:ea typeface="ＭＳ Ｐゴシック" pitchFamily="34" charset="-128"/>
              </a:rPr>
              <a:t>Clicking on a command button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en-US" sz="1400" smtClean="0">
                <a:ea typeface="ＭＳ Ｐゴシック" pitchFamily="34" charset="-128"/>
              </a:rPr>
              <a:t>Changing the data in a cell</a:t>
            </a:r>
          </a:p>
          <a:p>
            <a:pPr lvl="1">
              <a:lnSpc>
                <a:spcPct val="80000"/>
              </a:lnSpc>
            </a:pPr>
            <a:endParaRPr lang="en-US" sz="14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600" smtClean="0"/>
              <a:t>An </a:t>
            </a:r>
            <a:r>
              <a:rPr lang="en-US" sz="1600" i="1" smtClean="0">
                <a:solidFill>
                  <a:srgbClr val="990033"/>
                </a:solidFill>
              </a:rPr>
              <a:t>event procedure</a:t>
            </a:r>
            <a:r>
              <a:rPr lang="en-US" sz="1600" smtClean="0"/>
              <a:t> is code that runs in response to the event.</a:t>
            </a:r>
          </a:p>
          <a:p>
            <a:pPr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600" smtClean="0"/>
              <a:t>You decide the events that are significant, then develop the event procedures.</a:t>
            </a:r>
          </a:p>
          <a:p>
            <a:pPr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427538" cy="352425"/>
          </a:xfrm>
          <a:solidFill>
            <a:srgbClr val="FFFFC3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z="2000" smtClean="0"/>
              <a:t>Graphical User Interface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5029200"/>
          </a:xfrm>
          <a:noFill/>
        </p:spPr>
        <p:txBody>
          <a:bodyPr lIns="90488" tIns="44450" rIns="90488" bIns="44450"/>
          <a:lstStyle/>
          <a:p>
            <a:r>
              <a:rPr lang="en-US" sz="1600" smtClean="0"/>
              <a:t>You create the</a:t>
            </a:r>
            <a:r>
              <a:rPr lang="en-US" sz="1600" smtClean="0">
                <a:solidFill>
                  <a:schemeClr val="bg2"/>
                </a:solidFill>
              </a:rPr>
              <a:t> GUI </a:t>
            </a:r>
            <a:r>
              <a:rPr lang="en-US" sz="1600" smtClean="0"/>
              <a:t>(graphical user interface)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/>
              <a:t>/ </a:t>
            </a:r>
            <a:r>
              <a:rPr lang="en-US" sz="1600" smtClean="0">
                <a:solidFill>
                  <a:schemeClr val="bg2"/>
                </a:solidFill>
              </a:rPr>
              <a:t>CHI </a:t>
            </a:r>
            <a:r>
              <a:rPr lang="en-US" sz="1600" smtClean="0"/>
              <a:t>(computer-human interface)</a:t>
            </a:r>
            <a:endParaRPr lang="en-US" sz="1600" smtClean="0">
              <a:solidFill>
                <a:schemeClr val="accent2"/>
              </a:solidFill>
            </a:endParaRPr>
          </a:p>
          <a:p>
            <a:pPr lvl="1">
              <a:buFont typeface="Webdings" pitchFamily="18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>
              <a:buFont typeface="Webdings" pitchFamily="18" charset="2"/>
              <a:buNone/>
            </a:pPr>
            <a:r>
              <a:rPr lang="en-US" smtClean="0">
                <a:ea typeface="ＭＳ Ｐゴシック" pitchFamily="34" charset="-128"/>
              </a:rPr>
              <a:t>That is: Prompts, questions to the user</a:t>
            </a:r>
          </a:p>
          <a:p>
            <a:pPr lvl="1">
              <a:buFont typeface="Webdings" pitchFamily="18" charset="2"/>
              <a:buNone/>
            </a:pPr>
            <a:r>
              <a:rPr lang="en-US" smtClean="0">
                <a:ea typeface="ＭＳ Ｐゴシック" pitchFamily="34" charset="-128"/>
              </a:rPr>
              <a:t>Key entry, Mouse Click, Menu Selection, Text or data entry</a:t>
            </a:r>
          </a:p>
          <a:p>
            <a:pPr>
              <a:buFontTx/>
              <a:buNone/>
            </a:pPr>
            <a:r>
              <a:rPr lang="en-US" sz="1600" smtClean="0"/>
              <a:t>You decide the program responses to </a:t>
            </a:r>
            <a:r>
              <a:rPr lang="en-US" sz="1600" smtClean="0">
                <a:solidFill>
                  <a:schemeClr val="hlink"/>
                </a:solidFill>
              </a:rPr>
              <a:t>user actions</a:t>
            </a:r>
            <a:endParaRPr lang="en-US" sz="1800" smtClean="0"/>
          </a:p>
          <a:p>
            <a:pPr lvl="1">
              <a:buFont typeface="Webdings" pitchFamily="18" charset="2"/>
              <a:buNone/>
            </a:pPr>
            <a:r>
              <a:rPr lang="en-US" smtClean="0">
                <a:ea typeface="ＭＳ Ｐゴシック" pitchFamily="34" charset="-128"/>
              </a:rPr>
              <a:t>Including Computations, Change of Interface, etc.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GUI  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221413" cy="609600"/>
          </a:xfrm>
        </p:spPr>
        <p:txBody>
          <a:bodyPr/>
          <a:lstStyle/>
          <a:p>
            <a:r>
              <a:rPr lang="en-US" smtClean="0"/>
              <a:t>What happens when you use VBA 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4648200"/>
          </a:xfrm>
        </p:spPr>
        <p:txBody>
          <a:bodyPr/>
          <a:lstStyle/>
          <a:p>
            <a:r>
              <a:rPr lang="en-US" sz="1200" smtClean="0"/>
              <a:t>You create Input Boxes or use controls to </a:t>
            </a:r>
            <a:r>
              <a:rPr lang="en-US" sz="1200" smtClean="0">
                <a:solidFill>
                  <a:schemeClr val="hlink"/>
                </a:solidFill>
              </a:rPr>
              <a:t>gain input</a:t>
            </a:r>
            <a:r>
              <a:rPr lang="en-US" sz="1200" smtClean="0"/>
              <a:t> from the user.</a:t>
            </a:r>
          </a:p>
          <a:p>
            <a:endParaRPr lang="en-US" sz="1200" smtClean="0"/>
          </a:p>
          <a:p>
            <a:r>
              <a:rPr lang="en-US" sz="1200" smtClean="0"/>
              <a:t>You insert code behind spreadsheet, in the VISUAL BASIC EDITOR, </a:t>
            </a:r>
            <a:r>
              <a:rPr lang="en-US" sz="1200" smtClean="0">
                <a:solidFill>
                  <a:schemeClr val="hlink"/>
                </a:solidFill>
              </a:rPr>
              <a:t>to process</a:t>
            </a:r>
            <a:r>
              <a:rPr lang="en-US" sz="1200" smtClean="0"/>
              <a:t> the information. </a:t>
            </a:r>
          </a:p>
          <a:p>
            <a:endParaRPr lang="en-US" sz="1200" smtClean="0"/>
          </a:p>
          <a:p>
            <a:r>
              <a:rPr lang="en-US" sz="1200" smtClean="0"/>
              <a:t>The basic building block of a VBA program is the </a:t>
            </a:r>
            <a:r>
              <a:rPr lang="en-US" sz="1200" smtClean="0">
                <a:solidFill>
                  <a:srgbClr val="990033"/>
                </a:solidFill>
              </a:rPr>
              <a:t>procedure.  </a:t>
            </a:r>
          </a:p>
          <a:p>
            <a:r>
              <a:rPr lang="en-US" sz="1200" smtClean="0">
                <a:solidFill>
                  <a:srgbClr val="990033"/>
                </a:solidFill>
              </a:rPr>
              <a:t>(subroutine =  sub procedure = sub)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55563"/>
            <a:ext cx="3851275" cy="287337"/>
          </a:xfrm>
        </p:spPr>
        <p:txBody>
          <a:bodyPr/>
          <a:lstStyle/>
          <a:p>
            <a:r>
              <a:rPr lang="en-US" sz="1800" smtClean="0"/>
              <a:t>The MsgBox Statement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772400" cy="4114800"/>
          </a:xfrm>
        </p:spPr>
        <p:txBody>
          <a:bodyPr/>
          <a:lstStyle/>
          <a:p>
            <a:r>
              <a:rPr lang="en-US" sz="1400" smtClean="0"/>
              <a:t>Displays a message to the user</a:t>
            </a:r>
          </a:p>
          <a:p>
            <a:r>
              <a:rPr lang="en-US" sz="1400" smtClean="0"/>
              <a:t>Three positional arguments</a:t>
            </a:r>
          </a:p>
        </p:txBody>
      </p:sp>
      <p:sp>
        <p:nvSpPr>
          <p:cNvPr id="62468" name="AutoShape 4"/>
          <p:cNvSpPr>
            <a:spLocks noChangeAspect="1" noChangeArrowheads="1"/>
          </p:cNvSpPr>
          <p:nvPr/>
        </p:nvSpPr>
        <p:spPr bwMode="auto">
          <a:xfrm>
            <a:off x="1066800" y="1524000"/>
            <a:ext cx="6469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88" tIns="40494" rIns="80988" bIns="40494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b="1">
              <a:latin typeface="Courier New" pitchFamily="49" charset="0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3352800" cy="1846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09600" y="2971800"/>
            <a:ext cx="7391400" cy="1055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b="1">
                <a:solidFill>
                  <a:srgbClr val="000099"/>
                </a:solidFill>
                <a:latin typeface="Courier New" pitchFamily="49" charset="0"/>
              </a:rPr>
              <a:t>MsgBox </a:t>
            </a:r>
            <a:r>
              <a:rPr lang="en-US" b="1">
                <a:latin typeface="Courier New" pitchFamily="49" charset="0"/>
              </a:rPr>
              <a:t>"This is my first VBA Procedure", _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b="1">
                <a:solidFill>
                  <a:srgbClr val="000099"/>
                </a:solidFill>
                <a:latin typeface="Courier New" pitchFamily="49" charset="0"/>
              </a:rPr>
              <a:t>   vbExclamation</a:t>
            </a:r>
            <a:r>
              <a:rPr lang="en-US" b="1">
                <a:latin typeface="Courier New" pitchFamily="49" charset="0"/>
              </a:rPr>
              <a:t>, "Your name goes here"</a:t>
            </a:r>
          </a:p>
          <a:p>
            <a:pPr algn="l" eaLnBrk="0" hangingPunct="0">
              <a:spcBef>
                <a:spcPct val="50000"/>
              </a:spcBef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57200" y="4191000"/>
            <a:ext cx="6934200" cy="5429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b="1">
                <a:solidFill>
                  <a:schemeClr val="hlink"/>
                </a:solidFill>
              </a:rPr>
              <a:t>MsgBox</a:t>
            </a:r>
            <a:r>
              <a:rPr lang="en-US" b="1"/>
              <a:t> "Message Caption" ,  [Button/s,Icon] , ["Caption of the Title Bar"]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172200" y="2514600"/>
            <a:ext cx="25701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Comic Sans MS" pitchFamily="66" charset="0"/>
              </a:rPr>
              <a:t>Indicates continuation</a:t>
            </a:r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6629400" y="3048000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What is VBA?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600" u="sng" smtClean="0"/>
              <a:t>Common</a:t>
            </a:r>
            <a:r>
              <a:rPr lang="en-US" sz="1600" smtClean="0"/>
              <a:t> programming </a:t>
            </a:r>
            <a:r>
              <a:rPr lang="en-US" sz="1600" u="sng" smtClean="0"/>
              <a:t>component</a:t>
            </a:r>
            <a:r>
              <a:rPr lang="en-US" sz="1600" smtClean="0"/>
              <a:t> shared among MS Office applications</a:t>
            </a:r>
          </a:p>
          <a:p>
            <a:r>
              <a:rPr lang="en-US" sz="1600" smtClean="0"/>
              <a:t>Also shared with Visual Basic 4.0 and later</a:t>
            </a:r>
          </a:p>
          <a:p>
            <a:r>
              <a:rPr lang="en-US" sz="1600" smtClean="0"/>
              <a:t>Allows </a:t>
            </a:r>
            <a:r>
              <a:rPr lang="en-US" sz="1600" u="sng" smtClean="0"/>
              <a:t>creation</a:t>
            </a:r>
            <a:r>
              <a:rPr lang="en-US" sz="1600" smtClean="0"/>
              <a:t> and </a:t>
            </a:r>
            <a:r>
              <a:rPr lang="en-US" sz="1600" u="sng" smtClean="0"/>
              <a:t>manipulation</a:t>
            </a:r>
            <a:r>
              <a:rPr lang="en-US" sz="1600" smtClean="0"/>
              <a:t> of application objects such as spreadsheets, databases, documents, mail, projects</a:t>
            </a:r>
          </a:p>
          <a:p>
            <a:r>
              <a:rPr lang="en-US" sz="1600" smtClean="0"/>
              <a:t>Facilitates </a:t>
            </a:r>
            <a:r>
              <a:rPr lang="en-US" sz="1600" u="sng" smtClean="0"/>
              <a:t>application interoperability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915400" cy="725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</a:rPr>
              <a:t>Range("A1").Value =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InputBox</a:t>
            </a:r>
            <a:r>
              <a:rPr lang="en-US" sz="2400" b="1">
                <a:latin typeface="Times New Roman" pitchFamily="18" charset="0"/>
              </a:rPr>
              <a:t>("Type your name", "</a:t>
            </a:r>
            <a:r>
              <a:rPr lang="en-US" sz="2000" b="1">
                <a:latin typeface="Times New Roman" pitchFamily="18" charset="0"/>
              </a:rPr>
              <a:t>Name</a:t>
            </a:r>
            <a:r>
              <a:rPr lang="en-US" sz="2400" b="1">
                <a:latin typeface="Times New Roman" pitchFamily="18" charset="0"/>
              </a:rPr>
              <a:t>")</a:t>
            </a:r>
            <a:endParaRPr lang="en-US" sz="2000" b="1">
              <a:latin typeface="Times New Roman" pitchFamily="18" charset="0"/>
            </a:endParaRPr>
          </a:p>
          <a:p>
            <a:pPr algn="l" eaLnBrk="0" hangingPunct="0"/>
            <a:endParaRPr lang="en-US" sz="20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144463"/>
            <a:ext cx="8561387" cy="534987"/>
          </a:xfrm>
        </p:spPr>
        <p:txBody>
          <a:bodyPr/>
          <a:lstStyle/>
          <a:p>
            <a:r>
              <a:rPr lang="en-US" sz="2000" smtClean="0"/>
              <a:t>Getting information from the user—Input Box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09800"/>
            <a:ext cx="7010400" cy="3960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228600" y="4648200"/>
            <a:ext cx="1981200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381000" y="2743200"/>
            <a:ext cx="1752600" cy="1752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1000" y="2286000"/>
            <a:ext cx="1158875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</a:rPr>
              <a:t>Input will go to A1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4419600" cy="334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889875" cy="474662"/>
          </a:xfrm>
        </p:spPr>
        <p:txBody>
          <a:bodyPr/>
          <a:lstStyle/>
          <a:p>
            <a:r>
              <a:rPr lang="en-US" sz="1800" smtClean="0"/>
              <a:t>Message Box displays value from Input Box    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114800"/>
          </a:xfrm>
        </p:spPr>
        <p:txBody>
          <a:bodyPr/>
          <a:lstStyle/>
          <a:p>
            <a:r>
              <a:rPr lang="en-US" sz="1800" smtClean="0"/>
              <a:t>InputBox obtains data from the user and stores it  for later use such as: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</a:rPr>
              <a:t>    MsgBox "Hello" &amp; Range("A1").Value</a:t>
            </a: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334000" y="4114800"/>
            <a:ext cx="2819400" cy="1219200"/>
          </a:xfrm>
          <a:prstGeom prst="callout1">
            <a:avLst>
              <a:gd name="adj1" fmla="val 9375"/>
              <a:gd name="adj2" fmla="val -2704"/>
              <a:gd name="adj3" fmla="val -93880"/>
              <a:gd name="adj4" fmla="val -34852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/>
          <a:lstStyle/>
          <a:p>
            <a:pPr algn="l" eaLnBrk="0" hangingPunct="0"/>
            <a:r>
              <a:rPr lang="en-US" sz="2400"/>
              <a:t>&amp; Concatenates (joins together) two strings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5956300" cy="609600"/>
          </a:xfrm>
        </p:spPr>
        <p:txBody>
          <a:bodyPr/>
          <a:lstStyle/>
          <a:p>
            <a:r>
              <a:rPr lang="en-US" smtClean="0"/>
              <a:t>Calling Event Procedures, Macros      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111875" cy="448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You can run one macro or event procedure from another macro or event procedure.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You "call" it, even if it is stored in another module/worksheet. You call a  subprocedure by writing its name: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Sub </a:t>
            </a:r>
            <a:r>
              <a:rPr lang="en-US" sz="2000">
                <a:latin typeface="Times New Roman" pitchFamily="18" charset="0"/>
              </a:rPr>
              <a:t>MySetUP()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	Title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	Layout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            Sheet2.Title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End Sub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875587" cy="534987"/>
          </a:xfrm>
        </p:spPr>
        <p:txBody>
          <a:bodyPr/>
          <a:lstStyle/>
          <a:p>
            <a:r>
              <a:rPr lang="en-US" sz="2000" smtClean="0"/>
              <a:t>Design Mode versus Run Mode  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r>
              <a:rPr lang="en-US" sz="1200" smtClean="0"/>
              <a:t>After adding a control, Excel is in "design mode." </a:t>
            </a:r>
          </a:p>
          <a:p>
            <a:r>
              <a:rPr lang="en-US" sz="1200" smtClean="0"/>
              <a:t>Name the control, set its properties now.</a:t>
            </a:r>
          </a:p>
          <a:p>
            <a:endParaRPr lang="en-US" sz="1200" smtClean="0"/>
          </a:p>
          <a:p>
            <a:r>
              <a:rPr lang="en-US" sz="1200" smtClean="0"/>
              <a:t>To run the control, click on the Design Mode button on the Control Toolbox toolbar—you can  toggle in and out of design mode.</a:t>
            </a:r>
          </a:p>
          <a:p>
            <a:endParaRPr lang="en-US" sz="1200" smtClean="0"/>
          </a:p>
        </p:txBody>
      </p:sp>
      <p:pic>
        <p:nvPicPr>
          <p:cNvPr id="70660" name="Picture 4" descr="design mod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119688"/>
            <a:ext cx="35052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 descr="design mo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037013"/>
            <a:ext cx="3581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876800" y="4083050"/>
            <a:ext cx="1587500" cy="39528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Design Mode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876800" y="5683250"/>
            <a:ext cx="1292225" cy="39528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Run Mode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 flipV="1">
            <a:off x="3810000" y="5638800"/>
            <a:ext cx="914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3886200" y="4191000"/>
            <a:ext cx="8382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5740400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Moving back and forth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257800" cy="5334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To move back and forth between the code and the application, you can double-click on the VBA button to see the code window. </a:t>
            </a:r>
          </a:p>
          <a:p>
            <a:pPr>
              <a:lnSpc>
                <a:spcPct val="80000"/>
              </a:lnSpc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1200" smtClean="0"/>
              <a:t>Then, to get back to Excel, click the top left button</a:t>
            </a:r>
          </a:p>
          <a:p>
            <a:pPr>
              <a:lnSpc>
                <a:spcPct val="80000"/>
              </a:lnSpc>
            </a:pPr>
            <a:endParaRPr lang="en-US" sz="12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1200" smtClean="0"/>
              <a:t>or click on the  program/VBA icons on the windows bar at the bottom of your screen.</a:t>
            </a:r>
          </a:p>
          <a:p>
            <a:pPr>
              <a:lnSpc>
                <a:spcPct val="80000"/>
              </a:lnSpc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1200" smtClean="0"/>
              <a:t>Alt-F11 to toggle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3200400" y="1219200"/>
            <a:ext cx="5943600" cy="4802188"/>
            <a:chOff x="2016" y="1008"/>
            <a:chExt cx="3744" cy="3025"/>
          </a:xfrm>
        </p:grpSpPr>
        <p:pic>
          <p:nvPicPr>
            <p:cNvPr id="72709" name="Picture 5" descr="vba cod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16" y="3552"/>
              <a:ext cx="2736" cy="4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>
              <a:off x="3648" y="3264"/>
              <a:ext cx="336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>
              <a:off x="3552" y="3072"/>
              <a:ext cx="672" cy="6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12" name="Group 8"/>
            <p:cNvGrpSpPr>
              <a:grpSpLocks/>
            </p:cNvGrpSpPr>
            <p:nvPr/>
          </p:nvGrpSpPr>
          <p:grpSpPr bwMode="auto">
            <a:xfrm>
              <a:off x="2736" y="1008"/>
              <a:ext cx="3024" cy="1877"/>
              <a:chOff x="2736" y="1008"/>
              <a:chExt cx="3024" cy="1877"/>
            </a:xfrm>
          </p:grpSpPr>
          <p:pic>
            <p:nvPicPr>
              <p:cNvPr id="72713" name="Picture 9" descr="vba and code"/>
              <p:cNvPicPr>
                <a:picLocks noChangeAspect="1" noChangeArrowheads="1"/>
              </p:cNvPicPr>
              <p:nvPr/>
            </p:nvPicPr>
            <p:blipFill>
              <a:blip r:embed="rId4"/>
              <a:srcRect r="52704"/>
              <a:stretch>
                <a:fillRect/>
              </a:stretch>
            </p:blipFill>
            <p:spPr bwMode="auto">
              <a:xfrm>
                <a:off x="3264" y="1008"/>
                <a:ext cx="2496" cy="18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72714" name="Line 10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576" cy="6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-76200"/>
            <a:ext cx="7570787" cy="1022350"/>
          </a:xfrm>
        </p:spPr>
        <p:txBody>
          <a:bodyPr/>
          <a:lstStyle/>
          <a:p>
            <a:r>
              <a:rPr lang="en-US" smtClean="0"/>
              <a:t>Where is VBA code stored?  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7613"/>
            <a:ext cx="5562600" cy="4840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352800" y="5184775"/>
            <a:ext cx="2590800" cy="111601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Macros that you use in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any</a:t>
            </a:r>
            <a:r>
              <a:rPr lang="en-US" sz="2400">
                <a:latin typeface="Times New Roman" pitchFamily="18" charset="0"/>
              </a:rPr>
              <a:t> of your workbooks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191000" y="3581400"/>
            <a:ext cx="2922588" cy="7874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By default, macros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just for this workbook</a:t>
            </a: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3124200" y="3733800"/>
            <a:ext cx="533400" cy="152400"/>
          </a:xfrm>
          <a:prstGeom prst="leftArrow">
            <a:avLst>
              <a:gd name="adj1" fmla="val 50000"/>
              <a:gd name="adj2" fmla="val 87500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 rot="1435274">
            <a:off x="2667000" y="55626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01613" y="144463"/>
            <a:ext cx="5307012" cy="5349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wrap="none" lIns="41275" tIns="17462" rIns="41275" bIns="17462">
            <a:spAutoFit/>
          </a:bodyPr>
          <a:lstStyle/>
          <a:p>
            <a:pPr algn="l" defTabSz="804863" eaLnBrk="0" hangingPunct="0"/>
            <a:r>
              <a:rPr lang="en-US" sz="3200" i="1">
                <a:solidFill>
                  <a:srgbClr val="000000"/>
                </a:solidFill>
                <a:latin typeface="Helv" charset="0"/>
              </a:rPr>
              <a:t>Where is VBA code stored?  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5562600" cy="4840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352800" y="5513388"/>
            <a:ext cx="2590800" cy="11160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Macros that you use in any of your workbooks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2998788" cy="7874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By default, macros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 just for this workbook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 rot="20174257" flipV="1">
            <a:off x="3200400" y="38100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435274">
            <a:off x="2667000" y="55626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867400" y="609600"/>
            <a:ext cx="2073275" cy="275907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By default,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VBA code that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you write for each sheet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or for the whole workbook</a:t>
            </a:r>
          </a:p>
          <a:p>
            <a:pPr algn="l" eaLnBrk="0" hangingPunct="0"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4724400" y="20574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 rot="-1439460">
            <a:off x="4826000" y="2944813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Programs as Recipes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4613" y="1600200"/>
            <a:ext cx="3457575" cy="4114800"/>
          </a:xfrm>
        </p:spPr>
        <p:txBody>
          <a:bodyPr/>
          <a:lstStyle/>
          <a:p>
            <a:r>
              <a:rPr lang="en-US" sz="1600" smtClean="0"/>
              <a:t>Name of recipe</a:t>
            </a:r>
          </a:p>
          <a:p>
            <a:r>
              <a:rPr lang="en-US" sz="1600" smtClean="0"/>
              <a:t>List of ingredients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bread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peanut butter</a:t>
            </a:r>
          </a:p>
          <a:p>
            <a:pPr lvl="1"/>
            <a:r>
              <a:rPr lang="en-US" sz="1400" smtClean="0">
                <a:ea typeface="ＭＳ Ｐゴシック" pitchFamily="34" charset="-128"/>
              </a:rPr>
              <a:t>jelly</a:t>
            </a:r>
          </a:p>
          <a:p>
            <a:r>
              <a:rPr lang="en-US" sz="1600" smtClean="0"/>
              <a:t>Steps to create the final product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3950" y="1600200"/>
            <a:ext cx="34591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Name of procedure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Declare variables</a:t>
            </a:r>
          </a:p>
          <a:p>
            <a:pPr lvl="1">
              <a:lnSpc>
                <a:spcPct val="90000"/>
              </a:lnSpc>
            </a:pPr>
            <a:r>
              <a:rPr lang="en-US" sz="1400" smtClean="0">
                <a:ea typeface="ＭＳ Ｐゴシック" pitchFamily="34" charset="-128"/>
              </a:rPr>
              <a:t>Dim intCount as Integer</a:t>
            </a:r>
          </a:p>
          <a:p>
            <a:pPr lvl="1">
              <a:lnSpc>
                <a:spcPct val="90000"/>
              </a:lnSpc>
            </a:pPr>
            <a:r>
              <a:rPr lang="en-US" sz="1400" smtClean="0">
                <a:ea typeface="ＭＳ Ｐゴシック" pitchFamily="34" charset="-128"/>
              </a:rPr>
              <a:t>Dim dblCost as Double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Step by step instructions you want the computer to do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295400" y="1371600"/>
            <a:ext cx="678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>
                <a:solidFill>
                  <a:schemeClr val="accent1"/>
                </a:solidFill>
              </a:rPr>
              <a:t>[Let] </a:t>
            </a:r>
            <a:r>
              <a:rPr lang="en-US" sz="2400"/>
              <a:t>Object.property = value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/>
              <a:t>  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/>
              <a:t>Either of these works: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>
                <a:solidFill>
                  <a:schemeClr val="accent1"/>
                </a:solidFill>
              </a:rPr>
              <a:t> = value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>
                <a:solidFill>
                  <a:schemeClr val="hlink"/>
                </a:solidFill>
              </a:rPr>
              <a:t>Let </a:t>
            </a:r>
            <a:r>
              <a:rPr lang="en-US" sz="2400"/>
              <a:t> Range("B2").Value = 33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400"/>
              <a:t>Range("B2").Value = 33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sz="2400"/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chemeClr val="hlink"/>
                </a:solidFill>
              </a:rPr>
              <a:t>=</a:t>
            </a:r>
            <a:r>
              <a:rPr lang="en-US" sz="2400"/>
              <a:t> sign means "take the value on the right side of the equal sign and </a:t>
            </a:r>
            <a:r>
              <a:rPr lang="en-US" sz="2400" i="1">
                <a:solidFill>
                  <a:schemeClr val="accent2"/>
                </a:solidFill>
              </a:rPr>
              <a:t>assign it to</a:t>
            </a:r>
            <a:r>
              <a:rPr lang="en-US" sz="2400"/>
              <a:t> a place in the computer’s memory named on the left side of the </a:t>
            </a:r>
            <a:r>
              <a:rPr lang="en-US" sz="2400">
                <a:solidFill>
                  <a:schemeClr val="hlink"/>
                </a:solidFill>
              </a:rPr>
              <a:t>= </a:t>
            </a:r>
            <a:r>
              <a:rPr lang="en-US" sz="2400"/>
              <a:t>sign."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endParaRPr lang="en-US" sz="24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874713" y="41275"/>
            <a:ext cx="5908675" cy="279400"/>
          </a:xfrm>
        </p:spPr>
        <p:txBody>
          <a:bodyPr/>
          <a:lstStyle/>
          <a:p>
            <a:r>
              <a:rPr lang="en-US" sz="2800" smtClean="0"/>
              <a:t>Assignment Statement     </a:t>
            </a:r>
            <a:endParaRPr lang="en-US" sz="3600" smtClean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63500"/>
            <a:ext cx="6678612" cy="455613"/>
          </a:xfrm>
        </p:spPr>
        <p:txBody>
          <a:bodyPr/>
          <a:lstStyle/>
          <a:p>
            <a:r>
              <a:rPr lang="en-US" smtClean="0"/>
              <a:t>Let's look at examples of </a:t>
            </a:r>
            <a:br>
              <a:rPr lang="en-US" smtClean="0"/>
            </a:br>
            <a:r>
              <a:rPr lang="en-US" smtClean="0"/>
              <a:t>FLAWED assignment statements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b="1" smtClean="0"/>
              <a:t>33 = Range("B2").Value </a:t>
            </a:r>
          </a:p>
          <a:p>
            <a:endParaRPr lang="en-US" sz="1200" b="1" smtClean="0"/>
          </a:p>
          <a:p>
            <a:pPr>
              <a:buFontTx/>
              <a:buNone/>
            </a:pPr>
            <a:r>
              <a:rPr lang="en-US" sz="1200" b="1" smtClean="0"/>
              <a:t>InputBox("Hello", "Name") = Range("B2").Value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731838"/>
            <a:ext cx="8162925" cy="366712"/>
          </a:xfrm>
        </p:spPr>
        <p:txBody>
          <a:bodyPr anchor="b">
            <a:spAutoFit/>
          </a:bodyPr>
          <a:lstStyle/>
          <a:p>
            <a:r>
              <a:rPr lang="en-US" sz="1800" smtClean="0"/>
              <a:t>What does VBA allow you to do?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2971800" y="2819400"/>
          <a:ext cx="609600" cy="547688"/>
        </p:xfrm>
        <a:graphic>
          <a:graphicData uri="http://schemas.openxmlformats.org/presentationml/2006/ole">
            <p:oleObj spid="_x0000_s31746" name="Bitmap Image" r:id="rId3" imgW="200159" imgH="181096" progId="Paint.Picture">
              <p:embed/>
            </p:oleObj>
          </a:graphicData>
        </a:graphic>
      </p:graphicFrame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4114800" y="1447800"/>
            <a:ext cx="48164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 u="sng">
                <a:latin typeface="Verdana" pitchFamily="34" charset="0"/>
              </a:rPr>
              <a:t>Create applications</a:t>
            </a:r>
            <a:r>
              <a:rPr lang="en-US" sz="2400">
                <a:latin typeface="Verdana" pitchFamily="34" charset="0"/>
              </a:rPr>
              <a:t> based on “programmable” products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Verdana" pitchFamily="34" charset="0"/>
              </a:rPr>
              <a:t>Manipulate objects in </a:t>
            </a:r>
            <a:r>
              <a:rPr lang="en-US" sz="2400" u="sng">
                <a:latin typeface="Verdana" pitchFamily="34" charset="0"/>
              </a:rPr>
              <a:t>object model</a:t>
            </a:r>
            <a:r>
              <a:rPr lang="en-US" sz="2400">
                <a:latin typeface="Verdana" pitchFamily="34" charset="0"/>
              </a:rPr>
              <a:t> of various products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 u="sng">
                <a:latin typeface="Verdana" pitchFamily="34" charset="0"/>
              </a:rPr>
              <a:t>Customize</a:t>
            </a:r>
            <a:r>
              <a:rPr lang="en-US" sz="2400">
                <a:latin typeface="Verdana" pitchFamily="34" charset="0"/>
              </a:rPr>
              <a:t> way product </a:t>
            </a:r>
            <a:r>
              <a:rPr lang="en-US" sz="2400" u="sng">
                <a:latin typeface="Verdana" pitchFamily="34" charset="0"/>
              </a:rPr>
              <a:t>appears</a:t>
            </a:r>
            <a:r>
              <a:rPr lang="en-US" sz="2400">
                <a:latin typeface="Verdana" pitchFamily="34" charset="0"/>
              </a:rPr>
              <a:t> to others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000" u="sng">
                <a:latin typeface="Verdana" pitchFamily="34" charset="0"/>
              </a:rPr>
              <a:t>Leverage</a:t>
            </a:r>
            <a:r>
              <a:rPr lang="en-US" sz="2000">
                <a:latin typeface="Verdana" pitchFamily="34" charset="0"/>
              </a:rPr>
              <a:t> capabilities of </a:t>
            </a:r>
            <a:r>
              <a:rPr lang="en-US" sz="2000" u="sng">
                <a:latin typeface="Verdana" pitchFamily="34" charset="0"/>
              </a:rPr>
              <a:t>pre-built objects</a:t>
            </a:r>
            <a:r>
              <a:rPr lang="en-US" sz="2000">
                <a:latin typeface="Verdana" pitchFamily="34" charset="0"/>
              </a:rPr>
              <a:t> in various applications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</a:rPr>
              <a:t>IT ALLOWS YOU TO </a:t>
            </a:r>
            <a:r>
              <a:rPr lang="en-US" sz="2000" u="sng">
                <a:latin typeface="Verdana" pitchFamily="34" charset="0"/>
              </a:rPr>
              <a:t>DO</a:t>
            </a:r>
            <a:r>
              <a:rPr lang="en-US" sz="2000">
                <a:latin typeface="Verdana" pitchFamily="34" charset="0"/>
              </a:rPr>
              <a:t> STUFF IN AN </a:t>
            </a:r>
            <a:r>
              <a:rPr lang="en-US" sz="2000" u="sng">
                <a:latin typeface="Verdana" pitchFamily="34" charset="0"/>
              </a:rPr>
              <a:t>AUTOMATED</a:t>
            </a:r>
            <a:r>
              <a:rPr lang="en-US" sz="2000">
                <a:latin typeface="Verdana" pitchFamily="34" charset="0"/>
              </a:rPr>
              <a:t> FASHION</a:t>
            </a:r>
          </a:p>
        </p:txBody>
      </p:sp>
      <p:grpSp>
        <p:nvGrpSpPr>
          <p:cNvPr id="31755" name="Group 5"/>
          <p:cNvGrpSpPr>
            <a:grpSpLocks/>
          </p:cNvGrpSpPr>
          <p:nvPr/>
        </p:nvGrpSpPr>
        <p:grpSpPr bwMode="auto">
          <a:xfrm>
            <a:off x="457200" y="1447800"/>
            <a:ext cx="2667000" cy="3124200"/>
            <a:chOff x="192" y="1392"/>
            <a:chExt cx="2352" cy="2160"/>
          </a:xfrm>
        </p:grpSpPr>
        <p:graphicFrame>
          <p:nvGraphicFramePr>
            <p:cNvPr id="31747" name="Object 6"/>
            <p:cNvGraphicFramePr>
              <a:graphicFrameLocks noChangeAspect="1"/>
            </p:cNvGraphicFramePr>
            <p:nvPr/>
          </p:nvGraphicFramePr>
          <p:xfrm>
            <a:off x="768" y="1536"/>
            <a:ext cx="384" cy="384"/>
          </p:xfrm>
          <a:graphic>
            <a:graphicData uri="http://schemas.openxmlformats.org/presentationml/2006/ole">
              <p:oleObj spid="_x0000_s31747" name="Bitmap Image" r:id="rId4" imgW="161990" imgH="200159" progId="Paint.Picture">
                <p:embed/>
              </p:oleObj>
            </a:graphicData>
          </a:graphic>
        </p:graphicFrame>
        <p:graphicFrame>
          <p:nvGraphicFramePr>
            <p:cNvPr id="31748" name="Object 7"/>
            <p:cNvGraphicFramePr>
              <a:graphicFrameLocks noChangeAspect="1"/>
            </p:cNvGraphicFramePr>
            <p:nvPr/>
          </p:nvGraphicFramePr>
          <p:xfrm>
            <a:off x="1536" y="2112"/>
            <a:ext cx="435" cy="383"/>
          </p:xfrm>
          <a:graphic>
            <a:graphicData uri="http://schemas.openxmlformats.org/presentationml/2006/ole">
              <p:oleObj spid="_x0000_s31748" name="Bitmap Image" r:id="rId5" imgW="161990" imgH="142933" progId="Paint.Picture">
                <p:embed/>
              </p:oleObj>
            </a:graphicData>
          </a:graphic>
        </p:graphicFrame>
        <p:graphicFrame>
          <p:nvGraphicFramePr>
            <p:cNvPr id="31749" name="Object 8"/>
            <p:cNvGraphicFramePr>
              <a:graphicFrameLocks noChangeAspect="1"/>
            </p:cNvGraphicFramePr>
            <p:nvPr/>
          </p:nvGraphicFramePr>
          <p:xfrm>
            <a:off x="768" y="2736"/>
            <a:ext cx="384" cy="336"/>
          </p:xfrm>
          <a:graphic>
            <a:graphicData uri="http://schemas.openxmlformats.org/presentationml/2006/ole">
              <p:oleObj spid="_x0000_s31749" name="Bitmap Image" r:id="rId6" imgW="142933" imgH="161990" progId="Paint.Picture">
                <p:embed/>
              </p:oleObj>
            </a:graphicData>
          </a:graphic>
        </p:graphicFrame>
        <p:graphicFrame>
          <p:nvGraphicFramePr>
            <p:cNvPr id="31750" name="Object 9"/>
            <p:cNvGraphicFramePr>
              <a:graphicFrameLocks noChangeAspect="1"/>
            </p:cNvGraphicFramePr>
            <p:nvPr/>
          </p:nvGraphicFramePr>
          <p:xfrm>
            <a:off x="192" y="2256"/>
            <a:ext cx="366" cy="384"/>
          </p:xfrm>
          <a:graphic>
            <a:graphicData uri="http://schemas.openxmlformats.org/presentationml/2006/ole">
              <p:oleObj spid="_x0000_s31750" name="Bitmap Image" r:id="rId7" imgW="181096" imgH="190426" progId="Paint.Picture">
                <p:embed/>
              </p:oleObj>
            </a:graphicData>
          </a:graphic>
        </p:graphicFrame>
        <p:graphicFrame>
          <p:nvGraphicFramePr>
            <p:cNvPr id="31751" name="Object 10"/>
            <p:cNvGraphicFramePr>
              <a:graphicFrameLocks noChangeAspect="1"/>
            </p:cNvGraphicFramePr>
            <p:nvPr/>
          </p:nvGraphicFramePr>
          <p:xfrm>
            <a:off x="2160" y="3120"/>
            <a:ext cx="368" cy="432"/>
          </p:xfrm>
          <a:graphic>
            <a:graphicData uri="http://schemas.openxmlformats.org/presentationml/2006/ole">
              <p:oleObj spid="_x0000_s31751" name="Bitmap Image" r:id="rId8" imgW="161990" imgH="190426" progId="Paint.Picture">
                <p:embed/>
              </p:oleObj>
            </a:graphicData>
          </a:graphic>
        </p:graphicFrame>
        <p:graphicFrame>
          <p:nvGraphicFramePr>
            <p:cNvPr id="31752" name="Object 11"/>
            <p:cNvGraphicFramePr>
              <a:graphicFrameLocks noChangeAspect="1"/>
            </p:cNvGraphicFramePr>
            <p:nvPr/>
          </p:nvGraphicFramePr>
          <p:xfrm>
            <a:off x="2064" y="1392"/>
            <a:ext cx="384" cy="380"/>
          </p:xfrm>
          <a:graphic>
            <a:graphicData uri="http://schemas.openxmlformats.org/presentationml/2006/ole">
              <p:oleObj spid="_x0000_s31752" name="Bitmap Image" r:id="rId9" imgW="200159" imgH="200159" progId="Paint.Picture">
                <p:embed/>
              </p:oleObj>
            </a:graphicData>
          </a:graphic>
        </p:graphicFrame>
        <p:cxnSp>
          <p:nvCxnSpPr>
            <p:cNvPr id="31757" name="AutoShape 12"/>
            <p:cNvCxnSpPr>
              <a:cxnSpLocks noChangeShapeType="1"/>
            </p:cNvCxnSpPr>
            <p:nvPr/>
          </p:nvCxnSpPr>
          <p:spPr bwMode="auto">
            <a:xfrm flipV="1">
              <a:off x="960" y="1920"/>
              <a:ext cx="0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58" name="AutoShape 13"/>
            <p:cNvCxnSpPr>
              <a:cxnSpLocks noChangeShapeType="1"/>
            </p:cNvCxnSpPr>
            <p:nvPr/>
          </p:nvCxnSpPr>
          <p:spPr bwMode="auto">
            <a:xfrm flipV="1">
              <a:off x="1152" y="1582"/>
              <a:ext cx="912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59" name="AutoShape 14"/>
            <p:cNvCxnSpPr>
              <a:cxnSpLocks noChangeShapeType="1"/>
            </p:cNvCxnSpPr>
            <p:nvPr/>
          </p:nvCxnSpPr>
          <p:spPr bwMode="auto">
            <a:xfrm>
              <a:off x="1152" y="1728"/>
              <a:ext cx="60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0" name="AutoShape 15"/>
            <p:cNvCxnSpPr>
              <a:cxnSpLocks noChangeShapeType="1"/>
            </p:cNvCxnSpPr>
            <p:nvPr/>
          </p:nvCxnSpPr>
          <p:spPr bwMode="auto">
            <a:xfrm flipV="1">
              <a:off x="2344" y="2141"/>
              <a:ext cx="8" cy="9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1" name="AutoShape 16"/>
            <p:cNvCxnSpPr>
              <a:cxnSpLocks noChangeShapeType="1"/>
            </p:cNvCxnSpPr>
            <p:nvPr/>
          </p:nvCxnSpPr>
          <p:spPr bwMode="auto">
            <a:xfrm flipH="1" flipV="1">
              <a:off x="1754" y="2495"/>
              <a:ext cx="590" cy="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2" name="AutoShape 17"/>
            <p:cNvCxnSpPr>
              <a:cxnSpLocks noChangeShapeType="1"/>
            </p:cNvCxnSpPr>
            <p:nvPr/>
          </p:nvCxnSpPr>
          <p:spPr bwMode="auto">
            <a:xfrm flipH="1" flipV="1">
              <a:off x="375" y="2256"/>
              <a:ext cx="1161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3" name="AutoShape 18"/>
            <p:cNvCxnSpPr>
              <a:cxnSpLocks noChangeShapeType="1"/>
            </p:cNvCxnSpPr>
            <p:nvPr/>
          </p:nvCxnSpPr>
          <p:spPr bwMode="auto">
            <a:xfrm flipV="1">
              <a:off x="375" y="1728"/>
              <a:ext cx="39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4" name="AutoShape 19"/>
            <p:cNvCxnSpPr>
              <a:cxnSpLocks noChangeShapeType="1"/>
            </p:cNvCxnSpPr>
            <p:nvPr/>
          </p:nvCxnSpPr>
          <p:spPr bwMode="auto">
            <a:xfrm>
              <a:off x="960" y="1920"/>
              <a:ext cx="1200" cy="14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765" name="AutoShape 20"/>
            <p:cNvCxnSpPr>
              <a:cxnSpLocks noChangeShapeType="1"/>
            </p:cNvCxnSpPr>
            <p:nvPr/>
          </p:nvCxnSpPr>
          <p:spPr bwMode="auto">
            <a:xfrm>
              <a:off x="1152" y="1728"/>
              <a:ext cx="139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31756" name="AutoShape 21"/>
          <p:cNvSpPr>
            <a:spLocks noChangeArrowheads="1"/>
          </p:cNvSpPr>
          <p:nvPr/>
        </p:nvSpPr>
        <p:spPr bwMode="auto">
          <a:xfrm>
            <a:off x="152400" y="5562600"/>
            <a:ext cx="2819400" cy="685800"/>
          </a:xfrm>
          <a:prstGeom prst="wedgeRoundRectCallout">
            <a:avLst>
              <a:gd name="adj1" fmla="val 34514"/>
              <a:gd name="adj2" fmla="val -186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Verdana" pitchFamily="34" charset="0"/>
              </a:rPr>
              <a:t>Limited only by your imagination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8104187" cy="534987"/>
          </a:xfrm>
        </p:spPr>
        <p:txBody>
          <a:bodyPr/>
          <a:lstStyle/>
          <a:p>
            <a:r>
              <a:rPr lang="en-US" sz="1800" smtClean="0"/>
              <a:t>How the computer reads a line of code    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410200"/>
          </a:xfrm>
        </p:spPr>
        <p:txBody>
          <a:bodyPr/>
          <a:lstStyle/>
          <a:p>
            <a:r>
              <a:rPr lang="en-US" sz="1200" smtClean="0">
                <a:solidFill>
                  <a:schemeClr val="hlink"/>
                </a:solidFill>
              </a:rPr>
              <a:t>In C</a:t>
            </a:r>
            <a:r>
              <a:rPr lang="en-US" sz="1200" smtClean="0"/>
              <a:t> language, the </a:t>
            </a:r>
            <a:r>
              <a:rPr lang="en-US" sz="1800" smtClean="0">
                <a:solidFill>
                  <a:schemeClr val="bg2"/>
                </a:solidFill>
              </a:rPr>
              <a:t>;</a:t>
            </a:r>
            <a:r>
              <a:rPr lang="en-US" sz="1200" smtClean="0"/>
              <a:t> character tells the computer to stop reading each separate statement</a:t>
            </a:r>
          </a:p>
          <a:p>
            <a:r>
              <a:rPr lang="en-US" sz="1200" smtClean="0"/>
              <a:t>C Language --</a:t>
            </a:r>
          </a:p>
          <a:p>
            <a:pPr lvl="1">
              <a:buFont typeface="Webdings" pitchFamily="18" charset="2"/>
              <a:buNone/>
            </a:pPr>
            <a:r>
              <a:rPr lang="en-US" sz="1400" smtClean="0">
                <a:solidFill>
                  <a:srgbClr val="990033"/>
                </a:solidFill>
                <a:ea typeface="ＭＳ Ｐゴシック" pitchFamily="34" charset="-128"/>
              </a:rPr>
              <a:t>Total = subtotal + taxes;</a:t>
            </a:r>
            <a:endParaRPr lang="en-US" smtClean="0">
              <a:solidFill>
                <a:srgbClr val="990033"/>
              </a:solidFill>
              <a:ea typeface="ＭＳ Ｐゴシック" pitchFamily="34" charset="-128"/>
            </a:endParaRPr>
          </a:p>
          <a:p>
            <a:r>
              <a:rPr lang="en-US" sz="1200" smtClean="0">
                <a:solidFill>
                  <a:schemeClr val="hlink"/>
                </a:solidFill>
              </a:rPr>
              <a:t>In VBA,</a:t>
            </a:r>
            <a:r>
              <a:rPr lang="en-US" sz="1200" smtClean="0"/>
              <a:t> the end of the line is considered to be the end of the statement (like a period in English)</a:t>
            </a:r>
            <a:endParaRPr lang="en-US" sz="2000" smtClean="0">
              <a:solidFill>
                <a:srgbClr val="990033"/>
              </a:solidFill>
            </a:endParaRPr>
          </a:p>
          <a:p>
            <a:pPr lvl="1">
              <a:buFont typeface="Webdings" pitchFamily="18" charset="2"/>
              <a:buNone/>
            </a:pPr>
            <a:r>
              <a:rPr lang="en-US" sz="1400" smtClean="0">
                <a:solidFill>
                  <a:srgbClr val="990033"/>
                </a:solidFill>
                <a:ea typeface="ＭＳ Ｐゴシック" pitchFamily="34" charset="-128"/>
              </a:rPr>
              <a:t>Total = subtotal + taxes</a:t>
            </a:r>
            <a:endParaRPr lang="en-US" sz="1000" smtClean="0">
              <a:solidFill>
                <a:srgbClr val="990033"/>
              </a:solidFill>
              <a:ea typeface="ＭＳ Ｐゴシック" pitchFamily="34" charset="-128"/>
            </a:endParaRPr>
          </a:p>
          <a:p>
            <a:r>
              <a:rPr lang="en-US" sz="1200" smtClean="0"/>
              <a:t>In order to force the computer to consider the next line part of the first, we use   (space)(underline)  as in :</a:t>
            </a:r>
            <a:endParaRPr lang="en-US" sz="18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978650" cy="609600"/>
          </a:xfrm>
        </p:spPr>
        <p:txBody>
          <a:bodyPr/>
          <a:lstStyle/>
          <a:p>
            <a:r>
              <a:rPr lang="en-US" smtClean="0"/>
              <a:t>Errors in continuing lines of code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669900"/>
                </a:solidFill>
              </a:rPr>
              <a:t>We use an underscore in VBA: __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BAD:</a:t>
            </a:r>
            <a:endParaRPr lang="en-US" sz="1800" smtClean="0">
              <a:latin typeface="AvantGarde" pitchFamily="34" charset="0"/>
            </a:endParaRPr>
          </a:p>
          <a:p>
            <a:pPr>
              <a:buFontTx/>
              <a:buNone/>
            </a:pPr>
            <a:endParaRPr lang="en-US" sz="1800" smtClean="0">
              <a:latin typeface="AvantGarde" pitchFamily="34" charset="0"/>
            </a:endParaRPr>
          </a:p>
          <a:p>
            <a:pPr>
              <a:buFontTx/>
              <a:buNone/>
            </a:pPr>
            <a:r>
              <a:rPr lang="en-US" sz="1800" smtClean="0">
                <a:latin typeface="AvantGarde" pitchFamily="34" charset="0"/>
              </a:rPr>
              <a:t>MsgBox "Me Tarzan, you _"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>
                <a:latin typeface="AvantGarde" pitchFamily="34" charset="0"/>
              </a:rPr>
              <a:t>         &amp; </a:t>
            </a:r>
            <a:r>
              <a:rPr lang="en-US" sz="2000" smtClean="0">
                <a:latin typeface="AvantGarde" pitchFamily="34" charset="0"/>
              </a:rPr>
              <a:t>Range(A1.Value) </a:t>
            </a:r>
            <a:endParaRPr lang="en-US" sz="1800" smtClean="0">
              <a:latin typeface="AvantGarde" pitchFamily="34" charset="0"/>
            </a:endParaRPr>
          </a:p>
          <a:p>
            <a:pPr>
              <a:buFontTx/>
              <a:buNone/>
            </a:pPr>
            <a:endParaRPr lang="en-US" sz="1800" smtClean="0">
              <a:latin typeface="AvantGarde" pitchFamily="34" charset="0"/>
            </a:endParaRPr>
          </a:p>
          <a:p>
            <a:pPr>
              <a:buFontTx/>
              <a:buNone/>
            </a:pPr>
            <a:r>
              <a:rPr lang="en-US" sz="1800" smtClean="0">
                <a:latin typeface="AvantGarde" pitchFamily="34" charset="0"/>
              </a:rPr>
              <a:t>MsgBox "Me Tarzan, you"_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>
                <a:latin typeface="AvantGarde" pitchFamily="34" charset="0"/>
              </a:rPr>
              <a:t>         &amp; </a:t>
            </a:r>
            <a:r>
              <a:rPr lang="en-US" sz="2000" smtClean="0">
                <a:latin typeface="AvantGarde" pitchFamily="34" charset="0"/>
              </a:rPr>
              <a:t>Range(A1.Value) 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5486400" y="2667000"/>
            <a:ext cx="990600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5410200" y="5105400"/>
            <a:ext cx="21336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6324600" y="4572000"/>
            <a:ext cx="2005013" cy="433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Leave a space!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495800" y="2286000"/>
            <a:ext cx="3376613" cy="433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Don’t put inside the quote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4800"/>
            <a:ext cx="8305800" cy="777875"/>
          </a:xfrm>
          <a:solidFill>
            <a:srgbClr val="FFFFB7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VBA</a:t>
            </a:r>
            <a:br>
              <a:rPr lang="en-US" smtClean="0"/>
            </a:br>
            <a:r>
              <a:rPr lang="en-US" smtClean="0"/>
              <a:t> Objects, Message Boxes as Functions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marL="285750" indent="-285750"/>
            <a:endParaRPr lang="en-US" sz="1800" smtClean="0"/>
          </a:p>
          <a:p>
            <a:pPr marL="285750" indent="-285750"/>
            <a:endParaRPr lang="en-US" sz="1800" smtClean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736725" y="3195638"/>
            <a:ext cx="18415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81000" y="1935163"/>
            <a:ext cx="8001000" cy="308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/>
            <a:endParaRPr lang="en-US" sz="2400" b="1"/>
          </a:p>
          <a:p>
            <a:pPr algn="l" eaLnBrk="0" hangingPunct="0"/>
            <a:r>
              <a:rPr lang="en-US" sz="2400" b="1"/>
              <a:t>What is an object in VBA?</a:t>
            </a:r>
          </a:p>
          <a:p>
            <a:pPr algn="l" eaLnBrk="0" hangingPunct="0"/>
            <a:endParaRPr lang="en-US" sz="2400" b="1"/>
          </a:p>
          <a:p>
            <a:pPr algn="l" eaLnBrk="0" hangingPunct="0"/>
            <a:endParaRPr lang="en-US" sz="2400" b="1"/>
          </a:p>
          <a:p>
            <a:pPr algn="l" eaLnBrk="0" hangingPunct="0"/>
            <a:r>
              <a:rPr lang="en-US" sz="2400" b="1"/>
              <a:t>How do you move between design mode and run mode?</a:t>
            </a:r>
          </a:p>
          <a:p>
            <a:pPr algn="l" eaLnBrk="0" hangingPunct="0"/>
            <a:endParaRPr lang="en-US" sz="2400" b="1"/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b="1"/>
              <a:t>How can you make a cell become the active cell?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087813" cy="609600"/>
          </a:xfrm>
        </p:spPr>
        <p:txBody>
          <a:bodyPr/>
          <a:lstStyle/>
          <a:p>
            <a:r>
              <a:rPr lang="en-US" smtClean="0"/>
              <a:t>Objects—in Excel:  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181600"/>
          </a:xfrm>
        </p:spPr>
        <p:txBody>
          <a:bodyPr/>
          <a:lstStyle/>
          <a:p>
            <a:pPr>
              <a:buFontTx/>
              <a:buNone/>
            </a:pPr>
            <a:endParaRPr lang="en-US" sz="1600" smtClean="0"/>
          </a:p>
          <a:p>
            <a:r>
              <a:rPr lang="en-US" sz="1600" smtClean="0"/>
              <a:t>Objects represent program entities, or elements that the program manipulates.</a:t>
            </a:r>
          </a:p>
          <a:p>
            <a:pPr>
              <a:buFontTx/>
              <a:buNone/>
            </a:pPr>
            <a:r>
              <a:rPr lang="en-US" sz="1600" smtClean="0"/>
              <a:t>          </a:t>
            </a:r>
            <a:r>
              <a:rPr lang="en-US" sz="1600" smtClean="0">
                <a:solidFill>
                  <a:schemeClr val="hlink"/>
                </a:solidFill>
              </a:rPr>
              <a:t>e.g. a Worksheet, a Chart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		a Command Button, a Range</a:t>
            </a:r>
          </a:p>
          <a:p>
            <a:pPr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r>
              <a:rPr lang="en-US" sz="1600" smtClean="0"/>
              <a:t>Objects have _PROPERTIES_ </a:t>
            </a:r>
            <a:r>
              <a:rPr lang="en-US" sz="1600" i="1" smtClean="0"/>
              <a:t>(</a:t>
            </a:r>
            <a:r>
              <a:rPr lang="en-US" sz="1600" smtClean="0"/>
              <a:t>such as</a:t>
            </a:r>
            <a:r>
              <a:rPr lang="en-US" sz="1600" i="1" smtClean="0"/>
              <a:t> </a:t>
            </a:r>
            <a:r>
              <a:rPr lang="en-US" sz="1600" i="1" smtClean="0">
                <a:solidFill>
                  <a:schemeClr val="hlink"/>
                </a:solidFill>
              </a:rPr>
              <a:t>caption, name</a:t>
            </a:r>
            <a:r>
              <a:rPr lang="en-US" sz="1600" i="1" smtClean="0"/>
              <a:t>)</a:t>
            </a:r>
            <a:r>
              <a:rPr lang="en-US" sz="1600" smtClean="0"/>
              <a:t> and _METHODS_ </a:t>
            </a:r>
            <a:r>
              <a:rPr lang="en-US" sz="1600" i="1" smtClean="0"/>
              <a:t>(</a:t>
            </a:r>
            <a:r>
              <a:rPr lang="en-US" sz="1600" smtClean="0"/>
              <a:t>such as</a:t>
            </a:r>
            <a:r>
              <a:rPr lang="en-US" sz="1600" i="1" smtClean="0"/>
              <a:t> </a:t>
            </a:r>
            <a:r>
              <a:rPr lang="en-US" sz="1600" i="1" smtClean="0">
                <a:solidFill>
                  <a:schemeClr val="hlink"/>
                </a:solidFill>
              </a:rPr>
              <a:t>select, delete, add, clear</a:t>
            </a:r>
            <a:r>
              <a:rPr lang="en-US" sz="1600" i="1" smtClean="0"/>
              <a:t>).</a:t>
            </a:r>
            <a:endParaRPr lang="en-US" sz="16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1600" smtClean="0"/>
          </a:p>
          <a:p>
            <a:r>
              <a:rPr lang="en-US" sz="1600" smtClean="0"/>
              <a:t> We name objects and refer to them by their name.</a:t>
            </a:r>
          </a:p>
          <a:p>
            <a:endParaRPr lang="en-US" sz="1600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993366"/>
                </a:solidFill>
              </a:rPr>
              <a:t>Properties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Range("A1").Value = 99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9900"/>
                </a:solidFill>
              </a:rPr>
              <a:t>The Value property is what the cell holds, in this case 99</a:t>
            </a:r>
          </a:p>
          <a:p>
            <a:pPr>
              <a:buFontTx/>
              <a:buNone/>
            </a:pPr>
            <a:r>
              <a:rPr lang="en-US" sz="1600" smtClean="0"/>
              <a:t>Range("Total").Interior.Color = vbYellow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9900"/>
                </a:solidFill>
              </a:rPr>
              <a:t>This changes the color of the cells in “Total” to yellow.</a:t>
            </a:r>
          </a:p>
          <a:p>
            <a:pPr>
              <a:buFontTx/>
              <a:buNone/>
            </a:pPr>
            <a:endParaRPr lang="en-US" sz="1600" smtClean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993366"/>
                </a:solidFill>
              </a:rPr>
              <a:t>Methods</a:t>
            </a:r>
          </a:p>
          <a:p>
            <a:pPr>
              <a:buFontTx/>
              <a:buNone/>
            </a:pPr>
            <a:r>
              <a:rPr lang="en-US" sz="1600" smtClean="0"/>
              <a:t>We can use Range(“A1”).Select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9900"/>
                </a:solidFill>
              </a:rPr>
              <a:t>This makes “A1” the active cell</a:t>
            </a:r>
          </a:p>
          <a:p>
            <a:endParaRPr lang="en-US" sz="1800" smtClean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143000" y="1143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360738" cy="609600"/>
          </a:xfrm>
        </p:spPr>
        <p:txBody>
          <a:bodyPr/>
          <a:lstStyle/>
          <a:p>
            <a:r>
              <a:rPr lang="en-US" smtClean="0"/>
              <a:t>Cells Notation           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Remember formula R1C1?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Cells(2,2).Value refers to R2C2 below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Remember,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first, then column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B3 is the same 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Cells(3,2)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4800600" y="2286000"/>
            <a:ext cx="3276600" cy="2971800"/>
            <a:chOff x="2736" y="1536"/>
            <a:chExt cx="2736" cy="2331"/>
          </a:xfrm>
        </p:grpSpPr>
        <p:pic>
          <p:nvPicPr>
            <p:cNvPr id="94213" name="Picture 5" descr="r1c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6" y="1632"/>
              <a:ext cx="2736" cy="2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14" name="Oval 6"/>
            <p:cNvSpPr>
              <a:spLocks noChangeArrowheads="1"/>
            </p:cNvSpPr>
            <p:nvPr/>
          </p:nvSpPr>
          <p:spPr bwMode="auto">
            <a:xfrm>
              <a:off x="2736" y="1536"/>
              <a:ext cx="1440" cy="48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94215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1440" cy="48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272213" cy="609600"/>
          </a:xfrm>
        </p:spPr>
        <p:txBody>
          <a:bodyPr/>
          <a:lstStyle/>
          <a:p>
            <a:r>
              <a:rPr lang="en-US" smtClean="0"/>
              <a:t>Help on cell notation     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009900"/>
                </a:solidFill>
              </a:rPr>
              <a:t>One way to identify a cell is through Cells notation: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Range("B1").Value = 8</a:t>
            </a:r>
          </a:p>
          <a:p>
            <a:pPr>
              <a:buFontTx/>
              <a:buNone/>
            </a:pPr>
            <a:r>
              <a:rPr lang="en-US" sz="1800" smtClean="0"/>
              <a:t>Range("B2").Value = 8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r>
              <a:rPr lang="en-US" sz="1800" smtClean="0">
                <a:solidFill>
                  <a:srgbClr val="009900"/>
                </a:solidFill>
              </a:rPr>
              <a:t>Can also be written:</a:t>
            </a:r>
          </a:p>
          <a:p>
            <a:pPr>
              <a:buFontTx/>
              <a:buNone/>
            </a:pPr>
            <a:r>
              <a:rPr lang="en-US" sz="1800" smtClean="0"/>
              <a:t>Cells(1,2).Value = 8</a:t>
            </a:r>
          </a:p>
          <a:p>
            <a:pPr>
              <a:buFontTx/>
              <a:buNone/>
            </a:pPr>
            <a:r>
              <a:rPr lang="en-US" sz="1800" smtClean="0"/>
              <a:t>Cells(2,2).Value = 8</a:t>
            </a:r>
          </a:p>
          <a:p>
            <a:pPr>
              <a:buFontTx/>
              <a:buNone/>
            </a:pPr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684213"/>
            <a:ext cx="8713787" cy="534987"/>
          </a:xfrm>
        </p:spPr>
        <p:txBody>
          <a:bodyPr/>
          <a:lstStyle/>
          <a:p>
            <a:r>
              <a:rPr lang="en-US" sz="2000" smtClean="0"/>
              <a:t>We can use a range NAME to make </a:t>
            </a:r>
            <a:br>
              <a:rPr lang="en-US" sz="2000" smtClean="0"/>
            </a:br>
            <a:r>
              <a:rPr lang="en-US" sz="2000" smtClean="0"/>
              <a:t>coding easier     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69342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You can work with a range like this: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993366"/>
                </a:solidFill>
              </a:rPr>
              <a:t>Range (“A1:C8”)   </a:t>
            </a:r>
            <a:r>
              <a:rPr lang="en-US" sz="1800" smtClean="0"/>
              <a:t>Or, if you name the range, you can call it   </a:t>
            </a:r>
            <a:r>
              <a:rPr lang="en-US" sz="1800" smtClean="0">
                <a:solidFill>
                  <a:srgbClr val="993366"/>
                </a:solidFill>
              </a:rPr>
              <a:t>Range (“PriceList”)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olidFill>
                <a:srgbClr val="993366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	</a:t>
            </a:r>
            <a:r>
              <a:rPr lang="en-US" sz="1800" smtClean="0">
                <a:solidFill>
                  <a:srgbClr val="993366"/>
                </a:solidFill>
              </a:rPr>
              <a:t>Range(“A1:C8”).Value = 99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993366"/>
                </a:solidFill>
              </a:rPr>
              <a:t>	Range (“</a:t>
            </a:r>
            <a:r>
              <a:rPr lang="en-US" sz="1800" smtClean="0">
                <a:solidFill>
                  <a:schemeClr val="hlink"/>
                </a:solidFill>
              </a:rPr>
              <a:t>PriceList</a:t>
            </a:r>
            <a:r>
              <a:rPr lang="en-US" sz="1800" smtClean="0">
                <a:solidFill>
                  <a:srgbClr val="993366"/>
                </a:solidFill>
              </a:rPr>
              <a:t>”).Value = 99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olidFill>
                <a:srgbClr val="993366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fills every cell in that range with the number 99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017963" cy="609600"/>
          </a:xfrm>
        </p:spPr>
        <p:txBody>
          <a:bodyPr/>
          <a:lstStyle/>
          <a:p>
            <a:r>
              <a:rPr lang="en-US" smtClean="0"/>
              <a:t>Clearing a column    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72390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1800" smtClean="0"/>
              <a:t>You can clear a column using the ClearContents method:</a:t>
            </a:r>
          </a:p>
          <a:p>
            <a:endParaRPr lang="en-US" sz="1800" smtClean="0"/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Private Sub</a:t>
            </a:r>
            <a:r>
              <a:rPr lang="en-US" sz="1800" smtClean="0"/>
              <a:t> cmdClear_Click()</a:t>
            </a:r>
          </a:p>
          <a:p>
            <a:pPr>
              <a:buFontTx/>
              <a:buNone/>
            </a:pPr>
            <a:r>
              <a:rPr lang="en-US" sz="1800" smtClean="0"/>
              <a:t>    Range("D:D").ClearContents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Sub</a:t>
            </a:r>
          </a:p>
          <a:p>
            <a:pPr>
              <a:buFontTx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9900"/>
                </a:solidFill>
              </a:rPr>
              <a:t>Note: </a:t>
            </a:r>
            <a:r>
              <a:rPr lang="en-US" sz="1800" smtClean="0"/>
              <a:t>ClearContents</a:t>
            </a:r>
            <a:r>
              <a:rPr lang="en-US" sz="1800" smtClean="0">
                <a:solidFill>
                  <a:srgbClr val="009900"/>
                </a:solidFill>
              </a:rPr>
              <a:t> does not clear the formatting, just the numbers or formulas contained within the cells. </a:t>
            </a:r>
          </a:p>
          <a:p>
            <a:pPr>
              <a:buFontTx/>
              <a:buNone/>
            </a:pPr>
            <a:endParaRPr lang="en-US" sz="18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1800" smtClean="0"/>
              <a:t>What code would you use to clear the contents of a range?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endParaRPr lang="en-US" sz="1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305800" cy="533400"/>
          </a:xfrm>
        </p:spPr>
        <p:txBody>
          <a:bodyPr/>
          <a:lstStyle/>
          <a:p>
            <a:r>
              <a:rPr lang="en-US" smtClean="0"/>
              <a:t>Using the Message Box as a Function 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6629400" cy="4114800"/>
          </a:xfrm>
        </p:spPr>
        <p:txBody>
          <a:bodyPr/>
          <a:lstStyle/>
          <a:p>
            <a:endParaRPr lang="en-US" sz="2000" smtClean="0"/>
          </a:p>
          <a:p>
            <a:r>
              <a:rPr lang="en-US" sz="2000" smtClean="0"/>
              <a:t>Just as we use the Input Box to get data, we can use the Message Box to gather data from the user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 l="2702"/>
          <a:stretch>
            <a:fillRect/>
          </a:stretch>
        </p:blipFill>
        <p:spPr>
          <a:xfrm>
            <a:off x="4999038" y="3408363"/>
            <a:ext cx="3175000" cy="2155825"/>
          </a:xfrm>
          <a:noFill/>
          <a:ln w="12700">
            <a:solidFill>
              <a:schemeClr val="tx1"/>
            </a:solidFill>
            <a:headEnd type="none" w="sm" len="sm"/>
            <a:tailEnd type="none" w="med" len="lg"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338" y="685800"/>
            <a:ext cx="8729662" cy="396875"/>
          </a:xfrm>
        </p:spPr>
        <p:txBody>
          <a:bodyPr anchor="b">
            <a:spAutoFit/>
          </a:bodyPr>
          <a:lstStyle/>
          <a:p>
            <a:r>
              <a:rPr lang="en-US" sz="2000" smtClean="0"/>
              <a:t>Why Learn to Program in VBA?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3000"/>
            <a:ext cx="8110538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Algorithmic thinking important to business analysis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Business solutions often require some programming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Appreciation of programming by managers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Huge productivity gains possible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Ability to “code” is a very valuable skill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It’s fun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5562600" cy="249238"/>
          </a:xfrm>
        </p:spPr>
        <p:txBody>
          <a:bodyPr/>
          <a:lstStyle/>
          <a:p>
            <a:r>
              <a:rPr lang="en-US" smtClean="0"/>
              <a:t>What is the difference?   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9296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smtClean="0"/>
              <a:t>MsgBox "You are now leaving" , , "Bye"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smtClean="0"/>
          </a:p>
          <a:p>
            <a:pPr>
              <a:spcBef>
                <a:spcPct val="50000"/>
              </a:spcBef>
              <a:buFontTx/>
              <a:buNone/>
            </a:pPr>
            <a:endParaRPr lang="en-US" sz="1800" smtClean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smtClean="0"/>
              <a:t>Cells(1,2) Value  =</a:t>
            </a:r>
            <a:r>
              <a:rPr lang="en-US" sz="1800" smtClean="0">
                <a:solidFill>
                  <a:schemeClr val="hlink"/>
                </a:solidFill>
              </a:rPr>
              <a:t>  </a:t>
            </a:r>
            <a:r>
              <a:rPr lang="en-US" sz="1800" u="sng" smtClean="0">
                <a:solidFill>
                  <a:schemeClr val="hlink"/>
                </a:solidFill>
              </a:rPr>
              <a:t>MsgBox</a:t>
            </a:r>
            <a:r>
              <a:rPr lang="en-US" sz="1800" u="sng" smtClean="0"/>
              <a:t>(“</a:t>
            </a:r>
            <a:r>
              <a:rPr lang="en-US" sz="1800" smtClean="0"/>
              <a:t>Quit?”, vbYesNo, “Bye?”)</a:t>
            </a:r>
          </a:p>
          <a:p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659438" cy="541338"/>
          </a:xfrm>
        </p:spPr>
        <p:txBody>
          <a:bodyPr/>
          <a:lstStyle/>
          <a:p>
            <a:r>
              <a:rPr lang="en-US" sz="1800" smtClean="0"/>
              <a:t>Using the Message Box to Get Data 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</a:t>
            </a:r>
            <a:r>
              <a:rPr lang="en-US" sz="1600" smtClean="0"/>
              <a:t> cmdTaxi_Click()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Cells(2,2).Value = MsgBox("Hello", vbYesNo, _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"Do you want a taxi?")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If </a:t>
            </a:r>
            <a:r>
              <a:rPr lang="en-US" sz="1600" smtClean="0"/>
              <a:t>Cells(2,2).Value = vbYes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Range("A1").Value = "Yes"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If</a:t>
            </a:r>
            <a:r>
              <a:rPr lang="en-US" sz="1600" smtClean="0"/>
              <a:t> Cells(2,2).Value = vbNo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Range(“B1").Value = "No"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648200"/>
            <a:ext cx="3505200" cy="20081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4"/>
          <a:srcRect l="2702"/>
          <a:stretch>
            <a:fillRect/>
          </a:stretch>
        </p:blipFill>
        <p:spPr bwMode="auto">
          <a:xfrm>
            <a:off x="6019800" y="2667000"/>
            <a:ext cx="2362200" cy="1516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684213"/>
            <a:ext cx="8637587" cy="534987"/>
          </a:xfrm>
        </p:spPr>
        <p:txBody>
          <a:bodyPr/>
          <a:lstStyle/>
          <a:p>
            <a:r>
              <a:rPr lang="en-US" smtClean="0"/>
              <a:t>The Message Box Also</a:t>
            </a:r>
            <a:br>
              <a:rPr lang="en-US" smtClean="0"/>
            </a:br>
            <a:r>
              <a:rPr lang="en-US" smtClean="0"/>
              <a:t> Returns a Number  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04800" y="1393825"/>
            <a:ext cx="8280400" cy="2063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Private Sub</a:t>
            </a:r>
            <a:r>
              <a:rPr lang="en-US" sz="2400">
                <a:latin typeface="Times New Roman" pitchFamily="18" charset="0"/>
              </a:rPr>
              <a:t> cmdNumber_Click()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	</a:t>
            </a:r>
            <a:endParaRPr lang="en-US" sz="2400">
              <a:solidFill>
                <a:schemeClr val="hlink"/>
              </a:solidFill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	Cells(3,2).Value =  _</a:t>
            </a:r>
            <a:r>
              <a:rPr lang="en-US" sz="2400" b="1">
                <a:latin typeface="Times New Roman" pitchFamily="18" charset="0"/>
              </a:rPr>
              <a:t>_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	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MsgBox</a:t>
            </a:r>
            <a:r>
              <a:rPr lang="en-US" sz="2400">
                <a:latin typeface="Times New Roman" pitchFamily="18" charset="0"/>
              </a:rPr>
              <a:t>("Make a choice", vbYesNoCancel, "Yes or NO?"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End Sub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495800"/>
            <a:ext cx="7086600" cy="1679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/>
          <a:srcRect l="3951"/>
          <a:stretch>
            <a:fillRect/>
          </a:stretch>
        </p:blipFill>
        <p:spPr bwMode="auto">
          <a:xfrm>
            <a:off x="6324600" y="3581400"/>
            <a:ext cx="1852613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949700" cy="609600"/>
          </a:xfrm>
        </p:spPr>
        <p:txBody>
          <a:bodyPr/>
          <a:lstStyle/>
          <a:p>
            <a:r>
              <a:rPr lang="en-US" sz="2000" smtClean="0"/>
              <a:t>vbOK, vbCancel, etc.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048000" cy="3200400"/>
          </a:xfrm>
        </p:spPr>
        <p:txBody>
          <a:bodyPr/>
          <a:lstStyle/>
          <a:p>
            <a:r>
              <a:rPr lang="en-US" sz="1600" smtClean="0"/>
              <a:t>vbOK         1</a:t>
            </a:r>
          </a:p>
          <a:p>
            <a:r>
              <a:rPr lang="en-US" sz="1600" smtClean="0"/>
              <a:t>vbCancel 	 2</a:t>
            </a:r>
          </a:p>
          <a:p>
            <a:r>
              <a:rPr lang="en-US" sz="1600" smtClean="0"/>
              <a:t>vbAbort 	 3</a:t>
            </a:r>
          </a:p>
          <a:p>
            <a:r>
              <a:rPr lang="en-US" sz="1600" smtClean="0"/>
              <a:t>vbRetry 	 4</a:t>
            </a:r>
          </a:p>
          <a:p>
            <a:r>
              <a:rPr lang="en-US" sz="1600" smtClean="0"/>
              <a:t>vbIgnore 	 5</a:t>
            </a:r>
          </a:p>
          <a:p>
            <a:r>
              <a:rPr lang="en-US" sz="1600" smtClean="0"/>
              <a:t>vbYes 	 6</a:t>
            </a:r>
          </a:p>
          <a:p>
            <a:r>
              <a:rPr lang="en-US" sz="1600" smtClean="0"/>
              <a:t>vbNo 	 7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/>
          <a:srcRect l="57939" t="10278" r="3064" b="17773"/>
          <a:stretch>
            <a:fillRect/>
          </a:stretch>
        </p:blipFill>
        <p:spPr bwMode="auto">
          <a:xfrm>
            <a:off x="5029200" y="990600"/>
            <a:ext cx="26670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3370263" cy="109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The MessageBox buttons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return a value</a:t>
            </a:r>
            <a:r>
              <a:rPr lang="en-US" sz="2400">
                <a:latin typeface="Times New Roman" pitchFamily="18" charset="0"/>
              </a:rPr>
              <a:t> that can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be used in programming.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953000" y="2819400"/>
            <a:ext cx="349250" cy="4333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543800" y="2895600"/>
            <a:ext cx="349250" cy="4333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H="1">
            <a:off x="5410200" y="25146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6858000" y="25146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143000" y="1524000"/>
            <a:ext cx="7116763" cy="3159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3200"/>
              <a:t>What is a variable that you create?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3200"/>
              <a:t>What is a constant that you create?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3200"/>
              <a:t>What is an intrinsic (built-in) constant?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3200"/>
              <a:t>What variables are built in?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3200"/>
              <a:t>What is a data type?</a:t>
            </a:r>
          </a:p>
          <a:p>
            <a:pPr algn="l" eaLnBrk="0" hangingPunct="0">
              <a:lnSpc>
                <a:spcPct val="90000"/>
              </a:lnSpc>
            </a:pPr>
            <a:endParaRPr lang="en-US" sz="3200"/>
          </a:p>
          <a:p>
            <a:pPr algn="l" eaLnBrk="0" hangingPunct="0">
              <a:lnSpc>
                <a:spcPct val="90000"/>
              </a:lnSpc>
            </a:pPr>
            <a:endParaRPr lang="en-US" sz="32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04800"/>
            <a:ext cx="6118225" cy="777875"/>
          </a:xfrm>
          <a:solidFill>
            <a:srgbClr val="FFFFD1"/>
          </a:solidFill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r>
              <a:rPr lang="en-US" smtClean="0"/>
              <a:t>Variables and Constants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418388" cy="1022350"/>
          </a:xfrm>
        </p:spPr>
        <p:txBody>
          <a:bodyPr/>
          <a:lstStyle/>
          <a:p>
            <a:r>
              <a:rPr lang="en-US" sz="2000" smtClean="0"/>
              <a:t>Note—your VBA book may </a:t>
            </a:r>
            <a:br>
              <a:rPr lang="en-US" sz="2000" smtClean="0"/>
            </a:br>
            <a:r>
              <a:rPr lang="en-US" sz="2000" smtClean="0"/>
              <a:t>not use our naming conventions!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need to learn to use our conventions so your code will be easy to read and evaluate.</a:t>
            </a:r>
          </a:p>
          <a:p>
            <a:r>
              <a:rPr lang="en-US" sz="1800" smtClean="0"/>
              <a:t>NOTE: Important material on VBA is at the start  of the VBA lecture slide section, so read it before you do your MP!!</a:t>
            </a:r>
          </a:p>
          <a:p>
            <a:endParaRPr lang="en-US" sz="1800" smtClean="0"/>
          </a:p>
          <a:p>
            <a:r>
              <a:rPr lang="en-US" sz="1800" smtClean="0"/>
              <a:t>And now, onto variables…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916613" cy="412750"/>
          </a:xfrm>
          <a:solidFill>
            <a:schemeClr val="bg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Data -- Variables   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613" y="1600200"/>
            <a:ext cx="6656387" cy="3741738"/>
          </a:xfrm>
          <a:noFill/>
        </p:spPr>
        <p:txBody>
          <a:bodyPr lIns="92075" tIns="46038" rIns="92075" bIns="46038"/>
          <a:lstStyle/>
          <a:p>
            <a:r>
              <a:rPr lang="en-US" sz="1600" b="1" smtClean="0"/>
              <a:t>Variables are memory locations that hold data that </a:t>
            </a:r>
            <a:r>
              <a:rPr lang="en-US" sz="1600" b="1" smtClean="0">
                <a:solidFill>
                  <a:schemeClr val="bg2"/>
                </a:solidFill>
              </a:rPr>
              <a:t>can change</a:t>
            </a:r>
            <a:r>
              <a:rPr lang="en-US" sz="1600" b="1" smtClean="0"/>
              <a:t> during the execution of the program.</a:t>
            </a:r>
          </a:p>
          <a:p>
            <a:endParaRPr lang="en-US" sz="1600" b="1" smtClean="0">
              <a:solidFill>
                <a:schemeClr val="hlink"/>
              </a:solidFill>
            </a:endParaRPr>
          </a:p>
          <a:p>
            <a:r>
              <a:rPr lang="en-US" sz="1600" b="1" smtClean="0"/>
              <a:t>The properties of an object are all variables that can change.</a:t>
            </a:r>
          </a:p>
          <a:p>
            <a:endParaRPr lang="en-US" sz="1600" b="1" smtClean="0"/>
          </a:p>
          <a:p>
            <a:r>
              <a:rPr lang="en-US" sz="1600" b="1" smtClean="0"/>
              <a:t>For example, Enabled = </a:t>
            </a:r>
            <a:r>
              <a:rPr lang="en-US" sz="1600" b="1" smtClean="0">
                <a:solidFill>
                  <a:schemeClr val="hlink"/>
                </a:solidFill>
              </a:rPr>
              <a:t>True</a:t>
            </a:r>
            <a:r>
              <a:rPr lang="en-US" sz="1600" b="1" smtClean="0"/>
              <a:t> can be changed to Enabled = </a:t>
            </a:r>
            <a:r>
              <a:rPr lang="en-US" sz="1600" b="1" smtClean="0">
                <a:solidFill>
                  <a:schemeClr val="hlink"/>
                </a:solidFill>
              </a:rPr>
              <a:t>False</a:t>
            </a:r>
          </a:p>
          <a:p>
            <a:endParaRPr lang="en-US" sz="1600" b="1" smtClean="0">
              <a:solidFill>
                <a:schemeClr val="hlink"/>
              </a:solidFill>
            </a:endParaRPr>
          </a:p>
          <a:p>
            <a:endParaRPr lang="en-US" sz="1600" b="1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410200"/>
          </a:xfrm>
        </p:spPr>
        <p:txBody>
          <a:bodyPr/>
          <a:lstStyle/>
          <a:p>
            <a:endParaRPr lang="en-US" sz="1400" smtClean="0"/>
          </a:p>
          <a:p>
            <a:r>
              <a:rPr lang="en-US" sz="1600" smtClean="0"/>
              <a:t>The computer loads the workbook into memory (RAM), and a place in memory is assigned to each property of each object. What if cmd</a:t>
            </a:r>
            <a:r>
              <a:rPr lang="en-US" sz="1600" smtClean="0">
                <a:solidFill>
                  <a:schemeClr val="hlink"/>
                </a:solidFill>
              </a:rPr>
              <a:t>Run</a:t>
            </a:r>
            <a:r>
              <a:rPr lang="en-US" sz="1600" smtClean="0"/>
              <a:t> = enabled?</a:t>
            </a:r>
          </a:p>
          <a:p>
            <a:endParaRPr lang="en-US" sz="1600" smtClean="0"/>
          </a:p>
          <a:p>
            <a:r>
              <a:rPr lang="en-US" sz="1600" smtClean="0"/>
              <a:t>The computer takes the value on the right side of the property box and </a:t>
            </a:r>
            <a:r>
              <a:rPr lang="en-US" sz="1600" i="1" smtClean="0">
                <a:solidFill>
                  <a:schemeClr val="accent2"/>
                </a:solidFill>
              </a:rPr>
              <a:t>stores it in</a:t>
            </a:r>
            <a:r>
              <a:rPr lang="en-US" sz="1600" smtClean="0"/>
              <a:t> the place in the computer’s memory named on the left side property box. </a:t>
            </a:r>
          </a:p>
          <a:p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                          cmdRun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8332787" cy="534987"/>
          </a:xfrm>
        </p:spPr>
        <p:txBody>
          <a:bodyPr/>
          <a:lstStyle/>
          <a:p>
            <a:r>
              <a:rPr lang="en-US" sz="1800" smtClean="0">
                <a:solidFill>
                  <a:schemeClr val="hlink"/>
                </a:solidFill>
              </a:rPr>
              <a:t>Where</a:t>
            </a:r>
            <a:r>
              <a:rPr lang="en-US" sz="1800" smtClean="0"/>
              <a:t> are the properties stored in memory? </a:t>
            </a:r>
          </a:p>
        </p:txBody>
      </p:sp>
      <p:pic>
        <p:nvPicPr>
          <p:cNvPr id="118788" name="Picture 4" descr="start"/>
          <p:cNvPicPr>
            <a:picLocks noChangeAspect="1" noChangeArrowheads="1"/>
          </p:cNvPicPr>
          <p:nvPr/>
        </p:nvPicPr>
        <p:blipFill>
          <a:blip r:embed="rId3"/>
          <a:srcRect l="69467" t="92491"/>
          <a:stretch>
            <a:fillRect/>
          </a:stretch>
        </p:blipFill>
        <p:spPr bwMode="auto">
          <a:xfrm>
            <a:off x="3276600" y="5410200"/>
            <a:ext cx="4343400" cy="51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2341563" cy="609600"/>
          </a:xfrm>
        </p:spPr>
        <p:txBody>
          <a:bodyPr/>
          <a:lstStyle/>
          <a:p>
            <a:r>
              <a:rPr lang="en-US" sz="2000" smtClean="0"/>
              <a:t>Variables    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/>
              <a:t>Dim intNum as integer</a:t>
            </a:r>
          </a:p>
          <a:p>
            <a:pPr>
              <a:buFontTx/>
              <a:buNone/>
            </a:pPr>
            <a:r>
              <a:rPr lang="en-US" sz="1600" smtClean="0"/>
              <a:t>intNum = 99</a:t>
            </a:r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Range("B1").Value = intNum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4267200" y="762000"/>
            <a:ext cx="4419600" cy="3657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227763" y="271463"/>
            <a:ext cx="7493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RAM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343400" y="2209800"/>
            <a:ext cx="1371600" cy="381000"/>
          </a:xfrm>
          <a:prstGeom prst="rect">
            <a:avLst/>
          </a:prstGeom>
          <a:solidFill>
            <a:srgbClr val="FFFF66"/>
          </a:solidFill>
          <a:ln w="57150">
            <a:solidFill>
              <a:schemeClr val="accent2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intNum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791200" y="2209800"/>
            <a:ext cx="1371600" cy="381000"/>
          </a:xfrm>
          <a:prstGeom prst="rect">
            <a:avLst/>
          </a:prstGeom>
          <a:solidFill>
            <a:srgbClr val="FFFF66"/>
          </a:solidFill>
          <a:ln w="57150">
            <a:solidFill>
              <a:schemeClr val="accent2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200775" y="2252663"/>
            <a:ext cx="466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99</a:t>
            </a:r>
          </a:p>
        </p:txBody>
      </p:sp>
      <p:pic>
        <p:nvPicPr>
          <p:cNvPr id="12084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800600"/>
            <a:ext cx="3048000" cy="1157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6962775" y="5148263"/>
            <a:ext cx="466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99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build="p" autoUpdateAnimBg="0"/>
      <p:bldP spid="8295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237163" cy="609600"/>
          </a:xfrm>
        </p:spPr>
        <p:txBody>
          <a:bodyPr/>
          <a:lstStyle/>
          <a:p>
            <a:r>
              <a:rPr lang="en-US" smtClean="0"/>
              <a:t>Why do we use variables?   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876800"/>
          </a:xfrm>
        </p:spPr>
        <p:txBody>
          <a:bodyPr/>
          <a:lstStyle/>
          <a:p>
            <a:r>
              <a:rPr lang="en-US" sz="1800" smtClean="0"/>
              <a:t>Say we have a problem:  We want to exchange the values in cells A1 and C1.  If we do the following, it won’t work:</a:t>
            </a:r>
          </a:p>
          <a:p>
            <a:endParaRPr lang="en-US" sz="1800" smtClean="0"/>
          </a:p>
          <a:p>
            <a:pPr algn="ctr">
              <a:buFontTx/>
              <a:buNone/>
            </a:pPr>
            <a:r>
              <a:rPr lang="en-US" sz="1800" smtClean="0"/>
              <a:t>Range("A1").Value = Range("C1").Value</a:t>
            </a:r>
          </a:p>
          <a:p>
            <a:pPr algn="ctr">
              <a:buFontTx/>
              <a:buNone/>
            </a:pPr>
            <a:r>
              <a:rPr lang="en-US" sz="1800" smtClean="0"/>
              <a:t>Range("C1").Value = Range("A1").Value</a:t>
            </a:r>
          </a:p>
          <a:p>
            <a:endParaRPr lang="en-US" sz="1800" smtClean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419600"/>
            <a:ext cx="5334000" cy="171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6038"/>
            <a:ext cx="699135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What’s needed from you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110538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No prior programming experience required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 logical mindset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Willingness to experiment and learn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Plenty of practice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Perseverance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It will be frustrating, exacting, challenging, and rewarding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383213" cy="609600"/>
          </a:xfrm>
        </p:spPr>
        <p:txBody>
          <a:bodyPr/>
          <a:lstStyle/>
          <a:p>
            <a:r>
              <a:rPr lang="en-US" smtClean="0"/>
              <a:t>Why we use variables   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3124200"/>
          </a:xfrm>
        </p:spPr>
        <p:txBody>
          <a:bodyPr/>
          <a:lstStyle/>
          <a:p>
            <a:r>
              <a:rPr lang="en-US" sz="1400" smtClean="0"/>
              <a:t>We can introduce a user-defined variable called vntTemp and solve the following by</a:t>
            </a:r>
          </a:p>
          <a:p>
            <a:endParaRPr lang="en-US" sz="1400" smtClean="0"/>
          </a:p>
          <a:p>
            <a:pPr lvl="2">
              <a:buFontTx/>
              <a:buNone/>
            </a:pPr>
            <a:r>
              <a:rPr lang="en-US" smtClean="0">
                <a:ea typeface="ＭＳ Ｐゴシック" pitchFamily="34" charset="-128"/>
              </a:rPr>
              <a:t>vntTemp = Range("A1").Value</a:t>
            </a:r>
          </a:p>
          <a:p>
            <a:pPr lvl="2">
              <a:buFontTx/>
              <a:buNone/>
            </a:pPr>
            <a:r>
              <a:rPr lang="en-US" smtClean="0">
                <a:ea typeface="ＭＳ Ｐゴシック" pitchFamily="34" charset="-128"/>
              </a:rPr>
              <a:t>Range("A1").Value = Range("C1").Value</a:t>
            </a:r>
          </a:p>
          <a:p>
            <a:pPr lvl="2">
              <a:buFontTx/>
              <a:buNone/>
            </a:pPr>
            <a:r>
              <a:rPr lang="en-US" smtClean="0">
                <a:ea typeface="ＭＳ Ｐゴシック" pitchFamily="34" charset="-128"/>
              </a:rPr>
              <a:t>Range("C1").Value = vntTemp</a:t>
            </a:r>
          </a:p>
          <a:p>
            <a:endParaRPr lang="en-US" sz="1400" smtClean="0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343400"/>
            <a:ext cx="5334000" cy="171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659313" cy="609600"/>
          </a:xfrm>
        </p:spPr>
        <p:txBody>
          <a:bodyPr/>
          <a:lstStyle/>
          <a:p>
            <a:r>
              <a:rPr lang="en-US" smtClean="0"/>
              <a:t>Creating a Variable    </a:t>
            </a:r>
          </a:p>
        </p:txBody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696200" cy="36576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1600" b="1" smtClean="0">
                <a:latin typeface="AvantGarde" pitchFamily="34" charset="0"/>
              </a:rPr>
              <a:t>You can also name and create your own variables. </a:t>
            </a:r>
          </a:p>
          <a:p>
            <a:pPr>
              <a:buFontTx/>
              <a:buNone/>
            </a:pPr>
            <a:endParaRPr lang="en-US" sz="1600" b="1" smtClean="0">
              <a:latin typeface="AvantGarde" pitchFamily="34" charset="0"/>
            </a:endParaRPr>
          </a:p>
          <a:p>
            <a:pPr>
              <a:buFontTx/>
              <a:buNone/>
            </a:pPr>
            <a:r>
              <a:rPr lang="en-US" sz="1600" b="1" smtClean="0">
                <a:latin typeface="AvantGarde" pitchFamily="34" charset="0"/>
              </a:rPr>
              <a:t>Variant means the data can be used as text or as a number. Integer means it is a whole number. We will cover this in more depth later.</a:t>
            </a:r>
          </a:p>
          <a:p>
            <a:pPr>
              <a:buFontTx/>
              <a:buNone/>
            </a:pPr>
            <a:endParaRPr lang="en-US" sz="1600" b="1" smtClean="0">
              <a:latin typeface="AvantGarde" pitchFamily="34" charset="0"/>
            </a:endParaRPr>
          </a:p>
          <a:p>
            <a:pPr>
              <a:buFontTx/>
              <a:buNone/>
            </a:pPr>
            <a:endParaRPr lang="en-US" sz="1600" smtClean="0">
              <a:latin typeface="AvantGarde" pitchFamily="34" charset="0"/>
            </a:endParaRPr>
          </a:p>
          <a:p>
            <a:pPr>
              <a:buFontTx/>
              <a:buNone/>
            </a:pPr>
            <a:r>
              <a:rPr lang="en-US" sz="2100" b="1" smtClean="0">
                <a:solidFill>
                  <a:srgbClr val="000099"/>
                </a:solidFill>
                <a:latin typeface="Courier New" pitchFamily="49" charset="0"/>
              </a:rPr>
              <a:t>Dim vntName as Variant</a:t>
            </a:r>
          </a:p>
          <a:p>
            <a:pPr>
              <a:buFontTx/>
              <a:buNone/>
            </a:pPr>
            <a:r>
              <a:rPr lang="en-US" sz="2100" b="1" smtClean="0">
                <a:solidFill>
                  <a:srgbClr val="000099"/>
                </a:solidFill>
                <a:latin typeface="Courier New" pitchFamily="49" charset="0"/>
              </a:rPr>
              <a:t>Dim intNum as Integer</a:t>
            </a:r>
          </a:p>
          <a:p>
            <a:pPr>
              <a:buFontTx/>
              <a:buNone/>
            </a:pPr>
            <a:endParaRPr lang="en-US" sz="1600" smtClean="0">
              <a:latin typeface="AvantGarde" pitchFamily="34" charset="0"/>
            </a:endParaRPr>
          </a:p>
          <a:p>
            <a:pPr>
              <a:buFontTx/>
              <a:buNone/>
            </a:pPr>
            <a:endParaRPr lang="en-US" sz="2100" smtClean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1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657225"/>
          </a:xfrm>
          <a:solidFill>
            <a:schemeClr val="bg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z="2000" smtClean="0"/>
              <a:t>Rules for Forming Names for </a:t>
            </a:r>
            <a:br>
              <a:rPr lang="en-US" sz="2000" smtClean="0"/>
            </a:br>
            <a:r>
              <a:rPr lang="en-US" sz="2000" smtClean="0"/>
              <a:t>Constants and Variables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953000"/>
          </a:xfrm>
          <a:noFill/>
        </p:spPr>
        <p:txBody>
          <a:bodyPr lIns="92075" tIns="46038" rIns="92075" bIns="46038"/>
          <a:lstStyle/>
          <a:p>
            <a:r>
              <a:rPr lang="en-US" sz="1400" smtClean="0"/>
              <a:t>Names </a:t>
            </a:r>
            <a:r>
              <a:rPr lang="en-US" sz="1400" smtClean="0">
                <a:solidFill>
                  <a:schemeClr val="accent2"/>
                </a:solidFill>
              </a:rPr>
              <a:t>MUST</a:t>
            </a:r>
            <a:r>
              <a:rPr lang="en-US" sz="1400" smtClean="0"/>
              <a:t>  </a:t>
            </a:r>
          </a:p>
          <a:p>
            <a:pPr lvl="1">
              <a:buFont typeface="Webdings" pitchFamily="18" charset="2"/>
              <a:buNone/>
            </a:pPr>
            <a:r>
              <a:rPr lang="en-US" smtClean="0">
                <a:ea typeface="ＭＳ Ｐゴシック" pitchFamily="34" charset="-128"/>
              </a:rPr>
              <a:t>have no spaces or periods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not conflict with 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reserved words (</a:t>
            </a:r>
            <a:r>
              <a:rPr lang="en-US" i="1" smtClean="0">
                <a:ea typeface="ＭＳ Ｐゴシック" pitchFamily="34" charset="-128"/>
              </a:rPr>
              <a:t>such as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i="1" smtClean="0">
                <a:solidFill>
                  <a:schemeClr val="hlink"/>
                </a:solidFill>
                <a:ea typeface="ＭＳ Ｐゴシック" pitchFamily="34" charset="-128"/>
              </a:rPr>
              <a:t>print,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i="1" smtClean="0">
                <a:solidFill>
                  <a:schemeClr val="hlink"/>
                </a:solidFill>
                <a:ea typeface="ＭＳ Ｐゴシック" pitchFamily="34" charset="-128"/>
              </a:rPr>
              <a:t>name,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and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i="1" smtClean="0">
                <a:solidFill>
                  <a:schemeClr val="hlink"/>
                </a:solidFill>
                <a:ea typeface="ＭＳ Ｐゴシック" pitchFamily="34" charset="-128"/>
              </a:rPr>
              <a:t>value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)</a:t>
            </a:r>
          </a:p>
          <a:p>
            <a:pPr lvl="1"/>
            <a:endParaRPr lang="en-US" sz="1400" smtClean="0">
              <a:ea typeface="ＭＳ Ｐゴシック" pitchFamily="34" charset="-128"/>
            </a:endParaRPr>
          </a:p>
          <a:p>
            <a:r>
              <a:rPr lang="en-US" sz="1600" i="1" smtClean="0">
                <a:solidFill>
                  <a:schemeClr val="accent2"/>
                </a:solidFill>
              </a:rPr>
              <a:t>Naming</a:t>
            </a:r>
            <a:r>
              <a:rPr lang="en-US" sz="1600" smtClean="0"/>
              <a:t> </a:t>
            </a:r>
            <a:r>
              <a:rPr lang="en-US" sz="1600" i="1" smtClean="0">
                <a:solidFill>
                  <a:schemeClr val="accent2"/>
                </a:solidFill>
              </a:rPr>
              <a:t>conventions</a:t>
            </a:r>
            <a:r>
              <a:rPr lang="en-US" sz="1600" smtClean="0"/>
              <a:t>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be meaningful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prefix that indicates the type (and other things)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Constants: Please use UPPERCASE in CS105</a:t>
            </a:r>
            <a:endParaRPr lang="en-US" sz="12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063"/>
            <a:ext cx="6257925" cy="412750"/>
          </a:xfrm>
          <a:solidFill>
            <a:srgbClr val="FFFFD1"/>
          </a:solidFill>
          <a:ln w="12700">
            <a:solidFill>
              <a:srgbClr val="000000"/>
            </a:solidFill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Proper Naming is a MUST    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57200" y="1247775"/>
            <a:ext cx="6756400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1">
                <a:latin typeface="Courier New" pitchFamily="49" charset="0"/>
              </a:rPr>
              <a:t>Programmers make mistakes, therefore</a:t>
            </a:r>
          </a:p>
          <a:p>
            <a:pPr algn="l" eaLnBrk="0" hangingPunct="0"/>
            <a:r>
              <a:rPr lang="en-US" sz="2400" b="1">
                <a:latin typeface="Courier New" pitchFamily="49" charset="0"/>
              </a:rPr>
              <a:t>we force people to use </a:t>
            </a:r>
          </a:p>
          <a:p>
            <a:pPr algn="l" eaLnBrk="0" hangingPunct="0"/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Option Explicit</a:t>
            </a:r>
            <a:endParaRPr lang="en-US" sz="2400" b="1">
              <a:latin typeface="Courier New" pitchFamily="49" charset="0"/>
            </a:endParaRPr>
          </a:p>
          <a:p>
            <a:pPr algn="l" eaLnBrk="0" hangingPunct="0"/>
            <a:r>
              <a:rPr lang="en-US" sz="2400" b="1">
                <a:latin typeface="Courier New" pitchFamily="49" charset="0"/>
              </a:rPr>
              <a:t>and correct naming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</a:rPr>
              <a:t> </a:t>
            </a:r>
          </a:p>
          <a:p>
            <a:pPr algn="l" eaLnBrk="0" hangingPunct="0"/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You find this on the</a:t>
            </a:r>
          </a:p>
          <a:p>
            <a:pPr algn="l" eaLnBrk="0" hangingPunct="0"/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Tools Menu/Options.</a:t>
            </a:r>
          </a:p>
          <a:p>
            <a:pPr algn="l" eaLnBrk="0" hangingPunct="0"/>
            <a:endParaRPr lang="en-US" sz="2400" b="1">
              <a:solidFill>
                <a:schemeClr val="hlink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2400" b="1">
                <a:latin typeface="Courier New" pitchFamily="49" charset="0"/>
              </a:rPr>
              <a:t>With</a:t>
            </a: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 Option Explicit</a:t>
            </a:r>
          </a:p>
          <a:p>
            <a:pPr algn="l" eaLnBrk="0" hangingPunct="0"/>
            <a:r>
              <a:rPr lang="en-US" sz="2400" b="1">
                <a:latin typeface="Courier New" pitchFamily="49" charset="0"/>
              </a:rPr>
              <a:t>you must use</a:t>
            </a: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 Dim </a:t>
            </a:r>
          </a:p>
          <a:p>
            <a:pPr algn="l" eaLnBrk="0" hangingPunct="0"/>
            <a:r>
              <a:rPr lang="en-US" sz="2400" b="1">
                <a:latin typeface="Courier New" pitchFamily="49" charset="0"/>
              </a:rPr>
              <a:t>and</a:t>
            </a: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 Const</a:t>
            </a:r>
            <a:endParaRPr lang="en-US" sz="2400">
              <a:solidFill>
                <a:schemeClr val="hlink"/>
              </a:solidFill>
              <a:latin typeface="Courier New" pitchFamily="49" charset="0"/>
            </a:endParaRPr>
          </a:p>
          <a:p>
            <a:pPr algn="l" eaLnBrk="0" hangingPunct="0"/>
            <a:endParaRPr lang="en-US" sz="2400">
              <a:solidFill>
                <a:srgbClr val="009900"/>
              </a:solidFill>
              <a:latin typeface="Courier New" pitchFamily="49" charset="0"/>
            </a:endParaRPr>
          </a:p>
          <a:p>
            <a:pPr algn="l" eaLnBrk="0" hangingPunct="0"/>
            <a:endParaRPr lang="en-US" sz="2400" b="1">
              <a:solidFill>
                <a:srgbClr val="009900"/>
              </a:solidFill>
              <a:latin typeface="Courier New" pitchFamily="49" charset="0"/>
            </a:endParaRPr>
          </a:p>
          <a:p>
            <a:pPr algn="l" eaLnBrk="0" hangingPunct="0"/>
            <a:endParaRPr lang="en-US" sz="2400" b="1">
              <a:solidFill>
                <a:srgbClr val="009900"/>
              </a:solidFill>
              <a:latin typeface="Courier New" pitchFamily="49" charset="0"/>
            </a:endParaRPr>
          </a:p>
        </p:txBody>
      </p:sp>
      <p:pic>
        <p:nvPicPr>
          <p:cNvPr id="131076" name="Picture 4" descr="opexplic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922588"/>
            <a:ext cx="34290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4572000" y="4267200"/>
            <a:ext cx="762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892675" cy="412750"/>
          </a:xfrm>
          <a:solidFill>
            <a:srgbClr val="FFFFD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Intrinsic Constants  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953000"/>
          </a:xfrm>
          <a:noFill/>
        </p:spPr>
        <p:txBody>
          <a:bodyPr lIns="92075" tIns="46038" rIns="92075" bIns="46038"/>
          <a:lstStyle/>
          <a:p>
            <a:r>
              <a:rPr lang="en-US" sz="2000" smtClean="0"/>
              <a:t>____________constants are built-in:</a:t>
            </a:r>
            <a:endParaRPr lang="en-US" sz="1600" smtClean="0"/>
          </a:p>
          <a:p>
            <a:endParaRPr lang="en-US" sz="16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</a:t>
            </a:r>
            <a:r>
              <a:rPr lang="en-US" sz="1800" b="1" smtClean="0">
                <a:solidFill>
                  <a:schemeClr val="hlink"/>
                </a:solidFill>
              </a:rPr>
              <a:t>vbWhite</a:t>
            </a:r>
          </a:p>
          <a:p>
            <a:pPr>
              <a:buFontTx/>
              <a:buNone/>
            </a:pPr>
            <a:r>
              <a:rPr lang="en-US" sz="1800" b="1" smtClean="0">
                <a:solidFill>
                  <a:schemeClr val="hlink"/>
                </a:solidFill>
              </a:rPr>
              <a:t>	vbMagenta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905000" y="4038600"/>
            <a:ext cx="1905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334000" y="3886200"/>
            <a:ext cx="1905000" cy="1524000"/>
          </a:xfrm>
          <a:prstGeom prst="rect">
            <a:avLst/>
          </a:prstGeom>
          <a:solidFill>
            <a:srgbClr val="CC33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 autoUpdateAnimBg="0"/>
      <p:bldP spid="95237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4683125" cy="1143000"/>
          </a:xfrm>
        </p:spPr>
        <p:txBody>
          <a:bodyPr/>
          <a:lstStyle/>
          <a:p>
            <a:r>
              <a:rPr lang="en-US" sz="1800" smtClean="0"/>
              <a:t>Named</a:t>
            </a:r>
            <a:r>
              <a:rPr lang="en-US" smtClean="0"/>
              <a:t> Constants     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8486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1800" b="1" smtClean="0"/>
              <a:t>Data items that remain the same are called </a:t>
            </a:r>
            <a:r>
              <a:rPr lang="en-US" sz="1800" b="1" smtClean="0">
                <a:solidFill>
                  <a:schemeClr val="accent2"/>
                </a:solidFill>
              </a:rPr>
              <a:t>constants</a:t>
            </a:r>
            <a:r>
              <a:rPr lang="en-US" sz="1800" b="1" smtClean="0"/>
              <a:t>. Constants </a:t>
            </a:r>
            <a:r>
              <a:rPr lang="en-US" sz="1800" b="1" i="1" smtClean="0"/>
              <a:t>remain the same</a:t>
            </a:r>
            <a:r>
              <a:rPr lang="en-US" sz="1800" b="1" smtClean="0"/>
              <a:t> until the programmer changes them. </a:t>
            </a:r>
            <a:r>
              <a:rPr lang="en-US" sz="1800" b="1" smtClean="0">
                <a:solidFill>
                  <a:schemeClr val="hlink"/>
                </a:solidFill>
              </a:rPr>
              <a:t>The user cannot alter them (you can only change them at one place in the code—this place)</a:t>
            </a:r>
          </a:p>
          <a:p>
            <a:endParaRPr lang="en-US" sz="1800" b="1" smtClean="0"/>
          </a:p>
          <a:p>
            <a:r>
              <a:rPr lang="en-US" sz="1800" b="1" smtClean="0"/>
              <a:t>You </a:t>
            </a:r>
            <a:r>
              <a:rPr lang="en-US" sz="1800" b="1" i="1" smtClean="0">
                <a:solidFill>
                  <a:schemeClr val="accent2"/>
                </a:solidFill>
              </a:rPr>
              <a:t>declare</a:t>
            </a:r>
            <a:r>
              <a:rPr lang="en-US" sz="1800" b="1" smtClean="0"/>
              <a:t> a constant identifier in VBA by giving its </a:t>
            </a:r>
            <a:r>
              <a:rPr lang="en-US" sz="1800" b="1" i="1" smtClean="0">
                <a:solidFill>
                  <a:schemeClr val="accent2"/>
                </a:solidFill>
              </a:rPr>
              <a:t>name</a:t>
            </a:r>
            <a:r>
              <a:rPr lang="en-US" sz="1800" b="1" smtClean="0"/>
              <a:t>, its </a:t>
            </a:r>
            <a:r>
              <a:rPr lang="en-US" sz="1800" b="1" i="1" smtClean="0">
                <a:solidFill>
                  <a:schemeClr val="accent2"/>
                </a:solidFill>
              </a:rPr>
              <a:t>data type</a:t>
            </a:r>
            <a:r>
              <a:rPr lang="en-US" sz="1800" b="1" smtClean="0"/>
              <a:t>, and its </a:t>
            </a:r>
            <a:r>
              <a:rPr lang="en-US" sz="1800" b="1" i="1" smtClean="0">
                <a:solidFill>
                  <a:schemeClr val="accent2"/>
                </a:solidFill>
              </a:rPr>
              <a:t>value</a:t>
            </a:r>
            <a:r>
              <a:rPr lang="en-US" sz="1800" b="1" smtClean="0"/>
              <a:t>.</a:t>
            </a:r>
          </a:p>
          <a:p>
            <a:endParaRPr lang="en-US" sz="1800" b="1" smtClean="0"/>
          </a:p>
          <a:p>
            <a:r>
              <a:rPr lang="en-US" sz="1800" b="1" smtClean="0"/>
              <a:t>Examples of acceptable named constants:</a:t>
            </a:r>
          </a:p>
          <a:p>
            <a:endParaRPr lang="en-US" sz="1800" b="1" smtClean="0"/>
          </a:p>
          <a:p>
            <a:pPr>
              <a:buFontTx/>
              <a:buNone/>
            </a:pPr>
            <a:r>
              <a:rPr lang="en-US" sz="1800" b="1" smtClean="0">
                <a:solidFill>
                  <a:schemeClr val="hlink"/>
                </a:solidFill>
              </a:rPr>
              <a:t>Const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chemeClr val="bg2"/>
                </a:solidFill>
              </a:rPr>
              <a:t>str</a:t>
            </a:r>
            <a:r>
              <a:rPr lang="en-US" sz="1800" b="1" smtClean="0"/>
              <a:t>COMPANY </a:t>
            </a:r>
            <a:r>
              <a:rPr lang="en-US" sz="1800" b="1" smtClean="0">
                <a:solidFill>
                  <a:schemeClr val="hlink"/>
                </a:solidFill>
              </a:rPr>
              <a:t>As String</a:t>
            </a:r>
            <a:r>
              <a:rPr lang="en-US" sz="1800" b="1" smtClean="0"/>
              <a:t> = "Spyglass"</a:t>
            </a:r>
          </a:p>
          <a:p>
            <a:pPr>
              <a:buFontTx/>
              <a:buNone/>
            </a:pPr>
            <a:r>
              <a:rPr lang="en-US" sz="1800" b="1" smtClean="0">
                <a:solidFill>
                  <a:schemeClr val="hlink"/>
                </a:solidFill>
              </a:rPr>
              <a:t>Const</a:t>
            </a:r>
            <a:r>
              <a:rPr lang="en-US" sz="1800" b="1" smtClean="0">
                <a:solidFill>
                  <a:srgbClr val="009900"/>
                </a:solidFill>
              </a:rPr>
              <a:t> </a:t>
            </a:r>
            <a:r>
              <a:rPr lang="en-US" sz="1800" b="1" smtClean="0">
                <a:solidFill>
                  <a:schemeClr val="accent2"/>
                </a:solidFill>
              </a:rPr>
              <a:t>cur</a:t>
            </a:r>
            <a:r>
              <a:rPr lang="en-US" sz="1800" b="1" smtClean="0"/>
              <a:t>TAX_RATE </a:t>
            </a:r>
            <a:r>
              <a:rPr lang="en-US" sz="1800" b="1" smtClean="0">
                <a:solidFill>
                  <a:schemeClr val="hlink"/>
                </a:solidFill>
              </a:rPr>
              <a:t>As Currency</a:t>
            </a:r>
            <a:r>
              <a:rPr lang="en-US" sz="1800" b="1" smtClean="0"/>
              <a:t> = .08</a:t>
            </a:r>
          </a:p>
          <a:p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8118475" cy="534987"/>
          </a:xfrm>
        </p:spPr>
        <p:txBody>
          <a:bodyPr/>
          <a:lstStyle/>
          <a:p>
            <a:r>
              <a:rPr lang="en-US" smtClean="0"/>
              <a:t>Constants and  Data Types                        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Const</a:t>
            </a:r>
            <a:r>
              <a:rPr lang="en-US" sz="1600" smtClean="0">
                <a:solidFill>
                  <a:srgbClr val="009900"/>
                </a:solidFill>
              </a:rPr>
              <a:t> </a:t>
            </a:r>
            <a:r>
              <a:rPr lang="en-US" sz="1600" smtClean="0">
                <a:solidFill>
                  <a:schemeClr val="accent2"/>
                </a:solidFill>
              </a:rPr>
              <a:t>cur</a:t>
            </a:r>
            <a:r>
              <a:rPr lang="en-US" sz="1600" smtClean="0"/>
              <a:t>TAX_RATE </a:t>
            </a:r>
            <a:r>
              <a:rPr lang="en-US" sz="1600" smtClean="0">
                <a:solidFill>
                  <a:schemeClr val="hlink"/>
                </a:solidFill>
              </a:rPr>
              <a:t>As Currency</a:t>
            </a:r>
            <a:r>
              <a:rPr lang="en-US" sz="1600" smtClean="0"/>
              <a:t> = .08</a:t>
            </a: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Prefix of the name  </a:t>
            </a: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curTAX_RATE</a:t>
            </a:r>
            <a:r>
              <a:rPr lang="en-US" sz="1800" smtClean="0">
                <a:latin typeface="Courier New" pitchFamily="49" charset="0"/>
              </a:rPr>
              <a:t> </a:t>
            </a:r>
            <a:r>
              <a:rPr lang="en-US" sz="1800" smtClean="0"/>
              <a:t>indicates the type and scope of the constant or variable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</a:rPr>
              <a:t>Currency</a:t>
            </a:r>
            <a:r>
              <a:rPr lang="en-US" sz="1800" smtClean="0"/>
              <a:t> is a data type--it limits the size of the number stored to only four decimal places.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If you enter 89.897097 it will store only 89.8971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430588" cy="609600"/>
          </a:xfrm>
        </p:spPr>
        <p:txBody>
          <a:bodyPr/>
          <a:lstStyle/>
          <a:p>
            <a:r>
              <a:rPr lang="en-US" smtClean="0"/>
              <a:t>Debugging code  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467600" cy="1066800"/>
          </a:xfrm>
        </p:spPr>
        <p:txBody>
          <a:bodyPr/>
          <a:lstStyle/>
          <a:p>
            <a:r>
              <a:rPr lang="en-US" sz="1800" smtClean="0"/>
              <a:t>Variables hold values that you can check while the code is stepping through…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467725" cy="355282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9269" name="Line 5"/>
          <p:cNvSpPr>
            <a:spLocks noChangeShapeType="1"/>
          </p:cNvSpPr>
          <p:nvPr/>
        </p:nvSpPr>
        <p:spPr bwMode="auto">
          <a:xfrm flipH="1">
            <a:off x="2895600" y="4953000"/>
            <a:ext cx="1905000" cy="1524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3810000" y="3352800"/>
            <a:ext cx="2667000" cy="20574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852488"/>
            <a:ext cx="8104187" cy="1509712"/>
          </a:xfrm>
        </p:spPr>
        <p:txBody>
          <a:bodyPr/>
          <a:lstStyle/>
          <a:p>
            <a:r>
              <a:rPr lang="en-US" sz="1800" smtClean="0"/>
              <a:t>Variables and Constants use the same </a:t>
            </a:r>
            <a:br>
              <a:rPr lang="en-US" sz="1800" smtClean="0"/>
            </a:br>
            <a:r>
              <a:rPr lang="en-US" sz="1800" smtClean="0"/>
              <a:t>data types – our text book is not consistent in naming them, but you must be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75" y="2224088"/>
            <a:ext cx="6592888" cy="33242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Dim</a:t>
            </a:r>
            <a:r>
              <a:rPr lang="en-US" sz="2400" smtClean="0"/>
              <a:t> strName </a:t>
            </a:r>
            <a:r>
              <a:rPr lang="en-US" sz="2400" smtClean="0">
                <a:solidFill>
                  <a:schemeClr val="hlink"/>
                </a:solidFill>
              </a:rPr>
              <a:t>as String</a:t>
            </a:r>
          </a:p>
          <a:p>
            <a:endParaRPr lang="en-US" sz="2400" smtClean="0"/>
          </a:p>
          <a:p>
            <a:r>
              <a:rPr lang="en-US" sz="2400" smtClean="0"/>
              <a:t>Gives size of memory to reserve</a:t>
            </a:r>
          </a:p>
          <a:p>
            <a:r>
              <a:rPr lang="en-US" sz="2400" smtClean="0"/>
              <a:t>States the data type to expect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49225"/>
            <a:ext cx="2074862" cy="412750"/>
          </a:xfrm>
          <a:solidFill>
            <a:schemeClr val="bg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wrap="none" lIns="41275" tIns="17462" rIns="41275" bIns="17462">
            <a:spAutoFit/>
          </a:bodyPr>
          <a:lstStyle/>
          <a:p>
            <a:r>
              <a:rPr lang="en-US" smtClean="0"/>
              <a:t>Data Types    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000" b="1" smtClean="0"/>
              <a:t>Data Types determine the storage space a program will use to store a constant or a variable. </a:t>
            </a:r>
          </a:p>
          <a:p>
            <a:pPr>
              <a:lnSpc>
                <a:spcPct val="80000"/>
              </a:lnSpc>
            </a:pPr>
            <a:r>
              <a:rPr lang="en-US" sz="2000" b="1" smtClean="0"/>
              <a:t>Some data types are:</a:t>
            </a:r>
          </a:p>
          <a:p>
            <a:pPr>
              <a:lnSpc>
                <a:spcPct val="80000"/>
              </a:lnSpc>
            </a:pPr>
            <a:endParaRPr lang="en-US" sz="2000" b="1" smtClean="0"/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b="1" smtClean="0">
                <a:solidFill>
                  <a:schemeClr val="hlink"/>
                </a:solidFill>
                <a:ea typeface="ＭＳ Ｐゴシック" pitchFamily="34" charset="-128"/>
              </a:rPr>
              <a:t>Boolean </a:t>
            </a:r>
            <a:r>
              <a:rPr lang="en-US" b="1" smtClean="0">
                <a:solidFill>
                  <a:srgbClr val="009900"/>
                </a:solidFill>
                <a:ea typeface="ＭＳ Ｐゴシック" pitchFamily="34" charset="-128"/>
              </a:rPr>
              <a:t>     True or False    </a:t>
            </a:r>
            <a:r>
              <a:rPr lang="en-US" b="1" smtClean="0">
                <a:ea typeface="ＭＳ Ｐゴシック" pitchFamily="34" charset="-128"/>
              </a:rPr>
              <a:t>blnAnswer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b="1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b="1" smtClean="0">
                <a:solidFill>
                  <a:schemeClr val="hlink"/>
                </a:solidFill>
                <a:ea typeface="ＭＳ Ｐゴシック" pitchFamily="34" charset="-128"/>
              </a:rPr>
              <a:t>Currency </a:t>
            </a:r>
            <a:r>
              <a:rPr lang="en-US" b="1" smtClean="0">
                <a:solidFill>
                  <a:srgbClr val="009900"/>
                </a:solidFill>
                <a:ea typeface="ＭＳ Ｐゴシック" pitchFamily="34" charset="-128"/>
              </a:rPr>
              <a:t>  	Large, but only four decimal places                   			(8 bytes)    </a:t>
            </a:r>
            <a:r>
              <a:rPr lang="en-US" b="1" smtClean="0">
                <a:ea typeface="ＭＳ Ｐゴシック" pitchFamily="34" charset="-128"/>
              </a:rPr>
              <a:t>curIncome</a:t>
            </a:r>
            <a:endParaRPr lang="en-US" b="1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b="1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b="1" smtClean="0">
                <a:solidFill>
                  <a:schemeClr val="hlink"/>
                </a:solidFill>
                <a:ea typeface="ＭＳ Ｐゴシック" pitchFamily="34" charset="-128"/>
              </a:rPr>
              <a:t>Single </a:t>
            </a:r>
            <a:r>
              <a:rPr lang="en-US" b="1" smtClean="0">
                <a:solidFill>
                  <a:srgbClr val="009900"/>
                </a:solidFill>
                <a:ea typeface="ＭＳ Ｐゴシック" pitchFamily="34" charset="-128"/>
              </a:rPr>
              <a:t>  	 7 significant digits  (4 bytes)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b="1" smtClean="0">
                <a:solidFill>
                  <a:srgbClr val="009900"/>
                </a:solidFill>
                <a:ea typeface="ＭＳ Ｐゴシック" pitchFamily="34" charset="-128"/>
              </a:rPr>
              <a:t>      	            </a:t>
            </a:r>
            <a:r>
              <a:rPr lang="en-US" b="1" smtClean="0">
                <a:ea typeface="ＭＳ Ｐゴシック" pitchFamily="34" charset="-128"/>
              </a:rPr>
              <a:t>sngNumber    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b="1" smtClean="0">
                <a:ea typeface="ＭＳ Ｐゴシック" pitchFamily="34" charset="-128"/>
              </a:rPr>
              <a:t>			 (what is the largest # it can hold?)</a:t>
            </a: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b="1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b="1" smtClean="0">
              <a:solidFill>
                <a:srgbClr val="0099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882650"/>
            <a:ext cx="8162925" cy="336550"/>
          </a:xfrm>
        </p:spPr>
        <p:txBody>
          <a:bodyPr anchor="b">
            <a:spAutoFit/>
          </a:bodyPr>
          <a:lstStyle/>
          <a:p>
            <a:r>
              <a:rPr lang="en-US" sz="1600" smtClean="0"/>
              <a:t>VBA=General Programming+Object Manipulation</a:t>
            </a: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5562600" y="3733800"/>
            <a:ext cx="3200400" cy="1981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>
                <a:latin typeface="Verdana" pitchFamily="34" charset="0"/>
              </a:rPr>
              <a:t>Excel Object Model</a:t>
            </a:r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2743200" y="1371600"/>
            <a:ext cx="32004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>
                <a:latin typeface="Verdana" pitchFamily="34" charset="0"/>
              </a:rPr>
              <a:t>Excel VBA Applications</a:t>
            </a:r>
          </a:p>
        </p:txBody>
      </p:sp>
      <p:cxnSp>
        <p:nvCxnSpPr>
          <p:cNvPr id="34821" name="AutoShape 7"/>
          <p:cNvCxnSpPr>
            <a:cxnSpLocks noChangeShapeType="1"/>
            <a:stCxn id="34819" idx="0"/>
            <a:endCxn id="34820" idx="5"/>
          </p:cNvCxnSpPr>
          <p:nvPr/>
        </p:nvCxnSpPr>
        <p:spPr bwMode="auto">
          <a:xfrm flipH="1" flipV="1">
            <a:off x="5475288" y="3062288"/>
            <a:ext cx="1687512" cy="6715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4822" name="AutoShape 8"/>
          <p:cNvCxnSpPr>
            <a:cxnSpLocks noChangeShapeType="1"/>
            <a:stCxn id="34823" idx="0"/>
            <a:endCxn id="34820" idx="3"/>
          </p:cNvCxnSpPr>
          <p:nvPr/>
        </p:nvCxnSpPr>
        <p:spPr bwMode="auto">
          <a:xfrm flipV="1">
            <a:off x="2171700" y="3062288"/>
            <a:ext cx="10398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823" name="Oval 10"/>
          <p:cNvSpPr>
            <a:spLocks noChangeArrowheads="1"/>
          </p:cNvSpPr>
          <p:nvPr/>
        </p:nvSpPr>
        <p:spPr bwMode="auto">
          <a:xfrm>
            <a:off x="228600" y="3657600"/>
            <a:ext cx="3886200" cy="1981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>
                <a:latin typeface="Verdana" pitchFamily="34" charset="0"/>
              </a:rPr>
              <a:t>General Programming Concepts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324225" cy="609600"/>
          </a:xfrm>
          <a:solidFill>
            <a:schemeClr val="bg1"/>
          </a:solidFill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r>
              <a:rPr lang="en-US" smtClean="0"/>
              <a:t>Data Types          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8153400" cy="3352800"/>
          </a:xfrm>
          <a:solidFill>
            <a:schemeClr val="bg1"/>
          </a:solidFill>
        </p:spPr>
        <p:txBody>
          <a:bodyPr/>
          <a:lstStyle/>
          <a:p>
            <a:r>
              <a:rPr lang="en-US" sz="1600" smtClean="0">
                <a:solidFill>
                  <a:schemeClr val="hlink"/>
                </a:solidFill>
              </a:rPr>
              <a:t>Double</a:t>
            </a:r>
            <a:r>
              <a:rPr lang="en-US" sz="1600" smtClean="0">
                <a:solidFill>
                  <a:srgbClr val="009900"/>
                </a:solidFill>
              </a:rPr>
              <a:t>	15 significant digits  (8 bytes)</a:t>
            </a:r>
            <a:r>
              <a:rPr lang="en-US" sz="1600" smtClean="0">
                <a:solidFill>
                  <a:schemeClr val="hlink"/>
                </a:solidFill>
              </a:rPr>
              <a:t>    </a:t>
            </a:r>
          </a:p>
          <a:p>
            <a:pPr lvl="4">
              <a:buFontTx/>
              <a:buNone/>
            </a:pPr>
            <a:r>
              <a:rPr lang="en-US" sz="1800" smtClean="0">
                <a:ea typeface="ＭＳ Ｐゴシック" pitchFamily="34" charset="-128"/>
              </a:rPr>
              <a:t>           </a:t>
            </a:r>
            <a:r>
              <a:rPr lang="en-US" sz="1600" smtClean="0">
                <a:ea typeface="ＭＳ Ｐゴシック" pitchFamily="34" charset="-128"/>
              </a:rPr>
              <a:t>dblMass</a:t>
            </a:r>
          </a:p>
          <a:p>
            <a:pPr lvl="1"/>
            <a:endParaRPr lang="en-US" sz="1800" smtClean="0">
              <a:ea typeface="ＭＳ Ｐゴシック" pitchFamily="34" charset="-128"/>
            </a:endParaRPr>
          </a:p>
          <a:p>
            <a:r>
              <a:rPr lang="en-US" sz="1600" smtClean="0">
                <a:solidFill>
                  <a:schemeClr val="hlink"/>
                </a:solidFill>
              </a:rPr>
              <a:t>Integer </a:t>
            </a:r>
            <a:r>
              <a:rPr lang="en-US" sz="1600" smtClean="0">
                <a:solidFill>
                  <a:srgbClr val="009900"/>
                </a:solidFill>
              </a:rPr>
              <a:t>         Whole numbers only up to </a:t>
            </a:r>
            <a:r>
              <a:rPr lang="en-US" sz="1600" smtClean="0">
                <a:solidFill>
                  <a:schemeClr val="hlink"/>
                </a:solidFill>
              </a:rPr>
              <a:t>32,767</a:t>
            </a:r>
            <a:r>
              <a:rPr lang="en-US" sz="1600" smtClean="0">
                <a:solidFill>
                  <a:srgbClr val="009900"/>
                </a:solidFill>
              </a:rPr>
              <a:t>  				</a:t>
            </a:r>
            <a:r>
              <a:rPr lang="en-US" sz="1600" smtClean="0"/>
              <a:t>intIndex</a:t>
            </a:r>
          </a:p>
          <a:p>
            <a:pPr lvl="1"/>
            <a:endParaRPr lang="en-US" sz="1800" smtClean="0">
              <a:solidFill>
                <a:srgbClr val="009900"/>
              </a:solidFill>
              <a:ea typeface="ＭＳ Ｐゴシック" pitchFamily="34" charset="-128"/>
            </a:endParaRPr>
          </a:p>
          <a:p>
            <a:r>
              <a:rPr lang="en-US" sz="1600" smtClean="0">
                <a:solidFill>
                  <a:schemeClr val="hlink"/>
                </a:solidFill>
              </a:rPr>
              <a:t>Long </a:t>
            </a:r>
            <a:r>
              <a:rPr lang="en-US" sz="1600" smtClean="0">
                <a:solidFill>
                  <a:srgbClr val="009900"/>
                </a:solidFill>
              </a:rPr>
              <a:t>         	Larger whole numbers      				</a:t>
            </a:r>
            <a:r>
              <a:rPr lang="en-US" sz="1600" smtClean="0"/>
              <a:t>lngPopulation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data types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sz="1800" smtClean="0">
                <a:solidFill>
                  <a:schemeClr val="hlink"/>
                </a:solidFill>
              </a:rPr>
              <a:t>String   </a:t>
            </a:r>
            <a:r>
              <a:rPr lang="en-US" sz="1800" smtClean="0">
                <a:solidFill>
                  <a:srgbClr val="009900"/>
                </a:solidFill>
              </a:rPr>
              <a:t>1 byte per character, letters, digits, and 			other 	characters (569-00-8978)  </a:t>
            </a:r>
          </a:p>
          <a:p>
            <a:pPr>
              <a:buFontTx/>
              <a:buNone/>
            </a:pPr>
            <a:r>
              <a:rPr lang="en-US" sz="1800" smtClean="0"/>
              <a:t>  			   strName</a:t>
            </a:r>
          </a:p>
          <a:p>
            <a:pPr lvl="1"/>
            <a:endParaRPr lang="en-US" sz="2000" smtClean="0">
              <a:solidFill>
                <a:srgbClr val="009900"/>
              </a:solidFill>
              <a:ea typeface="ＭＳ Ｐゴシック" pitchFamily="34" charset="-128"/>
            </a:endParaRPr>
          </a:p>
          <a:p>
            <a:r>
              <a:rPr lang="en-US" sz="1800" smtClean="0">
                <a:solidFill>
                  <a:schemeClr val="hlink"/>
                </a:solidFill>
              </a:rPr>
              <a:t>Variant</a:t>
            </a:r>
            <a:r>
              <a:rPr lang="en-US" sz="1800" smtClean="0">
                <a:solidFill>
                  <a:srgbClr val="009900"/>
                </a:solidFill>
              </a:rPr>
              <a:t>  Holds everything, converts from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9900"/>
                </a:solidFill>
              </a:rPr>
              <a:t>			one type of data to another, but takes 		            a lot of space  							             </a:t>
            </a:r>
            <a:r>
              <a:rPr lang="en-US" sz="1800" smtClean="0"/>
              <a:t>vntInput</a:t>
            </a:r>
          </a:p>
          <a:p>
            <a:pPr lvl="2">
              <a:buFontTx/>
              <a:buNone/>
            </a:pPr>
            <a:r>
              <a:rPr lang="en-US" sz="1800" smtClean="0">
                <a:ea typeface="ＭＳ Ｐゴシック" pitchFamily="34" charset="-128"/>
              </a:rPr>
              <a:t>(for example, user might enter '3' or 'three')</a:t>
            </a:r>
            <a:endParaRPr lang="en-US" sz="1800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lvl="1">
              <a:buFont typeface="Webdings" pitchFamily="18" charset="2"/>
              <a:buNone/>
            </a:pPr>
            <a:endParaRPr lang="en-US" smtClean="0">
              <a:solidFill>
                <a:srgbClr val="009900"/>
              </a:solidFill>
              <a:ea typeface="ＭＳ Ｐゴシック" pitchFamily="34" charset="-128"/>
            </a:endParaRPr>
          </a:p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008438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Error! 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Programs execute code one line at a time, going from the top to the bottom.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What is wrong with this code:</a:t>
            </a:r>
          </a:p>
          <a:p>
            <a:pPr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Option Explicit</a:t>
            </a: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</a:t>
            </a:r>
            <a:r>
              <a:rPr lang="en-US" sz="1600" smtClean="0"/>
              <a:t> cmdDisplay_Click()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    Dim</a:t>
            </a:r>
            <a:r>
              <a:rPr lang="en-US" sz="1600" smtClean="0"/>
              <a:t> intNum </a:t>
            </a:r>
            <a:r>
              <a:rPr lang="en-US" sz="1600" smtClean="0">
                <a:solidFill>
                  <a:schemeClr val="hlink"/>
                </a:solidFill>
              </a:rPr>
              <a:t>As Integer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Range ("B1").Value = intNum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intNum = 8754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28600" y="2590800"/>
            <a:ext cx="8305800" cy="396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684963" cy="412750"/>
          </a:xfrm>
          <a:solidFill>
            <a:srgbClr val="FFFFD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Local Variable  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1600" smtClean="0"/>
              <a:t>A variable may be used only in a single procedure (</a:t>
            </a:r>
            <a:r>
              <a:rPr lang="en-US" sz="1600" i="1" smtClean="0">
                <a:solidFill>
                  <a:schemeClr val="accent2"/>
                </a:solidFill>
              </a:rPr>
              <a:t>local variable</a:t>
            </a:r>
            <a:r>
              <a:rPr lang="en-US" sz="1600" smtClean="0"/>
              <a:t>).</a:t>
            </a:r>
            <a:r>
              <a:rPr lang="en-US" sz="1400" smtClean="0"/>
              <a:t>  It is</a:t>
            </a:r>
          </a:p>
          <a:p>
            <a:pPr>
              <a:lnSpc>
                <a:spcPct val="80000"/>
              </a:lnSpc>
            </a:pPr>
            <a:endParaRPr lang="en-US" sz="1400" smtClean="0"/>
          </a:p>
          <a:p>
            <a:pPr lvl="1">
              <a:lnSpc>
                <a:spcPct val="80000"/>
              </a:lnSpc>
            </a:pPr>
            <a:r>
              <a:rPr lang="en-US" sz="1000" smtClean="0">
                <a:ea typeface="ＭＳ Ｐゴシック" pitchFamily="34" charset="-128"/>
              </a:rPr>
              <a:t> </a:t>
            </a:r>
            <a:r>
              <a:rPr lang="en-US" sz="1200" smtClean="0">
                <a:ea typeface="ＭＳ Ｐゴシック" pitchFamily="34" charset="-128"/>
              </a:rPr>
              <a:t>declared in that procedure (a button click, for example)</a:t>
            </a:r>
          </a:p>
          <a:p>
            <a:pPr lvl="1">
              <a:lnSpc>
                <a:spcPct val="80000"/>
              </a:lnSpc>
            </a:pPr>
            <a:r>
              <a:rPr lang="en-US" sz="1200" smtClean="0">
                <a:ea typeface="ＭＳ Ｐゴシック" pitchFamily="34" charset="-128"/>
              </a:rPr>
              <a:t> only available to that procedure</a:t>
            </a:r>
          </a:p>
          <a:p>
            <a:pPr lvl="1">
              <a:lnSpc>
                <a:spcPct val="80000"/>
              </a:lnSpc>
            </a:pPr>
            <a:r>
              <a:rPr lang="en-US" sz="1200" smtClean="0">
                <a:ea typeface="ＭＳ Ｐゴシック" pitchFamily="34" charset="-128"/>
              </a:rPr>
              <a:t> used in that procedure, and then </a:t>
            </a:r>
          </a:p>
          <a:p>
            <a:pPr lvl="1">
              <a:lnSpc>
                <a:spcPct val="80000"/>
              </a:lnSpc>
            </a:pPr>
            <a:r>
              <a:rPr lang="en-US" sz="1200" smtClean="0">
                <a:solidFill>
                  <a:schemeClr val="bg2"/>
                </a:solidFill>
                <a:ea typeface="ＭＳ Ｐゴシック" pitchFamily="34" charset="-128"/>
              </a:rPr>
              <a:t>discarded</a:t>
            </a:r>
            <a:r>
              <a:rPr lang="en-US" sz="1200" smtClean="0">
                <a:ea typeface="ＭＳ Ｐゴシック" pitchFamily="34" charset="-128"/>
              </a:rPr>
              <a:t> when that procedure finishes (the next button click creates it </a:t>
            </a:r>
            <a:r>
              <a:rPr lang="en-US" sz="1200" smtClean="0">
                <a:solidFill>
                  <a:schemeClr val="bg2"/>
                </a:solidFill>
                <a:ea typeface="ＭＳ Ｐゴシック" pitchFamily="34" charset="-128"/>
              </a:rPr>
              <a:t>anew</a:t>
            </a:r>
            <a:r>
              <a:rPr lang="en-US" sz="1200" smtClean="0">
                <a:ea typeface="ＭＳ Ｐゴシック" pitchFamily="34" charset="-128"/>
              </a:rPr>
              <a:t> in a different part of memory).</a:t>
            </a:r>
          </a:p>
          <a:p>
            <a:pPr lvl="1">
              <a:lnSpc>
                <a:spcPct val="80000"/>
              </a:lnSpc>
            </a:pPr>
            <a:endParaRPr lang="en-US" sz="12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solidFill>
                  <a:schemeClr val="hlink"/>
                </a:solidFill>
              </a:rPr>
              <a:t>        </a:t>
            </a:r>
            <a:r>
              <a:rPr lang="en-US" sz="1400" smtClean="0">
                <a:solidFill>
                  <a:schemeClr val="hlink"/>
                </a:solidFill>
              </a:rPr>
              <a:t>Private Sub</a:t>
            </a:r>
            <a:r>
              <a:rPr lang="en-US" sz="1400" smtClean="0"/>
              <a:t> cmdAdd_Click()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>		          Dim </a:t>
            </a:r>
            <a:r>
              <a:rPr lang="en-US" sz="1400" smtClean="0"/>
              <a:t>intTotal 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		           intTotal = InputBox("Pick a number")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		          Range("A2").Value = intTotal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>        End Sub</a:t>
            </a:r>
          </a:p>
          <a:p>
            <a:pPr lvl="1">
              <a:lnSpc>
                <a:spcPct val="80000"/>
              </a:lnSpc>
            </a:pPr>
            <a:endParaRPr lang="en-US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14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005638" cy="609600"/>
          </a:xfrm>
        </p:spPr>
        <p:txBody>
          <a:bodyPr/>
          <a:lstStyle/>
          <a:p>
            <a:r>
              <a:rPr lang="en-US" smtClean="0"/>
              <a:t>What could be confusing here?          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Private Sub</a:t>
            </a:r>
            <a:r>
              <a:rPr lang="en-US" sz="1800" smtClean="0"/>
              <a:t> cmdShow_Click()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	Dim </a:t>
            </a:r>
            <a:r>
              <a:rPr lang="en-US" sz="1800" smtClean="0"/>
              <a:t>intTotal 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		Range("A2").Value = intTotal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Sub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Private Sub</a:t>
            </a:r>
            <a:r>
              <a:rPr lang="en-US" sz="1800" smtClean="0"/>
              <a:t> cmdReveal_Click()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	Dim </a:t>
            </a:r>
            <a:r>
              <a:rPr lang="en-US" sz="1800" smtClean="0"/>
              <a:t>intTotal 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		intTotal = InputBox(“Enter a number")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		Range("A3").Value = intTotal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Sub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715000" cy="914400"/>
          </a:xfrm>
        </p:spPr>
        <p:txBody>
          <a:bodyPr/>
          <a:lstStyle/>
          <a:p>
            <a:r>
              <a:rPr lang="en-US" smtClean="0"/>
              <a:t>If, If Else Statements   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696200" cy="2913063"/>
          </a:xfrm>
        </p:spPr>
        <p:txBody>
          <a:bodyPr/>
          <a:lstStyle/>
          <a:p>
            <a:r>
              <a:rPr lang="en-US" sz="1800" smtClean="0"/>
              <a:t>What does</a:t>
            </a:r>
            <a:r>
              <a:rPr lang="en-US" sz="1800" smtClean="0">
                <a:solidFill>
                  <a:schemeClr val="hlink"/>
                </a:solidFill>
              </a:rPr>
              <a:t> If  /  Then</a:t>
            </a:r>
            <a:r>
              <a:rPr lang="en-US" sz="1800" smtClean="0"/>
              <a:t> do?</a:t>
            </a:r>
          </a:p>
          <a:p>
            <a:endParaRPr lang="en-US" sz="1800" smtClean="0"/>
          </a:p>
          <a:p>
            <a:r>
              <a:rPr lang="en-US" sz="1800" smtClean="0"/>
              <a:t>Is </a:t>
            </a:r>
            <a:r>
              <a:rPr lang="en-US" sz="1800" smtClean="0">
                <a:solidFill>
                  <a:schemeClr val="hlink"/>
                </a:solidFill>
              </a:rPr>
              <a:t>Else </a:t>
            </a:r>
            <a:r>
              <a:rPr lang="en-US" sz="1800" smtClean="0"/>
              <a:t>necessary?</a:t>
            </a:r>
          </a:p>
          <a:p>
            <a:endParaRPr lang="en-US" sz="1800" smtClean="0"/>
          </a:p>
          <a:p>
            <a:r>
              <a:rPr lang="en-US" sz="1800" smtClean="0"/>
              <a:t>What is Pseudocode?</a:t>
            </a:r>
          </a:p>
          <a:p>
            <a:endParaRPr lang="en-US" sz="1800" smtClean="0"/>
          </a:p>
          <a:p>
            <a:r>
              <a:rPr lang="en-US" sz="1800" smtClean="0"/>
              <a:t>Does the computer skip lines of code?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116388" cy="609600"/>
          </a:xfrm>
        </p:spPr>
        <p:txBody>
          <a:bodyPr/>
          <a:lstStyle/>
          <a:p>
            <a:r>
              <a:rPr lang="en-US" smtClean="0"/>
              <a:t>Programming Tools: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990033"/>
                </a:solidFill>
              </a:rPr>
              <a:t>Flowchart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Logic diagram to describe each step that the program  must perform to arrive at the solution.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 popular logic tool used for showing an algorithm in graphics form.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990033"/>
                </a:solidFill>
              </a:rPr>
              <a:t>Pseudocode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 program design technique that uses English words.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Has no formal syntactical rules.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990033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659438" cy="609600"/>
          </a:xfrm>
        </p:spPr>
        <p:txBody>
          <a:bodyPr/>
          <a:lstStyle/>
          <a:p>
            <a:r>
              <a:rPr lang="en-US" smtClean="0"/>
              <a:t>Key parts of a flowchart  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A programmer prepares flowchart before coding.</a:t>
            </a:r>
          </a:p>
          <a:p>
            <a:pPr>
              <a:buFontTx/>
              <a:buNone/>
            </a:pPr>
            <a:r>
              <a:rPr lang="en-US" sz="1800" smtClean="0"/>
              <a:t>Common flowchart symbols are:</a:t>
            </a:r>
          </a:p>
          <a:p>
            <a:r>
              <a:rPr lang="en-US" sz="1800" smtClean="0"/>
              <a:t>Oval—terminal point, start or end</a:t>
            </a:r>
          </a:p>
          <a:p>
            <a:r>
              <a:rPr lang="en-US" sz="1800" smtClean="0"/>
              <a:t>Diamond—decision symbol</a:t>
            </a:r>
          </a:p>
          <a:p>
            <a:endParaRPr lang="en-US" sz="1800" smtClean="0"/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6553200" y="4495800"/>
            <a:ext cx="1219200" cy="609600"/>
          </a:xfrm>
          <a:prstGeom prst="flowChartProcess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AutoShape 5"/>
          <p:cNvSpPr>
            <a:spLocks noChangeArrowheads="1"/>
          </p:cNvSpPr>
          <p:nvPr/>
        </p:nvSpPr>
        <p:spPr bwMode="auto">
          <a:xfrm>
            <a:off x="4648200" y="4495800"/>
            <a:ext cx="1219200" cy="6096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28956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>
            <a:off x="762000" y="4419600"/>
            <a:ext cx="13716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53988"/>
            <a:ext cx="4870450" cy="412750"/>
          </a:xfrm>
          <a:noFill/>
          <a:ln w="12700" cap="flat">
            <a:solidFill>
              <a:srgbClr val="000000"/>
            </a:solidFill>
          </a:ln>
        </p:spPr>
        <p:txBody>
          <a:bodyPr wrap="none" lIns="41275" tIns="17462" rIns="41275" bIns="17462">
            <a:spAutoFit/>
          </a:bodyPr>
          <a:lstStyle/>
          <a:p>
            <a:r>
              <a:rPr lang="en-US" smtClean="0"/>
              <a:t>Making Decisions:  </a:t>
            </a:r>
            <a:r>
              <a:rPr lang="en-US" smtClean="0">
                <a:solidFill>
                  <a:schemeClr val="hlink"/>
                </a:solidFill>
              </a:rPr>
              <a:t>If</a:t>
            </a:r>
            <a:r>
              <a:rPr lang="en-US" smtClean="0"/>
              <a:t> Statements   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08950" cy="5211763"/>
          </a:xfrm>
          <a:noFill/>
        </p:spPr>
        <p:txBody>
          <a:bodyPr lIns="92075" tIns="46038" rIns="92075" bIns="46038"/>
          <a:lstStyle/>
          <a:p>
            <a:r>
              <a:rPr lang="en-US" sz="1600" b="1" smtClean="0"/>
              <a:t>With If statements we will begin to skip or omit lines in the program (!)</a:t>
            </a:r>
          </a:p>
          <a:p>
            <a:endParaRPr lang="en-US" sz="1600" b="1" smtClean="0"/>
          </a:p>
          <a:p>
            <a:pPr lvl="1">
              <a:buFont typeface="Webdings" pitchFamily="18" charset="2"/>
              <a:buNone/>
            </a:pPr>
            <a:r>
              <a:rPr lang="en-US" b="1" smtClean="0">
                <a:solidFill>
                  <a:schemeClr val="hlink"/>
                </a:solidFill>
                <a:ea typeface="ＭＳ Ｐゴシック" pitchFamily="34" charset="-128"/>
              </a:rPr>
              <a:t>If  </a:t>
            </a:r>
            <a:r>
              <a:rPr lang="en-US" sz="1400" b="1" smtClean="0">
                <a:solidFill>
                  <a:schemeClr val="hlink"/>
                </a:solidFill>
                <a:ea typeface="ＭＳ Ｐゴシック" pitchFamily="34" charset="-128"/>
              </a:rPr>
              <a:t>  </a:t>
            </a:r>
            <a:r>
              <a:rPr lang="en-US" sz="1400" b="1" smtClean="0">
                <a:ea typeface="ＭＳ Ｐゴシック" pitchFamily="34" charset="-128"/>
              </a:rPr>
              <a:t>condition is true  </a:t>
            </a:r>
            <a:r>
              <a:rPr lang="en-US" sz="1400" b="1" smtClean="0">
                <a:solidFill>
                  <a:schemeClr val="hlink"/>
                </a:solidFill>
                <a:ea typeface="ＭＳ Ｐゴシック" pitchFamily="34" charset="-128"/>
              </a:rPr>
              <a:t>Then</a:t>
            </a:r>
          </a:p>
          <a:p>
            <a:pPr lvl="1">
              <a:buFont typeface="Webdings" pitchFamily="18" charset="2"/>
              <a:buNone/>
            </a:pPr>
            <a:endParaRPr lang="en-US" sz="1400" b="1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pPr lvl="1">
              <a:buFont typeface="Webdings" pitchFamily="18" charset="2"/>
              <a:buNone/>
            </a:pPr>
            <a:r>
              <a:rPr lang="en-US" sz="1400" b="1" smtClean="0">
                <a:ea typeface="ＭＳ Ｐゴシック" pitchFamily="34" charset="-128"/>
              </a:rPr>
              <a:t>    If test is </a:t>
            </a:r>
            <a:r>
              <a:rPr lang="en-US" sz="1400" b="1" smtClean="0">
                <a:solidFill>
                  <a:schemeClr val="hlink"/>
                </a:solidFill>
                <a:ea typeface="ＭＳ Ｐゴシック" pitchFamily="34" charset="-128"/>
              </a:rPr>
              <a:t>True</a:t>
            </a:r>
            <a:r>
              <a:rPr lang="en-US" sz="1400" b="1" smtClean="0">
                <a:ea typeface="ＭＳ Ｐゴシック" pitchFamily="34" charset="-128"/>
              </a:rPr>
              <a:t> execute the statements </a:t>
            </a:r>
          </a:p>
          <a:p>
            <a:pPr lvl="4">
              <a:buFontTx/>
              <a:buNone/>
            </a:pPr>
            <a:r>
              <a:rPr lang="en-US" sz="1400" b="1" smtClean="0">
                <a:ea typeface="ＭＳ Ｐゴシック" pitchFamily="34" charset="-128"/>
              </a:rPr>
              <a:t>(one or more lines)</a:t>
            </a:r>
          </a:p>
          <a:p>
            <a:pPr lvl="4">
              <a:buFontTx/>
              <a:buNone/>
            </a:pPr>
            <a:endParaRPr lang="en-US" sz="1000" b="1" smtClean="0">
              <a:ea typeface="ＭＳ Ｐゴシック" pitchFamily="34" charset="-128"/>
            </a:endParaRPr>
          </a:p>
          <a:p>
            <a:pPr lvl="1">
              <a:buFont typeface="Webdings" pitchFamily="18" charset="2"/>
              <a:buNone/>
            </a:pPr>
            <a:r>
              <a:rPr lang="en-US" sz="1400" b="1" smtClean="0">
                <a:ea typeface="ＭＳ Ｐゴシック" pitchFamily="34" charset="-128"/>
              </a:rPr>
              <a:t>    If test is </a:t>
            </a:r>
            <a:r>
              <a:rPr lang="en-US" sz="1400" b="1" smtClean="0">
                <a:solidFill>
                  <a:schemeClr val="hlink"/>
                </a:solidFill>
                <a:ea typeface="ＭＳ Ｐゴシック" pitchFamily="34" charset="-128"/>
              </a:rPr>
              <a:t>False</a:t>
            </a:r>
            <a:r>
              <a:rPr lang="en-US" sz="1400" b="1" smtClean="0">
                <a:ea typeface="ＭＳ Ｐゴシック" pitchFamily="34" charset="-128"/>
              </a:rPr>
              <a:t>, </a:t>
            </a:r>
            <a:r>
              <a:rPr lang="en-US" sz="1400" b="1" smtClean="0">
                <a:solidFill>
                  <a:schemeClr val="bg2"/>
                </a:solidFill>
                <a:ea typeface="ＭＳ Ｐゴシック" pitchFamily="34" charset="-128"/>
              </a:rPr>
              <a:t>skip</a:t>
            </a:r>
            <a:r>
              <a:rPr lang="en-US" sz="1400" b="1" smtClean="0">
                <a:ea typeface="ＭＳ Ｐゴシック" pitchFamily="34" charset="-128"/>
              </a:rPr>
              <a:t> all the statements </a:t>
            </a:r>
          </a:p>
          <a:p>
            <a:pPr>
              <a:buFontTx/>
              <a:buNone/>
            </a:pPr>
            <a:r>
              <a:rPr lang="en-US" sz="1200" b="1" smtClean="0"/>
              <a:t>			down to  </a:t>
            </a:r>
            <a:r>
              <a:rPr lang="en-US" sz="1200" b="1" smtClean="0">
                <a:solidFill>
                  <a:schemeClr val="hlink"/>
                </a:solidFill>
              </a:rPr>
              <a:t>End If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265987" cy="534987"/>
          </a:xfrm>
        </p:spPr>
        <p:txBody>
          <a:bodyPr/>
          <a:lstStyle/>
          <a:p>
            <a:r>
              <a:rPr lang="en-US" sz="2000" smtClean="0"/>
              <a:t>Flowchart of a simple </a:t>
            </a:r>
            <a:r>
              <a:rPr lang="en-US" sz="2000" smtClean="0">
                <a:solidFill>
                  <a:schemeClr val="hlink"/>
                </a:solidFill>
              </a:rPr>
              <a:t>If</a:t>
            </a:r>
            <a:r>
              <a:rPr lang="en-US" sz="2000" smtClean="0"/>
              <a:t> statement:  </a:t>
            </a:r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 flipV="1">
            <a:off x="5715000" y="2057400"/>
            <a:ext cx="0" cy="990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Line 4"/>
          <p:cNvSpPr>
            <a:spLocks noChangeShapeType="1"/>
          </p:cNvSpPr>
          <p:nvPr/>
        </p:nvSpPr>
        <p:spPr bwMode="auto">
          <a:xfrm>
            <a:off x="5480050" y="3276600"/>
            <a:ext cx="114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2286000" y="2057400"/>
            <a:ext cx="0" cy="3200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6623050" y="3276600"/>
            <a:ext cx="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 flipH="1">
            <a:off x="5715000" y="4191000"/>
            <a:ext cx="0" cy="1143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5334000" y="3200400"/>
            <a:ext cx="2667000" cy="965200"/>
            <a:chOff x="2928" y="1728"/>
            <a:chExt cx="1536" cy="620"/>
          </a:xfrm>
        </p:grpSpPr>
        <p:sp>
          <p:nvSpPr>
            <p:cNvPr id="163857" name="Rectangle 9"/>
            <p:cNvSpPr>
              <a:spLocks noChangeArrowheads="1"/>
            </p:cNvSpPr>
            <p:nvPr/>
          </p:nvSpPr>
          <p:spPr bwMode="auto">
            <a:xfrm>
              <a:off x="2928" y="1728"/>
              <a:ext cx="1536" cy="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8" name="Rectangle 10"/>
            <p:cNvSpPr>
              <a:spLocks noChangeArrowheads="1"/>
            </p:cNvSpPr>
            <p:nvPr/>
          </p:nvSpPr>
          <p:spPr bwMode="auto">
            <a:xfrm>
              <a:off x="2928" y="1777"/>
              <a:ext cx="1495" cy="4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before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the 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End If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63849" name="Rectangle 11"/>
          <p:cNvSpPr>
            <a:spLocks noChangeArrowheads="1"/>
          </p:cNvSpPr>
          <p:nvPr/>
        </p:nvSpPr>
        <p:spPr bwMode="auto">
          <a:xfrm>
            <a:off x="5410200" y="2362200"/>
            <a:ext cx="715963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True</a:t>
            </a:r>
          </a:p>
        </p:txBody>
      </p:sp>
      <p:sp>
        <p:nvSpPr>
          <p:cNvPr id="163850" name="Text Box 12"/>
          <p:cNvSpPr txBox="1">
            <a:spLocks noChangeArrowheads="1"/>
          </p:cNvSpPr>
          <p:nvPr/>
        </p:nvSpPr>
        <p:spPr bwMode="auto">
          <a:xfrm>
            <a:off x="2590800" y="4724400"/>
            <a:ext cx="2935288" cy="1090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Execute next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statement </a:t>
            </a:r>
            <a:r>
              <a:rPr lang="en-US" sz="2400" i="1">
                <a:latin typeface="Times New Roman" pitchFamily="18" charset="0"/>
              </a:rPr>
              <a:t>after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End If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in procedure</a:t>
            </a:r>
          </a:p>
        </p:txBody>
      </p:sp>
      <p:sp>
        <p:nvSpPr>
          <p:cNvPr id="163851" name="AutoShape 13"/>
          <p:cNvSpPr>
            <a:spLocks noChangeArrowheads="1"/>
          </p:cNvSpPr>
          <p:nvPr/>
        </p:nvSpPr>
        <p:spPr bwMode="auto">
          <a:xfrm>
            <a:off x="2286000" y="1066800"/>
            <a:ext cx="3429000" cy="19050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Text Box 14"/>
          <p:cNvSpPr txBox="1">
            <a:spLocks noChangeArrowheads="1"/>
          </p:cNvSpPr>
          <p:nvPr/>
        </p:nvSpPr>
        <p:spPr bwMode="auto">
          <a:xfrm>
            <a:off x="3429000" y="1752600"/>
            <a:ext cx="1414463" cy="433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Condition</a:t>
            </a:r>
          </a:p>
        </p:txBody>
      </p:sp>
      <p:sp>
        <p:nvSpPr>
          <p:cNvPr id="163853" name="Line 15"/>
          <p:cNvSpPr>
            <a:spLocks noChangeShapeType="1"/>
          </p:cNvSpPr>
          <p:nvPr/>
        </p:nvSpPr>
        <p:spPr bwMode="auto">
          <a:xfrm>
            <a:off x="2286000" y="5257800"/>
            <a:ext cx="228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6"/>
          <p:cNvSpPr>
            <a:spLocks noChangeShapeType="1"/>
          </p:cNvSpPr>
          <p:nvPr/>
        </p:nvSpPr>
        <p:spPr bwMode="auto">
          <a:xfrm>
            <a:off x="5486400" y="5334000"/>
            <a:ext cx="228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arrow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Text Box 17"/>
          <p:cNvSpPr txBox="1">
            <a:spLocks noChangeArrowheads="1"/>
          </p:cNvSpPr>
          <p:nvPr/>
        </p:nvSpPr>
        <p:spPr bwMode="auto">
          <a:xfrm>
            <a:off x="2667000" y="990600"/>
            <a:ext cx="663575" cy="530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If</a:t>
            </a:r>
            <a:endParaRPr lang="en-US" sz="32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856" name="Rectangle 18"/>
          <p:cNvSpPr>
            <a:spLocks noChangeArrowheads="1"/>
          </p:cNvSpPr>
          <p:nvPr/>
        </p:nvSpPr>
        <p:spPr bwMode="auto">
          <a:xfrm>
            <a:off x="1752600" y="3124200"/>
            <a:ext cx="8159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False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048500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The Object Model – an analogy</a:t>
            </a:r>
          </a:p>
        </p:txBody>
      </p:sp>
      <p:pic>
        <p:nvPicPr>
          <p:cNvPr id="35843" name="Picture 3" descr="Tax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828800"/>
            <a:ext cx="11334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TN0073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819400"/>
            <a:ext cx="762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TN0060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2098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98525" y="1860550"/>
            <a:ext cx="423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Verdana" pitchFamily="34" charset="0"/>
              </a:rPr>
              <a:t>We have </a:t>
            </a:r>
            <a:r>
              <a:rPr lang="en-US" sz="2400" u="sng">
                <a:latin typeface="Verdana" pitchFamily="34" charset="0"/>
              </a:rPr>
              <a:t>object</a:t>
            </a:r>
            <a:r>
              <a:rPr lang="en-US" sz="2400">
                <a:latin typeface="Verdana" pitchFamily="34" charset="0"/>
              </a:rPr>
              <a:t> called </a:t>
            </a:r>
            <a:r>
              <a:rPr lang="en-US" sz="2400" b="1">
                <a:latin typeface="Verdana" pitchFamily="34" charset="0"/>
              </a:rPr>
              <a:t>Car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14400" y="2362200"/>
            <a:ext cx="619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Verdana" pitchFamily="34" charset="0"/>
              </a:rPr>
              <a:t>Each </a:t>
            </a:r>
            <a:r>
              <a:rPr lang="en-US" sz="2400" b="1">
                <a:latin typeface="Verdana" pitchFamily="34" charset="0"/>
              </a:rPr>
              <a:t>Car</a:t>
            </a:r>
            <a:r>
              <a:rPr lang="en-US" sz="2400">
                <a:latin typeface="Verdana" pitchFamily="34" charset="0"/>
              </a:rPr>
              <a:t> is part of the </a:t>
            </a:r>
            <a:r>
              <a:rPr lang="en-US" sz="2400" u="sng">
                <a:latin typeface="Verdana" pitchFamily="34" charset="0"/>
              </a:rPr>
              <a:t>collection</a:t>
            </a:r>
            <a:r>
              <a:rPr lang="en-US" sz="2400">
                <a:latin typeface="Verdana" pitchFamily="34" charset="0"/>
              </a:rPr>
              <a:t> </a:t>
            </a:r>
            <a:r>
              <a:rPr lang="en-US" sz="2400" b="1">
                <a:latin typeface="Verdana" pitchFamily="34" charset="0"/>
              </a:rPr>
              <a:t>Cars</a:t>
            </a:r>
            <a:r>
              <a:rPr lang="en-US" sz="2400">
                <a:latin typeface="Verdana" pitchFamily="34" charset="0"/>
              </a:rPr>
              <a:t> 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898525" y="2851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>
              <a:latin typeface="Verdana" pitchFamily="34" charset="0"/>
            </a:endParaRPr>
          </a:p>
        </p:txBody>
      </p:sp>
      <p:pic>
        <p:nvPicPr>
          <p:cNvPr id="35849" name="Picture 9" descr="Tax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895600"/>
            <a:ext cx="609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22325" y="3079750"/>
            <a:ext cx="5434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latin typeface="Verdana" pitchFamily="34" charset="0"/>
              </a:rPr>
              <a:t>Each </a:t>
            </a:r>
            <a:r>
              <a:rPr lang="en-US" sz="2400" b="1">
                <a:latin typeface="Verdana" pitchFamily="34" charset="0"/>
              </a:rPr>
              <a:t>Car</a:t>
            </a:r>
            <a:r>
              <a:rPr lang="en-US" sz="2400">
                <a:latin typeface="Verdana" pitchFamily="34" charset="0"/>
              </a:rPr>
              <a:t> has </a:t>
            </a:r>
            <a:r>
              <a:rPr lang="en-US" sz="2400" u="sng">
                <a:latin typeface="Verdana" pitchFamily="34" charset="0"/>
              </a:rPr>
              <a:t>properties</a:t>
            </a:r>
            <a:r>
              <a:rPr lang="en-US" sz="2400">
                <a:latin typeface="Verdana" pitchFamily="34" charset="0"/>
              </a:rPr>
              <a:t> that </a:t>
            </a:r>
            <a:r>
              <a:rPr lang="en-US" sz="2400" u="sng">
                <a:latin typeface="Verdana" pitchFamily="34" charset="0"/>
              </a:rPr>
              <a:t>describe</a:t>
            </a:r>
            <a:r>
              <a:rPr lang="en-US" sz="2400">
                <a:latin typeface="Verdana" pitchFamily="34" charset="0"/>
              </a:rPr>
              <a:t> it such as: make, model, color, price, age, purpose, etc.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838200" y="4343400"/>
            <a:ext cx="5434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latin typeface="Verdana" pitchFamily="34" charset="0"/>
              </a:rPr>
              <a:t>Each </a:t>
            </a:r>
            <a:r>
              <a:rPr lang="en-US" sz="2400" b="1">
                <a:latin typeface="Verdana" pitchFamily="34" charset="0"/>
              </a:rPr>
              <a:t>Car</a:t>
            </a:r>
            <a:r>
              <a:rPr lang="en-US" sz="2400">
                <a:latin typeface="Verdana" pitchFamily="34" charset="0"/>
              </a:rPr>
              <a:t> has </a:t>
            </a:r>
            <a:r>
              <a:rPr lang="en-US" sz="2400" u="sng">
                <a:latin typeface="Verdana" pitchFamily="34" charset="0"/>
              </a:rPr>
              <a:t>methods</a:t>
            </a:r>
            <a:r>
              <a:rPr lang="en-US" sz="2400">
                <a:latin typeface="Verdana" pitchFamily="34" charset="0"/>
              </a:rPr>
              <a:t> that </a:t>
            </a:r>
            <a:r>
              <a:rPr lang="en-US" sz="2400" u="sng">
                <a:latin typeface="Verdana" pitchFamily="34" charset="0"/>
              </a:rPr>
              <a:t>control</a:t>
            </a:r>
            <a:r>
              <a:rPr lang="en-US" sz="2400">
                <a:latin typeface="Verdana" pitchFamily="34" charset="0"/>
              </a:rPr>
              <a:t> it such as: accelerate, stop, turn left, turn right,, etc.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558087" cy="534987"/>
          </a:xfrm>
        </p:spPr>
        <p:txBody>
          <a:bodyPr/>
          <a:lstStyle/>
          <a:p>
            <a:r>
              <a:rPr lang="en-US" smtClean="0"/>
              <a:t>Simple decision-making statement      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Private Sub </a:t>
            </a:r>
            <a:r>
              <a:rPr lang="en-US" sz="1800" smtClean="0"/>
              <a:t>cmdPasword_Click()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Dim </a:t>
            </a:r>
            <a:r>
              <a:rPr lang="en-US" sz="1800" smtClean="0"/>
              <a:t>strPassword </a:t>
            </a:r>
            <a:r>
              <a:rPr lang="en-US" sz="1800" smtClean="0">
                <a:solidFill>
                  <a:schemeClr val="hlink"/>
                </a:solidFill>
              </a:rPr>
              <a:t>As String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strPassword = InputBox("Enter Password")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If</a:t>
            </a:r>
            <a:r>
              <a:rPr lang="en-US" sz="1800" smtClean="0"/>
              <a:t> strPassword = “CS105" </a:t>
            </a:r>
            <a:r>
              <a:rPr lang="en-US" sz="1800" smtClean="0">
                <a:solidFill>
                  <a:schemeClr val="hlink"/>
                </a:solidFill>
              </a:rPr>
              <a:t>Then</a:t>
            </a: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		MsgBox "Congrats!", vbOKOnly, "Success"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Sub</a:t>
            </a:r>
          </a:p>
          <a:p>
            <a:pPr>
              <a:lnSpc>
                <a:spcPct val="80000"/>
              </a:lnSpc>
            </a:pPr>
            <a:endParaRPr lang="en-US" sz="1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2881313" cy="609600"/>
          </a:xfrm>
        </p:spPr>
        <p:txBody>
          <a:bodyPr/>
          <a:lstStyle/>
          <a:p>
            <a:r>
              <a:rPr lang="en-US" smtClean="0"/>
              <a:t>Using   </a:t>
            </a:r>
            <a:r>
              <a:rPr lang="en-US" smtClean="0">
                <a:solidFill>
                  <a:schemeClr val="hlink"/>
                </a:solidFill>
              </a:rPr>
              <a:t>Else</a:t>
            </a:r>
            <a:r>
              <a:rPr lang="en-US" smtClean="0"/>
              <a:t>   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First, test whether the condition is true or false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If it is true, Then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execute the statements for </a:t>
            </a:r>
            <a:r>
              <a:rPr lang="en-US" smtClean="0">
                <a:solidFill>
                  <a:schemeClr val="hlink"/>
                </a:solidFill>
                <a:ea typeface="ＭＳ Ｐゴシック" pitchFamily="34" charset="-128"/>
              </a:rPr>
              <a:t>True</a:t>
            </a:r>
            <a:r>
              <a:rPr lang="en-US" smtClean="0">
                <a:ea typeface="ＭＳ Ｐゴシック" pitchFamily="34" charset="-128"/>
              </a:rPr>
              <a:t> case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then skip down to the </a:t>
            </a:r>
            <a:r>
              <a:rPr lang="en-US" smtClean="0">
                <a:solidFill>
                  <a:schemeClr val="hlink"/>
                </a:solidFill>
                <a:ea typeface="ＭＳ Ｐゴシック" pitchFamily="34" charset="-128"/>
              </a:rPr>
              <a:t>End If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smtClean="0"/>
              <a:t>If it is false,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skip all the statements down to the </a:t>
            </a:r>
            <a:r>
              <a:rPr lang="en-US" smtClean="0">
                <a:solidFill>
                  <a:schemeClr val="hlink"/>
                </a:solidFill>
                <a:ea typeface="ＭＳ Ｐゴシック" pitchFamily="34" charset="-128"/>
              </a:rPr>
              <a:t>Else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execute the statements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then go to the line after </a:t>
            </a:r>
            <a:r>
              <a:rPr lang="en-US" smtClean="0">
                <a:solidFill>
                  <a:schemeClr val="hlink"/>
                </a:solidFill>
                <a:ea typeface="ＭＳ Ｐゴシック" pitchFamily="34" charset="-128"/>
              </a:rPr>
              <a:t>End If</a:t>
            </a:r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sz="1400" smtClean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0"/>
            <a:ext cx="4324350" cy="322263"/>
          </a:xfrm>
          <a:solidFill>
            <a:schemeClr val="bg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wrap="none" lIns="41275" tIns="17462" rIns="41275" bIns="17462">
            <a:spAutoFit/>
          </a:bodyPr>
          <a:lstStyle/>
          <a:p>
            <a:r>
              <a:rPr lang="en-US" sz="1800" smtClean="0"/>
              <a:t>Two-Way Decisions:  </a:t>
            </a:r>
            <a:r>
              <a:rPr lang="en-US" sz="1800" smtClean="0">
                <a:solidFill>
                  <a:schemeClr val="hlink"/>
                </a:solidFill>
              </a:rPr>
              <a:t>If-Else</a:t>
            </a:r>
            <a:r>
              <a:rPr lang="en-US" sz="1800" smtClean="0"/>
              <a:t> Flowchart     </a:t>
            </a:r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5715000" y="2057400"/>
            <a:ext cx="0" cy="1143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5480050" y="3276600"/>
            <a:ext cx="114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2286000" y="2057400"/>
            <a:ext cx="0" cy="3200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6623050" y="3276600"/>
            <a:ext cx="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H="1">
            <a:off x="5715000" y="4191000"/>
            <a:ext cx="0" cy="1143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2" name="Group 8"/>
          <p:cNvGrpSpPr>
            <a:grpSpLocks/>
          </p:cNvGrpSpPr>
          <p:nvPr/>
        </p:nvGrpSpPr>
        <p:grpSpPr bwMode="auto">
          <a:xfrm>
            <a:off x="5105400" y="3200400"/>
            <a:ext cx="2633663" cy="990600"/>
            <a:chOff x="2928" y="1728"/>
            <a:chExt cx="1536" cy="620"/>
          </a:xfrm>
        </p:grpSpPr>
        <p:sp>
          <p:nvSpPr>
            <p:cNvPr id="170005" name="Rectangle 9"/>
            <p:cNvSpPr>
              <a:spLocks noChangeArrowheads="1"/>
            </p:cNvSpPr>
            <p:nvPr/>
          </p:nvSpPr>
          <p:spPr bwMode="auto">
            <a:xfrm>
              <a:off x="2928" y="1728"/>
              <a:ext cx="1536" cy="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6" name="Rectangle 10"/>
            <p:cNvSpPr>
              <a:spLocks noChangeArrowheads="1"/>
            </p:cNvSpPr>
            <p:nvPr/>
          </p:nvSpPr>
          <p:spPr bwMode="auto">
            <a:xfrm>
              <a:off x="2928" y="1776"/>
              <a:ext cx="1522" cy="4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between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Then </a:t>
              </a:r>
              <a:r>
                <a:rPr lang="en-US" sz="2400">
                  <a:latin typeface="Times New Roman" pitchFamily="18" charset="0"/>
                </a:rPr>
                <a:t>and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 Else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69993" name="Rectangle 11"/>
          <p:cNvSpPr>
            <a:spLocks noChangeArrowheads="1"/>
          </p:cNvSpPr>
          <p:nvPr/>
        </p:nvSpPr>
        <p:spPr bwMode="auto">
          <a:xfrm>
            <a:off x="5257800" y="2286000"/>
            <a:ext cx="7064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True</a:t>
            </a:r>
          </a:p>
        </p:txBody>
      </p:sp>
      <p:sp>
        <p:nvSpPr>
          <p:cNvPr id="169994" name="Text Box 12"/>
          <p:cNvSpPr txBox="1">
            <a:spLocks noChangeArrowheads="1"/>
          </p:cNvSpPr>
          <p:nvPr/>
        </p:nvSpPr>
        <p:spPr bwMode="auto">
          <a:xfrm>
            <a:off x="2590800" y="4724400"/>
            <a:ext cx="2917825" cy="1090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Execute next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statement after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End If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in procedure</a:t>
            </a:r>
          </a:p>
        </p:txBody>
      </p:sp>
      <p:sp>
        <p:nvSpPr>
          <p:cNvPr id="169995" name="AutoShape 13"/>
          <p:cNvSpPr>
            <a:spLocks noChangeArrowheads="1"/>
          </p:cNvSpPr>
          <p:nvPr/>
        </p:nvSpPr>
        <p:spPr bwMode="auto">
          <a:xfrm>
            <a:off x="2286000" y="1066800"/>
            <a:ext cx="3429000" cy="19050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Text Box 14"/>
          <p:cNvSpPr txBox="1">
            <a:spLocks noChangeArrowheads="1"/>
          </p:cNvSpPr>
          <p:nvPr/>
        </p:nvSpPr>
        <p:spPr bwMode="auto">
          <a:xfrm>
            <a:off x="3429000" y="1752600"/>
            <a:ext cx="1401763" cy="420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Condition</a:t>
            </a:r>
          </a:p>
        </p:txBody>
      </p:sp>
      <p:sp>
        <p:nvSpPr>
          <p:cNvPr id="169997" name="Line 15"/>
          <p:cNvSpPr>
            <a:spLocks noChangeShapeType="1"/>
          </p:cNvSpPr>
          <p:nvPr/>
        </p:nvSpPr>
        <p:spPr bwMode="auto">
          <a:xfrm>
            <a:off x="2286000" y="5257800"/>
            <a:ext cx="228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8" name="Line 16"/>
          <p:cNvSpPr>
            <a:spLocks noChangeShapeType="1"/>
          </p:cNvSpPr>
          <p:nvPr/>
        </p:nvSpPr>
        <p:spPr bwMode="auto">
          <a:xfrm>
            <a:off x="5486400" y="5334000"/>
            <a:ext cx="228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arrow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9" name="Text Box 17"/>
          <p:cNvSpPr txBox="1">
            <a:spLocks noChangeArrowheads="1"/>
          </p:cNvSpPr>
          <p:nvPr/>
        </p:nvSpPr>
        <p:spPr bwMode="auto">
          <a:xfrm>
            <a:off x="2667000" y="990600"/>
            <a:ext cx="663575" cy="530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If</a:t>
            </a:r>
            <a:endParaRPr lang="en-US" sz="32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170000" name="Group 18"/>
          <p:cNvGrpSpPr>
            <a:grpSpLocks/>
          </p:cNvGrpSpPr>
          <p:nvPr/>
        </p:nvGrpSpPr>
        <p:grpSpPr bwMode="auto">
          <a:xfrm>
            <a:off x="381000" y="3276600"/>
            <a:ext cx="2819400" cy="990600"/>
            <a:chOff x="240" y="1872"/>
            <a:chExt cx="1776" cy="624"/>
          </a:xfrm>
        </p:grpSpPr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240" y="1872"/>
              <a:ext cx="177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240" y="1920"/>
              <a:ext cx="1692" cy="4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between 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the 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Else </a:t>
              </a:r>
              <a:r>
                <a:rPr lang="en-US" sz="2400">
                  <a:latin typeface="Times New Roman" pitchFamily="18" charset="0"/>
                </a:rPr>
                <a:t>and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 End If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70001" name="Line 21"/>
          <p:cNvSpPr>
            <a:spLocks noChangeShapeType="1"/>
          </p:cNvSpPr>
          <p:nvPr/>
        </p:nvSpPr>
        <p:spPr bwMode="auto">
          <a:xfrm>
            <a:off x="2286000" y="2057400"/>
            <a:ext cx="0" cy="1219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Rectangle 22"/>
          <p:cNvSpPr>
            <a:spLocks noChangeArrowheads="1"/>
          </p:cNvSpPr>
          <p:nvPr/>
        </p:nvSpPr>
        <p:spPr bwMode="auto">
          <a:xfrm>
            <a:off x="1752600" y="2514600"/>
            <a:ext cx="806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False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939087" cy="53498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Two-way decision-making statement      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 </a:t>
            </a:r>
            <a:r>
              <a:rPr lang="en-US" sz="1600" smtClean="0"/>
              <a:t>cmdPasword_Click()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Dim </a:t>
            </a:r>
            <a:r>
              <a:rPr lang="en-US" sz="1600" smtClean="0"/>
              <a:t>strPassword </a:t>
            </a:r>
            <a:r>
              <a:rPr lang="en-US" sz="1600" smtClean="0">
                <a:solidFill>
                  <a:schemeClr val="hlink"/>
                </a:solidFill>
              </a:rPr>
              <a:t>As String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strPassword = InputBox("Enter Password")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If</a:t>
            </a:r>
            <a:r>
              <a:rPr lang="en-US" sz="1600" smtClean="0"/>
              <a:t> strPassword = “CS105"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	MsgBox </a:t>
            </a:r>
            <a:r>
              <a:rPr lang="en-US" sz="1600" smtClean="0"/>
              <a:t>"Congrats!", vbOKOnly, "Success"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 	     MsgBox</a:t>
            </a:r>
            <a:r>
              <a:rPr lang="en-US" sz="1600" smtClean="0"/>
              <a:t> "Sorry!", vbOKOnly, "Failure"         </a:t>
            </a: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3532187" cy="1143000"/>
          </a:xfrm>
        </p:spPr>
        <p:txBody>
          <a:bodyPr/>
          <a:lstStyle/>
          <a:p>
            <a:pPr>
              <a:buSzPct val="90000"/>
            </a:pPr>
            <a:r>
              <a:rPr lang="en-US" sz="1800" i="1" smtClean="0">
                <a:latin typeface="Helvetica" pitchFamily="-106" charset="0"/>
              </a:rPr>
              <a:t>Just to let you know…Computer Viruses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4572000" cy="56388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Hackers claim that they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 "do it for the challenge."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Hacking is no challenge. 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It's easy.  You just need minimal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skills and persistence.  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The challenge is in stopping hackers and in making systems secure.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Viruses make computer 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systems less useful for everyone.</a:t>
            </a:r>
          </a:p>
          <a:p>
            <a:pPr>
              <a:buFontTx/>
              <a:buNone/>
            </a:pPr>
            <a:endParaRPr lang="en-US" sz="1400" b="1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We're lucky more harm </a:t>
            </a:r>
          </a:p>
          <a:p>
            <a:pPr>
              <a:buFontTx/>
              <a:buNone/>
            </a:pPr>
            <a:r>
              <a:rPr lang="en-US" sz="1400" b="1" smtClean="0">
                <a:latin typeface="Times New Roman" pitchFamily="18" charset="0"/>
              </a:rPr>
              <a:t>has not been done.</a:t>
            </a:r>
          </a:p>
          <a:p>
            <a:pPr>
              <a:buSzPct val="90000"/>
            </a:pPr>
            <a:endParaRPr lang="en-US" sz="1600" smtClean="0"/>
          </a:p>
        </p:txBody>
      </p:sp>
      <p:pic>
        <p:nvPicPr>
          <p:cNvPr id="174084" name="Picture 4" descr="melis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"/>
            <a:ext cx="32972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685800"/>
            <a:ext cx="3697288" cy="352425"/>
          </a:xfrm>
          <a:solidFill>
            <a:srgbClr val="FFFFBB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wrap="none" lIns="41275" tIns="17462" rIns="41275" bIns="17462">
            <a:spAutoFit/>
          </a:bodyPr>
          <a:lstStyle/>
          <a:p>
            <a:r>
              <a:rPr lang="en-US" sz="2000" smtClean="0"/>
              <a:t>Nested If Statements in VBA </a:t>
            </a:r>
            <a:r>
              <a:rPr lang="en-US" sz="1800" smtClean="0"/>
              <a:t>     </a:t>
            </a:r>
            <a:endParaRPr lang="en-US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marL="285750" indent="-285750"/>
            <a:endParaRPr lang="en-US" sz="1800" smtClean="0"/>
          </a:p>
          <a:p>
            <a:pPr marL="285750" indent="-285750"/>
            <a:endParaRPr lang="en-US" sz="1800" smtClean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6324600" cy="4464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800" b="1"/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800" b="1"/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800" b="1"/>
              <a:t>What is a </a:t>
            </a:r>
            <a:r>
              <a:rPr lang="en-US" sz="2800" b="1">
                <a:solidFill>
                  <a:schemeClr val="bg2"/>
                </a:solidFill>
              </a:rPr>
              <a:t>compound condition</a:t>
            </a:r>
            <a:r>
              <a:rPr lang="en-US" sz="2800" b="1"/>
              <a:t> that we evaluate?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/>
          </a:p>
          <a:p>
            <a:pPr algn="l" eaLnBrk="0" hangingPunct="0">
              <a:lnSpc>
                <a:spcPct val="90000"/>
              </a:lnSpc>
            </a:pPr>
            <a:r>
              <a:rPr lang="en-US" sz="2800" b="1"/>
              <a:t>What is a Nested</a:t>
            </a:r>
            <a:r>
              <a:rPr lang="en-US" sz="2800" b="1">
                <a:solidFill>
                  <a:schemeClr val="hlink"/>
                </a:solidFill>
              </a:rPr>
              <a:t> If</a:t>
            </a:r>
            <a:r>
              <a:rPr lang="en-US" sz="2800" b="1"/>
              <a:t> statement?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/>
          </a:p>
          <a:p>
            <a:pPr algn="l" eaLnBrk="0" hangingPunct="0">
              <a:lnSpc>
                <a:spcPct val="90000"/>
              </a:lnSpc>
            </a:pPr>
            <a:r>
              <a:rPr lang="en-US" sz="2800" b="1"/>
              <a:t>How do we use </a:t>
            </a:r>
            <a:r>
              <a:rPr lang="en-US" sz="2800" b="1">
                <a:solidFill>
                  <a:schemeClr val="hlink"/>
                </a:solidFill>
              </a:rPr>
              <a:t>ElseIf</a:t>
            </a:r>
            <a:r>
              <a:rPr lang="en-US" sz="2800" b="1"/>
              <a:t>?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/>
          </a:p>
          <a:p>
            <a:pPr algn="l" eaLnBrk="0" hangingPunct="0"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843713" cy="609600"/>
          </a:xfrm>
        </p:spPr>
        <p:txBody>
          <a:bodyPr/>
          <a:lstStyle/>
          <a:p>
            <a:r>
              <a:rPr lang="en-US" smtClean="0"/>
              <a:t>Compound Conditions  --  Review      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486400"/>
          </a:xfrm>
        </p:spPr>
        <p:txBody>
          <a:bodyPr/>
          <a:lstStyle/>
          <a:p>
            <a:pPr lvl="1">
              <a:lnSpc>
                <a:spcPct val="80000"/>
              </a:lnSpc>
              <a:buFont typeface="Webdings" pitchFamily="18" charset="2"/>
              <a:buNone/>
            </a:pPr>
            <a:r>
              <a:rPr lang="en-US" sz="1800" b="1" smtClean="0">
                <a:solidFill>
                  <a:schemeClr val="bg2"/>
                </a:solidFill>
                <a:ea typeface="ＭＳ Ｐゴシック" pitchFamily="34" charset="-128"/>
              </a:rPr>
              <a:t>If </a:t>
            </a:r>
            <a:r>
              <a:rPr lang="en-US" sz="1800" b="1" smtClean="0">
                <a:ea typeface="ＭＳ Ｐゴシック" pitchFamily="34" charset="-128"/>
              </a:rPr>
              <a:t>intA = 26   intB = 34  intC = 16</a:t>
            </a:r>
            <a:r>
              <a:rPr lang="en-US" sz="1800" b="1" smtClean="0">
                <a:solidFill>
                  <a:schemeClr val="bg2"/>
                </a:solidFill>
                <a:ea typeface="ＭＳ Ｐゴシック" pitchFamily="34" charset="-128"/>
              </a:rPr>
              <a:t> Then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intA &lt; intB	 is  </a:t>
            </a:r>
            <a:r>
              <a:rPr lang="en-US" sz="1800" b="1" smtClean="0">
                <a:solidFill>
                  <a:schemeClr val="hlink"/>
                </a:solidFill>
              </a:rPr>
              <a:t>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intB &lt; intC	  is  </a:t>
            </a:r>
            <a:r>
              <a:rPr lang="en-US" sz="1800" b="1" smtClean="0">
                <a:solidFill>
                  <a:schemeClr val="hlink"/>
                </a:solidFill>
              </a:rPr>
              <a:t>False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(intA &lt; intB)</a:t>
            </a:r>
            <a:r>
              <a:rPr lang="en-US" sz="1800" b="1" smtClean="0">
                <a:solidFill>
                  <a:schemeClr val="hlink"/>
                </a:solidFill>
              </a:rPr>
              <a:t> And </a:t>
            </a:r>
            <a:r>
              <a:rPr lang="en-US" sz="1800" b="1" smtClean="0"/>
              <a:t>(intB &lt; intC)  is </a:t>
            </a:r>
            <a:r>
              <a:rPr lang="en-US" sz="1800" b="1" smtClean="0">
                <a:solidFill>
                  <a:schemeClr val="hlink"/>
                </a:solidFill>
              </a:rPr>
              <a:t>False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(intA &lt; intB)</a:t>
            </a:r>
            <a:r>
              <a:rPr lang="en-US" sz="1800" b="1" smtClean="0">
                <a:solidFill>
                  <a:schemeClr val="hlink"/>
                </a:solidFill>
              </a:rPr>
              <a:t> Or </a:t>
            </a:r>
            <a:r>
              <a:rPr lang="en-US" sz="1800" b="1" smtClean="0"/>
              <a:t>(intB &lt; intC)  is </a:t>
            </a:r>
            <a:r>
              <a:rPr lang="en-US" sz="1800" b="1" smtClean="0">
                <a:solidFill>
                  <a:schemeClr val="hlink"/>
                </a:solidFill>
              </a:rPr>
              <a:t>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</a:rPr>
              <a:t>Not </a:t>
            </a:r>
            <a:r>
              <a:rPr lang="en-US" sz="1800" b="1" smtClean="0"/>
              <a:t>(intB &lt; intC)	is </a:t>
            </a:r>
            <a:r>
              <a:rPr lang="en-US" sz="1800" b="1" smtClean="0">
                <a:solidFill>
                  <a:schemeClr val="hlink"/>
                </a:solidFill>
              </a:rPr>
              <a:t>True</a:t>
            </a:r>
            <a:endParaRPr lang="en-US" sz="1800" b="1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endParaRPr lang="en-US" sz="1800" b="1" smtClean="0">
              <a:solidFill>
                <a:schemeClr val="bg2"/>
              </a:solidFill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28600" y="4419600"/>
            <a:ext cx="7315200" cy="990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8180387" cy="534987"/>
          </a:xfrm>
        </p:spPr>
        <p:txBody>
          <a:bodyPr/>
          <a:lstStyle/>
          <a:p>
            <a:r>
              <a:rPr lang="en-US" sz="2000" smtClean="0"/>
              <a:t>Example of NOT – Track Meet Scores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</a:t>
            </a:r>
            <a:r>
              <a:rPr lang="en-US" sz="1600" smtClean="0"/>
              <a:t> cmdNotExample_Click()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Dim</a:t>
            </a:r>
            <a:r>
              <a:rPr lang="en-US" sz="1600" smtClean="0"/>
              <a:t> intIU </a:t>
            </a:r>
            <a:r>
              <a:rPr lang="en-US" sz="1600" smtClean="0">
                <a:solidFill>
                  <a:schemeClr val="hlink"/>
                </a:solidFill>
              </a:rPr>
              <a:t>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Dim</a:t>
            </a:r>
            <a:r>
              <a:rPr lang="en-US" sz="1600" smtClean="0"/>
              <a:t> intUIUC </a:t>
            </a:r>
            <a:r>
              <a:rPr lang="en-US" sz="1600" smtClean="0">
                <a:solidFill>
                  <a:schemeClr val="hlink"/>
                </a:solidFill>
              </a:rPr>
              <a:t>As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Dim</a:t>
            </a:r>
            <a:r>
              <a:rPr lang="en-US" sz="1600" smtClean="0"/>
              <a:t> intMSU </a:t>
            </a:r>
            <a:r>
              <a:rPr lang="en-US" sz="1600" smtClean="0">
                <a:solidFill>
                  <a:schemeClr val="hlink"/>
                </a:solidFill>
              </a:rPr>
              <a:t>As Integer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intIU = Range(“A3").Value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intUIUC = Range(“B3").Value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intMSU = Range(“C3").Value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If Not</a:t>
            </a:r>
            <a:r>
              <a:rPr lang="en-US" sz="1600" smtClean="0"/>
              <a:t> (intUIUC &lt; intMSU) </a:t>
            </a:r>
            <a:r>
              <a:rPr lang="en-US" sz="1600" smtClean="0">
                <a:solidFill>
                  <a:schemeClr val="hlink"/>
                </a:solidFill>
              </a:rPr>
              <a:t>And Not (</a:t>
            </a:r>
            <a:r>
              <a:rPr lang="en-US" sz="1600" smtClean="0"/>
              <a:t>intUIUC &lt; IU)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Range(“C5").Value = "We won, We won!"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28800"/>
            <a:ext cx="41338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594475" cy="412750"/>
          </a:xfrm>
          <a:solidFill>
            <a:srgbClr val="FFFFBB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Nested If Statements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772400" cy="5410200"/>
          </a:xfrm>
          <a:noFill/>
        </p:spPr>
        <p:txBody>
          <a:bodyPr lIns="92075" tIns="46038" rIns="92075" bIns="46038"/>
          <a:lstStyle/>
          <a:p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smtClean="0"/>
              <a:t>Use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chemeClr val="hlink"/>
                </a:solidFill>
              </a:rPr>
              <a:t>Nested If</a:t>
            </a:r>
            <a:r>
              <a:rPr lang="en-US" sz="2400" i="1" smtClean="0"/>
              <a:t> </a:t>
            </a:r>
            <a:r>
              <a:rPr lang="en-US" sz="2400" smtClean="0"/>
              <a:t>when you have multiple decisions, as in a decision tree.</a:t>
            </a:r>
          </a:p>
          <a:p>
            <a:r>
              <a:rPr lang="en-US" sz="2400" smtClean="0"/>
              <a:t>You use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chemeClr val="hlink"/>
                </a:solidFill>
              </a:rPr>
              <a:t>Case Statements</a:t>
            </a:r>
            <a:r>
              <a:rPr lang="en-US" sz="2400" smtClean="0"/>
              <a:t> when a variable has multiple values</a:t>
            </a:r>
          </a:p>
          <a:p>
            <a:pPr>
              <a:buFontTx/>
              <a:buNone/>
            </a:pPr>
            <a:r>
              <a:rPr lang="en-US" sz="2400" smtClean="0"/>
              <a:t>(we will cover Case Statements next)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410325" cy="609600"/>
          </a:xfrm>
        </p:spPr>
        <p:txBody>
          <a:bodyPr/>
          <a:lstStyle/>
          <a:p>
            <a:r>
              <a:rPr lang="en-US" smtClean="0"/>
              <a:t>Putting it all together with Excel    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endParaRPr lang="en-US" sz="1800" smtClean="0"/>
          </a:p>
        </p:txBody>
      </p:sp>
      <p:pic>
        <p:nvPicPr>
          <p:cNvPr id="184324" name="Picture 4" descr="forelsespreadshe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467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6248400" y="3733800"/>
            <a:ext cx="2057400" cy="1066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We named this cell “Total”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85800"/>
            <a:ext cx="8162925" cy="457200"/>
          </a:xfrm>
        </p:spPr>
        <p:txBody>
          <a:bodyPr anchor="b">
            <a:spAutoFit/>
          </a:bodyPr>
          <a:lstStyle/>
          <a:p>
            <a:r>
              <a:rPr lang="en-US" smtClean="0"/>
              <a:t>Object Model for Cars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90600" y="13716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Verdana" pitchFamily="34" charset="0"/>
              </a:rPr>
              <a:t>Cars (Car)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447800" y="21336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Verdana" pitchFamily="34" charset="0"/>
              </a:rPr>
              <a:t>Wheels (Wheel)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447800" y="2971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Verdana" pitchFamily="34" charset="0"/>
              </a:rPr>
              <a:t>Horn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447800" y="3810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Verdana" pitchFamily="34" charset="0"/>
              </a:rPr>
              <a:t>Hood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905000" y="47244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Verdana" pitchFamily="34" charset="0"/>
              </a:rPr>
              <a:t>HoodOrnament</a:t>
            </a:r>
          </a:p>
        </p:txBody>
      </p:sp>
      <p:cxnSp>
        <p:nvCxnSpPr>
          <p:cNvPr id="36872" name="AutoShape 8"/>
          <p:cNvCxnSpPr>
            <a:cxnSpLocks noChangeShapeType="1"/>
            <a:stCxn id="36867" idx="1"/>
            <a:endCxn id="36868" idx="1"/>
          </p:cNvCxnSpPr>
          <p:nvPr/>
        </p:nvCxnSpPr>
        <p:spPr bwMode="auto">
          <a:xfrm rot="10800000" flipH="1" flipV="1">
            <a:off x="990600" y="1676400"/>
            <a:ext cx="457200" cy="762000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873" name="AutoShape 9"/>
          <p:cNvCxnSpPr>
            <a:cxnSpLocks noChangeShapeType="1"/>
            <a:stCxn id="36867" idx="1"/>
            <a:endCxn id="36869" idx="1"/>
          </p:cNvCxnSpPr>
          <p:nvPr/>
        </p:nvCxnSpPr>
        <p:spPr bwMode="auto">
          <a:xfrm rot="10800000" flipH="1" flipV="1">
            <a:off x="990600" y="1676400"/>
            <a:ext cx="457200" cy="1600200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874" name="AutoShape 10"/>
          <p:cNvCxnSpPr>
            <a:cxnSpLocks noChangeShapeType="1"/>
            <a:stCxn id="36867" idx="1"/>
            <a:endCxn id="36870" idx="1"/>
          </p:cNvCxnSpPr>
          <p:nvPr/>
        </p:nvCxnSpPr>
        <p:spPr bwMode="auto">
          <a:xfrm rot="10800000" flipH="1" flipV="1">
            <a:off x="990600" y="1676400"/>
            <a:ext cx="457200" cy="2438400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875" name="AutoShape 11"/>
          <p:cNvCxnSpPr>
            <a:cxnSpLocks noChangeShapeType="1"/>
            <a:stCxn id="36870" idx="1"/>
            <a:endCxn id="36871" idx="1"/>
          </p:cNvCxnSpPr>
          <p:nvPr/>
        </p:nvCxnSpPr>
        <p:spPr bwMode="auto">
          <a:xfrm rot="10800000" flipH="1" flipV="1">
            <a:off x="1447800" y="4114800"/>
            <a:ext cx="457200" cy="914400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419600" y="1219200"/>
            <a:ext cx="39782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latin typeface="Verdana" pitchFamily="34" charset="0"/>
              </a:rPr>
              <a:t>Hierarchical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latin typeface="Verdana" pitchFamily="34" charset="0"/>
              </a:rPr>
              <a:t>Collections are plural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latin typeface="Verdana" pitchFamily="34" charset="0"/>
              </a:rPr>
              <a:t>Each object has its own specific set of properties and methods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919663" cy="609600"/>
          </a:xfrm>
        </p:spPr>
        <p:txBody>
          <a:bodyPr/>
          <a:lstStyle/>
          <a:p>
            <a:r>
              <a:rPr lang="en-US" smtClean="0"/>
              <a:t>What does this code do?    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Private Sub </a:t>
            </a:r>
            <a:r>
              <a:rPr lang="en-US" sz="1800" smtClean="0"/>
              <a:t>cmdEvaluate_Click()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If</a:t>
            </a:r>
            <a:r>
              <a:rPr lang="en-US" sz="1800" smtClean="0"/>
              <a:t> Range("Total").Value &gt; 5000 </a:t>
            </a:r>
            <a:r>
              <a:rPr lang="en-US" sz="1800" smtClean="0">
                <a:solidFill>
                  <a:schemeClr val="hlink"/>
                </a:solidFill>
              </a:rPr>
              <a:t>Then</a:t>
            </a:r>
          </a:p>
          <a:p>
            <a:pPr>
              <a:buFontTx/>
              <a:buNone/>
            </a:pPr>
            <a:r>
              <a:rPr lang="en-US" sz="1800" smtClean="0"/>
              <a:t>		Range("Total").Interior.ColorIndex = 6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 Else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	If</a:t>
            </a:r>
            <a:r>
              <a:rPr lang="en-US" sz="1800" smtClean="0"/>
              <a:t> Range("Total").Value &gt; 3000 </a:t>
            </a:r>
            <a:r>
              <a:rPr lang="en-US" sz="1800" smtClean="0">
                <a:solidFill>
                  <a:schemeClr val="hlink"/>
                </a:solidFill>
              </a:rPr>
              <a:t>Then</a:t>
            </a:r>
          </a:p>
          <a:p>
            <a:pPr>
              <a:buFontTx/>
              <a:buNone/>
            </a:pPr>
            <a:r>
              <a:rPr lang="en-US" sz="1800" smtClean="0"/>
              <a:t>			Range("Total").Interior.ColorIndex = 8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	Else</a:t>
            </a:r>
          </a:p>
          <a:p>
            <a:pPr>
              <a:buFontTx/>
              <a:buNone/>
            </a:pPr>
            <a:r>
              <a:rPr lang="en-US" sz="1800" smtClean="0"/>
              <a:t>			Range("Total").Interior.ColorIndex = 4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		End If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    End If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End Sub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919663" cy="609600"/>
          </a:xfrm>
        </p:spPr>
        <p:txBody>
          <a:bodyPr/>
          <a:lstStyle/>
          <a:p>
            <a:r>
              <a:rPr lang="en-US" smtClean="0"/>
              <a:t>What does this code do?     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09600"/>
            <a:ext cx="8077200" cy="5562600"/>
          </a:xfrm>
        </p:spPr>
        <p:txBody>
          <a:bodyPr/>
          <a:lstStyle/>
          <a:p>
            <a:pPr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 </a:t>
            </a:r>
            <a:r>
              <a:rPr lang="en-US" sz="1600" smtClean="0"/>
              <a:t>cmdEvaluate_Click()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If</a:t>
            </a:r>
            <a:r>
              <a:rPr lang="en-US" sz="1600" smtClean="0"/>
              <a:t> Range("Total").Value &gt; 5000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buFontTx/>
              <a:buNone/>
            </a:pPr>
            <a:r>
              <a:rPr lang="en-US" sz="1600" smtClean="0"/>
              <a:t>		Range("Total").Interior.ColorIndex = 6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ElseIf</a:t>
            </a:r>
            <a:r>
              <a:rPr lang="en-US" sz="1600" smtClean="0"/>
              <a:t> Range("Total").Value &gt; 3000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buFontTx/>
              <a:buNone/>
            </a:pPr>
            <a:r>
              <a:rPr lang="en-US" sz="1600" smtClean="0"/>
              <a:t>		Range("Total").Interior.ColorIndex = 8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Else</a:t>
            </a:r>
          </a:p>
          <a:p>
            <a:pPr>
              <a:buFontTx/>
              <a:buNone/>
            </a:pPr>
            <a:r>
              <a:rPr lang="en-US" sz="1600" smtClean="0"/>
              <a:t>		Range("Total").Interior.ColorIndex = 4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End If</a:t>
            </a:r>
          </a:p>
          <a:p>
            <a:pPr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388225" cy="534987"/>
          </a:xfrm>
        </p:spPr>
        <p:txBody>
          <a:bodyPr/>
          <a:lstStyle/>
          <a:p>
            <a:r>
              <a:rPr lang="en-US" sz="1800" smtClean="0"/>
              <a:t>Putting it all together with Excel,  Else/If   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8763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Private Sub </a:t>
            </a:r>
            <a:r>
              <a:rPr lang="en-US" sz="1600" smtClean="0"/>
              <a:t>cmdEvaluate_Click()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If</a:t>
            </a:r>
            <a:r>
              <a:rPr lang="en-US" sz="1600" smtClean="0"/>
              <a:t> Range("Total").Value &gt; 5000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</a:t>
            </a:r>
            <a:r>
              <a:rPr lang="en-US" sz="1600" smtClean="0">
                <a:solidFill>
                  <a:srgbClr val="009900"/>
                </a:solidFill>
              </a:rPr>
              <a:t> 'Yellow should show the profit!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Range("Total").Interior.ColorIndex =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ElseIf</a:t>
            </a:r>
            <a:r>
              <a:rPr lang="en-US" sz="1600" smtClean="0"/>
              <a:t> Range("Total").Value &gt; 3000 </a:t>
            </a:r>
            <a:r>
              <a:rPr lang="en-US" sz="1600" smtClean="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</a:t>
            </a:r>
            <a:r>
              <a:rPr lang="en-US" sz="1600" smtClean="0">
                <a:solidFill>
                  <a:srgbClr val="009900"/>
                </a:solidFill>
              </a:rPr>
              <a:t> ' light blue gives us a warning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Range("Total").Interior.ColorIndex =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</a:t>
            </a:r>
            <a:r>
              <a:rPr lang="en-US" sz="1600" smtClean="0">
                <a:solidFill>
                  <a:srgbClr val="009900"/>
                </a:solidFill>
              </a:rPr>
              <a:t>  'We feel sick...green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 Range("Total").Interior.ColorIndex =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	End If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End Sub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4389438" cy="352425"/>
          </a:xfrm>
          <a:solidFill>
            <a:schemeClr val="bg1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z="2000" smtClean="0"/>
              <a:t>Nested If Flowchart     </a:t>
            </a:r>
          </a:p>
        </p:txBody>
      </p:sp>
      <p:grpSp>
        <p:nvGrpSpPr>
          <p:cNvPr id="192515" name="Group 3"/>
          <p:cNvGrpSpPr>
            <a:grpSpLocks/>
          </p:cNvGrpSpPr>
          <p:nvPr/>
        </p:nvGrpSpPr>
        <p:grpSpPr bwMode="auto">
          <a:xfrm>
            <a:off x="1219200" y="381000"/>
            <a:ext cx="7635875" cy="6196013"/>
            <a:chOff x="768" y="240"/>
            <a:chExt cx="4810" cy="3903"/>
          </a:xfrm>
        </p:grpSpPr>
        <p:sp>
          <p:nvSpPr>
            <p:cNvPr id="192516" name="Line 4"/>
            <p:cNvSpPr>
              <a:spLocks noChangeShapeType="1"/>
            </p:cNvSpPr>
            <p:nvPr/>
          </p:nvSpPr>
          <p:spPr bwMode="auto">
            <a:xfrm flipH="1" flipV="1">
              <a:off x="3024" y="912"/>
              <a:ext cx="384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7" name="Line 5"/>
            <p:cNvSpPr>
              <a:spLocks noChangeShapeType="1"/>
            </p:cNvSpPr>
            <p:nvPr/>
          </p:nvSpPr>
          <p:spPr bwMode="auto">
            <a:xfrm>
              <a:off x="1440" y="912"/>
              <a:ext cx="0" cy="24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8" name="Text Box 6"/>
            <p:cNvSpPr txBox="1">
              <a:spLocks noChangeArrowheads="1"/>
            </p:cNvSpPr>
            <p:nvPr/>
          </p:nvSpPr>
          <p:spPr bwMode="auto">
            <a:xfrm>
              <a:off x="1440" y="3456"/>
              <a:ext cx="1838" cy="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Execute next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 after 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End If 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in procedure</a:t>
              </a:r>
            </a:p>
          </p:txBody>
        </p:sp>
        <p:sp>
          <p:nvSpPr>
            <p:cNvPr id="192519" name="AutoShape 7"/>
            <p:cNvSpPr>
              <a:spLocks noChangeArrowheads="1"/>
            </p:cNvSpPr>
            <p:nvPr/>
          </p:nvSpPr>
          <p:spPr bwMode="auto">
            <a:xfrm>
              <a:off x="1440" y="480"/>
              <a:ext cx="1536" cy="81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Text Box 8"/>
            <p:cNvSpPr txBox="1">
              <a:spLocks noChangeArrowheads="1"/>
            </p:cNvSpPr>
            <p:nvPr/>
          </p:nvSpPr>
          <p:spPr bwMode="auto">
            <a:xfrm>
              <a:off x="1619" y="720"/>
              <a:ext cx="1261" cy="26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Test Condition</a:t>
              </a:r>
            </a:p>
          </p:txBody>
        </p:sp>
        <p:sp>
          <p:nvSpPr>
            <p:cNvPr id="192521" name="Text Box 9"/>
            <p:cNvSpPr txBox="1">
              <a:spLocks noChangeArrowheads="1"/>
            </p:cNvSpPr>
            <p:nvPr/>
          </p:nvSpPr>
          <p:spPr bwMode="auto">
            <a:xfrm>
              <a:off x="1680" y="240"/>
              <a:ext cx="418" cy="33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3200" b="1">
                  <a:solidFill>
                    <a:schemeClr val="hlink"/>
                  </a:solidFill>
                </a:rPr>
                <a:t>If</a:t>
              </a:r>
              <a:endParaRPr lang="en-US" sz="32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1440" y="912"/>
              <a:ext cx="0" cy="7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3" name="Rectangle 11"/>
            <p:cNvSpPr>
              <a:spLocks noChangeArrowheads="1"/>
            </p:cNvSpPr>
            <p:nvPr/>
          </p:nvSpPr>
          <p:spPr bwMode="auto">
            <a:xfrm>
              <a:off x="3360" y="1008"/>
              <a:ext cx="50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solidFill>
                    <a:schemeClr val="hlink"/>
                  </a:solidFill>
                </a:rPr>
                <a:t>False</a:t>
              </a:r>
            </a:p>
          </p:txBody>
        </p:sp>
        <p:sp>
          <p:nvSpPr>
            <p:cNvPr id="192524" name="Rectangle 12"/>
            <p:cNvSpPr>
              <a:spLocks noChangeArrowheads="1"/>
            </p:cNvSpPr>
            <p:nvPr/>
          </p:nvSpPr>
          <p:spPr bwMode="auto">
            <a:xfrm>
              <a:off x="1248" y="1200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solidFill>
                    <a:schemeClr val="hlink"/>
                  </a:solidFill>
                </a:rPr>
                <a:t>True</a:t>
              </a:r>
            </a:p>
          </p:txBody>
        </p:sp>
        <p:sp>
          <p:nvSpPr>
            <p:cNvPr id="192525" name="Text Box 13"/>
            <p:cNvSpPr txBox="1">
              <a:spLocks noChangeArrowheads="1"/>
            </p:cNvSpPr>
            <p:nvPr/>
          </p:nvSpPr>
          <p:spPr bwMode="auto">
            <a:xfrm>
              <a:off x="768" y="1536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below the If, stop at ElseIF</a:t>
              </a:r>
            </a:p>
          </p:txBody>
        </p:sp>
        <p:sp>
          <p:nvSpPr>
            <p:cNvPr id="192526" name="Rectangle 14"/>
            <p:cNvSpPr>
              <a:spLocks noChangeArrowheads="1"/>
            </p:cNvSpPr>
            <p:nvPr/>
          </p:nvSpPr>
          <p:spPr bwMode="auto">
            <a:xfrm>
              <a:off x="2496" y="2256"/>
              <a:ext cx="50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solidFill>
                    <a:schemeClr val="hlink"/>
                  </a:solidFill>
                </a:rPr>
                <a:t>False</a:t>
              </a:r>
            </a:p>
          </p:txBody>
        </p:sp>
        <p:sp>
          <p:nvSpPr>
            <p:cNvPr id="192527" name="Line 15"/>
            <p:cNvSpPr>
              <a:spLocks noChangeShapeType="1"/>
            </p:cNvSpPr>
            <p:nvPr/>
          </p:nvSpPr>
          <p:spPr bwMode="auto">
            <a:xfrm flipV="1">
              <a:off x="3360" y="3408"/>
              <a:ext cx="96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8" name="AutoShape 16"/>
            <p:cNvSpPr>
              <a:spLocks noChangeArrowheads="1"/>
            </p:cNvSpPr>
            <p:nvPr/>
          </p:nvSpPr>
          <p:spPr bwMode="auto">
            <a:xfrm>
              <a:off x="2832" y="1536"/>
              <a:ext cx="1536" cy="81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9" name="Text Box 17"/>
            <p:cNvSpPr txBox="1">
              <a:spLocks noChangeArrowheads="1"/>
            </p:cNvSpPr>
            <p:nvPr/>
          </p:nvSpPr>
          <p:spPr bwMode="auto">
            <a:xfrm>
              <a:off x="3024" y="1776"/>
              <a:ext cx="1261" cy="26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Test Condition</a:t>
              </a:r>
            </a:p>
          </p:txBody>
        </p:sp>
        <p:sp>
          <p:nvSpPr>
            <p:cNvPr id="192530" name="Line 18"/>
            <p:cNvSpPr>
              <a:spLocks noChangeShapeType="1"/>
            </p:cNvSpPr>
            <p:nvPr/>
          </p:nvSpPr>
          <p:spPr bwMode="auto">
            <a:xfrm flipH="1">
              <a:off x="2784" y="2064"/>
              <a:ext cx="0" cy="12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31" name="Line 19"/>
            <p:cNvSpPr>
              <a:spLocks noChangeShapeType="1"/>
            </p:cNvSpPr>
            <p:nvPr/>
          </p:nvSpPr>
          <p:spPr bwMode="auto">
            <a:xfrm flipH="1" flipV="1">
              <a:off x="4368" y="1968"/>
              <a:ext cx="0" cy="14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32" name="Rectangle 20"/>
            <p:cNvSpPr>
              <a:spLocks noChangeArrowheads="1"/>
            </p:cNvSpPr>
            <p:nvPr/>
          </p:nvSpPr>
          <p:spPr bwMode="auto">
            <a:xfrm>
              <a:off x="4272" y="2112"/>
              <a:ext cx="44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solidFill>
                    <a:schemeClr val="hlink"/>
                  </a:solidFill>
                </a:rPr>
                <a:t>True</a:t>
              </a:r>
            </a:p>
          </p:txBody>
        </p:sp>
        <p:sp>
          <p:nvSpPr>
            <p:cNvPr id="192533" name="Text Box 21"/>
            <p:cNvSpPr txBox="1">
              <a:spLocks noChangeArrowheads="1"/>
            </p:cNvSpPr>
            <p:nvPr/>
          </p:nvSpPr>
          <p:spPr bwMode="auto">
            <a:xfrm>
              <a:off x="1920" y="2640"/>
              <a:ext cx="1584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below 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Else</a:t>
              </a:r>
            </a:p>
          </p:txBody>
        </p:sp>
        <p:sp>
          <p:nvSpPr>
            <p:cNvPr id="192534" name="Text Box 22"/>
            <p:cNvSpPr txBox="1">
              <a:spLocks noChangeArrowheads="1"/>
            </p:cNvSpPr>
            <p:nvPr/>
          </p:nvSpPr>
          <p:spPr bwMode="auto">
            <a:xfrm>
              <a:off x="4032" y="2592"/>
              <a:ext cx="1546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Statements below </a:t>
              </a:r>
            </a:p>
            <a:p>
              <a:pPr algn="l" eaLnBrk="0" hangingPunct="0">
                <a:lnSpc>
                  <a:spcPct val="90000"/>
                </a:lnSpc>
              </a:pP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ElseIf</a:t>
              </a:r>
            </a:p>
          </p:txBody>
        </p:sp>
        <p:sp>
          <p:nvSpPr>
            <p:cNvPr id="192535" name="Text Box 23"/>
            <p:cNvSpPr txBox="1">
              <a:spLocks noChangeArrowheads="1"/>
            </p:cNvSpPr>
            <p:nvPr/>
          </p:nvSpPr>
          <p:spPr bwMode="auto">
            <a:xfrm>
              <a:off x="3264" y="1392"/>
              <a:ext cx="720" cy="26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</a:rPr>
                <a:t>ElseIf</a:t>
              </a:r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5943600" cy="412750"/>
          </a:xfrm>
          <a:solidFill>
            <a:srgbClr val="FFFFBB"/>
          </a:solidFill>
          <a:ln w="12700" cap="flat">
            <a:solidFill>
              <a:srgbClr val="000000"/>
            </a:solidFill>
          </a:ln>
          <a:effectLst>
            <a:outerShdw dist="107763" dir="2700000" algn="ctr" rotWithShape="0">
              <a:srgbClr val="790015"/>
            </a:outerShdw>
          </a:effectLst>
        </p:spPr>
        <p:txBody>
          <a:bodyPr lIns="41275" tIns="17462" rIns="41275" bIns="17462">
            <a:spAutoFit/>
          </a:bodyPr>
          <a:lstStyle/>
          <a:p>
            <a:r>
              <a:rPr lang="en-US" smtClean="0"/>
              <a:t>Case Statements</a:t>
            </a:r>
            <a:endParaRPr lang="en-US" sz="320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marL="285750" indent="-285750"/>
            <a:endParaRPr lang="en-US" sz="1800" smtClean="0"/>
          </a:p>
          <a:p>
            <a:pPr marL="285750" indent="-285750"/>
            <a:endParaRPr lang="en-US" sz="1800" smtClean="0"/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7162800" cy="272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3200" b="1">
                <a:latin typeface="Times New Roman" pitchFamily="18" charset="0"/>
              </a:rPr>
              <a:t>When do we use a Case Statement?</a:t>
            </a:r>
          </a:p>
          <a:p>
            <a:pPr algn="l" eaLnBrk="0" hangingPunct="0">
              <a:lnSpc>
                <a:spcPct val="90000"/>
              </a:lnSpc>
            </a:pPr>
            <a:endParaRPr lang="en-US" sz="3200" b="1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3200" b="1">
                <a:latin typeface="Times New Roman" pitchFamily="18" charset="0"/>
              </a:rPr>
              <a:t>What does </a:t>
            </a:r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Case Else</a:t>
            </a:r>
            <a:r>
              <a:rPr lang="en-US" sz="3200" b="1">
                <a:latin typeface="Times New Roman" pitchFamily="18" charset="0"/>
              </a:rPr>
              <a:t> mean?</a:t>
            </a:r>
          </a:p>
          <a:p>
            <a:pPr algn="l" eaLnBrk="0" hangingPunct="0">
              <a:lnSpc>
                <a:spcPct val="90000"/>
              </a:lnSpc>
            </a:pPr>
            <a:endParaRPr lang="en-US" sz="3200" b="1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3200" b="1">
                <a:latin typeface="Times New Roman" pitchFamily="18" charset="0"/>
              </a:rPr>
              <a:t>What is </a:t>
            </a:r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Case Is</a:t>
            </a:r>
            <a:r>
              <a:rPr lang="en-US" sz="3200" b="1">
                <a:latin typeface="Times New Roman" pitchFamily="18" charset="0"/>
              </a:rPr>
              <a:t>?</a:t>
            </a:r>
            <a:endParaRPr lang="en-US" sz="32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683375" cy="609600"/>
          </a:xfrm>
        </p:spPr>
        <p:txBody>
          <a:bodyPr/>
          <a:lstStyle/>
          <a:p>
            <a:r>
              <a:rPr lang="en-US" smtClean="0"/>
              <a:t>Setting up the Case Statement   </a:t>
            </a:r>
          </a:p>
        </p:txBody>
      </p:sp>
      <p:sp>
        <p:nvSpPr>
          <p:cNvPr id="196611" name="Text Box 3"/>
          <p:cNvSpPr>
            <a:spLocks noChangeArrowheads="1"/>
          </p:cNvSpPr>
          <p:nvPr>
            <p:ph type="body" idx="1"/>
          </p:nvPr>
        </p:nvSpPr>
        <p:spPr>
          <a:xfrm>
            <a:off x="1676400" y="1219200"/>
            <a:ext cx="3810000" cy="4572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1800" b="1" smtClean="0">
                <a:latin typeface="Times New Roman" pitchFamily="18" charset="0"/>
              </a:rPr>
              <a:t>First, you need to tell VBA which variable or expression that you are checking</a:t>
            </a: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  <a:latin typeface="Times New Roman" pitchFamily="18" charset="0"/>
              </a:rPr>
              <a:t>Select Case</a:t>
            </a:r>
            <a:r>
              <a:rPr lang="en-US" sz="1800" b="1" smtClean="0">
                <a:latin typeface="Times New Roman" pitchFamily="18" charset="0"/>
              </a:rPr>
              <a:t> vntTest</a:t>
            </a: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800" b="1" smtClean="0">
                <a:latin typeface="Times New Roman" pitchFamily="18" charset="0"/>
              </a:rPr>
              <a:t>---Or---</a:t>
            </a: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chemeClr val="hlink"/>
                </a:solidFill>
                <a:latin typeface="Times New Roman" pitchFamily="18" charset="0"/>
              </a:rPr>
              <a:t>Select Case</a:t>
            </a:r>
            <a:r>
              <a:rPr lang="en-US" sz="1800" b="1" smtClean="0">
                <a:latin typeface="Times New Roman" pitchFamily="18" charset="0"/>
              </a:rPr>
              <a:t> vntTest + 1</a:t>
            </a: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000" b="1" smtClean="0">
              <a:latin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286000" cy="3232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800" b="1">
                <a:latin typeface="Times New Roman" pitchFamily="18" charset="0"/>
              </a:rPr>
              <a:t>Three types: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Case</a:t>
            </a:r>
            <a:r>
              <a:rPr lang="en-US" sz="2800" b="1">
                <a:latin typeface="Times New Roman" pitchFamily="18" charset="0"/>
              </a:rPr>
              <a:t> 2, 6, 8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Case</a:t>
            </a:r>
            <a:r>
              <a:rPr lang="en-US" sz="2800" b="1">
                <a:latin typeface="Times New Roman" pitchFamily="18" charset="0"/>
              </a:rPr>
              <a:t> 2 </a:t>
            </a:r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To</a:t>
            </a:r>
            <a:r>
              <a:rPr lang="en-US" sz="2800" b="1">
                <a:latin typeface="Times New Roman" pitchFamily="18" charset="0"/>
              </a:rPr>
              <a:t> 8</a:t>
            </a:r>
          </a:p>
          <a:p>
            <a:pPr algn="l" eaLnBrk="0" hangingPunct="0">
              <a:lnSpc>
                <a:spcPct val="90000"/>
              </a:lnSpc>
            </a:pPr>
            <a:endParaRPr lang="en-US" sz="2800" b="1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Case Is</a:t>
            </a:r>
            <a:r>
              <a:rPr lang="en-US" sz="2800" b="1">
                <a:latin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</a:rPr>
              <a:t>&lt;= </a:t>
            </a:r>
            <a:r>
              <a:rPr lang="en-US" sz="2800" b="1">
                <a:latin typeface="Times New Roman" pitchFamily="18" charset="0"/>
              </a:rPr>
              <a:t>8</a:t>
            </a:r>
            <a:endParaRPr lang="en-US" sz="2800">
              <a:latin typeface="Times New Roman" pitchFamily="18" charset="0"/>
            </a:endParaRPr>
          </a:p>
          <a:p>
            <a:pPr algn="l" eaLnBrk="0" hangingPunct="0">
              <a:lnSpc>
                <a:spcPct val="90000"/>
              </a:lnSpc>
            </a:pP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146675" cy="609600"/>
          </a:xfrm>
        </p:spPr>
        <p:txBody>
          <a:bodyPr/>
          <a:lstStyle/>
          <a:p>
            <a:r>
              <a:rPr lang="en-US" smtClean="0"/>
              <a:t>The Case Statement    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8001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99"/>
                </a:solidFill>
              </a:rPr>
              <a:t>Select Case </a:t>
            </a:r>
            <a:r>
              <a:rPr lang="en-US" sz="1200" b="1" smtClean="0"/>
              <a:t>vntTemp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99"/>
                </a:solidFill>
              </a:rPr>
              <a:t>    Case </a:t>
            </a:r>
            <a:r>
              <a:rPr lang="en-US" sz="1200" b="1" smtClean="0"/>
              <a:t>90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baseline="-25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>
                <a:solidFill>
                  <a:srgbClr val="000099"/>
                </a:solidFill>
              </a:rPr>
              <a:t>          	</a:t>
            </a:r>
            <a:r>
              <a:rPr lang="en-US" sz="1200" b="1" smtClean="0"/>
              <a:t>Range(“A2”).Interior.Color = vbYellow</a:t>
            </a:r>
            <a:endParaRPr lang="en-US" sz="1200" b="1" baseline="-25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>
                <a:solidFill>
                  <a:srgbClr val="000099"/>
                </a:solidFill>
              </a:rPr>
              <a:t>      </a:t>
            </a:r>
            <a:r>
              <a:rPr lang="en-US" sz="1200" b="1" smtClean="0">
                <a:solidFill>
                  <a:srgbClr val="000099"/>
                </a:solidFill>
              </a:rPr>
              <a:t>Case  </a:t>
            </a:r>
            <a:r>
              <a:rPr lang="en-US" sz="1200" b="1" smtClean="0"/>
              <a:t>80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/>
              <a:t>		Range(“A2”).Interior.Color = vbGreen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/>
              <a:t>     </a:t>
            </a:r>
            <a:r>
              <a:rPr lang="en-US" sz="1200" b="1" smtClean="0">
                <a:solidFill>
                  <a:srgbClr val="000099"/>
                </a:solidFill>
              </a:rPr>
              <a:t>Case  7</a:t>
            </a:r>
            <a:r>
              <a:rPr lang="en-US" sz="1200" b="1" smtClean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/>
              <a:t>		 </a:t>
            </a:r>
            <a:r>
              <a:rPr lang="en-US" sz="1200" b="1" smtClean="0"/>
              <a:t>Range(“A2”).Interior.Color = vbRed</a:t>
            </a:r>
            <a:endParaRPr lang="en-US" sz="1200" b="1" baseline="-25000" smtClean="0"/>
          </a:p>
          <a:p>
            <a:pPr lvl="1">
              <a:lnSpc>
                <a:spcPct val="80000"/>
              </a:lnSpc>
              <a:buFont typeface="Webdings" pitchFamily="18" charset="2"/>
              <a:buNone/>
            </a:pPr>
            <a:endParaRPr lang="en-US" sz="1000" b="1" baseline="-250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>
                <a:solidFill>
                  <a:srgbClr val="000099"/>
                </a:solidFill>
              </a:rPr>
              <a:t>      </a:t>
            </a:r>
            <a:r>
              <a:rPr lang="en-US" sz="1200" b="1" smtClean="0">
                <a:solidFill>
                  <a:srgbClr val="000099"/>
                </a:solidFill>
              </a:rPr>
              <a:t>Case Else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baseline="-250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baseline="-25000" smtClean="0">
                <a:solidFill>
                  <a:srgbClr val="000099"/>
                </a:solidFill>
              </a:rPr>
              <a:t>          </a:t>
            </a:r>
            <a:r>
              <a:rPr lang="en-US" sz="1200" b="1" smtClean="0"/>
              <a:t> 	Range(“A2”).Interior.Color = vbBlue</a:t>
            </a:r>
            <a:endParaRPr lang="en-US" sz="1200" b="1" baseline="-250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200" b="1" baseline="-25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99"/>
                </a:solidFill>
              </a:rPr>
              <a:t>End Select</a:t>
            </a:r>
          </a:p>
          <a:p>
            <a:pPr>
              <a:lnSpc>
                <a:spcPct val="80000"/>
              </a:lnSpc>
            </a:pPr>
            <a:endParaRPr lang="en-US" sz="1400" b="1" smtClean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685800" y="914400"/>
            <a:ext cx="6994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88" tIns="40494" rIns="80988" bIns="40494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latin typeface="Times New Roman" pitchFamily="18" charset="0"/>
              </a:rPr>
              <a:t>Preferable to the IF statement for a multi-branch situation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685800" y="6248400"/>
            <a:ext cx="213360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124200" y="6248400"/>
            <a:ext cx="32448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2590800" y="1524000"/>
            <a:ext cx="5715000" cy="400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</a:pPr>
            <a:endParaRPr lang="en-US" sz="2000" b="1"/>
          </a:p>
          <a:p>
            <a:pPr algn="l" eaLnBrk="0" hangingPunct="0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Select Case</a:t>
            </a:r>
            <a:r>
              <a:rPr lang="en-US" sz="2000"/>
              <a:t> vntPercentage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  <a:r>
              <a:rPr lang="en-US" sz="2000">
                <a:solidFill>
                  <a:schemeClr val="hlink"/>
                </a:solidFill>
              </a:rPr>
              <a:t>Case Is</a:t>
            </a:r>
            <a:r>
              <a:rPr lang="en-US" sz="2000"/>
              <a:t> &gt; = 0.90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    strGrade = "A"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  <a:r>
              <a:rPr lang="en-US" sz="2000">
                <a:solidFill>
                  <a:schemeClr val="hlink"/>
                </a:solidFill>
              </a:rPr>
              <a:t>Case Is</a:t>
            </a:r>
            <a:r>
              <a:rPr lang="en-US" sz="2000"/>
              <a:t> &gt;= 0.80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     strGrade  = "B"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  <a:r>
              <a:rPr lang="en-US" sz="2000">
                <a:solidFill>
                  <a:schemeClr val="hlink"/>
                </a:solidFill>
              </a:rPr>
              <a:t>Case Is &gt;</a:t>
            </a:r>
            <a:r>
              <a:rPr lang="en-US" sz="2000"/>
              <a:t> = 0.70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    strGrade  = "C"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  <a:r>
              <a:rPr lang="en-US" sz="2000">
                <a:solidFill>
                  <a:schemeClr val="hlink"/>
                </a:solidFill>
              </a:rPr>
              <a:t>Case Is &gt;</a:t>
            </a:r>
            <a:r>
              <a:rPr lang="en-US" sz="2000"/>
              <a:t> = 0.60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    strGrade  = "D"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/>
              <a:t>    </a:t>
            </a:r>
            <a:r>
              <a:rPr lang="en-US" sz="2000">
                <a:solidFill>
                  <a:schemeClr val="hlink"/>
                </a:solidFill>
              </a:rPr>
              <a:t>Case Else</a:t>
            </a:r>
          </a:p>
          <a:p>
            <a:pPr algn="l" eaLnBrk="0" hangingPunct="0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	</a:t>
            </a:r>
            <a:r>
              <a:rPr lang="en-US" sz="2000"/>
              <a:t>strGrade = "Less than D"</a:t>
            </a:r>
          </a:p>
          <a:p>
            <a:pPr algn="l" eaLnBrk="0" hangingPunct="0">
              <a:lnSpc>
                <a:spcPct val="80000"/>
              </a:lnSpc>
            </a:pPr>
            <a:endParaRPr lang="en-US" sz="2000"/>
          </a:p>
          <a:p>
            <a:pPr algn="l" eaLnBrk="0" hangingPunct="0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End Select</a:t>
            </a:r>
          </a:p>
          <a:p>
            <a:pPr algn="l" eaLnBrk="0" hangingPunct="0">
              <a:lnSpc>
                <a:spcPct val="80000"/>
              </a:lnSpc>
            </a:pP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65150" y="284163"/>
            <a:ext cx="6527800" cy="219075"/>
          </a:xfrm>
        </p:spPr>
        <p:txBody>
          <a:bodyPr/>
          <a:lstStyle/>
          <a:p>
            <a:r>
              <a:rPr lang="en-US" sz="1800" smtClean="0"/>
              <a:t>Select Case – Example –We can use this later in loops!    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44463"/>
            <a:ext cx="7799387" cy="534987"/>
          </a:xfrm>
        </p:spPr>
        <p:txBody>
          <a:bodyPr/>
          <a:lstStyle/>
          <a:p>
            <a:r>
              <a:rPr lang="en-US" sz="2000" smtClean="0"/>
              <a:t>Checking a variable, showing a picture     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382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(hide all the pictures each time you click on the button)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</a:t>
            </a:r>
            <a:r>
              <a:rPr lang="en-US" sz="1400" b="1" smtClean="0"/>
              <a:t>intMonth = InputBox ("Type the number of the month", _ "Month", 12)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hlink"/>
                </a:solidFill>
              </a:rPr>
              <a:t>Select Case</a:t>
            </a:r>
            <a:r>
              <a:rPr lang="en-US" sz="1400" b="1" smtClean="0"/>
              <a:t> intMonth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</a:t>
            </a:r>
            <a:r>
              <a:rPr lang="en-US" sz="1400" b="1" smtClean="0">
                <a:solidFill>
                  <a:schemeClr val="hlink"/>
                </a:solidFill>
              </a:rPr>
              <a:t>Case</a:t>
            </a:r>
            <a:r>
              <a:rPr lang="en-US" sz="1400" b="1" smtClean="0"/>
              <a:t> 12, 1, 2, 3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    imgCold.Visible = </a:t>
            </a:r>
            <a:r>
              <a:rPr lang="en-US" sz="1400" b="1" smtClean="0">
                <a:solidFill>
                  <a:schemeClr val="hlink"/>
                </a:solidFill>
              </a:rPr>
              <a:t>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</a:t>
            </a:r>
            <a:r>
              <a:rPr lang="en-US" sz="1400" b="1" smtClean="0">
                <a:solidFill>
                  <a:schemeClr val="hlink"/>
                </a:solidFill>
              </a:rPr>
              <a:t>Case</a:t>
            </a:r>
            <a:r>
              <a:rPr lang="en-US" sz="1400" b="1" smtClean="0"/>
              <a:t> 4 </a:t>
            </a:r>
            <a:r>
              <a:rPr lang="en-US" sz="1400" b="1" smtClean="0">
                <a:solidFill>
                  <a:schemeClr val="hlink"/>
                </a:solidFill>
              </a:rPr>
              <a:t>To</a:t>
            </a:r>
            <a:r>
              <a:rPr lang="en-US" sz="1400" b="1" smtClean="0"/>
              <a:t>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    imgSpring.Visible = </a:t>
            </a:r>
            <a:r>
              <a:rPr lang="en-US" sz="1400" b="1" smtClean="0">
                <a:solidFill>
                  <a:schemeClr val="hlink"/>
                </a:solidFill>
              </a:rPr>
              <a:t>True </a:t>
            </a:r>
            <a:r>
              <a:rPr lang="en-US" sz="1400" b="1" smtClean="0"/>
              <a:t>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</a:t>
            </a:r>
            <a:r>
              <a:rPr lang="en-US" sz="1400" b="1" smtClean="0">
                <a:solidFill>
                  <a:schemeClr val="hlink"/>
                </a:solidFill>
              </a:rPr>
              <a:t>Case </a:t>
            </a:r>
            <a:r>
              <a:rPr lang="en-US" sz="1400" b="1" smtClean="0"/>
              <a:t>7 </a:t>
            </a:r>
            <a:r>
              <a:rPr lang="en-US" sz="1400" b="1" smtClean="0">
                <a:solidFill>
                  <a:schemeClr val="hlink"/>
                </a:solidFill>
              </a:rPr>
              <a:t>To</a:t>
            </a:r>
            <a:r>
              <a:rPr lang="en-US" sz="1400" b="1" smtClean="0"/>
              <a:t>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    imgSun.Visible = </a:t>
            </a:r>
            <a:r>
              <a:rPr lang="en-US" sz="1400" b="1" smtClean="0">
                <a:solidFill>
                  <a:schemeClr val="hlink"/>
                </a:solidFill>
              </a:rPr>
              <a:t>True </a:t>
            </a:r>
            <a:r>
              <a:rPr lang="en-US" sz="1400" b="1" smtClean="0"/>
              <a:t>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hlink"/>
                </a:solidFill>
              </a:rPr>
              <a:t>        Case</a:t>
            </a:r>
            <a:r>
              <a:rPr lang="en-US" sz="1400" b="1" smtClean="0"/>
              <a:t> 9 </a:t>
            </a:r>
            <a:r>
              <a:rPr lang="en-US" sz="1400" b="1" smtClean="0">
                <a:solidFill>
                  <a:schemeClr val="hlink"/>
                </a:solidFill>
              </a:rPr>
              <a:t>To</a:t>
            </a:r>
            <a:r>
              <a:rPr lang="en-US" sz="1400" b="1" smtClean="0"/>
              <a:t> 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        imgFall.Visible = </a:t>
            </a:r>
            <a:r>
              <a:rPr lang="en-US" sz="1400" b="1" smtClean="0">
                <a:solidFill>
                  <a:schemeClr val="hlink"/>
                </a:solidFill>
              </a:rPr>
              <a:t>True</a:t>
            </a:r>
            <a:r>
              <a:rPr lang="en-US" sz="1400" b="1" smtClean="0"/>
              <a:t>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hlink"/>
                </a:solidFill>
              </a:rPr>
              <a:t>        Case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hlink"/>
                </a:solidFill>
              </a:rPr>
              <a:t>           </a:t>
            </a:r>
            <a:r>
              <a:rPr lang="en-US" sz="1400" b="1" smtClean="0"/>
              <a:t>(show a message box)</a:t>
            </a:r>
            <a:endParaRPr lang="en-US" sz="1400" b="1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smtClean="0"/>
              <a:t>    </a:t>
            </a:r>
            <a:r>
              <a:rPr lang="en-US" sz="1400" b="1" smtClean="0">
                <a:solidFill>
                  <a:schemeClr val="hlink"/>
                </a:solidFill>
              </a:rPr>
              <a:t>End Select</a:t>
            </a: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191250" cy="609600"/>
          </a:xfrm>
        </p:spPr>
        <p:txBody>
          <a:bodyPr/>
          <a:lstStyle/>
          <a:p>
            <a:r>
              <a:rPr lang="en-US" smtClean="0"/>
              <a:t>Displaying the month…                      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intMonth = InputBox("Enter the number of a month", _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 "Entry must be between 1 and 12")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</a:t>
            </a:r>
            <a:r>
              <a:rPr lang="en-US" sz="1600" smtClean="0">
                <a:solidFill>
                  <a:schemeClr val="hlink"/>
                </a:solidFill>
              </a:rPr>
              <a:t>Select Case</a:t>
            </a:r>
            <a:r>
              <a:rPr lang="en-US" sz="1600" smtClean="0"/>
              <a:t> intMonth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hlink"/>
                </a:solidFill>
              </a:rPr>
              <a:t>        Case</a:t>
            </a:r>
            <a:r>
              <a:rPr lang="en-US" sz="1600" smtClean="0"/>
              <a:t>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 strMonth = "January"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</a:t>
            </a:r>
            <a:r>
              <a:rPr lang="en-US" sz="1600" smtClean="0">
                <a:solidFill>
                  <a:schemeClr val="hlink"/>
                </a:solidFill>
              </a:rPr>
              <a:t>Case</a:t>
            </a:r>
            <a:r>
              <a:rPr lang="en-US" sz="1600" smtClean="0"/>
              <a:t>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 strMonth = "February"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</a:t>
            </a:r>
            <a:r>
              <a:rPr lang="en-US" sz="1600" smtClean="0">
                <a:solidFill>
                  <a:schemeClr val="hlink"/>
                </a:solidFill>
              </a:rPr>
              <a:t>Case</a:t>
            </a:r>
            <a:r>
              <a:rPr lang="en-US" sz="1600" smtClean="0"/>
              <a:t>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        strMonth = "March “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(and so on…)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55"/>
        <a:ea typeface=""/>
        <a:cs typeface=""/>
      </a:majorFont>
      <a:minorFont>
        <a:latin typeface="Univers 55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Arial" pitchFamily="-106" charset="0"/>
            <a:cs typeface="Arial" pitchFamily="-106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VBA Training – Part VI</Template>
  <TotalTime>38</TotalTime>
  <Words>5606</Words>
  <Application>Microsoft Office PowerPoint</Application>
  <PresentationFormat>On-screen Show (4:3)</PresentationFormat>
  <Paragraphs>1113</Paragraphs>
  <Slides>100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5" baseType="lpstr">
      <vt:lpstr>Arial</vt:lpstr>
      <vt:lpstr>Univers 55</vt:lpstr>
      <vt:lpstr>ＭＳ Ｐゴシック</vt:lpstr>
      <vt:lpstr>Webdings</vt:lpstr>
      <vt:lpstr>Times New Roman</vt:lpstr>
      <vt:lpstr>Verdana</vt:lpstr>
      <vt:lpstr>Wingdings</vt:lpstr>
      <vt:lpstr>Courier New</vt:lpstr>
      <vt:lpstr>Comic Sans MS</vt:lpstr>
      <vt:lpstr>Helv</vt:lpstr>
      <vt:lpstr>AvantGarde</vt:lpstr>
      <vt:lpstr>Helvetica</vt:lpstr>
      <vt:lpstr>Blank Presentation</vt:lpstr>
      <vt:lpstr>2_Blank Presentation</vt:lpstr>
      <vt:lpstr>Bitmap Image</vt:lpstr>
      <vt:lpstr>Visual Basic for Applications   -    The Environment </vt:lpstr>
      <vt:lpstr>Computer Programming</vt:lpstr>
      <vt:lpstr>What is VBA?</vt:lpstr>
      <vt:lpstr>What does VBA allow you to do?</vt:lpstr>
      <vt:lpstr>Why Learn to Program in VBA?</vt:lpstr>
      <vt:lpstr>What’s needed from you</vt:lpstr>
      <vt:lpstr>VBA=General Programming+Object Manipulation</vt:lpstr>
      <vt:lpstr>The Object Model – an analogy</vt:lpstr>
      <vt:lpstr>Object Model for Cars</vt:lpstr>
      <vt:lpstr>Object Property Values</vt:lpstr>
      <vt:lpstr>VBA Object Models</vt:lpstr>
      <vt:lpstr>Objects and Events</vt:lpstr>
      <vt:lpstr>Intro to (MS Excel) Objects</vt:lpstr>
      <vt:lpstr>Slide 14</vt:lpstr>
      <vt:lpstr>Collections of Objects</vt:lpstr>
      <vt:lpstr>Object Models are Hierarchical</vt:lpstr>
      <vt:lpstr>Programming with VBA</vt:lpstr>
      <vt:lpstr>Where does code live in Excel and Access (and Word, etc)?</vt:lpstr>
      <vt:lpstr>Visual Basic Editor</vt:lpstr>
      <vt:lpstr>Slide 20</vt:lpstr>
      <vt:lpstr>Customizing the VBE</vt:lpstr>
      <vt:lpstr>Variables</vt:lpstr>
      <vt:lpstr>Some VBA Data Types</vt:lpstr>
      <vt:lpstr>Structured Programming Concepts</vt:lpstr>
      <vt:lpstr>What is an event?  </vt:lpstr>
      <vt:lpstr>Graphical User Interface</vt:lpstr>
      <vt:lpstr>Example GUI  </vt:lpstr>
      <vt:lpstr>What happens when you use VBA   </vt:lpstr>
      <vt:lpstr>The MsgBox Statement</vt:lpstr>
      <vt:lpstr>Getting information from the user—Input Box</vt:lpstr>
      <vt:lpstr>Message Box displays value from Input Box    </vt:lpstr>
      <vt:lpstr>Calling Event Procedures, Macros       </vt:lpstr>
      <vt:lpstr>Design Mode versus Run Mode    </vt:lpstr>
      <vt:lpstr>Moving back and forth</vt:lpstr>
      <vt:lpstr>Where is VBA code stored?  </vt:lpstr>
      <vt:lpstr>Slide 36</vt:lpstr>
      <vt:lpstr>Programs as Recipes</vt:lpstr>
      <vt:lpstr>Assignment Statement     </vt:lpstr>
      <vt:lpstr>Let's look at examples of  FLAWED assignment statements</vt:lpstr>
      <vt:lpstr>How the computer reads a line of code     </vt:lpstr>
      <vt:lpstr>Errors in continuing lines of code</vt:lpstr>
      <vt:lpstr>VBA  Objects, Message Boxes as Functions  </vt:lpstr>
      <vt:lpstr>Objects—in Excel:   </vt:lpstr>
      <vt:lpstr>Slide 44</vt:lpstr>
      <vt:lpstr>Cells Notation            </vt:lpstr>
      <vt:lpstr>Help on cell notation      </vt:lpstr>
      <vt:lpstr>We can use a range NAME to make  coding easier      </vt:lpstr>
      <vt:lpstr>Clearing a column     </vt:lpstr>
      <vt:lpstr>Using the Message Box as a Function  </vt:lpstr>
      <vt:lpstr>What is the difference?    </vt:lpstr>
      <vt:lpstr>Using the Message Box to Get Data  </vt:lpstr>
      <vt:lpstr>The Message Box Also  Returns a Number   </vt:lpstr>
      <vt:lpstr>vbOK, vbCancel, etc.</vt:lpstr>
      <vt:lpstr>Variables and Constants </vt:lpstr>
      <vt:lpstr>Note—your VBA book may  not use our naming conventions!</vt:lpstr>
      <vt:lpstr>Data -- Variables    </vt:lpstr>
      <vt:lpstr>Where are the properties stored in memory? </vt:lpstr>
      <vt:lpstr>Variables     </vt:lpstr>
      <vt:lpstr>Why do we use variables?    </vt:lpstr>
      <vt:lpstr>Why we use variables    </vt:lpstr>
      <vt:lpstr>Creating a Variable    </vt:lpstr>
      <vt:lpstr>Rules for Forming Names for  Constants and Variables </vt:lpstr>
      <vt:lpstr>Proper Naming is a MUST    </vt:lpstr>
      <vt:lpstr>Intrinsic Constants   </vt:lpstr>
      <vt:lpstr>Named Constants      </vt:lpstr>
      <vt:lpstr>Constants and  Data Types                         </vt:lpstr>
      <vt:lpstr>Debugging code   </vt:lpstr>
      <vt:lpstr>Variables and Constants use the same  data types – our text book is not consistent in naming them, but you must be</vt:lpstr>
      <vt:lpstr>Data Types     </vt:lpstr>
      <vt:lpstr>Data Types           </vt:lpstr>
      <vt:lpstr>More data types</vt:lpstr>
      <vt:lpstr>Error!  </vt:lpstr>
      <vt:lpstr>Local Variable   </vt:lpstr>
      <vt:lpstr>What could be confusing here?           </vt:lpstr>
      <vt:lpstr>If, If Else Statements    </vt:lpstr>
      <vt:lpstr>Programming Tools:</vt:lpstr>
      <vt:lpstr>Key parts of a flowchart   </vt:lpstr>
      <vt:lpstr>Making Decisions:  If Statements    </vt:lpstr>
      <vt:lpstr>Flowchart of a simple If statement:  </vt:lpstr>
      <vt:lpstr>Simple decision-making statement       </vt:lpstr>
      <vt:lpstr>Using   Else    </vt:lpstr>
      <vt:lpstr>Two-Way Decisions:  If-Else Flowchart     </vt:lpstr>
      <vt:lpstr>Two-way decision-making statement       </vt:lpstr>
      <vt:lpstr>Just to let you know…Computer Viruses</vt:lpstr>
      <vt:lpstr>Nested If Statements in VBA      </vt:lpstr>
      <vt:lpstr>Compound Conditions  --  Review       </vt:lpstr>
      <vt:lpstr>Example of NOT – Track Meet Scores </vt:lpstr>
      <vt:lpstr>Nested If Statements</vt:lpstr>
      <vt:lpstr>Putting it all together with Excel     </vt:lpstr>
      <vt:lpstr>What does this code do?     </vt:lpstr>
      <vt:lpstr>What does this code do?     </vt:lpstr>
      <vt:lpstr>Putting it all together with Excel,  Else/If    </vt:lpstr>
      <vt:lpstr>Nested If Flowchart     </vt:lpstr>
      <vt:lpstr>Case Statements</vt:lpstr>
      <vt:lpstr>Setting up the Case Statement   </vt:lpstr>
      <vt:lpstr>The Case Statement     </vt:lpstr>
      <vt:lpstr>Select Case – Example –We can use this later in loops!    </vt:lpstr>
      <vt:lpstr>Checking a variable, showing a picture      </vt:lpstr>
      <vt:lpstr>Displaying the month…                       </vt:lpstr>
      <vt:lpstr>End of Part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Applications   -    The Environment </dc:title>
  <dc:creator>ajay</dc:creator>
  <cp:lastModifiedBy>Deepak.Mishra</cp:lastModifiedBy>
  <cp:revision>13</cp:revision>
  <dcterms:created xsi:type="dcterms:W3CDTF">2009-08-13T03:10:11Z</dcterms:created>
  <dcterms:modified xsi:type="dcterms:W3CDTF">2011-06-14T07:59:35Z</dcterms:modified>
</cp:coreProperties>
</file>