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4" r:id="rId2"/>
    <p:sldMasterId id="2147483690" r:id="rId3"/>
  </p:sldMasterIdLst>
  <p:notesMasterIdLst>
    <p:notesMasterId r:id="rId51"/>
  </p:notesMasterIdLst>
  <p:sldIdLst>
    <p:sldId id="260" r:id="rId4"/>
    <p:sldId id="280" r:id="rId5"/>
    <p:sldId id="283" r:id="rId6"/>
    <p:sldId id="282" r:id="rId7"/>
    <p:sldId id="284" r:id="rId8"/>
    <p:sldId id="281" r:id="rId9"/>
    <p:sldId id="285" r:id="rId10"/>
    <p:sldId id="286" r:id="rId11"/>
    <p:sldId id="288" r:id="rId12"/>
    <p:sldId id="289" r:id="rId13"/>
    <p:sldId id="290"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3" r:id="rId42"/>
    <p:sldId id="322" r:id="rId43"/>
    <p:sldId id="320" r:id="rId44"/>
    <p:sldId id="324" r:id="rId45"/>
    <p:sldId id="325" r:id="rId46"/>
    <p:sldId id="326" r:id="rId47"/>
    <p:sldId id="327" r:id="rId48"/>
    <p:sldId id="328" r:id="rId49"/>
    <p:sldId id="329" r:id="rId50"/>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7E2"/>
    <a:srgbClr val="00FFFF"/>
    <a:srgbClr val="FE7F00"/>
    <a:srgbClr val="800080"/>
    <a:srgbClr val="333399"/>
    <a:srgbClr val="339933"/>
    <a:srgbClr val="AC5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52" autoAdjust="0"/>
    <p:restoredTop sz="97013" autoAdjust="0"/>
  </p:normalViewPr>
  <p:slideViewPr>
    <p:cSldViewPr>
      <p:cViewPr>
        <p:scale>
          <a:sx n="100" d="100"/>
          <a:sy n="100" d="100"/>
        </p:scale>
        <p:origin x="-68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7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2194CC-0C81-4FC4-8737-081D47B7DAC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151994FF-3DFF-4D6D-97F3-D1D6ECF4B69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B188B29-55A6-45D6-B665-469F825DA32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990600"/>
            <a:ext cx="1762125"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44613" y="990600"/>
            <a:ext cx="5133975" cy="47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E1D0DED-1962-4E4F-ADAB-BBA972CFE1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563BD2DE-56CF-44D9-B5C8-9A36568B6BE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F64E511-9020-4862-B0A0-6F92A99E9CF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0A227EC-9176-4C2F-89B4-6A0FBD9DDD1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1C9835E-4B93-480F-8B04-902D11B26111}"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30E020F7-7C00-409E-85CE-C80BADB6386B}"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AF304FE0-3E72-4EEC-853B-1B260F920794}"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5DA32FD-3AEC-4586-9017-6EBFAF1F3AF6}"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67C8DC6-79D2-4E1A-AFE1-2296636826D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C08CFD2-1299-4375-8EEF-7FD004247A03}"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AA8E801-B9C3-459B-859C-2E8AA7D2E45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7D43E92-3507-4601-9533-5D9A0FDD6B69}"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5857B8F-86C2-438D-A6C4-EBFB5BFF1934}"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1430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36195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975475" y="6337300"/>
            <a:ext cx="2133600" cy="476250"/>
          </a:xfrm>
        </p:spPr>
        <p:txBody>
          <a:bodyPr/>
          <a:lstStyle>
            <a:lvl1pPr>
              <a:defRPr/>
            </a:lvl1pPr>
          </a:lstStyle>
          <a:p>
            <a:fld id="{87EC8769-7C1E-42DA-B952-E40685C49F2F}"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143000"/>
            <a:ext cx="8229600" cy="4800600"/>
          </a:xfrm>
        </p:spPr>
        <p:txBody>
          <a:bodyPr/>
          <a:lstStyle/>
          <a:p>
            <a:endParaRPr lang="en-US"/>
          </a:p>
        </p:txBody>
      </p:sp>
      <p:sp>
        <p:nvSpPr>
          <p:cNvPr id="4" name="Slide Number Placeholder 3"/>
          <p:cNvSpPr>
            <a:spLocks noGrp="1"/>
          </p:cNvSpPr>
          <p:nvPr>
            <p:ph type="sldNum" sz="quarter" idx="10"/>
          </p:nvPr>
        </p:nvSpPr>
        <p:spPr>
          <a:xfrm>
            <a:off x="6975475" y="6337300"/>
            <a:ext cx="2133600" cy="476250"/>
          </a:xfrm>
        </p:spPr>
        <p:txBody>
          <a:bodyPr/>
          <a:lstStyle>
            <a:lvl1pPr>
              <a:defRPr/>
            </a:lvl1pPr>
          </a:lstStyle>
          <a:p>
            <a:fld id="{35CD8913-D7E9-4E96-9C1F-934EE864AB90}"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6/14/2011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6/14/2011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6/14/2011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D013E7D-132A-4D62-AC78-476C43A57F67}"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6/14/2011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1430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36195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975475" y="6337300"/>
            <a:ext cx="2133600" cy="476250"/>
          </a:xfrm>
        </p:spPr>
        <p:txBody>
          <a:bodyPr/>
          <a:lstStyle>
            <a:lvl1pPr>
              <a:defRPr/>
            </a:lvl1pPr>
          </a:lstStyle>
          <a:p>
            <a:fld id="{87EC8769-7C1E-42DA-B952-E40685C49F2F}"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143000"/>
            <a:ext cx="8229600" cy="4800600"/>
          </a:xfrm>
        </p:spPr>
        <p:txBody>
          <a:bodyPr/>
          <a:lstStyle/>
          <a:p>
            <a:endParaRPr lang="en-US"/>
          </a:p>
        </p:txBody>
      </p:sp>
      <p:sp>
        <p:nvSpPr>
          <p:cNvPr id="4" name="Slide Number Placeholder 3"/>
          <p:cNvSpPr>
            <a:spLocks noGrp="1"/>
          </p:cNvSpPr>
          <p:nvPr>
            <p:ph type="sldNum" sz="quarter" idx="10"/>
          </p:nvPr>
        </p:nvSpPr>
        <p:spPr>
          <a:xfrm>
            <a:off x="6975475" y="6337300"/>
            <a:ext cx="2133600" cy="476250"/>
          </a:xfrm>
        </p:spPr>
        <p:txBody>
          <a:bodyPr/>
          <a:lstStyle>
            <a:lvl1pPr>
              <a:defRPr/>
            </a:lvl1pPr>
          </a:lstStyle>
          <a:p>
            <a:fld id="{35CD8913-D7E9-4E96-9C1F-934EE864AB9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4461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506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DFE0BBAA-ECA0-4422-9D52-F4B158020D0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16CBB22-5607-488D-B863-DBDE5BC8D85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73077D5-CE23-4E75-A810-F8BC9C94787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E5D61D4-9ADA-47CA-9EC7-2CD1478DDED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381D468-92FA-496C-8D9D-93A51DBA022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A02E466-9A3B-416F-8E0B-841862D0C98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344613" y="990600"/>
            <a:ext cx="70485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4819" name="Rectangle 3"/>
          <p:cNvSpPr>
            <a:spLocks noGrp="1" noChangeArrowheads="1"/>
          </p:cNvSpPr>
          <p:nvPr>
            <p:ph type="body" idx="1"/>
          </p:nvPr>
        </p:nvSpPr>
        <p:spPr bwMode="auto">
          <a:xfrm>
            <a:off x="1344613" y="1600200"/>
            <a:ext cx="70485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3482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3482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34823" name="Group 7"/>
          <p:cNvGrpSpPr>
            <a:grpSpLocks/>
          </p:cNvGrpSpPr>
          <p:nvPr/>
        </p:nvGrpSpPr>
        <p:grpSpPr bwMode="auto">
          <a:xfrm>
            <a:off x="179388" y="5978525"/>
            <a:ext cx="3529012" cy="403225"/>
            <a:chOff x="113" y="3766"/>
            <a:chExt cx="2223" cy="254"/>
          </a:xfrm>
        </p:grpSpPr>
        <p:sp>
          <p:nvSpPr>
            <p:cNvPr id="3482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3482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3482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3482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3482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3482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3483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3483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3483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3483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3483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3483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3483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3483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3483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3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3484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3484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3484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3484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3484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3484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3484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3484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3485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3485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3485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3485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3485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5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3485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3485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3485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5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3486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3486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3486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3486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3486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3486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3486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3486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7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3487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3487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3487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3487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3487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3487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3487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A286042D-1A84-4773-AA42-949B924D85A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rtl="0" eaLnBrk="0" fontAlgn="base" hangingPunct="0">
        <a:spcBef>
          <a:spcPct val="0"/>
        </a:spcBef>
        <a:spcAft>
          <a:spcPct val="0"/>
        </a:spcAft>
        <a:defRPr sz="2400">
          <a:solidFill>
            <a:srgbClr val="FF0000"/>
          </a:solidFill>
          <a:latin typeface="+mj-lt"/>
          <a:ea typeface="+mj-ea"/>
          <a:cs typeface="+mj-cs"/>
        </a:defRPr>
      </a:lvl1pPr>
      <a:lvl2pPr algn="l" rtl="0" eaLnBrk="0" fontAlgn="base" hangingPunct="0">
        <a:spcBef>
          <a:spcPct val="0"/>
        </a:spcBef>
        <a:spcAft>
          <a:spcPct val="0"/>
        </a:spcAft>
        <a:defRPr sz="2400">
          <a:solidFill>
            <a:srgbClr val="FF0000"/>
          </a:solidFill>
          <a:latin typeface="Univers 55" pitchFamily="2" charset="0"/>
        </a:defRPr>
      </a:lvl2pPr>
      <a:lvl3pPr algn="l" rtl="0" eaLnBrk="0" fontAlgn="base" hangingPunct="0">
        <a:spcBef>
          <a:spcPct val="0"/>
        </a:spcBef>
        <a:spcAft>
          <a:spcPct val="0"/>
        </a:spcAft>
        <a:defRPr sz="2400">
          <a:solidFill>
            <a:srgbClr val="FF0000"/>
          </a:solidFill>
          <a:latin typeface="Univers 55" pitchFamily="2" charset="0"/>
        </a:defRPr>
      </a:lvl3pPr>
      <a:lvl4pPr algn="l" rtl="0" eaLnBrk="0" fontAlgn="base" hangingPunct="0">
        <a:spcBef>
          <a:spcPct val="0"/>
        </a:spcBef>
        <a:spcAft>
          <a:spcPct val="0"/>
        </a:spcAft>
        <a:defRPr sz="2400">
          <a:solidFill>
            <a:srgbClr val="FF0000"/>
          </a:solidFill>
          <a:latin typeface="Univers 55" pitchFamily="2" charset="0"/>
        </a:defRPr>
      </a:lvl4pPr>
      <a:lvl5pPr algn="l" rtl="0" eaLnBrk="0" fontAlgn="base" hangingPunct="0">
        <a:spcBef>
          <a:spcPct val="0"/>
        </a:spcBef>
        <a:spcAft>
          <a:spcPct val="0"/>
        </a:spcAft>
        <a:defRPr sz="2400">
          <a:solidFill>
            <a:srgbClr val="FF0000"/>
          </a:solidFill>
          <a:latin typeface="Univers 55" pitchFamily="2" charset="0"/>
        </a:defRPr>
      </a:lvl5pPr>
      <a:lvl6pPr marL="457200" algn="l" rtl="0" eaLnBrk="0" fontAlgn="base" hangingPunct="0">
        <a:spcBef>
          <a:spcPct val="0"/>
        </a:spcBef>
        <a:spcAft>
          <a:spcPct val="0"/>
        </a:spcAft>
        <a:defRPr sz="2400">
          <a:solidFill>
            <a:srgbClr val="FF0000"/>
          </a:solidFill>
          <a:latin typeface="Univers 55" pitchFamily="2" charset="0"/>
        </a:defRPr>
      </a:lvl6pPr>
      <a:lvl7pPr marL="914400" algn="l" rtl="0" eaLnBrk="0" fontAlgn="base" hangingPunct="0">
        <a:spcBef>
          <a:spcPct val="0"/>
        </a:spcBef>
        <a:spcAft>
          <a:spcPct val="0"/>
        </a:spcAft>
        <a:defRPr sz="2400">
          <a:solidFill>
            <a:srgbClr val="FF0000"/>
          </a:solidFill>
          <a:latin typeface="Univers 55" pitchFamily="2" charset="0"/>
        </a:defRPr>
      </a:lvl7pPr>
      <a:lvl8pPr marL="1371600" algn="l" rtl="0" eaLnBrk="0" fontAlgn="base" hangingPunct="0">
        <a:spcBef>
          <a:spcPct val="0"/>
        </a:spcBef>
        <a:spcAft>
          <a:spcPct val="0"/>
        </a:spcAft>
        <a:defRPr sz="2400">
          <a:solidFill>
            <a:srgbClr val="FF0000"/>
          </a:solidFill>
          <a:latin typeface="Univers 55" pitchFamily="2" charset="0"/>
        </a:defRPr>
      </a:lvl8pPr>
      <a:lvl9pPr marL="1828800" algn="l" rtl="0" eaLnBrk="0" fontAlgn="base" hangingPunct="0">
        <a:spcBef>
          <a:spcPct val="0"/>
        </a:spcBef>
        <a:spcAft>
          <a:spcPct val="0"/>
        </a:spcAft>
        <a:defRPr sz="2400">
          <a:solidFill>
            <a:srgbClr val="FF0000"/>
          </a:solidFill>
          <a:latin typeface="Univers 55" pitchFamily="2" charset="0"/>
        </a:defRPr>
      </a:lvl9pPr>
    </p:titleStyle>
    <p:bodyStyle>
      <a:lvl1pPr marL="342900" indent="-342900" algn="l" rtl="0" eaLnBrk="0" fontAlgn="base" hangingPunct="0">
        <a:lnSpc>
          <a:spcPts val="2400"/>
        </a:lnSpc>
        <a:spcBef>
          <a:spcPct val="0"/>
        </a:spcBef>
        <a:spcAft>
          <a:spcPts val="1000"/>
        </a:spcAft>
        <a:buChar char="•"/>
        <a:defRPr sz="3200">
          <a:solidFill>
            <a:schemeClr val="tx1"/>
          </a:solidFill>
          <a:latin typeface="+mn-lt"/>
          <a:ea typeface="+mn-ea"/>
          <a:cs typeface="+mn-cs"/>
        </a:defRPr>
      </a:lvl1pPr>
      <a:lvl2pPr marL="379413" indent="285750" algn="l" rtl="0" eaLnBrk="0" fontAlgn="base" hangingPunct="0">
        <a:lnSpc>
          <a:spcPts val="3000"/>
        </a:lnSpc>
        <a:spcBef>
          <a:spcPct val="0"/>
        </a:spcBef>
        <a:spcAft>
          <a:spcPts val="500"/>
        </a:spcAft>
        <a:buClr>
          <a:srgbClr val="FF0000"/>
        </a:buClr>
        <a:buSzPct val="125000"/>
        <a:buFont typeface="Webdings" pitchFamily="18" charset="2"/>
        <a:buChar char="4"/>
        <a:defRPr sz="2800">
          <a:solidFill>
            <a:schemeClr val="tx1"/>
          </a:solidFill>
          <a:latin typeface="+mn-lt"/>
        </a:defRPr>
      </a:lvl2pPr>
      <a:lvl3pPr marL="1049338" indent="-193675" algn="l" rtl="0" eaLnBrk="0" fontAlgn="base" hangingPunct="0">
        <a:lnSpc>
          <a:spcPts val="3000"/>
        </a:lnSpc>
        <a:spcBef>
          <a:spcPct val="0"/>
        </a:spcBef>
        <a:spcAft>
          <a:spcPts val="500"/>
        </a:spcAft>
        <a:buChar char="–"/>
        <a:defRPr sz="2400">
          <a:solidFill>
            <a:schemeClr val="tx1"/>
          </a:solidFill>
          <a:latin typeface="+mn-lt"/>
        </a:defRPr>
      </a:lvl3pPr>
      <a:lvl4pPr marL="1617663" indent="-187325" algn="l" rtl="0" eaLnBrk="0" fontAlgn="base" hangingPunct="0">
        <a:lnSpc>
          <a:spcPts val="3000"/>
        </a:lnSpc>
        <a:spcBef>
          <a:spcPct val="0"/>
        </a:spcBef>
        <a:spcAft>
          <a:spcPts val="500"/>
        </a:spcAft>
        <a:buChar char="–"/>
        <a:defRPr sz="2000">
          <a:solidFill>
            <a:schemeClr val="tx1"/>
          </a:solidFill>
          <a:latin typeface="+mn-lt"/>
        </a:defRPr>
      </a:lvl4pPr>
      <a:lvl5pPr marL="1998663" indent="-187325" algn="l" rtl="0" eaLnBrk="0" fontAlgn="base" hangingPunct="0">
        <a:lnSpc>
          <a:spcPts val="3000"/>
        </a:lnSpc>
        <a:spcBef>
          <a:spcPct val="0"/>
        </a:spcBef>
        <a:spcAft>
          <a:spcPts val="500"/>
        </a:spcAft>
        <a:buChar char="–"/>
        <a:defRPr sz="2000">
          <a:solidFill>
            <a:schemeClr val="tx1"/>
          </a:solidFill>
          <a:latin typeface="+mn-lt"/>
        </a:defRPr>
      </a:lvl5pPr>
      <a:lvl6pPr marL="2455863" indent="-187325" algn="l" rtl="0" eaLnBrk="0" fontAlgn="base" hangingPunct="0">
        <a:lnSpc>
          <a:spcPts val="3000"/>
        </a:lnSpc>
        <a:spcBef>
          <a:spcPct val="0"/>
        </a:spcBef>
        <a:spcAft>
          <a:spcPts val="500"/>
        </a:spcAft>
        <a:buChar char="–"/>
        <a:defRPr sz="2000">
          <a:solidFill>
            <a:schemeClr val="tx1"/>
          </a:solidFill>
          <a:latin typeface="+mn-lt"/>
        </a:defRPr>
      </a:lvl6pPr>
      <a:lvl7pPr marL="2913063" indent="-187325" algn="l" rtl="0" eaLnBrk="0" fontAlgn="base" hangingPunct="0">
        <a:lnSpc>
          <a:spcPts val="3000"/>
        </a:lnSpc>
        <a:spcBef>
          <a:spcPct val="0"/>
        </a:spcBef>
        <a:spcAft>
          <a:spcPts val="500"/>
        </a:spcAft>
        <a:buChar char="–"/>
        <a:defRPr sz="2000">
          <a:solidFill>
            <a:schemeClr val="tx1"/>
          </a:solidFill>
          <a:latin typeface="+mn-lt"/>
        </a:defRPr>
      </a:lvl7pPr>
      <a:lvl8pPr marL="3370263" indent="-187325" algn="l" rtl="0" eaLnBrk="0" fontAlgn="base" hangingPunct="0">
        <a:lnSpc>
          <a:spcPts val="3000"/>
        </a:lnSpc>
        <a:spcBef>
          <a:spcPct val="0"/>
        </a:spcBef>
        <a:spcAft>
          <a:spcPts val="500"/>
        </a:spcAft>
        <a:buChar char="–"/>
        <a:defRPr sz="2000">
          <a:solidFill>
            <a:schemeClr val="tx1"/>
          </a:solidFill>
          <a:latin typeface="+mn-lt"/>
        </a:defRPr>
      </a:lvl8pPr>
      <a:lvl9pPr marL="3827463" indent="-187325" algn="l" rtl="0" eaLnBrk="0" fontAlgn="base" hangingPunct="0">
        <a:lnSpc>
          <a:spcPts val="3000"/>
        </a:lnSpc>
        <a:spcBef>
          <a:spcPct val="0"/>
        </a:spcBef>
        <a:spcAft>
          <a:spcPts val="5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bwMode="auto">
          <a:xfrm>
            <a:off x="609600" y="1143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8090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8090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80903" name="Group 7"/>
          <p:cNvGrpSpPr>
            <a:grpSpLocks/>
          </p:cNvGrpSpPr>
          <p:nvPr/>
        </p:nvGrpSpPr>
        <p:grpSpPr bwMode="auto">
          <a:xfrm>
            <a:off x="179388" y="5978525"/>
            <a:ext cx="3529012" cy="403225"/>
            <a:chOff x="113" y="3766"/>
            <a:chExt cx="2223" cy="254"/>
          </a:xfrm>
        </p:grpSpPr>
        <p:sp>
          <p:nvSpPr>
            <p:cNvPr id="8090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8090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8090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8090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8090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8090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8091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8091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8091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8091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8091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8091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8091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8091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8091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1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8092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8092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8092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8092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8092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8092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8092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8092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8093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8093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8093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8093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8093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3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8093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8093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8093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3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8094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8094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8094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8094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8094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8094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8094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8094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5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8095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8095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8095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8095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8095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8095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8095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8A3A2B85-5307-4C93-A5A7-73C1252F7D93}" type="slidenum">
              <a:rPr lang="en-US"/>
              <a:pPr/>
              <a:t>‹#›</a:t>
            </a:fld>
            <a:endParaRPr lang="en-US"/>
          </a:p>
        </p:txBody>
      </p:sp>
      <p:sp>
        <p:nvSpPr>
          <p:cNvPr id="80898" name="Rectangle 2"/>
          <p:cNvSpPr>
            <a:spLocks noGrp="1" noChangeArrowheads="1"/>
          </p:cNvSpPr>
          <p:nvPr>
            <p:ph type="title"/>
          </p:nvPr>
        </p:nvSpPr>
        <p:spPr bwMode="auto">
          <a:xfrm>
            <a:off x="0" y="0"/>
            <a:ext cx="6096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ftr="0" dt="0"/>
  <p:txStyles>
    <p:titleStyle>
      <a:lvl1pPr algn="l" rtl="0" fontAlgn="base">
        <a:spcBef>
          <a:spcPct val="0"/>
        </a:spcBef>
        <a:spcAft>
          <a:spcPct val="0"/>
        </a:spcAft>
        <a:defRPr sz="2000" b="1">
          <a:solidFill>
            <a:schemeClr val="bg1"/>
          </a:solidFill>
          <a:latin typeface="+mj-lt"/>
          <a:ea typeface="+mj-ea"/>
          <a:cs typeface="+mj-cs"/>
        </a:defRPr>
      </a:lvl1pPr>
      <a:lvl2pPr algn="l" rtl="0" fontAlgn="base">
        <a:spcBef>
          <a:spcPct val="0"/>
        </a:spcBef>
        <a:spcAft>
          <a:spcPct val="0"/>
        </a:spcAft>
        <a:defRPr sz="2000" b="1">
          <a:solidFill>
            <a:schemeClr val="bg1"/>
          </a:solidFill>
          <a:latin typeface="Arial" charset="0"/>
          <a:cs typeface="Arial" charset="0"/>
        </a:defRPr>
      </a:lvl2pPr>
      <a:lvl3pPr algn="l" rtl="0" fontAlgn="base">
        <a:spcBef>
          <a:spcPct val="0"/>
        </a:spcBef>
        <a:spcAft>
          <a:spcPct val="0"/>
        </a:spcAft>
        <a:defRPr sz="2000" b="1">
          <a:solidFill>
            <a:schemeClr val="bg1"/>
          </a:solidFill>
          <a:latin typeface="Arial" charset="0"/>
          <a:cs typeface="Arial" charset="0"/>
        </a:defRPr>
      </a:lvl3pPr>
      <a:lvl4pPr algn="l" rtl="0" fontAlgn="base">
        <a:spcBef>
          <a:spcPct val="0"/>
        </a:spcBef>
        <a:spcAft>
          <a:spcPct val="0"/>
        </a:spcAft>
        <a:defRPr sz="2000" b="1">
          <a:solidFill>
            <a:schemeClr val="bg1"/>
          </a:solidFill>
          <a:latin typeface="Arial" charset="0"/>
          <a:cs typeface="Arial" charset="0"/>
        </a:defRPr>
      </a:lvl4pPr>
      <a:lvl5pPr algn="l" rtl="0" fontAlgn="base">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342900" indent="-342900" algn="l" rtl="0" fontAlgn="base">
        <a:spcBef>
          <a:spcPct val="0"/>
        </a:spcBef>
        <a:spcAft>
          <a:spcPct val="20000"/>
        </a:spcAft>
        <a:buChar char="•"/>
        <a:defRPr sz="1200" b="1">
          <a:solidFill>
            <a:schemeClr val="tx1"/>
          </a:solidFill>
          <a:latin typeface="+mn-lt"/>
          <a:ea typeface="+mn-ea"/>
          <a:cs typeface="+mn-cs"/>
        </a:defRPr>
      </a:lvl1pPr>
      <a:lvl2pPr marL="379413" indent="285750" algn="l" rtl="0" fontAlgn="base">
        <a:spcBef>
          <a:spcPct val="0"/>
        </a:spcBef>
        <a:spcAft>
          <a:spcPct val="40000"/>
        </a:spcAft>
        <a:buClr>
          <a:srgbClr val="FF0000"/>
        </a:buClr>
        <a:buFont typeface="Webdings" pitchFamily="18" charset="2"/>
        <a:buChar char="4"/>
        <a:defRPr sz="1000">
          <a:solidFill>
            <a:schemeClr val="tx1"/>
          </a:solidFill>
          <a:latin typeface="+mn-lt"/>
          <a:cs typeface="+mn-cs"/>
        </a:defRPr>
      </a:lvl2pPr>
      <a:lvl3pPr marL="1049338" indent="-193675" algn="l" rtl="0" fontAlgn="base">
        <a:spcBef>
          <a:spcPct val="0"/>
        </a:spcBef>
        <a:spcAft>
          <a:spcPts val="500"/>
        </a:spcAft>
        <a:buChar char="–"/>
        <a:defRPr sz="1000">
          <a:solidFill>
            <a:schemeClr val="tx1"/>
          </a:solidFill>
          <a:latin typeface="+mn-lt"/>
          <a:cs typeface="+mn-cs"/>
        </a:defRPr>
      </a:lvl3pPr>
      <a:lvl4pPr marL="1617663" indent="-187325" algn="l" rtl="0" fontAlgn="base">
        <a:spcBef>
          <a:spcPct val="0"/>
        </a:spcBef>
        <a:spcAft>
          <a:spcPts val="500"/>
        </a:spcAft>
        <a:buChar char="–"/>
        <a:defRPr sz="1000">
          <a:solidFill>
            <a:schemeClr val="tx1"/>
          </a:solidFill>
          <a:latin typeface="+mn-lt"/>
          <a:cs typeface="+mn-cs"/>
        </a:defRPr>
      </a:lvl4pPr>
      <a:lvl5pPr marL="1998663" indent="-187325" algn="l" rtl="0" fontAlgn="base">
        <a:spcBef>
          <a:spcPct val="0"/>
        </a:spcBef>
        <a:spcAft>
          <a:spcPts val="500"/>
        </a:spcAft>
        <a:buChar char="–"/>
        <a:defRPr sz="1000">
          <a:solidFill>
            <a:schemeClr val="tx1"/>
          </a:solidFill>
          <a:latin typeface="+mn-lt"/>
          <a:cs typeface="+mn-cs"/>
        </a:defRPr>
      </a:lvl5pPr>
      <a:lvl6pPr marL="2455863" indent="-187325" algn="l" rtl="0" fontAlgn="base">
        <a:spcBef>
          <a:spcPct val="0"/>
        </a:spcBef>
        <a:spcAft>
          <a:spcPts val="500"/>
        </a:spcAft>
        <a:buChar char="–"/>
        <a:defRPr sz="1000">
          <a:solidFill>
            <a:schemeClr val="tx1"/>
          </a:solidFill>
          <a:latin typeface="+mn-lt"/>
          <a:cs typeface="+mn-cs"/>
        </a:defRPr>
      </a:lvl6pPr>
      <a:lvl7pPr marL="2913063" indent="-187325" algn="l" rtl="0" fontAlgn="base">
        <a:spcBef>
          <a:spcPct val="0"/>
        </a:spcBef>
        <a:spcAft>
          <a:spcPts val="500"/>
        </a:spcAft>
        <a:buChar char="–"/>
        <a:defRPr sz="1000">
          <a:solidFill>
            <a:schemeClr val="tx1"/>
          </a:solidFill>
          <a:latin typeface="+mn-lt"/>
          <a:cs typeface="+mn-cs"/>
        </a:defRPr>
      </a:lvl7pPr>
      <a:lvl8pPr marL="3370263" indent="-187325" algn="l" rtl="0" fontAlgn="base">
        <a:spcBef>
          <a:spcPct val="0"/>
        </a:spcBef>
        <a:spcAft>
          <a:spcPts val="500"/>
        </a:spcAft>
        <a:buChar char="–"/>
        <a:defRPr sz="1000">
          <a:solidFill>
            <a:schemeClr val="tx1"/>
          </a:solidFill>
          <a:latin typeface="+mn-lt"/>
          <a:cs typeface="+mn-cs"/>
        </a:defRPr>
      </a:lvl8pPr>
      <a:lvl9pPr marL="3827463" indent="-187325" algn="l" rtl="0" fontAlgn="base">
        <a:spcBef>
          <a:spcPct val="0"/>
        </a:spcBef>
        <a:spcAft>
          <a:spcPts val="500"/>
        </a:spcAft>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6/14/2011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286042D-1A84-4773-AA42-949B924D85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6.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179388" y="3003550"/>
            <a:ext cx="7745412" cy="654050"/>
          </a:xfrm>
          <a:prstGeom prst="rect">
            <a:avLst/>
          </a:prstGeom>
          <a:noFill/>
          <a:ln w="9525">
            <a:solidFill>
              <a:srgbClr val="000000"/>
            </a:solidFill>
            <a:miter lim="800000"/>
            <a:headEnd/>
            <a:tailEnd/>
          </a:ln>
        </p:spPr>
        <p:txBody>
          <a:bodyPr/>
          <a:lstStyle/>
          <a:p>
            <a:pPr algn="l">
              <a:lnSpc>
                <a:spcPts val="3000"/>
              </a:lnSpc>
            </a:pPr>
            <a:r>
              <a:rPr lang="en-US" sz="2800">
                <a:solidFill>
                  <a:srgbClr val="FF0000"/>
                </a:solidFill>
                <a:latin typeface="Times New Roman" pitchFamily="18" charset="0"/>
              </a:rPr>
              <a:t>VBA Training – Part V</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Advanced user FORM techniques</a:t>
            </a:r>
          </a:p>
        </p:txBody>
      </p:sp>
      <p:sp>
        <p:nvSpPr>
          <p:cNvPr id="6" name="Slide Number Placeholder 4"/>
          <p:cNvSpPr>
            <a:spLocks noGrp="1"/>
          </p:cNvSpPr>
          <p:nvPr>
            <p:ph type="sldNum" sz="quarter" idx="12"/>
          </p:nvPr>
        </p:nvSpPr>
        <p:spPr/>
        <p:txBody>
          <a:bodyPr/>
          <a:lstStyle/>
          <a:p>
            <a:fld id="{3BBD7B0D-AA8D-4B0A-9176-BD9EB68854D9}" type="slidenum">
              <a:rPr lang="en-US"/>
              <a:pPr/>
              <a:t>10</a:t>
            </a:fld>
            <a:endParaRPr lang="en-US"/>
          </a:p>
        </p:txBody>
      </p:sp>
      <p:sp>
        <p:nvSpPr>
          <p:cNvPr id="130051" name="Rectangle 3"/>
          <p:cNvSpPr>
            <a:spLocks noGrp="1" noChangeArrowheads="1"/>
          </p:cNvSpPr>
          <p:nvPr>
            <p:ph sz="quarter" idx="1"/>
          </p:nvPr>
        </p:nvSpPr>
        <p:spPr/>
        <p:txBody>
          <a:bodyPr>
            <a:normAutofit lnSpcReduction="10000"/>
          </a:bodyPr>
          <a:lstStyle/>
          <a:p>
            <a:r>
              <a:rPr lang="en-US" sz="1000"/>
              <a:t>When a form is displayed during program execution, one control has the focus. This is indicated in various ways for different controls, the most common being the display of a dotted outline on or around the control.</a:t>
            </a:r>
          </a:p>
          <a:p>
            <a:endParaRPr lang="en-US" sz="1000"/>
          </a:p>
          <a:p>
            <a:r>
              <a:rPr lang="en-US" sz="1000"/>
              <a:t>The user can also move the focus by pressing Tab or Shift+Tab. The order in which the focus moves between controls is called the </a:t>
            </a:r>
            <a:r>
              <a:rPr lang="en-US" sz="1000" i="1"/>
              <a:t>tab order</a:t>
            </a:r>
          </a:p>
          <a:p>
            <a:pPr lvl="1"/>
            <a:r>
              <a:rPr lang="en-US" sz="900"/>
              <a:t>Tab moving forward in the order </a:t>
            </a:r>
          </a:p>
          <a:p>
            <a:pPr lvl="1"/>
            <a:r>
              <a:rPr lang="en-US" sz="900"/>
              <a:t>Shift+Tab moving backwards</a:t>
            </a:r>
          </a:p>
          <a:p>
            <a:pPr lvl="1"/>
            <a:endParaRPr lang="en-US" sz="900"/>
          </a:p>
          <a:p>
            <a:r>
              <a:rPr lang="en-US" sz="1000"/>
              <a:t>There are two control properties that relate to the tab order:</a:t>
            </a:r>
          </a:p>
          <a:p>
            <a:pPr lvl="1"/>
            <a:r>
              <a:rPr lang="en-US" sz="900" b="1"/>
              <a:t>TabStop. </a:t>
            </a:r>
            <a:r>
              <a:rPr lang="en-US" sz="900"/>
              <a:t>If True, the control can receive the focus by tabbing. If False, the control can receive the focus only by clicking with the mouse. The default is True for all controls.</a:t>
            </a:r>
          </a:p>
          <a:p>
            <a:pPr lvl="1"/>
            <a:r>
              <a:rPr lang="en-US" sz="900" b="1"/>
              <a:t>TabIndex. </a:t>
            </a:r>
            <a:r>
              <a:rPr lang="en-US" sz="900"/>
              <a:t>A numeric value specifying the position of the control within the tab order. The first control has TabIndex equal to zero.</a:t>
            </a:r>
          </a:p>
          <a:p>
            <a:pPr lvl="1"/>
            <a:endParaRPr lang="en-US" sz="900"/>
          </a:p>
          <a:p>
            <a:r>
              <a:rPr lang="en-US" sz="1000"/>
              <a:t>There are three ways to change the tab order</a:t>
            </a:r>
          </a:p>
          <a:p>
            <a:pPr lvl="1"/>
            <a:r>
              <a:rPr lang="en-US" sz="900"/>
              <a:t>You can manually edit the </a:t>
            </a:r>
            <a:r>
              <a:rPr lang="en-US" sz="900" b="1"/>
              <a:t>TabIndex </a:t>
            </a:r>
            <a:r>
              <a:rPr lang="en-US" sz="900"/>
              <a:t>property of all the controls on the form</a:t>
            </a:r>
          </a:p>
          <a:p>
            <a:pPr lvl="1"/>
            <a:r>
              <a:rPr lang="en-US" sz="900"/>
              <a:t>You can also use the View➪Tab Order command, which displays the Tab Order dialog box</a:t>
            </a:r>
          </a:p>
          <a:p>
            <a:pPr lvl="1"/>
            <a:r>
              <a:rPr lang="en-US" sz="900"/>
              <a:t>The last way to change the tab order is in code, by calling the </a:t>
            </a:r>
            <a:r>
              <a:rPr lang="en-US" sz="900" b="1"/>
              <a:t>UserForm </a:t>
            </a:r>
            <a:r>
              <a:rPr lang="en-US" sz="900"/>
              <a:t>object’s </a:t>
            </a:r>
            <a:r>
              <a:rPr lang="en-US" sz="900" b="1"/>
              <a:t>SetDefaultTabOrder </a:t>
            </a:r>
            <a:r>
              <a:rPr lang="en-US" sz="900"/>
              <a:t>method.</a:t>
            </a:r>
          </a:p>
        </p:txBody>
      </p:sp>
      <p:pic>
        <p:nvPicPr>
          <p:cNvPr id="130057" name="Picture 9"/>
          <p:cNvPicPr>
            <a:picLocks noGrp="1" noChangeAspect="1" noChangeArrowheads="1"/>
          </p:cNvPicPr>
          <p:nvPr>
            <p:ph sz="quarter" idx="2"/>
          </p:nvPr>
        </p:nvPicPr>
        <p:blipFill>
          <a:blip r:embed="rId2" cstate="print"/>
          <a:stretch>
            <a:fillRect/>
          </a:stretch>
        </p:blipFill>
        <p:spPr>
          <a:xfrm>
            <a:off x="4446794" y="2033819"/>
            <a:ext cx="3304762" cy="3704762"/>
          </a:xfrm>
        </p:spPr>
      </p:pic>
      <p:sp>
        <p:nvSpPr>
          <p:cNvPr id="130052"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Focus and the TAB order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52400" y="152400"/>
            <a:ext cx="6096000" cy="457200"/>
          </a:xfrm>
        </p:spPr>
        <p:txBody>
          <a:bodyPr>
            <a:normAutofit fontScale="90000"/>
          </a:bodyPr>
          <a:lstStyle/>
          <a:p>
            <a:r>
              <a:rPr lang="en-US"/>
              <a:t>A User Form Example</a:t>
            </a:r>
          </a:p>
        </p:txBody>
      </p:sp>
      <p:sp>
        <p:nvSpPr>
          <p:cNvPr id="131075" name="Rectangle 3"/>
          <p:cNvSpPr>
            <a:spLocks noGrp="1" noChangeArrowheads="1"/>
          </p:cNvSpPr>
          <p:nvPr>
            <p:ph sz="quarter" idx="1"/>
          </p:nvPr>
        </p:nvSpPr>
        <p:spPr/>
        <p:txBody>
          <a:bodyPr/>
          <a:lstStyle/>
          <a:p>
            <a:pPr>
              <a:spcAft>
                <a:spcPct val="70000"/>
              </a:spcAft>
            </a:pPr>
            <a:r>
              <a:rPr lang="en-US"/>
              <a:t>Planning the sample project</a:t>
            </a:r>
          </a:p>
          <a:p>
            <a:pPr>
              <a:spcAft>
                <a:spcPct val="70000"/>
              </a:spcAft>
            </a:pPr>
            <a:r>
              <a:rPr lang="en-US"/>
              <a:t>Creating the workbook</a:t>
            </a:r>
          </a:p>
          <a:p>
            <a:pPr>
              <a:spcAft>
                <a:spcPct val="70000"/>
              </a:spcAft>
            </a:pPr>
            <a:r>
              <a:rPr lang="en-US"/>
              <a:t>Designing the form</a:t>
            </a:r>
          </a:p>
          <a:p>
            <a:pPr>
              <a:spcAft>
                <a:spcPct val="70000"/>
              </a:spcAft>
            </a:pPr>
            <a:r>
              <a:rPr lang="en-US"/>
              <a:t>Writing the code</a:t>
            </a:r>
          </a:p>
          <a:p>
            <a:pPr>
              <a:spcAft>
                <a:spcPct val="70000"/>
              </a:spcAft>
            </a:pPr>
            <a:r>
              <a:rPr lang="en-US"/>
              <a:t>Validating data</a:t>
            </a:r>
          </a:p>
          <a:p>
            <a:pPr>
              <a:spcAft>
                <a:spcPct val="70000"/>
              </a:spcAft>
            </a:pPr>
            <a:r>
              <a:rPr lang="en-US"/>
              <a:t>Testing the Project</a:t>
            </a:r>
          </a:p>
        </p:txBody>
      </p:sp>
      <p:sp>
        <p:nvSpPr>
          <p:cNvPr id="5" name="Slide Number Placeholder 3"/>
          <p:cNvSpPr>
            <a:spLocks noGrp="1"/>
          </p:cNvSpPr>
          <p:nvPr>
            <p:ph type="sldNum" sz="quarter" idx="15"/>
          </p:nvPr>
        </p:nvSpPr>
        <p:spPr/>
        <p:txBody>
          <a:bodyPr/>
          <a:lstStyle/>
          <a:p>
            <a:fld id="{8D58063E-D51A-437D-8F45-920CCE3F24ED}" type="slidenum">
              <a:rPr lang="en-US"/>
              <a:pPr/>
              <a:t>11</a:t>
            </a:fld>
            <a:endParaRPr lang="en-US"/>
          </a:p>
        </p:txBody>
      </p:sp>
      <p:sp>
        <p:nvSpPr>
          <p:cNvPr id="131076"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fontScale="90000"/>
          </a:bodyPr>
          <a:lstStyle/>
          <a:p>
            <a:r>
              <a:rPr lang="en-US"/>
              <a:t>A User Form Example</a:t>
            </a:r>
          </a:p>
        </p:txBody>
      </p:sp>
      <p:sp>
        <p:nvSpPr>
          <p:cNvPr id="133123" name="Rectangle 3"/>
          <p:cNvSpPr>
            <a:spLocks noGrp="1" noChangeArrowheads="1"/>
          </p:cNvSpPr>
          <p:nvPr>
            <p:ph sz="half" idx="1"/>
          </p:nvPr>
        </p:nvSpPr>
        <p:spPr/>
        <p:txBody>
          <a:bodyPr/>
          <a:lstStyle/>
          <a:p>
            <a:pPr>
              <a:spcAft>
                <a:spcPct val="70000"/>
              </a:spcAft>
            </a:pPr>
            <a:r>
              <a:rPr lang="en-US" sz="1000"/>
              <a:t>Reasons why we need a Form.</a:t>
            </a:r>
          </a:p>
          <a:p>
            <a:pPr lvl="1"/>
            <a:r>
              <a:rPr lang="en-US" sz="900" b="1"/>
              <a:t>User fatigue. </a:t>
            </a:r>
            <a:r>
              <a:rPr lang="en-US" sz="900"/>
              <a:t>Staring at a grid of worksheet rows and columns for extended periods can induce fatigue and increase the chance of errors. A nicely designed user form is much easier on the eyes.</a:t>
            </a:r>
          </a:p>
          <a:p>
            <a:pPr lvl="1"/>
            <a:r>
              <a:rPr lang="en-US" sz="900" b="1"/>
              <a:t>Greater accuracy. </a:t>
            </a:r>
            <a:r>
              <a:rPr lang="en-US" sz="900"/>
              <a:t>You can write code to ensure that each item of data is placed in the proper location in the worksheet. Manual entry is much more prone to mistakes.</a:t>
            </a:r>
          </a:p>
          <a:p>
            <a:pPr lvl="1"/>
            <a:r>
              <a:rPr lang="en-US" sz="900" b="1"/>
              <a:t>Data validation. </a:t>
            </a:r>
            <a:r>
              <a:rPr lang="en-US" sz="900"/>
              <a:t>Code in a user form can validate the data that was entered and perform checks, such as verifying that a zip code, for example, contains five digits and nothing more (or, in the case of the newer codes, nine digits and a dash). It’s much easier to catch bad data before it is entered than to deal with it later.</a:t>
            </a:r>
          </a:p>
          <a:p>
            <a:endParaRPr lang="en-US" sz="1000"/>
          </a:p>
          <a:p>
            <a:r>
              <a:rPr lang="en-US" sz="1000"/>
              <a:t>We will prepare a user form as shown in the figure B, and fill up the dataset as shown in the figure A</a:t>
            </a:r>
          </a:p>
          <a:p>
            <a:endParaRPr lang="en-US" sz="1000"/>
          </a:p>
          <a:p>
            <a:endParaRPr lang="en-US" sz="1000"/>
          </a:p>
        </p:txBody>
      </p:sp>
      <p:pic>
        <p:nvPicPr>
          <p:cNvPr id="133128" name="Picture 8"/>
          <p:cNvPicPr>
            <a:picLocks noGrp="1" noChangeAspect="1" noChangeArrowheads="1"/>
          </p:cNvPicPr>
          <p:nvPr>
            <p:ph sz="quarter" idx="2"/>
          </p:nvPr>
        </p:nvPicPr>
        <p:blipFill>
          <a:blip r:embed="rId2" cstate="print"/>
          <a:stretch>
            <a:fillRect/>
          </a:stretch>
        </p:blipFill>
        <p:spPr>
          <a:xfrm>
            <a:off x="5260221" y="1143000"/>
            <a:ext cx="3119358" cy="2324100"/>
          </a:xfrm>
          <a:noFill/>
          <a:ln/>
        </p:spPr>
      </p:pic>
      <p:pic>
        <p:nvPicPr>
          <p:cNvPr id="133130" name="Picture 10"/>
          <p:cNvPicPr>
            <a:picLocks noGrp="1" noChangeAspect="1" noChangeArrowheads="1"/>
          </p:cNvPicPr>
          <p:nvPr>
            <p:ph sz="quarter" idx="3"/>
          </p:nvPr>
        </p:nvPicPr>
        <p:blipFill>
          <a:blip r:embed="rId3" cstate="print"/>
          <a:stretch>
            <a:fillRect/>
          </a:stretch>
        </p:blipFill>
        <p:spPr>
          <a:xfrm>
            <a:off x="5671574" y="3975098"/>
            <a:ext cx="2296651" cy="1612903"/>
          </a:xfrm>
          <a:noFill/>
          <a:ln/>
        </p:spPr>
      </p:pic>
      <p:sp>
        <p:nvSpPr>
          <p:cNvPr id="9" name="Slide Number Placeholder 5"/>
          <p:cNvSpPr>
            <a:spLocks noGrp="1"/>
          </p:cNvSpPr>
          <p:nvPr>
            <p:ph type="sldNum" sz="quarter" idx="10"/>
          </p:nvPr>
        </p:nvSpPr>
        <p:spPr/>
        <p:txBody>
          <a:bodyPr/>
          <a:lstStyle/>
          <a:p>
            <a:fld id="{A9E3C9D1-F080-40BF-BB50-56F716322D54}" type="slidenum">
              <a:rPr lang="en-US"/>
              <a:pPr/>
              <a:t>12</a:t>
            </a:fld>
            <a:endParaRPr lang="en-US"/>
          </a:p>
        </p:txBody>
      </p:sp>
      <p:sp>
        <p:nvSpPr>
          <p:cNvPr id="133124"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Planning the project</a:t>
            </a:r>
          </a:p>
        </p:txBody>
      </p:sp>
      <p:sp>
        <p:nvSpPr>
          <p:cNvPr id="133131" name="Text Box 11"/>
          <p:cNvSpPr txBox="1">
            <a:spLocks noChangeArrowheads="1"/>
          </p:cNvSpPr>
          <p:nvPr/>
        </p:nvSpPr>
        <p:spPr bwMode="auto">
          <a:xfrm>
            <a:off x="5192713" y="3435350"/>
            <a:ext cx="1271587" cy="214313"/>
          </a:xfrm>
          <a:prstGeom prst="rect">
            <a:avLst/>
          </a:prstGeom>
          <a:noFill/>
          <a:ln w="9525">
            <a:noFill/>
            <a:miter lim="800000"/>
            <a:headEnd/>
            <a:tailEnd/>
          </a:ln>
          <a:effectLst/>
        </p:spPr>
        <p:txBody>
          <a:bodyPr wrap="none">
            <a:spAutoFit/>
          </a:bodyPr>
          <a:lstStyle/>
          <a:p>
            <a:r>
              <a:rPr lang="en-US" sz="800" b="1">
                <a:solidFill>
                  <a:srgbClr val="FF3300"/>
                </a:solidFill>
              </a:rPr>
              <a:t>Figure A:</a:t>
            </a:r>
            <a:r>
              <a:rPr lang="en-US" sz="800" b="1"/>
              <a:t> Spreadsheet</a:t>
            </a:r>
          </a:p>
        </p:txBody>
      </p:sp>
      <p:sp>
        <p:nvSpPr>
          <p:cNvPr id="133132" name="Text Box 12"/>
          <p:cNvSpPr txBox="1">
            <a:spLocks noChangeArrowheads="1"/>
          </p:cNvSpPr>
          <p:nvPr/>
        </p:nvSpPr>
        <p:spPr bwMode="auto">
          <a:xfrm>
            <a:off x="5580063" y="5557838"/>
            <a:ext cx="1139825" cy="214312"/>
          </a:xfrm>
          <a:prstGeom prst="rect">
            <a:avLst/>
          </a:prstGeom>
          <a:noFill/>
          <a:ln w="9525">
            <a:noFill/>
            <a:miter lim="800000"/>
            <a:headEnd/>
            <a:tailEnd/>
          </a:ln>
          <a:effectLst/>
        </p:spPr>
        <p:txBody>
          <a:bodyPr wrap="none">
            <a:spAutoFit/>
          </a:bodyPr>
          <a:lstStyle/>
          <a:p>
            <a:r>
              <a:rPr lang="en-US" sz="800" b="1">
                <a:solidFill>
                  <a:srgbClr val="FF3300"/>
                </a:solidFill>
              </a:rPr>
              <a:t>Figure B:</a:t>
            </a:r>
            <a:r>
              <a:rPr lang="en-US" sz="800" b="1"/>
              <a:t> UserForm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A User Form Example</a:t>
            </a:r>
          </a:p>
        </p:txBody>
      </p:sp>
      <p:sp>
        <p:nvSpPr>
          <p:cNvPr id="7" name="Slide Number Placeholder 4"/>
          <p:cNvSpPr>
            <a:spLocks noGrp="1"/>
          </p:cNvSpPr>
          <p:nvPr>
            <p:ph type="sldNum" sz="quarter" idx="12"/>
          </p:nvPr>
        </p:nvSpPr>
        <p:spPr/>
        <p:txBody>
          <a:bodyPr/>
          <a:lstStyle/>
          <a:p>
            <a:fld id="{783B34CA-380C-496C-9057-FE5996EDCC4E}" type="slidenum">
              <a:rPr lang="en-US"/>
              <a:pPr/>
              <a:t>13</a:t>
            </a:fld>
            <a:endParaRPr lang="en-US"/>
          </a:p>
        </p:txBody>
      </p:sp>
      <p:sp>
        <p:nvSpPr>
          <p:cNvPr id="136195" name="Rectangle 3"/>
          <p:cNvSpPr>
            <a:spLocks noGrp="1" noChangeArrowheads="1"/>
          </p:cNvSpPr>
          <p:nvPr>
            <p:ph sz="quarter" idx="1"/>
          </p:nvPr>
        </p:nvSpPr>
        <p:spPr/>
        <p:txBody>
          <a:bodyPr/>
          <a:lstStyle/>
          <a:p>
            <a:r>
              <a:rPr lang="en-US" sz="1000"/>
              <a:t>The first task to complete is creating the Addresses workbook. Follow these steps:</a:t>
            </a:r>
          </a:p>
          <a:p>
            <a:pPr lvl="1"/>
            <a:r>
              <a:rPr lang="en-US" sz="900" b="1"/>
              <a:t>1. </a:t>
            </a:r>
            <a:r>
              <a:rPr lang="en-US" sz="900"/>
              <a:t>Start Excel to open a new, blank workbook.</a:t>
            </a:r>
          </a:p>
          <a:p>
            <a:pPr lvl="1"/>
            <a:r>
              <a:rPr lang="en-US" sz="900" b="1"/>
              <a:t>2. </a:t>
            </a:r>
            <a:r>
              <a:rPr lang="en-US" sz="900"/>
              <a:t>Rename Sheet1 to Addresses by double-clicking the name tab on the worksheet and then entering the new name.</a:t>
            </a:r>
          </a:p>
          <a:p>
            <a:pPr lvl="1"/>
            <a:r>
              <a:rPr lang="en-US" sz="900" b="1"/>
              <a:t>3. </a:t>
            </a:r>
            <a:r>
              <a:rPr lang="en-US" sz="900"/>
              <a:t>Enter the data column headings as shown in Figure. You can format these any way you want, but be sure they are in cells A2 through F2.</a:t>
            </a:r>
          </a:p>
          <a:p>
            <a:pPr lvl="1"/>
            <a:r>
              <a:rPr lang="en-US" sz="900" b="1"/>
              <a:t>4. </a:t>
            </a:r>
            <a:r>
              <a:rPr lang="en-US" sz="900"/>
              <a:t>Save the workbook as Addresses.</a:t>
            </a:r>
          </a:p>
          <a:p>
            <a:pPr lvl="1"/>
            <a:endParaRPr lang="en-US" sz="900"/>
          </a:p>
          <a:p>
            <a:r>
              <a:rPr lang="en-US" sz="1000"/>
              <a:t>At this point the workbook template is complete, and you can proceed with designing the user form.</a:t>
            </a:r>
          </a:p>
        </p:txBody>
      </p:sp>
      <p:pic>
        <p:nvPicPr>
          <p:cNvPr id="136197" name="Picture 5"/>
          <p:cNvPicPr>
            <a:picLocks noGrp="1" noChangeAspect="1" noChangeArrowheads="1"/>
          </p:cNvPicPr>
          <p:nvPr>
            <p:ph sz="quarter" idx="2"/>
          </p:nvPr>
        </p:nvPicPr>
        <p:blipFill>
          <a:blip r:embed="rId2" cstate="print"/>
          <a:stretch>
            <a:fillRect/>
          </a:stretch>
        </p:blipFill>
        <p:spPr>
          <a:xfrm>
            <a:off x="4446810" y="2655093"/>
            <a:ext cx="3304730" cy="2462213"/>
          </a:xfrm>
          <a:noFill/>
          <a:ln/>
        </p:spPr>
      </p:pic>
      <p:sp>
        <p:nvSpPr>
          <p:cNvPr id="136196"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Creating the workbook</a:t>
            </a:r>
          </a:p>
        </p:txBody>
      </p:sp>
      <p:sp>
        <p:nvSpPr>
          <p:cNvPr id="136199" name="Text Box 7"/>
          <p:cNvSpPr txBox="1">
            <a:spLocks noChangeArrowheads="1"/>
          </p:cNvSpPr>
          <p:nvPr/>
        </p:nvSpPr>
        <p:spPr bwMode="auto">
          <a:xfrm>
            <a:off x="5100638" y="4738688"/>
            <a:ext cx="1271587" cy="214312"/>
          </a:xfrm>
          <a:prstGeom prst="rect">
            <a:avLst/>
          </a:prstGeom>
          <a:noFill/>
          <a:ln w="9525">
            <a:noFill/>
            <a:miter lim="800000"/>
            <a:headEnd/>
            <a:tailEnd/>
          </a:ln>
          <a:effectLst/>
        </p:spPr>
        <p:txBody>
          <a:bodyPr wrap="none">
            <a:spAutoFit/>
          </a:bodyPr>
          <a:lstStyle/>
          <a:p>
            <a:r>
              <a:rPr lang="en-US" sz="800" b="1">
                <a:solidFill>
                  <a:srgbClr val="FF3300"/>
                </a:solidFill>
              </a:rPr>
              <a:t>Figure A:</a:t>
            </a:r>
            <a:r>
              <a:rPr lang="en-US" sz="800" b="1"/>
              <a:t> Spreadsheet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en-US"/>
              <a:t>A User Form Example</a:t>
            </a:r>
          </a:p>
        </p:txBody>
      </p:sp>
      <p:sp>
        <p:nvSpPr>
          <p:cNvPr id="138243" name="Rectangle 3"/>
          <p:cNvSpPr>
            <a:spLocks noGrp="1" noChangeArrowheads="1"/>
          </p:cNvSpPr>
          <p:nvPr>
            <p:ph sz="half" idx="1"/>
          </p:nvPr>
        </p:nvSpPr>
        <p:spPr/>
        <p:txBody>
          <a:bodyPr/>
          <a:lstStyle/>
          <a:p>
            <a:r>
              <a:rPr lang="en-US" sz="1000"/>
              <a:t>To create the new, blank user form and set its properties:</a:t>
            </a:r>
          </a:p>
          <a:p>
            <a:pPr lvl="1"/>
            <a:r>
              <a:rPr lang="en-US" sz="900" b="1"/>
              <a:t>1. </a:t>
            </a:r>
            <a:r>
              <a:rPr lang="en-US" sz="900"/>
              <a:t>Press Alt+F11 to open the VBA Editor.</a:t>
            </a:r>
          </a:p>
          <a:p>
            <a:pPr lvl="1"/>
            <a:r>
              <a:rPr lang="en-US" sz="900" b="1"/>
              <a:t>2. </a:t>
            </a:r>
            <a:r>
              <a:rPr lang="en-US" sz="900"/>
              <a:t>In the Project window, click the entry labeled VBAProject (Addresses).</a:t>
            </a:r>
          </a:p>
          <a:p>
            <a:pPr lvl="1"/>
            <a:r>
              <a:rPr lang="en-US" sz="900" b="1"/>
              <a:t>3. </a:t>
            </a:r>
            <a:r>
              <a:rPr lang="en-US" sz="900"/>
              <a:t>Select Insert➪UserForm to add a new user form to the project.</a:t>
            </a:r>
          </a:p>
          <a:p>
            <a:pPr lvl="1"/>
            <a:r>
              <a:rPr lang="en-US" sz="900" b="1"/>
              <a:t>4. </a:t>
            </a:r>
            <a:r>
              <a:rPr lang="en-US" sz="900"/>
              <a:t>Use the Properties window to change the form’s </a:t>
            </a:r>
            <a:r>
              <a:rPr lang="en-US" sz="900" b="1"/>
              <a:t>Name </a:t>
            </a:r>
            <a:r>
              <a:rPr lang="en-US" sz="900"/>
              <a:t>property to frmAddresses and its </a:t>
            </a:r>
            <a:r>
              <a:rPr lang="en-US" sz="900" b="1"/>
              <a:t>Caption </a:t>
            </a:r>
            <a:r>
              <a:rPr lang="en-US" sz="900"/>
              <a:t>property to Address Entry.</a:t>
            </a:r>
          </a:p>
          <a:p>
            <a:endParaRPr lang="en-US" sz="1000"/>
          </a:p>
          <a:p>
            <a:endParaRPr lang="en-US" sz="1000"/>
          </a:p>
          <a:p>
            <a:r>
              <a:rPr lang="en-US" sz="1000"/>
              <a:t>The Form Design</a:t>
            </a:r>
          </a:p>
          <a:p>
            <a:pPr lvl="1"/>
            <a:r>
              <a:rPr lang="en-US" sz="900" b="1"/>
              <a:t>1. </a:t>
            </a:r>
            <a:r>
              <a:rPr lang="en-US" sz="900"/>
              <a:t>Add a </a:t>
            </a:r>
            <a:r>
              <a:rPr lang="en-US" sz="900" b="1"/>
              <a:t>TextBox </a:t>
            </a:r>
            <a:r>
              <a:rPr lang="en-US" sz="900"/>
              <a:t>control to the form, and change its </a:t>
            </a:r>
            <a:r>
              <a:rPr lang="en-US" sz="900" b="1"/>
              <a:t>Name </a:t>
            </a:r>
            <a:r>
              <a:rPr lang="en-US" sz="900"/>
              <a:t>property to txtFirstName.</a:t>
            </a:r>
          </a:p>
          <a:p>
            <a:pPr lvl="1"/>
            <a:r>
              <a:rPr lang="en-US" sz="900" b="1"/>
              <a:t>2. </a:t>
            </a:r>
            <a:r>
              <a:rPr lang="en-US" sz="900"/>
              <a:t>Add a </a:t>
            </a:r>
            <a:r>
              <a:rPr lang="en-US" sz="900" b="1"/>
              <a:t>Label </a:t>
            </a:r>
            <a:r>
              <a:rPr lang="en-US" sz="900"/>
              <a:t>control next to the </a:t>
            </a:r>
            <a:r>
              <a:rPr lang="en-US" sz="900" b="1"/>
              <a:t>TextBox</a:t>
            </a:r>
            <a:r>
              <a:rPr lang="en-US" sz="900"/>
              <a:t>, and change its </a:t>
            </a:r>
            <a:r>
              <a:rPr lang="en-US" sz="900" b="1"/>
              <a:t>Caption </a:t>
            </a:r>
            <a:r>
              <a:rPr lang="en-US" sz="900"/>
              <a:t>property to First Name:.</a:t>
            </a:r>
          </a:p>
          <a:p>
            <a:pPr lvl="1"/>
            <a:r>
              <a:rPr lang="en-US" sz="900" b="1"/>
              <a:t>3. </a:t>
            </a:r>
            <a:r>
              <a:rPr lang="en-US" sz="900"/>
              <a:t>Add four more </a:t>
            </a:r>
            <a:r>
              <a:rPr lang="en-US" sz="900" b="1"/>
              <a:t>TextBox </a:t>
            </a:r>
            <a:r>
              <a:rPr lang="en-US" sz="900"/>
              <a:t>controls, changing the </a:t>
            </a:r>
            <a:r>
              <a:rPr lang="en-US" sz="900" b="1"/>
              <a:t>Name </a:t>
            </a:r>
            <a:r>
              <a:rPr lang="en-US" sz="900"/>
              <a:t>properties to txtLastName, txtAddress, txtCity, and txtZip.</a:t>
            </a:r>
          </a:p>
          <a:p>
            <a:pPr lvl="1"/>
            <a:r>
              <a:rPr lang="en-US" sz="900" b="1"/>
              <a:t>4. </a:t>
            </a:r>
            <a:r>
              <a:rPr lang="en-US" sz="900"/>
              <a:t>Put a </a:t>
            </a:r>
            <a:r>
              <a:rPr lang="en-US" sz="900" b="1"/>
              <a:t>Label </a:t>
            </a:r>
            <a:r>
              <a:rPr lang="en-US" sz="900"/>
              <a:t>control next to each of the new </a:t>
            </a:r>
            <a:r>
              <a:rPr lang="en-US" sz="900" b="1"/>
              <a:t>TextBox </a:t>
            </a:r>
            <a:r>
              <a:rPr lang="en-US" sz="900"/>
              <a:t>controls, and set the </a:t>
            </a:r>
            <a:r>
              <a:rPr lang="en-US" sz="900" b="1"/>
              <a:t>Caption </a:t>
            </a:r>
            <a:r>
              <a:rPr lang="en-US" sz="900"/>
              <a:t>properties to Last Name:, Address:, City:, and Zip Code:.</a:t>
            </a:r>
          </a:p>
          <a:p>
            <a:pPr lvl="1"/>
            <a:r>
              <a:rPr lang="en-US" sz="900" b="1"/>
              <a:t>5. </a:t>
            </a:r>
            <a:r>
              <a:rPr lang="en-US" sz="900"/>
              <a:t>Add a </a:t>
            </a:r>
            <a:r>
              <a:rPr lang="en-US" sz="900" b="1"/>
              <a:t>ComboBox </a:t>
            </a:r>
            <a:r>
              <a:rPr lang="en-US" sz="900"/>
              <a:t>control to the form and change its </a:t>
            </a:r>
            <a:r>
              <a:rPr lang="en-US" sz="900" b="1"/>
              <a:t>Name </a:t>
            </a:r>
            <a:r>
              <a:rPr lang="en-US" sz="900"/>
              <a:t>property to cmbStates. Change its </a:t>
            </a:r>
            <a:r>
              <a:rPr lang="en-US" sz="900" b="1"/>
              <a:t>Style </a:t>
            </a:r>
            <a:r>
              <a:rPr lang="en-US" sz="900"/>
              <a:t>property to fmStyleDropDownList.</a:t>
            </a:r>
          </a:p>
        </p:txBody>
      </p:sp>
      <p:pic>
        <p:nvPicPr>
          <p:cNvPr id="138249" name="Picture 9"/>
          <p:cNvPicPr>
            <a:picLocks noGrp="1" noChangeAspect="1" noChangeArrowheads="1"/>
          </p:cNvPicPr>
          <p:nvPr>
            <p:ph sz="quarter" idx="2"/>
          </p:nvPr>
        </p:nvPicPr>
        <p:blipFill>
          <a:blip r:embed="rId2" cstate="print"/>
          <a:stretch>
            <a:fillRect/>
          </a:stretch>
        </p:blipFill>
        <p:spPr>
          <a:xfrm>
            <a:off x="5671574" y="1498598"/>
            <a:ext cx="2296651" cy="1612903"/>
          </a:xfrm>
          <a:noFill/>
          <a:ln/>
        </p:spPr>
      </p:pic>
      <p:sp>
        <p:nvSpPr>
          <p:cNvPr id="138247" name="Rectangle 7"/>
          <p:cNvSpPr>
            <a:spLocks noGrp="1" noChangeArrowheads="1"/>
          </p:cNvSpPr>
          <p:nvPr>
            <p:ph sz="quarter" idx="3"/>
          </p:nvPr>
        </p:nvSpPr>
        <p:spPr/>
        <p:txBody>
          <a:bodyPr/>
          <a:lstStyle/>
          <a:p>
            <a:pPr lvl="1"/>
            <a:r>
              <a:rPr lang="en-US" sz="800" b="1"/>
              <a:t>6. </a:t>
            </a:r>
            <a:r>
              <a:rPr lang="en-US" sz="800"/>
              <a:t>Put a </a:t>
            </a:r>
            <a:r>
              <a:rPr lang="en-US" sz="800" b="1"/>
              <a:t>Label </a:t>
            </a:r>
            <a:r>
              <a:rPr lang="en-US" sz="800"/>
              <a:t>control next to the </a:t>
            </a:r>
            <a:r>
              <a:rPr lang="en-US" sz="800" b="1"/>
              <a:t>ComboBox </a:t>
            </a:r>
            <a:r>
              <a:rPr lang="en-US" sz="800"/>
              <a:t>with the </a:t>
            </a:r>
            <a:r>
              <a:rPr lang="en-US" sz="800" b="1"/>
              <a:t>Caption </a:t>
            </a:r>
            <a:r>
              <a:rPr lang="en-US" sz="800"/>
              <a:t>property set to State:.</a:t>
            </a:r>
          </a:p>
          <a:p>
            <a:pPr lvl="1"/>
            <a:r>
              <a:rPr lang="en-US" sz="800" b="1"/>
              <a:t>7. </a:t>
            </a:r>
            <a:r>
              <a:rPr lang="en-US" sz="800"/>
              <a:t>Add a </a:t>
            </a:r>
            <a:r>
              <a:rPr lang="en-US" sz="800" b="1"/>
              <a:t>CommandButton </a:t>
            </a:r>
            <a:r>
              <a:rPr lang="en-US" sz="800"/>
              <a:t>control. Change its </a:t>
            </a:r>
            <a:r>
              <a:rPr lang="en-US" sz="800" b="1"/>
              <a:t>Name </a:t>
            </a:r>
            <a:r>
              <a:rPr lang="en-US" sz="800"/>
              <a:t>property to cmdDone and its </a:t>
            </a:r>
            <a:r>
              <a:rPr lang="en-US" sz="800" b="1"/>
              <a:t>Caption </a:t>
            </a:r>
            <a:r>
              <a:rPr lang="en-US" sz="800"/>
              <a:t>property to Done.</a:t>
            </a:r>
          </a:p>
          <a:p>
            <a:pPr lvl="1"/>
            <a:r>
              <a:rPr lang="en-US" sz="800" b="1"/>
              <a:t>8. </a:t>
            </a:r>
            <a:r>
              <a:rPr lang="en-US" sz="800"/>
              <a:t>Add another </a:t>
            </a:r>
            <a:r>
              <a:rPr lang="en-US" sz="800" b="1"/>
              <a:t>CommandButton </a:t>
            </a:r>
            <a:r>
              <a:rPr lang="en-US" sz="800"/>
              <a:t>control. Change its </a:t>
            </a:r>
            <a:r>
              <a:rPr lang="en-US" sz="800" b="1"/>
              <a:t>Name </a:t>
            </a:r>
            <a:r>
              <a:rPr lang="en-US" sz="800"/>
              <a:t>property to cmdNext, its </a:t>
            </a:r>
            <a:r>
              <a:rPr lang="en-US" sz="800" b="1"/>
              <a:t>Caption </a:t>
            </a:r>
            <a:r>
              <a:rPr lang="en-US" sz="800"/>
              <a:t>property to Next, and its </a:t>
            </a:r>
            <a:r>
              <a:rPr lang="en-US" sz="800" b="1"/>
              <a:t>Default </a:t>
            </a:r>
            <a:r>
              <a:rPr lang="en-US" sz="800"/>
              <a:t>property to True.</a:t>
            </a:r>
          </a:p>
          <a:p>
            <a:pPr lvl="1"/>
            <a:r>
              <a:rPr lang="en-US" sz="800" b="1"/>
              <a:t>9. </a:t>
            </a:r>
            <a:r>
              <a:rPr lang="en-US" sz="800"/>
              <a:t>Add a third </a:t>
            </a:r>
            <a:r>
              <a:rPr lang="en-US" sz="800" b="1"/>
              <a:t>CommandButton </a:t>
            </a:r>
            <a:r>
              <a:rPr lang="en-US" sz="800"/>
              <a:t>control. Change its </a:t>
            </a:r>
            <a:r>
              <a:rPr lang="en-US" sz="800" b="1"/>
              <a:t>Name </a:t>
            </a:r>
            <a:r>
              <a:rPr lang="en-US" sz="800"/>
              <a:t>property to cmdCancel, its </a:t>
            </a:r>
            <a:r>
              <a:rPr lang="en-US" sz="800" b="1"/>
              <a:t>Caption </a:t>
            </a:r>
            <a:r>
              <a:rPr lang="en-US" sz="800"/>
              <a:t>property to Cancel, and its </a:t>
            </a:r>
            <a:r>
              <a:rPr lang="en-US" sz="800" b="1"/>
              <a:t>Cancel </a:t>
            </a:r>
            <a:r>
              <a:rPr lang="en-US" sz="800"/>
              <a:t>property to True.</a:t>
            </a:r>
          </a:p>
          <a:p>
            <a:endParaRPr lang="en-US" sz="900"/>
          </a:p>
        </p:txBody>
      </p:sp>
      <p:sp>
        <p:nvSpPr>
          <p:cNvPr id="8" name="Slide Number Placeholder 5"/>
          <p:cNvSpPr>
            <a:spLocks noGrp="1"/>
          </p:cNvSpPr>
          <p:nvPr>
            <p:ph type="sldNum" sz="quarter" idx="10"/>
          </p:nvPr>
        </p:nvSpPr>
        <p:spPr/>
        <p:txBody>
          <a:bodyPr/>
          <a:lstStyle/>
          <a:p>
            <a:fld id="{8A4E2758-DFEC-4C83-A2F3-004CDEFA3A25}" type="slidenum">
              <a:rPr lang="en-US"/>
              <a:pPr/>
              <a:t>14</a:t>
            </a:fld>
            <a:endParaRPr lang="en-US"/>
          </a:p>
        </p:txBody>
      </p:sp>
      <p:sp>
        <p:nvSpPr>
          <p:cNvPr id="138245"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Designing the Form</a:t>
            </a:r>
          </a:p>
        </p:txBody>
      </p:sp>
      <p:sp>
        <p:nvSpPr>
          <p:cNvPr id="138250" name="Text Box 10"/>
          <p:cNvSpPr txBox="1">
            <a:spLocks noChangeArrowheads="1"/>
          </p:cNvSpPr>
          <p:nvPr/>
        </p:nvSpPr>
        <p:spPr bwMode="auto">
          <a:xfrm>
            <a:off x="5572125" y="3076575"/>
            <a:ext cx="1139825" cy="214313"/>
          </a:xfrm>
          <a:prstGeom prst="rect">
            <a:avLst/>
          </a:prstGeom>
          <a:noFill/>
          <a:ln w="9525">
            <a:noFill/>
            <a:miter lim="800000"/>
            <a:headEnd/>
            <a:tailEnd/>
          </a:ln>
          <a:effectLst/>
        </p:spPr>
        <p:txBody>
          <a:bodyPr wrap="none">
            <a:spAutoFit/>
          </a:bodyPr>
          <a:lstStyle/>
          <a:p>
            <a:r>
              <a:rPr lang="en-US" sz="800" b="1">
                <a:solidFill>
                  <a:srgbClr val="FF3300"/>
                </a:solidFill>
              </a:rPr>
              <a:t>Figure B:</a:t>
            </a:r>
            <a:r>
              <a:rPr lang="en-US" sz="800" b="1"/>
              <a:t> UserForm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 User Form Example</a:t>
            </a:r>
          </a:p>
        </p:txBody>
      </p:sp>
      <p:sp>
        <p:nvSpPr>
          <p:cNvPr id="140291" name="Rectangle 3"/>
          <p:cNvSpPr>
            <a:spLocks noGrp="1" noChangeArrowheads="1"/>
          </p:cNvSpPr>
          <p:nvPr>
            <p:ph sz="quarter" idx="1"/>
          </p:nvPr>
        </p:nvSpPr>
        <p:spPr>
          <a:xfrm>
            <a:off x="609600" y="1143000"/>
            <a:ext cx="8229600" cy="2209800"/>
          </a:xfrm>
        </p:spPr>
        <p:txBody>
          <a:bodyPr>
            <a:normAutofit fontScale="62500" lnSpcReduction="20000"/>
          </a:bodyPr>
          <a:lstStyle/>
          <a:p>
            <a:r>
              <a:rPr lang="en-US"/>
              <a:t>The initialization code for this form needs to do only one thing: load the </a:t>
            </a:r>
            <a:r>
              <a:rPr lang="en-US" b="0"/>
              <a:t>ComboBox </a:t>
            </a:r>
            <a:r>
              <a:rPr lang="en-US"/>
              <a:t>control with abbreviations for all the states. For the sake of brevity, the code in this example loads only some states into the control; a real application would, of course, need to have all states in the </a:t>
            </a:r>
            <a:r>
              <a:rPr lang="en-US" b="0"/>
              <a:t>ComboBox</a:t>
            </a:r>
            <a:r>
              <a:rPr lang="en-US"/>
              <a:t>.</a:t>
            </a:r>
          </a:p>
          <a:p>
            <a:r>
              <a:rPr lang="en-US"/>
              <a:t>To add this code:</a:t>
            </a:r>
          </a:p>
          <a:p>
            <a:pPr lvl="1"/>
            <a:r>
              <a:rPr lang="en-US" b="1"/>
              <a:t>1. </a:t>
            </a:r>
            <a:r>
              <a:rPr lang="en-US"/>
              <a:t>Click the View Code button in the Project window to open the code-editing window for the user form.</a:t>
            </a:r>
          </a:p>
          <a:p>
            <a:pPr lvl="1"/>
            <a:r>
              <a:rPr lang="en-US" b="1"/>
              <a:t>2. </a:t>
            </a:r>
            <a:r>
              <a:rPr lang="en-US"/>
              <a:t>From the list at the top left of the window, select UserForm.</a:t>
            </a:r>
          </a:p>
          <a:p>
            <a:pPr lvl="1"/>
            <a:r>
              <a:rPr lang="en-US" b="1"/>
              <a:t>3. </a:t>
            </a:r>
            <a:r>
              <a:rPr lang="en-US"/>
              <a:t>From the list at the top right of the window, select Initialize.</a:t>
            </a:r>
          </a:p>
          <a:p>
            <a:pPr lvl="1"/>
            <a:r>
              <a:rPr lang="en-US" b="1"/>
              <a:t>4. </a:t>
            </a:r>
            <a:r>
              <a:rPr lang="en-US"/>
              <a:t>Enter the code from Listing 22-1 into this event procedure.</a:t>
            </a:r>
          </a:p>
        </p:txBody>
      </p:sp>
      <p:sp>
        <p:nvSpPr>
          <p:cNvPr id="6" name="Slide Number Placeholder 3"/>
          <p:cNvSpPr>
            <a:spLocks noGrp="1"/>
          </p:cNvSpPr>
          <p:nvPr>
            <p:ph type="sldNum" sz="quarter" idx="15"/>
          </p:nvPr>
        </p:nvSpPr>
        <p:spPr/>
        <p:txBody>
          <a:bodyPr/>
          <a:lstStyle/>
          <a:p>
            <a:fld id="{C469067F-56C6-4609-9EB7-4EA777C041DD}" type="slidenum">
              <a:rPr lang="en-US"/>
              <a:pPr/>
              <a:t>15</a:t>
            </a:fld>
            <a:endParaRPr lang="en-US"/>
          </a:p>
        </p:txBody>
      </p:sp>
      <p:sp>
        <p:nvSpPr>
          <p:cNvPr id="140293"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Writing the Initialization code</a:t>
            </a:r>
          </a:p>
        </p:txBody>
      </p:sp>
      <p:pic>
        <p:nvPicPr>
          <p:cNvPr id="140297" name="Picture 9"/>
          <p:cNvPicPr>
            <a:picLocks noChangeAspect="1" noChangeArrowheads="1"/>
          </p:cNvPicPr>
          <p:nvPr/>
        </p:nvPicPr>
        <p:blipFill>
          <a:blip r:embed="rId2" cstate="print"/>
          <a:srcRect/>
          <a:stretch>
            <a:fillRect/>
          </a:stretch>
        </p:blipFill>
        <p:spPr bwMode="auto">
          <a:xfrm>
            <a:off x="1905000" y="3124200"/>
            <a:ext cx="2686050" cy="19812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 User Form Example</a:t>
            </a:r>
          </a:p>
        </p:txBody>
      </p:sp>
      <p:sp>
        <p:nvSpPr>
          <p:cNvPr id="6" name="Slide Number Placeholder 4"/>
          <p:cNvSpPr>
            <a:spLocks noGrp="1"/>
          </p:cNvSpPr>
          <p:nvPr>
            <p:ph type="sldNum" sz="quarter" idx="12"/>
          </p:nvPr>
        </p:nvSpPr>
        <p:spPr/>
        <p:txBody>
          <a:bodyPr/>
          <a:lstStyle/>
          <a:p>
            <a:fld id="{DFC775FD-52FE-44B3-A50E-23761D97DB15}" type="slidenum">
              <a:rPr lang="en-US"/>
              <a:pPr/>
              <a:t>16</a:t>
            </a:fld>
            <a:endParaRPr lang="en-US"/>
          </a:p>
        </p:txBody>
      </p:sp>
      <p:sp>
        <p:nvSpPr>
          <p:cNvPr id="142345" name="Rectangle 9"/>
          <p:cNvSpPr>
            <a:spLocks noGrp="1" noChangeArrowheads="1"/>
          </p:cNvSpPr>
          <p:nvPr>
            <p:ph sz="quarter" idx="1"/>
          </p:nvPr>
        </p:nvSpPr>
        <p:spPr/>
        <p:txBody>
          <a:bodyPr/>
          <a:lstStyle/>
          <a:p>
            <a:r>
              <a:rPr lang="en-US" sz="1000"/>
              <a:t>The verification code checks the data when the user clicks the Next or Done button. The specific items that need to be checked are:</a:t>
            </a:r>
          </a:p>
          <a:p>
            <a:pPr lvl="1"/>
            <a:r>
              <a:rPr lang="en-US" sz="900"/>
              <a:t>The First Name, Last Name, Address, and City fields are not blank.</a:t>
            </a:r>
          </a:p>
          <a:p>
            <a:pPr lvl="1"/>
            <a:r>
              <a:rPr lang="en-US" sz="900"/>
              <a:t> A state is selected.</a:t>
            </a:r>
          </a:p>
          <a:p>
            <a:pPr lvl="1"/>
            <a:r>
              <a:rPr lang="en-US" sz="900"/>
              <a:t>The zip code field contains five characters. Because input to this field has been restricted to digits, this is all the verification that is required.</a:t>
            </a:r>
          </a:p>
          <a:p>
            <a:r>
              <a:rPr lang="en-US" sz="1000"/>
              <a:t>If the verification is successful, the data is entered in the worksheet, and the form is cleared and displayed again for another entry. </a:t>
            </a:r>
          </a:p>
          <a:p>
            <a:r>
              <a:rPr lang="en-US" sz="1000"/>
              <a:t>Both Done and Next button have the same function to validate the data entered. Hence we write the validation code in a separate Procedure\Function and not in the click event of the buttons.</a:t>
            </a:r>
          </a:p>
          <a:p>
            <a:r>
              <a:rPr lang="en-US" sz="1000"/>
              <a:t>Follow these steps to create the validation procedure:</a:t>
            </a:r>
          </a:p>
          <a:p>
            <a:pPr lvl="1"/>
            <a:r>
              <a:rPr lang="en-US" sz="900"/>
              <a:t>1. Display the code-editing window for the user form.</a:t>
            </a:r>
          </a:p>
          <a:p>
            <a:pPr lvl="1"/>
            <a:r>
              <a:rPr lang="en-US" sz="900"/>
              <a:t>2. Select Insert➪Procedure to open the Add Procedure dialog box.</a:t>
            </a:r>
          </a:p>
          <a:p>
            <a:pPr lvl="1"/>
            <a:r>
              <a:rPr lang="en-US" sz="900"/>
              <a:t>3. Enter ValidateData as the procedure name; select Function under Type.</a:t>
            </a:r>
          </a:p>
          <a:p>
            <a:pPr lvl="1"/>
            <a:r>
              <a:rPr lang="en-US" sz="900"/>
              <a:t>4. Click OK.</a:t>
            </a:r>
          </a:p>
          <a:p>
            <a:endParaRPr lang="en-US" sz="1000"/>
          </a:p>
        </p:txBody>
      </p:sp>
      <p:pic>
        <p:nvPicPr>
          <p:cNvPr id="142349" name="Picture 13"/>
          <p:cNvPicPr>
            <a:picLocks noGrp="1" noChangeAspect="1" noChangeArrowheads="1"/>
          </p:cNvPicPr>
          <p:nvPr>
            <p:ph sz="quarter" idx="2"/>
          </p:nvPr>
        </p:nvPicPr>
        <p:blipFill>
          <a:blip r:embed="rId2" cstate="print"/>
          <a:srcRect/>
          <a:stretch>
            <a:fillRect/>
          </a:stretch>
        </p:blipFill>
        <p:spPr>
          <a:xfrm>
            <a:off x="4800600" y="1066800"/>
            <a:ext cx="4038600" cy="4421188"/>
          </a:xfrm>
        </p:spPr>
      </p:pic>
      <p:sp>
        <p:nvSpPr>
          <p:cNvPr id="142340"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Writing the data validation code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A User Form Example</a:t>
            </a:r>
          </a:p>
        </p:txBody>
      </p:sp>
      <p:sp>
        <p:nvSpPr>
          <p:cNvPr id="144387" name="Rectangle 3"/>
          <p:cNvSpPr>
            <a:spLocks noGrp="1" noChangeArrowheads="1"/>
          </p:cNvSpPr>
          <p:nvPr>
            <p:ph sz="quarter" idx="1"/>
          </p:nvPr>
        </p:nvSpPr>
        <p:spPr>
          <a:noFill/>
          <a:ln/>
        </p:spPr>
        <p:txBody>
          <a:bodyPr/>
          <a:lstStyle/>
          <a:p>
            <a:r>
              <a:rPr lang="en-US" sz="900"/>
              <a:t>To be complete, this project needs only the </a:t>
            </a:r>
            <a:r>
              <a:rPr lang="en-US" sz="900" b="0"/>
              <a:t>Click </a:t>
            </a:r>
            <a:r>
              <a:rPr lang="en-US" sz="900"/>
              <a:t>event procedures for the three </a:t>
            </a:r>
            <a:r>
              <a:rPr lang="en-US" sz="900" b="0"/>
              <a:t>CommandButton </a:t>
            </a:r>
            <a:r>
              <a:rPr lang="en-US" sz="900"/>
              <a:t>controls. To reiterate, this is what the command buttons should do:</a:t>
            </a:r>
          </a:p>
          <a:p>
            <a:pPr lvl="1"/>
            <a:r>
              <a:rPr lang="en-US" sz="900"/>
              <a:t>The Next button validates the data. If validation succeeds, the data is entered in the worksheet, and the form is cleared for entry of the next address. If validation fails, the form retains its data so the user can correct it as needed. </a:t>
            </a:r>
          </a:p>
          <a:p>
            <a:pPr lvl="1"/>
            <a:r>
              <a:rPr lang="en-US" sz="900"/>
              <a:t>The Done button performs the same tasks as the Next button with one exception: If validation succeeds, the form closes after the data is entered in the worksheet.</a:t>
            </a:r>
          </a:p>
          <a:p>
            <a:pPr lvl="1"/>
            <a:r>
              <a:rPr lang="en-US" sz="900"/>
              <a:t>The Cancel button discards any data currently entered in the form and then closes the form.</a:t>
            </a:r>
          </a:p>
          <a:p>
            <a:pPr lvl="1"/>
            <a:endParaRPr lang="en-US" sz="900"/>
          </a:p>
          <a:p>
            <a:r>
              <a:rPr lang="en-US" sz="900"/>
              <a:t>You may have noticed that the Done and Next buttons share a task, which is entering the validated data in the worksheet. Whenever a task needs to be performed in more than one situation, a programmer recognizes this as an opportunity for putting the required code in a procedure. If you create a procedure that transfers the data from the form to the worksheet, this procedure can be called by both the Done and the Next button’s </a:t>
            </a:r>
            <a:r>
              <a:rPr lang="en-US" sz="900" b="0"/>
              <a:t>Click </a:t>
            </a:r>
            <a:r>
              <a:rPr lang="en-US" sz="900"/>
              <a:t>event procedure.</a:t>
            </a:r>
          </a:p>
          <a:p>
            <a:endParaRPr lang="en-US" sz="900"/>
          </a:p>
          <a:p>
            <a:r>
              <a:rPr lang="en-US" sz="900"/>
              <a:t>At the same time, the form needs code to clear all data from its controls. This is necessary when the Next button is clicked, of course, but also when the Cancel or Done button is clicked. Even though the form is hidden with the </a:t>
            </a:r>
            <a:r>
              <a:rPr lang="en-US" sz="900" b="0"/>
              <a:t>Hide </a:t>
            </a:r>
            <a:r>
              <a:rPr lang="en-US" sz="900"/>
              <a:t>method, it retains any data in its controls the next time it is displayed. For this reason, the controls need to be cleared. This is a simple matter of setting the </a:t>
            </a:r>
            <a:r>
              <a:rPr lang="en-US" sz="900" b="0"/>
              <a:t>Value </a:t>
            </a:r>
            <a:r>
              <a:rPr lang="en-US" sz="900"/>
              <a:t>property of each control to a blank string. This code is placed in a procedure named </a:t>
            </a:r>
            <a:r>
              <a:rPr lang="en-US" sz="900" b="0"/>
              <a:t>ClearForm</a:t>
            </a:r>
            <a:r>
              <a:rPr lang="en-US" sz="900"/>
              <a:t>. Add this procedure to the form now.</a:t>
            </a:r>
          </a:p>
        </p:txBody>
      </p:sp>
      <p:sp>
        <p:nvSpPr>
          <p:cNvPr id="6" name="Slide Number Placeholder 3"/>
          <p:cNvSpPr>
            <a:spLocks noGrp="1"/>
          </p:cNvSpPr>
          <p:nvPr>
            <p:ph type="sldNum" sz="quarter" idx="15"/>
          </p:nvPr>
        </p:nvSpPr>
        <p:spPr/>
        <p:txBody>
          <a:bodyPr/>
          <a:lstStyle/>
          <a:p>
            <a:fld id="{65A5E6A4-8A25-42CC-B8BE-13814DA7C1F0}" type="slidenum">
              <a:rPr lang="en-US"/>
              <a:pPr/>
              <a:t>17</a:t>
            </a:fld>
            <a:endParaRPr lang="en-US"/>
          </a:p>
        </p:txBody>
      </p:sp>
      <p:sp>
        <p:nvSpPr>
          <p:cNvPr id="144389"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Completing the project</a:t>
            </a:r>
          </a:p>
        </p:txBody>
      </p:sp>
      <p:pic>
        <p:nvPicPr>
          <p:cNvPr id="144392" name="Picture 8"/>
          <p:cNvPicPr>
            <a:picLocks noChangeAspect="1" noChangeArrowheads="1"/>
          </p:cNvPicPr>
          <p:nvPr/>
        </p:nvPicPr>
        <p:blipFill>
          <a:blip r:embed="rId2" cstate="print"/>
          <a:srcRect/>
          <a:stretch>
            <a:fillRect/>
          </a:stretch>
        </p:blipFill>
        <p:spPr bwMode="auto">
          <a:xfrm>
            <a:off x="3124200" y="4038600"/>
            <a:ext cx="2771775" cy="14382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A User Form Example</a:t>
            </a:r>
          </a:p>
        </p:txBody>
      </p:sp>
      <p:sp>
        <p:nvSpPr>
          <p:cNvPr id="146435" name="Rectangle 3"/>
          <p:cNvSpPr>
            <a:spLocks noGrp="1" noChangeArrowheads="1"/>
          </p:cNvSpPr>
          <p:nvPr>
            <p:ph sz="quarter" idx="1"/>
          </p:nvPr>
        </p:nvSpPr>
        <p:spPr>
          <a:noFill/>
          <a:ln/>
        </p:spPr>
        <p:txBody>
          <a:bodyPr>
            <a:normAutofit fontScale="92500" lnSpcReduction="10000"/>
          </a:bodyPr>
          <a:lstStyle/>
          <a:p>
            <a:r>
              <a:rPr lang="en-US"/>
              <a:t>Entering the data into the worksheet requires that the program locate the first empty data row. You know that the first column heading is in cell A2. This means that the first blank row could start in cell A3 or any cell below it. There are several ways you could identify the first empty row. The one used here is as follows:</a:t>
            </a:r>
          </a:p>
          <a:p>
            <a:pPr lvl="1"/>
            <a:r>
              <a:rPr lang="en-US" b="1"/>
              <a:t>1. </a:t>
            </a:r>
            <a:r>
              <a:rPr lang="en-US"/>
              <a:t>Start with cell A2 as a reference point.</a:t>
            </a:r>
          </a:p>
          <a:p>
            <a:pPr lvl="1"/>
            <a:r>
              <a:rPr lang="en-US" b="1"/>
              <a:t>2. </a:t>
            </a:r>
            <a:r>
              <a:rPr lang="en-US"/>
              <a:t>Use the </a:t>
            </a:r>
            <a:r>
              <a:rPr lang="en-US" b="1"/>
              <a:t>CurrentRegion </a:t>
            </a:r>
            <a:r>
              <a:rPr lang="en-US"/>
              <a:t>property to get a range containing the header row plus all existing data.</a:t>
            </a:r>
          </a:p>
          <a:p>
            <a:pPr lvl="1"/>
            <a:r>
              <a:rPr lang="en-US" b="1"/>
              <a:t>3. </a:t>
            </a:r>
            <a:r>
              <a:rPr lang="en-US"/>
              <a:t>Use the Offset method to get a range offset by the number of rows in the original range. This new range is one row below the original range and contains the six cells in the first empty row.</a:t>
            </a:r>
          </a:p>
          <a:p>
            <a:pPr lvl="1"/>
            <a:r>
              <a:rPr lang="en-US" b="1"/>
              <a:t>4. </a:t>
            </a:r>
            <a:r>
              <a:rPr lang="en-US"/>
              <a:t>Use the </a:t>
            </a:r>
            <a:r>
              <a:rPr lang="en-US" b="1"/>
              <a:t>Cells </a:t>
            </a:r>
            <a:r>
              <a:rPr lang="en-US"/>
              <a:t>property to access individual cells in this range to insert the data.</a:t>
            </a:r>
          </a:p>
        </p:txBody>
      </p:sp>
      <p:sp>
        <p:nvSpPr>
          <p:cNvPr id="6" name="Slide Number Placeholder 3"/>
          <p:cNvSpPr>
            <a:spLocks noGrp="1"/>
          </p:cNvSpPr>
          <p:nvPr>
            <p:ph type="sldNum" sz="quarter" idx="15"/>
          </p:nvPr>
        </p:nvSpPr>
        <p:spPr/>
        <p:txBody>
          <a:bodyPr/>
          <a:lstStyle/>
          <a:p>
            <a:fld id="{855B5B0D-418E-4520-9415-D7E2501E31C6}" type="slidenum">
              <a:rPr lang="en-US"/>
              <a:pPr/>
              <a:t>18</a:t>
            </a:fld>
            <a:endParaRPr lang="en-US"/>
          </a:p>
        </p:txBody>
      </p:sp>
      <p:sp>
        <p:nvSpPr>
          <p:cNvPr id="146436"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Completing the project</a:t>
            </a:r>
          </a:p>
        </p:txBody>
      </p:sp>
      <p:pic>
        <p:nvPicPr>
          <p:cNvPr id="146439" name="Picture 7"/>
          <p:cNvPicPr>
            <a:picLocks noChangeAspect="1" noChangeArrowheads="1"/>
          </p:cNvPicPr>
          <p:nvPr/>
        </p:nvPicPr>
        <p:blipFill>
          <a:blip r:embed="rId2" cstate="print"/>
          <a:srcRect/>
          <a:stretch>
            <a:fillRect/>
          </a:stretch>
        </p:blipFill>
        <p:spPr bwMode="auto">
          <a:xfrm>
            <a:off x="1600200" y="3429000"/>
            <a:ext cx="5688013" cy="18954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A User Form Example</a:t>
            </a:r>
          </a:p>
        </p:txBody>
      </p:sp>
      <p:sp>
        <p:nvSpPr>
          <p:cNvPr id="148483" name="Rectangle 3"/>
          <p:cNvSpPr>
            <a:spLocks noGrp="1" noChangeArrowheads="1"/>
          </p:cNvSpPr>
          <p:nvPr>
            <p:ph sz="quarter" idx="1"/>
          </p:nvPr>
        </p:nvSpPr>
        <p:spPr>
          <a:xfrm>
            <a:off x="609600" y="1143000"/>
            <a:ext cx="8229600" cy="1066800"/>
          </a:xfrm>
          <a:noFill/>
          <a:ln/>
        </p:spPr>
        <p:txBody>
          <a:bodyPr>
            <a:normAutofit fontScale="55000" lnSpcReduction="20000"/>
          </a:bodyPr>
          <a:lstStyle/>
          <a:p>
            <a:r>
              <a:rPr lang="en-US"/>
              <a:t>Now that the procedure for data entry has been written, the project needs only the </a:t>
            </a:r>
            <a:r>
              <a:rPr lang="en-US" b="0"/>
              <a:t>Click </a:t>
            </a:r>
            <a:r>
              <a:rPr lang="en-US"/>
              <a:t>event procedures for the three </a:t>
            </a:r>
            <a:r>
              <a:rPr lang="en-US" b="0"/>
              <a:t>CommandButton </a:t>
            </a:r>
            <a:r>
              <a:rPr lang="en-US"/>
              <a:t>controls to be finished. </a:t>
            </a:r>
          </a:p>
          <a:p>
            <a:r>
              <a:rPr lang="en-US"/>
              <a:t>This code is shown below. Note that each of these three event procedures calls the </a:t>
            </a:r>
            <a:r>
              <a:rPr lang="en-US" b="0"/>
              <a:t>ClearForm </a:t>
            </a:r>
            <a:r>
              <a:rPr lang="en-US"/>
              <a:t>procedure that you created earlier. Enter this code in the user form, and the project is ready to try..</a:t>
            </a:r>
          </a:p>
        </p:txBody>
      </p:sp>
      <p:sp>
        <p:nvSpPr>
          <p:cNvPr id="6" name="Slide Number Placeholder 3"/>
          <p:cNvSpPr>
            <a:spLocks noGrp="1"/>
          </p:cNvSpPr>
          <p:nvPr>
            <p:ph type="sldNum" sz="quarter" idx="15"/>
          </p:nvPr>
        </p:nvSpPr>
        <p:spPr/>
        <p:txBody>
          <a:bodyPr/>
          <a:lstStyle/>
          <a:p>
            <a:fld id="{095460B1-45DD-40E3-A63F-AFEE2AE8C493}" type="slidenum">
              <a:rPr lang="en-US"/>
              <a:pPr/>
              <a:t>19</a:t>
            </a:fld>
            <a:endParaRPr lang="en-US"/>
          </a:p>
        </p:txBody>
      </p:sp>
      <p:sp>
        <p:nvSpPr>
          <p:cNvPr id="148485"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Completing the project</a:t>
            </a:r>
          </a:p>
        </p:txBody>
      </p:sp>
      <p:pic>
        <p:nvPicPr>
          <p:cNvPr id="148488" name="Picture 8"/>
          <p:cNvPicPr>
            <a:picLocks noChangeAspect="1" noChangeArrowheads="1"/>
          </p:cNvPicPr>
          <p:nvPr/>
        </p:nvPicPr>
        <p:blipFill>
          <a:blip r:embed="rId2" cstate="print"/>
          <a:srcRect/>
          <a:stretch>
            <a:fillRect/>
          </a:stretch>
        </p:blipFill>
        <p:spPr bwMode="auto">
          <a:xfrm>
            <a:off x="2971800" y="2438400"/>
            <a:ext cx="2419350" cy="2971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400" y="152400"/>
            <a:ext cx="6096000" cy="457200"/>
          </a:xfrm>
        </p:spPr>
        <p:txBody>
          <a:bodyPr>
            <a:normAutofit fontScale="90000"/>
          </a:bodyPr>
          <a:lstStyle/>
          <a:p>
            <a:r>
              <a:rPr lang="en-US"/>
              <a:t>Sessions covered in this course</a:t>
            </a:r>
          </a:p>
        </p:txBody>
      </p:sp>
      <p:sp>
        <p:nvSpPr>
          <p:cNvPr id="112643" name="Rectangle 3"/>
          <p:cNvSpPr>
            <a:spLocks noGrp="1" noChangeArrowheads="1"/>
          </p:cNvSpPr>
          <p:nvPr>
            <p:ph sz="quarter" idx="1"/>
          </p:nvPr>
        </p:nvSpPr>
        <p:spPr/>
        <p:txBody>
          <a:bodyPr/>
          <a:lstStyle/>
          <a:p>
            <a:pPr>
              <a:spcAft>
                <a:spcPct val="70000"/>
              </a:spcAft>
            </a:pPr>
            <a:r>
              <a:rPr lang="en-US"/>
              <a:t>Advanced user form techniques</a:t>
            </a:r>
          </a:p>
          <a:p>
            <a:pPr>
              <a:spcAft>
                <a:spcPct val="70000"/>
              </a:spcAft>
            </a:pPr>
            <a:r>
              <a:rPr lang="en-US"/>
              <a:t>A user form example</a:t>
            </a:r>
          </a:p>
          <a:p>
            <a:pPr>
              <a:spcAft>
                <a:spcPct val="70000"/>
              </a:spcAft>
            </a:pPr>
            <a:r>
              <a:rPr lang="en-US"/>
              <a:t>Working with events</a:t>
            </a:r>
          </a:p>
          <a:p>
            <a:pPr>
              <a:spcAft>
                <a:spcPct val="70000"/>
              </a:spcAft>
            </a:pPr>
            <a:r>
              <a:rPr lang="en-US"/>
              <a:t>Security considerations</a:t>
            </a:r>
          </a:p>
          <a:p>
            <a:pPr>
              <a:spcAft>
                <a:spcPct val="70000"/>
              </a:spcAft>
            </a:pPr>
            <a:r>
              <a:rPr lang="en-US"/>
              <a:t>Debugging</a:t>
            </a:r>
          </a:p>
          <a:p>
            <a:pPr>
              <a:spcAft>
                <a:spcPct val="70000"/>
              </a:spcAft>
            </a:pPr>
            <a:r>
              <a:rPr lang="en-US"/>
              <a:t>Defining and using Custom Classes</a:t>
            </a:r>
          </a:p>
          <a:p>
            <a:pPr>
              <a:spcAft>
                <a:spcPct val="70000"/>
              </a:spcAft>
              <a:buFontTx/>
              <a:buNone/>
            </a:pPr>
            <a:endParaRPr lang="en-US"/>
          </a:p>
        </p:txBody>
      </p:sp>
      <p:sp>
        <p:nvSpPr>
          <p:cNvPr id="5" name="Slide Number Placeholder 3"/>
          <p:cNvSpPr>
            <a:spLocks noGrp="1"/>
          </p:cNvSpPr>
          <p:nvPr>
            <p:ph type="sldNum" sz="quarter" idx="15"/>
          </p:nvPr>
        </p:nvSpPr>
        <p:spPr/>
        <p:txBody>
          <a:bodyPr/>
          <a:lstStyle/>
          <a:p>
            <a:fld id="{B271B0C7-1388-4EAF-A873-A5B9544DA72E}" type="slidenum">
              <a:rPr lang="en-US"/>
              <a:pPr/>
              <a:t>2</a:t>
            </a:fld>
            <a:endParaRPr lang="en-US"/>
          </a:p>
        </p:txBody>
      </p:sp>
      <p:sp>
        <p:nvSpPr>
          <p:cNvPr id="112644"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endParaRPr lang="en-US" b="1">
              <a:solidFill>
                <a:srgbClr val="FF33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A User Form Example</a:t>
            </a:r>
          </a:p>
        </p:txBody>
      </p:sp>
      <p:sp>
        <p:nvSpPr>
          <p:cNvPr id="6" name="Slide Number Placeholder 4"/>
          <p:cNvSpPr>
            <a:spLocks noGrp="1"/>
          </p:cNvSpPr>
          <p:nvPr>
            <p:ph type="sldNum" sz="quarter" idx="12"/>
          </p:nvPr>
        </p:nvSpPr>
        <p:spPr/>
        <p:txBody>
          <a:bodyPr/>
          <a:lstStyle/>
          <a:p>
            <a:fld id="{A9886284-C7AC-48B0-9CA7-E05C234FD364}" type="slidenum">
              <a:rPr lang="en-US"/>
              <a:pPr/>
              <a:t>20</a:t>
            </a:fld>
            <a:endParaRPr lang="en-US"/>
          </a:p>
        </p:txBody>
      </p:sp>
      <p:sp>
        <p:nvSpPr>
          <p:cNvPr id="150537" name="Rectangle 9"/>
          <p:cNvSpPr>
            <a:spLocks noGrp="1" noChangeArrowheads="1"/>
          </p:cNvSpPr>
          <p:nvPr>
            <p:ph sz="quarter" idx="1"/>
          </p:nvPr>
        </p:nvSpPr>
        <p:spPr/>
        <p:txBody>
          <a:bodyPr/>
          <a:lstStyle/>
          <a:p>
            <a:r>
              <a:rPr lang="en-US" sz="1000"/>
              <a:t>You can test the project by pressing F5 while the user form is open in the VBA Editor. </a:t>
            </a:r>
          </a:p>
          <a:p>
            <a:endParaRPr lang="en-US" sz="1000"/>
          </a:p>
          <a:p>
            <a:r>
              <a:rPr lang="en-US" sz="1000"/>
              <a:t>You can also write a macro that displays the form using the </a:t>
            </a:r>
            <a:r>
              <a:rPr lang="en-US" sz="1000" b="0"/>
              <a:t>Show </a:t>
            </a:r>
            <a:r>
              <a:rPr lang="en-US" sz="1000"/>
              <a:t>method. </a:t>
            </a:r>
          </a:p>
          <a:p>
            <a:endParaRPr lang="en-US" sz="1000"/>
          </a:p>
          <a:p>
            <a:r>
              <a:rPr lang="en-US" sz="1000"/>
              <a:t>Figure shows the program in action. When you try it out, you’ll see that this program and user form makes data entry much easier than it would be to enter the data directly in the workbook...</a:t>
            </a:r>
          </a:p>
        </p:txBody>
      </p:sp>
      <p:pic>
        <p:nvPicPr>
          <p:cNvPr id="150539" name="Picture 11"/>
          <p:cNvPicPr>
            <a:picLocks noGrp="1" noChangeAspect="1" noChangeArrowheads="1"/>
          </p:cNvPicPr>
          <p:nvPr>
            <p:ph sz="quarter" idx="2"/>
          </p:nvPr>
        </p:nvPicPr>
        <p:blipFill>
          <a:blip r:embed="rId2" cstate="print"/>
          <a:stretch>
            <a:fillRect/>
          </a:stretch>
        </p:blipFill>
        <p:spPr>
          <a:xfrm>
            <a:off x="4270375" y="2522234"/>
            <a:ext cx="3657600" cy="2727932"/>
          </a:xfrm>
          <a:noFill/>
          <a:ln/>
        </p:spPr>
      </p:pic>
      <p:sp>
        <p:nvSpPr>
          <p:cNvPr id="150532"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Testing the Project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52400" y="152400"/>
            <a:ext cx="6096000" cy="457200"/>
          </a:xfrm>
        </p:spPr>
        <p:txBody>
          <a:bodyPr>
            <a:normAutofit fontScale="90000"/>
          </a:bodyPr>
          <a:lstStyle/>
          <a:p>
            <a:r>
              <a:rPr lang="en-US"/>
              <a:t>Working with Events</a:t>
            </a:r>
          </a:p>
        </p:txBody>
      </p:sp>
      <p:sp>
        <p:nvSpPr>
          <p:cNvPr id="153603" name="Rectangle 3"/>
          <p:cNvSpPr>
            <a:spLocks noGrp="1" noChangeArrowheads="1"/>
          </p:cNvSpPr>
          <p:nvPr>
            <p:ph sz="quarter" idx="1"/>
          </p:nvPr>
        </p:nvSpPr>
        <p:spPr/>
        <p:txBody>
          <a:bodyPr/>
          <a:lstStyle/>
          <a:p>
            <a:pPr>
              <a:spcAft>
                <a:spcPct val="70000"/>
              </a:spcAft>
            </a:pPr>
            <a:r>
              <a:rPr lang="en-US"/>
              <a:t>The categories of Excel events</a:t>
            </a:r>
          </a:p>
          <a:p>
            <a:pPr>
              <a:spcAft>
                <a:spcPct val="70000"/>
              </a:spcAft>
            </a:pPr>
            <a:r>
              <a:rPr lang="en-US"/>
              <a:t>Writing event handler code</a:t>
            </a:r>
          </a:p>
          <a:p>
            <a:pPr>
              <a:spcAft>
                <a:spcPct val="70000"/>
              </a:spcAft>
            </a:pPr>
            <a:r>
              <a:rPr lang="en-US"/>
              <a:t>Enabling and disabling events</a:t>
            </a:r>
          </a:p>
          <a:p>
            <a:pPr>
              <a:spcAft>
                <a:spcPct val="70000"/>
              </a:spcAft>
            </a:pPr>
            <a:r>
              <a:rPr lang="en-US"/>
              <a:t>Workbook, worksheet and application level events</a:t>
            </a:r>
          </a:p>
          <a:p>
            <a:pPr>
              <a:spcAft>
                <a:spcPct val="70000"/>
              </a:spcAft>
            </a:pPr>
            <a:r>
              <a:rPr lang="en-US"/>
              <a:t>How to use events not related to an object.</a:t>
            </a:r>
          </a:p>
        </p:txBody>
      </p:sp>
      <p:sp>
        <p:nvSpPr>
          <p:cNvPr id="5" name="Slide Number Placeholder 3"/>
          <p:cNvSpPr>
            <a:spLocks noGrp="1"/>
          </p:cNvSpPr>
          <p:nvPr>
            <p:ph type="sldNum" sz="quarter" idx="15"/>
          </p:nvPr>
        </p:nvSpPr>
        <p:spPr/>
        <p:txBody>
          <a:bodyPr/>
          <a:lstStyle/>
          <a:p>
            <a:fld id="{76A8A3B2-DA00-44E3-ACE2-78552794836A}" type="slidenum">
              <a:rPr lang="en-US"/>
              <a:pPr/>
              <a:t>21</a:t>
            </a:fld>
            <a:endParaRPr lang="en-US"/>
          </a:p>
        </p:txBody>
      </p:sp>
      <p:sp>
        <p:nvSpPr>
          <p:cNvPr id="153604"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Working with Events</a:t>
            </a:r>
          </a:p>
        </p:txBody>
      </p:sp>
      <p:sp>
        <p:nvSpPr>
          <p:cNvPr id="154627" name="Rectangle 3"/>
          <p:cNvSpPr>
            <a:spLocks noGrp="1" noChangeArrowheads="1"/>
          </p:cNvSpPr>
          <p:nvPr>
            <p:ph sz="quarter" idx="1"/>
          </p:nvPr>
        </p:nvSpPr>
        <p:spPr>
          <a:noFill/>
          <a:ln/>
        </p:spPr>
        <p:txBody>
          <a:bodyPr>
            <a:normAutofit fontScale="70000" lnSpcReduction="20000"/>
          </a:bodyPr>
          <a:lstStyle/>
          <a:p>
            <a:r>
              <a:rPr lang="en-US"/>
              <a:t>The events to which an Excel program can respond can be categorized in two ways. One method organizes events in terms of the object that receives the event, as follows:</a:t>
            </a:r>
          </a:p>
          <a:p>
            <a:pPr lvl="1"/>
            <a:r>
              <a:rPr lang="en-US"/>
              <a:t>Application events</a:t>
            </a:r>
          </a:p>
          <a:p>
            <a:pPr lvl="1"/>
            <a:r>
              <a:rPr lang="en-US"/>
              <a:t>Workbook events</a:t>
            </a:r>
          </a:p>
          <a:p>
            <a:pPr lvl="1"/>
            <a:r>
              <a:rPr lang="en-US"/>
              <a:t>Worksheet events</a:t>
            </a:r>
          </a:p>
          <a:p>
            <a:pPr lvl="1"/>
            <a:r>
              <a:rPr lang="en-US"/>
              <a:t>User form and control events</a:t>
            </a:r>
          </a:p>
          <a:p>
            <a:pPr lvl="1"/>
            <a:r>
              <a:rPr lang="en-US"/>
              <a:t>Nonobject events</a:t>
            </a:r>
          </a:p>
          <a:p>
            <a:pPr lvl="1"/>
            <a:endParaRPr lang="en-US"/>
          </a:p>
          <a:p>
            <a:r>
              <a:rPr lang="en-US"/>
              <a:t>Nonobject events is a special category that contains events not associated with a specific object.</a:t>
            </a:r>
          </a:p>
          <a:p>
            <a:endParaRPr lang="en-US"/>
          </a:p>
          <a:p>
            <a:r>
              <a:rPr lang="en-US"/>
              <a:t>The other way to categorize events is by the event itself, such as what happens to trigger the event. This results in three categories of events:</a:t>
            </a:r>
          </a:p>
          <a:p>
            <a:pPr lvl="1"/>
            <a:r>
              <a:rPr lang="en-US"/>
              <a:t>Events that are always the result of user actions, such as clicking a control on a user form or pressing a key</a:t>
            </a:r>
          </a:p>
          <a:p>
            <a:pPr lvl="1"/>
            <a:r>
              <a:rPr lang="en-US"/>
              <a:t>Events that can be caused either by user action or by VBA code, such as opening a workbook or activating a chart</a:t>
            </a:r>
          </a:p>
          <a:p>
            <a:pPr lvl="1"/>
            <a:r>
              <a:rPr lang="en-US"/>
              <a:t>Events that have no relation to user actions, such as the occurrence of a particular time of day</a:t>
            </a:r>
          </a:p>
        </p:txBody>
      </p:sp>
      <p:sp>
        <p:nvSpPr>
          <p:cNvPr id="5" name="Slide Number Placeholder 3"/>
          <p:cNvSpPr>
            <a:spLocks noGrp="1"/>
          </p:cNvSpPr>
          <p:nvPr>
            <p:ph type="sldNum" sz="quarter" idx="15"/>
          </p:nvPr>
        </p:nvSpPr>
        <p:spPr/>
        <p:txBody>
          <a:bodyPr/>
          <a:lstStyle/>
          <a:p>
            <a:fld id="{C3CB1274-0E6F-4B4D-9102-B82D2D383185}" type="slidenum">
              <a:rPr lang="en-US"/>
              <a:pPr/>
              <a:t>22</a:t>
            </a:fld>
            <a:endParaRPr lang="en-US"/>
          </a:p>
        </p:txBody>
      </p:sp>
      <p:sp>
        <p:nvSpPr>
          <p:cNvPr id="154628"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Event Categories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Working with Events</a:t>
            </a:r>
          </a:p>
        </p:txBody>
      </p:sp>
      <p:sp>
        <p:nvSpPr>
          <p:cNvPr id="155651" name="Rectangle 3"/>
          <p:cNvSpPr>
            <a:spLocks noGrp="1" noChangeArrowheads="1"/>
          </p:cNvSpPr>
          <p:nvPr>
            <p:ph sz="quarter" idx="1"/>
          </p:nvPr>
        </p:nvSpPr>
        <p:spPr>
          <a:noFill/>
          <a:ln/>
        </p:spPr>
        <p:txBody>
          <a:bodyPr/>
          <a:lstStyle/>
          <a:p>
            <a:r>
              <a:rPr lang="en-US" sz="1000"/>
              <a:t>An event handler is a special kind of VBA procedure that is automatically executed when the related event occurs.</a:t>
            </a:r>
          </a:p>
          <a:p>
            <a:r>
              <a:rPr lang="en-US" sz="1000"/>
              <a:t>There’s a strict rule you must follow when naming these procedures; the name must be in the form of </a:t>
            </a:r>
            <a:r>
              <a:rPr lang="en-US" sz="1000" b="0" i="1"/>
              <a:t>objectname_eventname</a:t>
            </a:r>
            <a:r>
              <a:rPr lang="en-US" sz="1000"/>
              <a:t>. For example, the </a:t>
            </a:r>
            <a:r>
              <a:rPr lang="en-US" sz="1000" b="0"/>
              <a:t>TextBox </a:t>
            </a:r>
            <a:r>
              <a:rPr lang="en-US" sz="1000"/>
              <a:t>control has the </a:t>
            </a:r>
            <a:r>
              <a:rPr lang="en-US" sz="1000" b="0"/>
              <a:t>Click </a:t>
            </a:r>
            <a:r>
              <a:rPr lang="en-US" sz="1000"/>
              <a:t>event; for a TextBox whose name is txtAddress, the event handler procedure must be named </a:t>
            </a:r>
            <a:r>
              <a:rPr lang="en-US" sz="1000" b="0"/>
              <a:t>txtAddress_Click</a:t>
            </a:r>
          </a:p>
          <a:p>
            <a:endParaRPr lang="en-US" sz="1000"/>
          </a:p>
          <a:p>
            <a:r>
              <a:rPr lang="en-US" sz="1000"/>
              <a:t>In most situations, the VBA Editor creates the outline (the first and last lines) of the event procedure for you. </a:t>
            </a:r>
          </a:p>
          <a:p>
            <a:endParaRPr lang="en-US" sz="1000"/>
          </a:p>
          <a:p>
            <a:r>
              <a:rPr lang="en-US" sz="1000"/>
              <a:t>When a code-editing window is open, there are two drop-down lists at the top of the window (see Figure 23-1). </a:t>
            </a:r>
          </a:p>
          <a:p>
            <a:pPr lvl="1"/>
            <a:r>
              <a:rPr lang="en-US"/>
              <a:t>The object list, at the top left, shows those objects for which event-handing code can be placed in the current window. </a:t>
            </a:r>
          </a:p>
          <a:p>
            <a:pPr lvl="1"/>
            <a:r>
              <a:rPr lang="en-US"/>
              <a:t>The event list at the top right lists the events for the object selected in the first list. </a:t>
            </a:r>
          </a:p>
          <a:p>
            <a:pPr lvl="1"/>
            <a:endParaRPr lang="en-US"/>
          </a:p>
          <a:p>
            <a:r>
              <a:rPr lang="en-US" sz="1000"/>
              <a:t>When you select an event, the Editor automatically enters the outline of the procedure in the window. You can enter event procedures manually, but this auto-entry feature saves time and reduces errors.</a:t>
            </a:r>
          </a:p>
          <a:p>
            <a:endParaRPr lang="en-US" sz="1000"/>
          </a:p>
        </p:txBody>
      </p:sp>
      <p:sp>
        <p:nvSpPr>
          <p:cNvPr id="10" name="Slide Number Placeholder 3"/>
          <p:cNvSpPr>
            <a:spLocks noGrp="1"/>
          </p:cNvSpPr>
          <p:nvPr>
            <p:ph type="sldNum" sz="quarter" idx="15"/>
          </p:nvPr>
        </p:nvSpPr>
        <p:spPr/>
        <p:txBody>
          <a:bodyPr/>
          <a:lstStyle/>
          <a:p>
            <a:fld id="{460062E6-17AC-4268-8CB8-8ACB65297E5A}" type="slidenum">
              <a:rPr lang="en-US"/>
              <a:pPr/>
              <a:t>23</a:t>
            </a:fld>
            <a:endParaRPr lang="en-US"/>
          </a:p>
        </p:txBody>
      </p:sp>
      <p:sp>
        <p:nvSpPr>
          <p:cNvPr id="155652"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Event Handler Code</a:t>
            </a:r>
          </a:p>
        </p:txBody>
      </p:sp>
      <p:pic>
        <p:nvPicPr>
          <p:cNvPr id="155657" name="Picture 9"/>
          <p:cNvPicPr>
            <a:picLocks noChangeAspect="1" noChangeArrowheads="1"/>
          </p:cNvPicPr>
          <p:nvPr/>
        </p:nvPicPr>
        <p:blipFill>
          <a:blip r:embed="rId2" cstate="print"/>
          <a:srcRect/>
          <a:stretch>
            <a:fillRect/>
          </a:stretch>
        </p:blipFill>
        <p:spPr bwMode="auto">
          <a:xfrm>
            <a:off x="4476750" y="3790950"/>
            <a:ext cx="2990850" cy="2305050"/>
          </a:xfrm>
          <a:prstGeom prst="rect">
            <a:avLst/>
          </a:prstGeom>
          <a:noFill/>
        </p:spPr>
      </p:pic>
      <p:sp>
        <p:nvSpPr>
          <p:cNvPr id="155658" name="Text Box 10"/>
          <p:cNvSpPr txBox="1">
            <a:spLocks noChangeArrowheads="1"/>
          </p:cNvSpPr>
          <p:nvPr/>
        </p:nvSpPr>
        <p:spPr bwMode="auto">
          <a:xfrm>
            <a:off x="4781550" y="3867150"/>
            <a:ext cx="1098550" cy="244475"/>
          </a:xfrm>
          <a:prstGeom prst="rect">
            <a:avLst/>
          </a:prstGeom>
          <a:solidFill>
            <a:schemeClr val="tx1"/>
          </a:solidFill>
          <a:ln w="9525">
            <a:noFill/>
            <a:miter lim="800000"/>
            <a:headEnd/>
            <a:tailEnd/>
          </a:ln>
          <a:effectLst/>
        </p:spPr>
        <p:txBody>
          <a:bodyPr wrap="none">
            <a:spAutoFit/>
          </a:bodyPr>
          <a:lstStyle/>
          <a:p>
            <a:r>
              <a:rPr lang="en-US" sz="1000" b="1">
                <a:solidFill>
                  <a:schemeClr val="bg1"/>
                </a:solidFill>
              </a:rPr>
              <a:t>The Object List</a:t>
            </a:r>
          </a:p>
        </p:txBody>
      </p:sp>
      <p:sp>
        <p:nvSpPr>
          <p:cNvPr id="155659" name="Text Box 11"/>
          <p:cNvSpPr txBox="1">
            <a:spLocks noChangeArrowheads="1"/>
          </p:cNvSpPr>
          <p:nvPr/>
        </p:nvSpPr>
        <p:spPr bwMode="auto">
          <a:xfrm>
            <a:off x="6305550" y="3867150"/>
            <a:ext cx="1049338" cy="244475"/>
          </a:xfrm>
          <a:prstGeom prst="rect">
            <a:avLst/>
          </a:prstGeom>
          <a:solidFill>
            <a:schemeClr val="tx1"/>
          </a:solidFill>
          <a:ln w="9525">
            <a:noFill/>
            <a:miter lim="800000"/>
            <a:headEnd/>
            <a:tailEnd/>
          </a:ln>
          <a:effectLst/>
        </p:spPr>
        <p:txBody>
          <a:bodyPr wrap="none">
            <a:spAutoFit/>
          </a:bodyPr>
          <a:lstStyle/>
          <a:p>
            <a:r>
              <a:rPr lang="en-US" sz="1000" b="1">
                <a:solidFill>
                  <a:schemeClr val="bg1"/>
                </a:solidFill>
              </a:rPr>
              <a:t>The Event List</a:t>
            </a:r>
          </a:p>
        </p:txBody>
      </p:sp>
      <p:sp>
        <p:nvSpPr>
          <p:cNvPr id="155660" name="Line 12"/>
          <p:cNvSpPr>
            <a:spLocks noChangeShapeType="1"/>
          </p:cNvSpPr>
          <p:nvPr/>
        </p:nvSpPr>
        <p:spPr bwMode="auto">
          <a:xfrm flipV="1">
            <a:off x="5467350" y="4095750"/>
            <a:ext cx="0" cy="685800"/>
          </a:xfrm>
          <a:prstGeom prst="line">
            <a:avLst/>
          </a:prstGeom>
          <a:noFill/>
          <a:ln w="28575">
            <a:solidFill>
              <a:schemeClr val="tx1"/>
            </a:solidFill>
            <a:round/>
            <a:headEnd type="oval" w="med" len="med"/>
            <a:tailEnd/>
          </a:ln>
          <a:effectLst/>
        </p:spPr>
        <p:txBody>
          <a:bodyPr/>
          <a:lstStyle/>
          <a:p>
            <a:endParaRPr lang="en-US"/>
          </a:p>
        </p:txBody>
      </p:sp>
      <p:sp>
        <p:nvSpPr>
          <p:cNvPr id="155661" name="Line 13"/>
          <p:cNvSpPr>
            <a:spLocks noChangeShapeType="1"/>
          </p:cNvSpPr>
          <p:nvPr/>
        </p:nvSpPr>
        <p:spPr bwMode="auto">
          <a:xfrm flipV="1">
            <a:off x="6686550" y="4095750"/>
            <a:ext cx="0" cy="685800"/>
          </a:xfrm>
          <a:prstGeom prst="line">
            <a:avLst/>
          </a:prstGeom>
          <a:noFill/>
          <a:ln w="28575">
            <a:solidFill>
              <a:schemeClr val="tx1"/>
            </a:solidFill>
            <a:round/>
            <a:headEnd type="oval" w="med" len="med"/>
            <a:tailEnd/>
          </a:ln>
          <a:effectLst/>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Working with Events</a:t>
            </a:r>
          </a:p>
        </p:txBody>
      </p:sp>
      <p:sp>
        <p:nvSpPr>
          <p:cNvPr id="159747" name="Rectangle 3"/>
          <p:cNvSpPr>
            <a:spLocks noGrp="1" noChangeArrowheads="1"/>
          </p:cNvSpPr>
          <p:nvPr>
            <p:ph sz="quarter" idx="1"/>
          </p:nvPr>
        </p:nvSpPr>
        <p:spPr>
          <a:noFill/>
          <a:ln/>
        </p:spPr>
        <p:txBody>
          <a:bodyPr>
            <a:normAutofit fontScale="70000" lnSpcReduction="20000"/>
          </a:bodyPr>
          <a:lstStyle/>
          <a:p>
            <a:r>
              <a:rPr lang="en-US"/>
              <a:t>When working with events, you need to understand that some actions result in more than one event being triggered in Excel. In these situations, the multiple events occur in a specific order. In some situations you need to be aware of this order when deciding which event procedure to use for your code. </a:t>
            </a:r>
          </a:p>
          <a:p>
            <a:endParaRPr lang="en-US"/>
          </a:p>
          <a:p>
            <a:r>
              <a:rPr lang="en-US"/>
              <a:t>Here’s an example: When a new worksheet is added to a workbook, the following three application-level events are triggered in this order:</a:t>
            </a:r>
          </a:p>
          <a:p>
            <a:pPr lvl="1"/>
            <a:r>
              <a:rPr lang="en-US" b="1"/>
              <a:t>WorkbookNewSheet </a:t>
            </a:r>
            <a:r>
              <a:rPr lang="en-US"/>
              <a:t>occurs when you add a new worksheet.</a:t>
            </a:r>
          </a:p>
          <a:p>
            <a:pPr lvl="1"/>
            <a:r>
              <a:rPr lang="en-US" b="1"/>
              <a:t>SheetDeactivate </a:t>
            </a:r>
            <a:r>
              <a:rPr lang="en-US"/>
              <a:t>occurs when the previously active worksheet is deactivated.</a:t>
            </a:r>
          </a:p>
          <a:p>
            <a:pPr lvl="1"/>
            <a:r>
              <a:rPr lang="en-US" b="1"/>
              <a:t>SheetActivate </a:t>
            </a:r>
            <a:r>
              <a:rPr lang="en-US"/>
              <a:t>occurs when the new worksheet is activated.</a:t>
            </a:r>
          </a:p>
          <a:p>
            <a:pPr lvl="1"/>
            <a:endParaRPr lang="en-US"/>
          </a:p>
          <a:p>
            <a:r>
              <a:rPr lang="en-US"/>
              <a:t>A similar situation exists when the user clicks a control on a user form: the </a:t>
            </a:r>
            <a:r>
              <a:rPr lang="en-US" b="0"/>
              <a:t>MouseDown</a:t>
            </a:r>
            <a:r>
              <a:rPr lang="en-US"/>
              <a:t>, </a:t>
            </a:r>
            <a:r>
              <a:rPr lang="en-US" b="0"/>
              <a:t>MouseUp</a:t>
            </a:r>
            <a:r>
              <a:rPr lang="en-US"/>
              <a:t>, and </a:t>
            </a:r>
            <a:r>
              <a:rPr lang="en-US" b="0"/>
              <a:t>Click </a:t>
            </a:r>
            <a:r>
              <a:rPr lang="en-US"/>
              <a:t>events occur in that order.</a:t>
            </a:r>
          </a:p>
          <a:p>
            <a:endParaRPr lang="en-US"/>
          </a:p>
          <a:p>
            <a:r>
              <a:rPr lang="en-US"/>
              <a:t>Using the </a:t>
            </a:r>
            <a:r>
              <a:rPr lang="en-US" b="0"/>
              <a:t>Debug.Print </a:t>
            </a:r>
            <a:r>
              <a:rPr lang="en-US"/>
              <a:t>statement in event procedures, you can determine which events occur and in what order.</a:t>
            </a:r>
          </a:p>
        </p:txBody>
      </p:sp>
      <p:sp>
        <p:nvSpPr>
          <p:cNvPr id="5" name="Slide Number Placeholder 3"/>
          <p:cNvSpPr>
            <a:spLocks noGrp="1"/>
          </p:cNvSpPr>
          <p:nvPr>
            <p:ph type="sldNum" sz="quarter" idx="15"/>
          </p:nvPr>
        </p:nvSpPr>
        <p:spPr/>
        <p:txBody>
          <a:bodyPr/>
          <a:lstStyle/>
          <a:p>
            <a:fld id="{ED596F60-24A7-49F5-9CD3-CE92A4184F24}" type="slidenum">
              <a:rPr lang="en-US"/>
              <a:pPr/>
              <a:t>24</a:t>
            </a:fld>
            <a:endParaRPr lang="en-US"/>
          </a:p>
        </p:txBody>
      </p:sp>
      <p:sp>
        <p:nvSpPr>
          <p:cNvPr id="159748"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Event Sequences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a:t>Working with Events</a:t>
            </a:r>
          </a:p>
        </p:txBody>
      </p:sp>
      <p:graphicFrame>
        <p:nvGraphicFramePr>
          <p:cNvPr id="160935" name="Group 167"/>
          <p:cNvGraphicFramePr>
            <a:graphicFrameLocks noGrp="1"/>
          </p:cNvGraphicFramePr>
          <p:nvPr>
            <p:ph type="tbl" idx="1"/>
          </p:nvPr>
        </p:nvGraphicFramePr>
        <p:xfrm>
          <a:off x="609600" y="1143000"/>
          <a:ext cx="8229600" cy="3733804"/>
        </p:xfrm>
        <a:graphic>
          <a:graphicData uri="http://schemas.openxmlformats.org/drawingml/2006/table">
            <a:tbl>
              <a:tblPr/>
              <a:tblGrid>
                <a:gridCol w="2819400"/>
                <a:gridCol w="5410200"/>
              </a:tblGrid>
              <a:tr h="3302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1"/>
                          </a:solidFill>
                          <a:effectLst/>
                          <a:latin typeface="Arial" charset="0"/>
                          <a:cs typeface="Arial" charset="0"/>
                        </a:rPr>
                        <a:t>Event </a:t>
                      </a:r>
                      <a:endParaRPr kumimoji="0" lang="en-US" sz="1600" b="1" i="0" u="none" strike="noStrike" cap="none" normalizeH="0" baseline="0" smtClean="0">
                        <a:ln>
                          <a:noFill/>
                        </a:ln>
                        <a:solidFill>
                          <a:schemeClr val="bg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1"/>
                          </a:solidFill>
                          <a:effectLst/>
                          <a:latin typeface="Arial" charset="0"/>
                          <a:cs typeface="Arial" charset="0"/>
                        </a:rPr>
                        <a:t>Occurs when</a:t>
                      </a:r>
                      <a:endParaRPr kumimoji="0" lang="en-US" sz="1600" b="1" i="0" u="none" strike="noStrike" cap="none" normalizeH="0" baseline="0" smtClean="0">
                        <a:ln>
                          <a:noFill/>
                        </a:ln>
                        <a:solidFill>
                          <a:schemeClr val="bg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workbook is 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BeforeClose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workbook is about to be closed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BeforePrint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All or part of the workbook is about to be printed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BeforeSave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workbook is about to be saved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Deactivate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workbook is deactivated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NewSheet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new workbook is created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Open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workbook is opened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SheetActivate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worksheet is 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SheetChange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worksheet is changed by the user or code</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SheetDeactivate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worksheet is deactivated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SheetSelectionChange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The selection on any worksheet is changed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 name="Slide Number Placeholder 3"/>
          <p:cNvSpPr>
            <a:spLocks noGrp="1"/>
          </p:cNvSpPr>
          <p:nvPr>
            <p:ph type="sldNum" sz="quarter" idx="10"/>
          </p:nvPr>
        </p:nvSpPr>
        <p:spPr/>
        <p:txBody>
          <a:bodyPr/>
          <a:lstStyle/>
          <a:p>
            <a:fld id="{888371DA-0352-48C4-B678-3F7F002A4E3B}" type="slidenum">
              <a:rPr lang="en-US"/>
              <a:pPr/>
              <a:t>25</a:t>
            </a:fld>
            <a:endParaRPr lang="en-US"/>
          </a:p>
        </p:txBody>
      </p:sp>
      <p:sp>
        <p:nvSpPr>
          <p:cNvPr id="160772"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Workbook Events</a:t>
            </a:r>
          </a:p>
        </p:txBody>
      </p:sp>
      <p:sp>
        <p:nvSpPr>
          <p:cNvPr id="160936" name="Text Box 168"/>
          <p:cNvSpPr txBox="1">
            <a:spLocks noChangeArrowheads="1"/>
          </p:cNvSpPr>
          <p:nvPr/>
        </p:nvSpPr>
        <p:spPr bwMode="auto">
          <a:xfrm>
            <a:off x="609600" y="5105400"/>
            <a:ext cx="8229600" cy="639763"/>
          </a:xfrm>
          <a:prstGeom prst="rect">
            <a:avLst/>
          </a:prstGeom>
          <a:noFill/>
          <a:ln w="9525">
            <a:noFill/>
            <a:miter lim="800000"/>
            <a:headEnd/>
            <a:tailEnd/>
          </a:ln>
          <a:effectLst/>
        </p:spPr>
        <p:txBody>
          <a:bodyPr>
            <a:spAutoFit/>
          </a:bodyPr>
          <a:lstStyle/>
          <a:p>
            <a:pPr algn="l">
              <a:buFontTx/>
              <a:buChar char="•"/>
            </a:pPr>
            <a:r>
              <a:rPr lang="en-US" sz="1200"/>
              <a:t> To work with workbook-level events, open the </a:t>
            </a:r>
            <a:r>
              <a:rPr lang="en-US" sz="1200" b="1"/>
              <a:t>ThisWorkbook </a:t>
            </a:r>
            <a:r>
              <a:rPr lang="en-US" sz="1200"/>
              <a:t>module for the project. </a:t>
            </a:r>
          </a:p>
          <a:p>
            <a:pPr algn="l">
              <a:buFontTx/>
              <a:buChar char="•"/>
            </a:pPr>
            <a:endParaRPr lang="en-US" sz="1200"/>
          </a:p>
          <a:p>
            <a:pPr algn="l">
              <a:buFontTx/>
              <a:buChar char="•"/>
            </a:pPr>
            <a:r>
              <a:rPr lang="en-US" sz="1200"/>
              <a:t> Select Workbook in the object list; the event list contains all of these events plus some not covered here.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Working with Events</a:t>
            </a:r>
          </a:p>
        </p:txBody>
      </p:sp>
      <p:sp>
        <p:nvSpPr>
          <p:cNvPr id="162819" name="Rectangle 3"/>
          <p:cNvSpPr>
            <a:spLocks noGrp="1" noChangeArrowheads="1"/>
          </p:cNvSpPr>
          <p:nvPr>
            <p:ph sz="quarter" idx="1"/>
          </p:nvPr>
        </p:nvSpPr>
        <p:spPr>
          <a:xfrm>
            <a:off x="609600" y="1143000"/>
            <a:ext cx="8229600" cy="2286000"/>
          </a:xfrm>
          <a:noFill/>
          <a:ln/>
        </p:spPr>
        <p:txBody>
          <a:bodyPr>
            <a:normAutofit fontScale="62500" lnSpcReduction="20000"/>
          </a:bodyPr>
          <a:lstStyle/>
          <a:p>
            <a:r>
              <a:rPr lang="en-US"/>
              <a:t>The </a:t>
            </a:r>
            <a:r>
              <a:rPr lang="en-US" b="0"/>
              <a:t>Open </a:t>
            </a:r>
            <a:r>
              <a:rPr lang="en-US"/>
              <a:t>event is perhaps the most widely used of the workbook-level events. Triggered when a workbook is opened, it can be used for a variety of tasks that include:</a:t>
            </a:r>
          </a:p>
          <a:p>
            <a:pPr lvl="1"/>
            <a:r>
              <a:rPr lang="en-US"/>
              <a:t>Opening other required workbooks</a:t>
            </a:r>
          </a:p>
          <a:p>
            <a:pPr lvl="1"/>
            <a:r>
              <a:rPr lang="en-US"/>
              <a:t>Activating a specific worksheet</a:t>
            </a:r>
          </a:p>
          <a:p>
            <a:pPr lvl="1"/>
            <a:r>
              <a:rPr lang="en-US"/>
              <a:t>Defining custom toolbars</a:t>
            </a:r>
          </a:p>
          <a:p>
            <a:pPr lvl="1"/>
            <a:r>
              <a:rPr lang="en-US"/>
              <a:t>Displaying welcome messages, reminders, or program instructions</a:t>
            </a:r>
          </a:p>
          <a:p>
            <a:pPr lvl="1"/>
            <a:endParaRPr lang="en-US"/>
          </a:p>
          <a:p>
            <a:r>
              <a:rPr lang="en-US"/>
              <a:t>For Example, the following codes gives a message “Thank GOD its Friday” when the workbook is opened on a Friday.</a:t>
            </a:r>
          </a:p>
        </p:txBody>
      </p:sp>
      <p:sp>
        <p:nvSpPr>
          <p:cNvPr id="6" name="Slide Number Placeholder 3"/>
          <p:cNvSpPr>
            <a:spLocks noGrp="1"/>
          </p:cNvSpPr>
          <p:nvPr>
            <p:ph type="sldNum" sz="quarter" idx="15"/>
          </p:nvPr>
        </p:nvSpPr>
        <p:spPr/>
        <p:txBody>
          <a:bodyPr/>
          <a:lstStyle/>
          <a:p>
            <a:fld id="{33885D4F-BF14-436C-B672-9321BC345A20}" type="slidenum">
              <a:rPr lang="en-US"/>
              <a:pPr/>
              <a:t>26</a:t>
            </a:fld>
            <a:endParaRPr lang="en-US"/>
          </a:p>
        </p:txBody>
      </p:sp>
      <p:sp>
        <p:nvSpPr>
          <p:cNvPr id="162820"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The Open Event</a:t>
            </a:r>
          </a:p>
        </p:txBody>
      </p:sp>
      <p:pic>
        <p:nvPicPr>
          <p:cNvPr id="162821" name="Picture 5"/>
          <p:cNvPicPr>
            <a:picLocks noChangeAspect="1" noChangeArrowheads="1"/>
          </p:cNvPicPr>
          <p:nvPr/>
        </p:nvPicPr>
        <p:blipFill>
          <a:blip r:embed="rId2" cstate="print"/>
          <a:srcRect/>
          <a:stretch>
            <a:fillRect/>
          </a:stretch>
        </p:blipFill>
        <p:spPr bwMode="auto">
          <a:xfrm>
            <a:off x="990600" y="3505200"/>
            <a:ext cx="3048000" cy="8001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r>
              <a:rPr lang="en-US"/>
              <a:t>Working with Events</a:t>
            </a:r>
          </a:p>
        </p:txBody>
      </p:sp>
      <p:graphicFrame>
        <p:nvGraphicFramePr>
          <p:cNvPr id="164988" name="Group 124"/>
          <p:cNvGraphicFramePr>
            <a:graphicFrameLocks noGrp="1"/>
          </p:cNvGraphicFramePr>
          <p:nvPr>
            <p:ph type="tbl" idx="1"/>
          </p:nvPr>
        </p:nvGraphicFramePr>
        <p:xfrm>
          <a:off x="609600" y="1143000"/>
          <a:ext cx="8229600" cy="2057402"/>
        </p:xfrm>
        <a:graphic>
          <a:graphicData uri="http://schemas.openxmlformats.org/drawingml/2006/table">
            <a:tbl>
              <a:tblPr/>
              <a:tblGrid>
                <a:gridCol w="2778125"/>
                <a:gridCol w="5451475"/>
              </a:tblGrid>
              <a:tr h="2841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FFFF"/>
                          </a:solidFill>
                          <a:effectLst/>
                          <a:latin typeface="Arial" charset="0"/>
                          <a:cs typeface="Arial" charset="0"/>
                        </a:rPr>
                        <a:t>Event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FFFF"/>
                          </a:solidFill>
                          <a:effectLst/>
                          <a:latin typeface="Arial" charset="0"/>
                          <a:cs typeface="Arial" charset="0"/>
                        </a:rPr>
                        <a:t>Occurs when</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540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The worksheet is 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Calculate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The worksheet is recalculated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Change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Data in the worksheet is changed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Deactivate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The worksheet is deactivated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SelectionChange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The selection in the worksheet is changed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 name="Slide Number Placeholder 3"/>
          <p:cNvSpPr>
            <a:spLocks noGrp="1"/>
          </p:cNvSpPr>
          <p:nvPr>
            <p:ph type="sldNum" sz="quarter" idx="10"/>
          </p:nvPr>
        </p:nvSpPr>
        <p:spPr/>
        <p:txBody>
          <a:bodyPr/>
          <a:lstStyle/>
          <a:p>
            <a:fld id="{77754BA5-A2CB-444E-9B64-DA8141513FBD}" type="slidenum">
              <a:rPr lang="en-US"/>
              <a:pPr/>
              <a:t>27</a:t>
            </a:fld>
            <a:endParaRPr lang="en-US"/>
          </a:p>
        </p:txBody>
      </p:sp>
      <p:sp>
        <p:nvSpPr>
          <p:cNvPr id="164867"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Worksheet Events</a:t>
            </a:r>
          </a:p>
        </p:txBody>
      </p:sp>
      <p:sp>
        <p:nvSpPr>
          <p:cNvPr id="164909" name="Text Box 45"/>
          <p:cNvSpPr txBox="1">
            <a:spLocks noChangeArrowheads="1"/>
          </p:cNvSpPr>
          <p:nvPr/>
        </p:nvSpPr>
        <p:spPr bwMode="auto">
          <a:xfrm>
            <a:off x="457200" y="3352800"/>
            <a:ext cx="8229600" cy="822325"/>
          </a:xfrm>
          <a:prstGeom prst="rect">
            <a:avLst/>
          </a:prstGeom>
          <a:noFill/>
          <a:ln w="9525" algn="ctr">
            <a:noFill/>
            <a:miter lim="800000"/>
            <a:headEnd/>
            <a:tailEnd/>
          </a:ln>
          <a:effectLst/>
        </p:spPr>
        <p:txBody>
          <a:bodyPr>
            <a:spAutoFit/>
          </a:bodyPr>
          <a:lstStyle/>
          <a:p>
            <a:pPr algn="l">
              <a:buFontTx/>
              <a:buChar char="•"/>
            </a:pPr>
            <a:r>
              <a:rPr lang="en-US" sz="1200"/>
              <a:t> The event procedures for a worksheet-level event must be placed in the module for that specific worksheet. </a:t>
            </a:r>
          </a:p>
          <a:p>
            <a:pPr algn="l">
              <a:buFontTx/>
              <a:buChar char="•"/>
            </a:pPr>
            <a:endParaRPr lang="en-US" sz="1200"/>
          </a:p>
          <a:p>
            <a:pPr algn="l">
              <a:buFontTx/>
              <a:buChar char="•"/>
            </a:pPr>
            <a:r>
              <a:rPr lang="en-US" sz="1200"/>
              <a:t> To enter the outline of the event procedure, select </a:t>
            </a:r>
            <a:r>
              <a:rPr lang="en-US" sz="1200" b="1"/>
              <a:t>Worksheet</a:t>
            </a:r>
            <a:r>
              <a:rPr lang="en-US" sz="1200"/>
              <a:t> from the object list at the top left of the code-editing window and then select the specific event from the events list.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fontScale="90000"/>
          </a:bodyPr>
          <a:lstStyle/>
          <a:p>
            <a:r>
              <a:rPr lang="en-US"/>
              <a:t>Working with Events</a:t>
            </a:r>
          </a:p>
        </p:txBody>
      </p:sp>
      <p:graphicFrame>
        <p:nvGraphicFramePr>
          <p:cNvPr id="166026" name="Group 138"/>
          <p:cNvGraphicFramePr>
            <a:graphicFrameLocks noGrp="1"/>
          </p:cNvGraphicFramePr>
          <p:nvPr>
            <p:ph type="tbl" idx="1"/>
          </p:nvPr>
        </p:nvGraphicFramePr>
        <p:xfrm>
          <a:off x="609600" y="1143000"/>
          <a:ext cx="8229600" cy="3124204"/>
        </p:xfrm>
        <a:graphic>
          <a:graphicData uri="http://schemas.openxmlformats.org/drawingml/2006/table">
            <a:tbl>
              <a:tblPr/>
              <a:tblGrid>
                <a:gridCol w="2795588"/>
                <a:gridCol w="5434012"/>
              </a:tblGrid>
              <a:tr h="3683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FFFF"/>
                          </a:solidFill>
                          <a:effectLst/>
                          <a:latin typeface="Arial" charset="0"/>
                          <a:cs typeface="Arial" charset="0"/>
                        </a:rPr>
                        <a:t>Event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FFFF"/>
                          </a:solidFill>
                          <a:effectLst/>
                          <a:latin typeface="Arial" charset="0"/>
                          <a:cs typeface="Arial" charset="0"/>
                        </a:rPr>
                        <a:t>Occurs when</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NewWorkbook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new workbook is created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SheetActivate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worksheet is 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SheetChange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worksheet is modified (by the user or code)</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SheetDeactivate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worksheet is deactivated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WorkbookActivate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workbook is 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WorkbookBeforeClose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Before any workbook is closed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WorkbookDeactivate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Any workbook is deactivated</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WorkbookNewSheet </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new worksheet is added to any workbook</a:t>
                      </a:r>
                      <a:endParaRPr kumimoji="0" lang="en-US" sz="16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 name="Slide Number Placeholder 3"/>
          <p:cNvSpPr>
            <a:spLocks noGrp="1"/>
          </p:cNvSpPr>
          <p:nvPr>
            <p:ph type="sldNum" sz="quarter" idx="10"/>
          </p:nvPr>
        </p:nvSpPr>
        <p:spPr/>
        <p:txBody>
          <a:bodyPr/>
          <a:lstStyle/>
          <a:p>
            <a:fld id="{D623C5F3-ED49-4447-A4B7-D1BDA8C9983B}" type="slidenum">
              <a:rPr lang="en-US"/>
              <a:pPr/>
              <a:t>28</a:t>
            </a:fld>
            <a:endParaRPr lang="en-US"/>
          </a:p>
        </p:txBody>
      </p:sp>
      <p:sp>
        <p:nvSpPr>
          <p:cNvPr id="165891"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Application Events</a:t>
            </a:r>
          </a:p>
        </p:txBody>
      </p:sp>
      <p:sp>
        <p:nvSpPr>
          <p:cNvPr id="165892" name="Text Box 4"/>
          <p:cNvSpPr txBox="1">
            <a:spLocks noChangeArrowheads="1"/>
          </p:cNvSpPr>
          <p:nvPr/>
        </p:nvSpPr>
        <p:spPr bwMode="auto">
          <a:xfrm>
            <a:off x="609600" y="4419600"/>
            <a:ext cx="8229600" cy="1004888"/>
          </a:xfrm>
          <a:prstGeom prst="rect">
            <a:avLst/>
          </a:prstGeom>
          <a:noFill/>
          <a:ln w="9525" algn="ctr">
            <a:noFill/>
            <a:miter lim="800000"/>
            <a:headEnd/>
            <a:tailEnd/>
          </a:ln>
          <a:effectLst/>
        </p:spPr>
        <p:txBody>
          <a:bodyPr>
            <a:spAutoFit/>
          </a:bodyPr>
          <a:lstStyle/>
          <a:p>
            <a:pPr algn="l">
              <a:buFontTx/>
              <a:buChar char="•"/>
            </a:pPr>
            <a:r>
              <a:rPr lang="en-US" sz="1200"/>
              <a:t> Application-level events are not restricted to a single workbook or worksheet, but respond to events in any workbook or worksheet.</a:t>
            </a:r>
          </a:p>
          <a:p>
            <a:pPr algn="l">
              <a:buFontTx/>
              <a:buChar char="•"/>
            </a:pPr>
            <a:endParaRPr lang="en-US" sz="1200"/>
          </a:p>
          <a:p>
            <a:pPr algn="l">
              <a:buFontTx/>
              <a:buChar char="•"/>
            </a:pPr>
            <a:r>
              <a:rPr lang="en-US" sz="1200"/>
              <a:t> Whether your program uses the more global event at the application level or the more local event at the workbook or worksheet level depends entirely on the needs of the program and the task the event procedure is to carry out.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52400" y="152400"/>
            <a:ext cx="6096000" cy="457200"/>
          </a:xfrm>
        </p:spPr>
        <p:txBody>
          <a:bodyPr>
            <a:normAutofit fontScale="90000"/>
          </a:bodyPr>
          <a:lstStyle/>
          <a:p>
            <a:r>
              <a:rPr lang="en-US"/>
              <a:t>Security Considerations</a:t>
            </a:r>
          </a:p>
        </p:txBody>
      </p:sp>
      <p:sp>
        <p:nvSpPr>
          <p:cNvPr id="166915" name="Rectangle 3"/>
          <p:cNvSpPr>
            <a:spLocks noGrp="1" noChangeArrowheads="1"/>
          </p:cNvSpPr>
          <p:nvPr>
            <p:ph sz="quarter" idx="1"/>
          </p:nvPr>
        </p:nvSpPr>
        <p:spPr/>
        <p:txBody>
          <a:bodyPr/>
          <a:lstStyle/>
          <a:p>
            <a:pPr>
              <a:spcAft>
                <a:spcPct val="70000"/>
              </a:spcAft>
            </a:pPr>
            <a:r>
              <a:rPr lang="en-US"/>
              <a:t>Protecting entire workbooks</a:t>
            </a:r>
          </a:p>
          <a:p>
            <a:pPr>
              <a:spcAft>
                <a:spcPct val="70000"/>
              </a:spcAft>
            </a:pPr>
            <a:r>
              <a:rPr lang="en-US"/>
              <a:t>Preventing changes to worksheet ranges</a:t>
            </a:r>
          </a:p>
          <a:p>
            <a:pPr>
              <a:spcAft>
                <a:spcPct val="70000"/>
              </a:spcAft>
            </a:pPr>
            <a:r>
              <a:rPr lang="en-US"/>
              <a:t>Preventing users from viewing and modifying VBA code</a:t>
            </a:r>
          </a:p>
          <a:p>
            <a:pPr>
              <a:spcAft>
                <a:spcPct val="70000"/>
              </a:spcAft>
            </a:pPr>
            <a:r>
              <a:rPr lang="en-US"/>
              <a:t>Using macro security to protect against malicious macro code</a:t>
            </a:r>
          </a:p>
        </p:txBody>
      </p:sp>
      <p:sp>
        <p:nvSpPr>
          <p:cNvPr id="5" name="Slide Number Placeholder 3"/>
          <p:cNvSpPr>
            <a:spLocks noGrp="1"/>
          </p:cNvSpPr>
          <p:nvPr>
            <p:ph type="sldNum" sz="quarter" idx="15"/>
          </p:nvPr>
        </p:nvSpPr>
        <p:spPr/>
        <p:txBody>
          <a:bodyPr/>
          <a:lstStyle/>
          <a:p>
            <a:fld id="{C8AE7A71-A85B-4491-9BF6-11CE5F9F3169}" type="slidenum">
              <a:rPr lang="en-US"/>
              <a:pPr/>
              <a:t>29</a:t>
            </a:fld>
            <a:endParaRPr lang="en-US"/>
          </a:p>
        </p:txBody>
      </p:sp>
      <p:sp>
        <p:nvSpPr>
          <p:cNvPr id="166916"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2400" y="152400"/>
            <a:ext cx="6096000" cy="457200"/>
          </a:xfrm>
        </p:spPr>
        <p:txBody>
          <a:bodyPr>
            <a:normAutofit fontScale="90000"/>
          </a:bodyPr>
          <a:lstStyle/>
          <a:p>
            <a:r>
              <a:rPr lang="en-US"/>
              <a:t>Pre-requisite to this course</a:t>
            </a:r>
          </a:p>
        </p:txBody>
      </p:sp>
      <p:sp>
        <p:nvSpPr>
          <p:cNvPr id="115715" name="Rectangle 3"/>
          <p:cNvSpPr>
            <a:spLocks noGrp="1" noChangeArrowheads="1"/>
          </p:cNvSpPr>
          <p:nvPr>
            <p:ph sz="quarter" idx="1"/>
          </p:nvPr>
        </p:nvSpPr>
        <p:spPr/>
        <p:txBody>
          <a:bodyPr/>
          <a:lstStyle/>
          <a:p>
            <a:pPr>
              <a:spcAft>
                <a:spcPct val="70000"/>
              </a:spcAft>
            </a:pPr>
            <a:r>
              <a:rPr lang="en-US"/>
              <a:t>User should have intermediate level of coding experience in VBA</a:t>
            </a:r>
          </a:p>
          <a:p>
            <a:pPr>
              <a:spcAft>
                <a:spcPct val="70000"/>
              </a:spcAft>
            </a:pPr>
            <a:r>
              <a:rPr lang="en-US"/>
              <a:t>User is aware and have designed FORM in VBA</a:t>
            </a:r>
          </a:p>
          <a:p>
            <a:pPr>
              <a:spcAft>
                <a:spcPct val="70000"/>
              </a:spcAft>
              <a:buFontTx/>
              <a:buNone/>
            </a:pPr>
            <a:endParaRPr lang="en-US"/>
          </a:p>
        </p:txBody>
      </p:sp>
      <p:sp>
        <p:nvSpPr>
          <p:cNvPr id="5" name="Slide Number Placeholder 3"/>
          <p:cNvSpPr>
            <a:spLocks noGrp="1"/>
          </p:cNvSpPr>
          <p:nvPr>
            <p:ph type="sldNum" sz="quarter" idx="15"/>
          </p:nvPr>
        </p:nvSpPr>
        <p:spPr/>
        <p:txBody>
          <a:bodyPr/>
          <a:lstStyle/>
          <a:p>
            <a:fld id="{5F77D467-16CC-4F20-948B-97DABB1D0652}" type="slidenum">
              <a:rPr lang="en-US"/>
              <a:pPr/>
              <a:t>3</a:t>
            </a:fld>
            <a:endParaRPr lang="en-US"/>
          </a:p>
        </p:txBody>
      </p:sp>
      <p:sp>
        <p:nvSpPr>
          <p:cNvPr id="115716"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endParaRPr lang="en-US" b="1">
              <a:solidFill>
                <a:srgbClr val="FF33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Security Considerations</a:t>
            </a:r>
          </a:p>
        </p:txBody>
      </p:sp>
      <p:sp>
        <p:nvSpPr>
          <p:cNvPr id="167939" name="Rectangle 3"/>
          <p:cNvSpPr>
            <a:spLocks noGrp="1" noChangeArrowheads="1"/>
          </p:cNvSpPr>
          <p:nvPr>
            <p:ph sz="quarter" idx="1"/>
          </p:nvPr>
        </p:nvSpPr>
        <p:spPr>
          <a:noFill/>
          <a:ln/>
        </p:spPr>
        <p:txBody>
          <a:bodyPr>
            <a:normAutofit fontScale="92500"/>
          </a:bodyPr>
          <a:lstStyle/>
          <a:p>
            <a:r>
              <a:rPr lang="en-US"/>
              <a:t>You can protect an entire workbook in two ways.</a:t>
            </a:r>
          </a:p>
          <a:p>
            <a:pPr lvl="1"/>
            <a:r>
              <a:rPr lang="en-US"/>
              <a:t>One by following these steps</a:t>
            </a:r>
          </a:p>
          <a:p>
            <a:pPr lvl="2"/>
            <a:r>
              <a:rPr lang="en-US" b="1"/>
              <a:t>1. </a:t>
            </a:r>
            <a:r>
              <a:rPr lang="en-US"/>
              <a:t>Select File -- Save As.</a:t>
            </a:r>
          </a:p>
          <a:p>
            <a:pPr lvl="2"/>
            <a:r>
              <a:rPr lang="en-US" b="1"/>
              <a:t>2. </a:t>
            </a:r>
            <a:r>
              <a:rPr lang="en-US"/>
              <a:t>In the Save As dialog box, open the Tools menu (at the top right) and select General Options. Excel displays the Save Options dialog box, as shown in Figure.</a:t>
            </a:r>
          </a:p>
          <a:p>
            <a:pPr lvl="2"/>
            <a:r>
              <a:rPr lang="en-US" b="1"/>
              <a:t>3. </a:t>
            </a:r>
            <a:r>
              <a:rPr lang="en-US"/>
              <a:t>Enter a password in the Password to open and/or the Password to modify text boxes, and click OK.</a:t>
            </a:r>
          </a:p>
          <a:p>
            <a:pPr lvl="2"/>
            <a:r>
              <a:rPr lang="en-US" b="1"/>
              <a:t>4. </a:t>
            </a:r>
            <a:r>
              <a:rPr lang="en-US"/>
              <a:t>When requested, re-enter the password(s) to verify.</a:t>
            </a:r>
          </a:p>
          <a:p>
            <a:pPr lvl="2"/>
            <a:r>
              <a:rPr lang="en-US" b="1"/>
              <a:t>5. </a:t>
            </a:r>
            <a:r>
              <a:rPr lang="en-US"/>
              <a:t>Back in the Save As dialog box, enter a file name and then click Save.</a:t>
            </a:r>
          </a:p>
          <a:p>
            <a:pPr lvl="2"/>
            <a:endParaRPr lang="en-US"/>
          </a:p>
          <a:p>
            <a:pPr lvl="1"/>
            <a:r>
              <a:rPr lang="en-US"/>
              <a:t>And Secondly by using VBA </a:t>
            </a:r>
          </a:p>
          <a:p>
            <a:pPr lvl="2"/>
            <a:r>
              <a:rPr lang="en-US"/>
              <a:t>the </a:t>
            </a:r>
            <a:r>
              <a:rPr lang="en-US" b="1"/>
              <a:t>SaveAs </a:t>
            </a:r>
            <a:r>
              <a:rPr lang="en-US"/>
              <a:t>method. The </a:t>
            </a:r>
            <a:r>
              <a:rPr lang="en-US" b="1"/>
              <a:t>Password </a:t>
            </a:r>
            <a:r>
              <a:rPr lang="en-US"/>
              <a:t>argument specifies the password required to open the file, and the </a:t>
            </a:r>
            <a:r>
              <a:rPr lang="en-US" b="1"/>
              <a:t>WriteResPassword </a:t>
            </a:r>
            <a:r>
              <a:rPr lang="en-US"/>
              <a:t>argument specifies the modify/save password.</a:t>
            </a:r>
          </a:p>
          <a:p>
            <a:pPr lvl="1"/>
            <a:endParaRPr lang="en-US"/>
          </a:p>
        </p:txBody>
      </p:sp>
      <p:sp>
        <p:nvSpPr>
          <p:cNvPr id="6" name="Slide Number Placeholder 3"/>
          <p:cNvSpPr>
            <a:spLocks noGrp="1"/>
          </p:cNvSpPr>
          <p:nvPr>
            <p:ph type="sldNum" sz="quarter" idx="15"/>
          </p:nvPr>
        </p:nvSpPr>
        <p:spPr/>
        <p:txBody>
          <a:bodyPr/>
          <a:lstStyle/>
          <a:p>
            <a:fld id="{48BE80B4-85D9-49A6-8522-F7758606A63E}" type="slidenum">
              <a:rPr lang="en-US"/>
              <a:pPr/>
              <a:t>30</a:t>
            </a:fld>
            <a:endParaRPr lang="en-US"/>
          </a:p>
        </p:txBody>
      </p:sp>
      <p:sp>
        <p:nvSpPr>
          <p:cNvPr id="167940"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Workbook Protection</a:t>
            </a:r>
          </a:p>
        </p:txBody>
      </p:sp>
      <p:pic>
        <p:nvPicPr>
          <p:cNvPr id="167941" name="Picture 5"/>
          <p:cNvPicPr>
            <a:picLocks noChangeAspect="1" noChangeArrowheads="1"/>
          </p:cNvPicPr>
          <p:nvPr/>
        </p:nvPicPr>
        <p:blipFill>
          <a:blip r:embed="rId2" cstate="print"/>
          <a:srcRect/>
          <a:stretch>
            <a:fillRect/>
          </a:stretch>
        </p:blipFill>
        <p:spPr bwMode="auto">
          <a:xfrm>
            <a:off x="1676400" y="3810000"/>
            <a:ext cx="6989763" cy="6477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Security Considerations</a:t>
            </a:r>
          </a:p>
        </p:txBody>
      </p:sp>
      <p:sp>
        <p:nvSpPr>
          <p:cNvPr id="168966" name="Rectangle 6"/>
          <p:cNvSpPr>
            <a:spLocks noGrp="1" noChangeArrowheads="1"/>
          </p:cNvSpPr>
          <p:nvPr>
            <p:ph sz="half" idx="1"/>
          </p:nvPr>
        </p:nvSpPr>
        <p:spPr>
          <a:xfrm>
            <a:off x="609600" y="1047750"/>
            <a:ext cx="4038600" cy="4800600"/>
          </a:xfrm>
        </p:spPr>
        <p:txBody>
          <a:bodyPr/>
          <a:lstStyle/>
          <a:p>
            <a:r>
              <a:rPr lang="en-US" sz="1000"/>
              <a:t>Worksheet protection is off by default; therefore, to allow users to enter data only in selected worksheet cells, you must follow these steps:</a:t>
            </a:r>
          </a:p>
          <a:p>
            <a:pPr lvl="1"/>
            <a:r>
              <a:rPr lang="en-US" sz="900" b="1"/>
              <a:t>1. </a:t>
            </a:r>
            <a:r>
              <a:rPr lang="en-US" sz="900"/>
              <a:t>Select the cell(s) that the user will be permitted to edit.</a:t>
            </a:r>
          </a:p>
          <a:p>
            <a:pPr lvl="1"/>
            <a:r>
              <a:rPr lang="en-US" sz="900" b="1"/>
              <a:t>2. </a:t>
            </a:r>
            <a:r>
              <a:rPr lang="en-US" sz="900"/>
              <a:t>Select Format➪Cells to display the Format Cells dialog box, and display the Protection tab as shown in the figure.</a:t>
            </a:r>
          </a:p>
          <a:p>
            <a:pPr lvl="1"/>
            <a:r>
              <a:rPr lang="en-US" sz="900" b="1"/>
              <a:t>3. </a:t>
            </a:r>
            <a:r>
              <a:rPr lang="en-US" sz="900"/>
              <a:t>Turn off the Locked option; then click OK.</a:t>
            </a:r>
          </a:p>
          <a:p>
            <a:pPr lvl="1"/>
            <a:r>
              <a:rPr lang="en-US" sz="900" b="1"/>
              <a:t>4. </a:t>
            </a:r>
            <a:r>
              <a:rPr lang="en-US" sz="900"/>
              <a:t>Repeat steps 1 through 3 to unlock addition cells, if needed.</a:t>
            </a:r>
          </a:p>
          <a:p>
            <a:pPr lvl="1"/>
            <a:r>
              <a:rPr lang="en-US" sz="900" b="1"/>
              <a:t>5. </a:t>
            </a:r>
            <a:r>
              <a:rPr lang="en-US" sz="900"/>
              <a:t>Select Tools – Protection -- Protect Sheet to display the Protect Sheet dialog box as shown in the figure.</a:t>
            </a:r>
          </a:p>
          <a:p>
            <a:pPr lvl="1"/>
            <a:r>
              <a:rPr lang="en-US" sz="900" b="1"/>
              <a:t>6. </a:t>
            </a:r>
            <a:r>
              <a:rPr lang="en-US" sz="900"/>
              <a:t>To ensure that users are not able to remove protection, enter a password in the designated field. If this is not a concern, leave this field blank.</a:t>
            </a:r>
          </a:p>
          <a:p>
            <a:pPr lvl="1"/>
            <a:r>
              <a:rPr lang="en-US" sz="900" b="1"/>
              <a:t>7. </a:t>
            </a:r>
            <a:r>
              <a:rPr lang="en-US" sz="900"/>
              <a:t>Click OK.</a:t>
            </a:r>
          </a:p>
          <a:p>
            <a:endParaRPr lang="en-US" sz="1000"/>
          </a:p>
          <a:p>
            <a:r>
              <a:rPr lang="en-US" sz="1000"/>
              <a:t>To remove protection from a worksheet, select Tools – Protection -- Unprotect sheet. You have to enter the password if one was assigned.</a:t>
            </a:r>
          </a:p>
          <a:p>
            <a:endParaRPr lang="en-US" sz="1000"/>
          </a:p>
          <a:p>
            <a:r>
              <a:rPr lang="en-US" sz="1000"/>
              <a:t>Protecting through a VBA code</a:t>
            </a:r>
          </a:p>
        </p:txBody>
      </p:sp>
      <p:pic>
        <p:nvPicPr>
          <p:cNvPr id="168969" name="Picture 9"/>
          <p:cNvPicPr>
            <a:picLocks noGrp="1" noChangeAspect="1" noChangeArrowheads="1"/>
          </p:cNvPicPr>
          <p:nvPr>
            <p:ph sz="quarter" idx="2"/>
          </p:nvPr>
        </p:nvPicPr>
        <p:blipFill>
          <a:blip r:embed="rId2" cstate="print"/>
          <a:stretch>
            <a:fillRect/>
          </a:stretch>
        </p:blipFill>
        <p:spPr>
          <a:xfrm>
            <a:off x="5596366" y="1143000"/>
            <a:ext cx="2447068" cy="2324100"/>
          </a:xfrm>
        </p:spPr>
      </p:pic>
      <p:pic>
        <p:nvPicPr>
          <p:cNvPr id="168970" name="Picture 10"/>
          <p:cNvPicPr>
            <a:picLocks noGrp="1" noChangeAspect="1" noChangeArrowheads="1"/>
          </p:cNvPicPr>
          <p:nvPr>
            <p:ph sz="quarter" idx="3"/>
          </p:nvPr>
        </p:nvPicPr>
        <p:blipFill>
          <a:blip r:embed="rId3" cstate="print"/>
          <a:stretch>
            <a:fillRect/>
          </a:stretch>
        </p:blipFill>
        <p:spPr>
          <a:xfrm>
            <a:off x="5828238" y="3619500"/>
            <a:ext cx="1983323" cy="2324100"/>
          </a:xfrm>
        </p:spPr>
      </p:pic>
      <p:sp>
        <p:nvSpPr>
          <p:cNvPr id="8" name="Slide Number Placeholder 5"/>
          <p:cNvSpPr>
            <a:spLocks noGrp="1"/>
          </p:cNvSpPr>
          <p:nvPr>
            <p:ph type="sldNum" sz="quarter" idx="10"/>
          </p:nvPr>
        </p:nvSpPr>
        <p:spPr/>
        <p:txBody>
          <a:bodyPr/>
          <a:lstStyle/>
          <a:p>
            <a:fld id="{ED7A657F-8223-42DC-8F62-32BF73276944}" type="slidenum">
              <a:rPr lang="en-US"/>
              <a:pPr/>
              <a:t>31</a:t>
            </a:fld>
            <a:endParaRPr lang="en-US"/>
          </a:p>
        </p:txBody>
      </p:sp>
      <p:sp>
        <p:nvSpPr>
          <p:cNvPr id="168964"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Worksheet Protection</a:t>
            </a:r>
          </a:p>
        </p:txBody>
      </p:sp>
      <p:pic>
        <p:nvPicPr>
          <p:cNvPr id="168971" name="Picture 11"/>
          <p:cNvPicPr>
            <a:picLocks noChangeAspect="1" noChangeArrowheads="1"/>
          </p:cNvPicPr>
          <p:nvPr/>
        </p:nvPicPr>
        <p:blipFill>
          <a:blip r:embed="rId4" cstate="print"/>
          <a:srcRect/>
          <a:stretch>
            <a:fillRect/>
          </a:stretch>
        </p:blipFill>
        <p:spPr bwMode="auto">
          <a:xfrm>
            <a:off x="1295400" y="5324475"/>
            <a:ext cx="3524250" cy="6096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Security Considerations</a:t>
            </a:r>
          </a:p>
        </p:txBody>
      </p:sp>
      <p:sp>
        <p:nvSpPr>
          <p:cNvPr id="6" name="Slide Number Placeholder 4"/>
          <p:cNvSpPr>
            <a:spLocks noGrp="1"/>
          </p:cNvSpPr>
          <p:nvPr>
            <p:ph type="sldNum" sz="quarter" idx="12"/>
          </p:nvPr>
        </p:nvSpPr>
        <p:spPr/>
        <p:txBody>
          <a:bodyPr/>
          <a:lstStyle/>
          <a:p>
            <a:fld id="{253FCB72-843C-4D7C-8DC9-5C6973D8A0E7}" type="slidenum">
              <a:rPr lang="en-US"/>
              <a:pPr/>
              <a:t>32</a:t>
            </a:fld>
            <a:endParaRPr lang="en-US"/>
          </a:p>
        </p:txBody>
      </p:sp>
      <p:sp>
        <p:nvSpPr>
          <p:cNvPr id="171011" name="Rectangle 3"/>
          <p:cNvSpPr>
            <a:spLocks noGrp="1" noChangeArrowheads="1"/>
          </p:cNvSpPr>
          <p:nvPr>
            <p:ph sz="quarter" idx="1"/>
          </p:nvPr>
        </p:nvSpPr>
        <p:spPr/>
        <p:txBody>
          <a:bodyPr/>
          <a:lstStyle/>
          <a:p>
            <a:r>
              <a:rPr lang="en-US" sz="1000"/>
              <a:t>We can lock a VBA project and assign a password to it; then, users can run your programs, but they can’t view or modify their code</a:t>
            </a:r>
          </a:p>
          <a:p>
            <a:endParaRPr lang="en-US" sz="1000"/>
          </a:p>
          <a:p>
            <a:r>
              <a:rPr lang="en-US" sz="1000"/>
              <a:t>To protect a VBA project, follow these steps:</a:t>
            </a:r>
          </a:p>
          <a:p>
            <a:pPr lvl="1"/>
            <a:r>
              <a:rPr lang="en-US" sz="900" b="1"/>
              <a:t>1. </a:t>
            </a:r>
            <a:r>
              <a:rPr lang="en-US" sz="900"/>
              <a:t>In the VBA Editor, make sure the correct project is active.</a:t>
            </a:r>
          </a:p>
          <a:p>
            <a:pPr lvl="1"/>
            <a:r>
              <a:rPr lang="en-US" sz="900" b="1"/>
              <a:t>2. </a:t>
            </a:r>
            <a:r>
              <a:rPr lang="en-US" sz="900"/>
              <a:t>Select Tools -- Project Properties.</a:t>
            </a:r>
          </a:p>
          <a:p>
            <a:pPr lvl="1"/>
            <a:r>
              <a:rPr lang="en-US" sz="900" b="1"/>
              <a:t>3. </a:t>
            </a:r>
            <a:r>
              <a:rPr lang="en-US" sz="900"/>
              <a:t>In the Project Properties dialog box, select the Protection tab.</a:t>
            </a:r>
          </a:p>
          <a:p>
            <a:pPr lvl="1"/>
            <a:r>
              <a:rPr lang="en-US" sz="900" b="1"/>
              <a:t>4. </a:t>
            </a:r>
            <a:r>
              <a:rPr lang="en-US" sz="900"/>
              <a:t>Select the Lock Project for Viewing option; then enter and confirm the password.</a:t>
            </a:r>
          </a:p>
          <a:p>
            <a:pPr lvl="1"/>
            <a:r>
              <a:rPr lang="en-US" sz="900" b="1"/>
              <a:t>5. </a:t>
            </a:r>
            <a:r>
              <a:rPr lang="en-US" sz="900"/>
              <a:t>Click OK.</a:t>
            </a:r>
          </a:p>
          <a:p>
            <a:pPr lvl="1"/>
            <a:endParaRPr lang="en-US" sz="900"/>
          </a:p>
          <a:p>
            <a:r>
              <a:rPr lang="en-US" sz="1000"/>
              <a:t>When a project is protected, users are prompted for the password if they try to open the project in the VBA Editor.</a:t>
            </a:r>
          </a:p>
        </p:txBody>
      </p:sp>
      <p:pic>
        <p:nvPicPr>
          <p:cNvPr id="171017" name="Picture 9"/>
          <p:cNvPicPr>
            <a:picLocks noGrp="1" noChangeAspect="1" noChangeArrowheads="1"/>
          </p:cNvPicPr>
          <p:nvPr>
            <p:ph sz="quarter" idx="2"/>
          </p:nvPr>
        </p:nvPicPr>
        <p:blipFill>
          <a:blip r:embed="rId2" cstate="print"/>
          <a:stretch>
            <a:fillRect/>
          </a:stretch>
        </p:blipFill>
        <p:spPr>
          <a:xfrm>
            <a:off x="4270375" y="2250830"/>
            <a:ext cx="3657600" cy="3270739"/>
          </a:xfrm>
        </p:spPr>
      </p:pic>
      <p:sp>
        <p:nvSpPr>
          <p:cNvPr id="171012"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Protecting VBA code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Security Considerations</a:t>
            </a:r>
          </a:p>
        </p:txBody>
      </p:sp>
      <p:sp>
        <p:nvSpPr>
          <p:cNvPr id="6" name="Slide Number Placeholder 4"/>
          <p:cNvSpPr>
            <a:spLocks noGrp="1"/>
          </p:cNvSpPr>
          <p:nvPr>
            <p:ph type="sldNum" sz="quarter" idx="12"/>
          </p:nvPr>
        </p:nvSpPr>
        <p:spPr/>
        <p:txBody>
          <a:bodyPr/>
          <a:lstStyle/>
          <a:p>
            <a:fld id="{219127BB-5C3E-421F-BE01-9693648171F0}" type="slidenum">
              <a:rPr lang="en-US"/>
              <a:pPr/>
              <a:t>33</a:t>
            </a:fld>
            <a:endParaRPr lang="en-US"/>
          </a:p>
        </p:txBody>
      </p:sp>
      <p:sp>
        <p:nvSpPr>
          <p:cNvPr id="173059" name="Rectangle 3"/>
          <p:cNvSpPr>
            <a:spLocks noGrp="1" noChangeArrowheads="1"/>
          </p:cNvSpPr>
          <p:nvPr>
            <p:ph sz="quarter" idx="1"/>
          </p:nvPr>
        </p:nvSpPr>
        <p:spPr/>
        <p:txBody>
          <a:bodyPr/>
          <a:lstStyle/>
          <a:p>
            <a:r>
              <a:rPr lang="en-US" sz="1000"/>
              <a:t>Execution of macros is controlled by Excel’s Macro Security settings.</a:t>
            </a:r>
          </a:p>
          <a:p>
            <a:endParaRPr lang="en-US" sz="1000"/>
          </a:p>
          <a:p>
            <a:r>
              <a:rPr lang="en-US" sz="1000"/>
              <a:t>To set Excel’s macro security level, follow these steps:</a:t>
            </a:r>
          </a:p>
          <a:p>
            <a:pPr lvl="1"/>
            <a:r>
              <a:rPr lang="en-US" sz="900" b="1"/>
              <a:t>1. </a:t>
            </a:r>
            <a:r>
              <a:rPr lang="en-US" sz="900"/>
              <a:t>In Excel, select Tools – Macro -- Security to display the Security dialog box.</a:t>
            </a:r>
          </a:p>
          <a:p>
            <a:pPr lvl="1"/>
            <a:r>
              <a:rPr lang="en-US" sz="900" b="1"/>
              <a:t>2. </a:t>
            </a:r>
            <a:r>
              <a:rPr lang="en-US" sz="900"/>
              <a:t>Select the Security Level tab (see Figure 24-5).</a:t>
            </a:r>
          </a:p>
          <a:p>
            <a:pPr lvl="1"/>
            <a:r>
              <a:rPr lang="en-US" sz="900" b="1"/>
              <a:t>3. </a:t>
            </a:r>
            <a:r>
              <a:rPr lang="en-US" sz="900"/>
              <a:t>Select the desired security level (see the following list) and then click OK.</a:t>
            </a:r>
          </a:p>
          <a:p>
            <a:pPr lvl="1"/>
            <a:endParaRPr lang="en-US" sz="900"/>
          </a:p>
          <a:p>
            <a:r>
              <a:rPr lang="en-US" sz="1000"/>
              <a:t>The available security levels are</a:t>
            </a:r>
          </a:p>
          <a:p>
            <a:pPr lvl="1"/>
            <a:r>
              <a:rPr lang="en-US" sz="900"/>
              <a:t> </a:t>
            </a:r>
            <a:r>
              <a:rPr lang="en-US" sz="900" b="1"/>
              <a:t>High. </a:t>
            </a:r>
            <a:r>
              <a:rPr lang="en-US" sz="900"/>
              <a:t>Only macros signed by trusted sources are run.</a:t>
            </a:r>
          </a:p>
          <a:p>
            <a:pPr lvl="1"/>
            <a:r>
              <a:rPr lang="en-US" sz="900"/>
              <a:t> </a:t>
            </a:r>
            <a:r>
              <a:rPr lang="en-US" sz="900" b="1"/>
              <a:t>Medium. </a:t>
            </a:r>
            <a:r>
              <a:rPr lang="en-US" sz="900"/>
              <a:t>Macros from trusted sources are run. The user is prompted to run other macros (those signed by sources not on the trusted list or not signed at all).</a:t>
            </a:r>
          </a:p>
          <a:p>
            <a:pPr lvl="1"/>
            <a:r>
              <a:rPr lang="en-US" sz="900"/>
              <a:t> </a:t>
            </a:r>
            <a:r>
              <a:rPr lang="en-US" sz="900" b="1"/>
              <a:t>Low. </a:t>
            </a:r>
            <a:r>
              <a:rPr lang="en-US" sz="900"/>
              <a:t>All macros are run without restriction.</a:t>
            </a:r>
          </a:p>
          <a:p>
            <a:endParaRPr lang="en-US" sz="1000"/>
          </a:p>
        </p:txBody>
      </p:sp>
      <p:pic>
        <p:nvPicPr>
          <p:cNvPr id="173063" name="Picture 7"/>
          <p:cNvPicPr>
            <a:picLocks noGrp="1" noChangeAspect="1" noChangeArrowheads="1"/>
          </p:cNvPicPr>
          <p:nvPr>
            <p:ph sz="quarter" idx="2"/>
          </p:nvPr>
        </p:nvPicPr>
        <p:blipFill>
          <a:blip r:embed="rId2" cstate="print"/>
          <a:stretch>
            <a:fillRect/>
          </a:stretch>
        </p:blipFill>
        <p:spPr>
          <a:xfrm>
            <a:off x="4280127" y="2119533"/>
            <a:ext cx="3638095" cy="3533334"/>
          </a:xfrm>
        </p:spPr>
      </p:pic>
      <p:sp>
        <p:nvSpPr>
          <p:cNvPr id="173060"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Macro Security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2400" y="152400"/>
            <a:ext cx="6096000" cy="457200"/>
          </a:xfrm>
        </p:spPr>
        <p:txBody>
          <a:bodyPr>
            <a:normAutofit fontScale="90000"/>
          </a:bodyPr>
          <a:lstStyle/>
          <a:p>
            <a:r>
              <a:rPr lang="en-US"/>
              <a:t>Debugging</a:t>
            </a:r>
          </a:p>
        </p:txBody>
      </p:sp>
      <p:sp>
        <p:nvSpPr>
          <p:cNvPr id="174083" name="Rectangle 3"/>
          <p:cNvSpPr>
            <a:spLocks noGrp="1" noChangeArrowheads="1"/>
          </p:cNvSpPr>
          <p:nvPr>
            <p:ph sz="quarter" idx="1"/>
          </p:nvPr>
        </p:nvSpPr>
        <p:spPr/>
        <p:txBody>
          <a:bodyPr/>
          <a:lstStyle/>
          <a:p>
            <a:pPr>
              <a:spcAft>
                <a:spcPct val="70000"/>
              </a:spcAft>
            </a:pPr>
            <a:r>
              <a:rPr lang="en-US"/>
              <a:t>Understanding program bugs</a:t>
            </a:r>
          </a:p>
          <a:p>
            <a:pPr>
              <a:spcAft>
                <a:spcPct val="70000"/>
              </a:spcAft>
            </a:pPr>
            <a:r>
              <a:rPr lang="en-US"/>
              <a:t>Avoiding program bugs</a:t>
            </a:r>
          </a:p>
          <a:p>
            <a:pPr>
              <a:spcAft>
                <a:spcPct val="70000"/>
              </a:spcAft>
            </a:pPr>
            <a:r>
              <a:rPr lang="en-US"/>
              <a:t>Using VBA’s debugging tools</a:t>
            </a:r>
          </a:p>
        </p:txBody>
      </p:sp>
      <p:sp>
        <p:nvSpPr>
          <p:cNvPr id="5" name="Slide Number Placeholder 3"/>
          <p:cNvSpPr>
            <a:spLocks noGrp="1"/>
          </p:cNvSpPr>
          <p:nvPr>
            <p:ph type="sldNum" sz="quarter" idx="15"/>
          </p:nvPr>
        </p:nvSpPr>
        <p:spPr/>
        <p:txBody>
          <a:bodyPr/>
          <a:lstStyle/>
          <a:p>
            <a:fld id="{694EB7D1-9964-4927-ADA0-EF82C482542B}" type="slidenum">
              <a:rPr lang="en-US"/>
              <a:pPr/>
              <a:t>34</a:t>
            </a:fld>
            <a:endParaRPr lang="en-US"/>
          </a:p>
        </p:txBody>
      </p:sp>
      <p:sp>
        <p:nvSpPr>
          <p:cNvPr id="174084"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Debugging</a:t>
            </a:r>
          </a:p>
        </p:txBody>
      </p:sp>
      <p:sp>
        <p:nvSpPr>
          <p:cNvPr id="175107" name="Rectangle 3"/>
          <p:cNvSpPr>
            <a:spLocks noGrp="1" noChangeArrowheads="1"/>
          </p:cNvSpPr>
          <p:nvPr>
            <p:ph sz="quarter" idx="1"/>
          </p:nvPr>
        </p:nvSpPr>
        <p:spPr>
          <a:noFill/>
          <a:ln/>
        </p:spPr>
        <p:txBody>
          <a:bodyPr>
            <a:normAutofit fontScale="85000" lnSpcReduction="20000"/>
          </a:bodyPr>
          <a:lstStyle/>
          <a:p>
            <a:r>
              <a:rPr lang="en-US"/>
              <a:t>A bug is an error in code that prevents a program from working properly. You can think of a bug as similar to an error, although these two terms have different meanings in programming circles.</a:t>
            </a:r>
          </a:p>
          <a:p>
            <a:endParaRPr lang="en-US"/>
          </a:p>
          <a:p>
            <a:r>
              <a:rPr lang="en-US"/>
              <a:t>An </a:t>
            </a:r>
            <a:r>
              <a:rPr lang="en-US" i="1"/>
              <a:t>error </a:t>
            </a:r>
            <a:r>
              <a:rPr lang="en-US"/>
              <a:t>(sometimes called </a:t>
            </a:r>
            <a:r>
              <a:rPr lang="en-US" i="1"/>
              <a:t>runtime error</a:t>
            </a:r>
            <a:r>
              <a:rPr lang="en-US"/>
              <a:t>) is a problem that prevents the program from running. If not handled properly, an error has the potential to stop a program dead in its tracks.</a:t>
            </a:r>
          </a:p>
          <a:p>
            <a:endParaRPr lang="en-US"/>
          </a:p>
          <a:p>
            <a:r>
              <a:rPr lang="en-US"/>
              <a:t>A bug does not prevent a program from running. Rather, it causes the program to produce incorrect results. For example, a data input program that inserts the data into the wrong part of a worksheet is considered a bug.</a:t>
            </a:r>
          </a:p>
          <a:p>
            <a:endParaRPr lang="en-US"/>
          </a:p>
          <a:p>
            <a:r>
              <a:rPr lang="en-US"/>
              <a:t>While VBA reports errors to you, there’s no such mechanism for bugs. The only way to find bugs is to test your program; then test it again.</a:t>
            </a:r>
          </a:p>
        </p:txBody>
      </p:sp>
      <p:sp>
        <p:nvSpPr>
          <p:cNvPr id="5" name="Slide Number Placeholder 3"/>
          <p:cNvSpPr>
            <a:spLocks noGrp="1"/>
          </p:cNvSpPr>
          <p:nvPr>
            <p:ph type="sldNum" sz="quarter" idx="15"/>
          </p:nvPr>
        </p:nvSpPr>
        <p:spPr/>
        <p:txBody>
          <a:bodyPr/>
          <a:lstStyle/>
          <a:p>
            <a:fld id="{A3E6ABDF-1969-42C9-83BB-EEAECD27354C}" type="slidenum">
              <a:rPr lang="en-US"/>
              <a:pPr/>
              <a:t>35</a:t>
            </a:fld>
            <a:endParaRPr lang="en-US"/>
          </a:p>
        </p:txBody>
      </p:sp>
      <p:sp>
        <p:nvSpPr>
          <p:cNvPr id="175108"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What is a bug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Debugging</a:t>
            </a:r>
          </a:p>
        </p:txBody>
      </p:sp>
      <p:sp>
        <p:nvSpPr>
          <p:cNvPr id="176131" name="Rectangle 3"/>
          <p:cNvSpPr>
            <a:spLocks noGrp="1" noChangeArrowheads="1"/>
          </p:cNvSpPr>
          <p:nvPr>
            <p:ph sz="quarter" idx="1"/>
          </p:nvPr>
        </p:nvSpPr>
        <p:spPr>
          <a:noFill/>
          <a:ln/>
        </p:spPr>
        <p:txBody>
          <a:bodyPr>
            <a:normAutofit fontScale="70000" lnSpcReduction="20000"/>
          </a:bodyPr>
          <a:lstStyle/>
          <a:p>
            <a:r>
              <a:rPr lang="en-US"/>
              <a:t>The most important step you can take to reduce bugs in your programs is to always use the </a:t>
            </a:r>
            <a:r>
              <a:rPr lang="en-US" b="0"/>
              <a:t>Option Explicit </a:t>
            </a:r>
            <a:r>
              <a:rPr lang="en-US"/>
              <a:t>statement. When this statement is in effect, each and every variable in your program must be explicitly declared.</a:t>
            </a:r>
          </a:p>
          <a:p>
            <a:pPr lvl="1"/>
            <a:r>
              <a:rPr lang="en-US"/>
              <a:t>If you try to use an undeclared variable, VBA displays an error message. This prevents misspelled variable names from slipping by. </a:t>
            </a:r>
          </a:p>
          <a:p>
            <a:pPr lvl="1"/>
            <a:r>
              <a:rPr lang="en-US"/>
              <a:t>Without </a:t>
            </a:r>
            <a:r>
              <a:rPr lang="en-US" b="1"/>
              <a:t>Option Explicit</a:t>
            </a:r>
            <a:r>
              <a:rPr lang="en-US"/>
              <a:t>, a misspelled variable name is merely considered to be a new variable, and the result is likely to be a bug.</a:t>
            </a:r>
          </a:p>
          <a:p>
            <a:pPr lvl="1"/>
            <a:endParaRPr lang="en-US"/>
          </a:p>
          <a:p>
            <a:r>
              <a:rPr lang="en-US"/>
              <a:t>If your program contains a lot of code, divide it into relatively small procedures. Large procedures are more prone to bugs and are more difficult to fix when a bug does occur.</a:t>
            </a:r>
          </a:p>
          <a:p>
            <a:endParaRPr lang="en-US"/>
          </a:p>
          <a:p>
            <a:r>
              <a:rPr lang="en-US"/>
              <a:t>Use global and public variables only when really necessary. While this type of variable may seem to simplify certain programming tasks, they are prone to problems.</a:t>
            </a:r>
          </a:p>
          <a:p>
            <a:endParaRPr lang="en-US"/>
          </a:p>
          <a:p>
            <a:r>
              <a:rPr lang="en-US"/>
              <a:t>Be sure to use a floating-point data type for numeric variables when required. Use of an integer type in certain situations can result in rounding errors and bugs.</a:t>
            </a:r>
          </a:p>
        </p:txBody>
      </p:sp>
      <p:sp>
        <p:nvSpPr>
          <p:cNvPr id="5" name="Slide Number Placeholder 3"/>
          <p:cNvSpPr>
            <a:spLocks noGrp="1"/>
          </p:cNvSpPr>
          <p:nvPr>
            <p:ph type="sldNum" sz="quarter" idx="15"/>
          </p:nvPr>
        </p:nvSpPr>
        <p:spPr/>
        <p:txBody>
          <a:bodyPr/>
          <a:lstStyle/>
          <a:p>
            <a:fld id="{6AAECF2E-DB3D-44DA-8BA6-B106820D6CE6}" type="slidenum">
              <a:rPr lang="en-US"/>
              <a:pPr/>
              <a:t>36</a:t>
            </a:fld>
            <a:endParaRPr lang="en-US"/>
          </a:p>
        </p:txBody>
      </p:sp>
      <p:sp>
        <p:nvSpPr>
          <p:cNvPr id="176132"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Avoiding Bugs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Debugging</a:t>
            </a:r>
          </a:p>
        </p:txBody>
      </p:sp>
      <p:sp>
        <p:nvSpPr>
          <p:cNvPr id="177155" name="Rectangle 3"/>
          <p:cNvSpPr>
            <a:spLocks noGrp="1" noChangeArrowheads="1"/>
          </p:cNvSpPr>
          <p:nvPr>
            <p:ph sz="quarter" idx="1"/>
          </p:nvPr>
        </p:nvSpPr>
        <p:spPr>
          <a:noFill/>
          <a:ln/>
        </p:spPr>
        <p:txBody>
          <a:bodyPr>
            <a:normAutofit fontScale="92500" lnSpcReduction="20000"/>
          </a:bodyPr>
          <a:lstStyle/>
          <a:p>
            <a:r>
              <a:rPr lang="en-US"/>
              <a:t>Breakpoints</a:t>
            </a:r>
          </a:p>
          <a:p>
            <a:pPr lvl="1"/>
            <a:r>
              <a:rPr lang="en-US"/>
              <a:t>In the VBA Editor, you can set a </a:t>
            </a:r>
            <a:r>
              <a:rPr lang="en-US" i="1"/>
              <a:t>breakpoint </a:t>
            </a:r>
            <a:r>
              <a:rPr lang="en-US"/>
              <a:t>on any line of code. When execution reaches that line of code, VBA enters break mode, which allows you to perform various debugging tasks</a:t>
            </a:r>
          </a:p>
          <a:p>
            <a:pPr lvl="1"/>
            <a:r>
              <a:rPr lang="en-US"/>
              <a:t>To set a breakpoint, put the editing cursor on the line of code and then press F9.</a:t>
            </a:r>
          </a:p>
          <a:p>
            <a:pPr lvl="1"/>
            <a:r>
              <a:rPr lang="en-US"/>
              <a:t>You can use this same technique to remove a breakpoint, too.</a:t>
            </a:r>
          </a:p>
          <a:p>
            <a:pPr lvl="1"/>
            <a:r>
              <a:rPr lang="en-US"/>
              <a:t>A line with a breakpoint is displayed as light text on a dark background and a circle icon in the adjacent margin, as shown in Figure</a:t>
            </a:r>
          </a:p>
          <a:p>
            <a:pPr lvl="1"/>
            <a:r>
              <a:rPr lang="en-US"/>
              <a:t>You can set as many breakpoints in a program as you need.</a:t>
            </a:r>
          </a:p>
          <a:p>
            <a:pPr lvl="1"/>
            <a:r>
              <a:rPr lang="en-US"/>
              <a:t>Breakpoints are useful for tracing program execution. </a:t>
            </a:r>
          </a:p>
          <a:p>
            <a:pPr lvl="1"/>
            <a:r>
              <a:rPr lang="en-US"/>
              <a:t>When VBA is in break mode, you can perform other debugging actions, described in the following sections.</a:t>
            </a:r>
          </a:p>
          <a:p>
            <a:pPr lvl="1"/>
            <a:r>
              <a:rPr lang="en-US"/>
              <a:t>When VBA has stopped at a breakpoint, the line is highlighted in yellow.</a:t>
            </a:r>
          </a:p>
        </p:txBody>
      </p:sp>
      <p:sp>
        <p:nvSpPr>
          <p:cNvPr id="6" name="Slide Number Placeholder 3"/>
          <p:cNvSpPr>
            <a:spLocks noGrp="1"/>
          </p:cNvSpPr>
          <p:nvPr>
            <p:ph type="sldNum" sz="quarter" idx="15"/>
          </p:nvPr>
        </p:nvSpPr>
        <p:spPr/>
        <p:txBody>
          <a:bodyPr/>
          <a:lstStyle/>
          <a:p>
            <a:fld id="{AEC72080-9004-4729-A3CA-39320165973C}" type="slidenum">
              <a:rPr lang="en-US"/>
              <a:pPr/>
              <a:t>37</a:t>
            </a:fld>
            <a:endParaRPr lang="en-US"/>
          </a:p>
        </p:txBody>
      </p:sp>
      <p:sp>
        <p:nvSpPr>
          <p:cNvPr id="177156"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Debugging Tools</a:t>
            </a:r>
          </a:p>
        </p:txBody>
      </p:sp>
      <p:pic>
        <p:nvPicPr>
          <p:cNvPr id="177157" name="Picture 5"/>
          <p:cNvPicPr>
            <a:picLocks noChangeAspect="1" noChangeArrowheads="1"/>
          </p:cNvPicPr>
          <p:nvPr/>
        </p:nvPicPr>
        <p:blipFill>
          <a:blip r:embed="rId2" cstate="print"/>
          <a:srcRect/>
          <a:stretch>
            <a:fillRect/>
          </a:stretch>
        </p:blipFill>
        <p:spPr bwMode="auto">
          <a:xfrm>
            <a:off x="1371600" y="3733800"/>
            <a:ext cx="6126163" cy="181927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Debugging</a:t>
            </a:r>
          </a:p>
        </p:txBody>
      </p:sp>
      <p:sp>
        <p:nvSpPr>
          <p:cNvPr id="178179" name="Rectangle 3"/>
          <p:cNvSpPr>
            <a:spLocks noGrp="1" noChangeArrowheads="1"/>
          </p:cNvSpPr>
          <p:nvPr>
            <p:ph sz="quarter" idx="1"/>
          </p:nvPr>
        </p:nvSpPr>
        <p:spPr>
          <a:noFill/>
          <a:ln/>
        </p:spPr>
        <p:txBody>
          <a:bodyPr/>
          <a:lstStyle/>
          <a:p>
            <a:r>
              <a:rPr lang="en-US"/>
              <a:t>Breakpoints</a:t>
            </a:r>
          </a:p>
          <a:p>
            <a:pPr lvl="1"/>
            <a:r>
              <a:rPr lang="en-US"/>
              <a:t>When VBA is in break mode, you can perform other debugging actions, described in the following sections.</a:t>
            </a:r>
          </a:p>
        </p:txBody>
      </p:sp>
      <p:sp>
        <p:nvSpPr>
          <p:cNvPr id="6" name="Slide Number Placeholder 3"/>
          <p:cNvSpPr>
            <a:spLocks noGrp="1"/>
          </p:cNvSpPr>
          <p:nvPr>
            <p:ph type="sldNum" sz="quarter" idx="15"/>
          </p:nvPr>
        </p:nvSpPr>
        <p:spPr/>
        <p:txBody>
          <a:bodyPr/>
          <a:lstStyle/>
          <a:p>
            <a:fld id="{D8800551-80CD-4FAB-8876-832B834BBEC2}" type="slidenum">
              <a:rPr lang="en-US"/>
              <a:pPr/>
              <a:t>38</a:t>
            </a:fld>
            <a:endParaRPr lang="en-US"/>
          </a:p>
        </p:txBody>
      </p:sp>
      <p:sp>
        <p:nvSpPr>
          <p:cNvPr id="178180"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Debugging Tools</a:t>
            </a:r>
          </a:p>
        </p:txBody>
      </p:sp>
      <p:pic>
        <p:nvPicPr>
          <p:cNvPr id="178448" name="Picture 272"/>
          <p:cNvPicPr>
            <a:picLocks noChangeAspect="1" noChangeArrowheads="1"/>
          </p:cNvPicPr>
          <p:nvPr/>
        </p:nvPicPr>
        <p:blipFill>
          <a:blip r:embed="rId2" cstate="print"/>
          <a:srcRect/>
          <a:stretch>
            <a:fillRect/>
          </a:stretch>
        </p:blipFill>
        <p:spPr bwMode="auto">
          <a:xfrm>
            <a:off x="1346200" y="2209800"/>
            <a:ext cx="6451600" cy="334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Debugging</a:t>
            </a:r>
          </a:p>
        </p:txBody>
      </p:sp>
      <p:sp>
        <p:nvSpPr>
          <p:cNvPr id="184323" name="Rectangle 3"/>
          <p:cNvSpPr>
            <a:spLocks noGrp="1" noChangeArrowheads="1"/>
          </p:cNvSpPr>
          <p:nvPr>
            <p:ph sz="quarter" idx="1"/>
          </p:nvPr>
        </p:nvSpPr>
        <p:spPr>
          <a:noFill/>
          <a:ln/>
        </p:spPr>
        <p:txBody>
          <a:bodyPr/>
          <a:lstStyle/>
          <a:p>
            <a:r>
              <a:rPr lang="en-US"/>
              <a:t>Using Watches</a:t>
            </a:r>
          </a:p>
          <a:p>
            <a:pPr lvl="1"/>
            <a:r>
              <a:rPr lang="en-US"/>
              <a:t>A </a:t>
            </a:r>
            <a:r>
              <a:rPr lang="en-US" i="1"/>
              <a:t>watch </a:t>
            </a:r>
            <a:r>
              <a:rPr lang="en-US"/>
              <a:t>enables you to determine the value of a program variable during execution. </a:t>
            </a:r>
          </a:p>
          <a:p>
            <a:pPr lvl="1"/>
            <a:r>
              <a:rPr lang="en-US"/>
              <a:t>The simplest way to check a variable is in break mode. Simply rest the mouse cursor over the variable’s name in your code, and VBA pops up a small window with the current value. When this is not sufficient, VBA offers more sophisticated watch tools.</a:t>
            </a:r>
          </a:p>
          <a:p>
            <a:pPr lvl="1"/>
            <a:r>
              <a:rPr lang="en-US"/>
              <a:t>VBA can monitor the value of any variable or expression during program debugging.</a:t>
            </a:r>
          </a:p>
          <a:p>
            <a:pPr lvl="1"/>
            <a:r>
              <a:rPr lang="en-US"/>
              <a:t>A watch expression can be any VBA expression, such as a program variable, an object property, or a function call.</a:t>
            </a:r>
          </a:p>
          <a:p>
            <a:pPr lvl="1"/>
            <a:r>
              <a:rPr lang="en-US"/>
              <a:t>There are several ways you can use a watch expression:</a:t>
            </a:r>
          </a:p>
          <a:p>
            <a:pPr lvl="2"/>
            <a:r>
              <a:rPr lang="en-US"/>
              <a:t>You can monitor its value. Visual Basic displays the expression value in the Watches window (this window opens automatically when you define a watch expression). The displayed value is updated whenever the program enters break mode.</a:t>
            </a:r>
          </a:p>
          <a:p>
            <a:pPr lvl="2"/>
            <a:r>
              <a:rPr lang="en-US"/>
              <a:t>You can specify that the program enter break mode whenever the value of the expression changes.</a:t>
            </a:r>
          </a:p>
          <a:p>
            <a:pPr lvl="2"/>
            <a:r>
              <a:rPr lang="en-US"/>
              <a:t>You can specify that the program enter break mode whenever the value of the expression becomes True.</a:t>
            </a:r>
          </a:p>
          <a:p>
            <a:pPr lvl="1"/>
            <a:r>
              <a:rPr lang="en-US"/>
              <a:t>To set a watch expression, select Debug -- Add Watch to open the Add Watch dialog box as shown in Figure </a:t>
            </a:r>
          </a:p>
        </p:txBody>
      </p:sp>
      <p:sp>
        <p:nvSpPr>
          <p:cNvPr id="6" name="Slide Number Placeholder 3"/>
          <p:cNvSpPr>
            <a:spLocks noGrp="1"/>
          </p:cNvSpPr>
          <p:nvPr>
            <p:ph type="sldNum" sz="quarter" idx="15"/>
          </p:nvPr>
        </p:nvSpPr>
        <p:spPr/>
        <p:txBody>
          <a:bodyPr/>
          <a:lstStyle/>
          <a:p>
            <a:fld id="{0C5BE016-AEE0-437E-91F5-33AB585ED4DE}" type="slidenum">
              <a:rPr lang="en-US"/>
              <a:pPr/>
              <a:t>39</a:t>
            </a:fld>
            <a:endParaRPr lang="en-US"/>
          </a:p>
        </p:txBody>
      </p:sp>
      <p:sp>
        <p:nvSpPr>
          <p:cNvPr id="184324"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Debugging Tools</a:t>
            </a:r>
          </a:p>
        </p:txBody>
      </p:sp>
      <p:pic>
        <p:nvPicPr>
          <p:cNvPr id="184325" name="Picture 5"/>
          <p:cNvPicPr>
            <a:picLocks noChangeAspect="1" noChangeArrowheads="1"/>
          </p:cNvPicPr>
          <p:nvPr/>
        </p:nvPicPr>
        <p:blipFill>
          <a:blip r:embed="rId2" cstate="print"/>
          <a:srcRect/>
          <a:stretch>
            <a:fillRect/>
          </a:stretch>
        </p:blipFill>
        <p:spPr bwMode="auto">
          <a:xfrm>
            <a:off x="4648200" y="4038600"/>
            <a:ext cx="2971800" cy="21558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152400"/>
            <a:ext cx="6096000" cy="457200"/>
          </a:xfrm>
        </p:spPr>
        <p:txBody>
          <a:bodyPr>
            <a:normAutofit fontScale="90000"/>
          </a:bodyPr>
          <a:lstStyle/>
          <a:p>
            <a:r>
              <a:rPr lang="en-US"/>
              <a:t>Advanced user FORM techniques</a:t>
            </a:r>
          </a:p>
        </p:txBody>
      </p:sp>
      <p:sp>
        <p:nvSpPr>
          <p:cNvPr id="114691" name="Rectangle 3"/>
          <p:cNvSpPr>
            <a:spLocks noGrp="1" noChangeArrowheads="1"/>
          </p:cNvSpPr>
          <p:nvPr>
            <p:ph sz="quarter" idx="1"/>
          </p:nvPr>
        </p:nvSpPr>
        <p:spPr/>
        <p:txBody>
          <a:bodyPr/>
          <a:lstStyle/>
          <a:p>
            <a:pPr>
              <a:spcAft>
                <a:spcPct val="70000"/>
              </a:spcAft>
            </a:pPr>
            <a:r>
              <a:rPr lang="en-US"/>
              <a:t>Using Control Events</a:t>
            </a:r>
          </a:p>
          <a:p>
            <a:pPr>
              <a:spcAft>
                <a:spcPct val="70000"/>
              </a:spcAft>
            </a:pPr>
            <a:r>
              <a:rPr lang="en-US"/>
              <a:t>Tools for aligning and sizing controls</a:t>
            </a:r>
          </a:p>
          <a:p>
            <a:pPr>
              <a:spcAft>
                <a:spcPct val="70000"/>
              </a:spcAft>
            </a:pPr>
            <a:r>
              <a:rPr lang="en-US"/>
              <a:t>Working with the z-order</a:t>
            </a:r>
          </a:p>
          <a:p>
            <a:pPr>
              <a:spcAft>
                <a:spcPct val="70000"/>
              </a:spcAft>
            </a:pPr>
            <a:r>
              <a:rPr lang="en-US"/>
              <a:t>Controls and the tab order</a:t>
            </a:r>
          </a:p>
        </p:txBody>
      </p:sp>
      <p:sp>
        <p:nvSpPr>
          <p:cNvPr id="5" name="Slide Number Placeholder 3"/>
          <p:cNvSpPr>
            <a:spLocks noGrp="1"/>
          </p:cNvSpPr>
          <p:nvPr>
            <p:ph type="sldNum" sz="quarter" idx="15"/>
          </p:nvPr>
        </p:nvSpPr>
        <p:spPr/>
        <p:txBody>
          <a:bodyPr/>
          <a:lstStyle/>
          <a:p>
            <a:fld id="{844A3756-6453-4C1D-9629-D8554FD3A2ED}" type="slidenum">
              <a:rPr lang="en-US"/>
              <a:pPr/>
              <a:t>4</a:t>
            </a:fld>
            <a:endParaRPr lang="en-US"/>
          </a:p>
        </p:txBody>
      </p:sp>
      <p:sp>
        <p:nvSpPr>
          <p:cNvPr id="114692"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52400" y="152400"/>
            <a:ext cx="6096000" cy="457200"/>
          </a:xfrm>
        </p:spPr>
        <p:txBody>
          <a:bodyPr/>
          <a:lstStyle/>
          <a:p>
            <a:r>
              <a:rPr lang="en-US"/>
              <a:t>Defining and Using Custom Classes</a:t>
            </a:r>
          </a:p>
        </p:txBody>
      </p:sp>
      <p:sp>
        <p:nvSpPr>
          <p:cNvPr id="182275" name="Rectangle 3"/>
          <p:cNvSpPr>
            <a:spLocks noGrp="1" noChangeArrowheads="1"/>
          </p:cNvSpPr>
          <p:nvPr>
            <p:ph sz="quarter" idx="1"/>
          </p:nvPr>
        </p:nvSpPr>
        <p:spPr/>
        <p:txBody>
          <a:bodyPr/>
          <a:lstStyle/>
          <a:p>
            <a:pPr>
              <a:spcAft>
                <a:spcPct val="70000"/>
              </a:spcAft>
            </a:pPr>
            <a:r>
              <a:rPr lang="en-US"/>
              <a:t>Fundamentals of VBA classes</a:t>
            </a:r>
          </a:p>
          <a:p>
            <a:pPr>
              <a:spcAft>
                <a:spcPct val="70000"/>
              </a:spcAft>
            </a:pPr>
            <a:r>
              <a:rPr lang="en-US"/>
              <a:t>Advantages of using classes</a:t>
            </a:r>
          </a:p>
          <a:p>
            <a:pPr>
              <a:spcAft>
                <a:spcPct val="70000"/>
              </a:spcAft>
            </a:pPr>
            <a:r>
              <a:rPr lang="en-US"/>
              <a:t>Creating class properties</a:t>
            </a:r>
          </a:p>
          <a:p>
            <a:pPr>
              <a:spcAft>
                <a:spcPct val="70000"/>
              </a:spcAft>
            </a:pPr>
            <a:r>
              <a:rPr lang="en-US"/>
              <a:t>Defining class methods</a:t>
            </a:r>
          </a:p>
          <a:p>
            <a:pPr>
              <a:spcAft>
                <a:spcPct val="70000"/>
              </a:spcAft>
            </a:pPr>
            <a:r>
              <a:rPr lang="en-US"/>
              <a:t>Class Events</a:t>
            </a:r>
          </a:p>
        </p:txBody>
      </p:sp>
      <p:sp>
        <p:nvSpPr>
          <p:cNvPr id="5" name="Slide Number Placeholder 3"/>
          <p:cNvSpPr>
            <a:spLocks noGrp="1"/>
          </p:cNvSpPr>
          <p:nvPr>
            <p:ph type="sldNum" sz="quarter" idx="15"/>
          </p:nvPr>
        </p:nvSpPr>
        <p:spPr/>
        <p:txBody>
          <a:bodyPr/>
          <a:lstStyle/>
          <a:p>
            <a:fld id="{35D2AA41-B9E7-4DA4-AFDE-E31E2A5C65CA}" type="slidenum">
              <a:rPr lang="en-US"/>
              <a:pPr/>
              <a:t>40</a:t>
            </a:fld>
            <a:endParaRPr lang="en-US"/>
          </a:p>
        </p:txBody>
      </p:sp>
      <p:sp>
        <p:nvSpPr>
          <p:cNvPr id="182276"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Defining and using Custom Classes</a:t>
            </a:r>
          </a:p>
        </p:txBody>
      </p:sp>
      <p:sp>
        <p:nvSpPr>
          <p:cNvPr id="180227" name="Rectangle 3"/>
          <p:cNvSpPr>
            <a:spLocks noGrp="1" noChangeArrowheads="1"/>
          </p:cNvSpPr>
          <p:nvPr>
            <p:ph sz="quarter" idx="1"/>
          </p:nvPr>
        </p:nvSpPr>
        <p:spPr>
          <a:noFill/>
          <a:ln/>
        </p:spPr>
        <p:txBody>
          <a:bodyPr/>
          <a:lstStyle/>
          <a:p>
            <a:r>
              <a:rPr lang="en-US" b="0"/>
              <a:t>A class is a plan, or blueprint, for an object that performs a task needed by your program. </a:t>
            </a:r>
          </a:p>
          <a:p>
            <a:r>
              <a:rPr lang="en-US" b="0"/>
              <a:t>After the class is complete, you can use it like any other class or data type in VBA, creating as many instances (objects) from the class as you want. </a:t>
            </a:r>
          </a:p>
          <a:p>
            <a:r>
              <a:rPr lang="en-US" b="0"/>
              <a:t>Programmer-defined classes can have properties and methods as well as event procedures for class events. </a:t>
            </a:r>
          </a:p>
          <a:p>
            <a:r>
              <a:rPr lang="en-US" b="0"/>
              <a:t>They cannot, however, have a visual interface</a:t>
            </a:r>
          </a:p>
          <a:p>
            <a:r>
              <a:rPr lang="en-US" b="0"/>
              <a:t>VBA class definition resides in a class module and a module holds only a single class.</a:t>
            </a:r>
          </a:p>
          <a:p>
            <a:pPr>
              <a:buFontTx/>
              <a:buNone/>
            </a:pPr>
            <a:endParaRPr lang="en-US" b="0"/>
          </a:p>
          <a:p>
            <a:r>
              <a:rPr lang="en-US" b="0"/>
              <a:t>To add a new class to a VBA project, select Insert </a:t>
            </a:r>
            <a:r>
              <a:rPr lang="en-US" b="0">
                <a:sym typeface="Wingdings" pitchFamily="2" charset="2"/>
              </a:rPr>
              <a:t> C</a:t>
            </a:r>
            <a:r>
              <a:rPr lang="en-US" b="0"/>
              <a:t>lass Module from the VBA Editor menu</a:t>
            </a:r>
          </a:p>
          <a:p>
            <a:r>
              <a:rPr lang="en-US" b="0"/>
              <a:t>The class is assigned a default name such as Class1, Class2, and so on. Be sure to change this to something descriptive of the class because this is the name you use in code to create instances of the class. </a:t>
            </a:r>
          </a:p>
          <a:p>
            <a:r>
              <a:rPr lang="en-US" b="0"/>
              <a:t>To change a class’s name, change the </a:t>
            </a:r>
            <a:r>
              <a:rPr lang="en-US"/>
              <a:t>Name </a:t>
            </a:r>
            <a:r>
              <a:rPr lang="en-US" b="0"/>
              <a:t>property in the Properties window.</a:t>
            </a:r>
          </a:p>
          <a:p>
            <a:r>
              <a:rPr lang="en-US" b="0"/>
              <a:t>Advantages of Classes</a:t>
            </a:r>
          </a:p>
          <a:p>
            <a:pPr lvl="1"/>
            <a:r>
              <a:rPr lang="en-US" b="1"/>
              <a:t>Ease of use</a:t>
            </a:r>
            <a:r>
              <a:rPr lang="en-US"/>
              <a:t>. After a class is defined, using it in a program is easy. Create an instance of the class and call its properties and methods—what could be easier?</a:t>
            </a:r>
          </a:p>
          <a:p>
            <a:pPr lvl="1"/>
            <a:r>
              <a:rPr lang="en-US" b="1"/>
              <a:t>Reusability</a:t>
            </a:r>
            <a:r>
              <a:rPr lang="en-US"/>
              <a:t>. A properly designed and programmed class is a self-contained unit that performs a specific task. It’s a simple matter to use a class in as many VBA projects as needed, with no extra programming effort.</a:t>
            </a:r>
          </a:p>
          <a:p>
            <a:pPr lvl="1"/>
            <a:r>
              <a:rPr lang="en-US" b="1"/>
              <a:t>Fewer errors and bugs.</a:t>
            </a:r>
            <a:r>
              <a:rPr lang="en-US"/>
              <a:t> A class is by its very nature isolated from the rest of the program except for the properties and methods that you specifically create. As such, it is less prone to program errors and bugs that can be caused by unintended interactions between different sections of code.</a:t>
            </a:r>
          </a:p>
          <a:p>
            <a:r>
              <a:rPr lang="en-US" b="0"/>
              <a:t>You must instantiate the class in your program that is, create an object based on the class before you can use it in your program. The syntax is the same as for any of the classes in the Excel object model:</a:t>
            </a:r>
          </a:p>
          <a:p>
            <a:pPr lvl="1"/>
            <a:r>
              <a:rPr lang="en-US"/>
              <a:t>Dim </a:t>
            </a:r>
            <a:r>
              <a:rPr lang="en-US" i="1"/>
              <a:t>varname </a:t>
            </a:r>
            <a:r>
              <a:rPr lang="en-US"/>
              <a:t>As New </a:t>
            </a:r>
            <a:r>
              <a:rPr lang="en-US" i="1"/>
              <a:t>classname</a:t>
            </a:r>
          </a:p>
          <a:p>
            <a:pPr lvl="1"/>
            <a:r>
              <a:rPr lang="en-US" b="1"/>
              <a:t>Varname </a:t>
            </a:r>
            <a:r>
              <a:rPr lang="en-US"/>
              <a:t>is any legal VBA variable name, and </a:t>
            </a:r>
            <a:r>
              <a:rPr lang="en-US" b="1"/>
              <a:t>classname </a:t>
            </a:r>
            <a:r>
              <a:rPr lang="en-US"/>
              <a:t>is the name of the class.</a:t>
            </a:r>
          </a:p>
        </p:txBody>
      </p:sp>
      <p:sp>
        <p:nvSpPr>
          <p:cNvPr id="5" name="Slide Number Placeholder 3"/>
          <p:cNvSpPr>
            <a:spLocks noGrp="1"/>
          </p:cNvSpPr>
          <p:nvPr>
            <p:ph type="sldNum" sz="quarter" idx="15"/>
          </p:nvPr>
        </p:nvSpPr>
        <p:spPr/>
        <p:txBody>
          <a:bodyPr/>
          <a:lstStyle/>
          <a:p>
            <a:fld id="{6D9CCA41-6C1C-4EFF-A53B-C108FBECDBD6}" type="slidenum">
              <a:rPr lang="en-US"/>
              <a:pPr/>
              <a:t>41</a:t>
            </a:fld>
            <a:endParaRPr lang="en-US"/>
          </a:p>
        </p:txBody>
      </p:sp>
      <p:sp>
        <p:nvSpPr>
          <p:cNvPr id="180228"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Class Fundamentals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Defining and using Custom Classes</a:t>
            </a:r>
          </a:p>
        </p:txBody>
      </p:sp>
      <p:sp>
        <p:nvSpPr>
          <p:cNvPr id="185347" name="Rectangle 3"/>
          <p:cNvSpPr>
            <a:spLocks noGrp="1" noChangeArrowheads="1"/>
          </p:cNvSpPr>
          <p:nvPr>
            <p:ph sz="quarter" idx="1"/>
          </p:nvPr>
        </p:nvSpPr>
        <p:spPr>
          <a:noFill/>
          <a:ln/>
        </p:spPr>
        <p:txBody>
          <a:bodyPr/>
          <a:lstStyle/>
          <a:p>
            <a:r>
              <a:rPr lang="en-US" sz="1000" b="0"/>
              <a:t>A property is an individual piece of information stored by the class</a:t>
            </a:r>
          </a:p>
          <a:p>
            <a:r>
              <a:rPr lang="en-US" sz="1000" b="0"/>
              <a:t>A property can be any of VBA’s built-in data types</a:t>
            </a:r>
          </a:p>
          <a:p>
            <a:r>
              <a:rPr lang="en-US" sz="1000" b="0"/>
              <a:t>Most class properties are read/write properties, meaning that a program can both set the property value as well as read it. For this kind of property, a class module needs three elements:</a:t>
            </a:r>
          </a:p>
          <a:p>
            <a:pPr lvl="1"/>
            <a:r>
              <a:rPr lang="en-US" sz="900"/>
              <a:t> A class variable to store the property value. This variable must be declared at the module level (outside of any procedures) using the </a:t>
            </a:r>
            <a:r>
              <a:rPr lang="en-US" sz="900" b="1"/>
              <a:t>Private </a:t>
            </a:r>
            <a:r>
              <a:rPr lang="en-US" sz="900"/>
              <a:t>keyword.</a:t>
            </a:r>
          </a:p>
          <a:p>
            <a:pPr lvl="1"/>
            <a:r>
              <a:rPr lang="en-US" sz="900"/>
              <a:t> A </a:t>
            </a:r>
            <a:r>
              <a:rPr lang="en-US" sz="900" b="1"/>
              <a:t>Property Get </a:t>
            </a:r>
            <a:r>
              <a:rPr lang="en-US" sz="900"/>
              <a:t>procedure that is called when a program retrieves the property value. A </a:t>
            </a:r>
            <a:r>
              <a:rPr lang="en-US" sz="900" b="1"/>
              <a:t>Property Get </a:t>
            </a:r>
            <a:r>
              <a:rPr lang="en-US" sz="900"/>
              <a:t>procedure is actually a function that returns a value (the property value).</a:t>
            </a:r>
          </a:p>
          <a:p>
            <a:pPr lvl="1"/>
            <a:r>
              <a:rPr lang="en-US" sz="900"/>
              <a:t> A </a:t>
            </a:r>
            <a:r>
              <a:rPr lang="en-US" sz="900" b="1"/>
              <a:t>Property Let </a:t>
            </a:r>
            <a:r>
              <a:rPr lang="en-US" sz="900"/>
              <a:t>procedure that is called when a program sets the property value.</a:t>
            </a:r>
          </a:p>
          <a:p>
            <a:pPr lvl="1"/>
            <a:endParaRPr lang="en-US" sz="900" b="1"/>
          </a:p>
          <a:p>
            <a:r>
              <a:rPr lang="en-US" sz="1000" b="0"/>
              <a:t>Creating Property Procedures</a:t>
            </a:r>
          </a:p>
          <a:p>
            <a:pPr lvl="1"/>
            <a:r>
              <a:rPr lang="en-US" sz="900" b="1"/>
              <a:t>1. </a:t>
            </a:r>
            <a:r>
              <a:rPr lang="en-US" sz="900"/>
              <a:t>With the class module active, select Insert </a:t>
            </a:r>
            <a:r>
              <a:rPr lang="en-US" sz="900">
                <a:sym typeface="Wingdings" pitchFamily="2" charset="2"/>
              </a:rPr>
              <a:t> </a:t>
            </a:r>
            <a:r>
              <a:rPr lang="en-US" sz="900"/>
              <a:t>Procedure from the VBA Editor menu to display the Add Procedure dialog box (see Figure).</a:t>
            </a:r>
          </a:p>
          <a:p>
            <a:pPr lvl="1"/>
            <a:r>
              <a:rPr lang="en-US" sz="900" b="1"/>
              <a:t>2. </a:t>
            </a:r>
            <a:r>
              <a:rPr lang="en-US" sz="900"/>
              <a:t>In the Name field, enter the name of the property.</a:t>
            </a:r>
          </a:p>
          <a:p>
            <a:pPr lvl="1"/>
            <a:r>
              <a:rPr lang="en-US" sz="900" b="1"/>
              <a:t>3. </a:t>
            </a:r>
            <a:r>
              <a:rPr lang="en-US" sz="900"/>
              <a:t>In the Type section, select the Property option.</a:t>
            </a:r>
          </a:p>
          <a:p>
            <a:pPr lvl="1"/>
            <a:r>
              <a:rPr lang="en-US" sz="900" b="1"/>
              <a:t>4. </a:t>
            </a:r>
            <a:r>
              <a:rPr lang="en-US" sz="900"/>
              <a:t>Click OK.</a:t>
            </a:r>
          </a:p>
          <a:p>
            <a:pPr lvl="1"/>
            <a:endParaRPr lang="en-US" sz="900"/>
          </a:p>
          <a:p>
            <a:pPr lvl="1"/>
            <a:endParaRPr lang="en-US" sz="900"/>
          </a:p>
          <a:p>
            <a:pPr lvl="1"/>
            <a:endParaRPr lang="en-US" sz="900"/>
          </a:p>
          <a:p>
            <a:pPr lvl="1"/>
            <a:endParaRPr lang="en-US" sz="900"/>
          </a:p>
          <a:p>
            <a:r>
              <a:rPr lang="en-US" sz="1000" b="0"/>
              <a:t>Please note several things about these procedures:</a:t>
            </a:r>
          </a:p>
          <a:p>
            <a:pPr lvl="1"/>
            <a:r>
              <a:rPr lang="en-US" sz="900"/>
              <a:t>The Get procedure has a return value. The data type of this value is by default Variant, as indicated by the As Variant clause. It is this return value that passes the property value to a program that requests it.</a:t>
            </a:r>
          </a:p>
          <a:p>
            <a:pPr lvl="1"/>
            <a:r>
              <a:rPr lang="en-US" sz="900"/>
              <a:t>The Let procedure is passed an argument named vNewValue, which is also type Variant by default. When a program sets the property value, the new value is passed to the object in this argument.</a:t>
            </a:r>
          </a:p>
          <a:p>
            <a:pPr lvl="1"/>
            <a:r>
              <a:rPr lang="en-US" sz="900"/>
              <a:t>Both procedures contain no code they still must be connected to the property.</a:t>
            </a:r>
          </a:p>
        </p:txBody>
      </p:sp>
      <p:sp>
        <p:nvSpPr>
          <p:cNvPr id="7" name="Slide Number Placeholder 3"/>
          <p:cNvSpPr>
            <a:spLocks noGrp="1"/>
          </p:cNvSpPr>
          <p:nvPr>
            <p:ph type="sldNum" sz="quarter" idx="15"/>
          </p:nvPr>
        </p:nvSpPr>
        <p:spPr/>
        <p:txBody>
          <a:bodyPr/>
          <a:lstStyle/>
          <a:p>
            <a:fld id="{60A00067-6502-4382-AE91-E8EF0D3C9626}" type="slidenum">
              <a:rPr lang="en-US"/>
              <a:pPr/>
              <a:t>42</a:t>
            </a:fld>
            <a:endParaRPr lang="en-US"/>
          </a:p>
        </p:txBody>
      </p:sp>
      <p:sp>
        <p:nvSpPr>
          <p:cNvPr id="185348"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Class Properties</a:t>
            </a:r>
          </a:p>
        </p:txBody>
      </p:sp>
      <p:pic>
        <p:nvPicPr>
          <p:cNvPr id="185349" name="Picture 5"/>
          <p:cNvPicPr>
            <a:picLocks noChangeAspect="1" noChangeArrowheads="1"/>
          </p:cNvPicPr>
          <p:nvPr/>
        </p:nvPicPr>
        <p:blipFill>
          <a:blip r:embed="rId2" cstate="print"/>
          <a:srcRect/>
          <a:stretch>
            <a:fillRect/>
          </a:stretch>
        </p:blipFill>
        <p:spPr bwMode="auto">
          <a:xfrm>
            <a:off x="733425" y="3924300"/>
            <a:ext cx="4467225" cy="647700"/>
          </a:xfrm>
          <a:prstGeom prst="rect">
            <a:avLst/>
          </a:prstGeom>
          <a:noFill/>
        </p:spPr>
      </p:pic>
      <p:pic>
        <p:nvPicPr>
          <p:cNvPr id="185350" name="Picture 6"/>
          <p:cNvPicPr>
            <a:picLocks noChangeAspect="1" noChangeArrowheads="1"/>
          </p:cNvPicPr>
          <p:nvPr/>
        </p:nvPicPr>
        <p:blipFill>
          <a:blip r:embed="rId3" cstate="print"/>
          <a:srcRect/>
          <a:stretch>
            <a:fillRect/>
          </a:stretch>
        </p:blipFill>
        <p:spPr bwMode="auto">
          <a:xfrm>
            <a:off x="6324600" y="3238500"/>
            <a:ext cx="1581150" cy="156527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Defining and using Custom Classes</a:t>
            </a:r>
          </a:p>
        </p:txBody>
      </p:sp>
      <p:sp>
        <p:nvSpPr>
          <p:cNvPr id="186371" name="Rectangle 3"/>
          <p:cNvSpPr>
            <a:spLocks noGrp="1" noChangeArrowheads="1"/>
          </p:cNvSpPr>
          <p:nvPr>
            <p:ph sz="quarter" idx="1"/>
          </p:nvPr>
        </p:nvSpPr>
        <p:spPr>
          <a:noFill/>
          <a:ln/>
        </p:spPr>
        <p:txBody>
          <a:bodyPr/>
          <a:lstStyle/>
          <a:p>
            <a:r>
              <a:rPr lang="en-US" b="0"/>
              <a:t>A class needs a place to store a property value. The property procedures do not provide this all they provide is a connection between the property and the program outside the class. In most cases, the property value is stored in a module-level variable. The syntax is as follows:</a:t>
            </a:r>
          </a:p>
          <a:p>
            <a:pPr lvl="1"/>
            <a:r>
              <a:rPr lang="en-US"/>
              <a:t>Private </a:t>
            </a:r>
            <a:r>
              <a:rPr lang="en-US" i="1"/>
              <a:t>varname </a:t>
            </a:r>
            <a:r>
              <a:rPr lang="en-US"/>
              <a:t>As </a:t>
            </a:r>
            <a:r>
              <a:rPr lang="en-US" i="1"/>
              <a:t>datatype</a:t>
            </a:r>
          </a:p>
          <a:p>
            <a:r>
              <a:rPr lang="en-US" b="0"/>
              <a:t>This statement must be placed at the module level, outside of any property procedures or methods in the class. The elements of this declaration are:</a:t>
            </a:r>
          </a:p>
          <a:p>
            <a:pPr lvl="1"/>
            <a:r>
              <a:rPr lang="en-US"/>
              <a:t>The </a:t>
            </a:r>
            <a:r>
              <a:rPr lang="en-US" b="1"/>
              <a:t>Private</a:t>
            </a:r>
            <a:r>
              <a:rPr lang="en-US"/>
              <a:t> keyword limits the variable’s scope to the class module. In other words, the variable is not directly accessible to code outside the class.</a:t>
            </a:r>
          </a:p>
          <a:p>
            <a:pPr lvl="1"/>
            <a:r>
              <a:rPr lang="en-US" b="1"/>
              <a:t>Varname</a:t>
            </a:r>
            <a:r>
              <a:rPr lang="en-US"/>
              <a:t> is any legal VBA variable name.</a:t>
            </a:r>
          </a:p>
          <a:p>
            <a:pPr lvl="1"/>
            <a:r>
              <a:rPr lang="en-US" b="1"/>
              <a:t>Datatype</a:t>
            </a:r>
            <a:r>
              <a:rPr lang="en-US"/>
              <a:t> specifies the type of the property. It can be any of VBA’s data types or a user-defined type.</a:t>
            </a:r>
          </a:p>
          <a:p>
            <a:endParaRPr lang="en-US"/>
          </a:p>
          <a:p>
            <a:r>
              <a:rPr lang="en-US"/>
              <a:t>Connecting the Property to the Property Procedures</a:t>
            </a:r>
          </a:p>
          <a:p>
            <a:r>
              <a:rPr lang="en-US" b="0"/>
              <a:t>The final step in creating a class property is to connect the property variable to the property procedures. Here is what’s required:</a:t>
            </a:r>
          </a:p>
          <a:p>
            <a:pPr lvl="1"/>
            <a:r>
              <a:rPr lang="en-US" b="1"/>
              <a:t>1.</a:t>
            </a:r>
            <a:r>
              <a:rPr lang="en-US"/>
              <a:t> Change the data type of the </a:t>
            </a:r>
            <a:r>
              <a:rPr lang="en-US" b="1"/>
              <a:t>Let</a:t>
            </a:r>
            <a:r>
              <a:rPr lang="en-US"/>
              <a:t> procedure’s argument to match the data type of the property variable. If the type is Variant, no change is needed.</a:t>
            </a:r>
          </a:p>
          <a:p>
            <a:pPr lvl="1"/>
            <a:r>
              <a:rPr lang="en-US" b="1"/>
              <a:t>2.</a:t>
            </a:r>
            <a:r>
              <a:rPr lang="en-US"/>
              <a:t> Change the return type of the </a:t>
            </a:r>
            <a:r>
              <a:rPr lang="en-US" b="1"/>
              <a:t>Get</a:t>
            </a:r>
            <a:r>
              <a:rPr lang="en-US"/>
              <a:t> procedure to match the data type of the property variable. Again, if the type is Variant, no change is needed.</a:t>
            </a:r>
          </a:p>
          <a:p>
            <a:pPr lvl="1"/>
            <a:r>
              <a:rPr lang="en-US" b="1"/>
              <a:t>3.</a:t>
            </a:r>
            <a:r>
              <a:rPr lang="en-US"/>
              <a:t> Add code to the </a:t>
            </a:r>
            <a:r>
              <a:rPr lang="en-US" b="1"/>
              <a:t>Get</a:t>
            </a:r>
            <a:r>
              <a:rPr lang="en-US"/>
              <a:t> procedure that returns the value of the property variable to the calling program.</a:t>
            </a:r>
          </a:p>
          <a:p>
            <a:pPr lvl="1"/>
            <a:r>
              <a:rPr lang="en-US" b="1"/>
              <a:t>4.</a:t>
            </a:r>
            <a:r>
              <a:rPr lang="en-US"/>
              <a:t> Add code to the </a:t>
            </a:r>
            <a:r>
              <a:rPr lang="en-US" b="1"/>
              <a:t>Let</a:t>
            </a:r>
            <a:r>
              <a:rPr lang="en-US"/>
              <a:t> procedure that stores the value passed in the procedure argument in the property variable.</a:t>
            </a:r>
          </a:p>
        </p:txBody>
      </p:sp>
      <p:sp>
        <p:nvSpPr>
          <p:cNvPr id="6" name="Slide Number Placeholder 3"/>
          <p:cNvSpPr>
            <a:spLocks noGrp="1"/>
          </p:cNvSpPr>
          <p:nvPr>
            <p:ph type="sldNum" sz="quarter" idx="15"/>
          </p:nvPr>
        </p:nvSpPr>
        <p:spPr/>
        <p:txBody>
          <a:bodyPr/>
          <a:lstStyle/>
          <a:p>
            <a:fld id="{0F49E01B-334B-4A48-B581-DD4372C2DBAC}" type="slidenum">
              <a:rPr lang="en-US"/>
              <a:pPr/>
              <a:t>43</a:t>
            </a:fld>
            <a:endParaRPr lang="en-US"/>
          </a:p>
        </p:txBody>
      </p:sp>
      <p:sp>
        <p:nvSpPr>
          <p:cNvPr id="186372"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Property Variable</a:t>
            </a:r>
          </a:p>
        </p:txBody>
      </p:sp>
      <p:pic>
        <p:nvPicPr>
          <p:cNvPr id="186375" name="Picture 7"/>
          <p:cNvPicPr>
            <a:picLocks noChangeAspect="1" noChangeArrowheads="1"/>
          </p:cNvPicPr>
          <p:nvPr/>
        </p:nvPicPr>
        <p:blipFill>
          <a:blip r:embed="rId2" cstate="print"/>
          <a:srcRect/>
          <a:stretch>
            <a:fillRect/>
          </a:stretch>
        </p:blipFill>
        <p:spPr bwMode="auto">
          <a:xfrm>
            <a:off x="4343400" y="5181600"/>
            <a:ext cx="4324350" cy="108585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Defining and using Custom Classes</a:t>
            </a:r>
          </a:p>
        </p:txBody>
      </p:sp>
      <p:sp>
        <p:nvSpPr>
          <p:cNvPr id="187395" name="Rectangle 3"/>
          <p:cNvSpPr>
            <a:spLocks noGrp="1" noChangeArrowheads="1"/>
          </p:cNvSpPr>
          <p:nvPr>
            <p:ph sz="quarter" idx="1"/>
          </p:nvPr>
        </p:nvSpPr>
        <p:spPr>
          <a:noFill/>
          <a:ln/>
        </p:spPr>
        <p:txBody>
          <a:bodyPr/>
          <a:lstStyle/>
          <a:p>
            <a:r>
              <a:rPr lang="en-US" b="0"/>
              <a:t>In some situations you may need to implement a property that is an array</a:t>
            </a:r>
          </a:p>
          <a:p>
            <a:r>
              <a:rPr lang="en-US" b="0"/>
              <a:t>For example, if you need a property that holds more than one value, you can use this technique. </a:t>
            </a:r>
          </a:p>
          <a:p>
            <a:r>
              <a:rPr lang="en-US" b="0"/>
              <a:t>This can be accomplished by adding an extra argument to both the </a:t>
            </a:r>
            <a:r>
              <a:rPr lang="en-US"/>
              <a:t>Get </a:t>
            </a:r>
            <a:r>
              <a:rPr lang="en-US" b="0"/>
              <a:t>and the </a:t>
            </a:r>
            <a:r>
              <a:rPr lang="en-US"/>
              <a:t>Let </a:t>
            </a:r>
            <a:r>
              <a:rPr lang="en-US" b="0"/>
              <a:t>procedures.  This argument serves as the index into the array. The property variable itself must of course be an array. </a:t>
            </a:r>
          </a:p>
          <a:p>
            <a:pPr lvl="1"/>
            <a:r>
              <a:rPr lang="en-US" b="1"/>
              <a:t>For example: </a:t>
            </a:r>
            <a:r>
              <a:rPr lang="en-US"/>
              <a:t>Private pArrayProperty(100) As Variant</a:t>
            </a:r>
          </a:p>
          <a:p>
            <a:r>
              <a:rPr lang="en-US" b="0"/>
              <a:t>The </a:t>
            </a:r>
            <a:r>
              <a:rPr lang="en-US"/>
              <a:t>Get </a:t>
            </a:r>
            <a:r>
              <a:rPr lang="en-US" b="0"/>
              <a:t>and </a:t>
            </a:r>
            <a:r>
              <a:rPr lang="en-US"/>
              <a:t>Let </a:t>
            </a:r>
            <a:r>
              <a:rPr lang="en-US" b="0"/>
              <a:t>procedures would then look similar to the following. Note that both the </a:t>
            </a:r>
            <a:r>
              <a:rPr lang="en-US"/>
              <a:t>Get </a:t>
            </a:r>
            <a:r>
              <a:rPr lang="en-US" b="0"/>
              <a:t>and the </a:t>
            </a:r>
            <a:r>
              <a:rPr lang="en-US"/>
              <a:t>Let </a:t>
            </a:r>
            <a:r>
              <a:rPr lang="en-US" b="0"/>
              <a:t>procedures check the value of the </a:t>
            </a:r>
            <a:r>
              <a:rPr lang="en-US"/>
              <a:t>index </a:t>
            </a:r>
            <a:r>
              <a:rPr lang="en-US" b="0"/>
              <a:t>variable to ensure that it is within the legal range for the property array.</a:t>
            </a:r>
          </a:p>
          <a:p>
            <a:endParaRPr lang="en-US" b="0"/>
          </a:p>
          <a:p>
            <a:endParaRPr lang="en-US" b="0"/>
          </a:p>
          <a:p>
            <a:endParaRPr lang="en-US" b="0"/>
          </a:p>
          <a:p>
            <a:endParaRPr lang="en-US" b="0"/>
          </a:p>
          <a:p>
            <a:endParaRPr lang="en-US" b="0"/>
          </a:p>
          <a:p>
            <a:endParaRPr lang="en-US" b="0"/>
          </a:p>
          <a:p>
            <a:endParaRPr lang="en-US" b="0"/>
          </a:p>
          <a:p>
            <a:endParaRPr lang="en-US" b="0"/>
          </a:p>
          <a:p>
            <a:endParaRPr lang="en-US" b="0"/>
          </a:p>
          <a:p>
            <a:endParaRPr lang="en-US" b="0"/>
          </a:p>
          <a:p>
            <a:r>
              <a:rPr lang="en-US" b="0"/>
              <a:t>To use an array property, you must specify the array index when setting or reading the property:</a:t>
            </a:r>
          </a:p>
          <a:p>
            <a:pPr lvl="1"/>
            <a:r>
              <a:rPr lang="en-US"/>
              <a:t>X = Obj.ArrayProperty(5)</a:t>
            </a:r>
          </a:p>
          <a:p>
            <a:pPr lvl="1"/>
            <a:r>
              <a:rPr lang="en-US"/>
              <a:t>Obj.Property(10) = “Smith”</a:t>
            </a:r>
          </a:p>
        </p:txBody>
      </p:sp>
      <p:sp>
        <p:nvSpPr>
          <p:cNvPr id="6" name="Slide Number Placeholder 3"/>
          <p:cNvSpPr>
            <a:spLocks noGrp="1"/>
          </p:cNvSpPr>
          <p:nvPr>
            <p:ph type="sldNum" sz="quarter" idx="15"/>
          </p:nvPr>
        </p:nvSpPr>
        <p:spPr/>
        <p:txBody>
          <a:bodyPr/>
          <a:lstStyle/>
          <a:p>
            <a:fld id="{3715A8E0-B1A5-48EB-A179-C31DFBB15B4A}" type="slidenum">
              <a:rPr lang="en-US"/>
              <a:pPr/>
              <a:t>44</a:t>
            </a:fld>
            <a:endParaRPr lang="en-US"/>
          </a:p>
        </p:txBody>
      </p:sp>
      <p:sp>
        <p:nvSpPr>
          <p:cNvPr id="187396"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Array Properties</a:t>
            </a:r>
          </a:p>
        </p:txBody>
      </p:sp>
      <p:pic>
        <p:nvPicPr>
          <p:cNvPr id="187398" name="Picture 6"/>
          <p:cNvPicPr>
            <a:picLocks noChangeAspect="1" noChangeArrowheads="1"/>
          </p:cNvPicPr>
          <p:nvPr/>
        </p:nvPicPr>
        <p:blipFill>
          <a:blip r:embed="rId2" cstate="print"/>
          <a:srcRect/>
          <a:stretch>
            <a:fillRect/>
          </a:stretch>
        </p:blipFill>
        <p:spPr bwMode="auto">
          <a:xfrm>
            <a:off x="1295400" y="2676525"/>
            <a:ext cx="6627813" cy="20955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Defining and using Custom Classes</a:t>
            </a:r>
          </a:p>
        </p:txBody>
      </p:sp>
      <p:sp>
        <p:nvSpPr>
          <p:cNvPr id="188419" name="Rectangle 3"/>
          <p:cNvSpPr>
            <a:spLocks noGrp="1" noChangeArrowheads="1"/>
          </p:cNvSpPr>
          <p:nvPr>
            <p:ph sz="quarter" idx="1"/>
          </p:nvPr>
        </p:nvSpPr>
        <p:spPr>
          <a:noFill/>
          <a:ln/>
        </p:spPr>
        <p:txBody>
          <a:bodyPr/>
          <a:lstStyle/>
          <a:p>
            <a:r>
              <a:rPr lang="en-US"/>
              <a:t>Read only Properties</a:t>
            </a:r>
          </a:p>
          <a:p>
            <a:pPr lvl="1"/>
            <a:r>
              <a:rPr lang="en-US"/>
              <a:t>A property can be made read-only by deleting its </a:t>
            </a:r>
            <a:r>
              <a:rPr lang="en-US" b="1"/>
              <a:t>Get </a:t>
            </a:r>
            <a:r>
              <a:rPr lang="en-US"/>
              <a:t>procedure.</a:t>
            </a:r>
          </a:p>
          <a:p>
            <a:pPr lvl="1"/>
            <a:r>
              <a:rPr lang="en-US"/>
              <a:t>A program can read such a property but cannot set its value.</a:t>
            </a:r>
          </a:p>
          <a:p>
            <a:pPr lvl="1"/>
            <a:endParaRPr lang="en-US"/>
          </a:p>
          <a:p>
            <a:r>
              <a:rPr lang="en-US"/>
              <a:t>Accessing properties in a code</a:t>
            </a:r>
          </a:p>
          <a:p>
            <a:pPr lvl="1"/>
            <a:r>
              <a:rPr lang="en-US"/>
              <a:t>Properties of programmer-defined classes are accessed similar to any other properties, using the </a:t>
            </a:r>
            <a:r>
              <a:rPr lang="en-US" b="1"/>
              <a:t>ObjectName.PropertyName </a:t>
            </a:r>
            <a:r>
              <a:rPr lang="en-US"/>
              <a:t>syntax. </a:t>
            </a:r>
          </a:p>
          <a:p>
            <a:pPr lvl="1"/>
            <a:r>
              <a:rPr lang="en-US"/>
              <a:t>Suppose you create an instance of the Person class as follows:</a:t>
            </a:r>
          </a:p>
          <a:p>
            <a:pPr lvl="2"/>
            <a:r>
              <a:rPr lang="en-US"/>
              <a:t>Dim Somebody As New Person</a:t>
            </a:r>
          </a:p>
          <a:p>
            <a:pPr lvl="2"/>
            <a:r>
              <a:rPr lang="en-US"/>
              <a:t>You could then set its properties as follows:</a:t>
            </a:r>
          </a:p>
          <a:p>
            <a:pPr lvl="3"/>
            <a:r>
              <a:rPr lang="en-US"/>
              <a:t>Somebody.FirstName = “Henry”</a:t>
            </a:r>
          </a:p>
          <a:p>
            <a:pPr lvl="3"/>
            <a:r>
              <a:rPr lang="en-US"/>
              <a:t>Somebody.LastName = “Brinkler”</a:t>
            </a:r>
          </a:p>
          <a:p>
            <a:pPr lvl="2"/>
            <a:r>
              <a:rPr lang="en-US"/>
              <a:t>And likewise, read its properties as shown here:</a:t>
            </a:r>
          </a:p>
          <a:p>
            <a:pPr lvl="3"/>
            <a:r>
              <a:rPr lang="en-US"/>
              <a:t>str = Somebody.FirstName</a:t>
            </a:r>
          </a:p>
        </p:txBody>
      </p:sp>
      <p:sp>
        <p:nvSpPr>
          <p:cNvPr id="5" name="Slide Number Placeholder 3"/>
          <p:cNvSpPr>
            <a:spLocks noGrp="1"/>
          </p:cNvSpPr>
          <p:nvPr>
            <p:ph type="sldNum" sz="quarter" idx="15"/>
          </p:nvPr>
        </p:nvSpPr>
        <p:spPr/>
        <p:txBody>
          <a:bodyPr/>
          <a:lstStyle/>
          <a:p>
            <a:fld id="{AF738F43-5F02-47E4-B181-16F79F7C2D4B}" type="slidenum">
              <a:rPr lang="en-US"/>
              <a:pPr/>
              <a:t>45</a:t>
            </a:fld>
            <a:endParaRPr lang="en-US"/>
          </a:p>
        </p:txBody>
      </p:sp>
      <p:sp>
        <p:nvSpPr>
          <p:cNvPr id="188420"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Other Properties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Defining and using Custom Classes</a:t>
            </a:r>
          </a:p>
        </p:txBody>
      </p:sp>
      <p:sp>
        <p:nvSpPr>
          <p:cNvPr id="189443" name="Rectangle 3"/>
          <p:cNvSpPr>
            <a:spLocks noGrp="1" noChangeArrowheads="1"/>
          </p:cNvSpPr>
          <p:nvPr>
            <p:ph sz="quarter" idx="1"/>
          </p:nvPr>
        </p:nvSpPr>
        <p:spPr>
          <a:noFill/>
          <a:ln/>
        </p:spPr>
        <p:txBody>
          <a:bodyPr/>
          <a:lstStyle/>
          <a:p>
            <a:r>
              <a:rPr lang="en-US" sz="1000"/>
              <a:t>Property Validation</a:t>
            </a:r>
          </a:p>
          <a:p>
            <a:pPr lvl="1"/>
            <a:r>
              <a:rPr lang="en-US" sz="900"/>
              <a:t>A property procedure can be used to validate property data. </a:t>
            </a:r>
          </a:p>
          <a:p>
            <a:pPr lvl="1"/>
            <a:r>
              <a:rPr lang="en-US" sz="900"/>
              <a:t>Specifically, the Let procedure can include code that verifies the property value passed to the object meets the requirements of the program.</a:t>
            </a:r>
            <a:r>
              <a:rPr lang="en-US" sz="900" b="1"/>
              <a:t> </a:t>
            </a:r>
          </a:p>
          <a:p>
            <a:pPr lvl="2"/>
            <a:r>
              <a:rPr lang="en-US" sz="900"/>
              <a:t>For example, a Telephone Number property could include validation to ensure that a valid number in the format </a:t>
            </a:r>
            <a:r>
              <a:rPr lang="en-US" sz="900" i="1"/>
              <a:t>nnn-nnn-nnnn </a:t>
            </a:r>
            <a:r>
              <a:rPr lang="en-US" sz="900"/>
              <a:t>was passed to the property.</a:t>
            </a:r>
          </a:p>
          <a:p>
            <a:pPr lvl="1"/>
            <a:r>
              <a:rPr lang="en-US" sz="900"/>
              <a:t>If the property value fails validation, the code in the Let procedure can take appropriate action, such as displaying a warning message to the user.</a:t>
            </a:r>
          </a:p>
          <a:p>
            <a:endParaRPr lang="en-US" sz="1000" b="0"/>
          </a:p>
          <a:p>
            <a:r>
              <a:rPr lang="en-US" sz="1000"/>
              <a:t>Class Events</a:t>
            </a:r>
          </a:p>
          <a:p>
            <a:pPr lvl="1"/>
            <a:r>
              <a:rPr lang="en-US" sz="900"/>
              <a:t>A VBA class module has two events associated with it. They are</a:t>
            </a:r>
          </a:p>
          <a:p>
            <a:pPr lvl="2"/>
            <a:r>
              <a:rPr lang="en-US" sz="900"/>
              <a:t> </a:t>
            </a:r>
            <a:r>
              <a:rPr lang="en-US" sz="900" b="1"/>
              <a:t>Initialize. </a:t>
            </a:r>
            <a:r>
              <a:rPr lang="en-US" sz="900"/>
              <a:t>Triggered when the class is instantiated.</a:t>
            </a:r>
          </a:p>
          <a:p>
            <a:pPr lvl="2"/>
            <a:r>
              <a:rPr lang="en-US" sz="900"/>
              <a:t> </a:t>
            </a:r>
            <a:r>
              <a:rPr lang="en-US" sz="900" b="1"/>
              <a:t>Terminate. </a:t>
            </a:r>
            <a:r>
              <a:rPr lang="en-US" sz="900"/>
              <a:t>Triggered just before the object is destroyed.</a:t>
            </a:r>
          </a:p>
          <a:p>
            <a:pPr lvl="1"/>
            <a:r>
              <a:rPr lang="en-US" sz="900"/>
              <a:t>The </a:t>
            </a:r>
            <a:r>
              <a:rPr lang="en-US" sz="900" b="1"/>
              <a:t>Initialize </a:t>
            </a:r>
            <a:r>
              <a:rPr lang="en-US" sz="900"/>
              <a:t>event procedure can be used to initialize the value of variables in the object or perform other actions that are required. </a:t>
            </a:r>
          </a:p>
          <a:p>
            <a:pPr lvl="1"/>
            <a:r>
              <a:rPr lang="en-US" sz="900"/>
              <a:t>The </a:t>
            </a:r>
            <a:r>
              <a:rPr lang="en-US" sz="900" b="1"/>
              <a:t>Terminate </a:t>
            </a:r>
            <a:r>
              <a:rPr lang="en-US" sz="900"/>
              <a:t>event procedure can be used to perform any required cleanup, including tasks such as saving object data.</a:t>
            </a:r>
          </a:p>
          <a:p>
            <a:endParaRPr lang="en-US" sz="1000"/>
          </a:p>
          <a:p>
            <a:r>
              <a:rPr lang="en-US" sz="1000"/>
              <a:t>Reusing a Class</a:t>
            </a:r>
          </a:p>
          <a:p>
            <a:r>
              <a:rPr lang="en-US" sz="1000" b="0"/>
              <a:t>After you have defined a class in one VBA project, you can use it in any other VBA project. Here are the steps required:</a:t>
            </a:r>
          </a:p>
          <a:p>
            <a:pPr lvl="1"/>
            <a:r>
              <a:rPr lang="en-US" sz="900" b="1"/>
              <a:t>1.</a:t>
            </a:r>
            <a:r>
              <a:rPr lang="en-US" sz="900"/>
              <a:t> In the VBA Editor, activate the class module.</a:t>
            </a:r>
          </a:p>
          <a:p>
            <a:pPr lvl="1"/>
            <a:r>
              <a:rPr lang="en-US" sz="900" b="1"/>
              <a:t>2.</a:t>
            </a:r>
            <a:r>
              <a:rPr lang="en-US" sz="900"/>
              <a:t> Select File </a:t>
            </a:r>
            <a:r>
              <a:rPr lang="en-US" sz="900">
                <a:sym typeface="Wingdings" pitchFamily="2" charset="2"/>
              </a:rPr>
              <a:t> </a:t>
            </a:r>
            <a:r>
              <a:rPr lang="en-US" sz="900"/>
              <a:t>Export File to display the Export File dialog box.</a:t>
            </a:r>
          </a:p>
          <a:p>
            <a:pPr lvl="1"/>
            <a:r>
              <a:rPr lang="en-US" sz="900" b="1"/>
              <a:t>3.</a:t>
            </a:r>
            <a:r>
              <a:rPr lang="en-US" sz="900"/>
              <a:t> Select a path for the exported file. The default filename is the class name with the .CLS extension. You can change the name, but not the extension.</a:t>
            </a:r>
          </a:p>
          <a:p>
            <a:pPr lvl="1"/>
            <a:r>
              <a:rPr lang="en-US" sz="900" b="1"/>
              <a:t>4.</a:t>
            </a:r>
            <a:r>
              <a:rPr lang="en-US" sz="900"/>
              <a:t> Click Save.</a:t>
            </a:r>
          </a:p>
          <a:p>
            <a:pPr lvl="1"/>
            <a:r>
              <a:rPr lang="en-US" sz="900" b="1"/>
              <a:t>5.</a:t>
            </a:r>
            <a:r>
              <a:rPr lang="en-US" sz="900"/>
              <a:t> Open the second project; if it is already open, activate it.</a:t>
            </a:r>
          </a:p>
          <a:p>
            <a:pPr lvl="1"/>
            <a:r>
              <a:rPr lang="en-US" sz="900" b="1"/>
              <a:t>6.</a:t>
            </a:r>
            <a:r>
              <a:rPr lang="en-US" sz="900"/>
              <a:t> Select File </a:t>
            </a:r>
            <a:r>
              <a:rPr lang="en-US" sz="900">
                <a:sym typeface="Wingdings" pitchFamily="2" charset="2"/>
              </a:rPr>
              <a:t> </a:t>
            </a:r>
            <a:r>
              <a:rPr lang="en-US" sz="900"/>
              <a:t>Import File to display the Import File dialog box.</a:t>
            </a:r>
          </a:p>
          <a:p>
            <a:pPr lvl="1"/>
            <a:r>
              <a:rPr lang="en-US" sz="900" b="1"/>
              <a:t>7.</a:t>
            </a:r>
            <a:r>
              <a:rPr lang="en-US" sz="900"/>
              <a:t> Select the file you exported and then click Open.</a:t>
            </a:r>
          </a:p>
        </p:txBody>
      </p:sp>
      <p:sp>
        <p:nvSpPr>
          <p:cNvPr id="5" name="Slide Number Placeholder 3"/>
          <p:cNvSpPr>
            <a:spLocks noGrp="1"/>
          </p:cNvSpPr>
          <p:nvPr>
            <p:ph type="sldNum" sz="quarter" idx="15"/>
          </p:nvPr>
        </p:nvSpPr>
        <p:spPr/>
        <p:txBody>
          <a:bodyPr/>
          <a:lstStyle/>
          <a:p>
            <a:fld id="{0230B312-3D0C-4F71-9B02-E946A8BEBF8E}" type="slidenum">
              <a:rPr lang="en-US"/>
              <a:pPr/>
              <a:t>46</a:t>
            </a:fld>
            <a:endParaRPr lang="en-US"/>
          </a:p>
        </p:txBody>
      </p:sp>
      <p:sp>
        <p:nvSpPr>
          <p:cNvPr id="189444" name="Rectangle 2"/>
          <p:cNvSpPr>
            <a:spLocks noChangeArrowheads="1"/>
          </p:cNvSpPr>
          <p:nvPr/>
        </p:nvSpPr>
        <p:spPr bwMode="auto">
          <a:xfrm>
            <a:off x="657225" y="752475"/>
            <a:ext cx="8181975" cy="457200"/>
          </a:xfrm>
          <a:prstGeom prst="rect">
            <a:avLst/>
          </a:prstGeom>
          <a:noFill/>
          <a:ln w="9525" algn="ctr">
            <a:noFill/>
            <a:miter lim="800000"/>
            <a:headEnd/>
            <a:tailEnd/>
          </a:ln>
          <a:effectLst/>
        </p:spPr>
        <p:txBody>
          <a:bodyPr/>
          <a:lstStyle/>
          <a:p>
            <a:pPr algn="l"/>
            <a:r>
              <a:rPr lang="en-US" b="1">
                <a:solidFill>
                  <a:srgbClr val="FF3300"/>
                </a:solidFill>
              </a:rPr>
              <a:t>Good to know about classes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Q &amp; A</a:t>
            </a:r>
          </a:p>
        </p:txBody>
      </p:sp>
      <p:sp>
        <p:nvSpPr>
          <p:cNvPr id="4" name="Slide Number Placeholder 3"/>
          <p:cNvSpPr>
            <a:spLocks noGrp="1"/>
          </p:cNvSpPr>
          <p:nvPr>
            <p:ph type="sldNum" sz="quarter" idx="15"/>
          </p:nvPr>
        </p:nvSpPr>
        <p:spPr/>
        <p:txBody>
          <a:bodyPr/>
          <a:lstStyle/>
          <a:p>
            <a:fld id="{44169C70-032D-4A8B-8252-FFFE8D859E18}" type="slidenum">
              <a:rPr lang="en-US"/>
              <a:pPr/>
              <a:t>47</a:t>
            </a:fld>
            <a:endParaRPr lang="en-US"/>
          </a:p>
        </p:txBody>
      </p:sp>
      <p:sp>
        <p:nvSpPr>
          <p:cNvPr id="193539" name="Rectangle 2"/>
          <p:cNvSpPr>
            <a:spLocks noChangeArrowheads="1"/>
          </p:cNvSpPr>
          <p:nvPr/>
        </p:nvSpPr>
        <p:spPr bwMode="auto">
          <a:xfrm>
            <a:off x="533400" y="828675"/>
            <a:ext cx="8181975" cy="4581525"/>
          </a:xfrm>
          <a:prstGeom prst="rect">
            <a:avLst/>
          </a:prstGeom>
          <a:noFill/>
          <a:ln w="9525" algn="ctr">
            <a:noFill/>
            <a:miter lim="800000"/>
            <a:headEnd/>
            <a:tailEnd/>
          </a:ln>
          <a:effectLst/>
        </p:spPr>
        <p:txBody>
          <a:bodyPr/>
          <a:lstStyle/>
          <a:p>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sz="2400" b="1">
                <a:solidFill>
                  <a:srgbClr val="FF3300"/>
                </a:solidFill>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400" y="152400"/>
            <a:ext cx="6096000" cy="457200"/>
          </a:xfrm>
        </p:spPr>
        <p:txBody>
          <a:bodyPr>
            <a:normAutofit fontScale="90000"/>
          </a:bodyPr>
          <a:lstStyle/>
          <a:p>
            <a:r>
              <a:rPr lang="en-US"/>
              <a:t>Advanced user FORM techniques</a:t>
            </a:r>
          </a:p>
        </p:txBody>
      </p:sp>
      <p:sp>
        <p:nvSpPr>
          <p:cNvPr id="116739" name="Rectangle 3"/>
          <p:cNvSpPr>
            <a:spLocks noGrp="1" noChangeArrowheads="1"/>
          </p:cNvSpPr>
          <p:nvPr>
            <p:ph sz="quarter" idx="1"/>
          </p:nvPr>
        </p:nvSpPr>
        <p:spPr/>
        <p:txBody>
          <a:bodyPr>
            <a:normAutofit fontScale="70000" lnSpcReduction="20000"/>
          </a:bodyPr>
          <a:lstStyle/>
          <a:p>
            <a:pPr>
              <a:spcAft>
                <a:spcPct val="70000"/>
              </a:spcAft>
            </a:pPr>
            <a:r>
              <a:rPr lang="en-US"/>
              <a:t>The controls that are used on user forms can detect certain types of events.</a:t>
            </a:r>
          </a:p>
          <a:p>
            <a:pPr>
              <a:spcAft>
                <a:spcPct val="70000"/>
              </a:spcAft>
            </a:pPr>
            <a:r>
              <a:rPr lang="en-US"/>
              <a:t>These events are, for the most part, the result of user actions, such as clicking a control or pressing keys.</a:t>
            </a:r>
          </a:p>
          <a:p>
            <a:pPr lvl="1">
              <a:spcAft>
                <a:spcPct val="70000"/>
              </a:spcAft>
            </a:pPr>
            <a:r>
              <a:rPr lang="en-US"/>
              <a:t>For example: Click, Double Click, Change, Enter, Exit, Mouse over etc.</a:t>
            </a:r>
          </a:p>
          <a:p>
            <a:pPr>
              <a:spcAft>
                <a:spcPct val="70000"/>
              </a:spcAft>
            </a:pPr>
            <a:r>
              <a:rPr lang="en-US"/>
              <a:t>Events are connected to your VBA program by </a:t>
            </a:r>
            <a:r>
              <a:rPr lang="en-US" i="1"/>
              <a:t>event procedures</a:t>
            </a:r>
            <a:r>
              <a:rPr lang="en-US"/>
              <a:t>. An event procedure is a section of code that executes automatically when the event occurs, and it is identified by two pieces of information:</a:t>
            </a:r>
          </a:p>
          <a:p>
            <a:pPr lvl="1">
              <a:spcAft>
                <a:spcPct val="70000"/>
              </a:spcAft>
            </a:pPr>
            <a:r>
              <a:rPr lang="en-US"/>
              <a:t>The name of the object (a control or the form) that receives the event.</a:t>
            </a:r>
          </a:p>
          <a:p>
            <a:pPr lvl="1">
              <a:spcAft>
                <a:spcPct val="70000"/>
              </a:spcAft>
            </a:pPr>
            <a:r>
              <a:rPr lang="en-US"/>
              <a:t>The name of the event.</a:t>
            </a:r>
          </a:p>
          <a:p>
            <a:pPr>
              <a:spcAft>
                <a:spcPct val="70000"/>
              </a:spcAft>
            </a:pPr>
            <a:r>
              <a:rPr lang="en-US"/>
              <a:t>The convention for naming event procedures is </a:t>
            </a:r>
            <a:r>
              <a:rPr lang="en-US" i="1"/>
              <a:t>objectname_eventname.</a:t>
            </a:r>
          </a:p>
          <a:p>
            <a:pPr lvl="1">
              <a:spcAft>
                <a:spcPct val="70000"/>
              </a:spcAft>
            </a:pPr>
            <a:r>
              <a:rPr lang="en-US"/>
              <a:t>For example, for a CommandButton control named </a:t>
            </a:r>
            <a:r>
              <a:rPr lang="en-US" b="1"/>
              <a:t>cmdOK</a:t>
            </a:r>
            <a:r>
              <a:rPr lang="en-US"/>
              <a:t>, the event procedure for the </a:t>
            </a:r>
            <a:r>
              <a:rPr lang="en-US" b="1"/>
              <a:t>Click </a:t>
            </a:r>
            <a:r>
              <a:rPr lang="en-US"/>
              <a:t>event is named </a:t>
            </a:r>
            <a:r>
              <a:rPr lang="en-US" b="1"/>
              <a:t>cmdOK_Click</a:t>
            </a:r>
            <a:r>
              <a:rPr lang="en-US"/>
              <a:t>.</a:t>
            </a:r>
          </a:p>
        </p:txBody>
      </p:sp>
      <p:sp>
        <p:nvSpPr>
          <p:cNvPr id="5" name="Slide Number Placeholder 3"/>
          <p:cNvSpPr>
            <a:spLocks noGrp="1"/>
          </p:cNvSpPr>
          <p:nvPr>
            <p:ph type="sldNum" sz="quarter" idx="15"/>
          </p:nvPr>
        </p:nvSpPr>
        <p:spPr/>
        <p:txBody>
          <a:bodyPr/>
          <a:lstStyle/>
          <a:p>
            <a:fld id="{2078B9AD-F073-423D-B405-DD7139D7A6D9}" type="slidenum">
              <a:rPr lang="en-US"/>
              <a:pPr/>
              <a:t>5</a:t>
            </a:fld>
            <a:endParaRPr lang="en-US"/>
          </a:p>
        </p:txBody>
      </p:sp>
      <p:sp>
        <p:nvSpPr>
          <p:cNvPr id="116740"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Using Control Events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2400" y="152400"/>
            <a:ext cx="6096000" cy="457200"/>
          </a:xfrm>
        </p:spPr>
        <p:txBody>
          <a:bodyPr>
            <a:normAutofit fontScale="90000"/>
          </a:bodyPr>
          <a:lstStyle/>
          <a:p>
            <a:r>
              <a:rPr lang="en-US"/>
              <a:t>Advanced user FORM techniques</a:t>
            </a:r>
          </a:p>
        </p:txBody>
      </p:sp>
      <p:sp>
        <p:nvSpPr>
          <p:cNvPr id="113667" name="Rectangle 3"/>
          <p:cNvSpPr>
            <a:spLocks noGrp="1" noChangeArrowheads="1"/>
          </p:cNvSpPr>
          <p:nvPr>
            <p:ph sz="quarter" idx="1"/>
          </p:nvPr>
        </p:nvSpPr>
        <p:spPr/>
        <p:txBody>
          <a:bodyPr>
            <a:normAutofit fontScale="77500" lnSpcReduction="20000"/>
          </a:bodyPr>
          <a:lstStyle/>
          <a:p>
            <a:r>
              <a:rPr lang="en-US"/>
              <a:t>The </a:t>
            </a:r>
            <a:r>
              <a:rPr lang="en-US" b="0"/>
              <a:t>KeyDown </a:t>
            </a:r>
            <a:r>
              <a:rPr lang="en-US"/>
              <a:t>event deserves special mention because it can be handy when used in conjunction with a </a:t>
            </a:r>
            <a:r>
              <a:rPr lang="en-US" b="0"/>
              <a:t>TextBox </a:t>
            </a:r>
            <a:r>
              <a:rPr lang="en-US"/>
              <a:t>control. Specifically, it enables you to intercept keystrokes before they reach the </a:t>
            </a:r>
            <a:r>
              <a:rPr lang="en-US" b="0"/>
              <a:t>TextBox</a:t>
            </a:r>
            <a:r>
              <a:rPr lang="en-US"/>
              <a:t>, seeing what character was entered and then either accepting it or discarding it according to the function of the control. </a:t>
            </a:r>
          </a:p>
          <a:p>
            <a:pPr lvl="1"/>
            <a:r>
              <a:rPr lang="en-US"/>
              <a:t>For example, you can use this event to create a </a:t>
            </a:r>
            <a:r>
              <a:rPr lang="en-US" b="1"/>
              <a:t>TextBox </a:t>
            </a:r>
            <a:r>
              <a:rPr lang="en-US"/>
              <a:t>that accepts only numeric input.</a:t>
            </a:r>
          </a:p>
          <a:p>
            <a:pPr lvl="1"/>
            <a:endParaRPr lang="en-US"/>
          </a:p>
          <a:p>
            <a:r>
              <a:rPr lang="en-US"/>
              <a:t>The </a:t>
            </a:r>
            <a:r>
              <a:rPr lang="en-US" b="0"/>
              <a:t>KeyDown </a:t>
            </a:r>
            <a:r>
              <a:rPr lang="en-US"/>
              <a:t>event procedure receives two arguments when the event occurs:</a:t>
            </a:r>
          </a:p>
          <a:p>
            <a:pPr lvl="1"/>
            <a:r>
              <a:rPr lang="en-US"/>
              <a:t> </a:t>
            </a:r>
            <a:r>
              <a:rPr lang="en-US" b="1"/>
              <a:t>KeyCode. </a:t>
            </a:r>
            <a:r>
              <a:rPr lang="en-US"/>
              <a:t>An integer value specifying the key that was pressed.</a:t>
            </a:r>
          </a:p>
          <a:p>
            <a:pPr lvl="1"/>
            <a:r>
              <a:rPr lang="en-US"/>
              <a:t> </a:t>
            </a:r>
            <a:r>
              <a:rPr lang="en-US" b="1"/>
              <a:t>Shift. </a:t>
            </a:r>
            <a:r>
              <a:rPr lang="en-US"/>
              <a:t>An integer value identifying which shift keys (Shift, Alt, and Ctrl) were down when the key was pressed.</a:t>
            </a:r>
          </a:p>
          <a:p>
            <a:r>
              <a:rPr lang="en-US"/>
              <a:t>To work with the </a:t>
            </a:r>
            <a:r>
              <a:rPr lang="en-US" b="0"/>
              <a:t>KeyCode </a:t>
            </a:r>
            <a:r>
              <a:rPr lang="en-US"/>
              <a:t>argument in the event procedure, you usually use the constants that are defined by VBA for each key. These constants take the form </a:t>
            </a:r>
            <a:r>
              <a:rPr lang="en-US" b="0"/>
              <a:t>vbKey</a:t>
            </a:r>
            <a:r>
              <a:rPr lang="en-US" b="0" i="1"/>
              <a:t>XX </a:t>
            </a:r>
            <a:r>
              <a:rPr lang="en-US"/>
              <a:t>where </a:t>
            </a:r>
            <a:r>
              <a:rPr lang="en-US" b="0" i="1"/>
              <a:t>XX </a:t>
            </a:r>
            <a:r>
              <a:rPr lang="en-US"/>
              <a:t>identifies the key. </a:t>
            </a:r>
          </a:p>
          <a:p>
            <a:pPr lvl="1"/>
            <a:r>
              <a:rPr lang="en-US"/>
              <a:t>For example, </a:t>
            </a:r>
            <a:r>
              <a:rPr lang="en-US" b="1"/>
              <a:t>vbKeyA </a:t>
            </a:r>
            <a:r>
              <a:rPr lang="en-US"/>
              <a:t>is the A key, </a:t>
            </a:r>
            <a:r>
              <a:rPr lang="en-US" b="1"/>
              <a:t>vbKeyDown </a:t>
            </a:r>
            <a:r>
              <a:rPr lang="en-US"/>
              <a:t>is the down key, and </a:t>
            </a:r>
            <a:r>
              <a:rPr lang="en-US" b="1"/>
              <a:t>vbKeyNumpad5 </a:t>
            </a:r>
            <a:r>
              <a:rPr lang="en-US"/>
              <a:t>is the 5 key on the numeric keypad.</a:t>
            </a:r>
          </a:p>
          <a:p>
            <a:endParaRPr lang="en-US"/>
          </a:p>
        </p:txBody>
      </p:sp>
      <p:sp>
        <p:nvSpPr>
          <p:cNvPr id="5" name="Slide Number Placeholder 3"/>
          <p:cNvSpPr>
            <a:spLocks noGrp="1"/>
          </p:cNvSpPr>
          <p:nvPr>
            <p:ph type="sldNum" sz="quarter" idx="15"/>
          </p:nvPr>
        </p:nvSpPr>
        <p:spPr/>
        <p:txBody>
          <a:bodyPr/>
          <a:lstStyle/>
          <a:p>
            <a:fld id="{A3FD5AD9-2FC1-47CD-9CBF-26FAC791EEB9}" type="slidenum">
              <a:rPr lang="en-US"/>
              <a:pPr/>
              <a:t>6</a:t>
            </a:fld>
            <a:endParaRPr lang="en-US"/>
          </a:p>
        </p:txBody>
      </p:sp>
      <p:sp>
        <p:nvSpPr>
          <p:cNvPr id="11366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Using Control Events continued….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Advanced user FORM techniques</a:t>
            </a:r>
          </a:p>
        </p:txBody>
      </p:sp>
      <p:sp>
        <p:nvSpPr>
          <p:cNvPr id="6" name="Slide Number Placeholder 4"/>
          <p:cNvSpPr>
            <a:spLocks noGrp="1"/>
          </p:cNvSpPr>
          <p:nvPr>
            <p:ph type="sldNum" sz="quarter" idx="12"/>
          </p:nvPr>
        </p:nvSpPr>
        <p:spPr/>
        <p:txBody>
          <a:bodyPr/>
          <a:lstStyle/>
          <a:p>
            <a:fld id="{2B1F0799-2764-4E31-9452-868FA53CBCEB}" type="slidenum">
              <a:rPr lang="en-US"/>
              <a:pPr/>
              <a:t>7</a:t>
            </a:fld>
            <a:endParaRPr lang="en-US"/>
          </a:p>
        </p:txBody>
      </p:sp>
      <p:sp>
        <p:nvSpPr>
          <p:cNvPr id="118789" name="Rectangle 5"/>
          <p:cNvSpPr>
            <a:spLocks noGrp="1" noChangeArrowheads="1"/>
          </p:cNvSpPr>
          <p:nvPr>
            <p:ph sz="quarter" idx="1"/>
          </p:nvPr>
        </p:nvSpPr>
        <p:spPr/>
        <p:txBody>
          <a:bodyPr/>
          <a:lstStyle/>
          <a:p>
            <a:r>
              <a:rPr lang="en-US" sz="1000"/>
              <a:t>The position and size of any control is constrained by the grid of dots that is displayed on the form. In other words, the corners of any control must fall on this grid, not in between two grids. This feature is valuable because it makes it easier for you to precisely align controls with each other and make controls the same size.</a:t>
            </a:r>
          </a:p>
          <a:p>
            <a:endParaRPr lang="en-US" sz="1000"/>
          </a:p>
          <a:p>
            <a:r>
              <a:rPr lang="en-US" sz="1000"/>
              <a:t>You can turn off the grid or change its size by selecting Tools </a:t>
            </a:r>
            <a:r>
              <a:rPr lang="en-US" sz="1000">
                <a:sym typeface="Wingdings" pitchFamily="2" charset="2"/>
              </a:rPr>
              <a:t></a:t>
            </a:r>
            <a:r>
              <a:rPr lang="en-US" sz="1000"/>
              <a:t> Options from the VBA Editor menu to display the Options dialog box, and then clicking the General tab</a:t>
            </a:r>
          </a:p>
          <a:p>
            <a:endParaRPr lang="en-US" sz="1000"/>
          </a:p>
          <a:p>
            <a:r>
              <a:rPr lang="en-US" sz="1000"/>
              <a:t>The Form Grid Settings part of the dialog box has the following settings:</a:t>
            </a:r>
          </a:p>
          <a:p>
            <a:pPr lvl="1"/>
            <a:r>
              <a:rPr lang="en-US" sz="900" b="1"/>
              <a:t>Show Grid. </a:t>
            </a:r>
            <a:r>
              <a:rPr lang="en-US" sz="900"/>
              <a:t>If this option is checked, the grid is displayed. Note that the grid can be displayed without being active, and can also be active without being displayed.</a:t>
            </a:r>
          </a:p>
          <a:p>
            <a:pPr lvl="1"/>
            <a:r>
              <a:rPr lang="en-US" sz="900" b="1"/>
              <a:t>Width, Height. </a:t>
            </a:r>
            <a:r>
              <a:rPr lang="en-US" sz="900"/>
              <a:t>This controls the spacing between grid points. The default is 6 points, or 1/12 inch.</a:t>
            </a:r>
          </a:p>
          <a:p>
            <a:pPr lvl="1"/>
            <a:r>
              <a:rPr lang="en-US" sz="900" b="1"/>
              <a:t>Align Controls to Grid. </a:t>
            </a:r>
            <a:r>
              <a:rPr lang="en-US" sz="900"/>
              <a:t>If this option is checked, the position and size of controls are forced to align with the grid.</a:t>
            </a:r>
          </a:p>
          <a:p>
            <a:endParaRPr lang="en-US" sz="1000"/>
          </a:p>
        </p:txBody>
      </p:sp>
      <p:pic>
        <p:nvPicPr>
          <p:cNvPr id="118791" name="Picture 7"/>
          <p:cNvPicPr>
            <a:picLocks noGrp="1" noChangeAspect="1" noChangeArrowheads="1"/>
          </p:cNvPicPr>
          <p:nvPr>
            <p:ph sz="quarter" idx="2"/>
          </p:nvPr>
        </p:nvPicPr>
        <p:blipFill>
          <a:blip r:embed="rId2" cstate="print"/>
          <a:stretch>
            <a:fillRect/>
          </a:stretch>
        </p:blipFill>
        <p:spPr>
          <a:xfrm>
            <a:off x="4270375" y="2328896"/>
            <a:ext cx="3657600" cy="3114608"/>
          </a:xfrm>
        </p:spPr>
      </p:pic>
      <p:sp>
        <p:nvSpPr>
          <p:cNvPr id="11878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The Form Grid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fontScale="90000"/>
          </a:bodyPr>
          <a:lstStyle/>
          <a:p>
            <a:r>
              <a:rPr lang="en-US"/>
              <a:t>Advanced user FORM techniques</a:t>
            </a:r>
          </a:p>
        </p:txBody>
      </p:sp>
      <p:sp>
        <p:nvSpPr>
          <p:cNvPr id="123909" name="Rectangle 5"/>
          <p:cNvSpPr>
            <a:spLocks noGrp="1" noChangeArrowheads="1"/>
          </p:cNvSpPr>
          <p:nvPr>
            <p:ph sz="half" idx="1"/>
          </p:nvPr>
        </p:nvSpPr>
        <p:spPr/>
        <p:txBody>
          <a:bodyPr/>
          <a:lstStyle/>
          <a:p>
            <a:r>
              <a:rPr lang="en-US" sz="1000"/>
              <a:t>The form designed provides some handy tools that aid you in placing controls on a form and setting the sizes. </a:t>
            </a:r>
          </a:p>
          <a:p>
            <a:endParaRPr lang="en-US" sz="1000"/>
          </a:p>
          <a:p>
            <a:r>
              <a:rPr lang="en-US" sz="1000"/>
              <a:t>These tools let you place and size controls with a precision that is difficult to achieve manually.</a:t>
            </a:r>
          </a:p>
          <a:p>
            <a:endParaRPr lang="en-US" sz="1000"/>
          </a:p>
          <a:p>
            <a:r>
              <a:rPr lang="en-US" sz="1000"/>
              <a:t>To use most of these tools, you need to select multiple controls on a form as follows:</a:t>
            </a:r>
          </a:p>
          <a:p>
            <a:pPr lvl="1"/>
            <a:r>
              <a:rPr lang="en-US" sz="900" b="1"/>
              <a:t>1. </a:t>
            </a:r>
            <a:r>
              <a:rPr lang="en-US" sz="900"/>
              <a:t>Click the first control to select it. This will serve as the guide control (explained later in this session).</a:t>
            </a:r>
          </a:p>
          <a:p>
            <a:pPr lvl="1"/>
            <a:r>
              <a:rPr lang="en-US" sz="900" b="1"/>
              <a:t>2. </a:t>
            </a:r>
            <a:r>
              <a:rPr lang="en-US" sz="900"/>
              <a:t>Hold down the Shift key and then click the second control.</a:t>
            </a:r>
          </a:p>
          <a:p>
            <a:pPr lvl="1"/>
            <a:r>
              <a:rPr lang="en-US" sz="900" b="1"/>
              <a:t>3. </a:t>
            </a:r>
            <a:r>
              <a:rPr lang="en-US" sz="900"/>
              <a:t>Repeat step 2 until all the desired controls are selected.</a:t>
            </a:r>
          </a:p>
          <a:p>
            <a:pPr lvl="1"/>
            <a:endParaRPr lang="en-US" sz="900"/>
          </a:p>
          <a:p>
            <a:r>
              <a:rPr lang="en-US" sz="1000"/>
              <a:t>When you select multiple controls, the first control selected displays white handles while the other selected controls display black handles.</a:t>
            </a:r>
          </a:p>
          <a:p>
            <a:endParaRPr lang="en-US" sz="1000"/>
          </a:p>
          <a:p>
            <a:r>
              <a:rPr lang="en-US" sz="1000"/>
              <a:t>The white handles mark the guide control—the one used as the reference for the formatting commands.</a:t>
            </a:r>
          </a:p>
          <a:p>
            <a:endParaRPr lang="en-US" sz="1000"/>
          </a:p>
          <a:p>
            <a:r>
              <a:rPr lang="en-US" sz="1000"/>
              <a:t>Multiple selected controls can be moved as a group by dragging and can also be deleted as a group by pressing Delete. </a:t>
            </a:r>
          </a:p>
          <a:p>
            <a:endParaRPr lang="en-US" sz="1000"/>
          </a:p>
          <a:p>
            <a:r>
              <a:rPr lang="en-US" sz="1000"/>
              <a:t>More useful, however, are the commands found on the Format menu.</a:t>
            </a:r>
          </a:p>
        </p:txBody>
      </p:sp>
      <p:pic>
        <p:nvPicPr>
          <p:cNvPr id="123913" name="Picture 9"/>
          <p:cNvPicPr>
            <a:picLocks noGrp="1" noChangeAspect="1" noChangeArrowheads="1"/>
          </p:cNvPicPr>
          <p:nvPr>
            <p:ph sz="quarter" idx="2"/>
          </p:nvPr>
        </p:nvPicPr>
        <p:blipFill>
          <a:blip r:embed="rId2" cstate="print"/>
          <a:stretch>
            <a:fillRect/>
          </a:stretch>
        </p:blipFill>
        <p:spPr>
          <a:xfrm>
            <a:off x="5610250" y="1143000"/>
            <a:ext cx="2419299" cy="2324100"/>
          </a:xfrm>
        </p:spPr>
      </p:pic>
      <p:pic>
        <p:nvPicPr>
          <p:cNvPr id="123914" name="Picture 10"/>
          <p:cNvPicPr>
            <a:picLocks noGrp="1" noChangeAspect="1" noChangeArrowheads="1"/>
          </p:cNvPicPr>
          <p:nvPr>
            <p:ph sz="quarter" idx="3"/>
          </p:nvPr>
        </p:nvPicPr>
        <p:blipFill>
          <a:blip r:embed="rId3" cstate="print"/>
          <a:stretch>
            <a:fillRect/>
          </a:stretch>
        </p:blipFill>
        <p:spPr>
          <a:xfrm>
            <a:off x="5426819" y="3619500"/>
            <a:ext cx="2786161" cy="2324100"/>
          </a:xfrm>
        </p:spPr>
      </p:pic>
      <p:sp>
        <p:nvSpPr>
          <p:cNvPr id="7" name="Slide Number Placeholder 5"/>
          <p:cNvSpPr>
            <a:spLocks noGrp="1"/>
          </p:cNvSpPr>
          <p:nvPr>
            <p:ph type="sldNum" sz="quarter" idx="10"/>
          </p:nvPr>
        </p:nvSpPr>
        <p:spPr/>
        <p:txBody>
          <a:bodyPr/>
          <a:lstStyle/>
          <a:p>
            <a:fld id="{D525DF82-24AC-40B9-94E1-9D36FB6A5C85}" type="slidenum">
              <a:rPr lang="en-US"/>
              <a:pPr/>
              <a:t>8</a:t>
            </a:fld>
            <a:endParaRPr lang="en-US"/>
          </a:p>
        </p:txBody>
      </p:sp>
      <p:sp>
        <p:nvSpPr>
          <p:cNvPr id="12390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Control Placement and Alignment Tools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Advanced user FORM techniques</a:t>
            </a:r>
          </a:p>
        </p:txBody>
      </p:sp>
      <p:sp>
        <p:nvSpPr>
          <p:cNvPr id="6" name="Slide Number Placeholder 4"/>
          <p:cNvSpPr>
            <a:spLocks noGrp="1"/>
          </p:cNvSpPr>
          <p:nvPr>
            <p:ph type="sldNum" sz="quarter" idx="12"/>
          </p:nvPr>
        </p:nvSpPr>
        <p:spPr/>
        <p:txBody>
          <a:bodyPr/>
          <a:lstStyle/>
          <a:p>
            <a:fld id="{328C3B87-5050-45DE-ABEC-49BD5AB0439D}" type="slidenum">
              <a:rPr lang="en-US"/>
              <a:pPr/>
              <a:t>9</a:t>
            </a:fld>
            <a:endParaRPr lang="en-US"/>
          </a:p>
        </p:txBody>
      </p:sp>
      <p:sp>
        <p:nvSpPr>
          <p:cNvPr id="129027" name="Rectangle 3"/>
          <p:cNvSpPr>
            <a:spLocks noGrp="1" noChangeArrowheads="1"/>
          </p:cNvSpPr>
          <p:nvPr>
            <p:ph sz="quarter" idx="1"/>
          </p:nvPr>
        </p:nvSpPr>
        <p:spPr/>
        <p:txBody>
          <a:bodyPr>
            <a:normAutofit lnSpcReduction="10000"/>
          </a:bodyPr>
          <a:lstStyle/>
          <a:p>
            <a:r>
              <a:rPr lang="en-US" sz="1000"/>
              <a:t>The layering of overlapping controls is determined by the </a:t>
            </a:r>
            <a:r>
              <a:rPr lang="en-US" sz="1000" i="1"/>
              <a:t>z-order</a:t>
            </a:r>
            <a:endParaRPr lang="en-US" sz="1000"/>
          </a:p>
          <a:p>
            <a:endParaRPr lang="en-US" sz="1000"/>
          </a:p>
          <a:p>
            <a:r>
              <a:rPr lang="en-US" sz="1000"/>
              <a:t>The control that is on top, hiding all or part of other controls, is said to be at the top of the z-order</a:t>
            </a:r>
          </a:p>
          <a:p>
            <a:endParaRPr lang="en-US" sz="1000"/>
          </a:p>
          <a:p>
            <a:r>
              <a:rPr lang="en-US" sz="1000"/>
              <a:t>Likewise, the control that is under all other overlapping controls is at the bottom of the z-order</a:t>
            </a:r>
          </a:p>
          <a:p>
            <a:endParaRPr lang="en-US" sz="1000"/>
          </a:p>
          <a:p>
            <a:r>
              <a:rPr lang="en-US" sz="1000"/>
              <a:t>You can control the z-order at design time and in code</a:t>
            </a:r>
          </a:p>
          <a:p>
            <a:endParaRPr lang="en-US" sz="1000"/>
          </a:p>
          <a:p>
            <a:r>
              <a:rPr lang="en-US" sz="1000"/>
              <a:t>To change the z-order position of a control, select the control and then select Format➪ Order. There are four commands available on the submenu:</a:t>
            </a:r>
          </a:p>
          <a:p>
            <a:pPr lvl="1"/>
            <a:r>
              <a:rPr lang="en-US" sz="900" b="1"/>
              <a:t>Bring to Front </a:t>
            </a:r>
            <a:r>
              <a:rPr lang="en-US" sz="900"/>
              <a:t>puts the control at the top of the z-order.</a:t>
            </a:r>
          </a:p>
          <a:p>
            <a:pPr lvl="1"/>
            <a:r>
              <a:rPr lang="en-US" sz="900" b="1"/>
              <a:t>Send to Back </a:t>
            </a:r>
            <a:r>
              <a:rPr lang="en-US" sz="900"/>
              <a:t>puts the control at the back of the z-order.</a:t>
            </a:r>
          </a:p>
          <a:p>
            <a:pPr lvl="1"/>
            <a:r>
              <a:rPr lang="en-US" sz="900" b="1"/>
              <a:t>Bring Forward </a:t>
            </a:r>
            <a:r>
              <a:rPr lang="en-US" sz="900"/>
              <a:t>moves the control up one position in the z-order.</a:t>
            </a:r>
          </a:p>
          <a:p>
            <a:pPr lvl="1"/>
            <a:r>
              <a:rPr lang="en-US" sz="900" b="1"/>
              <a:t>Send Backward </a:t>
            </a:r>
            <a:r>
              <a:rPr lang="en-US" sz="900"/>
              <a:t>moves the control back one position in the z-order.</a:t>
            </a:r>
          </a:p>
          <a:p>
            <a:pPr lvl="1"/>
            <a:endParaRPr lang="en-US" sz="900"/>
          </a:p>
          <a:p>
            <a:r>
              <a:rPr lang="en-US" sz="1000"/>
              <a:t>In code, you are limited to moving a control to the top or the back of the z-order using the </a:t>
            </a:r>
            <a:r>
              <a:rPr lang="en-US" sz="1000" b="0"/>
              <a:t>ZOrder </a:t>
            </a:r>
            <a:r>
              <a:rPr lang="en-US" sz="1000"/>
              <a:t>method. The syntax is</a:t>
            </a:r>
          </a:p>
          <a:p>
            <a:pPr lvl="1"/>
            <a:r>
              <a:rPr lang="en-US" sz="900"/>
              <a:t>ControlName.ZOrder(</a:t>
            </a:r>
            <a:r>
              <a:rPr lang="en-US" sz="900" i="1"/>
              <a:t>position</a:t>
            </a:r>
            <a:r>
              <a:rPr lang="en-US" sz="900"/>
              <a:t>)</a:t>
            </a:r>
          </a:p>
        </p:txBody>
      </p:sp>
      <p:pic>
        <p:nvPicPr>
          <p:cNvPr id="129031" name="Picture 7"/>
          <p:cNvPicPr>
            <a:picLocks noGrp="1" noChangeAspect="1" noChangeArrowheads="1"/>
          </p:cNvPicPr>
          <p:nvPr>
            <p:ph sz="quarter" idx="2"/>
          </p:nvPr>
        </p:nvPicPr>
        <p:blipFill>
          <a:blip r:embed="rId2" cstate="print"/>
          <a:stretch>
            <a:fillRect/>
          </a:stretch>
        </p:blipFill>
        <p:spPr>
          <a:xfrm>
            <a:off x="4608698" y="2190962"/>
            <a:ext cx="2980953" cy="3390476"/>
          </a:xfrm>
        </p:spPr>
      </p:pic>
      <p:sp>
        <p:nvSpPr>
          <p:cNvPr id="12902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Overlapping controls and Z-Order</a:t>
            </a: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55"/>
        <a:ea typeface=""/>
        <a:cs typeface=""/>
      </a:majorFont>
      <a:minorFont>
        <a:latin typeface="Univers 5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4123</TotalTime>
  <Words>6850</Words>
  <Application>Microsoft Office PowerPoint</Application>
  <PresentationFormat>On-screen Show (4:3)</PresentationFormat>
  <Paragraphs>600</Paragraphs>
  <Slides>47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47</vt:i4>
      </vt:variant>
    </vt:vector>
  </HeadingPairs>
  <TitlesOfParts>
    <vt:vector size="55" baseType="lpstr">
      <vt:lpstr>Arial</vt:lpstr>
      <vt:lpstr>Univers 55</vt:lpstr>
      <vt:lpstr>Webdings</vt:lpstr>
      <vt:lpstr>Times New Roman</vt:lpstr>
      <vt:lpstr>Wingdings</vt:lpstr>
      <vt:lpstr>Blank Presentation</vt:lpstr>
      <vt:lpstr>2_Blank Presentation</vt:lpstr>
      <vt:lpstr>Oriel</vt:lpstr>
      <vt:lpstr>Slide 1</vt:lpstr>
      <vt:lpstr>Sessions covered in this course</vt:lpstr>
      <vt:lpstr>Pre-requisite to this course</vt:lpstr>
      <vt:lpstr>Advanced user FORM techniques</vt:lpstr>
      <vt:lpstr>Advanced user FORM techniques</vt:lpstr>
      <vt:lpstr>Advanced user FORM techniques</vt:lpstr>
      <vt:lpstr>Advanced user FORM techniques</vt:lpstr>
      <vt:lpstr>Advanced user FORM techniques</vt:lpstr>
      <vt:lpstr>Advanced user FORM techniques</vt:lpstr>
      <vt:lpstr>Advanced user FORM techniques</vt:lpstr>
      <vt:lpstr>A User Form Example</vt:lpstr>
      <vt:lpstr>A User Form Example</vt:lpstr>
      <vt:lpstr>A User Form Example</vt:lpstr>
      <vt:lpstr>A User Form Example</vt:lpstr>
      <vt:lpstr>A User Form Example</vt:lpstr>
      <vt:lpstr>A User Form Example</vt:lpstr>
      <vt:lpstr>A User Form Example</vt:lpstr>
      <vt:lpstr>A User Form Example</vt:lpstr>
      <vt:lpstr>A User Form Example</vt:lpstr>
      <vt:lpstr>A User Form Example</vt:lpstr>
      <vt:lpstr>Working with Events</vt:lpstr>
      <vt:lpstr>Working with Events</vt:lpstr>
      <vt:lpstr>Working with Events</vt:lpstr>
      <vt:lpstr>Working with Events</vt:lpstr>
      <vt:lpstr>Working with Events</vt:lpstr>
      <vt:lpstr>Working with Events</vt:lpstr>
      <vt:lpstr>Working with Events</vt:lpstr>
      <vt:lpstr>Working with Events</vt:lpstr>
      <vt:lpstr>Security Considerations</vt:lpstr>
      <vt:lpstr>Security Considerations</vt:lpstr>
      <vt:lpstr>Security Considerations</vt:lpstr>
      <vt:lpstr>Security Considerations</vt:lpstr>
      <vt:lpstr>Security Considerations</vt:lpstr>
      <vt:lpstr>Debugging</vt:lpstr>
      <vt:lpstr>Debugging</vt:lpstr>
      <vt:lpstr>Debugging</vt:lpstr>
      <vt:lpstr>Debugging</vt:lpstr>
      <vt:lpstr>Debugging</vt:lpstr>
      <vt:lpstr>Debugging</vt:lpstr>
      <vt:lpstr>Defining and Using Custom Classes</vt:lpstr>
      <vt:lpstr>Defining and using Custom Classes</vt:lpstr>
      <vt:lpstr>Defining and using Custom Classes</vt:lpstr>
      <vt:lpstr>Defining and using Custom Classes</vt:lpstr>
      <vt:lpstr>Defining and using Custom Classes</vt:lpstr>
      <vt:lpstr>Defining and using Custom Classes</vt:lpstr>
      <vt:lpstr>Defining and using Custom Classes</vt:lpstr>
      <vt:lpstr>Q &amp; A</vt:lpstr>
    </vt:vector>
  </TitlesOfParts>
  <Company>HSBC Bank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Ganeshan Srinivasan</dc:creator>
  <cp:lastModifiedBy>Deepak.Mishra</cp:lastModifiedBy>
  <cp:revision>157</cp:revision>
  <dcterms:created xsi:type="dcterms:W3CDTF">2009-03-11T08:28:00Z</dcterms:created>
  <dcterms:modified xsi:type="dcterms:W3CDTF">2011-06-14T08:03:26Z</dcterms:modified>
</cp:coreProperties>
</file>