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4" r:id="rId2"/>
    <p:sldMasterId id="2147483688" r:id="rId3"/>
  </p:sldMasterIdLst>
  <p:notesMasterIdLst>
    <p:notesMasterId r:id="rId20"/>
  </p:notesMasterIdLst>
  <p:sldIdLst>
    <p:sldId id="260"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7E2"/>
    <a:srgbClr val="00FFFF"/>
    <a:srgbClr val="FE7F00"/>
    <a:srgbClr val="800080"/>
    <a:srgbClr val="333399"/>
    <a:srgbClr val="339933"/>
    <a:srgbClr val="AC5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52" autoAdjust="0"/>
    <p:restoredTop sz="98865" autoAdjust="0"/>
  </p:normalViewPr>
  <p:slideViewPr>
    <p:cSldViewPr>
      <p:cViewPr>
        <p:scale>
          <a:sx n="100" d="100"/>
          <a:sy n="100" d="100"/>
        </p:scale>
        <p:origin x="-68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7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50AEEE-6067-474E-AE87-CB07FDC821D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698AAAB-6338-4A1A-A3D2-E0A79EFB789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358AE2E-6986-4745-A6A1-4C7B498893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990600"/>
            <a:ext cx="1762125"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44613" y="990600"/>
            <a:ext cx="5133975" cy="47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1889955-0069-4D00-B393-956D52910B9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4BB1ED42-717A-4E1A-BE8C-0B16236A36C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BF1C882-A2E3-4AF0-9345-3B05B602DD8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D71D3FF-0DE0-46C5-90BE-7017C4C5CE5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E2C0F68-6F00-413C-80B2-DDF26D023056}"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61E1696-3CB3-44F6-AB35-562203B50BED}"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860D910-5FDA-478F-B746-DE210BAE331C}"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538586E-991F-43E2-9BBC-DADF2C40DAA0}"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DCB2615-B607-422B-B9C1-AECF5481EA3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76D8DD4-ADC7-4552-8F43-5DCC3733789A}"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FB123EF-BD09-4565-99F0-7AD9F766442C}"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F142FE0-F7CC-44B1-BBBE-F9F8231F9502}"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B7C5E29-D789-4499-959F-30ADD53AD6F5}"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6/14/2011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6/14/2011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6/14/2011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6/14/2011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30773EF-31AA-4B53-B310-A179C8170A64}"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4461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506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178C8E8-E11D-4165-8F48-004437555EB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7C56690-E2BD-4894-B8EE-EF403A04A8A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01418B4C-E2FF-443B-9B49-A1E10CB17DA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1BFC79F-7C52-4651-80D0-4ACBBE6DF67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4A803B8-5F18-4946-AA52-A86B282A0B2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FCC5FA5-6E7A-4E55-8BCA-C0C8C5E0F02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344613" y="990600"/>
            <a:ext cx="70485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4819" name="Rectangle 3"/>
          <p:cNvSpPr>
            <a:spLocks noGrp="1" noChangeArrowheads="1"/>
          </p:cNvSpPr>
          <p:nvPr>
            <p:ph type="body" idx="1"/>
          </p:nvPr>
        </p:nvSpPr>
        <p:spPr bwMode="auto">
          <a:xfrm>
            <a:off x="1344613" y="1600200"/>
            <a:ext cx="70485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3482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3482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34823" name="Group 7"/>
          <p:cNvGrpSpPr>
            <a:grpSpLocks/>
          </p:cNvGrpSpPr>
          <p:nvPr/>
        </p:nvGrpSpPr>
        <p:grpSpPr bwMode="auto">
          <a:xfrm>
            <a:off x="179388" y="5978525"/>
            <a:ext cx="3529012" cy="403225"/>
            <a:chOff x="113" y="3766"/>
            <a:chExt cx="2223" cy="254"/>
          </a:xfrm>
        </p:grpSpPr>
        <p:sp>
          <p:nvSpPr>
            <p:cNvPr id="3482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3482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3482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3482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3482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3482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3483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3483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3483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3483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3483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3483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3483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3483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3483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3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3484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3484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3484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3484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3484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3484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3484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3484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3485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3485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3485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3485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3485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5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3485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3485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3485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5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3486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3486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3486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3486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3486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3486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3486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3486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7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3487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3487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3487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3487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3487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3487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3487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E500F4D5-072A-41FD-969C-D4879B7BD68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rtl="0" eaLnBrk="0" fontAlgn="base" hangingPunct="0">
        <a:spcBef>
          <a:spcPct val="0"/>
        </a:spcBef>
        <a:spcAft>
          <a:spcPct val="0"/>
        </a:spcAft>
        <a:defRPr sz="2400">
          <a:solidFill>
            <a:srgbClr val="FF0000"/>
          </a:solidFill>
          <a:latin typeface="+mj-lt"/>
          <a:ea typeface="+mj-ea"/>
          <a:cs typeface="+mj-cs"/>
        </a:defRPr>
      </a:lvl1pPr>
      <a:lvl2pPr algn="l" rtl="0" eaLnBrk="0" fontAlgn="base" hangingPunct="0">
        <a:spcBef>
          <a:spcPct val="0"/>
        </a:spcBef>
        <a:spcAft>
          <a:spcPct val="0"/>
        </a:spcAft>
        <a:defRPr sz="2400">
          <a:solidFill>
            <a:srgbClr val="FF0000"/>
          </a:solidFill>
          <a:latin typeface="Univers 55" pitchFamily="2" charset="0"/>
        </a:defRPr>
      </a:lvl2pPr>
      <a:lvl3pPr algn="l" rtl="0" eaLnBrk="0" fontAlgn="base" hangingPunct="0">
        <a:spcBef>
          <a:spcPct val="0"/>
        </a:spcBef>
        <a:spcAft>
          <a:spcPct val="0"/>
        </a:spcAft>
        <a:defRPr sz="2400">
          <a:solidFill>
            <a:srgbClr val="FF0000"/>
          </a:solidFill>
          <a:latin typeface="Univers 55" pitchFamily="2" charset="0"/>
        </a:defRPr>
      </a:lvl3pPr>
      <a:lvl4pPr algn="l" rtl="0" eaLnBrk="0" fontAlgn="base" hangingPunct="0">
        <a:spcBef>
          <a:spcPct val="0"/>
        </a:spcBef>
        <a:spcAft>
          <a:spcPct val="0"/>
        </a:spcAft>
        <a:defRPr sz="2400">
          <a:solidFill>
            <a:srgbClr val="FF0000"/>
          </a:solidFill>
          <a:latin typeface="Univers 55" pitchFamily="2" charset="0"/>
        </a:defRPr>
      </a:lvl4pPr>
      <a:lvl5pPr algn="l" rtl="0" eaLnBrk="0" fontAlgn="base" hangingPunct="0">
        <a:spcBef>
          <a:spcPct val="0"/>
        </a:spcBef>
        <a:spcAft>
          <a:spcPct val="0"/>
        </a:spcAft>
        <a:defRPr sz="2400">
          <a:solidFill>
            <a:srgbClr val="FF0000"/>
          </a:solidFill>
          <a:latin typeface="Univers 55" pitchFamily="2" charset="0"/>
        </a:defRPr>
      </a:lvl5pPr>
      <a:lvl6pPr marL="457200" algn="l" rtl="0" eaLnBrk="0" fontAlgn="base" hangingPunct="0">
        <a:spcBef>
          <a:spcPct val="0"/>
        </a:spcBef>
        <a:spcAft>
          <a:spcPct val="0"/>
        </a:spcAft>
        <a:defRPr sz="2400">
          <a:solidFill>
            <a:srgbClr val="FF0000"/>
          </a:solidFill>
          <a:latin typeface="Univers 55" pitchFamily="2" charset="0"/>
        </a:defRPr>
      </a:lvl6pPr>
      <a:lvl7pPr marL="914400" algn="l" rtl="0" eaLnBrk="0" fontAlgn="base" hangingPunct="0">
        <a:spcBef>
          <a:spcPct val="0"/>
        </a:spcBef>
        <a:spcAft>
          <a:spcPct val="0"/>
        </a:spcAft>
        <a:defRPr sz="2400">
          <a:solidFill>
            <a:srgbClr val="FF0000"/>
          </a:solidFill>
          <a:latin typeface="Univers 55" pitchFamily="2" charset="0"/>
        </a:defRPr>
      </a:lvl7pPr>
      <a:lvl8pPr marL="1371600" algn="l" rtl="0" eaLnBrk="0" fontAlgn="base" hangingPunct="0">
        <a:spcBef>
          <a:spcPct val="0"/>
        </a:spcBef>
        <a:spcAft>
          <a:spcPct val="0"/>
        </a:spcAft>
        <a:defRPr sz="2400">
          <a:solidFill>
            <a:srgbClr val="FF0000"/>
          </a:solidFill>
          <a:latin typeface="Univers 55" pitchFamily="2" charset="0"/>
        </a:defRPr>
      </a:lvl8pPr>
      <a:lvl9pPr marL="1828800" algn="l" rtl="0" eaLnBrk="0" fontAlgn="base" hangingPunct="0">
        <a:spcBef>
          <a:spcPct val="0"/>
        </a:spcBef>
        <a:spcAft>
          <a:spcPct val="0"/>
        </a:spcAft>
        <a:defRPr sz="2400">
          <a:solidFill>
            <a:srgbClr val="FF0000"/>
          </a:solidFill>
          <a:latin typeface="Univers 55" pitchFamily="2" charset="0"/>
        </a:defRPr>
      </a:lvl9pPr>
    </p:titleStyle>
    <p:bodyStyle>
      <a:lvl1pPr marL="342900" indent="-342900" algn="l" rtl="0" eaLnBrk="0" fontAlgn="base" hangingPunct="0">
        <a:lnSpc>
          <a:spcPts val="2400"/>
        </a:lnSpc>
        <a:spcBef>
          <a:spcPct val="0"/>
        </a:spcBef>
        <a:spcAft>
          <a:spcPts val="1000"/>
        </a:spcAft>
        <a:buChar char="•"/>
        <a:defRPr sz="3200">
          <a:solidFill>
            <a:schemeClr val="tx1"/>
          </a:solidFill>
          <a:latin typeface="+mn-lt"/>
          <a:ea typeface="+mn-ea"/>
          <a:cs typeface="+mn-cs"/>
        </a:defRPr>
      </a:lvl1pPr>
      <a:lvl2pPr marL="379413" indent="285750" algn="l" rtl="0" eaLnBrk="0" fontAlgn="base" hangingPunct="0">
        <a:lnSpc>
          <a:spcPts val="3000"/>
        </a:lnSpc>
        <a:spcBef>
          <a:spcPct val="0"/>
        </a:spcBef>
        <a:spcAft>
          <a:spcPts val="500"/>
        </a:spcAft>
        <a:buClr>
          <a:srgbClr val="FF0000"/>
        </a:buClr>
        <a:buSzPct val="125000"/>
        <a:buFont typeface="Webdings" pitchFamily="18" charset="2"/>
        <a:buChar char="4"/>
        <a:defRPr sz="2800">
          <a:solidFill>
            <a:schemeClr val="tx1"/>
          </a:solidFill>
          <a:latin typeface="+mn-lt"/>
        </a:defRPr>
      </a:lvl2pPr>
      <a:lvl3pPr marL="1049338" indent="-193675" algn="l" rtl="0" eaLnBrk="0" fontAlgn="base" hangingPunct="0">
        <a:lnSpc>
          <a:spcPts val="3000"/>
        </a:lnSpc>
        <a:spcBef>
          <a:spcPct val="0"/>
        </a:spcBef>
        <a:spcAft>
          <a:spcPts val="500"/>
        </a:spcAft>
        <a:buChar char="–"/>
        <a:defRPr sz="2400">
          <a:solidFill>
            <a:schemeClr val="tx1"/>
          </a:solidFill>
          <a:latin typeface="+mn-lt"/>
        </a:defRPr>
      </a:lvl3pPr>
      <a:lvl4pPr marL="1617663" indent="-187325" algn="l" rtl="0" eaLnBrk="0" fontAlgn="base" hangingPunct="0">
        <a:lnSpc>
          <a:spcPts val="3000"/>
        </a:lnSpc>
        <a:spcBef>
          <a:spcPct val="0"/>
        </a:spcBef>
        <a:spcAft>
          <a:spcPts val="500"/>
        </a:spcAft>
        <a:buChar char="–"/>
        <a:defRPr sz="2000">
          <a:solidFill>
            <a:schemeClr val="tx1"/>
          </a:solidFill>
          <a:latin typeface="+mn-lt"/>
        </a:defRPr>
      </a:lvl4pPr>
      <a:lvl5pPr marL="1998663" indent="-187325" algn="l" rtl="0" eaLnBrk="0" fontAlgn="base" hangingPunct="0">
        <a:lnSpc>
          <a:spcPts val="3000"/>
        </a:lnSpc>
        <a:spcBef>
          <a:spcPct val="0"/>
        </a:spcBef>
        <a:spcAft>
          <a:spcPts val="500"/>
        </a:spcAft>
        <a:buChar char="–"/>
        <a:defRPr sz="2000">
          <a:solidFill>
            <a:schemeClr val="tx1"/>
          </a:solidFill>
          <a:latin typeface="+mn-lt"/>
        </a:defRPr>
      </a:lvl5pPr>
      <a:lvl6pPr marL="2455863" indent="-187325" algn="l" rtl="0" eaLnBrk="0" fontAlgn="base" hangingPunct="0">
        <a:lnSpc>
          <a:spcPts val="3000"/>
        </a:lnSpc>
        <a:spcBef>
          <a:spcPct val="0"/>
        </a:spcBef>
        <a:spcAft>
          <a:spcPts val="500"/>
        </a:spcAft>
        <a:buChar char="–"/>
        <a:defRPr sz="2000">
          <a:solidFill>
            <a:schemeClr val="tx1"/>
          </a:solidFill>
          <a:latin typeface="+mn-lt"/>
        </a:defRPr>
      </a:lvl6pPr>
      <a:lvl7pPr marL="2913063" indent="-187325" algn="l" rtl="0" eaLnBrk="0" fontAlgn="base" hangingPunct="0">
        <a:lnSpc>
          <a:spcPts val="3000"/>
        </a:lnSpc>
        <a:spcBef>
          <a:spcPct val="0"/>
        </a:spcBef>
        <a:spcAft>
          <a:spcPts val="500"/>
        </a:spcAft>
        <a:buChar char="–"/>
        <a:defRPr sz="2000">
          <a:solidFill>
            <a:schemeClr val="tx1"/>
          </a:solidFill>
          <a:latin typeface="+mn-lt"/>
        </a:defRPr>
      </a:lvl7pPr>
      <a:lvl8pPr marL="3370263" indent="-187325" algn="l" rtl="0" eaLnBrk="0" fontAlgn="base" hangingPunct="0">
        <a:lnSpc>
          <a:spcPts val="3000"/>
        </a:lnSpc>
        <a:spcBef>
          <a:spcPct val="0"/>
        </a:spcBef>
        <a:spcAft>
          <a:spcPts val="500"/>
        </a:spcAft>
        <a:buChar char="–"/>
        <a:defRPr sz="2000">
          <a:solidFill>
            <a:schemeClr val="tx1"/>
          </a:solidFill>
          <a:latin typeface="+mn-lt"/>
        </a:defRPr>
      </a:lvl8pPr>
      <a:lvl9pPr marL="3827463" indent="-187325" algn="l" rtl="0" eaLnBrk="0" fontAlgn="base" hangingPunct="0">
        <a:lnSpc>
          <a:spcPts val="3000"/>
        </a:lnSpc>
        <a:spcBef>
          <a:spcPct val="0"/>
        </a:spcBef>
        <a:spcAft>
          <a:spcPts val="5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bwMode="auto">
          <a:xfrm>
            <a:off x="609600" y="1143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8090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8090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80903" name="Group 7"/>
          <p:cNvGrpSpPr>
            <a:grpSpLocks/>
          </p:cNvGrpSpPr>
          <p:nvPr/>
        </p:nvGrpSpPr>
        <p:grpSpPr bwMode="auto">
          <a:xfrm>
            <a:off x="179388" y="5978525"/>
            <a:ext cx="3529012" cy="403225"/>
            <a:chOff x="113" y="3766"/>
            <a:chExt cx="2223" cy="254"/>
          </a:xfrm>
        </p:grpSpPr>
        <p:sp>
          <p:nvSpPr>
            <p:cNvPr id="8090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8090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8090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8090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8090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8090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8091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8091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8091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8091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8091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8091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8091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8091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8091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1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8092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8092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8092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8092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8092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8092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8092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8092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8093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8093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8093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8093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8093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3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8093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8093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8093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3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8094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8094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8094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8094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8094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8094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8094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8094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5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8095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8095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8095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8095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8095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8095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8095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3B9FA2DD-81E3-4A04-9A9E-2E7168B5B514}" type="slidenum">
              <a:rPr lang="en-US"/>
              <a:pPr/>
              <a:t>‹#›</a:t>
            </a:fld>
            <a:endParaRPr lang="en-US"/>
          </a:p>
        </p:txBody>
      </p:sp>
      <p:sp>
        <p:nvSpPr>
          <p:cNvPr id="80898" name="Rectangle 2"/>
          <p:cNvSpPr>
            <a:spLocks noGrp="1" noChangeArrowheads="1"/>
          </p:cNvSpPr>
          <p:nvPr>
            <p:ph type="title"/>
          </p:nvPr>
        </p:nvSpPr>
        <p:spPr bwMode="auto">
          <a:xfrm>
            <a:off x="0" y="0"/>
            <a:ext cx="6096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rtl="0" fontAlgn="base">
        <a:spcBef>
          <a:spcPct val="0"/>
        </a:spcBef>
        <a:spcAft>
          <a:spcPct val="0"/>
        </a:spcAft>
        <a:defRPr sz="2000" b="1">
          <a:solidFill>
            <a:schemeClr val="bg1"/>
          </a:solidFill>
          <a:latin typeface="+mj-lt"/>
          <a:ea typeface="+mj-ea"/>
          <a:cs typeface="+mj-cs"/>
        </a:defRPr>
      </a:lvl1pPr>
      <a:lvl2pPr algn="l" rtl="0" fontAlgn="base">
        <a:spcBef>
          <a:spcPct val="0"/>
        </a:spcBef>
        <a:spcAft>
          <a:spcPct val="0"/>
        </a:spcAft>
        <a:defRPr sz="2000" b="1">
          <a:solidFill>
            <a:schemeClr val="bg1"/>
          </a:solidFill>
          <a:latin typeface="Arial" charset="0"/>
          <a:cs typeface="Arial" charset="0"/>
        </a:defRPr>
      </a:lvl2pPr>
      <a:lvl3pPr algn="l" rtl="0" fontAlgn="base">
        <a:spcBef>
          <a:spcPct val="0"/>
        </a:spcBef>
        <a:spcAft>
          <a:spcPct val="0"/>
        </a:spcAft>
        <a:defRPr sz="2000" b="1">
          <a:solidFill>
            <a:schemeClr val="bg1"/>
          </a:solidFill>
          <a:latin typeface="Arial" charset="0"/>
          <a:cs typeface="Arial" charset="0"/>
        </a:defRPr>
      </a:lvl3pPr>
      <a:lvl4pPr algn="l" rtl="0" fontAlgn="base">
        <a:spcBef>
          <a:spcPct val="0"/>
        </a:spcBef>
        <a:spcAft>
          <a:spcPct val="0"/>
        </a:spcAft>
        <a:defRPr sz="2000" b="1">
          <a:solidFill>
            <a:schemeClr val="bg1"/>
          </a:solidFill>
          <a:latin typeface="Arial" charset="0"/>
          <a:cs typeface="Arial" charset="0"/>
        </a:defRPr>
      </a:lvl4pPr>
      <a:lvl5pPr algn="l" rtl="0" fontAlgn="base">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342900" indent="-342900" algn="l" rtl="0" fontAlgn="base">
        <a:spcBef>
          <a:spcPct val="0"/>
        </a:spcBef>
        <a:spcAft>
          <a:spcPct val="20000"/>
        </a:spcAft>
        <a:buChar char="•"/>
        <a:defRPr sz="1400">
          <a:solidFill>
            <a:schemeClr val="tx1"/>
          </a:solidFill>
          <a:latin typeface="+mn-lt"/>
          <a:ea typeface="+mn-ea"/>
          <a:cs typeface="+mn-cs"/>
        </a:defRPr>
      </a:lvl1pPr>
      <a:lvl2pPr marL="379413" indent="285750" algn="l" rtl="0" fontAlgn="base">
        <a:spcBef>
          <a:spcPct val="0"/>
        </a:spcBef>
        <a:spcAft>
          <a:spcPct val="40000"/>
        </a:spcAft>
        <a:buClr>
          <a:srgbClr val="FF0000"/>
        </a:buClr>
        <a:buFont typeface="Webdings" pitchFamily="18" charset="2"/>
        <a:buChar char="4"/>
        <a:defRPr sz="1200">
          <a:solidFill>
            <a:schemeClr val="tx1"/>
          </a:solidFill>
          <a:latin typeface="+mn-lt"/>
          <a:cs typeface="+mn-cs"/>
        </a:defRPr>
      </a:lvl2pPr>
      <a:lvl3pPr marL="1049338" indent="-193675" algn="l" rtl="0" fontAlgn="base">
        <a:spcBef>
          <a:spcPct val="0"/>
        </a:spcBef>
        <a:spcAft>
          <a:spcPts val="500"/>
        </a:spcAft>
        <a:buChar char="–"/>
        <a:defRPr sz="1000">
          <a:solidFill>
            <a:schemeClr val="tx1"/>
          </a:solidFill>
          <a:latin typeface="+mn-lt"/>
          <a:cs typeface="+mn-cs"/>
        </a:defRPr>
      </a:lvl3pPr>
      <a:lvl4pPr marL="1617663" indent="-187325" algn="l" rtl="0" fontAlgn="base">
        <a:spcBef>
          <a:spcPct val="0"/>
        </a:spcBef>
        <a:spcAft>
          <a:spcPts val="500"/>
        </a:spcAft>
        <a:buChar char="–"/>
        <a:defRPr sz="1000">
          <a:solidFill>
            <a:schemeClr val="tx1"/>
          </a:solidFill>
          <a:latin typeface="+mn-lt"/>
          <a:cs typeface="+mn-cs"/>
        </a:defRPr>
      </a:lvl4pPr>
      <a:lvl5pPr marL="1998663" indent="-187325" algn="l" rtl="0" fontAlgn="base">
        <a:spcBef>
          <a:spcPct val="0"/>
        </a:spcBef>
        <a:spcAft>
          <a:spcPts val="500"/>
        </a:spcAft>
        <a:buChar char="–"/>
        <a:defRPr sz="1000">
          <a:solidFill>
            <a:schemeClr val="tx1"/>
          </a:solidFill>
          <a:latin typeface="+mn-lt"/>
          <a:cs typeface="+mn-cs"/>
        </a:defRPr>
      </a:lvl5pPr>
      <a:lvl6pPr marL="2455863" indent="-187325" algn="l" rtl="0" fontAlgn="base">
        <a:spcBef>
          <a:spcPct val="0"/>
        </a:spcBef>
        <a:spcAft>
          <a:spcPts val="500"/>
        </a:spcAft>
        <a:buChar char="–"/>
        <a:defRPr sz="1000">
          <a:solidFill>
            <a:schemeClr val="tx1"/>
          </a:solidFill>
          <a:latin typeface="+mn-lt"/>
          <a:cs typeface="+mn-cs"/>
        </a:defRPr>
      </a:lvl6pPr>
      <a:lvl7pPr marL="2913063" indent="-187325" algn="l" rtl="0" fontAlgn="base">
        <a:spcBef>
          <a:spcPct val="0"/>
        </a:spcBef>
        <a:spcAft>
          <a:spcPts val="500"/>
        </a:spcAft>
        <a:buChar char="–"/>
        <a:defRPr sz="1000">
          <a:solidFill>
            <a:schemeClr val="tx1"/>
          </a:solidFill>
          <a:latin typeface="+mn-lt"/>
          <a:cs typeface="+mn-cs"/>
        </a:defRPr>
      </a:lvl7pPr>
      <a:lvl8pPr marL="3370263" indent="-187325" algn="l" rtl="0" fontAlgn="base">
        <a:spcBef>
          <a:spcPct val="0"/>
        </a:spcBef>
        <a:spcAft>
          <a:spcPts val="500"/>
        </a:spcAft>
        <a:buChar char="–"/>
        <a:defRPr sz="1000">
          <a:solidFill>
            <a:schemeClr val="tx1"/>
          </a:solidFill>
          <a:latin typeface="+mn-lt"/>
          <a:cs typeface="+mn-cs"/>
        </a:defRPr>
      </a:lvl8pPr>
      <a:lvl9pPr marL="3827463" indent="-187325" algn="l" rtl="0" fontAlgn="base">
        <a:spcBef>
          <a:spcPct val="0"/>
        </a:spcBef>
        <a:spcAft>
          <a:spcPts val="500"/>
        </a:spcAft>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6/14/2011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500F4D5-072A-41FD-969C-D4879B7BD6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179388" y="3003550"/>
            <a:ext cx="7745412" cy="654050"/>
          </a:xfrm>
          <a:prstGeom prst="rect">
            <a:avLst/>
          </a:prstGeom>
          <a:noFill/>
          <a:ln w="9525">
            <a:solidFill>
              <a:srgbClr val="000000"/>
            </a:solidFill>
            <a:miter lim="800000"/>
            <a:headEnd/>
            <a:tailEnd/>
          </a:ln>
        </p:spPr>
        <p:txBody>
          <a:bodyPr/>
          <a:lstStyle/>
          <a:p>
            <a:pPr algn="l">
              <a:lnSpc>
                <a:spcPts val="3000"/>
              </a:lnSpc>
            </a:pPr>
            <a:r>
              <a:rPr lang="en-US" sz="2800" dirty="0" smtClean="0">
                <a:solidFill>
                  <a:srgbClr val="FF0000"/>
                </a:solidFill>
                <a:latin typeface="Times New Roman" pitchFamily="18" charset="0"/>
              </a:rPr>
              <a:t>VBA </a:t>
            </a:r>
            <a:r>
              <a:rPr lang="en-US" sz="2800" dirty="0">
                <a:solidFill>
                  <a:srgbClr val="FF0000"/>
                </a:solidFill>
                <a:latin typeface="Times New Roman" pitchFamily="18" charset="0"/>
              </a:rPr>
              <a:t>Training – Part VI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Session: Database Tasks</a:t>
            </a:r>
          </a:p>
        </p:txBody>
      </p:sp>
      <p:sp>
        <p:nvSpPr>
          <p:cNvPr id="200707" name="Rectangle 3"/>
          <p:cNvSpPr>
            <a:spLocks noGrp="1" noChangeArrowheads="1"/>
          </p:cNvSpPr>
          <p:nvPr>
            <p:ph sz="quarter" idx="1"/>
          </p:nvPr>
        </p:nvSpPr>
        <p:spPr>
          <a:xfrm>
            <a:off x="533400" y="1295400"/>
            <a:ext cx="8229600" cy="4800600"/>
          </a:xfrm>
        </p:spPr>
        <p:txBody>
          <a:bodyPr/>
          <a:lstStyle/>
          <a:p>
            <a:pPr>
              <a:spcAft>
                <a:spcPct val="70000"/>
              </a:spcAft>
            </a:pPr>
            <a:r>
              <a:rPr lang="en-US"/>
              <a:t>Databases in Excel</a:t>
            </a:r>
          </a:p>
          <a:p>
            <a:pPr>
              <a:spcAft>
                <a:spcPct val="70000"/>
              </a:spcAft>
            </a:pPr>
            <a:r>
              <a:rPr lang="en-US"/>
              <a:t>Database fundamentals: records and fields</a:t>
            </a:r>
          </a:p>
          <a:p>
            <a:pPr>
              <a:spcAft>
                <a:spcPct val="70000"/>
              </a:spcAft>
            </a:pPr>
            <a:r>
              <a:rPr lang="en-US"/>
              <a:t>Sorting records</a:t>
            </a:r>
          </a:p>
          <a:p>
            <a:pPr>
              <a:spcAft>
                <a:spcPct val="70000"/>
              </a:spcAft>
            </a:pPr>
            <a:r>
              <a:rPr lang="en-US"/>
              <a:t>Filtering records</a:t>
            </a:r>
          </a:p>
          <a:p>
            <a:pPr>
              <a:spcAft>
                <a:spcPct val="70000"/>
              </a:spcAft>
            </a:pPr>
            <a:r>
              <a:rPr lang="en-US"/>
              <a:t>Creating and using data entry forms</a:t>
            </a:r>
          </a:p>
          <a:p>
            <a:pPr>
              <a:spcAft>
                <a:spcPct val="70000"/>
              </a:spcAft>
            </a:pPr>
            <a:r>
              <a:rPr lang="en-US"/>
              <a:t>Using database statistical functions</a:t>
            </a:r>
          </a:p>
        </p:txBody>
      </p:sp>
      <p:sp>
        <p:nvSpPr>
          <p:cNvPr id="5" name="Slide Number Placeholder 3"/>
          <p:cNvSpPr>
            <a:spLocks noGrp="1"/>
          </p:cNvSpPr>
          <p:nvPr>
            <p:ph type="sldNum" sz="quarter" idx="15"/>
          </p:nvPr>
        </p:nvSpPr>
        <p:spPr/>
        <p:txBody>
          <a:bodyPr/>
          <a:lstStyle/>
          <a:p>
            <a:fld id="{3598F29C-EBA4-44F3-89CE-E10A946E0165}" type="slidenum">
              <a:rPr lang="en-US"/>
              <a:pPr/>
              <a:t>10</a:t>
            </a:fld>
            <a:endParaRPr lang="en-US"/>
          </a:p>
        </p:txBody>
      </p:sp>
      <p:sp>
        <p:nvSpPr>
          <p:cNvPr id="200708" name="Rectangle 2"/>
          <p:cNvSpPr>
            <a:spLocks noChangeArrowheads="1"/>
          </p:cNvSpPr>
          <p:nvPr/>
        </p:nvSpPr>
        <p:spPr bwMode="auto">
          <a:xfrm>
            <a:off x="685800" y="762000"/>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Databases in Excel</a:t>
            </a:r>
          </a:p>
        </p:txBody>
      </p:sp>
      <p:sp>
        <p:nvSpPr>
          <p:cNvPr id="201731" name="Rectangle 3"/>
          <p:cNvSpPr>
            <a:spLocks noGrp="1" noChangeArrowheads="1"/>
          </p:cNvSpPr>
          <p:nvPr>
            <p:ph sz="quarter" idx="1"/>
          </p:nvPr>
        </p:nvSpPr>
        <p:spPr/>
        <p:txBody>
          <a:bodyPr>
            <a:normAutofit fontScale="55000" lnSpcReduction="20000"/>
          </a:bodyPr>
          <a:lstStyle/>
          <a:p>
            <a:r>
              <a:rPr lang="en-US"/>
              <a:t>Database programs are undoubtedly the most widely used type of computer application. They </a:t>
            </a:r>
          </a:p>
          <a:p>
            <a:pPr>
              <a:buFontTx/>
              <a:buNone/>
            </a:pPr>
            <a:r>
              <a:rPr lang="en-US"/>
              <a:t>	are common everywhere information is managed, even though most people are not aware of it.</a:t>
            </a:r>
          </a:p>
          <a:p>
            <a:pPr>
              <a:buFontTx/>
              <a:buNone/>
            </a:pPr>
            <a:r>
              <a:rPr lang="en-US"/>
              <a:t>	 When you use your library’s online catalog to look up a book, you use a database application.</a:t>
            </a:r>
          </a:p>
          <a:p>
            <a:endParaRPr lang="en-US"/>
          </a:p>
          <a:p>
            <a:pPr>
              <a:buFontTx/>
              <a:buNone/>
            </a:pPr>
            <a:r>
              <a:rPr lang="en-US"/>
              <a:t>	When you place a phone order for clothing, software, or electronics, the sales rep with whom you speak is using a database application to check stock and enter your  order.</a:t>
            </a:r>
          </a:p>
          <a:p>
            <a:endParaRPr lang="en-US"/>
          </a:p>
          <a:p>
            <a:pPr>
              <a:buFontTx/>
              <a:buNone/>
            </a:pPr>
            <a:r>
              <a:rPr lang="en-US"/>
              <a:t>	Most database applications are highly specialized for database tasks and can do nothing else. </a:t>
            </a:r>
          </a:p>
          <a:p>
            <a:pPr>
              <a:buFontTx/>
              <a:buNone/>
            </a:pPr>
            <a:r>
              <a:rPr lang="en-US"/>
              <a:t>	Being a spreadsheet program, Excel does not have the database capabilities of these</a:t>
            </a:r>
          </a:p>
          <a:p>
            <a:pPr>
              <a:buFontTx/>
              <a:buNone/>
            </a:pPr>
            <a:r>
              <a:rPr lang="en-US"/>
              <a:t>	specialized programs, and there are many database tasks that are simply beyond Excel’s</a:t>
            </a:r>
          </a:p>
          <a:p>
            <a:pPr>
              <a:buFontTx/>
              <a:buNone/>
            </a:pPr>
            <a:r>
              <a:rPr lang="en-US"/>
              <a:t>	capabilities. </a:t>
            </a:r>
          </a:p>
          <a:p>
            <a:pPr>
              <a:buFontTx/>
              <a:buNone/>
            </a:pPr>
            <a:r>
              <a:rPr lang="en-US"/>
              <a:t>	</a:t>
            </a:r>
          </a:p>
          <a:p>
            <a:pPr>
              <a:buFontTx/>
              <a:buNone/>
            </a:pPr>
            <a:r>
              <a:rPr lang="en-US"/>
              <a:t>	Even so, Excel’s database tools provide a good deal of functionality and are</a:t>
            </a:r>
          </a:p>
          <a:p>
            <a:pPr>
              <a:buFontTx/>
              <a:buNone/>
            </a:pPr>
            <a:r>
              <a:rPr lang="en-US"/>
              <a:t>	more than adequate for simpler database tasks. As a side benefit, because Excel’s database</a:t>
            </a:r>
          </a:p>
          <a:p>
            <a:pPr>
              <a:buFontTx/>
              <a:buNone/>
            </a:pPr>
            <a:r>
              <a:rPr lang="en-US"/>
              <a:t>	capabilities are limited, they are relatively simple to learn and use.</a:t>
            </a:r>
          </a:p>
        </p:txBody>
      </p:sp>
      <p:sp>
        <p:nvSpPr>
          <p:cNvPr id="4" name="Slide Number Placeholder 3"/>
          <p:cNvSpPr>
            <a:spLocks noGrp="1"/>
          </p:cNvSpPr>
          <p:nvPr>
            <p:ph type="sldNum" sz="quarter" idx="15"/>
          </p:nvPr>
        </p:nvSpPr>
        <p:spPr/>
        <p:txBody>
          <a:bodyPr/>
          <a:lstStyle/>
          <a:p>
            <a:fld id="{CFBCBCFC-DC41-48AA-BE52-FBB191948252}"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Database fundamentals: records and fields</a:t>
            </a:r>
          </a:p>
        </p:txBody>
      </p:sp>
      <p:sp>
        <p:nvSpPr>
          <p:cNvPr id="202755" name="Rectangle 3"/>
          <p:cNvSpPr>
            <a:spLocks noGrp="1" noChangeArrowheads="1"/>
          </p:cNvSpPr>
          <p:nvPr>
            <p:ph sz="quarter" idx="1"/>
          </p:nvPr>
        </p:nvSpPr>
        <p:spPr>
          <a:xfrm>
            <a:off x="609600" y="838200"/>
            <a:ext cx="8229600" cy="3429000"/>
          </a:xfrm>
        </p:spPr>
        <p:txBody>
          <a:bodyPr>
            <a:normAutofit fontScale="62500" lnSpcReduction="20000"/>
          </a:bodyPr>
          <a:lstStyle/>
          <a:p>
            <a:r>
              <a:rPr lang="en-US"/>
              <a:t>The term </a:t>
            </a:r>
            <a:r>
              <a:rPr lang="en-US" i="1"/>
              <a:t>database </a:t>
            </a:r>
            <a:r>
              <a:rPr lang="en-US"/>
              <a:t>refers to a special way of organizing information. It’s a common-sense</a:t>
            </a:r>
          </a:p>
          <a:p>
            <a:pPr>
              <a:buFontTx/>
              <a:buNone/>
            </a:pPr>
            <a:r>
              <a:rPr lang="en-US"/>
              <a:t>	approach, and almost everyone has used it in one way or another even if they have never</a:t>
            </a:r>
          </a:p>
          <a:p>
            <a:pPr>
              <a:buFontTx/>
              <a:buNone/>
            </a:pPr>
            <a:r>
              <a:rPr lang="en-US"/>
              <a:t>	used a computer. Do you have an address book? That’s a database, albeit a manual one as</a:t>
            </a:r>
          </a:p>
          <a:p>
            <a:pPr>
              <a:buFontTx/>
              <a:buNone/>
            </a:pPr>
            <a:r>
              <a:rPr lang="en-US"/>
              <a:t>	opposed to a computerized one.</a:t>
            </a:r>
          </a:p>
          <a:p>
            <a:pPr>
              <a:buFontTx/>
              <a:buNone/>
            </a:pPr>
            <a:r>
              <a:rPr lang="en-US"/>
              <a:t>	A database is based on the concepts of records and fields:</a:t>
            </a:r>
          </a:p>
          <a:p>
            <a:pPr>
              <a:buFontTx/>
              <a:buNone/>
            </a:pPr>
            <a:r>
              <a:rPr lang="en-US"/>
              <a:t>	A record contains the information for one of whatever it is the database is keeping track. </a:t>
            </a:r>
          </a:p>
          <a:p>
            <a:pPr>
              <a:buFontTx/>
              <a:buNone/>
            </a:pPr>
            <a:r>
              <a:rPr lang="en-US"/>
              <a:t>	In an address list, a record corresponds to one person. In an auto parts inventory, a record corresponds to one part.</a:t>
            </a:r>
          </a:p>
          <a:p>
            <a:pPr>
              <a:buFontTx/>
              <a:buNone/>
            </a:pPr>
            <a:r>
              <a:rPr lang="en-US"/>
              <a:t>	A field contains one piece of information for a record. An address list database </a:t>
            </a:r>
          </a:p>
          <a:p>
            <a:pPr>
              <a:buFontTx/>
              <a:buNone/>
            </a:pPr>
            <a:r>
              <a:rPr lang="en-US"/>
              <a:t>	would contain fields for First Name, Last Name, Address, Phone Number, and so on.</a:t>
            </a:r>
          </a:p>
          <a:p>
            <a:r>
              <a:rPr lang="en-US"/>
              <a:t>An essential aspect of databases is that each record contains the same fields as every other record. Of course, the data in the fields are different from record to record, but the fields are the same.</a:t>
            </a:r>
          </a:p>
        </p:txBody>
      </p:sp>
      <p:sp>
        <p:nvSpPr>
          <p:cNvPr id="5" name="Slide Number Placeholder 3"/>
          <p:cNvSpPr>
            <a:spLocks noGrp="1"/>
          </p:cNvSpPr>
          <p:nvPr>
            <p:ph type="sldNum" sz="quarter" idx="15"/>
          </p:nvPr>
        </p:nvSpPr>
        <p:spPr/>
        <p:txBody>
          <a:bodyPr/>
          <a:lstStyle/>
          <a:p>
            <a:fld id="{11902A82-BB72-4A65-B2B2-0724EE80B27A}" type="slidenum">
              <a:rPr lang="en-US"/>
              <a:pPr/>
              <a:t>12</a:t>
            </a:fld>
            <a:endParaRPr lang="en-US"/>
          </a:p>
        </p:txBody>
      </p:sp>
      <p:pic>
        <p:nvPicPr>
          <p:cNvPr id="202756" name="Picture 4"/>
          <p:cNvPicPr>
            <a:picLocks noChangeAspect="1" noChangeArrowheads="1"/>
          </p:cNvPicPr>
          <p:nvPr/>
        </p:nvPicPr>
        <p:blipFill>
          <a:blip r:embed="rId2" cstate="print"/>
          <a:srcRect/>
          <a:stretch>
            <a:fillRect/>
          </a:stretch>
        </p:blipFill>
        <p:spPr bwMode="auto">
          <a:xfrm>
            <a:off x="2971800" y="3886200"/>
            <a:ext cx="5943600" cy="2209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Sorting records</a:t>
            </a:r>
          </a:p>
        </p:txBody>
      </p:sp>
      <p:sp>
        <p:nvSpPr>
          <p:cNvPr id="203779" name="Rectangle 3"/>
          <p:cNvSpPr>
            <a:spLocks noGrp="1" noChangeArrowheads="1"/>
          </p:cNvSpPr>
          <p:nvPr>
            <p:ph sz="quarter" idx="1"/>
          </p:nvPr>
        </p:nvSpPr>
        <p:spPr/>
        <p:txBody>
          <a:bodyPr>
            <a:normAutofit fontScale="70000" lnSpcReduction="20000"/>
          </a:bodyPr>
          <a:lstStyle/>
          <a:p>
            <a:r>
              <a:rPr lang="en-US"/>
              <a:t>The data in a table can be sorted based on the data in one or more fields. For example, a list</a:t>
            </a:r>
          </a:p>
          <a:p>
            <a:pPr>
              <a:buFontTx/>
              <a:buNone/>
            </a:pPr>
            <a:r>
              <a:rPr lang="en-US"/>
              <a:t>	of names can be sorted alphabetically by the LastName field. To perform a sort in Excel,</a:t>
            </a:r>
          </a:p>
          <a:p>
            <a:pPr>
              <a:buFontTx/>
              <a:buNone/>
            </a:pPr>
            <a:r>
              <a:rPr lang="en-US"/>
              <a:t>	place the cursor anywhere in the table and then select Data➪Sort.</a:t>
            </a:r>
          </a:p>
          <a:p>
            <a:pPr>
              <a:buFontTx/>
              <a:buNone/>
            </a:pPr>
            <a:endParaRPr lang="en-US"/>
          </a:p>
          <a:p>
            <a:pPr>
              <a:buFontTx/>
              <a:buNone/>
            </a:pPr>
            <a:r>
              <a:rPr lang="en-US"/>
              <a:t>	To sort data in VBA code, use the </a:t>
            </a:r>
            <a:r>
              <a:rPr lang="en-US" b="1"/>
              <a:t>Range </a:t>
            </a:r>
            <a:r>
              <a:rPr lang="en-US"/>
              <a:t>object’s </a:t>
            </a:r>
            <a:r>
              <a:rPr lang="en-US" b="1"/>
              <a:t>Sort </a:t>
            </a:r>
            <a:r>
              <a:rPr lang="en-US"/>
              <a:t>method. The syntax is:</a:t>
            </a:r>
          </a:p>
          <a:p>
            <a:pPr>
              <a:buFontTx/>
              <a:buNone/>
            </a:pPr>
            <a:r>
              <a:rPr lang="en-US"/>
              <a:t>		SomeRange.Sort Key1, Order1, Key2, Order2, Header</a:t>
            </a:r>
          </a:p>
          <a:p>
            <a:pPr>
              <a:buFontTx/>
              <a:buNone/>
            </a:pPr>
            <a:endParaRPr lang="en-US"/>
          </a:p>
          <a:p>
            <a:r>
              <a:rPr lang="en-US"/>
              <a:t>Example of using the </a:t>
            </a:r>
            <a:r>
              <a:rPr lang="en-US" b="1"/>
              <a:t>Sort </a:t>
            </a:r>
            <a:r>
              <a:rPr lang="en-US"/>
              <a:t>method to sort a table. Assume that the worksheet </a:t>
            </a:r>
          </a:p>
          <a:p>
            <a:pPr>
              <a:buFontTx/>
              <a:buNone/>
            </a:pPr>
            <a:r>
              <a:rPr lang="en-US"/>
              <a:t>	contains a table that has a header row, and that cell A2 is within the table. This code sorts</a:t>
            </a:r>
          </a:p>
          <a:p>
            <a:pPr>
              <a:buFontTx/>
              <a:buNone/>
            </a:pPr>
            <a:r>
              <a:rPr lang="en-US"/>
              <a:t>	the order by the field in column B with a secondary sort on column D.</a:t>
            </a:r>
          </a:p>
          <a:p>
            <a:pPr>
              <a:buFontTx/>
              <a:buNone/>
            </a:pPr>
            <a:endParaRPr lang="en-US"/>
          </a:p>
          <a:p>
            <a:pPr lvl="1"/>
            <a:r>
              <a:rPr lang="en-US"/>
              <a:t>Worksheets(“SalesData”).Range(A2”).Sort Key1:= _</a:t>
            </a:r>
          </a:p>
          <a:p>
            <a:pPr lvl="1"/>
            <a:r>
              <a:rPr lang="en-US"/>
              <a:t>Worksheets(“SalesData”).Range(“B2”), Key2:= _</a:t>
            </a:r>
          </a:p>
          <a:p>
            <a:pPr lvl="1"/>
            <a:r>
              <a:rPr lang="en-US"/>
              <a:t>Worksheets(“SalesData”).Range(“D2”), Header:=xlYes</a:t>
            </a:r>
          </a:p>
        </p:txBody>
      </p:sp>
      <p:sp>
        <p:nvSpPr>
          <p:cNvPr id="4" name="Slide Number Placeholder 3"/>
          <p:cNvSpPr>
            <a:spLocks noGrp="1"/>
          </p:cNvSpPr>
          <p:nvPr>
            <p:ph type="sldNum" sz="quarter" idx="15"/>
          </p:nvPr>
        </p:nvSpPr>
        <p:spPr/>
        <p:txBody>
          <a:bodyPr/>
          <a:lstStyle/>
          <a:p>
            <a:fld id="{4EB91855-B398-4042-BA37-D9EFC1DE6557}"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Filtering records</a:t>
            </a:r>
          </a:p>
        </p:txBody>
      </p:sp>
      <p:sp>
        <p:nvSpPr>
          <p:cNvPr id="204803" name="Rectangle 3"/>
          <p:cNvSpPr>
            <a:spLocks noGrp="1" noChangeArrowheads="1"/>
          </p:cNvSpPr>
          <p:nvPr>
            <p:ph sz="quarter" idx="1"/>
          </p:nvPr>
        </p:nvSpPr>
        <p:spPr/>
        <p:txBody>
          <a:bodyPr>
            <a:normAutofit fontScale="77500" lnSpcReduction="20000"/>
          </a:bodyPr>
          <a:lstStyle/>
          <a:p>
            <a:r>
              <a:rPr lang="en-US"/>
              <a:t>Place the Excel cursor anywhere in the data table.</a:t>
            </a:r>
          </a:p>
          <a:p>
            <a:r>
              <a:rPr lang="en-US"/>
              <a:t>Select Data➪Filter➪AutoFilter. Excel displays a down arrow next to each field name.</a:t>
            </a:r>
          </a:p>
          <a:p>
            <a:pPr>
              <a:buFontTx/>
              <a:buNone/>
            </a:pPr>
            <a:r>
              <a:rPr lang="en-US"/>
              <a:t>	Click the arrow next to the name of the field on which you want to filter. Excel</a:t>
            </a:r>
          </a:p>
          <a:p>
            <a:pPr>
              <a:buFontTx/>
              <a:buNone/>
            </a:pPr>
            <a:r>
              <a:rPr lang="en-US"/>
              <a:t>	displays a list of available filters. These include</a:t>
            </a:r>
          </a:p>
          <a:p>
            <a:pPr lvl="1"/>
            <a:endParaRPr lang="en-US"/>
          </a:p>
          <a:p>
            <a:pPr lvl="1"/>
            <a:r>
              <a:rPr lang="en-US"/>
              <a:t> </a:t>
            </a:r>
            <a:r>
              <a:rPr lang="en-US" b="1"/>
              <a:t>w(All): </a:t>
            </a:r>
            <a:r>
              <a:rPr lang="en-US"/>
              <a:t>Removes a previously applied filter and display all records.</a:t>
            </a:r>
          </a:p>
          <a:p>
            <a:pPr lvl="1"/>
            <a:r>
              <a:rPr lang="en-US"/>
              <a:t> </a:t>
            </a:r>
            <a:r>
              <a:rPr lang="en-US" b="1"/>
              <a:t>(Top10): </a:t>
            </a:r>
            <a:r>
              <a:rPr lang="en-US"/>
              <a:t>Filters on the ten most frequent values in this field.</a:t>
            </a:r>
          </a:p>
          <a:p>
            <a:pPr lvl="1"/>
            <a:r>
              <a:rPr lang="en-US"/>
              <a:t> </a:t>
            </a:r>
            <a:r>
              <a:rPr lang="en-US" b="1"/>
              <a:t>Specific value: </a:t>
            </a:r>
            <a:r>
              <a:rPr lang="en-US"/>
              <a:t>Filters on that value (for example, Mendez in the figure).</a:t>
            </a:r>
          </a:p>
          <a:p>
            <a:pPr lvl="1"/>
            <a:endParaRPr lang="en-US"/>
          </a:p>
          <a:p>
            <a:pPr lvl="1"/>
            <a:r>
              <a:rPr lang="en-US"/>
              <a:t>To apply a filter in code, use the </a:t>
            </a:r>
            <a:r>
              <a:rPr lang="en-US" b="1"/>
              <a:t>AutoFilter </a:t>
            </a:r>
            <a:r>
              <a:rPr lang="en-US"/>
              <a:t>method. The syntax is</a:t>
            </a:r>
          </a:p>
          <a:p>
            <a:pPr lvl="1">
              <a:buFont typeface="Webdings" pitchFamily="18" charset="2"/>
              <a:buNone/>
            </a:pPr>
            <a:r>
              <a:rPr lang="en-US"/>
              <a:t>	SomeRange.AutoFilter(Field, Criteria1, Operator, Criteria2, VisibleDropDown)</a:t>
            </a:r>
          </a:p>
          <a:p>
            <a:pPr lvl="1">
              <a:buFont typeface="Webdings" pitchFamily="18" charset="2"/>
              <a:buNone/>
            </a:pPr>
            <a:endParaRPr lang="en-US"/>
          </a:p>
          <a:p>
            <a:pPr lvl="1">
              <a:buFont typeface="Webdings" pitchFamily="18" charset="2"/>
              <a:buNone/>
            </a:pPr>
            <a:r>
              <a:rPr lang="en-US" b="1"/>
              <a:t>Example: </a:t>
            </a:r>
          </a:p>
          <a:p>
            <a:pPr lvl="1"/>
            <a:r>
              <a:rPr lang="en-US"/>
              <a:t>This code filters for people with last name Smith or Jones:</a:t>
            </a:r>
          </a:p>
          <a:p>
            <a:pPr lvl="1">
              <a:buFont typeface="Webdings" pitchFamily="18" charset="2"/>
              <a:buNone/>
            </a:pPr>
            <a:r>
              <a:rPr lang="en-US"/>
              <a:t>	Selection.AutoFilter Field:=2, Criteria1:=”Smith”, Criteria2:=”Jones”, Operator:=xlOr</a:t>
            </a:r>
          </a:p>
          <a:p>
            <a:pPr lvl="1"/>
            <a:endParaRPr lang="en-US"/>
          </a:p>
          <a:p>
            <a:pPr lvl="1">
              <a:buFont typeface="Webdings" pitchFamily="18" charset="2"/>
              <a:buNone/>
            </a:pPr>
            <a:endParaRPr lang="en-US"/>
          </a:p>
          <a:p>
            <a:endParaRPr lang="en-US" b="1" i="1"/>
          </a:p>
        </p:txBody>
      </p:sp>
      <p:sp>
        <p:nvSpPr>
          <p:cNvPr id="4" name="Slide Number Placeholder 3"/>
          <p:cNvSpPr>
            <a:spLocks noGrp="1"/>
          </p:cNvSpPr>
          <p:nvPr>
            <p:ph type="sldNum" sz="quarter" idx="15"/>
          </p:nvPr>
        </p:nvSpPr>
        <p:spPr/>
        <p:txBody>
          <a:bodyPr/>
          <a:lstStyle/>
          <a:p>
            <a:fld id="{0A4E312B-0F82-4AFE-ACCE-64EDED1A0E7D}"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Creating and using data entry forms</a:t>
            </a:r>
          </a:p>
        </p:txBody>
      </p:sp>
      <p:sp>
        <p:nvSpPr>
          <p:cNvPr id="205827" name="Rectangle 3"/>
          <p:cNvSpPr>
            <a:spLocks noGrp="1" noChangeArrowheads="1"/>
          </p:cNvSpPr>
          <p:nvPr>
            <p:ph sz="quarter" idx="1"/>
          </p:nvPr>
        </p:nvSpPr>
        <p:spPr>
          <a:xfrm>
            <a:off x="533400" y="838200"/>
            <a:ext cx="8229600" cy="4800600"/>
          </a:xfrm>
        </p:spPr>
        <p:txBody>
          <a:bodyPr>
            <a:normAutofit fontScale="92500" lnSpcReduction="10000"/>
          </a:bodyPr>
          <a:lstStyle/>
          <a:p>
            <a:r>
              <a:rPr lang="en-US" sz="1200"/>
              <a:t>When you are working with a database table, entering and editing data directly in the</a:t>
            </a:r>
          </a:p>
          <a:p>
            <a:pPr>
              <a:buFontTx/>
              <a:buNone/>
            </a:pPr>
            <a:r>
              <a:rPr lang="en-US" sz="1200"/>
              <a:t>	worksheet is not always the best approach. It is much better to have a custom form that</a:t>
            </a:r>
          </a:p>
          <a:p>
            <a:pPr>
              <a:buFontTx/>
              <a:buNone/>
            </a:pPr>
            <a:r>
              <a:rPr lang="en-US" sz="1200"/>
              <a:t>	displays the data, one record at a time, in a format that is easier to read and use.</a:t>
            </a:r>
          </a:p>
          <a:p>
            <a:pPr>
              <a:buFontTx/>
              <a:buNone/>
            </a:pPr>
            <a:endParaRPr lang="en-US" sz="1200"/>
          </a:p>
          <a:p>
            <a:pPr>
              <a:buFontTx/>
              <a:buNone/>
            </a:pPr>
            <a:endParaRPr lang="en-US" sz="1200"/>
          </a:p>
          <a:p>
            <a:r>
              <a:rPr lang="en-US" sz="1200" b="1"/>
              <a:t>New. </a:t>
            </a:r>
            <a:r>
              <a:rPr lang="en-US" sz="1200"/>
              <a:t>Enter data for a new record (inserted at the bottom of the table).</a:t>
            </a:r>
          </a:p>
          <a:p>
            <a:r>
              <a:rPr lang="en-US" sz="1200"/>
              <a:t> </a:t>
            </a:r>
            <a:r>
              <a:rPr lang="en-US" sz="1200" b="1"/>
              <a:t>Delete. </a:t>
            </a:r>
            <a:r>
              <a:rPr lang="en-US" sz="1200"/>
              <a:t>Deletes the current record.</a:t>
            </a:r>
          </a:p>
          <a:p>
            <a:r>
              <a:rPr lang="en-US" sz="1200"/>
              <a:t> </a:t>
            </a:r>
            <a:r>
              <a:rPr lang="en-US" sz="1200" b="1"/>
              <a:t>Restore. </a:t>
            </a:r>
            <a:r>
              <a:rPr lang="en-US" sz="1200"/>
              <a:t>Undoes the most recent Delete command.</a:t>
            </a:r>
          </a:p>
          <a:p>
            <a:r>
              <a:rPr lang="en-US" sz="1200"/>
              <a:t> </a:t>
            </a:r>
            <a:r>
              <a:rPr lang="en-US" sz="1200" b="1"/>
              <a:t>Find Prev. </a:t>
            </a:r>
            <a:r>
              <a:rPr lang="en-US" sz="1200"/>
              <a:t>Moves to the previous record (if any).</a:t>
            </a:r>
          </a:p>
          <a:p>
            <a:r>
              <a:rPr lang="en-US" sz="1200"/>
              <a:t> </a:t>
            </a:r>
            <a:r>
              <a:rPr lang="en-US" sz="1200" b="1"/>
              <a:t>Find Next. </a:t>
            </a:r>
            <a:r>
              <a:rPr lang="en-US" sz="1200"/>
              <a:t>Moves to the next record (if any).</a:t>
            </a:r>
          </a:p>
          <a:p>
            <a:r>
              <a:rPr lang="en-US" sz="1200"/>
              <a:t> </a:t>
            </a:r>
            <a:r>
              <a:rPr lang="en-US" sz="1200" b="1"/>
              <a:t>Criteria. </a:t>
            </a:r>
            <a:r>
              <a:rPr lang="en-US" sz="1200"/>
              <a:t>Enter criteria for filtering the table.</a:t>
            </a:r>
          </a:p>
          <a:p>
            <a:r>
              <a:rPr lang="en-US" sz="1200"/>
              <a:t> </a:t>
            </a:r>
            <a:r>
              <a:rPr lang="en-US" sz="1200" b="1"/>
              <a:t>Close. </a:t>
            </a:r>
            <a:r>
              <a:rPr lang="en-US" sz="1200"/>
              <a:t>Closes the form.</a:t>
            </a:r>
          </a:p>
          <a:p>
            <a:endParaRPr lang="en-US" sz="1200"/>
          </a:p>
          <a:p>
            <a:endParaRPr lang="en-US" sz="1200"/>
          </a:p>
          <a:p>
            <a:endParaRPr lang="en-US" sz="1200"/>
          </a:p>
          <a:p>
            <a:endParaRPr lang="en-US" sz="1200"/>
          </a:p>
          <a:p>
            <a:r>
              <a:rPr lang="en-US" sz="1200"/>
              <a:t>To display the automatic data form from a VBA program, call the </a:t>
            </a:r>
            <a:r>
              <a:rPr lang="en-US" sz="1200" b="1"/>
              <a:t>Worksheet </a:t>
            </a:r>
            <a:r>
              <a:rPr lang="en-US" sz="1200"/>
              <a:t>object’s</a:t>
            </a:r>
          </a:p>
          <a:p>
            <a:r>
              <a:rPr lang="en-US" sz="1200" b="1"/>
              <a:t>ShowDataForm </a:t>
            </a:r>
            <a:r>
              <a:rPr lang="en-US" sz="1200"/>
              <a:t>method. For example:</a:t>
            </a:r>
          </a:p>
          <a:p>
            <a:r>
              <a:rPr lang="en-US" sz="1200"/>
              <a:t>ActiveSheet.ShowDataForm</a:t>
            </a:r>
          </a:p>
          <a:p>
            <a:r>
              <a:rPr lang="en-US" sz="1200"/>
              <a:t>When this method is called, the macro pauses until the user closes the form. Only then</a:t>
            </a:r>
          </a:p>
          <a:p>
            <a:r>
              <a:rPr lang="en-US" sz="1200"/>
              <a:t>are subsequent statements in the macro executed.</a:t>
            </a:r>
          </a:p>
        </p:txBody>
      </p:sp>
      <p:sp>
        <p:nvSpPr>
          <p:cNvPr id="5" name="Slide Number Placeholder 3"/>
          <p:cNvSpPr>
            <a:spLocks noGrp="1"/>
          </p:cNvSpPr>
          <p:nvPr>
            <p:ph type="sldNum" sz="quarter" idx="15"/>
          </p:nvPr>
        </p:nvSpPr>
        <p:spPr/>
        <p:txBody>
          <a:bodyPr/>
          <a:lstStyle/>
          <a:p>
            <a:fld id="{BD6DCBBB-446D-4D98-8AD5-B8BA59EE958B}" type="slidenum">
              <a:rPr lang="en-US"/>
              <a:pPr/>
              <a:t>15</a:t>
            </a:fld>
            <a:endParaRPr lang="en-US"/>
          </a:p>
        </p:txBody>
      </p:sp>
      <p:pic>
        <p:nvPicPr>
          <p:cNvPr id="205828" name="Picture 4"/>
          <p:cNvPicPr>
            <a:picLocks noChangeAspect="1" noChangeArrowheads="1"/>
          </p:cNvPicPr>
          <p:nvPr/>
        </p:nvPicPr>
        <p:blipFill>
          <a:blip r:embed="rId2" cstate="print"/>
          <a:srcRect/>
          <a:stretch>
            <a:fillRect/>
          </a:stretch>
        </p:blipFill>
        <p:spPr bwMode="auto">
          <a:xfrm>
            <a:off x="5181600" y="2133600"/>
            <a:ext cx="3541713" cy="22113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Using database statistical functions</a:t>
            </a:r>
          </a:p>
        </p:txBody>
      </p:sp>
      <p:sp>
        <p:nvSpPr>
          <p:cNvPr id="206851" name="Rectangle 3"/>
          <p:cNvSpPr>
            <a:spLocks noGrp="1" noChangeArrowheads="1"/>
          </p:cNvSpPr>
          <p:nvPr>
            <p:ph sz="quarter" idx="1"/>
          </p:nvPr>
        </p:nvSpPr>
        <p:spPr/>
        <p:txBody>
          <a:bodyPr>
            <a:normAutofit fontScale="62500" lnSpcReduction="20000"/>
          </a:bodyPr>
          <a:lstStyle/>
          <a:p>
            <a:r>
              <a:rPr lang="en-US"/>
              <a:t>Excel provides a number of built-in functions designed specifically for working with data in</a:t>
            </a:r>
          </a:p>
          <a:p>
            <a:pPr>
              <a:buFontTx/>
              <a:buNone/>
            </a:pPr>
            <a:r>
              <a:rPr lang="en-US"/>
              <a:t>	a table. Called the </a:t>
            </a:r>
            <a:r>
              <a:rPr lang="en-US" i="1"/>
              <a:t>database statistical functions</a:t>
            </a:r>
            <a:r>
              <a:rPr lang="en-US"/>
              <a:t>, they all have names beginning with D to</a:t>
            </a:r>
          </a:p>
          <a:p>
            <a:pPr>
              <a:buFontTx/>
              <a:buNone/>
            </a:pPr>
            <a:r>
              <a:rPr lang="en-US"/>
              <a:t>	mark them as being database functions. Each of the database functions has a counterpart</a:t>
            </a:r>
          </a:p>
          <a:p>
            <a:pPr>
              <a:buFontTx/>
              <a:buNone/>
            </a:pPr>
            <a:r>
              <a:rPr lang="en-US"/>
              <a:t>	that performs the same task outside of a database table. For example, the database function</a:t>
            </a:r>
          </a:p>
          <a:p>
            <a:pPr>
              <a:buFontTx/>
              <a:buNone/>
            </a:pPr>
            <a:r>
              <a:rPr lang="en-US"/>
              <a:t>	DSUM has the counterpart SUM, DAVERAGE has AVERAGE, and so on.</a:t>
            </a:r>
          </a:p>
          <a:p>
            <a:pPr>
              <a:buFontTx/>
              <a:buNone/>
            </a:pPr>
            <a:endParaRPr lang="en-US"/>
          </a:p>
          <a:p>
            <a:pPr>
              <a:buFontTx/>
              <a:buNone/>
            </a:pPr>
            <a:r>
              <a:rPr lang="en-US" b="1"/>
              <a:t>	Function Description</a:t>
            </a:r>
          </a:p>
          <a:p>
            <a:pPr>
              <a:buFontTx/>
              <a:buNone/>
            </a:pPr>
            <a:r>
              <a:rPr lang="en-US" b="1"/>
              <a:t>	===================</a:t>
            </a:r>
          </a:p>
          <a:p>
            <a:pPr lvl="1"/>
            <a:endParaRPr lang="en-US" b="1"/>
          </a:p>
          <a:p>
            <a:pPr lvl="1"/>
            <a:r>
              <a:rPr lang="en-US" b="1"/>
              <a:t>DAVERAGE </a:t>
            </a:r>
            <a:r>
              <a:rPr lang="en-US"/>
              <a:t>Calculates the average</a:t>
            </a:r>
          </a:p>
          <a:p>
            <a:pPr lvl="1"/>
            <a:r>
              <a:rPr lang="en-US" b="1"/>
              <a:t>DCOUNT </a:t>
            </a:r>
            <a:r>
              <a:rPr lang="en-US"/>
              <a:t>Counts records</a:t>
            </a:r>
          </a:p>
          <a:p>
            <a:pPr lvl="1"/>
            <a:r>
              <a:rPr lang="en-US" b="1"/>
              <a:t>DMAX </a:t>
            </a:r>
            <a:r>
              <a:rPr lang="en-US"/>
              <a:t>Finds the maximum value</a:t>
            </a:r>
          </a:p>
          <a:p>
            <a:pPr lvl="1"/>
            <a:r>
              <a:rPr lang="en-US" b="1"/>
              <a:t>DMIN </a:t>
            </a:r>
            <a:r>
              <a:rPr lang="en-US"/>
              <a:t>Finds the minimum value</a:t>
            </a:r>
          </a:p>
          <a:p>
            <a:pPr lvl="1"/>
            <a:r>
              <a:rPr lang="en-US" b="1"/>
              <a:t>DSTDEV </a:t>
            </a:r>
            <a:r>
              <a:rPr lang="en-US"/>
              <a:t>Calculates the standard deviation</a:t>
            </a:r>
          </a:p>
          <a:p>
            <a:pPr lvl="1"/>
            <a:r>
              <a:rPr lang="en-US" b="1"/>
              <a:t>DSUM </a:t>
            </a:r>
            <a:r>
              <a:rPr lang="en-US"/>
              <a:t>Calculates the sum</a:t>
            </a:r>
          </a:p>
          <a:p>
            <a:pPr lvl="1"/>
            <a:r>
              <a:rPr lang="en-US" b="1"/>
              <a:t>DVAR </a:t>
            </a:r>
            <a:r>
              <a:rPr lang="en-US"/>
              <a:t>Calculates the variance</a:t>
            </a:r>
          </a:p>
        </p:txBody>
      </p:sp>
      <p:sp>
        <p:nvSpPr>
          <p:cNvPr id="4" name="Slide Number Placeholder 3"/>
          <p:cNvSpPr>
            <a:spLocks noGrp="1"/>
          </p:cNvSpPr>
          <p:nvPr>
            <p:ph type="sldNum" sz="quarter" idx="15"/>
          </p:nvPr>
        </p:nvSpPr>
        <p:spPr/>
        <p:txBody>
          <a:bodyPr/>
          <a:lstStyle/>
          <a:p>
            <a:fld id="{1D679AC4-B31F-45C6-9BD7-60F419CD2C15}" type="slidenum">
              <a:rPr lang="en-US"/>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6"/>
          <p:cNvSpPr>
            <a:spLocks noGrp="1" noChangeArrowheads="1"/>
          </p:cNvSpPr>
          <p:nvPr>
            <p:ph type="title"/>
          </p:nvPr>
        </p:nvSpPr>
        <p:spPr>
          <a:xfrm>
            <a:off x="38100" y="28575"/>
            <a:ext cx="6096000" cy="457200"/>
          </a:xfrm>
          <a:noFill/>
          <a:ln/>
        </p:spPr>
        <p:txBody>
          <a:bodyPr>
            <a:normAutofit fontScale="90000"/>
          </a:bodyPr>
          <a:lstStyle/>
          <a:p>
            <a:r>
              <a:rPr lang="en-US"/>
              <a:t>Sessions covered in this course</a:t>
            </a:r>
          </a:p>
        </p:txBody>
      </p:sp>
      <p:sp>
        <p:nvSpPr>
          <p:cNvPr id="180231" name="Rectangle 7"/>
          <p:cNvSpPr>
            <a:spLocks noGrp="1" noChangeArrowheads="1"/>
          </p:cNvSpPr>
          <p:nvPr>
            <p:ph sz="quarter" idx="1"/>
          </p:nvPr>
        </p:nvSpPr>
        <p:spPr>
          <a:noFill/>
          <a:ln/>
        </p:spPr>
        <p:txBody>
          <a:bodyPr/>
          <a:lstStyle/>
          <a:p>
            <a:r>
              <a:rPr lang="en-US"/>
              <a:t>Handling Runtime Errors</a:t>
            </a:r>
          </a:p>
          <a:p>
            <a:r>
              <a:rPr lang="en-US"/>
              <a:t>Database Tasks</a:t>
            </a:r>
          </a:p>
          <a:p>
            <a:r>
              <a:rPr lang="en-US"/>
              <a:t>Creating Add-Ins</a:t>
            </a:r>
          </a:p>
          <a:p>
            <a:r>
              <a:rPr lang="en-US"/>
              <a:t>Adding Online Help to your Application</a:t>
            </a:r>
          </a:p>
        </p:txBody>
      </p:sp>
      <p:sp>
        <p:nvSpPr>
          <p:cNvPr id="5" name="Slide Number Placeholder 3"/>
          <p:cNvSpPr>
            <a:spLocks noGrp="1"/>
          </p:cNvSpPr>
          <p:nvPr>
            <p:ph type="sldNum" sz="quarter" idx="15"/>
          </p:nvPr>
        </p:nvSpPr>
        <p:spPr/>
        <p:txBody>
          <a:bodyPr/>
          <a:lstStyle/>
          <a:p>
            <a:fld id="{76DB8050-AC28-486A-9012-B17B85876A25}" type="slidenum">
              <a:rPr lang="en-US"/>
              <a:pPr/>
              <a:t>2</a:t>
            </a:fld>
            <a:endParaRPr lang="en-US"/>
          </a:p>
        </p:txBody>
      </p:sp>
      <p:sp>
        <p:nvSpPr>
          <p:cNvPr id="180232"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endParaRPr lang="en-US" b="1">
              <a:solidFill>
                <a:srgbClr val="FF33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Session: Handling Runtime Errors</a:t>
            </a:r>
          </a:p>
        </p:txBody>
      </p:sp>
      <p:sp>
        <p:nvSpPr>
          <p:cNvPr id="193539" name="Rectangle 3"/>
          <p:cNvSpPr>
            <a:spLocks noGrp="1" noChangeArrowheads="1"/>
          </p:cNvSpPr>
          <p:nvPr>
            <p:ph sz="quarter" idx="1"/>
          </p:nvPr>
        </p:nvSpPr>
        <p:spPr/>
        <p:txBody>
          <a:bodyPr/>
          <a:lstStyle/>
          <a:p>
            <a:pPr>
              <a:spcAft>
                <a:spcPct val="70000"/>
              </a:spcAft>
            </a:pPr>
            <a:r>
              <a:rPr lang="en-US"/>
              <a:t>Understanding runtime errors and their causes</a:t>
            </a:r>
          </a:p>
          <a:p>
            <a:pPr>
              <a:spcAft>
                <a:spcPct val="70000"/>
              </a:spcAft>
            </a:pPr>
            <a:r>
              <a:rPr lang="en-US"/>
              <a:t>How to enable error trapping in a procedure</a:t>
            </a:r>
          </a:p>
          <a:p>
            <a:pPr>
              <a:spcAft>
                <a:spcPct val="70000"/>
              </a:spcAft>
            </a:pPr>
            <a:r>
              <a:rPr lang="en-US"/>
              <a:t>Using the </a:t>
            </a:r>
            <a:r>
              <a:rPr lang="en-US" b="1"/>
              <a:t>Err </a:t>
            </a:r>
            <a:r>
              <a:rPr lang="en-US"/>
              <a:t>object</a:t>
            </a:r>
          </a:p>
          <a:p>
            <a:pPr>
              <a:spcAft>
                <a:spcPct val="70000"/>
              </a:spcAft>
            </a:pPr>
            <a:r>
              <a:rPr lang="en-US"/>
              <a:t>Writing error-handling code</a:t>
            </a:r>
          </a:p>
          <a:p>
            <a:pPr>
              <a:spcAft>
                <a:spcPct val="70000"/>
              </a:spcAft>
            </a:pPr>
            <a:r>
              <a:rPr lang="en-US"/>
              <a:t>Deferring error handling</a:t>
            </a:r>
          </a:p>
          <a:p>
            <a:pPr>
              <a:spcAft>
                <a:spcPct val="70000"/>
              </a:spcAft>
            </a:pPr>
            <a:r>
              <a:rPr lang="en-US"/>
              <a:t>Using errors as programming tools</a:t>
            </a:r>
          </a:p>
        </p:txBody>
      </p:sp>
      <p:sp>
        <p:nvSpPr>
          <p:cNvPr id="5" name="Slide Number Placeholder 3"/>
          <p:cNvSpPr>
            <a:spLocks noGrp="1"/>
          </p:cNvSpPr>
          <p:nvPr>
            <p:ph type="sldNum" sz="quarter" idx="15"/>
          </p:nvPr>
        </p:nvSpPr>
        <p:spPr/>
        <p:txBody>
          <a:bodyPr/>
          <a:lstStyle/>
          <a:p>
            <a:fld id="{D35EB807-A461-4DFD-A708-51BD0A07135B}" type="slidenum">
              <a:rPr lang="en-US"/>
              <a:pPr/>
              <a:t>3</a:t>
            </a:fld>
            <a:endParaRPr lang="en-US"/>
          </a:p>
        </p:txBody>
      </p:sp>
      <p:sp>
        <p:nvSpPr>
          <p:cNvPr id="193540"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Understanding runtime errors and their causes</a:t>
            </a:r>
          </a:p>
        </p:txBody>
      </p:sp>
      <p:sp>
        <p:nvSpPr>
          <p:cNvPr id="194563" name="Rectangle 3"/>
          <p:cNvSpPr>
            <a:spLocks noGrp="1" noChangeArrowheads="1"/>
          </p:cNvSpPr>
          <p:nvPr>
            <p:ph sz="quarter" idx="1"/>
          </p:nvPr>
        </p:nvSpPr>
        <p:spPr>
          <a:xfrm>
            <a:off x="609600" y="914400"/>
            <a:ext cx="8229600" cy="4800600"/>
          </a:xfrm>
        </p:spPr>
        <p:txBody>
          <a:bodyPr>
            <a:normAutofit fontScale="62500" lnSpcReduction="20000"/>
          </a:bodyPr>
          <a:lstStyle/>
          <a:p>
            <a:r>
              <a:rPr lang="en-US"/>
              <a:t>A program error that occurs while the program is running is called a </a:t>
            </a:r>
            <a:r>
              <a:rPr lang="en-US" i="1"/>
              <a:t>runtime error</a:t>
            </a:r>
            <a:r>
              <a:rPr lang="en-US"/>
              <a:t>, and it’s</a:t>
            </a:r>
          </a:p>
          <a:p>
            <a:pPr>
              <a:buFontTx/>
              <a:buNone/>
            </a:pPr>
            <a:r>
              <a:rPr lang="en-US"/>
              <a:t>	important to understand how a runtime error (or simply </a:t>
            </a:r>
            <a:r>
              <a:rPr lang="en-US" i="1"/>
              <a:t>error </a:t>
            </a:r>
            <a:r>
              <a:rPr lang="en-US"/>
              <a:t>from now on) differs from two</a:t>
            </a:r>
          </a:p>
          <a:p>
            <a:pPr>
              <a:buFontTx/>
              <a:buNone/>
            </a:pPr>
            <a:r>
              <a:rPr lang="en-US"/>
              <a:t>	other kinds of problems that can occur in a VBA program:</a:t>
            </a:r>
          </a:p>
          <a:p>
            <a:endParaRPr lang="en-US"/>
          </a:p>
          <a:p>
            <a:r>
              <a:rPr lang="en-US"/>
              <a:t> A </a:t>
            </a:r>
            <a:r>
              <a:rPr lang="en-US" i="1"/>
              <a:t>bug </a:t>
            </a:r>
            <a:r>
              <a:rPr lang="en-US"/>
              <a:t>is a flaw in program logic that causes the program to produce incorrect</a:t>
            </a:r>
          </a:p>
          <a:p>
            <a:pPr>
              <a:buFontTx/>
              <a:buNone/>
            </a:pPr>
            <a:r>
              <a:rPr lang="en-US"/>
              <a:t>	results. Unlike an error, a bug does not prevent the program from running.</a:t>
            </a:r>
          </a:p>
          <a:p>
            <a:endParaRPr lang="en-US"/>
          </a:p>
          <a:p>
            <a:r>
              <a:rPr lang="en-US"/>
              <a:t> A </a:t>
            </a:r>
            <a:r>
              <a:rPr lang="en-US" i="1"/>
              <a:t>syntax error </a:t>
            </a:r>
            <a:r>
              <a:rPr lang="en-US"/>
              <a:t>is a mistake in VBA syntax. The VBA Editor catches and flags syntax</a:t>
            </a:r>
          </a:p>
          <a:p>
            <a:pPr>
              <a:buFontTx/>
              <a:buNone/>
            </a:pPr>
            <a:r>
              <a:rPr lang="en-US"/>
              <a:t>	errors as you write your code, so they never have a chance to affect program execution.</a:t>
            </a:r>
          </a:p>
          <a:p>
            <a:pPr>
              <a:buFontTx/>
              <a:buNone/>
            </a:pPr>
            <a:r>
              <a:rPr lang="en-US"/>
              <a:t>	</a:t>
            </a:r>
            <a:r>
              <a:rPr lang="en-US" b="1" i="1"/>
              <a:t>The Causes of Errors</a:t>
            </a:r>
          </a:p>
          <a:p>
            <a:r>
              <a:rPr lang="en-US"/>
              <a:t>Some errors are caused by mistakes in your code. Trying to access a nonexistent array element</a:t>
            </a:r>
          </a:p>
          <a:p>
            <a:pPr>
              <a:buFontTx/>
              <a:buNone/>
            </a:pPr>
            <a:r>
              <a:rPr lang="en-US"/>
              <a:t>	is one common example. For example:</a:t>
            </a:r>
          </a:p>
          <a:p>
            <a:pPr lvl="1"/>
            <a:r>
              <a:rPr lang="en-US"/>
              <a:t>Dim MyArray(100) As Single</a:t>
            </a:r>
          </a:p>
          <a:p>
            <a:pPr lvl="1"/>
            <a:r>
              <a:rPr lang="en-US"/>
              <a:t>...</a:t>
            </a:r>
          </a:p>
          <a:p>
            <a:pPr lvl="1"/>
            <a:r>
              <a:rPr lang="en-US"/>
              <a:t>MyArray(150) = 1.2 ‘ Causes an error!</a:t>
            </a:r>
          </a:p>
          <a:p>
            <a:pPr lvl="1"/>
            <a:endParaRPr lang="en-US"/>
          </a:p>
          <a:p>
            <a:pPr lvl="1"/>
            <a:r>
              <a:rPr lang="en-US"/>
              <a:t>Dim r As Range</a:t>
            </a:r>
          </a:p>
          <a:p>
            <a:pPr lvl="1"/>
            <a:r>
              <a:rPr lang="en-US"/>
              <a:t>r.Value = “Data”</a:t>
            </a:r>
          </a:p>
        </p:txBody>
      </p:sp>
      <p:sp>
        <p:nvSpPr>
          <p:cNvPr id="4" name="Slide Number Placeholder 3"/>
          <p:cNvSpPr>
            <a:spLocks noGrp="1"/>
          </p:cNvSpPr>
          <p:nvPr>
            <p:ph type="sldNum" sz="quarter" idx="15"/>
          </p:nvPr>
        </p:nvSpPr>
        <p:spPr/>
        <p:txBody>
          <a:bodyPr/>
          <a:lstStyle/>
          <a:p>
            <a:fld id="{842C91F2-2ABB-47D8-A7D7-552DABC4F71F}"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How to enable error trapping in a procedure</a:t>
            </a:r>
          </a:p>
        </p:txBody>
      </p:sp>
      <p:sp>
        <p:nvSpPr>
          <p:cNvPr id="195587" name="Rectangle 3"/>
          <p:cNvSpPr>
            <a:spLocks noGrp="1" noChangeArrowheads="1"/>
          </p:cNvSpPr>
          <p:nvPr>
            <p:ph sz="quarter" idx="1"/>
          </p:nvPr>
        </p:nvSpPr>
        <p:spPr>
          <a:xfrm>
            <a:off x="609600" y="914400"/>
            <a:ext cx="8229600" cy="4800600"/>
          </a:xfrm>
        </p:spPr>
        <p:txBody>
          <a:bodyPr>
            <a:normAutofit fontScale="62500" lnSpcReduction="20000"/>
          </a:bodyPr>
          <a:lstStyle/>
          <a:p>
            <a:r>
              <a:rPr lang="en-US"/>
              <a:t>Errors in VBA are handled by </a:t>
            </a:r>
            <a:r>
              <a:rPr lang="en-US" i="1"/>
              <a:t>trapping </a:t>
            </a:r>
            <a:r>
              <a:rPr lang="en-US"/>
              <a:t>them. When you trap an error, you tell VBA, “When</a:t>
            </a:r>
          </a:p>
          <a:p>
            <a:pPr>
              <a:buFontTx/>
              <a:buNone/>
            </a:pPr>
            <a:r>
              <a:rPr lang="en-US"/>
              <a:t>	an error occurs, do not display the default dialog box and halt the program, but rather</a:t>
            </a:r>
          </a:p>
          <a:p>
            <a:pPr>
              <a:buFontTx/>
              <a:buNone/>
            </a:pPr>
            <a:r>
              <a:rPr lang="en-US"/>
              <a:t>	route execution to a special section of code called an </a:t>
            </a:r>
            <a:r>
              <a:rPr lang="en-US" i="1"/>
              <a:t>error handler</a:t>
            </a:r>
            <a:r>
              <a:rPr lang="en-US"/>
              <a:t>.” Then, code in the error</a:t>
            </a:r>
          </a:p>
          <a:p>
            <a:pPr>
              <a:buFontTx/>
              <a:buNone/>
            </a:pPr>
            <a:r>
              <a:rPr lang="en-US"/>
              <a:t>	handler deals with—that is, handles—the error. You trap errors with an </a:t>
            </a:r>
            <a:r>
              <a:rPr lang="en-US" b="1"/>
              <a:t>On Error Goto</a:t>
            </a:r>
          </a:p>
          <a:p>
            <a:pPr>
              <a:buFontTx/>
              <a:buNone/>
            </a:pPr>
            <a:r>
              <a:rPr lang="en-US"/>
              <a:t>	statement. </a:t>
            </a:r>
          </a:p>
          <a:p>
            <a:pPr>
              <a:buFontTx/>
              <a:buNone/>
            </a:pPr>
            <a:r>
              <a:rPr lang="en-US"/>
              <a:t>	The syntax is:</a:t>
            </a:r>
          </a:p>
          <a:p>
            <a:pPr lvl="1"/>
            <a:r>
              <a:rPr lang="en-US"/>
              <a:t>On Error Goto </a:t>
            </a:r>
            <a:r>
              <a:rPr lang="en-US" i="1"/>
              <a:t>label</a:t>
            </a:r>
          </a:p>
          <a:p>
            <a:pPr lvl="1">
              <a:buFont typeface="Webdings" pitchFamily="18" charset="2"/>
              <a:buNone/>
            </a:pPr>
            <a:endParaRPr lang="en-US"/>
          </a:p>
          <a:p>
            <a:pPr lvl="1">
              <a:buFont typeface="Webdings" pitchFamily="18" charset="2"/>
              <a:buNone/>
            </a:pPr>
            <a:r>
              <a:rPr lang="en-US" b="1"/>
              <a:t>Public SomeProcedure()</a:t>
            </a:r>
          </a:p>
          <a:p>
            <a:pPr lvl="1">
              <a:buFont typeface="Webdings" pitchFamily="18" charset="2"/>
              <a:buNone/>
            </a:pPr>
            <a:r>
              <a:rPr lang="en-US"/>
              <a:t>‘ Variable declarations go here.</a:t>
            </a:r>
          </a:p>
          <a:p>
            <a:pPr lvl="1">
              <a:buFont typeface="Webdings" pitchFamily="18" charset="2"/>
              <a:buNone/>
            </a:pPr>
            <a:r>
              <a:rPr lang="en-US" b="1"/>
              <a:t>On Error Goto ErrorHandler</a:t>
            </a:r>
          </a:p>
          <a:p>
            <a:pPr lvl="1">
              <a:buFont typeface="Webdings" pitchFamily="18" charset="2"/>
              <a:buNone/>
            </a:pPr>
            <a:r>
              <a:rPr lang="en-US"/>
              <a:t>‘ Procedure code goes here.</a:t>
            </a:r>
          </a:p>
          <a:p>
            <a:pPr lvl="1">
              <a:buFont typeface="Webdings" pitchFamily="18" charset="2"/>
              <a:buNone/>
            </a:pPr>
            <a:r>
              <a:rPr lang="en-US"/>
              <a:t>Exit Sub</a:t>
            </a:r>
          </a:p>
          <a:p>
            <a:pPr lvl="1">
              <a:buFont typeface="Webdings" pitchFamily="18" charset="2"/>
              <a:buNone/>
            </a:pPr>
            <a:r>
              <a:rPr lang="en-US" b="1"/>
              <a:t>ErrorHandler:</a:t>
            </a:r>
          </a:p>
          <a:p>
            <a:pPr lvl="1">
              <a:buFont typeface="Webdings" pitchFamily="18" charset="2"/>
              <a:buNone/>
            </a:pPr>
            <a:r>
              <a:rPr lang="en-US" b="1"/>
              <a:t>‘ Error handling code goes here.</a:t>
            </a:r>
          </a:p>
          <a:p>
            <a:pPr lvl="1">
              <a:buFont typeface="Webdings" pitchFamily="18" charset="2"/>
              <a:buNone/>
            </a:pPr>
            <a:r>
              <a:rPr lang="en-US" b="1"/>
              <a:t>End Sub</a:t>
            </a:r>
            <a:endParaRPr lang="en-US" b="1" i="1"/>
          </a:p>
          <a:p>
            <a:pPr lvl="1"/>
            <a:endParaRPr lang="en-US" i="1"/>
          </a:p>
        </p:txBody>
      </p:sp>
      <p:sp>
        <p:nvSpPr>
          <p:cNvPr id="4" name="Slide Number Placeholder 3"/>
          <p:cNvSpPr>
            <a:spLocks noGrp="1"/>
          </p:cNvSpPr>
          <p:nvPr>
            <p:ph type="sldNum" sz="quarter" idx="15"/>
          </p:nvPr>
        </p:nvSpPr>
        <p:spPr/>
        <p:txBody>
          <a:bodyPr/>
          <a:lstStyle/>
          <a:p>
            <a:fld id="{EE968D1D-9DAE-4275-9FFC-9330EE2E060B}"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Using the </a:t>
            </a:r>
            <a:r>
              <a:rPr lang="en-US" b="0"/>
              <a:t>Err </a:t>
            </a:r>
            <a:r>
              <a:rPr lang="en-US"/>
              <a:t>object</a:t>
            </a:r>
          </a:p>
        </p:txBody>
      </p:sp>
      <p:sp>
        <p:nvSpPr>
          <p:cNvPr id="196611" name="Rectangle 3"/>
          <p:cNvSpPr>
            <a:spLocks noGrp="1" noChangeArrowheads="1"/>
          </p:cNvSpPr>
          <p:nvPr>
            <p:ph sz="quarter" idx="1"/>
          </p:nvPr>
        </p:nvSpPr>
        <p:spPr>
          <a:xfrm>
            <a:off x="609600" y="914400"/>
            <a:ext cx="8229600" cy="4800600"/>
          </a:xfrm>
        </p:spPr>
        <p:txBody>
          <a:bodyPr>
            <a:normAutofit fontScale="77500" lnSpcReduction="20000"/>
          </a:bodyPr>
          <a:lstStyle/>
          <a:p>
            <a:r>
              <a:rPr lang="en-US"/>
              <a:t>The </a:t>
            </a:r>
            <a:r>
              <a:rPr lang="en-US" b="1"/>
              <a:t>Err </a:t>
            </a:r>
            <a:r>
              <a:rPr lang="en-US"/>
              <a:t>object is an integral part of VBA and is always available to your program. At any</a:t>
            </a:r>
          </a:p>
          <a:p>
            <a:pPr>
              <a:buFontTx/>
              <a:buNone/>
            </a:pPr>
            <a:r>
              <a:rPr lang="en-US"/>
              <a:t>	time, the </a:t>
            </a:r>
            <a:r>
              <a:rPr lang="en-US" b="1"/>
              <a:t>Err </a:t>
            </a:r>
            <a:r>
              <a:rPr lang="en-US"/>
              <a:t>object that has occurred. contains information about the most recent error </a:t>
            </a:r>
          </a:p>
          <a:p>
            <a:endParaRPr lang="en-US"/>
          </a:p>
          <a:p>
            <a:r>
              <a:rPr lang="en-US"/>
              <a:t>The </a:t>
            </a:r>
            <a:r>
              <a:rPr lang="en-US" b="1"/>
              <a:t>Err </a:t>
            </a:r>
            <a:r>
              <a:rPr lang="en-US"/>
              <a:t>object has the following properties and methods:</a:t>
            </a:r>
          </a:p>
          <a:p>
            <a:pPr lvl="1"/>
            <a:r>
              <a:rPr lang="en-US"/>
              <a:t> </a:t>
            </a:r>
            <a:r>
              <a:rPr lang="en-US" b="1"/>
              <a:t>Number. </a:t>
            </a:r>
            <a:r>
              <a:rPr lang="en-US"/>
              <a:t>The number of the most recent error, or 0 if no error has occurred.</a:t>
            </a:r>
          </a:p>
          <a:p>
            <a:pPr lvl="1"/>
            <a:r>
              <a:rPr lang="en-US"/>
              <a:t> </a:t>
            </a:r>
            <a:r>
              <a:rPr lang="en-US" b="1"/>
              <a:t>Description. </a:t>
            </a:r>
            <a:r>
              <a:rPr lang="en-US"/>
              <a:t>A brief description of the most recent error, or a blank if no error has</a:t>
            </a:r>
          </a:p>
          <a:p>
            <a:pPr>
              <a:buFontTx/>
              <a:buNone/>
            </a:pPr>
            <a:r>
              <a:rPr lang="en-US"/>
              <a:t>		              occurred.</a:t>
            </a:r>
          </a:p>
          <a:p>
            <a:pPr lvl="1"/>
            <a:r>
              <a:rPr lang="en-US"/>
              <a:t> </a:t>
            </a:r>
            <a:r>
              <a:rPr lang="en-US" b="1"/>
              <a:t>Clear. </a:t>
            </a:r>
            <a:r>
              <a:rPr lang="en-US"/>
              <a:t>Erases the error information from the object.</a:t>
            </a:r>
          </a:p>
          <a:p>
            <a:pPr lvl="1"/>
            <a:endParaRPr lang="en-US"/>
          </a:p>
          <a:p>
            <a:pPr lvl="1"/>
            <a:endParaRPr lang="en-US" sz="1400"/>
          </a:p>
          <a:p>
            <a:pPr lvl="1">
              <a:buFont typeface="Webdings" pitchFamily="18" charset="2"/>
              <a:buNone/>
            </a:pPr>
            <a:endParaRPr lang="en-US" sz="1400"/>
          </a:p>
          <a:p>
            <a:pPr lvl="1">
              <a:buFont typeface="Webdings" pitchFamily="18" charset="2"/>
              <a:buNone/>
            </a:pPr>
            <a:r>
              <a:rPr lang="en-US" sz="1400"/>
              <a:t>The Description property of the</a:t>
            </a:r>
            <a:r>
              <a:rPr lang="en-US" b="1"/>
              <a:t> Err object provides the same error description</a:t>
            </a:r>
          </a:p>
          <a:p>
            <a:pPr lvl="1">
              <a:buFont typeface="Webdings" pitchFamily="18" charset="2"/>
              <a:buNone/>
            </a:pPr>
            <a:r>
              <a:rPr lang="en-US" b="1"/>
              <a:t>that is displayed in VBA’s default error dialog box. Also Number is the</a:t>
            </a:r>
          </a:p>
          <a:p>
            <a:pPr lvl="1">
              <a:buFont typeface="Webdings" pitchFamily="18" charset="2"/>
              <a:buNone/>
            </a:pPr>
            <a:r>
              <a:rPr lang="en-US" b="1"/>
              <a:t>default property of the Err object. Thus, writing If Err = 0 is equivalent</a:t>
            </a:r>
          </a:p>
          <a:p>
            <a:pPr lvl="1">
              <a:buFont typeface="Webdings" pitchFamily="18" charset="2"/>
              <a:buNone/>
            </a:pPr>
            <a:r>
              <a:rPr lang="en-US" b="1"/>
              <a:t>to If Err.Number = 0.</a:t>
            </a:r>
          </a:p>
        </p:txBody>
      </p:sp>
      <p:sp>
        <p:nvSpPr>
          <p:cNvPr id="4" name="Slide Number Placeholder 3"/>
          <p:cNvSpPr>
            <a:spLocks noGrp="1"/>
          </p:cNvSpPr>
          <p:nvPr>
            <p:ph type="sldNum" sz="quarter" idx="15"/>
          </p:nvPr>
        </p:nvSpPr>
        <p:spPr/>
        <p:txBody>
          <a:bodyPr/>
          <a:lstStyle/>
          <a:p>
            <a:fld id="{AA28C31C-C2BC-42C3-B332-07D7818DDF8F}"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Writing error-handling code</a:t>
            </a:r>
          </a:p>
        </p:txBody>
      </p:sp>
      <p:sp>
        <p:nvSpPr>
          <p:cNvPr id="197635" name="Rectangle 3"/>
          <p:cNvSpPr>
            <a:spLocks noGrp="1" noChangeArrowheads="1"/>
          </p:cNvSpPr>
          <p:nvPr>
            <p:ph sz="quarter" idx="1"/>
          </p:nvPr>
        </p:nvSpPr>
        <p:spPr/>
        <p:txBody>
          <a:bodyPr>
            <a:normAutofit fontScale="62500" lnSpcReduction="20000"/>
          </a:bodyPr>
          <a:lstStyle/>
          <a:p>
            <a:r>
              <a:rPr lang="en-US"/>
              <a:t>The task of error-handling code is to</a:t>
            </a:r>
          </a:p>
          <a:p>
            <a:pPr>
              <a:buFontTx/>
              <a:buNone/>
            </a:pPr>
            <a:r>
              <a:rPr lang="en-US" b="1"/>
              <a:t>	</a:t>
            </a:r>
          </a:p>
          <a:p>
            <a:pPr>
              <a:buFontTx/>
              <a:buNone/>
            </a:pPr>
            <a:r>
              <a:rPr lang="en-US" b="1"/>
              <a:t>	1. </a:t>
            </a:r>
            <a:r>
              <a:rPr lang="en-US"/>
              <a:t>Identify the error (using the </a:t>
            </a:r>
            <a:r>
              <a:rPr lang="en-US" b="1"/>
              <a:t>Err </a:t>
            </a:r>
            <a:r>
              <a:rPr lang="en-US"/>
              <a:t>object).</a:t>
            </a:r>
          </a:p>
          <a:p>
            <a:pPr>
              <a:buFontTx/>
              <a:buNone/>
            </a:pPr>
            <a:r>
              <a:rPr lang="en-US" b="1"/>
              <a:t>	2. </a:t>
            </a:r>
            <a:r>
              <a:rPr lang="en-US"/>
              <a:t>Take appropriate action, such as displaying a message to the user.</a:t>
            </a:r>
          </a:p>
          <a:p>
            <a:pPr>
              <a:buFontTx/>
              <a:buNone/>
            </a:pPr>
            <a:r>
              <a:rPr lang="en-US" b="1"/>
              <a:t>	3. </a:t>
            </a:r>
            <a:r>
              <a:rPr lang="en-US"/>
              <a:t>Resume program execution.</a:t>
            </a:r>
          </a:p>
          <a:p>
            <a:pPr>
              <a:buFontTx/>
              <a:buNone/>
            </a:pPr>
            <a:endParaRPr lang="en-US"/>
          </a:p>
          <a:p>
            <a:r>
              <a:rPr lang="en-US"/>
              <a:t>To identify the error, you must have some awareness of which errors are likely to occur in</a:t>
            </a:r>
          </a:p>
          <a:p>
            <a:pPr>
              <a:buFontTx/>
              <a:buNone/>
            </a:pPr>
            <a:r>
              <a:rPr lang="en-US"/>
              <a:t>	this specific procedure. You then test the </a:t>
            </a:r>
            <a:r>
              <a:rPr lang="en-US" b="1"/>
              <a:t>Err.Number </a:t>
            </a:r>
            <a:r>
              <a:rPr lang="en-US"/>
              <a:t>property against the code for each of</a:t>
            </a:r>
          </a:p>
          <a:p>
            <a:pPr>
              <a:buFontTx/>
              <a:buNone/>
            </a:pPr>
            <a:r>
              <a:rPr lang="en-US"/>
              <a:t>	these potential errors. When you find a match, take action appropriate for that error. For</a:t>
            </a:r>
          </a:p>
          <a:p>
            <a:pPr>
              <a:buFontTx/>
              <a:buNone/>
            </a:pPr>
            <a:r>
              <a:rPr lang="en-US"/>
              <a:t>	example, suppose your program is trying to open a workbook file that is located on a shared</a:t>
            </a:r>
          </a:p>
          <a:p>
            <a:pPr>
              <a:buFontTx/>
              <a:buNone/>
            </a:pPr>
            <a:r>
              <a:rPr lang="en-US"/>
              <a:t>	network drive. There are several errors that can occur:</a:t>
            </a:r>
          </a:p>
          <a:p>
            <a:pPr>
              <a:buFontTx/>
              <a:buNone/>
            </a:pPr>
            <a:endParaRPr lang="en-US"/>
          </a:p>
          <a:p>
            <a:pPr lvl="1"/>
            <a:r>
              <a:rPr lang="en-US"/>
              <a:t> Error 53, file not found</a:t>
            </a:r>
          </a:p>
          <a:p>
            <a:pPr lvl="1"/>
            <a:r>
              <a:rPr lang="en-US"/>
              <a:t> Error 76, path not found</a:t>
            </a:r>
          </a:p>
          <a:p>
            <a:pPr lvl="1"/>
            <a:r>
              <a:rPr lang="en-US"/>
              <a:t> Error 68, device not available</a:t>
            </a:r>
          </a:p>
          <a:p>
            <a:pPr lvl="1"/>
            <a:r>
              <a:rPr lang="en-US"/>
              <a:t> Error 75, path/file access error</a:t>
            </a:r>
          </a:p>
        </p:txBody>
      </p:sp>
      <p:sp>
        <p:nvSpPr>
          <p:cNvPr id="4" name="Slide Number Placeholder 3"/>
          <p:cNvSpPr>
            <a:spLocks noGrp="1"/>
          </p:cNvSpPr>
          <p:nvPr>
            <p:ph type="sldNum" sz="quarter" idx="15"/>
          </p:nvPr>
        </p:nvSpPr>
        <p:spPr/>
        <p:txBody>
          <a:bodyPr/>
          <a:lstStyle/>
          <a:p>
            <a:fld id="{8038215B-479D-4576-B8A6-F6D91EB8BA55}"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Deferring error handling</a:t>
            </a:r>
          </a:p>
        </p:txBody>
      </p:sp>
      <p:sp>
        <p:nvSpPr>
          <p:cNvPr id="198659" name="Rectangle 3"/>
          <p:cNvSpPr>
            <a:spLocks noGrp="1" noChangeArrowheads="1"/>
          </p:cNvSpPr>
          <p:nvPr>
            <p:ph sz="quarter" idx="1"/>
          </p:nvPr>
        </p:nvSpPr>
        <p:spPr/>
        <p:txBody>
          <a:bodyPr>
            <a:normAutofit fontScale="55000" lnSpcReduction="20000"/>
          </a:bodyPr>
          <a:lstStyle/>
          <a:p>
            <a:r>
              <a:rPr lang="en-US"/>
              <a:t>Another error-handling technique is to defer the handling of the error. In other words, VBA</a:t>
            </a:r>
          </a:p>
          <a:p>
            <a:pPr>
              <a:buFontTx/>
              <a:buNone/>
            </a:pPr>
            <a:r>
              <a:rPr lang="en-US"/>
              <a:t>	does not trap the error but instead ignores it. Your code can then examine the </a:t>
            </a:r>
            <a:r>
              <a:rPr lang="en-US" b="1"/>
              <a:t>Err </a:t>
            </a:r>
            <a:r>
              <a:rPr lang="en-US"/>
              <a:t>object</a:t>
            </a:r>
          </a:p>
          <a:p>
            <a:pPr>
              <a:buFontTx/>
              <a:buNone/>
            </a:pPr>
            <a:r>
              <a:rPr lang="en-US"/>
              <a:t>	to see the type of error, if any, has occurred. </a:t>
            </a:r>
          </a:p>
          <a:p>
            <a:pPr>
              <a:buFontTx/>
              <a:buNone/>
            </a:pPr>
            <a:r>
              <a:rPr lang="en-US"/>
              <a:t>	To defer error handling, use the </a:t>
            </a:r>
            <a:r>
              <a:rPr lang="en-US" b="1"/>
              <a:t>On Error Resume Next </a:t>
            </a:r>
            <a:r>
              <a:rPr lang="en-US"/>
              <a:t>statement. Any subsequent error (within </a:t>
            </a:r>
          </a:p>
          <a:p>
            <a:pPr>
              <a:buFontTx/>
              <a:buNone/>
            </a:pPr>
            <a:r>
              <a:rPr lang="en-US"/>
              <a:t>	the procedure) is ignored, and information</a:t>
            </a:r>
          </a:p>
          <a:p>
            <a:pPr>
              <a:buFontTx/>
              <a:buNone/>
            </a:pPr>
            <a:r>
              <a:rPr lang="en-US"/>
              <a:t>	about the error is placed in the </a:t>
            </a:r>
            <a:r>
              <a:rPr lang="en-US" b="1"/>
              <a:t>Err </a:t>
            </a:r>
            <a:r>
              <a:rPr lang="en-US"/>
              <a:t>object. Your code can use this information to</a:t>
            </a:r>
          </a:p>
          <a:p>
            <a:pPr>
              <a:buFontTx/>
              <a:buNone/>
            </a:pPr>
            <a:r>
              <a:rPr lang="en-US"/>
              <a:t>	determine if an error occurred and, if so, what action to take. Here’s how you would structure</a:t>
            </a:r>
          </a:p>
          <a:p>
            <a:pPr>
              <a:buFontTx/>
              <a:buNone/>
            </a:pPr>
            <a:r>
              <a:rPr lang="en-US"/>
              <a:t>	your code:</a:t>
            </a:r>
          </a:p>
          <a:p>
            <a:pPr>
              <a:buFontTx/>
              <a:buNone/>
            </a:pPr>
            <a:r>
              <a:rPr lang="en-US"/>
              <a:t>	</a:t>
            </a:r>
          </a:p>
          <a:p>
            <a:pPr>
              <a:buFontTx/>
              <a:buNone/>
            </a:pPr>
            <a:r>
              <a:rPr lang="en-US"/>
              <a:t>	On Error Resume Next</a:t>
            </a:r>
          </a:p>
          <a:p>
            <a:pPr>
              <a:buFontTx/>
              <a:buNone/>
            </a:pPr>
            <a:r>
              <a:rPr lang="en-US"/>
              <a:t>	‘ Code that might cause an error goes here.</a:t>
            </a:r>
          </a:p>
          <a:p>
            <a:pPr>
              <a:buFontTx/>
              <a:buNone/>
            </a:pPr>
            <a:r>
              <a:rPr lang="en-US"/>
              <a:t>	‘ If no error occurred, Err.Number is 0.</a:t>
            </a:r>
          </a:p>
          <a:p>
            <a:pPr>
              <a:buFontTx/>
              <a:buNone/>
            </a:pPr>
            <a:r>
              <a:rPr lang="en-US"/>
              <a:t>	If Err.Number &gt; 0 Then</a:t>
            </a:r>
          </a:p>
          <a:p>
            <a:pPr>
              <a:buFontTx/>
              <a:buNone/>
            </a:pPr>
            <a:r>
              <a:rPr lang="en-US"/>
              <a:t>	‘ Code to check the error number and</a:t>
            </a:r>
          </a:p>
          <a:p>
            <a:pPr>
              <a:buFontTx/>
              <a:buNone/>
            </a:pPr>
            <a:r>
              <a:rPr lang="en-US"/>
              <a:t>	‘ respond appropriately goes here.</a:t>
            </a:r>
          </a:p>
          <a:p>
            <a:pPr>
              <a:buFontTx/>
              <a:buNone/>
            </a:pPr>
            <a:r>
              <a:rPr lang="en-US"/>
              <a:t>	End If</a:t>
            </a:r>
          </a:p>
        </p:txBody>
      </p:sp>
      <p:sp>
        <p:nvSpPr>
          <p:cNvPr id="4" name="Slide Number Placeholder 3"/>
          <p:cNvSpPr>
            <a:spLocks noGrp="1"/>
          </p:cNvSpPr>
          <p:nvPr>
            <p:ph type="sldNum" sz="quarter" idx="15"/>
          </p:nvPr>
        </p:nvSpPr>
        <p:spPr/>
        <p:txBody>
          <a:bodyPr/>
          <a:lstStyle/>
          <a:p>
            <a:fld id="{CEE968A3-9414-44B5-8B64-E9D71004DB2E}"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Using errors as programming tools</a:t>
            </a:r>
          </a:p>
        </p:txBody>
      </p:sp>
      <p:sp>
        <p:nvSpPr>
          <p:cNvPr id="199683" name="Rectangle 3"/>
          <p:cNvSpPr>
            <a:spLocks noGrp="1" noChangeArrowheads="1"/>
          </p:cNvSpPr>
          <p:nvPr>
            <p:ph sz="quarter" idx="1"/>
          </p:nvPr>
        </p:nvSpPr>
        <p:spPr>
          <a:xfrm>
            <a:off x="590550" y="895350"/>
            <a:ext cx="8229600" cy="5029200"/>
          </a:xfrm>
        </p:spPr>
        <p:txBody>
          <a:bodyPr>
            <a:normAutofit fontScale="62500" lnSpcReduction="20000"/>
          </a:bodyPr>
          <a:lstStyle/>
          <a:p>
            <a:pPr>
              <a:lnSpc>
                <a:spcPct val="90000"/>
              </a:lnSpc>
            </a:pPr>
            <a:r>
              <a:rPr lang="en-US"/>
              <a:t>VBA’s error-trapping capability can be used as a programming tool is some situations.</a:t>
            </a:r>
          </a:p>
          <a:p>
            <a:pPr>
              <a:lnSpc>
                <a:spcPct val="90000"/>
              </a:lnSpc>
              <a:buFontTx/>
              <a:buNone/>
            </a:pPr>
            <a:r>
              <a:rPr lang="en-US"/>
              <a:t>	An error can alert you that a certain condition exists, and your program can take action</a:t>
            </a:r>
          </a:p>
          <a:p>
            <a:pPr>
              <a:lnSpc>
                <a:spcPct val="90000"/>
              </a:lnSpc>
              <a:buFontTx/>
              <a:buNone/>
            </a:pPr>
            <a:r>
              <a:rPr lang="en-US"/>
              <a:t>	accordingly.</a:t>
            </a:r>
          </a:p>
          <a:p>
            <a:pPr>
              <a:lnSpc>
                <a:spcPct val="90000"/>
              </a:lnSpc>
              <a:buFontTx/>
              <a:buNone/>
            </a:pPr>
            <a:r>
              <a:rPr lang="en-US"/>
              <a:t>	As an example, consider the following code:</a:t>
            </a:r>
          </a:p>
          <a:p>
            <a:pPr>
              <a:lnSpc>
                <a:spcPct val="90000"/>
              </a:lnSpc>
              <a:buFontTx/>
              <a:buNone/>
            </a:pPr>
            <a:endParaRPr lang="en-US"/>
          </a:p>
          <a:p>
            <a:pPr>
              <a:lnSpc>
                <a:spcPct val="90000"/>
              </a:lnSpc>
              <a:buFontTx/>
              <a:buNone/>
            </a:pPr>
            <a:r>
              <a:rPr lang="en-US"/>
              <a:t>	Dim wb As Workbook</a:t>
            </a:r>
          </a:p>
          <a:p>
            <a:pPr>
              <a:lnSpc>
                <a:spcPct val="90000"/>
              </a:lnSpc>
              <a:buFontTx/>
              <a:buNone/>
            </a:pPr>
            <a:r>
              <a:rPr lang="en-US"/>
              <a:t>	Set wb = Workbooks(“SalesData”)</a:t>
            </a:r>
          </a:p>
          <a:p>
            <a:pPr>
              <a:lnSpc>
                <a:spcPct val="90000"/>
              </a:lnSpc>
              <a:buFontTx/>
              <a:buNone/>
            </a:pPr>
            <a:endParaRPr lang="en-US"/>
          </a:p>
          <a:p>
            <a:pPr lvl="1">
              <a:lnSpc>
                <a:spcPct val="90000"/>
              </a:lnSpc>
            </a:pPr>
            <a:r>
              <a:rPr lang="en-US"/>
              <a:t>If the workbook named SalesData is open, this code works fine. If it is not open, however,</a:t>
            </a:r>
          </a:p>
          <a:p>
            <a:pPr lvl="1">
              <a:lnSpc>
                <a:spcPct val="90000"/>
              </a:lnSpc>
              <a:buFont typeface="Webdings" pitchFamily="18" charset="2"/>
              <a:buNone/>
            </a:pPr>
            <a:r>
              <a:rPr lang="en-US"/>
              <a:t>an error occurs.</a:t>
            </a:r>
          </a:p>
          <a:p>
            <a:pPr>
              <a:lnSpc>
                <a:spcPct val="90000"/>
              </a:lnSpc>
            </a:pPr>
            <a:endParaRPr lang="en-US"/>
          </a:p>
          <a:p>
            <a:pPr>
              <a:lnSpc>
                <a:spcPct val="90000"/>
              </a:lnSpc>
              <a:buFontTx/>
              <a:buNone/>
            </a:pPr>
            <a:r>
              <a:rPr lang="en-US"/>
              <a:t>	Public Function GetReferenceToWorkbook(wbName As String) As Workbook</a:t>
            </a:r>
          </a:p>
          <a:p>
            <a:pPr lvl="1">
              <a:lnSpc>
                <a:spcPct val="90000"/>
              </a:lnSpc>
              <a:buFont typeface="Webdings" pitchFamily="18" charset="2"/>
              <a:buNone/>
            </a:pPr>
            <a:r>
              <a:rPr lang="en-US"/>
              <a:t>	Dim wb As Workbook</a:t>
            </a:r>
          </a:p>
          <a:p>
            <a:pPr lvl="1">
              <a:lnSpc>
                <a:spcPct val="90000"/>
              </a:lnSpc>
              <a:buFont typeface="Webdings" pitchFamily="18" charset="2"/>
              <a:buNone/>
            </a:pPr>
            <a:r>
              <a:rPr lang="en-US"/>
              <a:t>	On Error Resume Next</a:t>
            </a:r>
          </a:p>
          <a:p>
            <a:pPr lvl="1">
              <a:lnSpc>
                <a:spcPct val="90000"/>
              </a:lnSpc>
              <a:buFont typeface="Webdings" pitchFamily="18" charset="2"/>
              <a:buNone/>
            </a:pPr>
            <a:r>
              <a:rPr lang="en-US"/>
              <a:t>	Set wb = Workbooks(wbName)</a:t>
            </a:r>
          </a:p>
          <a:p>
            <a:pPr lvl="1">
              <a:lnSpc>
                <a:spcPct val="90000"/>
              </a:lnSpc>
              <a:buFont typeface="Webdings" pitchFamily="18" charset="2"/>
              <a:buNone/>
            </a:pPr>
            <a:r>
              <a:rPr lang="en-US"/>
              <a:t>	If Err = 0 Then ‘ wbName is open.</a:t>
            </a:r>
          </a:p>
          <a:p>
            <a:pPr lvl="1">
              <a:lnSpc>
                <a:spcPct val="90000"/>
              </a:lnSpc>
              <a:buFont typeface="Webdings" pitchFamily="18" charset="2"/>
              <a:buNone/>
            </a:pPr>
            <a:r>
              <a:rPr lang="en-US"/>
              <a:t>	Set GetReferenceToWorkbook = wb</a:t>
            </a:r>
          </a:p>
          <a:p>
            <a:pPr lvl="1">
              <a:lnSpc>
                <a:spcPct val="90000"/>
              </a:lnSpc>
              <a:buFont typeface="Webdings" pitchFamily="18" charset="2"/>
              <a:buNone/>
            </a:pPr>
            <a:r>
              <a:rPr lang="en-US"/>
              <a:t>	Else ‘ wbName is not open, so return Nothing.</a:t>
            </a:r>
          </a:p>
          <a:p>
            <a:pPr lvl="1">
              <a:lnSpc>
                <a:spcPct val="90000"/>
              </a:lnSpc>
              <a:buFont typeface="Webdings" pitchFamily="18" charset="2"/>
              <a:buNone/>
            </a:pPr>
            <a:r>
              <a:rPr lang="en-US"/>
              <a:t>	Set GetReferenceToWorkbook = Nothing</a:t>
            </a:r>
          </a:p>
          <a:p>
            <a:pPr lvl="1">
              <a:lnSpc>
                <a:spcPct val="90000"/>
              </a:lnSpc>
              <a:buFont typeface="Webdings" pitchFamily="18" charset="2"/>
              <a:buNone/>
            </a:pPr>
            <a:r>
              <a:rPr lang="en-US"/>
              <a:t>	End If</a:t>
            </a:r>
          </a:p>
          <a:p>
            <a:pPr>
              <a:lnSpc>
                <a:spcPct val="90000"/>
              </a:lnSpc>
              <a:buFontTx/>
              <a:buNone/>
            </a:pPr>
            <a:r>
              <a:rPr lang="en-US"/>
              <a:t>	End Function</a:t>
            </a:r>
          </a:p>
        </p:txBody>
      </p:sp>
      <p:sp>
        <p:nvSpPr>
          <p:cNvPr id="4" name="Slide Number Placeholder 3"/>
          <p:cNvSpPr>
            <a:spLocks noGrp="1"/>
          </p:cNvSpPr>
          <p:nvPr>
            <p:ph type="sldNum" sz="quarter" idx="15"/>
          </p:nvPr>
        </p:nvSpPr>
        <p:spPr/>
        <p:txBody>
          <a:bodyPr/>
          <a:lstStyle/>
          <a:p>
            <a:fld id="{9C5CCC4C-65F5-4F6C-8BC5-38FCE38A8CFB}" type="slidenum">
              <a:rPr lang="en-US"/>
              <a:pPr/>
              <a:t>9</a:t>
            </a:fld>
            <a:endParaRPr lang="en-US"/>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55"/>
        <a:ea typeface=""/>
        <a:cs typeface=""/>
      </a:majorFont>
      <a:minorFont>
        <a:latin typeface="Univers 5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3844</TotalTime>
  <Words>361</Words>
  <Application>Microsoft Office PowerPoint</Application>
  <PresentationFormat>On-screen Show (4:3)</PresentationFormat>
  <Paragraphs>242</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Univers 55</vt:lpstr>
      <vt:lpstr>Webdings</vt:lpstr>
      <vt:lpstr>Times New Roman</vt:lpstr>
      <vt:lpstr>Blank Presentation</vt:lpstr>
      <vt:lpstr>2_Blank Presentation</vt:lpstr>
      <vt:lpstr>Oriel</vt:lpstr>
      <vt:lpstr>Slide 1</vt:lpstr>
      <vt:lpstr>Sessions covered in this course</vt:lpstr>
      <vt:lpstr>Session: Handling Runtime Errors</vt:lpstr>
      <vt:lpstr>Understanding runtime errors and their causes</vt:lpstr>
      <vt:lpstr>How to enable error trapping in a procedure</vt:lpstr>
      <vt:lpstr>Using the Err object</vt:lpstr>
      <vt:lpstr>Writing error-handling code</vt:lpstr>
      <vt:lpstr>Deferring error handling</vt:lpstr>
      <vt:lpstr>Using errors as programming tools</vt:lpstr>
      <vt:lpstr>Session: Database Tasks</vt:lpstr>
      <vt:lpstr>Databases in Excel</vt:lpstr>
      <vt:lpstr>Database fundamentals: records and fields</vt:lpstr>
      <vt:lpstr>Sorting records</vt:lpstr>
      <vt:lpstr>Filtering records</vt:lpstr>
      <vt:lpstr>Creating and using data entry forms</vt:lpstr>
      <vt:lpstr>Using database statistical functions</vt:lpstr>
    </vt:vector>
  </TitlesOfParts>
  <Company>HSBC Bank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Ganeshan Srinivasan</dc:creator>
  <cp:lastModifiedBy>Deepak.Mishra</cp:lastModifiedBy>
  <cp:revision>100</cp:revision>
  <dcterms:created xsi:type="dcterms:W3CDTF">2009-03-11T08:28:00Z</dcterms:created>
  <dcterms:modified xsi:type="dcterms:W3CDTF">2011-06-14T08:04:18Z</dcterms:modified>
</cp:coreProperties>
</file>