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50"/>
  </p:notesMasterIdLst>
  <p:handoutMasterIdLst>
    <p:handoutMasterId r:id="rId51"/>
  </p:handoutMasterIdLst>
  <p:sldIdLst>
    <p:sldId id="358" r:id="rId5"/>
    <p:sldId id="359" r:id="rId6"/>
    <p:sldId id="388" r:id="rId7"/>
    <p:sldId id="360" r:id="rId8"/>
    <p:sldId id="361" r:id="rId9"/>
    <p:sldId id="362" r:id="rId10"/>
    <p:sldId id="363" r:id="rId11"/>
    <p:sldId id="364" r:id="rId12"/>
    <p:sldId id="365" r:id="rId13"/>
    <p:sldId id="396" r:id="rId14"/>
    <p:sldId id="397" r:id="rId15"/>
    <p:sldId id="366" r:id="rId16"/>
    <p:sldId id="368" r:id="rId17"/>
    <p:sldId id="370" r:id="rId18"/>
    <p:sldId id="398" r:id="rId19"/>
    <p:sldId id="399" r:id="rId20"/>
    <p:sldId id="371" r:id="rId21"/>
    <p:sldId id="372" r:id="rId22"/>
    <p:sldId id="400" r:id="rId23"/>
    <p:sldId id="373" r:id="rId24"/>
    <p:sldId id="385" r:id="rId25"/>
    <p:sldId id="392" r:id="rId26"/>
    <p:sldId id="401" r:id="rId27"/>
    <p:sldId id="390" r:id="rId28"/>
    <p:sldId id="389" r:id="rId29"/>
    <p:sldId id="391" r:id="rId30"/>
    <p:sldId id="404" r:id="rId31"/>
    <p:sldId id="406" r:id="rId32"/>
    <p:sldId id="377" r:id="rId33"/>
    <p:sldId id="395" r:id="rId34"/>
    <p:sldId id="408" r:id="rId35"/>
    <p:sldId id="394" r:id="rId36"/>
    <p:sldId id="409" r:id="rId37"/>
    <p:sldId id="410" r:id="rId38"/>
    <p:sldId id="411" r:id="rId39"/>
    <p:sldId id="412" r:id="rId40"/>
    <p:sldId id="413" r:id="rId41"/>
    <p:sldId id="414" r:id="rId42"/>
    <p:sldId id="415" r:id="rId43"/>
    <p:sldId id="416" r:id="rId44"/>
    <p:sldId id="417" r:id="rId45"/>
    <p:sldId id="418" r:id="rId46"/>
    <p:sldId id="419" r:id="rId47"/>
    <p:sldId id="421" r:id="rId48"/>
    <p:sldId id="420" r:id="rId49"/>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155"/>
    <a:srgbClr val="A50021"/>
    <a:srgbClr val="FF0000"/>
    <a:srgbClr val="663300"/>
    <a:srgbClr val="336600"/>
    <a:srgbClr val="CC0000"/>
    <a:srgbClr val="003366"/>
    <a:srgbClr val="00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6" autoAdjust="0"/>
    <p:restoredTop sz="80000" autoAdjust="0"/>
  </p:normalViewPr>
  <p:slideViewPr>
    <p:cSldViewPr snapToGrid="0">
      <p:cViewPr varScale="1">
        <p:scale>
          <a:sx n="78" d="100"/>
          <a:sy n="78" d="100"/>
        </p:scale>
        <p:origin x="-7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92564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23" y="0"/>
            <a:ext cx="2970684" cy="465445"/>
          </a:xfrm>
          <a:prstGeom prst="rect">
            <a:avLst/>
          </a:prstGeom>
          <a:noFill/>
          <a:ln w="9525">
            <a:noFill/>
            <a:miter lim="800000"/>
            <a:headEnd/>
            <a:tailEnd/>
          </a:ln>
          <a:effectLst/>
        </p:spPr>
        <p:txBody>
          <a:bodyPr vert="horz" wrap="square" lIns="18874" tIns="0" rIns="18874" bIns="0" numCol="1" anchor="t" anchorCtr="0" compatLnSpc="1">
            <a:prstTxWarp prst="textNoShape">
              <a:avLst/>
            </a:prstTxWarp>
          </a:bodyPr>
          <a:lstStyle>
            <a:lvl1pPr defTabSz="956328">
              <a:defRPr sz="1000" i="1"/>
            </a:lvl1pPr>
          </a:lstStyle>
          <a:p>
            <a:pPr>
              <a:defRPr/>
            </a:pPr>
            <a:endParaRPr lang="en-US"/>
          </a:p>
        </p:txBody>
      </p:sp>
      <p:sp>
        <p:nvSpPr>
          <p:cNvPr id="2051" name="Rectangle 3"/>
          <p:cNvSpPr>
            <a:spLocks noGrp="1" noChangeArrowheads="1"/>
          </p:cNvSpPr>
          <p:nvPr>
            <p:ph type="dt" idx="1"/>
          </p:nvPr>
        </p:nvSpPr>
        <p:spPr bwMode="auto">
          <a:xfrm>
            <a:off x="3887317" y="0"/>
            <a:ext cx="2970683" cy="465445"/>
          </a:xfrm>
          <a:prstGeom prst="rect">
            <a:avLst/>
          </a:prstGeom>
          <a:noFill/>
          <a:ln w="9525">
            <a:noFill/>
            <a:miter lim="800000"/>
            <a:headEnd/>
            <a:tailEnd/>
          </a:ln>
          <a:effectLst/>
        </p:spPr>
        <p:txBody>
          <a:bodyPr vert="horz" wrap="square" lIns="18874" tIns="0" rIns="18874" bIns="0" numCol="1" anchor="t" anchorCtr="0" compatLnSpc="1">
            <a:prstTxWarp prst="textNoShape">
              <a:avLst/>
            </a:prstTxWarp>
          </a:bodyPr>
          <a:lstStyle>
            <a:lvl1pPr algn="r" defTabSz="956328">
              <a:defRPr sz="1000" i="1"/>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12838" y="703263"/>
            <a:ext cx="4630737" cy="347345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13588" y="4417040"/>
            <a:ext cx="5029302" cy="4182755"/>
          </a:xfrm>
          <a:prstGeom prst="rect">
            <a:avLst/>
          </a:prstGeom>
          <a:noFill/>
          <a:ln w="9525">
            <a:noFill/>
            <a:miter lim="800000"/>
            <a:headEnd/>
            <a:tailEnd/>
          </a:ln>
          <a:effectLst/>
        </p:spPr>
        <p:txBody>
          <a:bodyPr vert="horz" wrap="square" lIns="94373" tIns="47187" rIns="94373" bIns="4718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23" y="8830956"/>
            <a:ext cx="2970684" cy="465445"/>
          </a:xfrm>
          <a:prstGeom prst="rect">
            <a:avLst/>
          </a:prstGeom>
          <a:noFill/>
          <a:ln w="9525">
            <a:noFill/>
            <a:miter lim="800000"/>
            <a:headEnd/>
            <a:tailEnd/>
          </a:ln>
          <a:effectLst/>
        </p:spPr>
        <p:txBody>
          <a:bodyPr vert="horz" wrap="square" lIns="18874" tIns="0" rIns="18874" bIns="0" numCol="1" anchor="b" anchorCtr="0" compatLnSpc="1">
            <a:prstTxWarp prst="textNoShape">
              <a:avLst/>
            </a:prstTxWarp>
          </a:bodyPr>
          <a:lstStyle>
            <a:lvl1pPr defTabSz="956328">
              <a:defRPr sz="1000" i="1"/>
            </a:lvl1pPr>
          </a:lstStyle>
          <a:p>
            <a:pPr>
              <a:defRPr/>
            </a:pPr>
            <a:endParaRPr lang="en-US"/>
          </a:p>
        </p:txBody>
      </p:sp>
      <p:sp>
        <p:nvSpPr>
          <p:cNvPr id="2055" name="Rectangle 7"/>
          <p:cNvSpPr>
            <a:spLocks noGrp="1" noChangeArrowheads="1"/>
          </p:cNvSpPr>
          <p:nvPr>
            <p:ph type="sldNum" sz="quarter" idx="5"/>
          </p:nvPr>
        </p:nvSpPr>
        <p:spPr bwMode="auto">
          <a:xfrm>
            <a:off x="3887317" y="8830956"/>
            <a:ext cx="2970683" cy="465445"/>
          </a:xfrm>
          <a:prstGeom prst="rect">
            <a:avLst/>
          </a:prstGeom>
          <a:noFill/>
          <a:ln w="9525">
            <a:noFill/>
            <a:miter lim="800000"/>
            <a:headEnd/>
            <a:tailEnd/>
          </a:ln>
          <a:effectLst/>
        </p:spPr>
        <p:txBody>
          <a:bodyPr vert="horz" wrap="square" lIns="18874" tIns="0" rIns="18874" bIns="0" numCol="1" anchor="b" anchorCtr="0" compatLnSpc="1">
            <a:prstTxWarp prst="textNoShape">
              <a:avLst/>
            </a:prstTxWarp>
          </a:bodyPr>
          <a:lstStyle>
            <a:lvl1pPr algn="r" defTabSz="956328">
              <a:defRPr sz="1000" i="1"/>
            </a:lvl1pPr>
          </a:lstStyle>
          <a:p>
            <a:pPr>
              <a:defRPr/>
            </a:pPr>
            <a:fld id="{DCED14F8-B16B-4C9C-91A8-F55EC428713E}" type="slidenum">
              <a:rPr lang="en-US"/>
              <a:pPr>
                <a:defRPr/>
              </a:pPr>
              <a:t>‹#›</a:t>
            </a:fld>
            <a:endParaRPr lang="en-US"/>
          </a:p>
        </p:txBody>
      </p:sp>
    </p:spTree>
    <p:extLst>
      <p:ext uri="{BB962C8B-B14F-4D97-AF65-F5344CB8AC3E}">
        <p14:creationId xmlns="" xmlns:p14="http://schemas.microsoft.com/office/powerpoint/2010/main" val="4068119028"/>
      </p:ext>
    </p:extLst>
  </p:cSld>
  <p:clrMap bg1="lt1" tx1="dk1" bg2="lt2" tx2="dk2" accent1="accent1" accent2="accent2" accent3="accent3" accent4="accent4" accent5="accent5" accent6="accent6" hlink="hlink" folHlink="folHlink"/>
  <p:notesStyle>
    <a:lvl1pPr algn="l" defTabSz="9652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9900" algn="l" defTabSz="9652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9800" algn="l" defTabSz="9652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09700" algn="l" defTabSz="9652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79600" algn="l" defTabSz="9652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ED14F8-B16B-4C9C-91A8-F55EC428713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b="1" dirty="0" smtClean="0"/>
          </a:p>
        </p:txBody>
      </p:sp>
      <p:sp>
        <p:nvSpPr>
          <p:cNvPr id="48132" name="Slide Number Placeholder 3"/>
          <p:cNvSpPr>
            <a:spLocks noGrp="1"/>
          </p:cNvSpPr>
          <p:nvPr>
            <p:ph type="sldNum" sz="quarter" idx="5"/>
          </p:nvPr>
        </p:nvSpPr>
        <p:spPr>
          <a:noFill/>
        </p:spPr>
        <p:txBody>
          <a:bodyPr/>
          <a:lstStyle/>
          <a:p>
            <a:pPr defTabSz="955675"/>
            <a:fld id="{64389B44-A1CA-4ADD-912E-52FB5156B926}" type="slidenum">
              <a:rPr lang="en-US" smtClean="0"/>
              <a:pPr defTabSz="955675"/>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b="1" dirty="0" smtClean="0"/>
          </a:p>
        </p:txBody>
      </p:sp>
      <p:sp>
        <p:nvSpPr>
          <p:cNvPr id="48132" name="Slide Number Placeholder 3"/>
          <p:cNvSpPr>
            <a:spLocks noGrp="1"/>
          </p:cNvSpPr>
          <p:nvPr>
            <p:ph type="sldNum" sz="quarter" idx="5"/>
          </p:nvPr>
        </p:nvSpPr>
        <p:spPr>
          <a:noFill/>
        </p:spPr>
        <p:txBody>
          <a:bodyPr/>
          <a:lstStyle/>
          <a:p>
            <a:pPr defTabSz="955675"/>
            <a:fld id="{64389B44-A1CA-4ADD-912E-52FB5156B926}" type="slidenum">
              <a:rPr lang="en-US" smtClean="0"/>
              <a:pPr defTabSz="955675"/>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b="1" dirty="0" smtClean="0"/>
          </a:p>
        </p:txBody>
      </p:sp>
      <p:sp>
        <p:nvSpPr>
          <p:cNvPr id="48132" name="Slide Number Placeholder 3"/>
          <p:cNvSpPr>
            <a:spLocks noGrp="1"/>
          </p:cNvSpPr>
          <p:nvPr>
            <p:ph type="sldNum" sz="quarter" idx="5"/>
          </p:nvPr>
        </p:nvSpPr>
        <p:spPr>
          <a:noFill/>
        </p:spPr>
        <p:txBody>
          <a:bodyPr/>
          <a:lstStyle/>
          <a:p>
            <a:pPr defTabSz="955675"/>
            <a:fld id="{64389B44-A1CA-4ADD-912E-52FB5156B926}" type="slidenum">
              <a:rPr lang="en-US" smtClean="0"/>
              <a:pPr defTabSz="955675"/>
              <a:t>16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marL="0" marR="0" indent="0" algn="l" defTabSz="9652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marL="0" marR="0" indent="0" algn="l" defTabSz="9652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1773BF5-6F17-42C3-921E-B73887F702D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1773BF5-6F17-42C3-921E-B73887F702D4}"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1773BF5-6F17-42C3-921E-B73887F702D4}"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28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p>
        </p:txBody>
      </p:sp>
      <p:sp>
        <p:nvSpPr>
          <p:cNvPr id="50180" name="Slide Number Placeholder 3"/>
          <p:cNvSpPr>
            <a:spLocks noGrp="1"/>
          </p:cNvSpPr>
          <p:nvPr>
            <p:ph type="sldNum" sz="quarter" idx="5"/>
          </p:nvPr>
        </p:nvSpPr>
        <p:spPr>
          <a:noFill/>
        </p:spPr>
        <p:txBody>
          <a:bodyPr/>
          <a:lstStyle/>
          <a:p>
            <a:pPr defTabSz="955675"/>
            <a:fld id="{5E7D17CD-7E5B-42A4-93F2-A3318154046A}" type="slidenum">
              <a:rPr lang="en-US" smtClean="0"/>
              <a:pPr defTabSz="955675"/>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1773BF5-6F17-42C3-921E-B73887F702D4}"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1773BF5-6F17-42C3-921E-B73887F702D4}"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dirty="0" smtClean="0"/>
          </a:p>
        </p:txBody>
      </p:sp>
      <p:sp>
        <p:nvSpPr>
          <p:cNvPr id="38916" name="Slide Number Placeholder 3"/>
          <p:cNvSpPr>
            <a:spLocks noGrp="1"/>
          </p:cNvSpPr>
          <p:nvPr>
            <p:ph type="sldNum" sz="quarter" idx="5"/>
          </p:nvPr>
        </p:nvSpPr>
        <p:spPr>
          <a:noFill/>
        </p:spPr>
        <p:txBody>
          <a:bodyPr/>
          <a:lstStyle/>
          <a:p>
            <a:pPr defTabSz="955675"/>
            <a:fld id="{14260A3B-F348-40F4-8C64-9D755E259915}" type="slidenum">
              <a:rPr lang="en-US" smtClean="0"/>
              <a:pPr defTabSz="955675"/>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dirty="0" smtClean="0"/>
          </a:p>
        </p:txBody>
      </p:sp>
      <p:sp>
        <p:nvSpPr>
          <p:cNvPr id="39940" name="Slide Number Placeholder 3"/>
          <p:cNvSpPr>
            <a:spLocks noGrp="1"/>
          </p:cNvSpPr>
          <p:nvPr>
            <p:ph type="sldNum" sz="quarter" idx="5"/>
          </p:nvPr>
        </p:nvSpPr>
        <p:spPr>
          <a:noFill/>
        </p:spPr>
        <p:txBody>
          <a:bodyPr/>
          <a:lstStyle/>
          <a:p>
            <a:pPr defTabSz="955675"/>
            <a:fld id="{669ACE5D-4D99-4BE3-BBF4-576F17CF3D4C}" type="slidenum">
              <a:rPr lang="en-US" smtClean="0"/>
              <a:pPr defTabSz="955675"/>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smtClean="0"/>
          </a:p>
        </p:txBody>
      </p:sp>
      <p:sp>
        <p:nvSpPr>
          <p:cNvPr id="40964" name="Slide Number Placeholder 3"/>
          <p:cNvSpPr>
            <a:spLocks noGrp="1"/>
          </p:cNvSpPr>
          <p:nvPr>
            <p:ph type="sldNum" sz="quarter" idx="5"/>
          </p:nvPr>
        </p:nvSpPr>
        <p:spPr>
          <a:noFill/>
        </p:spPr>
        <p:txBody>
          <a:bodyPr/>
          <a:lstStyle/>
          <a:p>
            <a:pPr defTabSz="955675"/>
            <a:fld id="{BFC43B51-BE4A-407D-910D-AF1F9B624FFB}" type="slidenum">
              <a:rPr lang="en-US" smtClean="0"/>
              <a:pPr defTabSz="955675"/>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dirty="0" smtClean="0"/>
          </a:p>
        </p:txBody>
      </p:sp>
      <p:sp>
        <p:nvSpPr>
          <p:cNvPr id="41988" name="Slide Number Placeholder 3"/>
          <p:cNvSpPr>
            <a:spLocks noGrp="1"/>
          </p:cNvSpPr>
          <p:nvPr>
            <p:ph type="sldNum" sz="quarter" idx="5"/>
          </p:nvPr>
        </p:nvSpPr>
        <p:spPr>
          <a:noFill/>
        </p:spPr>
        <p:txBody>
          <a:bodyPr/>
          <a:lstStyle/>
          <a:p>
            <a:pPr defTabSz="955675"/>
            <a:fld id="{E75CC0D6-5B14-4D00-B3E5-8D283CF1BD2F}" type="slidenum">
              <a:rPr lang="en-US" smtClean="0"/>
              <a:pPr defTabSz="955675"/>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p>
        </p:txBody>
      </p:sp>
      <p:sp>
        <p:nvSpPr>
          <p:cNvPr id="43012" name="Slide Number Placeholder 3"/>
          <p:cNvSpPr>
            <a:spLocks noGrp="1"/>
          </p:cNvSpPr>
          <p:nvPr>
            <p:ph type="sldNum" sz="quarter" idx="5"/>
          </p:nvPr>
        </p:nvSpPr>
        <p:spPr>
          <a:noFill/>
        </p:spPr>
        <p:txBody>
          <a:bodyPr/>
          <a:lstStyle/>
          <a:p>
            <a:pPr defTabSz="955675"/>
            <a:fld id="{24EE7DD4-6C93-4771-861E-CF103218C42A}" type="slidenum">
              <a:rPr lang="en-US" smtClean="0"/>
              <a:pPr defTabSz="955675"/>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p>
        </p:txBody>
      </p:sp>
      <p:sp>
        <p:nvSpPr>
          <p:cNvPr id="44036" name="Slide Number Placeholder 3"/>
          <p:cNvSpPr>
            <a:spLocks noGrp="1"/>
          </p:cNvSpPr>
          <p:nvPr>
            <p:ph type="sldNum" sz="quarter" idx="5"/>
          </p:nvPr>
        </p:nvSpPr>
        <p:spPr>
          <a:noFill/>
        </p:spPr>
        <p:txBody>
          <a:bodyPr/>
          <a:lstStyle/>
          <a:p>
            <a:pPr defTabSz="955675"/>
            <a:fld id="{DC1BA418-1A27-4685-A8F2-A82A92C2C191}" type="slidenum">
              <a:rPr lang="en-US" smtClean="0"/>
              <a:pPr defTabSz="955675"/>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E131E1-0E28-41B9-A80B-10DF7CDF9757}" type="datetime1">
              <a:rPr lang="en-US" smtClean="0"/>
              <a:pPr/>
              <a:t>28-05-2013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AB23B-9BF0-489E-A8C2-70A7597953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BC582-7299-45D0-B259-E29A0F7E78DA}" type="datetime1">
              <a:rPr lang="en-US" smtClean="0"/>
              <a:pPr/>
              <a:t>28-05-2013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AB23B-9BF0-489E-A8C2-70A75979535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39712" y="6356350"/>
            <a:ext cx="1868424" cy="365125"/>
          </a:xfrm>
        </p:spPr>
        <p:txBody>
          <a:bodyPr/>
          <a:lstStyle/>
          <a:p>
            <a:fld id="{9E8A4025-C92E-4C76-9741-6D3E9B90CE81}" type="datetime1">
              <a:rPr lang="en-US" smtClean="0"/>
              <a:pPr/>
              <a:t>28-05-2013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AB23B-9BF0-489E-A8C2-70A75979535F}" type="slidenum">
              <a:rPr lang="en-US" smtClean="0"/>
              <a:pPr/>
              <a:t>‹#›</a:t>
            </a:fld>
            <a:endParaRPr 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38F20-BFB1-4E54-AF2C-213C18CBB28A}" type="datetime1">
              <a:rPr lang="en-US" smtClean="0"/>
              <a:pPr/>
              <a:t>28-05-2013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AB23B-9BF0-489E-A8C2-70A75979535F}" type="slidenum">
              <a:rPr lang="en-US" smtClean="0"/>
              <a:pPr/>
              <a:t>‹#›</a:t>
            </a:fld>
            <a:endParaRPr 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7CCFE-CEC1-4E07-A319-A230A4C53C8F}" type="datetime1">
              <a:rPr lang="en-US" smtClean="0"/>
              <a:pPr/>
              <a:t>28-05-2013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AB23B-9BF0-489E-A8C2-70A75979535F}" type="slidenum">
              <a:rPr lang="en-US" smtClean="0"/>
              <a:pPr/>
              <a:t>‹#›</a:t>
            </a:fld>
            <a:endParaRPr 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1ADE0A-24A2-4910-8157-0815CEF596B9}" type="datetime1">
              <a:rPr lang="en-US" smtClean="0"/>
              <a:pPr/>
              <a:t>28-05-2013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AB23B-9BF0-489E-A8C2-70A75979535F}" type="slidenum">
              <a:rPr lang="en-US" smtClean="0"/>
              <a:pPr/>
              <a:t>‹#›</a:t>
            </a:fld>
            <a:endParaRPr lang="en-US"/>
          </a:p>
        </p:txBody>
      </p:sp>
      <p:sp>
        <p:nvSpPr>
          <p:cNvPr id="14" name="Title 13"/>
          <p:cNvSpPr>
            <a:spLocks noGrp="1"/>
          </p:cNvSpPr>
          <p:nvPr>
            <p:ph type="title"/>
          </p:nvPr>
        </p:nvSpPr>
        <p:spPr/>
        <p:txBody>
          <a:bodyPr/>
          <a:lstStyle/>
          <a:p>
            <a:r>
              <a:rPr lang="en-US" smtClean="0"/>
              <a:t>Click to edit Master title style</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22685-6083-4C4B-B565-9CA0E41870FC}" type="datetime1">
              <a:rPr lang="en-US" smtClean="0"/>
              <a:pPr/>
              <a:t>28-05-2013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AB23B-9BF0-489E-A8C2-70A75979535F}" type="slidenum">
              <a:rPr lang="en-US" smtClean="0"/>
              <a:pPr/>
              <a:t>‹#›</a:t>
            </a:fld>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9EBE26-C9BE-4676-A9A5-D7600DE696E5}" type="datetime1">
              <a:rPr lang="en-US" smtClean="0"/>
              <a:pPr/>
              <a:t>28-05-2013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AB23B-9BF0-489E-A8C2-70A75979535F}" type="slidenum">
              <a:rPr lang="en-US" smtClean="0"/>
              <a:pPr/>
              <a:t>‹#›</a:t>
            </a:fld>
            <a:endParaRPr lang="en-US"/>
          </a:p>
        </p:txBody>
      </p:sp>
      <p:sp>
        <p:nvSpPr>
          <p:cNvPr id="12" name="Title 11"/>
          <p:cNvSpPr>
            <a:spLocks noGrp="1"/>
          </p:cNvSpPr>
          <p:nvPr>
            <p:ph type="title"/>
          </p:nvPr>
        </p:nvSpPr>
        <p:spPr/>
        <p:txBody>
          <a:bodyPr/>
          <a:lstStyle/>
          <a:p>
            <a:r>
              <a:rPr lang="en-US" smtClean="0"/>
              <a:t>Click to edit Master title style</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6AEC4-6819-4157-9CFE-6A1A105C69BB}" type="datetime1">
              <a:rPr lang="en-US" smtClean="0"/>
              <a:pPr/>
              <a:t>28-05-2013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AB23B-9BF0-489E-A8C2-70A75979535F}" type="slidenum">
              <a:rPr lang="en-US" smtClean="0"/>
              <a:pPr/>
              <a:t>‹#›</a:t>
            </a:fld>
            <a:endParaRPr 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A7D2E-AF63-4251-9686-58A4FA4AD62C}" type="datetime1">
              <a:rPr lang="en-US" smtClean="0"/>
              <a:pPr/>
              <a:t>28-05-2013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AB23B-9BF0-489E-A8C2-70A75979535F}" type="slidenum">
              <a:rPr lang="en-US" smtClean="0"/>
              <a:pPr/>
              <a:t>‹#›</a:t>
            </a:fld>
            <a:endParaRPr 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en-US" smtClean="0"/>
              <a:t>Click icon to add picture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C0D6E-0DFA-40B3-A2B3-FE65077AA472}" type="datetime1">
              <a:rPr lang="en-US" smtClean="0"/>
              <a:pPr/>
              <a:t>28-05-2013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AB23B-9BF0-489E-A8C2-70A75979535F}" type="slidenum">
              <a:rPr lang="en-US" smtClean="0"/>
              <a:pPr/>
              <a:t>‹#›</a:t>
            </a:fld>
            <a:endParaRPr 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62B2D304-CC3C-4B32-AC19-E21FE968589E}" type="datetime1">
              <a:rPr lang="en-US" smtClean="0"/>
              <a:pPr/>
              <a:t>28-05-2013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520AB23B-9BF0-489E-A8C2-70A75979535F}" type="slidenum">
              <a:rPr lang="en-US" smtClean="0"/>
              <a:pPr/>
              <a:t>‹#›</a:t>
            </a:fld>
            <a:endParaRPr 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defTabSz="914400" rtl="0" eaLnBrk="1" latinLnBrk="0" hangingPunct="1">
        <a:spcBef>
          <a:spcPct val="0"/>
        </a:spcBef>
        <a:buNone/>
        <a:defRPr sz="44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Excel Functions</a:t>
            </a:r>
            <a:endParaRPr lang="en-US" dirty="0"/>
          </a:p>
        </p:txBody>
      </p:sp>
      <p:sp>
        <p:nvSpPr>
          <p:cNvPr id="4" name="Slide Number Placeholder 3"/>
          <p:cNvSpPr>
            <a:spLocks noGrp="1"/>
          </p:cNvSpPr>
          <p:nvPr>
            <p:ph type="sldNum" sz="quarter" idx="12"/>
          </p:nvPr>
        </p:nvSpPr>
        <p:spPr/>
        <p:txBody>
          <a:bodyPr/>
          <a:lstStyle/>
          <a:p>
            <a:fld id="{520AB23B-9BF0-489E-A8C2-70A75979535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10</a:t>
            </a:fld>
            <a:endParaRPr lang="en-US"/>
          </a:p>
        </p:txBody>
      </p:sp>
      <p:sp>
        <p:nvSpPr>
          <p:cNvPr id="4" name="Title 3"/>
          <p:cNvSpPr>
            <a:spLocks noGrp="1"/>
          </p:cNvSpPr>
          <p:nvPr>
            <p:ph type="title"/>
          </p:nvPr>
        </p:nvSpPr>
        <p:spPr>
          <a:xfrm>
            <a:off x="228599" y="152400"/>
            <a:ext cx="8680270" cy="1143000"/>
          </a:xfrm>
        </p:spPr>
        <p:txBody>
          <a:bodyPr>
            <a:noAutofit/>
          </a:bodyPr>
          <a:lstStyle/>
          <a:p>
            <a:pPr algn="ctr"/>
            <a:r>
              <a:rPr lang="en-US" sz="3200" dirty="0" smtClean="0"/>
              <a:t>In cell Gradebook!K12 type in the function:</a:t>
            </a:r>
            <a:br>
              <a:rPr lang="en-US" sz="3200" dirty="0" smtClean="0"/>
            </a:br>
            <a:r>
              <a:rPr lang="en-US" sz="3200" dirty="0" smtClean="0">
                <a:solidFill>
                  <a:srgbClr val="C00000"/>
                </a:solidFill>
              </a:rPr>
              <a:t>=SUM(D12:H12)</a:t>
            </a:r>
            <a:endParaRPr lang="en-US" sz="3200" dirty="0">
              <a:solidFill>
                <a:srgbClr val="C00000"/>
              </a:solidFill>
            </a:endParaRPr>
          </a:p>
        </p:txBody>
      </p:sp>
      <p:sp>
        <p:nvSpPr>
          <p:cNvPr id="7" name="TextBox 6"/>
          <p:cNvSpPr txBox="1"/>
          <p:nvPr/>
        </p:nvSpPr>
        <p:spPr>
          <a:xfrm>
            <a:off x="323850" y="1524000"/>
            <a:ext cx="8820150" cy="4278094"/>
          </a:xfrm>
          <a:prstGeom prst="rect">
            <a:avLst/>
          </a:prstGeom>
          <a:noFill/>
        </p:spPr>
        <p:txBody>
          <a:bodyPr wrap="square" rtlCol="0">
            <a:spAutoFit/>
          </a:bodyPr>
          <a:lstStyle/>
          <a:p>
            <a:r>
              <a:rPr lang="en-US" sz="3200" b="1" dirty="0" smtClean="0"/>
              <a:t>What value displays in the cell?  </a:t>
            </a:r>
            <a:r>
              <a:rPr lang="en-US" sz="3600" b="1" dirty="0" smtClean="0">
                <a:solidFill>
                  <a:srgbClr val="FF0000"/>
                </a:solidFill>
              </a:rPr>
              <a:t>537</a:t>
            </a:r>
          </a:p>
          <a:p>
            <a:endParaRPr lang="en-US" sz="1800" b="1" dirty="0" smtClean="0">
              <a:solidFill>
                <a:srgbClr val="FF0000"/>
              </a:solidFill>
            </a:endParaRPr>
          </a:p>
          <a:p>
            <a:r>
              <a:rPr lang="en-US" sz="3600" b="1" dirty="0" smtClean="0"/>
              <a:t>Open the calculator and type in:</a:t>
            </a:r>
          </a:p>
          <a:p>
            <a:r>
              <a:rPr lang="en-US" sz="3600" b="1" dirty="0" smtClean="0">
                <a:solidFill>
                  <a:srgbClr val="FF0000"/>
                </a:solidFill>
              </a:rPr>
              <a:t>7 + 12 + 80 + 169 + 268 = 536</a:t>
            </a:r>
          </a:p>
          <a:p>
            <a:endParaRPr lang="en-US" sz="1800" b="1" dirty="0" smtClean="0">
              <a:solidFill>
                <a:srgbClr val="FF0000"/>
              </a:solidFill>
            </a:endParaRPr>
          </a:p>
          <a:p>
            <a:r>
              <a:rPr lang="en-US" sz="3600" b="1" dirty="0" smtClean="0"/>
              <a:t>What’s Wrong????</a:t>
            </a:r>
            <a:endParaRPr lang="en-US" sz="1800" b="1" dirty="0" smtClean="0"/>
          </a:p>
          <a:p>
            <a:r>
              <a:rPr lang="en-US" sz="2800" b="1" dirty="0" smtClean="0">
                <a:solidFill>
                  <a:srgbClr val="FF0000"/>
                </a:solidFill>
              </a:rPr>
              <a:t>We have formatted our cells to display as whole numbers, but we haven’t changed the value in the cell.</a:t>
            </a:r>
          </a:p>
          <a:p>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11</a:t>
            </a:fld>
            <a:endParaRPr lang="en-US"/>
          </a:p>
        </p:txBody>
      </p:sp>
      <p:sp>
        <p:nvSpPr>
          <p:cNvPr id="4" name="Title 3"/>
          <p:cNvSpPr>
            <a:spLocks noGrp="1"/>
          </p:cNvSpPr>
          <p:nvPr>
            <p:ph type="title"/>
          </p:nvPr>
        </p:nvSpPr>
        <p:spPr>
          <a:xfrm>
            <a:off x="0" y="152400"/>
            <a:ext cx="9052559" cy="709749"/>
          </a:xfrm>
        </p:spPr>
        <p:txBody>
          <a:bodyPr>
            <a:noAutofit/>
          </a:bodyPr>
          <a:lstStyle/>
          <a:p>
            <a:pPr algn="ctr"/>
            <a:r>
              <a:rPr lang="en-US" sz="2200" dirty="0" smtClean="0"/>
              <a:t>Format cells in D12:H12 to display numbers as two decimal places</a:t>
            </a:r>
            <a:endParaRPr lang="en-US" sz="2200" dirty="0">
              <a:solidFill>
                <a:srgbClr val="C00000"/>
              </a:solidFill>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493" y="2050868"/>
            <a:ext cx="8145598" cy="1815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1146" y="1073196"/>
            <a:ext cx="5686425" cy="71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6035041" y="953589"/>
            <a:ext cx="2795452" cy="927462"/>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smtClean="0">
                <a:solidFill>
                  <a:schemeClr val="tx1"/>
                </a:solidFill>
              </a:rPr>
              <a:t>Highlight cells D12:H12 to select them</a:t>
            </a:r>
            <a:endParaRPr lang="en-US" sz="1800" b="1" dirty="0">
              <a:solidFill>
                <a:schemeClr val="tx1"/>
              </a:solidFill>
            </a:endParaRPr>
          </a:p>
        </p:txBody>
      </p:sp>
      <p:sp>
        <p:nvSpPr>
          <p:cNvPr id="9" name="Rounded Rectangle 8"/>
          <p:cNvSpPr/>
          <p:nvPr/>
        </p:nvSpPr>
        <p:spPr>
          <a:xfrm>
            <a:off x="1946366" y="2495005"/>
            <a:ext cx="3300550" cy="927462"/>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smtClean="0">
                <a:solidFill>
                  <a:schemeClr val="tx1"/>
                </a:solidFill>
              </a:rPr>
              <a:t>Click the increase decimal button two times </a:t>
            </a:r>
            <a:endParaRPr lang="en-US" sz="1800" b="1" dirty="0">
              <a:solidFill>
                <a:schemeClr val="tx1"/>
              </a:solidFill>
            </a:endParaRPr>
          </a:p>
        </p:txBody>
      </p:sp>
      <p:cxnSp>
        <p:nvCxnSpPr>
          <p:cNvPr id="6" name="Straight Arrow Connector 5"/>
          <p:cNvCxnSpPr/>
          <p:nvPr/>
        </p:nvCxnSpPr>
        <p:spPr>
          <a:xfrm>
            <a:off x="5246916" y="2821577"/>
            <a:ext cx="892627"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6543" y="4051255"/>
            <a:ext cx="8743950"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1254034" y="5233850"/>
            <a:ext cx="6518366" cy="927462"/>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tx1"/>
                </a:solidFill>
              </a:rPr>
              <a:t>Now the cells display with 2 decimal places</a:t>
            </a:r>
            <a:endParaRPr lang="en-US" b="1" dirty="0">
              <a:solidFill>
                <a:schemeClr val="tx1"/>
              </a:solidFill>
            </a:endParaRPr>
          </a:p>
        </p:txBody>
      </p:sp>
    </p:spTree>
    <p:extLst>
      <p:ext uri="{BB962C8B-B14F-4D97-AF65-F5344CB8AC3E}">
        <p14:creationId xmlns="" xmlns:p14="http://schemas.microsoft.com/office/powerpoint/2010/main" val="2437925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85800" y="1507067"/>
            <a:ext cx="8153400" cy="4727575"/>
          </a:xfrm>
        </p:spPr>
        <p:txBody>
          <a:bodyPr>
            <a:normAutofit/>
          </a:bodyPr>
          <a:lstStyle/>
          <a:p>
            <a:pPr marL="279400" indent="-279400">
              <a:lnSpc>
                <a:spcPct val="80000"/>
              </a:lnSpc>
              <a:buFont typeface="Monotype Sorts" pitchFamily="2" charset="2"/>
              <a:buNone/>
            </a:pPr>
            <a:r>
              <a:rPr lang="en-US" sz="3600" dirty="0" smtClean="0"/>
              <a:t>Syntax:   =Round</a:t>
            </a:r>
            <a:r>
              <a:rPr lang="en-US" sz="3600" dirty="0" smtClean="0">
                <a:solidFill>
                  <a:schemeClr val="accent1"/>
                </a:solidFill>
              </a:rPr>
              <a:t> (</a:t>
            </a:r>
            <a:r>
              <a:rPr lang="en-US" sz="3600" dirty="0" smtClean="0">
                <a:solidFill>
                  <a:srgbClr val="A50021"/>
                </a:solidFill>
              </a:rPr>
              <a:t>number, </a:t>
            </a:r>
            <a:r>
              <a:rPr lang="en-US" sz="3600" dirty="0" err="1" smtClean="0">
                <a:solidFill>
                  <a:srgbClr val="A50021"/>
                </a:solidFill>
              </a:rPr>
              <a:t>num_digits</a:t>
            </a:r>
            <a:r>
              <a:rPr lang="en-US" sz="3600" dirty="0" smtClean="0">
                <a:solidFill>
                  <a:schemeClr val="accent1"/>
                </a:solidFill>
              </a:rPr>
              <a:t>)</a:t>
            </a:r>
          </a:p>
          <a:p>
            <a:pPr marL="279400" indent="-279400">
              <a:lnSpc>
                <a:spcPct val="80000"/>
              </a:lnSpc>
              <a:buFont typeface="Monotype Sorts" pitchFamily="2" charset="2"/>
              <a:buNone/>
            </a:pPr>
            <a:endParaRPr lang="en-US" sz="3600" dirty="0" smtClean="0">
              <a:solidFill>
                <a:schemeClr val="accent1"/>
              </a:solidFill>
            </a:endParaRPr>
          </a:p>
          <a:p>
            <a:pPr marL="279400" indent="-279400">
              <a:lnSpc>
                <a:spcPct val="80000"/>
              </a:lnSpc>
              <a:buFont typeface="Monotype Sorts" pitchFamily="2" charset="2"/>
              <a:buNone/>
            </a:pPr>
            <a:endParaRPr lang="en-US" sz="3600" dirty="0" smtClean="0">
              <a:solidFill>
                <a:schemeClr val="accent1"/>
              </a:solidFill>
            </a:endParaRPr>
          </a:p>
          <a:p>
            <a:pPr marL="279400" indent="-279400">
              <a:lnSpc>
                <a:spcPct val="80000"/>
              </a:lnSpc>
              <a:buFont typeface="Monotype Sorts" pitchFamily="2" charset="2"/>
              <a:buNone/>
            </a:pPr>
            <a:endParaRPr lang="en-US" sz="3600" dirty="0" smtClean="0">
              <a:solidFill>
                <a:schemeClr val="accent1"/>
              </a:solidFill>
            </a:endParaRPr>
          </a:p>
          <a:p>
            <a:pPr marL="279400" indent="-279400">
              <a:spcBef>
                <a:spcPct val="0"/>
              </a:spcBef>
              <a:spcAft>
                <a:spcPct val="35000"/>
              </a:spcAft>
            </a:pPr>
            <a:endParaRPr lang="en-US" sz="1600" dirty="0" smtClean="0"/>
          </a:p>
          <a:p>
            <a:pPr marL="279400" indent="-279400">
              <a:lnSpc>
                <a:spcPct val="70000"/>
              </a:lnSpc>
              <a:spcAft>
                <a:spcPct val="35000"/>
              </a:spcAft>
              <a:buFont typeface="Monotype Sorts" pitchFamily="2" charset="2"/>
              <a:buNone/>
            </a:pPr>
            <a:endParaRPr lang="en-US" dirty="0" smtClean="0"/>
          </a:p>
        </p:txBody>
      </p:sp>
      <p:sp>
        <p:nvSpPr>
          <p:cNvPr id="41991" name="Rectangle 7"/>
          <p:cNvSpPr>
            <a:spLocks noGrp="1" noChangeArrowheads="1"/>
          </p:cNvSpPr>
          <p:nvPr>
            <p:ph type="title"/>
          </p:nvPr>
        </p:nvSpPr>
        <p:spPr>
          <a:xfrm>
            <a:off x="609600" y="228600"/>
            <a:ext cx="8382000" cy="990600"/>
          </a:xfrm>
        </p:spPr>
        <p:txBody>
          <a:bodyPr>
            <a:normAutofit fontScale="90000"/>
          </a:bodyPr>
          <a:lstStyle/>
          <a:p>
            <a:pPr fontAlgn="auto">
              <a:spcAft>
                <a:spcPts val="0"/>
              </a:spcAft>
              <a:defRPr/>
            </a:pPr>
            <a:r>
              <a:rPr lang="en-US" sz="3200" dirty="0" smtClean="0"/>
              <a:t>The Round Function changes the precise value of a number, not just its display</a:t>
            </a:r>
          </a:p>
        </p:txBody>
      </p:sp>
      <p:graphicFrame>
        <p:nvGraphicFramePr>
          <p:cNvPr id="6" name="Table 5"/>
          <p:cNvGraphicFramePr>
            <a:graphicFrameLocks noGrp="1"/>
          </p:cNvGraphicFramePr>
          <p:nvPr/>
        </p:nvGraphicFramePr>
        <p:xfrm>
          <a:off x="694267" y="2150533"/>
          <a:ext cx="7938198" cy="1854200"/>
        </p:xfrm>
        <a:graphic>
          <a:graphicData uri="http://schemas.openxmlformats.org/drawingml/2006/table">
            <a:tbl>
              <a:tblPr firstRow="1" bandRow="1">
                <a:tableStyleId>{21E4AEA4-8DFA-4A89-87EB-49C32662AFE0}</a:tableStyleId>
              </a:tblPr>
              <a:tblGrid>
                <a:gridCol w="787951"/>
                <a:gridCol w="7150247"/>
              </a:tblGrid>
              <a:tr h="370840">
                <a:tc gridSpan="2">
                  <a:txBody>
                    <a:bodyPr/>
                    <a:lstStyle/>
                    <a:p>
                      <a:r>
                        <a:rPr lang="en-US" dirty="0" err="1" smtClean="0"/>
                        <a:t>Num_digits</a:t>
                      </a:r>
                      <a:r>
                        <a:rPr lang="en-US" dirty="0" smtClean="0"/>
                        <a:t>:</a:t>
                      </a:r>
                      <a:r>
                        <a:rPr lang="en-US" baseline="0" dirty="0" smtClean="0"/>
                        <a:t>  Specified number of decimal Places</a:t>
                      </a:r>
                      <a:endParaRPr lang="en-US" dirty="0"/>
                    </a:p>
                  </a:txBody>
                  <a:tcPr/>
                </a:tc>
                <a:tc hMerge="1">
                  <a:txBody>
                    <a:bodyPr/>
                    <a:lstStyle/>
                    <a:p>
                      <a:endParaRPr lang="en-US" dirty="0"/>
                    </a:p>
                  </a:txBody>
                  <a:tcPr/>
                </a:tc>
              </a:tr>
              <a:tr h="370840">
                <a:tc>
                  <a:txBody>
                    <a:bodyPr/>
                    <a:lstStyle/>
                    <a:p>
                      <a:r>
                        <a:rPr lang="en-US" sz="1800" dirty="0" smtClean="0"/>
                        <a:t>Value</a:t>
                      </a:r>
                      <a:endParaRPr lang="en-US" sz="1800" b="1" dirty="0"/>
                    </a:p>
                  </a:txBody>
                  <a:tcPr/>
                </a:tc>
                <a:tc>
                  <a:txBody>
                    <a:bodyPr/>
                    <a:lstStyle/>
                    <a:p>
                      <a:r>
                        <a:rPr lang="en-US" sz="1800" dirty="0" smtClean="0"/>
                        <a:t>Rounding</a:t>
                      </a:r>
                      <a:endParaRPr lang="en-US" sz="1800" b="1" dirty="0"/>
                    </a:p>
                  </a:txBody>
                  <a:tcPr/>
                </a:tc>
              </a:tr>
              <a:tr h="370840">
                <a:tc>
                  <a:txBody>
                    <a:bodyPr/>
                    <a:lstStyle/>
                    <a:p>
                      <a:pPr algn="ctr"/>
                      <a:r>
                        <a:rPr lang="en-US" sz="1800" dirty="0" smtClean="0"/>
                        <a:t>0</a:t>
                      </a:r>
                      <a:endParaRPr lang="en-US" sz="1800" dirty="0"/>
                    </a:p>
                  </a:txBody>
                  <a:tcPr/>
                </a:tc>
                <a:tc>
                  <a:txBody>
                    <a:bodyPr/>
                    <a:lstStyle/>
                    <a:p>
                      <a:r>
                        <a:rPr lang="en-US" sz="1800" dirty="0" smtClean="0"/>
                        <a:t>Round to the nearest whole number</a:t>
                      </a:r>
                      <a:endParaRPr lang="en-US" sz="1800" dirty="0"/>
                    </a:p>
                  </a:txBody>
                  <a:tcPr/>
                </a:tc>
              </a:tr>
              <a:tr h="370840">
                <a:tc>
                  <a:txBody>
                    <a:bodyPr/>
                    <a:lstStyle/>
                    <a:p>
                      <a:pPr algn="ctr"/>
                      <a:r>
                        <a:rPr lang="en-US" sz="1800" dirty="0" smtClean="0"/>
                        <a:t>1</a:t>
                      </a:r>
                      <a:endParaRPr lang="en-US" sz="1800" dirty="0"/>
                    </a:p>
                  </a:txBody>
                  <a:tcPr/>
                </a:tc>
                <a:tc>
                  <a:txBody>
                    <a:bodyPr/>
                    <a:lstStyle/>
                    <a:p>
                      <a:r>
                        <a:rPr lang="en-US" sz="1800" dirty="0" smtClean="0"/>
                        <a:t>Round to the nearest</a:t>
                      </a:r>
                      <a:r>
                        <a:rPr lang="en-US" sz="1800" baseline="0" dirty="0" smtClean="0"/>
                        <a:t> tenth (0.1, 0.2, ..)</a:t>
                      </a:r>
                      <a:endParaRPr lang="en-US" sz="1800" dirty="0"/>
                    </a:p>
                  </a:txBody>
                  <a:tcPr/>
                </a:tc>
              </a:tr>
              <a:tr h="370840">
                <a:tc>
                  <a:txBody>
                    <a:bodyPr/>
                    <a:lstStyle/>
                    <a:p>
                      <a:pPr algn="ctr"/>
                      <a:r>
                        <a:rPr lang="en-US" sz="1800" dirty="0" smtClean="0"/>
                        <a:t>-1</a:t>
                      </a:r>
                      <a:endParaRPr lang="en-US" sz="1800" dirty="0"/>
                    </a:p>
                  </a:txBody>
                  <a:tcPr/>
                </a:tc>
                <a:tc>
                  <a:txBody>
                    <a:bodyPr/>
                    <a:lstStyle/>
                    <a:p>
                      <a:r>
                        <a:rPr lang="en-US" sz="1800" dirty="0" smtClean="0"/>
                        <a:t>Round to the nearest ten (10, 20, …)</a:t>
                      </a:r>
                      <a:endParaRPr lang="en-US" sz="1800" dirty="0"/>
                    </a:p>
                  </a:txBody>
                  <a:tcPr/>
                </a:tc>
              </a:tr>
            </a:tbl>
          </a:graphicData>
        </a:graphic>
      </p:graphicFrame>
      <p:sp>
        <p:nvSpPr>
          <p:cNvPr id="7" name="Slide Number Placeholder 6"/>
          <p:cNvSpPr>
            <a:spLocks noGrp="1"/>
          </p:cNvSpPr>
          <p:nvPr>
            <p:ph type="sldNum" sz="quarter" idx="12"/>
          </p:nvPr>
        </p:nvSpPr>
        <p:spPr/>
        <p:txBody>
          <a:bodyPr/>
          <a:lstStyle/>
          <a:p>
            <a:pPr>
              <a:defRPr/>
            </a:pPr>
            <a:fld id="{FB126EBF-1ECD-4FF1-9A71-65A2C162222C}" type="slidenum">
              <a:rPr lang="en-US" smtClean="0"/>
              <a:pPr>
                <a:defRPr/>
              </a:pPr>
              <a:t>12</a:t>
            </a:fld>
            <a:endParaRPr lang="en-US"/>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1943" y="4145007"/>
            <a:ext cx="6197600" cy="97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72480" y="5320530"/>
            <a:ext cx="2676525" cy="1076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0" y="1676400"/>
            <a:ext cx="8948057" cy="4864100"/>
          </a:xfrm>
        </p:spPr>
        <p:txBody>
          <a:bodyPr/>
          <a:lstStyle/>
          <a:p>
            <a:pPr>
              <a:spcBef>
                <a:spcPct val="40000"/>
              </a:spcBef>
              <a:buFont typeface="Monotype Sorts" pitchFamily="2" charset="2"/>
              <a:buNone/>
            </a:pPr>
            <a:r>
              <a:rPr lang="en-US" sz="2800" b="1" dirty="0" smtClean="0"/>
              <a:t>     =COUNTIF </a:t>
            </a:r>
            <a:r>
              <a:rPr lang="en-US" sz="2800" b="1" dirty="0" smtClean="0">
                <a:solidFill>
                  <a:schemeClr val="accent1"/>
                </a:solidFill>
              </a:rPr>
              <a:t>(</a:t>
            </a:r>
            <a:r>
              <a:rPr lang="en-US" sz="2800" b="1" dirty="0" smtClean="0">
                <a:solidFill>
                  <a:srgbClr val="A50021"/>
                </a:solidFill>
              </a:rPr>
              <a:t>range</a:t>
            </a:r>
            <a:r>
              <a:rPr lang="en-US" sz="2800" b="1" dirty="0" smtClean="0"/>
              <a:t>,</a:t>
            </a:r>
            <a:r>
              <a:rPr lang="en-US" sz="2800" b="1" dirty="0" smtClean="0">
                <a:solidFill>
                  <a:srgbClr val="FF0033"/>
                </a:solidFill>
              </a:rPr>
              <a:t> </a:t>
            </a:r>
            <a:r>
              <a:rPr lang="en-US" sz="2800" b="1" dirty="0" smtClean="0">
                <a:solidFill>
                  <a:srgbClr val="008000"/>
                </a:solidFill>
              </a:rPr>
              <a:t>criteria</a:t>
            </a:r>
            <a:r>
              <a:rPr lang="en-US" sz="2800" b="1" dirty="0" smtClean="0">
                <a:solidFill>
                  <a:schemeClr val="accent1"/>
                </a:solidFill>
              </a:rPr>
              <a:t>)</a:t>
            </a:r>
            <a:r>
              <a:rPr lang="en-US" sz="2800" b="1" dirty="0" smtClean="0"/>
              <a:t> </a:t>
            </a:r>
          </a:p>
          <a:p>
            <a:r>
              <a:rPr lang="en-US" sz="2600" b="1" dirty="0" smtClean="0"/>
              <a:t>Range</a:t>
            </a:r>
          </a:p>
          <a:p>
            <a:pPr lvl="1"/>
            <a:r>
              <a:rPr lang="en-US" sz="2400" dirty="0" smtClean="0"/>
              <a:t>One </a:t>
            </a:r>
            <a:r>
              <a:rPr lang="en-US" sz="2400" dirty="0"/>
              <a:t>or more cells to count, including numbers or names, arrays, or </a:t>
            </a:r>
            <a:r>
              <a:rPr lang="en-US" sz="2400" dirty="0" smtClean="0"/>
              <a:t>cell references </a:t>
            </a:r>
            <a:r>
              <a:rPr lang="en-US" sz="2400" dirty="0"/>
              <a:t>that contain numbers. </a:t>
            </a:r>
          </a:p>
          <a:p>
            <a:r>
              <a:rPr lang="en-US" sz="2600" b="1" dirty="0"/>
              <a:t>criteria</a:t>
            </a:r>
            <a:r>
              <a:rPr lang="en-US" sz="2400" dirty="0"/>
              <a:t> </a:t>
            </a:r>
            <a:endParaRPr lang="en-US" sz="2400" dirty="0" smtClean="0"/>
          </a:p>
          <a:p>
            <a:pPr lvl="1"/>
            <a:r>
              <a:rPr lang="en-US" sz="2000" dirty="0" smtClean="0"/>
              <a:t> </a:t>
            </a:r>
            <a:r>
              <a:rPr lang="en-US" sz="2400" dirty="0"/>
              <a:t>A number, expression, cell reference, or text string that defines which cells will be counted. For example, criteria can be expressed as 32, "&gt;32", B4, </a:t>
            </a:r>
            <a:r>
              <a:rPr lang="en-US" sz="2400" dirty="0" smtClean="0"/>
              <a:t> or "apples".</a:t>
            </a:r>
            <a:endParaRPr lang="en-US" sz="2400" dirty="0"/>
          </a:p>
          <a:p>
            <a:pPr marL="635000" lvl="1" indent="-177800">
              <a:spcBef>
                <a:spcPct val="40000"/>
              </a:spcBef>
              <a:buFontTx/>
              <a:buChar char="-"/>
            </a:pPr>
            <a:endParaRPr lang="en-US" sz="2400" b="1" i="1" dirty="0" smtClean="0">
              <a:solidFill>
                <a:srgbClr val="008000"/>
              </a:solidFill>
            </a:endParaRPr>
          </a:p>
        </p:txBody>
      </p:sp>
      <p:sp>
        <p:nvSpPr>
          <p:cNvPr id="33797" name="Rectangle 5"/>
          <p:cNvSpPr>
            <a:spLocks noGrp="1" noChangeArrowheads="1"/>
          </p:cNvSpPr>
          <p:nvPr>
            <p:ph type="title"/>
          </p:nvPr>
        </p:nvSpPr>
        <p:spPr>
          <a:xfrm>
            <a:off x="0" y="0"/>
            <a:ext cx="9144000" cy="1371600"/>
          </a:xfrm>
        </p:spPr>
        <p:txBody>
          <a:bodyPr/>
          <a:lstStyle/>
          <a:p>
            <a:pPr fontAlgn="auto">
              <a:spcAft>
                <a:spcPts val="0"/>
              </a:spcAft>
              <a:defRPr/>
            </a:pPr>
            <a:r>
              <a:rPr lang="en-US" sz="3200" dirty="0" smtClean="0"/>
              <a:t>The COUNTIF Function counts the number of items in a range that meet a specific criteria.</a:t>
            </a:r>
          </a:p>
        </p:txBody>
      </p:sp>
      <p:sp>
        <p:nvSpPr>
          <p:cNvPr id="26628" name="Text Box 7"/>
          <p:cNvSpPr txBox="1">
            <a:spLocks noChangeArrowheads="1"/>
          </p:cNvSpPr>
          <p:nvPr/>
        </p:nvSpPr>
        <p:spPr bwMode="auto">
          <a:xfrm>
            <a:off x="8429625" y="4951413"/>
            <a:ext cx="184150" cy="457200"/>
          </a:xfrm>
          <a:prstGeom prst="rect">
            <a:avLst/>
          </a:prstGeom>
          <a:noFill/>
          <a:ln w="9525">
            <a:noFill/>
            <a:miter lim="800000"/>
            <a:headEnd/>
            <a:tailEnd/>
          </a:ln>
        </p:spPr>
        <p:txBody>
          <a:bodyPr wrap="none" lIns="92075" tIns="46038" rIns="92075" bIns="46038">
            <a:spAutoFit/>
          </a:bodyPr>
          <a:lstStyle/>
          <a:p>
            <a:endParaRPr lang="en-US"/>
          </a:p>
        </p:txBody>
      </p:sp>
      <p:sp>
        <p:nvSpPr>
          <p:cNvPr id="26629" name="Rectangle 8"/>
          <p:cNvSpPr>
            <a:spLocks noChangeArrowheads="1"/>
          </p:cNvSpPr>
          <p:nvPr/>
        </p:nvSpPr>
        <p:spPr bwMode="auto">
          <a:xfrm>
            <a:off x="423334" y="5264680"/>
            <a:ext cx="8289592" cy="831639"/>
          </a:xfrm>
          <a:prstGeom prst="rect">
            <a:avLst/>
          </a:prstGeom>
          <a:noFill/>
          <a:ln w="9525">
            <a:noFill/>
            <a:miter lim="800000"/>
            <a:headEnd/>
            <a:tailEnd/>
          </a:ln>
        </p:spPr>
        <p:txBody>
          <a:bodyPr wrap="square" lIns="92075" tIns="46038" rIns="92075" bIns="46038">
            <a:spAutoFit/>
          </a:bodyPr>
          <a:lstStyle/>
          <a:p>
            <a:r>
              <a:rPr lang="en-US" b="1" i="1" dirty="0" smtClean="0">
                <a:solidFill>
                  <a:srgbClr val="A50021"/>
                </a:solidFill>
              </a:rPr>
              <a:t>NOTE: </a:t>
            </a:r>
            <a:r>
              <a:rPr lang="en-US" i="1" dirty="0" smtClean="0">
                <a:solidFill>
                  <a:srgbClr val="A50021"/>
                </a:solidFill>
              </a:rPr>
              <a:t>The </a:t>
            </a:r>
            <a:r>
              <a:rPr lang="en-US" i="1" dirty="0">
                <a:solidFill>
                  <a:srgbClr val="A50021"/>
                </a:solidFill>
              </a:rPr>
              <a:t>comma </a:t>
            </a:r>
            <a:r>
              <a:rPr lang="en-US" i="1" dirty="0" smtClean="0">
                <a:solidFill>
                  <a:srgbClr val="A50021"/>
                </a:solidFill>
              </a:rPr>
              <a:t> in the parentheses separates the arguments, so you can only use commas between arguments..</a:t>
            </a:r>
            <a:endParaRPr lang="en-US" i="1" dirty="0">
              <a:solidFill>
                <a:srgbClr val="A50021"/>
              </a:solidFill>
            </a:endParaRPr>
          </a:p>
        </p:txBody>
      </p:sp>
      <p:sp>
        <p:nvSpPr>
          <p:cNvPr id="6" name="Slide Number Placeholder 5"/>
          <p:cNvSpPr>
            <a:spLocks noGrp="1"/>
          </p:cNvSpPr>
          <p:nvPr>
            <p:ph type="sldNum" sz="quarter" idx="12"/>
          </p:nvPr>
        </p:nvSpPr>
        <p:spPr/>
        <p:txBody>
          <a:bodyPr/>
          <a:lstStyle/>
          <a:p>
            <a:pPr>
              <a:defRPr/>
            </a:pPr>
            <a:fld id="{FB126EBF-1ECD-4FF1-9A71-65A2C162222C}"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52559" cy="990600"/>
          </a:xfrm>
        </p:spPr>
        <p:txBody>
          <a:bodyPr>
            <a:noAutofit/>
          </a:bodyPr>
          <a:lstStyle/>
          <a:p>
            <a:pPr fontAlgn="auto">
              <a:spcAft>
                <a:spcPts val="0"/>
              </a:spcAft>
              <a:defRPr/>
            </a:pPr>
            <a:r>
              <a:rPr lang="en-US" sz="3000" dirty="0" err="1" smtClean="0"/>
              <a:t>Countif</a:t>
            </a:r>
            <a:r>
              <a:rPr lang="en-US" sz="3000" dirty="0" smtClean="0"/>
              <a:t> function Example--</a:t>
            </a:r>
            <a:r>
              <a:rPr lang="en-US" sz="3000" dirty="0" smtClean="0">
                <a:solidFill>
                  <a:srgbClr val="FF0000"/>
                </a:solidFill>
              </a:rPr>
              <a:t>Using text as a criteria</a:t>
            </a:r>
            <a:r>
              <a:rPr lang="en-US" sz="3000" dirty="0" smtClean="0"/>
              <a:t/>
            </a:r>
            <a:br>
              <a:rPr lang="en-US" sz="3000" dirty="0" smtClean="0"/>
            </a:br>
            <a:endParaRPr lang="en-US" sz="3000" dirty="0" smtClean="0"/>
          </a:p>
        </p:txBody>
      </p:sp>
      <p:sp>
        <p:nvSpPr>
          <p:cNvPr id="27651" name="TextBox 4"/>
          <p:cNvSpPr txBox="1">
            <a:spLocks noChangeArrowheads="1"/>
          </p:cNvSpPr>
          <p:nvPr/>
        </p:nvSpPr>
        <p:spPr bwMode="auto">
          <a:xfrm>
            <a:off x="321733" y="1447800"/>
            <a:ext cx="8610600" cy="954088"/>
          </a:xfrm>
          <a:prstGeom prst="rect">
            <a:avLst/>
          </a:prstGeom>
          <a:noFill/>
          <a:ln w="9525">
            <a:noFill/>
            <a:miter lim="800000"/>
            <a:headEnd/>
            <a:tailEnd/>
          </a:ln>
        </p:spPr>
        <p:txBody>
          <a:bodyPr>
            <a:spAutoFit/>
          </a:bodyPr>
          <a:lstStyle/>
          <a:p>
            <a:pPr marL="0" lvl="1" algn="l"/>
            <a:r>
              <a:rPr lang="en-US" sz="2800" dirty="0" smtClean="0"/>
              <a:t>Write </a:t>
            </a:r>
            <a:r>
              <a:rPr lang="en-US" sz="2800" dirty="0"/>
              <a:t>an Excel formula in cell </a:t>
            </a:r>
            <a:r>
              <a:rPr lang="en-US" sz="2800" dirty="0" smtClean="0"/>
              <a:t>Gradebook!F13 </a:t>
            </a:r>
            <a:r>
              <a:rPr lang="en-US" sz="2800" dirty="0"/>
              <a:t>to determine </a:t>
            </a:r>
            <a:r>
              <a:rPr lang="en-US" sz="2800" dirty="0" smtClean="0"/>
              <a:t>the </a:t>
            </a:r>
            <a:r>
              <a:rPr lang="en-US" sz="2800" dirty="0"/>
              <a:t>number of honor students in this class.</a:t>
            </a:r>
          </a:p>
        </p:txBody>
      </p:sp>
      <p:sp>
        <p:nvSpPr>
          <p:cNvPr id="27652" name="TextBox 3"/>
          <p:cNvSpPr txBox="1">
            <a:spLocks noChangeArrowheads="1"/>
          </p:cNvSpPr>
          <p:nvPr/>
        </p:nvSpPr>
        <p:spPr bwMode="auto">
          <a:xfrm>
            <a:off x="225689" y="653597"/>
            <a:ext cx="8802687" cy="446088"/>
          </a:xfrm>
          <a:prstGeom prst="rect">
            <a:avLst/>
          </a:prstGeom>
          <a:noFill/>
          <a:ln w="9525">
            <a:noFill/>
            <a:miter lim="800000"/>
            <a:headEnd/>
            <a:tailEnd/>
          </a:ln>
        </p:spPr>
        <p:txBody>
          <a:bodyPr>
            <a:spAutoFit/>
          </a:bodyPr>
          <a:lstStyle/>
          <a:p>
            <a:r>
              <a:rPr lang="en-US" sz="2300" dirty="0"/>
              <a:t>(counts the number of items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14</a:t>
            </a:fld>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8930" y="2695575"/>
            <a:ext cx="7191375" cy="146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52559" cy="990600"/>
          </a:xfrm>
        </p:spPr>
        <p:txBody>
          <a:bodyPr>
            <a:noAutofit/>
          </a:bodyPr>
          <a:lstStyle/>
          <a:p>
            <a:pPr fontAlgn="auto">
              <a:spcAft>
                <a:spcPts val="0"/>
              </a:spcAft>
              <a:defRPr/>
            </a:pPr>
            <a:r>
              <a:rPr lang="en-US" sz="2600" dirty="0" err="1" smtClean="0"/>
              <a:t>Countif</a:t>
            </a:r>
            <a:r>
              <a:rPr lang="en-US" sz="2600" dirty="0" smtClean="0"/>
              <a:t> function Example--</a:t>
            </a:r>
            <a:r>
              <a:rPr lang="en-US" sz="2400" dirty="0" smtClean="0">
                <a:solidFill>
                  <a:srgbClr val="FF0000"/>
                </a:solidFill>
              </a:rPr>
              <a:t>Using a cell reference as criteria</a:t>
            </a:r>
            <a:r>
              <a:rPr lang="en-US" sz="2600" dirty="0" smtClean="0"/>
              <a:t/>
            </a:r>
            <a:br>
              <a:rPr lang="en-US" sz="2600" dirty="0" smtClean="0"/>
            </a:br>
            <a:endParaRPr lang="en-US" sz="2600" dirty="0" smtClean="0"/>
          </a:p>
        </p:txBody>
      </p:sp>
      <p:sp>
        <p:nvSpPr>
          <p:cNvPr id="27651" name="TextBox 4"/>
          <p:cNvSpPr txBox="1">
            <a:spLocks noChangeArrowheads="1"/>
          </p:cNvSpPr>
          <p:nvPr/>
        </p:nvSpPr>
        <p:spPr bwMode="auto">
          <a:xfrm>
            <a:off x="321733" y="1447800"/>
            <a:ext cx="8610600" cy="954088"/>
          </a:xfrm>
          <a:prstGeom prst="rect">
            <a:avLst/>
          </a:prstGeom>
          <a:noFill/>
          <a:ln w="9525">
            <a:noFill/>
            <a:miter lim="800000"/>
            <a:headEnd/>
            <a:tailEnd/>
          </a:ln>
        </p:spPr>
        <p:txBody>
          <a:bodyPr>
            <a:spAutoFit/>
          </a:bodyPr>
          <a:lstStyle/>
          <a:p>
            <a:pPr marL="0" lvl="1" algn="l"/>
            <a:r>
              <a:rPr lang="en-US" sz="2800" dirty="0" smtClean="0"/>
              <a:t>Write </a:t>
            </a:r>
            <a:r>
              <a:rPr lang="en-US" sz="2800" dirty="0"/>
              <a:t>an Excel formula in cell </a:t>
            </a:r>
            <a:r>
              <a:rPr lang="en-US" sz="2800" dirty="0" smtClean="0"/>
              <a:t>Gradebook!F13 </a:t>
            </a:r>
            <a:r>
              <a:rPr lang="en-US" sz="2800" dirty="0"/>
              <a:t>to determine </a:t>
            </a:r>
            <a:r>
              <a:rPr lang="en-US" sz="2800" dirty="0" smtClean="0"/>
              <a:t>the </a:t>
            </a:r>
            <a:r>
              <a:rPr lang="en-US" sz="2800" dirty="0"/>
              <a:t>number of honor students in this class.</a:t>
            </a:r>
          </a:p>
        </p:txBody>
      </p:sp>
      <p:sp>
        <p:nvSpPr>
          <p:cNvPr id="27652" name="TextBox 3"/>
          <p:cNvSpPr txBox="1">
            <a:spLocks noChangeArrowheads="1"/>
          </p:cNvSpPr>
          <p:nvPr/>
        </p:nvSpPr>
        <p:spPr bwMode="auto">
          <a:xfrm>
            <a:off x="225689" y="653597"/>
            <a:ext cx="8802687" cy="446088"/>
          </a:xfrm>
          <a:prstGeom prst="rect">
            <a:avLst/>
          </a:prstGeom>
          <a:noFill/>
          <a:ln w="9525">
            <a:noFill/>
            <a:miter lim="800000"/>
            <a:headEnd/>
            <a:tailEnd/>
          </a:ln>
        </p:spPr>
        <p:txBody>
          <a:bodyPr>
            <a:spAutoFit/>
          </a:bodyPr>
          <a:lstStyle/>
          <a:p>
            <a:r>
              <a:rPr lang="en-US" sz="2300" dirty="0"/>
              <a:t>(counts the number of items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15</a:t>
            </a:fld>
            <a:endParaRPr lang="en-US"/>
          </a:p>
        </p:txBody>
      </p:sp>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0150" y="3896951"/>
            <a:ext cx="7096125" cy="141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0150" y="2548890"/>
            <a:ext cx="6902450" cy="97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7864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52559" cy="990600"/>
          </a:xfrm>
        </p:spPr>
        <p:txBody>
          <a:bodyPr>
            <a:noAutofit/>
          </a:bodyPr>
          <a:lstStyle/>
          <a:p>
            <a:pPr fontAlgn="auto">
              <a:spcAft>
                <a:spcPts val="0"/>
              </a:spcAft>
              <a:defRPr/>
            </a:pPr>
            <a:r>
              <a:rPr lang="en-US" sz="2600" dirty="0" err="1" smtClean="0"/>
              <a:t>Countif</a:t>
            </a:r>
            <a:r>
              <a:rPr lang="en-US" sz="2600" dirty="0" smtClean="0"/>
              <a:t> function Example--</a:t>
            </a:r>
            <a:r>
              <a:rPr lang="en-US" sz="2400" dirty="0" smtClean="0">
                <a:solidFill>
                  <a:srgbClr val="FF0000"/>
                </a:solidFill>
              </a:rPr>
              <a:t>Using a cell reference as criteria</a:t>
            </a:r>
            <a:r>
              <a:rPr lang="en-US" sz="2600" dirty="0" smtClean="0"/>
              <a:t/>
            </a:r>
            <a:br>
              <a:rPr lang="en-US" sz="2600" dirty="0" smtClean="0"/>
            </a:br>
            <a:endParaRPr lang="en-US" sz="2600" dirty="0" smtClean="0"/>
          </a:p>
        </p:txBody>
      </p:sp>
      <p:sp>
        <p:nvSpPr>
          <p:cNvPr id="27652" name="TextBox 3"/>
          <p:cNvSpPr txBox="1">
            <a:spLocks noChangeArrowheads="1"/>
          </p:cNvSpPr>
          <p:nvPr/>
        </p:nvSpPr>
        <p:spPr bwMode="auto">
          <a:xfrm>
            <a:off x="225689" y="653597"/>
            <a:ext cx="8802687" cy="446088"/>
          </a:xfrm>
          <a:prstGeom prst="rect">
            <a:avLst/>
          </a:prstGeom>
          <a:noFill/>
          <a:ln w="9525">
            <a:noFill/>
            <a:miter lim="800000"/>
            <a:headEnd/>
            <a:tailEnd/>
          </a:ln>
        </p:spPr>
        <p:txBody>
          <a:bodyPr>
            <a:spAutoFit/>
          </a:bodyPr>
          <a:lstStyle/>
          <a:p>
            <a:r>
              <a:rPr lang="en-US" sz="2300" dirty="0"/>
              <a:t>(counts the number of items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16</a:t>
            </a:fld>
            <a:endParaRPr lang="en-US"/>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733" y="2690813"/>
            <a:ext cx="7286625" cy="147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4"/>
          <p:cNvSpPr txBox="1">
            <a:spLocks noChangeArrowheads="1"/>
          </p:cNvSpPr>
          <p:nvPr/>
        </p:nvSpPr>
        <p:spPr bwMode="auto">
          <a:xfrm>
            <a:off x="0" y="1600200"/>
            <a:ext cx="9144000" cy="892552"/>
          </a:xfrm>
          <a:prstGeom prst="rect">
            <a:avLst/>
          </a:prstGeom>
          <a:noFill/>
          <a:ln w="9525">
            <a:noFill/>
            <a:miter lim="800000"/>
            <a:headEnd/>
            <a:tailEnd/>
          </a:ln>
        </p:spPr>
        <p:txBody>
          <a:bodyPr wrap="square">
            <a:spAutoFit/>
          </a:bodyPr>
          <a:lstStyle/>
          <a:p>
            <a:pPr marL="0" lvl="1" algn="l"/>
            <a:r>
              <a:rPr lang="en-US" sz="2600" dirty="0" smtClean="0"/>
              <a:t>Write </a:t>
            </a:r>
            <a:r>
              <a:rPr lang="en-US" sz="2600" dirty="0"/>
              <a:t>an Excel formula in cell </a:t>
            </a:r>
            <a:r>
              <a:rPr lang="en-US" sz="2600" dirty="0" smtClean="0"/>
              <a:t>Gradebook!F16 </a:t>
            </a:r>
            <a:r>
              <a:rPr lang="en-US" sz="2600" dirty="0"/>
              <a:t>to determine </a:t>
            </a:r>
            <a:r>
              <a:rPr lang="en-US" sz="2600" dirty="0" smtClean="0"/>
              <a:t>the </a:t>
            </a:r>
            <a:r>
              <a:rPr lang="en-US" sz="2600" dirty="0"/>
              <a:t>number of </a:t>
            </a:r>
            <a:r>
              <a:rPr lang="en-US" sz="2600" dirty="0" smtClean="0"/>
              <a:t>students in the class who scored greater than 80%.</a:t>
            </a:r>
            <a:endParaRPr lang="en-US" sz="2600" dirty="0"/>
          </a:p>
        </p:txBody>
      </p:sp>
    </p:spTree>
    <p:extLst>
      <p:ext uri="{BB962C8B-B14F-4D97-AF65-F5344CB8AC3E}">
        <p14:creationId xmlns="" xmlns:p14="http://schemas.microsoft.com/office/powerpoint/2010/main" val="213223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600200"/>
            <a:ext cx="9144000" cy="4648200"/>
          </a:xfrm>
          <a:prstGeom prst="rect">
            <a:avLst/>
          </a:prstGeom>
          <a:noFill/>
          <a:ln w="9525">
            <a:noFill/>
            <a:miter lim="800000"/>
            <a:headEnd/>
            <a:tailEnd/>
          </a:ln>
        </p:spPr>
        <p:txBody>
          <a:bodyPr lIns="92075" tIns="46038" rIns="92075" bIns="46038"/>
          <a:lstStyle/>
          <a:p>
            <a:pPr algn="l">
              <a:lnSpc>
                <a:spcPct val="80000"/>
              </a:lnSpc>
              <a:spcBef>
                <a:spcPct val="20000"/>
              </a:spcBef>
              <a:tabLst>
                <a:tab pos="4686300" algn="l"/>
              </a:tabLst>
            </a:pPr>
            <a:r>
              <a:rPr lang="en-US" sz="3200" dirty="0">
                <a:solidFill>
                  <a:schemeClr val="accent2"/>
                </a:solidFill>
              </a:rPr>
              <a:t>SUMIF</a:t>
            </a:r>
            <a:r>
              <a:rPr lang="en-US" sz="3200" dirty="0">
                <a:solidFill>
                  <a:schemeClr val="accent1"/>
                </a:solidFill>
              </a:rPr>
              <a:t>(</a:t>
            </a:r>
            <a:r>
              <a:rPr lang="en-US" sz="3200" dirty="0">
                <a:solidFill>
                  <a:srgbClr val="A50021"/>
                </a:solidFill>
              </a:rPr>
              <a:t>range</a:t>
            </a:r>
            <a:r>
              <a:rPr lang="en-US" sz="3200" dirty="0"/>
              <a:t>,</a:t>
            </a:r>
            <a:r>
              <a:rPr lang="en-US" sz="3200" dirty="0">
                <a:solidFill>
                  <a:srgbClr val="FF0033"/>
                </a:solidFill>
              </a:rPr>
              <a:t> </a:t>
            </a:r>
            <a:r>
              <a:rPr lang="en-US" sz="3200" dirty="0">
                <a:solidFill>
                  <a:srgbClr val="008000"/>
                </a:solidFill>
              </a:rPr>
              <a:t>criteria</a:t>
            </a:r>
            <a:r>
              <a:rPr lang="en-US" sz="3200" dirty="0"/>
              <a:t>,</a:t>
            </a:r>
            <a:r>
              <a:rPr lang="en-US" sz="3200" dirty="0">
                <a:solidFill>
                  <a:srgbClr val="FF0033"/>
                </a:solidFill>
              </a:rPr>
              <a:t> </a:t>
            </a:r>
            <a:r>
              <a:rPr lang="en-US" sz="3200" dirty="0">
                <a:solidFill>
                  <a:srgbClr val="6600CC"/>
                </a:solidFill>
              </a:rPr>
              <a:t>sum-range</a:t>
            </a:r>
            <a:r>
              <a:rPr lang="en-US" sz="3200" dirty="0">
                <a:solidFill>
                  <a:schemeClr val="accent1"/>
                </a:solidFill>
              </a:rPr>
              <a:t>)</a:t>
            </a:r>
            <a:r>
              <a:rPr lang="en-US" sz="3200" dirty="0"/>
              <a:t> </a:t>
            </a:r>
            <a:endParaRPr lang="en-US" sz="3200" dirty="0" smtClean="0"/>
          </a:p>
          <a:p>
            <a:pPr marL="457200" indent="-457200">
              <a:buFont typeface="Wingdings" pitchFamily="2" charset="2"/>
              <a:buChar char="q"/>
            </a:pPr>
            <a:r>
              <a:rPr lang="en-US" sz="2800" b="1" dirty="0" smtClean="0"/>
              <a:t>Range</a:t>
            </a:r>
          </a:p>
          <a:p>
            <a:pPr marL="914400" lvl="1" indent="-457200">
              <a:buFont typeface="Wingdings" pitchFamily="2" charset="2"/>
              <a:buChar char="q"/>
            </a:pPr>
            <a:r>
              <a:rPr lang="en-US" sz="2200" dirty="0" smtClean="0"/>
              <a:t>The </a:t>
            </a:r>
            <a:r>
              <a:rPr lang="en-US" sz="2200" dirty="0"/>
              <a:t>range of cells that you want evaluated by criteria. Cells in each range must be numbers or </a:t>
            </a:r>
            <a:r>
              <a:rPr lang="en-US" sz="2200" dirty="0" smtClean="0"/>
              <a:t>names, or </a:t>
            </a:r>
            <a:r>
              <a:rPr lang="en-US" sz="2200" dirty="0"/>
              <a:t>references that contain </a:t>
            </a:r>
            <a:r>
              <a:rPr lang="en-US" sz="2200" dirty="0" smtClean="0"/>
              <a:t>numbers.</a:t>
            </a:r>
          </a:p>
          <a:p>
            <a:pPr marL="342900" indent="-342900">
              <a:buFont typeface="Wingdings" pitchFamily="2" charset="2"/>
              <a:buChar char="q"/>
            </a:pPr>
            <a:r>
              <a:rPr lang="en-US" sz="2800" b="1" dirty="0" smtClean="0"/>
              <a:t>criteria</a:t>
            </a:r>
            <a:r>
              <a:rPr lang="en-US" dirty="0"/>
              <a:t> </a:t>
            </a:r>
            <a:endParaRPr lang="en-US" dirty="0" smtClean="0"/>
          </a:p>
          <a:p>
            <a:pPr marL="800100" lvl="1" indent="-342900">
              <a:buFont typeface="Wingdings" pitchFamily="2" charset="2"/>
              <a:buChar char="q"/>
            </a:pPr>
            <a:r>
              <a:rPr lang="en-US" dirty="0"/>
              <a:t> </a:t>
            </a:r>
            <a:r>
              <a:rPr lang="en-US" dirty="0" smtClean="0"/>
              <a:t>The </a:t>
            </a:r>
            <a:r>
              <a:rPr lang="en-US" dirty="0"/>
              <a:t>criteria in the form of a number, expression, a cell reference, </a:t>
            </a:r>
            <a:r>
              <a:rPr lang="en-US" dirty="0" smtClean="0"/>
              <a:t>or text that </a:t>
            </a:r>
            <a:r>
              <a:rPr lang="en-US" dirty="0"/>
              <a:t>defines which cells will be added. For example, criteria can be expressed as 32, "&gt;32", B5, 32, "32", </a:t>
            </a:r>
            <a:r>
              <a:rPr lang="en-US" dirty="0" smtClean="0"/>
              <a:t>or "apples" </a:t>
            </a:r>
          </a:p>
          <a:p>
            <a:pPr marL="342900" indent="-342900">
              <a:buFont typeface="Wingdings" pitchFamily="2" charset="2"/>
              <a:buChar char="q"/>
            </a:pPr>
            <a:r>
              <a:rPr lang="en-US" sz="2800" b="1" dirty="0" err="1" smtClean="0"/>
              <a:t>sum_range</a:t>
            </a:r>
            <a:endParaRPr lang="en-US" sz="2800" b="1" dirty="0" smtClean="0"/>
          </a:p>
          <a:p>
            <a:pPr marL="800100" lvl="1" indent="-342900">
              <a:buFont typeface="Wingdings" pitchFamily="2" charset="2"/>
              <a:buChar char="q"/>
            </a:pPr>
            <a:r>
              <a:rPr lang="en-US" dirty="0" smtClean="0"/>
              <a:t>The </a:t>
            </a:r>
            <a:r>
              <a:rPr lang="en-US" dirty="0"/>
              <a:t>actual cells to add, if you want to add cells other than those specified in the range argument. </a:t>
            </a:r>
            <a:endParaRPr lang="en-US" sz="2800" dirty="0"/>
          </a:p>
        </p:txBody>
      </p:sp>
      <p:sp>
        <p:nvSpPr>
          <p:cNvPr id="5" name="Title 4"/>
          <p:cNvSpPr>
            <a:spLocks noGrp="1"/>
          </p:cNvSpPr>
          <p:nvPr>
            <p:ph type="title"/>
          </p:nvPr>
        </p:nvSpPr>
        <p:spPr>
          <a:xfrm>
            <a:off x="228600" y="0"/>
            <a:ext cx="8915400" cy="1371600"/>
          </a:xfrm>
        </p:spPr>
        <p:txBody>
          <a:bodyPr>
            <a:normAutofit fontScale="90000"/>
          </a:bodyPr>
          <a:lstStyle/>
          <a:p>
            <a:pPr>
              <a:lnSpc>
                <a:spcPct val="150000"/>
              </a:lnSpc>
            </a:pPr>
            <a:r>
              <a:rPr sz="3200" smtClean="0"/>
              <a:t>SUMIF</a:t>
            </a:r>
            <a:br>
              <a:rPr sz="3200" smtClean="0"/>
            </a:br>
            <a:r>
              <a:rPr sz="2600" smtClean="0"/>
              <a:t>(Sums the values in a range that meet a specific criteria) </a:t>
            </a:r>
          </a:p>
        </p:txBody>
      </p:sp>
      <p:sp>
        <p:nvSpPr>
          <p:cNvPr id="4" name="Slide Number Placeholder 3"/>
          <p:cNvSpPr>
            <a:spLocks noGrp="1"/>
          </p:cNvSpPr>
          <p:nvPr>
            <p:ph type="sldNum" sz="quarter" idx="12"/>
          </p:nvPr>
        </p:nvSpPr>
        <p:spPr/>
        <p:txBody>
          <a:bodyPr/>
          <a:lstStyle/>
          <a:p>
            <a:pPr>
              <a:defRPr/>
            </a:pPr>
            <a:fld id="{4CBE2C8A-1749-4F1F-8202-A3827292342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0"/>
            <a:ext cx="9013371" cy="677091"/>
          </a:xfrm>
        </p:spPr>
        <p:txBody>
          <a:bodyPr>
            <a:normAutofit/>
          </a:bodyPr>
          <a:lstStyle/>
          <a:p>
            <a:pPr fontAlgn="auto">
              <a:spcAft>
                <a:spcPts val="0"/>
              </a:spcAft>
              <a:defRPr/>
            </a:pPr>
            <a:r>
              <a:rPr lang="en-US" sz="3100" dirty="0" err="1" smtClean="0"/>
              <a:t>Sumif</a:t>
            </a:r>
            <a:r>
              <a:rPr lang="en-US" sz="3100" dirty="0" smtClean="0"/>
              <a:t> function Example-</a:t>
            </a:r>
            <a:r>
              <a:rPr lang="en-US" sz="3100" dirty="0"/>
              <a:t>-</a:t>
            </a:r>
            <a:r>
              <a:rPr lang="en-US" sz="2700" dirty="0">
                <a:solidFill>
                  <a:srgbClr val="FF0000"/>
                </a:solidFill>
              </a:rPr>
              <a:t>Using text as a criteria</a:t>
            </a:r>
            <a:endParaRPr lang="en-US" sz="2700" dirty="0" smtClean="0"/>
          </a:p>
        </p:txBody>
      </p:sp>
      <p:sp>
        <p:nvSpPr>
          <p:cNvPr id="29699" name="TextBox 4"/>
          <p:cNvSpPr txBox="1">
            <a:spLocks noChangeArrowheads="1"/>
          </p:cNvSpPr>
          <p:nvPr/>
        </p:nvSpPr>
        <p:spPr bwMode="auto">
          <a:xfrm>
            <a:off x="0" y="1447800"/>
            <a:ext cx="9144000" cy="1338828"/>
          </a:xfrm>
          <a:prstGeom prst="rect">
            <a:avLst/>
          </a:prstGeom>
          <a:noFill/>
          <a:ln w="9525">
            <a:noFill/>
            <a:miter lim="800000"/>
            <a:headEnd/>
            <a:tailEnd/>
          </a:ln>
        </p:spPr>
        <p:txBody>
          <a:bodyPr>
            <a:spAutoFit/>
          </a:bodyPr>
          <a:lstStyle/>
          <a:p>
            <a:pPr marL="60325" lvl="1" algn="l"/>
            <a:r>
              <a:rPr lang="en-US" sz="2700" dirty="0" smtClean="0"/>
              <a:t>Write </a:t>
            </a:r>
            <a:r>
              <a:rPr lang="en-US" sz="2700" dirty="0"/>
              <a:t>an Excel formula in cell </a:t>
            </a:r>
            <a:r>
              <a:rPr lang="en-US" sz="2700" dirty="0" smtClean="0"/>
              <a:t>Gradebook!F14 </a:t>
            </a:r>
            <a:r>
              <a:rPr lang="en-US" sz="2700" dirty="0"/>
              <a:t>to calculate the total number of points </a:t>
            </a:r>
            <a:r>
              <a:rPr lang="en-US" sz="2700" dirty="0" smtClean="0"/>
              <a:t>earned </a:t>
            </a:r>
            <a:r>
              <a:rPr lang="en-US" sz="2700" dirty="0"/>
              <a:t>by Honor students for this assignment/exam .</a:t>
            </a:r>
          </a:p>
        </p:txBody>
      </p:sp>
      <p:sp>
        <p:nvSpPr>
          <p:cNvPr id="29700" name="TextBox 3"/>
          <p:cNvSpPr txBox="1">
            <a:spLocks noChangeArrowheads="1"/>
          </p:cNvSpPr>
          <p:nvPr/>
        </p:nvSpPr>
        <p:spPr bwMode="auto">
          <a:xfrm>
            <a:off x="533400" y="838200"/>
            <a:ext cx="7878763" cy="461963"/>
          </a:xfrm>
          <a:prstGeom prst="rect">
            <a:avLst/>
          </a:prstGeom>
          <a:noFill/>
          <a:ln w="9525">
            <a:noFill/>
            <a:miter lim="800000"/>
            <a:headEnd/>
            <a:tailEnd/>
          </a:ln>
        </p:spPr>
        <p:txBody>
          <a:bodyPr>
            <a:spAutoFit/>
          </a:bodyPr>
          <a:lstStyle/>
          <a:p>
            <a:r>
              <a:rPr lang="en-US" sz="2300" dirty="0"/>
              <a:t>(sums the values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18</a:t>
            </a:fld>
            <a:endParaRPr lang="en-US"/>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2305" y="2871077"/>
            <a:ext cx="8258175"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0"/>
            <a:ext cx="9013371" cy="677091"/>
          </a:xfrm>
        </p:spPr>
        <p:txBody>
          <a:bodyPr>
            <a:normAutofit fontScale="90000"/>
          </a:bodyPr>
          <a:lstStyle/>
          <a:p>
            <a:pPr fontAlgn="auto">
              <a:spcAft>
                <a:spcPts val="0"/>
              </a:spcAft>
              <a:defRPr/>
            </a:pPr>
            <a:r>
              <a:rPr lang="en-US" sz="3100" dirty="0" err="1" smtClean="0"/>
              <a:t>Sumif</a:t>
            </a:r>
            <a:r>
              <a:rPr lang="en-US" sz="3100" dirty="0" smtClean="0"/>
              <a:t> function Example-</a:t>
            </a:r>
            <a:r>
              <a:rPr lang="en-US" sz="3100" dirty="0"/>
              <a:t>-</a:t>
            </a:r>
            <a:r>
              <a:rPr lang="en-US" sz="2400" dirty="0">
                <a:solidFill>
                  <a:srgbClr val="FF0000"/>
                </a:solidFill>
              </a:rPr>
              <a:t>Using </a:t>
            </a:r>
            <a:r>
              <a:rPr lang="en-US" sz="2400" dirty="0" smtClean="0">
                <a:solidFill>
                  <a:srgbClr val="FF0000"/>
                </a:solidFill>
              </a:rPr>
              <a:t>a cell reference </a:t>
            </a:r>
            <a:r>
              <a:rPr lang="en-US" sz="2400" dirty="0">
                <a:solidFill>
                  <a:srgbClr val="FF0000"/>
                </a:solidFill>
              </a:rPr>
              <a:t>as a criteria</a:t>
            </a:r>
            <a:endParaRPr lang="en-US" sz="2400" dirty="0" smtClean="0"/>
          </a:p>
        </p:txBody>
      </p:sp>
      <p:sp>
        <p:nvSpPr>
          <p:cNvPr id="29699" name="TextBox 4"/>
          <p:cNvSpPr txBox="1">
            <a:spLocks noChangeArrowheads="1"/>
          </p:cNvSpPr>
          <p:nvPr/>
        </p:nvSpPr>
        <p:spPr bwMode="auto">
          <a:xfrm>
            <a:off x="0" y="1447800"/>
            <a:ext cx="9144000" cy="1338828"/>
          </a:xfrm>
          <a:prstGeom prst="rect">
            <a:avLst/>
          </a:prstGeom>
          <a:noFill/>
          <a:ln w="9525">
            <a:noFill/>
            <a:miter lim="800000"/>
            <a:headEnd/>
            <a:tailEnd/>
          </a:ln>
        </p:spPr>
        <p:txBody>
          <a:bodyPr>
            <a:spAutoFit/>
          </a:bodyPr>
          <a:lstStyle/>
          <a:p>
            <a:pPr marL="60325" lvl="1" algn="l"/>
            <a:r>
              <a:rPr lang="en-US" sz="2700" dirty="0" smtClean="0"/>
              <a:t>Write </a:t>
            </a:r>
            <a:r>
              <a:rPr lang="en-US" sz="2700" dirty="0"/>
              <a:t>an Excel formula in cell </a:t>
            </a:r>
            <a:r>
              <a:rPr lang="en-US" sz="2700" dirty="0" smtClean="0"/>
              <a:t>Gradebook!F14 </a:t>
            </a:r>
            <a:r>
              <a:rPr lang="en-US" sz="2700" dirty="0"/>
              <a:t>to calculate the total number of points </a:t>
            </a:r>
            <a:r>
              <a:rPr lang="en-US" sz="2700" dirty="0" smtClean="0"/>
              <a:t>earned </a:t>
            </a:r>
            <a:r>
              <a:rPr lang="en-US" sz="2700" dirty="0"/>
              <a:t>by Honor students for this assignment/exam .</a:t>
            </a:r>
          </a:p>
        </p:txBody>
      </p:sp>
      <p:sp>
        <p:nvSpPr>
          <p:cNvPr id="29700" name="TextBox 3"/>
          <p:cNvSpPr txBox="1">
            <a:spLocks noChangeArrowheads="1"/>
          </p:cNvSpPr>
          <p:nvPr/>
        </p:nvSpPr>
        <p:spPr bwMode="auto">
          <a:xfrm>
            <a:off x="533400" y="838200"/>
            <a:ext cx="7878763" cy="461963"/>
          </a:xfrm>
          <a:prstGeom prst="rect">
            <a:avLst/>
          </a:prstGeom>
          <a:noFill/>
          <a:ln w="9525">
            <a:noFill/>
            <a:miter lim="800000"/>
            <a:headEnd/>
            <a:tailEnd/>
          </a:ln>
        </p:spPr>
        <p:txBody>
          <a:bodyPr>
            <a:spAutoFit/>
          </a:bodyPr>
          <a:lstStyle/>
          <a:p>
            <a:r>
              <a:rPr lang="en-US" sz="2300" dirty="0"/>
              <a:t>(sums the values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19</a:t>
            </a:fld>
            <a:endParaRPr lang="en-US"/>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3218" y="4115889"/>
            <a:ext cx="8239125"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33030" y="2891131"/>
            <a:ext cx="6902450" cy="97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23131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2</a:t>
            </a:fld>
            <a:endParaRPr lang="en-US"/>
          </a:p>
        </p:txBody>
      </p:sp>
      <p:sp>
        <p:nvSpPr>
          <p:cNvPr id="5" name="Title 4"/>
          <p:cNvSpPr>
            <a:spLocks noGrp="1"/>
          </p:cNvSpPr>
          <p:nvPr>
            <p:ph type="title"/>
          </p:nvPr>
        </p:nvSpPr>
        <p:spPr>
          <a:xfrm>
            <a:off x="1430785" y="158452"/>
            <a:ext cx="6296297" cy="758396"/>
          </a:xfrm>
        </p:spPr>
        <p:txBody>
          <a:bodyPr>
            <a:normAutofit fontScale="90000"/>
          </a:bodyPr>
          <a:lstStyle/>
          <a:p>
            <a:r>
              <a:rPr dirty="0" smtClean="0"/>
              <a:t>Grade Book worksheet</a:t>
            </a:r>
            <a:endParaRPr lang="en-US" dirty="0"/>
          </a:p>
        </p:txBody>
      </p:sp>
      <p:sp>
        <p:nvSpPr>
          <p:cNvPr id="6" name="Content Placeholder 5"/>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13869" y="1345474"/>
            <a:ext cx="9130131" cy="4656893"/>
          </a:xfrm>
          <a:prstGeom prst="rect">
            <a:avLst/>
          </a:prstGeom>
          <a:noFill/>
          <a:ln w="9525">
            <a:noFill/>
            <a:miter lim="800000"/>
            <a:headEnd/>
            <a:tailEnd/>
          </a:ln>
        </p:spPr>
      </p:pic>
      <p:sp>
        <p:nvSpPr>
          <p:cNvPr id="7" name="Text Placeholder 5"/>
          <p:cNvSpPr txBox="1">
            <a:spLocks/>
          </p:cNvSpPr>
          <p:nvPr/>
        </p:nvSpPr>
        <p:spPr>
          <a:xfrm>
            <a:off x="1945758" y="919296"/>
            <a:ext cx="4846928" cy="42862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20000"/>
              </a:spcBef>
              <a:spcAft>
                <a:spcPts val="0"/>
              </a:spcAft>
              <a:buClr>
                <a:schemeClr val="tx2"/>
              </a:buClr>
              <a:buSzPct val="70000"/>
              <a:buFont typeface="Wingdings 2" pitchFamily="18" charset="2"/>
              <a:buNone/>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cs typeface="Arial" pitchFamily="34" charset="0"/>
              </a:rPr>
              <a:t>File 1-Excel Training Part 1</a:t>
            </a:r>
            <a:endParaRPr kumimoji="0" lang="en-US" sz="28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3" y="0"/>
            <a:ext cx="6205537" cy="990600"/>
          </a:xfrm>
        </p:spPr>
        <p:txBody>
          <a:bodyPr/>
          <a:lstStyle/>
          <a:p>
            <a:pPr fontAlgn="auto">
              <a:spcAft>
                <a:spcPts val="0"/>
              </a:spcAft>
              <a:defRPr/>
            </a:pPr>
            <a:r>
              <a:rPr lang="en-US" dirty="0" err="1" smtClean="0"/>
              <a:t>Averageif</a:t>
            </a:r>
            <a:r>
              <a:rPr lang="en-US" dirty="0" smtClean="0"/>
              <a:t> function</a:t>
            </a:r>
          </a:p>
        </p:txBody>
      </p:sp>
      <p:sp>
        <p:nvSpPr>
          <p:cNvPr id="29699" name="TextBox 4"/>
          <p:cNvSpPr txBox="1">
            <a:spLocks noChangeArrowheads="1"/>
          </p:cNvSpPr>
          <p:nvPr/>
        </p:nvSpPr>
        <p:spPr bwMode="auto">
          <a:xfrm>
            <a:off x="0" y="1600200"/>
            <a:ext cx="9144000" cy="830997"/>
          </a:xfrm>
          <a:prstGeom prst="rect">
            <a:avLst/>
          </a:prstGeom>
          <a:noFill/>
          <a:ln w="9525">
            <a:noFill/>
            <a:miter lim="800000"/>
            <a:headEnd/>
            <a:tailEnd/>
          </a:ln>
        </p:spPr>
        <p:txBody>
          <a:bodyPr>
            <a:spAutoFit/>
          </a:bodyPr>
          <a:lstStyle/>
          <a:p>
            <a:pPr marL="60325" lvl="1" algn="l"/>
            <a:r>
              <a:rPr lang="en-US" dirty="0" smtClean="0"/>
              <a:t>Write </a:t>
            </a:r>
            <a:r>
              <a:rPr lang="en-US" dirty="0"/>
              <a:t>an Excel formula in cell </a:t>
            </a:r>
            <a:r>
              <a:rPr lang="en-US" dirty="0" smtClean="0"/>
              <a:t>Gradeook!F15 </a:t>
            </a:r>
            <a:r>
              <a:rPr lang="en-US" dirty="0"/>
              <a:t>to </a:t>
            </a:r>
            <a:r>
              <a:rPr lang="en-US" dirty="0" smtClean="0"/>
              <a:t>calculate the </a:t>
            </a:r>
            <a:r>
              <a:rPr lang="en-US" dirty="0" smtClean="0">
                <a:solidFill>
                  <a:srgbClr val="FF0000"/>
                </a:solidFill>
              </a:rPr>
              <a:t>average </a:t>
            </a:r>
            <a:r>
              <a:rPr lang="en-US" dirty="0" smtClean="0"/>
              <a:t>number of points earned </a:t>
            </a:r>
            <a:r>
              <a:rPr lang="en-US" dirty="0"/>
              <a:t>by Honor students for this assignment/exam .</a:t>
            </a:r>
          </a:p>
        </p:txBody>
      </p:sp>
      <p:sp>
        <p:nvSpPr>
          <p:cNvPr id="29700" name="TextBox 3"/>
          <p:cNvSpPr txBox="1">
            <a:spLocks noChangeArrowheads="1"/>
          </p:cNvSpPr>
          <p:nvPr/>
        </p:nvSpPr>
        <p:spPr bwMode="auto">
          <a:xfrm>
            <a:off x="533400" y="838200"/>
            <a:ext cx="7878763" cy="461963"/>
          </a:xfrm>
          <a:prstGeom prst="rect">
            <a:avLst/>
          </a:prstGeom>
          <a:noFill/>
          <a:ln w="9525">
            <a:noFill/>
            <a:miter lim="800000"/>
            <a:headEnd/>
            <a:tailEnd/>
          </a:ln>
        </p:spPr>
        <p:txBody>
          <a:bodyPr>
            <a:spAutoFit/>
          </a:bodyPr>
          <a:lstStyle/>
          <a:p>
            <a:r>
              <a:rPr lang="en-US" sz="2300" dirty="0" smtClean="0"/>
              <a:t>(averages </a:t>
            </a:r>
            <a:r>
              <a:rPr lang="en-US" sz="2300" dirty="0"/>
              <a:t>the values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20</a:t>
            </a:fld>
            <a:endParaRPr lang="en-US"/>
          </a:p>
        </p:txBody>
      </p:sp>
      <p:pic>
        <p:nvPicPr>
          <p:cNvPr id="92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3936" y="2553244"/>
            <a:ext cx="6483350" cy="895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22804" y="4036242"/>
            <a:ext cx="6445250" cy="901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21</a:t>
            </a:fld>
            <a:endParaRPr lang="en-US"/>
          </a:p>
        </p:txBody>
      </p:sp>
      <p:sp>
        <p:nvSpPr>
          <p:cNvPr id="8195" name="Rectangle 3"/>
          <p:cNvSpPr>
            <a:spLocks noGrp="1" noChangeArrowheads="1"/>
          </p:cNvSpPr>
          <p:nvPr>
            <p:ph type="body" idx="4294967295"/>
          </p:nvPr>
        </p:nvSpPr>
        <p:spPr>
          <a:xfrm>
            <a:off x="0" y="1345474"/>
            <a:ext cx="9005887" cy="5410200"/>
          </a:xfrm>
        </p:spPr>
        <p:txBody>
          <a:bodyPr>
            <a:normAutofit/>
          </a:bodyPr>
          <a:lstStyle/>
          <a:p>
            <a:endParaRPr lang="en-US" sz="2800" dirty="0" smtClean="0"/>
          </a:p>
          <a:p>
            <a:pPr marL="0" indent="0">
              <a:buNone/>
            </a:pPr>
            <a:r>
              <a:rPr lang="en-US" sz="2800" b="1" dirty="0" smtClean="0"/>
              <a:t>=RANK(</a:t>
            </a:r>
            <a:r>
              <a:rPr lang="en-US" sz="2800" b="1" dirty="0" err="1" smtClean="0"/>
              <a:t>Number,Ref,Order</a:t>
            </a:r>
            <a:r>
              <a:rPr lang="en-US" sz="2800" b="1" dirty="0" smtClean="0"/>
              <a:t>)</a:t>
            </a:r>
            <a:endParaRPr lang="en-US" sz="2800" b="1" dirty="0"/>
          </a:p>
          <a:p>
            <a:r>
              <a:rPr lang="en-US" sz="2800" dirty="0" smtClean="0"/>
              <a:t>Number</a:t>
            </a:r>
          </a:p>
          <a:p>
            <a:pPr lvl="1">
              <a:buFont typeface="Monotype Sorts" pitchFamily="2" charset="2"/>
              <a:buNone/>
            </a:pPr>
            <a:r>
              <a:rPr lang="en-US" dirty="0" smtClean="0"/>
              <a:t>The number whose rank you want to find</a:t>
            </a:r>
          </a:p>
          <a:p>
            <a:r>
              <a:rPr lang="en-US" sz="2800" dirty="0" smtClean="0"/>
              <a:t>Ref </a:t>
            </a:r>
          </a:p>
          <a:p>
            <a:pPr lvl="1">
              <a:buFont typeface="Monotype Sorts" pitchFamily="2" charset="2"/>
              <a:buNone/>
            </a:pPr>
            <a:r>
              <a:rPr lang="en-US" dirty="0" smtClean="0"/>
              <a:t>The list of numbers</a:t>
            </a:r>
          </a:p>
          <a:p>
            <a:r>
              <a:rPr lang="en-US" sz="2800" dirty="0" smtClean="0"/>
              <a:t>Order</a:t>
            </a:r>
          </a:p>
          <a:p>
            <a:pPr lvl="1">
              <a:buFont typeface="Monotype Sorts" pitchFamily="2" charset="2"/>
              <a:buNone/>
            </a:pPr>
            <a:r>
              <a:rPr lang="en-US" dirty="0" smtClean="0"/>
              <a:t>Specifies the sort order</a:t>
            </a:r>
          </a:p>
          <a:p>
            <a:pPr lvl="2">
              <a:buFont typeface="Monotype Sorts" pitchFamily="2" charset="2"/>
              <a:buNone/>
            </a:pPr>
            <a:r>
              <a:rPr lang="en-US" dirty="0" smtClean="0"/>
              <a:t>	0 or left blank—Descending order</a:t>
            </a:r>
          </a:p>
          <a:p>
            <a:pPr lvl="2">
              <a:buFont typeface="Monotype Sorts" pitchFamily="2" charset="2"/>
              <a:buNone/>
            </a:pPr>
            <a:r>
              <a:rPr lang="en-US" dirty="0" smtClean="0"/>
              <a:t>	Positive number—Ascending order</a:t>
            </a:r>
          </a:p>
        </p:txBody>
      </p:sp>
      <p:sp>
        <p:nvSpPr>
          <p:cNvPr id="99330" name="Rectangle 2"/>
          <p:cNvSpPr>
            <a:spLocks noGrp="1" noChangeArrowheads="1"/>
          </p:cNvSpPr>
          <p:nvPr>
            <p:ph type="title" idx="4294967295"/>
          </p:nvPr>
        </p:nvSpPr>
        <p:spPr>
          <a:xfrm>
            <a:off x="130629" y="557349"/>
            <a:ext cx="9013371" cy="1143000"/>
          </a:xfrm>
        </p:spPr>
        <p:txBody>
          <a:bodyPr>
            <a:noAutofit/>
          </a:bodyPr>
          <a:lstStyle/>
          <a:p>
            <a:pPr>
              <a:defRPr/>
            </a:pP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Rank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2000" dirty="0"/>
              <a:t>Returns the rank of a number in a list of numbers. The rank of a number is its size relative to other values in a list. (If you were to sort the list, the rank of the number would be its position.)</a:t>
            </a:r>
            <a:br>
              <a:rPr lang="en-US" sz="2000" dirty="0"/>
            </a:b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3" y="0"/>
            <a:ext cx="6205537" cy="990600"/>
          </a:xfrm>
        </p:spPr>
        <p:txBody>
          <a:bodyPr/>
          <a:lstStyle/>
          <a:p>
            <a:pPr fontAlgn="auto">
              <a:spcAft>
                <a:spcPts val="0"/>
              </a:spcAft>
              <a:defRPr/>
            </a:pPr>
            <a:r>
              <a:rPr lang="en-US" dirty="0" smtClean="0"/>
              <a:t>Rank function</a:t>
            </a:r>
          </a:p>
        </p:txBody>
      </p:sp>
      <p:sp>
        <p:nvSpPr>
          <p:cNvPr id="29699" name="TextBox 4"/>
          <p:cNvSpPr txBox="1">
            <a:spLocks noChangeArrowheads="1"/>
          </p:cNvSpPr>
          <p:nvPr/>
        </p:nvSpPr>
        <p:spPr bwMode="auto">
          <a:xfrm>
            <a:off x="0" y="1600200"/>
            <a:ext cx="9144000" cy="830997"/>
          </a:xfrm>
          <a:prstGeom prst="rect">
            <a:avLst/>
          </a:prstGeom>
          <a:noFill/>
          <a:ln w="9525">
            <a:noFill/>
            <a:miter lim="800000"/>
            <a:headEnd/>
            <a:tailEnd/>
          </a:ln>
        </p:spPr>
        <p:txBody>
          <a:bodyPr>
            <a:spAutoFit/>
          </a:bodyPr>
          <a:lstStyle/>
          <a:p>
            <a:pPr marL="60325" lvl="1" algn="l"/>
            <a:r>
              <a:rPr lang="en-US" dirty="0" smtClean="0"/>
              <a:t>Write </a:t>
            </a:r>
            <a:r>
              <a:rPr lang="en-US" dirty="0"/>
              <a:t>an Excel formula in cell </a:t>
            </a:r>
            <a:r>
              <a:rPr lang="en-US" dirty="0" smtClean="0"/>
              <a:t>Gradeook!J3 </a:t>
            </a:r>
            <a:r>
              <a:rPr lang="en-US" dirty="0"/>
              <a:t>to </a:t>
            </a:r>
            <a:r>
              <a:rPr lang="en-US" dirty="0" smtClean="0"/>
              <a:t>calculate the rank of each student. Rank the list in descending order</a:t>
            </a:r>
            <a:endParaRPr lang="en-US" dirty="0"/>
          </a:p>
        </p:txBody>
      </p:sp>
      <p:sp>
        <p:nvSpPr>
          <p:cNvPr id="29700" name="TextBox 3"/>
          <p:cNvSpPr txBox="1">
            <a:spLocks noChangeArrowheads="1"/>
          </p:cNvSpPr>
          <p:nvPr/>
        </p:nvSpPr>
        <p:spPr bwMode="auto">
          <a:xfrm>
            <a:off x="533400" y="857250"/>
            <a:ext cx="7878763" cy="446276"/>
          </a:xfrm>
          <a:prstGeom prst="rect">
            <a:avLst/>
          </a:prstGeom>
          <a:noFill/>
          <a:ln w="9525">
            <a:noFill/>
            <a:miter lim="800000"/>
            <a:headEnd/>
            <a:tailEnd/>
          </a:ln>
        </p:spPr>
        <p:txBody>
          <a:bodyPr>
            <a:spAutoFit/>
          </a:bodyPr>
          <a:lstStyle/>
          <a:p>
            <a:r>
              <a:rPr lang="en-US" sz="2300" dirty="0" smtClean="0"/>
              <a:t>(Returns the rank of a number in a list of numbers.)</a:t>
            </a:r>
            <a:endParaRPr lang="en-US" sz="2300" dirty="0"/>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22</a:t>
            </a:fld>
            <a:endParaRPr lang="en-US"/>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7206" y="2709863"/>
            <a:ext cx="6553200" cy="1438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23</a:t>
            </a:fld>
            <a:endParaRPr lang="en-US"/>
          </a:p>
        </p:txBody>
      </p:sp>
      <p:sp>
        <p:nvSpPr>
          <p:cNvPr id="5" name="Title 4"/>
          <p:cNvSpPr>
            <a:spLocks noGrp="1"/>
          </p:cNvSpPr>
          <p:nvPr>
            <p:ph type="title"/>
          </p:nvPr>
        </p:nvSpPr>
        <p:spPr>
          <a:xfrm>
            <a:off x="1045029" y="105620"/>
            <a:ext cx="6777829" cy="758396"/>
          </a:xfrm>
        </p:spPr>
        <p:txBody>
          <a:bodyPr>
            <a:normAutofit fontScale="90000"/>
          </a:bodyPr>
          <a:lstStyle/>
          <a:p>
            <a:r>
              <a:rPr lang="en-US" dirty="0" smtClean="0"/>
              <a:t>Student Courses </a:t>
            </a:r>
            <a:r>
              <a:rPr dirty="0" smtClean="0"/>
              <a:t>worksheet</a:t>
            </a:r>
            <a:endParaRPr lang="en-US" dirty="0"/>
          </a:p>
        </p:txBody>
      </p:sp>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8973" y="1779721"/>
            <a:ext cx="8749179" cy="15121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 Placeholder 5"/>
          <p:cNvSpPr txBox="1">
            <a:spLocks/>
          </p:cNvSpPr>
          <p:nvPr/>
        </p:nvSpPr>
        <p:spPr>
          <a:xfrm>
            <a:off x="1876684" y="973122"/>
            <a:ext cx="5273751" cy="42862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20000"/>
              </a:spcBef>
              <a:spcAft>
                <a:spcPts val="0"/>
              </a:spcAft>
              <a:buClr>
                <a:schemeClr val="tx2"/>
              </a:buClr>
              <a:buSzPct val="70000"/>
              <a:buFont typeface="Wingdings 2" pitchFamily="18" charset="2"/>
              <a:buNone/>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cs typeface="Arial" pitchFamily="34" charset="0"/>
              </a:rPr>
              <a:t>File 1 - Excel Training Part 1</a:t>
            </a:r>
            <a:endParaRPr kumimoji="0" lang="en-US" sz="28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 xmlns:p14="http://schemas.microsoft.com/office/powerpoint/2010/main" val="3873143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447800"/>
            <a:ext cx="9144000" cy="954750"/>
          </a:xfrm>
          <a:prstGeom prst="rect">
            <a:avLst/>
          </a:prstGeom>
          <a:noFill/>
          <a:ln w="9525">
            <a:noFill/>
            <a:miter lim="800000"/>
            <a:headEnd/>
            <a:tailEnd/>
          </a:ln>
        </p:spPr>
        <p:txBody>
          <a:bodyPr wrap="square" lIns="92075" tIns="46038" rIns="92075" bIns="46038">
            <a:spAutoFit/>
          </a:bodyPr>
          <a:lstStyle/>
          <a:p>
            <a:pPr algn="l"/>
            <a:r>
              <a:rPr lang="en-US" sz="2800" dirty="0">
                <a:solidFill>
                  <a:srgbClr val="004080"/>
                </a:solidFill>
              </a:rPr>
              <a:t>Write a formula in cell </a:t>
            </a:r>
            <a:r>
              <a:rPr lang="en-US" sz="2800" dirty="0" smtClean="0">
                <a:solidFill>
                  <a:srgbClr val="004080"/>
                </a:solidFill>
              </a:rPr>
              <a:t>‘Student Courses’!F2 ONLY </a:t>
            </a:r>
            <a:r>
              <a:rPr lang="en-US" sz="2800" dirty="0">
                <a:solidFill>
                  <a:srgbClr val="004080"/>
                </a:solidFill>
              </a:rPr>
              <a:t>to </a:t>
            </a:r>
            <a:r>
              <a:rPr lang="en-US" sz="2800" dirty="0" smtClean="0">
                <a:solidFill>
                  <a:srgbClr val="004080"/>
                </a:solidFill>
              </a:rPr>
              <a:t>display the total number of students in the college UVC.</a:t>
            </a:r>
            <a:endParaRPr lang="en-US" sz="2800" dirty="0">
              <a:solidFill>
                <a:srgbClr val="004080"/>
              </a:solidFill>
            </a:endParaRPr>
          </a:p>
        </p:txBody>
      </p:sp>
      <p:sp>
        <p:nvSpPr>
          <p:cNvPr id="110600" name="Rectangle 8"/>
          <p:cNvSpPr>
            <a:spLocks noGrp="1" noChangeArrowheads="1"/>
          </p:cNvSpPr>
          <p:nvPr>
            <p:ph type="title"/>
          </p:nvPr>
        </p:nvSpPr>
        <p:spPr>
          <a:xfrm>
            <a:off x="1049867" y="355600"/>
            <a:ext cx="7543800" cy="685800"/>
          </a:xfrm>
        </p:spPr>
        <p:txBody>
          <a:bodyPr>
            <a:normAutofit fontScale="90000"/>
          </a:bodyPr>
          <a:lstStyle/>
          <a:p>
            <a:pPr fontAlgn="auto">
              <a:spcAft>
                <a:spcPts val="0"/>
              </a:spcAft>
              <a:defRPr/>
            </a:pPr>
            <a:r>
              <a:rPr lang="en-US" dirty="0" err="1" smtClean="0"/>
              <a:t>Countif</a:t>
            </a:r>
            <a:r>
              <a:rPr lang="en-US" dirty="0" smtClean="0"/>
              <a:t> Function -- You try it!</a:t>
            </a:r>
          </a:p>
        </p:txBody>
      </p:sp>
      <p:sp>
        <p:nvSpPr>
          <p:cNvPr id="8" name="Slide Number Placeholder 7"/>
          <p:cNvSpPr>
            <a:spLocks noGrp="1"/>
          </p:cNvSpPr>
          <p:nvPr>
            <p:ph type="sldNum" sz="quarter" idx="12"/>
          </p:nvPr>
        </p:nvSpPr>
        <p:spPr/>
        <p:txBody>
          <a:bodyPr/>
          <a:lstStyle/>
          <a:p>
            <a:pPr>
              <a:defRPr/>
            </a:pPr>
            <a:fld id="{69EC553D-D9C1-4516-906F-158016A81DD8}" type="slidenum">
              <a:rPr lang="en-US" smtClean="0"/>
              <a:pPr>
                <a:defRPr/>
              </a:pPr>
              <a:t>24</a:t>
            </a:fld>
            <a:endParaRPr lang="en-US"/>
          </a:p>
        </p:txBody>
      </p:sp>
      <p:sp>
        <p:nvSpPr>
          <p:cNvPr id="10" name="Rectangle 2"/>
          <p:cNvSpPr>
            <a:spLocks noChangeArrowheads="1"/>
          </p:cNvSpPr>
          <p:nvPr/>
        </p:nvSpPr>
        <p:spPr bwMode="auto">
          <a:xfrm>
            <a:off x="0" y="3750733"/>
            <a:ext cx="9144000" cy="923972"/>
          </a:xfrm>
          <a:prstGeom prst="rect">
            <a:avLst/>
          </a:prstGeom>
          <a:noFill/>
          <a:ln w="9525">
            <a:noFill/>
            <a:miter lim="800000"/>
            <a:headEnd/>
            <a:tailEnd/>
          </a:ln>
        </p:spPr>
        <p:txBody>
          <a:bodyPr wrap="square" lIns="92075" tIns="46038" rIns="92075" bIns="46038">
            <a:spAutoFit/>
          </a:bodyPr>
          <a:lstStyle/>
          <a:p>
            <a:pPr algn="l"/>
            <a:r>
              <a:rPr lang="en-US" sz="2600" dirty="0">
                <a:solidFill>
                  <a:srgbClr val="004080"/>
                </a:solidFill>
              </a:rPr>
              <a:t>Write a formula in cell </a:t>
            </a:r>
            <a:r>
              <a:rPr lang="en-US" sz="2600" dirty="0" smtClean="0">
                <a:solidFill>
                  <a:srgbClr val="004080"/>
                </a:solidFill>
              </a:rPr>
              <a:t>‘Student Courses’!F2, </a:t>
            </a:r>
            <a:r>
              <a:rPr lang="en-US" sz="2600" dirty="0">
                <a:solidFill>
                  <a:srgbClr val="004080"/>
                </a:solidFill>
              </a:rPr>
              <a:t>which can be copied down </a:t>
            </a:r>
            <a:r>
              <a:rPr lang="en-US" sz="2600" dirty="0" smtClean="0">
                <a:solidFill>
                  <a:srgbClr val="004080"/>
                </a:solidFill>
              </a:rPr>
              <a:t>to cell C10,  </a:t>
            </a:r>
            <a:r>
              <a:rPr lang="en-US" sz="2600" dirty="0">
                <a:solidFill>
                  <a:srgbClr val="004080"/>
                </a:solidFill>
              </a:rPr>
              <a:t>to </a:t>
            </a:r>
            <a:r>
              <a:rPr lang="en-US" sz="2600" dirty="0" smtClean="0">
                <a:solidFill>
                  <a:srgbClr val="004080"/>
                </a:solidFill>
              </a:rPr>
              <a:t>display the number of students by college</a:t>
            </a:r>
            <a:r>
              <a:rPr lang="en-US" sz="2800" dirty="0" smtClean="0">
                <a:solidFill>
                  <a:srgbClr val="004080"/>
                </a:solidFill>
              </a:rPr>
              <a:t>.</a:t>
            </a:r>
          </a:p>
        </p:txBody>
      </p:sp>
      <p:pic>
        <p:nvPicPr>
          <p:cNvPr id="12292" name="Picture 4"/>
          <p:cNvPicPr>
            <a:picLocks noChangeAspect="1" noChangeArrowheads="1"/>
          </p:cNvPicPr>
          <p:nvPr/>
        </p:nvPicPr>
        <p:blipFill>
          <a:blip r:embed="rId3" cstate="print"/>
          <a:srcRect/>
          <a:stretch>
            <a:fillRect/>
          </a:stretch>
        </p:blipFill>
        <p:spPr bwMode="auto">
          <a:xfrm>
            <a:off x="905404" y="4732867"/>
            <a:ext cx="6486525" cy="1219200"/>
          </a:xfrm>
          <a:prstGeom prst="rect">
            <a:avLst/>
          </a:prstGeom>
          <a:noFill/>
          <a:ln w="9525">
            <a:noFill/>
            <a:miter lim="800000"/>
            <a:headEnd/>
            <a:tailEnd/>
          </a:ln>
        </p:spPr>
      </p:pic>
      <p:pic>
        <p:nvPicPr>
          <p:cNvPr id="12293" name="Picture 5"/>
          <p:cNvPicPr>
            <a:picLocks noChangeAspect="1" noChangeArrowheads="1"/>
          </p:cNvPicPr>
          <p:nvPr/>
        </p:nvPicPr>
        <p:blipFill>
          <a:blip r:embed="rId4" cstate="print"/>
          <a:srcRect/>
          <a:stretch>
            <a:fillRect/>
          </a:stretch>
        </p:blipFill>
        <p:spPr bwMode="auto">
          <a:xfrm>
            <a:off x="675217" y="2377017"/>
            <a:ext cx="7353300" cy="1257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447800"/>
            <a:ext cx="9144000" cy="1373188"/>
          </a:xfrm>
          <a:prstGeom prst="rect">
            <a:avLst/>
          </a:prstGeom>
          <a:noFill/>
          <a:ln w="9525">
            <a:noFill/>
            <a:miter lim="800000"/>
            <a:headEnd/>
            <a:tailEnd/>
          </a:ln>
        </p:spPr>
        <p:txBody>
          <a:bodyPr wrap="square" lIns="92075" tIns="46038" rIns="92075" bIns="46038">
            <a:spAutoFit/>
          </a:bodyPr>
          <a:lstStyle/>
          <a:p>
            <a:r>
              <a:rPr lang="en-US" sz="2800" dirty="0">
                <a:solidFill>
                  <a:srgbClr val="004080"/>
                </a:solidFill>
              </a:rPr>
              <a:t>Write a formula in cell </a:t>
            </a:r>
            <a:r>
              <a:rPr lang="en-US" sz="2800" dirty="0" smtClean="0">
                <a:solidFill>
                  <a:srgbClr val="004080"/>
                </a:solidFill>
              </a:rPr>
              <a:t>‘Student Courses’!I2, </a:t>
            </a:r>
            <a:r>
              <a:rPr lang="en-US" sz="2800" dirty="0">
                <a:solidFill>
                  <a:srgbClr val="004080"/>
                </a:solidFill>
              </a:rPr>
              <a:t>which can be copied down </a:t>
            </a:r>
            <a:r>
              <a:rPr lang="en-US" sz="2800" dirty="0" smtClean="0">
                <a:solidFill>
                  <a:srgbClr val="004080"/>
                </a:solidFill>
              </a:rPr>
              <a:t>to cell C13,  </a:t>
            </a:r>
            <a:r>
              <a:rPr lang="en-US" sz="2800" dirty="0">
                <a:solidFill>
                  <a:srgbClr val="004080"/>
                </a:solidFill>
              </a:rPr>
              <a:t>to summarize the number of courses being taken by students in this </a:t>
            </a:r>
            <a:r>
              <a:rPr lang="en-US" sz="2800" dirty="0" smtClean="0">
                <a:solidFill>
                  <a:srgbClr val="004080"/>
                </a:solidFill>
              </a:rPr>
              <a:t>college. </a:t>
            </a:r>
            <a:endParaRPr lang="en-US" sz="2800" dirty="0">
              <a:solidFill>
                <a:srgbClr val="004080"/>
              </a:solidFill>
            </a:endParaRPr>
          </a:p>
        </p:txBody>
      </p:sp>
      <p:sp>
        <p:nvSpPr>
          <p:cNvPr id="110600" name="Rectangle 8"/>
          <p:cNvSpPr>
            <a:spLocks noGrp="1" noChangeArrowheads="1"/>
          </p:cNvSpPr>
          <p:nvPr>
            <p:ph type="title"/>
          </p:nvPr>
        </p:nvSpPr>
        <p:spPr>
          <a:xfrm>
            <a:off x="1066800" y="0"/>
            <a:ext cx="7543800" cy="685800"/>
          </a:xfrm>
        </p:spPr>
        <p:txBody>
          <a:bodyPr>
            <a:normAutofit fontScale="90000"/>
          </a:bodyPr>
          <a:lstStyle/>
          <a:p>
            <a:pPr fontAlgn="auto">
              <a:spcAft>
                <a:spcPts val="0"/>
              </a:spcAft>
              <a:defRPr/>
            </a:pPr>
            <a:r>
              <a:rPr lang="en-US" dirty="0" err="1" smtClean="0"/>
              <a:t>Sumif</a:t>
            </a:r>
            <a:r>
              <a:rPr lang="en-US" dirty="0" smtClean="0"/>
              <a:t> Function —You try it!</a:t>
            </a:r>
          </a:p>
        </p:txBody>
      </p:sp>
      <p:sp>
        <p:nvSpPr>
          <p:cNvPr id="8" name="Slide Number Placeholder 7"/>
          <p:cNvSpPr>
            <a:spLocks noGrp="1"/>
          </p:cNvSpPr>
          <p:nvPr>
            <p:ph type="sldNum" sz="quarter" idx="12"/>
          </p:nvPr>
        </p:nvSpPr>
        <p:spPr/>
        <p:txBody>
          <a:bodyPr/>
          <a:lstStyle/>
          <a:p>
            <a:pPr>
              <a:defRPr/>
            </a:pPr>
            <a:fld id="{69EC553D-D9C1-4516-906F-158016A81DD8}" type="slidenum">
              <a:rPr lang="en-US" smtClean="0"/>
              <a:pPr>
                <a:defRPr/>
              </a:pPr>
              <a:t>25</a:t>
            </a:fld>
            <a:endParaRPr lang="en-US"/>
          </a:p>
        </p:txBody>
      </p:sp>
      <p:pic>
        <p:nvPicPr>
          <p:cNvPr id="13317" name="Picture 5"/>
          <p:cNvPicPr>
            <a:picLocks noChangeAspect="1" noChangeArrowheads="1"/>
          </p:cNvPicPr>
          <p:nvPr/>
        </p:nvPicPr>
        <p:blipFill>
          <a:blip r:embed="rId3" cstate="print"/>
          <a:srcRect/>
          <a:stretch>
            <a:fillRect/>
          </a:stretch>
        </p:blipFill>
        <p:spPr bwMode="auto">
          <a:xfrm>
            <a:off x="499004" y="3090863"/>
            <a:ext cx="8010525" cy="128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447800"/>
            <a:ext cx="9144000" cy="1373188"/>
          </a:xfrm>
          <a:prstGeom prst="rect">
            <a:avLst/>
          </a:prstGeom>
          <a:noFill/>
          <a:ln w="9525">
            <a:noFill/>
            <a:miter lim="800000"/>
            <a:headEnd/>
            <a:tailEnd/>
          </a:ln>
        </p:spPr>
        <p:txBody>
          <a:bodyPr wrap="square" lIns="92075" tIns="46038" rIns="92075" bIns="46038">
            <a:spAutoFit/>
          </a:bodyPr>
          <a:lstStyle/>
          <a:p>
            <a:r>
              <a:rPr lang="en-US" sz="2800" dirty="0">
                <a:solidFill>
                  <a:srgbClr val="004080"/>
                </a:solidFill>
              </a:rPr>
              <a:t>Write a formula in </a:t>
            </a:r>
            <a:r>
              <a:rPr lang="en-US" sz="2800" dirty="0" smtClean="0">
                <a:solidFill>
                  <a:srgbClr val="004080"/>
                </a:solidFill>
              </a:rPr>
              <a:t>cell ‘Student Courses’!L2, </a:t>
            </a:r>
            <a:r>
              <a:rPr lang="en-US" sz="2800" dirty="0">
                <a:solidFill>
                  <a:srgbClr val="004080"/>
                </a:solidFill>
              </a:rPr>
              <a:t>which can be copied down </a:t>
            </a:r>
            <a:r>
              <a:rPr lang="en-US" sz="2800" dirty="0" smtClean="0">
                <a:solidFill>
                  <a:srgbClr val="004080"/>
                </a:solidFill>
              </a:rPr>
              <a:t>to cell C13,  </a:t>
            </a:r>
            <a:r>
              <a:rPr lang="en-US" sz="2800" dirty="0">
                <a:solidFill>
                  <a:srgbClr val="004080"/>
                </a:solidFill>
              </a:rPr>
              <a:t>to </a:t>
            </a:r>
            <a:r>
              <a:rPr lang="en-US" sz="2800" dirty="0" smtClean="0">
                <a:solidFill>
                  <a:srgbClr val="004080"/>
                </a:solidFill>
              </a:rPr>
              <a:t>average </a:t>
            </a:r>
            <a:r>
              <a:rPr lang="en-US" sz="2800" dirty="0">
                <a:solidFill>
                  <a:srgbClr val="004080"/>
                </a:solidFill>
              </a:rPr>
              <a:t>the number of courses being taken by students in this </a:t>
            </a:r>
            <a:r>
              <a:rPr lang="en-US" sz="2800" dirty="0" smtClean="0">
                <a:solidFill>
                  <a:srgbClr val="004080"/>
                </a:solidFill>
              </a:rPr>
              <a:t>college.</a:t>
            </a:r>
            <a:endParaRPr lang="en-US" sz="2800" dirty="0">
              <a:solidFill>
                <a:srgbClr val="004080"/>
              </a:solidFill>
            </a:endParaRPr>
          </a:p>
        </p:txBody>
      </p:sp>
      <p:sp>
        <p:nvSpPr>
          <p:cNvPr id="110600" name="Rectangle 8"/>
          <p:cNvSpPr>
            <a:spLocks noGrp="1" noChangeArrowheads="1"/>
          </p:cNvSpPr>
          <p:nvPr>
            <p:ph type="title"/>
          </p:nvPr>
        </p:nvSpPr>
        <p:spPr>
          <a:xfrm>
            <a:off x="762000" y="0"/>
            <a:ext cx="7848600" cy="685800"/>
          </a:xfrm>
        </p:spPr>
        <p:txBody>
          <a:bodyPr>
            <a:normAutofit fontScale="90000"/>
          </a:bodyPr>
          <a:lstStyle/>
          <a:p>
            <a:pPr fontAlgn="auto">
              <a:spcAft>
                <a:spcPts val="0"/>
              </a:spcAft>
              <a:defRPr/>
            </a:pPr>
            <a:r>
              <a:rPr lang="en-US" dirty="0" err="1" smtClean="0"/>
              <a:t>Averageif</a:t>
            </a:r>
            <a:r>
              <a:rPr lang="en-US" dirty="0" smtClean="0"/>
              <a:t> Function —You try it!</a:t>
            </a:r>
          </a:p>
        </p:txBody>
      </p:sp>
      <p:sp>
        <p:nvSpPr>
          <p:cNvPr id="8" name="Slide Number Placeholder 7"/>
          <p:cNvSpPr>
            <a:spLocks noGrp="1"/>
          </p:cNvSpPr>
          <p:nvPr>
            <p:ph type="sldNum" sz="quarter" idx="12"/>
          </p:nvPr>
        </p:nvSpPr>
        <p:spPr/>
        <p:txBody>
          <a:bodyPr/>
          <a:lstStyle/>
          <a:p>
            <a:pPr>
              <a:defRPr/>
            </a:pPr>
            <a:fld id="{69EC553D-D9C1-4516-906F-158016A81DD8}" type="slidenum">
              <a:rPr lang="en-US" smtClean="0"/>
              <a:pPr>
                <a:defRPr/>
              </a:pPr>
              <a:t>26</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875242" y="3153833"/>
            <a:ext cx="6648450" cy="88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27</a:t>
            </a:fld>
            <a:endParaRPr lang="en-US"/>
          </a:p>
        </p:txBody>
      </p:sp>
      <p:sp>
        <p:nvSpPr>
          <p:cNvPr id="5" name="Title 4"/>
          <p:cNvSpPr>
            <a:spLocks noGrp="1"/>
          </p:cNvSpPr>
          <p:nvPr>
            <p:ph type="title"/>
          </p:nvPr>
        </p:nvSpPr>
        <p:spPr>
          <a:xfrm>
            <a:off x="1239178" y="105620"/>
            <a:ext cx="6533222" cy="758396"/>
          </a:xfrm>
        </p:spPr>
        <p:txBody>
          <a:bodyPr>
            <a:normAutofit fontScale="90000"/>
          </a:bodyPr>
          <a:lstStyle/>
          <a:p>
            <a:r>
              <a:rPr lang="en-US" dirty="0" smtClean="0"/>
              <a:t>GPA Summary </a:t>
            </a:r>
            <a:r>
              <a:rPr dirty="0" smtClean="0"/>
              <a:t>worksheet</a:t>
            </a:r>
            <a:endParaRPr lang="en-US" dirty="0"/>
          </a:p>
        </p:txBody>
      </p:sp>
      <p:sp>
        <p:nvSpPr>
          <p:cNvPr id="8" name="Text Placeholder 5"/>
          <p:cNvSpPr txBox="1">
            <a:spLocks/>
          </p:cNvSpPr>
          <p:nvPr/>
        </p:nvSpPr>
        <p:spPr>
          <a:xfrm>
            <a:off x="1614994" y="756949"/>
            <a:ext cx="5770319" cy="428626"/>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
                <a:schemeClr val="tx2"/>
              </a:buClr>
              <a:buSzPct val="70000"/>
              <a:buFont typeface="Wingdings 2" pitchFamily="18" charset="2"/>
              <a:buNone/>
              <a:tabLst/>
              <a:defRPr/>
            </a:pPr>
            <a:r>
              <a:rPr kumimoji="0" lang="en-US" sz="2000" b="1" i="0" u="none" strike="noStrike" kern="1200" cap="none" spc="0" normalizeH="0" baseline="0" noProof="0" dirty="0" smtClean="0">
                <a:ln>
                  <a:noFill/>
                </a:ln>
                <a:solidFill>
                  <a:schemeClr val="tx1"/>
                </a:solidFill>
                <a:effectLst/>
                <a:uLnTx/>
                <a:uFillTx/>
                <a:latin typeface="Arial" pitchFamily="34" charset="0"/>
                <a:cs typeface="Arial" pitchFamily="34" charset="0"/>
              </a:rPr>
              <a:t>Examples from the Excel Training Part 1 File</a:t>
            </a:r>
            <a:endParaRPr kumimoji="0" lang="en-US" sz="20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6" name="Content Placeholder 5"/>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463584"/>
            <a:ext cx="9000309" cy="4684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13090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3" y="0"/>
            <a:ext cx="6205537" cy="990600"/>
          </a:xfrm>
        </p:spPr>
        <p:txBody>
          <a:bodyPr>
            <a:normAutofit fontScale="90000"/>
          </a:bodyPr>
          <a:lstStyle/>
          <a:p>
            <a:pPr fontAlgn="auto">
              <a:spcAft>
                <a:spcPts val="0"/>
              </a:spcAft>
              <a:defRPr/>
            </a:pPr>
            <a:r>
              <a:rPr lang="en-US" dirty="0" smtClean="0"/>
              <a:t>Rank function—</a:t>
            </a:r>
            <a:r>
              <a:rPr lang="en-US" sz="3600" dirty="0" smtClean="0"/>
              <a:t>You try it</a:t>
            </a:r>
          </a:p>
        </p:txBody>
      </p:sp>
      <p:sp>
        <p:nvSpPr>
          <p:cNvPr id="29699" name="TextBox 4"/>
          <p:cNvSpPr txBox="1">
            <a:spLocks noChangeArrowheads="1"/>
          </p:cNvSpPr>
          <p:nvPr/>
        </p:nvSpPr>
        <p:spPr bwMode="auto">
          <a:xfrm>
            <a:off x="0" y="1600200"/>
            <a:ext cx="9144000" cy="830997"/>
          </a:xfrm>
          <a:prstGeom prst="rect">
            <a:avLst/>
          </a:prstGeom>
          <a:noFill/>
          <a:ln w="9525">
            <a:noFill/>
            <a:miter lim="800000"/>
            <a:headEnd/>
            <a:tailEnd/>
          </a:ln>
        </p:spPr>
        <p:txBody>
          <a:bodyPr>
            <a:spAutoFit/>
          </a:bodyPr>
          <a:lstStyle/>
          <a:p>
            <a:pPr marL="60325" lvl="1" algn="l"/>
            <a:r>
              <a:rPr lang="en-US" dirty="0" smtClean="0"/>
              <a:t>Write </a:t>
            </a:r>
            <a:r>
              <a:rPr lang="en-US" dirty="0"/>
              <a:t>an Excel formula in cell </a:t>
            </a:r>
            <a:r>
              <a:rPr lang="en-US" dirty="0" smtClean="0"/>
              <a:t>GPA Summary!H3 to calculate the rank of each student. Rank the list in descending order</a:t>
            </a:r>
            <a:endParaRPr lang="en-US" dirty="0"/>
          </a:p>
        </p:txBody>
      </p:sp>
      <p:sp>
        <p:nvSpPr>
          <p:cNvPr id="29700" name="TextBox 3"/>
          <p:cNvSpPr txBox="1">
            <a:spLocks noChangeArrowheads="1"/>
          </p:cNvSpPr>
          <p:nvPr/>
        </p:nvSpPr>
        <p:spPr bwMode="auto">
          <a:xfrm>
            <a:off x="533400" y="857250"/>
            <a:ext cx="7878763" cy="446276"/>
          </a:xfrm>
          <a:prstGeom prst="rect">
            <a:avLst/>
          </a:prstGeom>
          <a:noFill/>
          <a:ln w="9525">
            <a:noFill/>
            <a:miter lim="800000"/>
            <a:headEnd/>
            <a:tailEnd/>
          </a:ln>
        </p:spPr>
        <p:txBody>
          <a:bodyPr>
            <a:spAutoFit/>
          </a:bodyPr>
          <a:lstStyle/>
          <a:p>
            <a:r>
              <a:rPr lang="en-US" sz="2300" dirty="0" smtClean="0"/>
              <a:t>(Returns the rank of a number in a list of numbers.)</a:t>
            </a:r>
            <a:endParaRPr lang="en-US" sz="2300" dirty="0"/>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28</a:t>
            </a:fld>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1858" y="2844165"/>
            <a:ext cx="7229475" cy="1352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663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3" y="0"/>
            <a:ext cx="6950120" cy="990600"/>
          </a:xfrm>
        </p:spPr>
        <p:txBody>
          <a:bodyPr>
            <a:normAutofit fontScale="90000"/>
          </a:bodyPr>
          <a:lstStyle/>
          <a:p>
            <a:pPr fontAlgn="auto">
              <a:spcAft>
                <a:spcPts val="0"/>
              </a:spcAft>
              <a:defRPr/>
            </a:pPr>
            <a:r>
              <a:rPr lang="en-US" dirty="0" err="1" smtClean="0"/>
              <a:t>Averageif</a:t>
            </a:r>
            <a:r>
              <a:rPr lang="en-US" dirty="0" smtClean="0"/>
              <a:t> function—</a:t>
            </a:r>
            <a:r>
              <a:rPr lang="en-US" sz="3600" dirty="0" smtClean="0"/>
              <a:t>You try it</a:t>
            </a:r>
          </a:p>
        </p:txBody>
      </p:sp>
      <p:sp>
        <p:nvSpPr>
          <p:cNvPr id="29699" name="TextBox 4"/>
          <p:cNvSpPr txBox="1">
            <a:spLocks noChangeArrowheads="1"/>
          </p:cNvSpPr>
          <p:nvPr/>
        </p:nvSpPr>
        <p:spPr bwMode="auto">
          <a:xfrm>
            <a:off x="0" y="1600200"/>
            <a:ext cx="9144000" cy="1338828"/>
          </a:xfrm>
          <a:prstGeom prst="rect">
            <a:avLst/>
          </a:prstGeom>
          <a:noFill/>
          <a:ln w="9525">
            <a:noFill/>
            <a:miter lim="800000"/>
            <a:headEnd/>
            <a:tailEnd/>
          </a:ln>
        </p:spPr>
        <p:txBody>
          <a:bodyPr>
            <a:spAutoFit/>
          </a:bodyPr>
          <a:lstStyle/>
          <a:p>
            <a:pPr marL="60325" lvl="1" algn="l"/>
            <a:r>
              <a:rPr lang="en-US" sz="2700" dirty="0" smtClean="0"/>
              <a:t>Write </a:t>
            </a:r>
            <a:r>
              <a:rPr lang="en-US" sz="2700" dirty="0"/>
              <a:t>an Excel formula in cell </a:t>
            </a:r>
            <a:r>
              <a:rPr lang="en-US" sz="2700" dirty="0" smtClean="0"/>
              <a:t>GPA Summary!C13, </a:t>
            </a:r>
            <a:r>
              <a:rPr lang="en-US" sz="2700" b="1" dirty="0" smtClean="0"/>
              <a:t>ONLY</a:t>
            </a:r>
            <a:r>
              <a:rPr lang="en-US" sz="2700" dirty="0" smtClean="0"/>
              <a:t> (do not copy formula yet), </a:t>
            </a:r>
            <a:r>
              <a:rPr lang="en-US" sz="2700" dirty="0"/>
              <a:t>to calculate the </a:t>
            </a:r>
            <a:r>
              <a:rPr lang="en-US" sz="2700" dirty="0" smtClean="0"/>
              <a:t>Average GPA Summary By College By Year.</a:t>
            </a:r>
            <a:endParaRPr lang="en-US" sz="2700" dirty="0"/>
          </a:p>
        </p:txBody>
      </p:sp>
      <p:sp>
        <p:nvSpPr>
          <p:cNvPr id="29700" name="TextBox 3"/>
          <p:cNvSpPr txBox="1">
            <a:spLocks noChangeArrowheads="1"/>
          </p:cNvSpPr>
          <p:nvPr/>
        </p:nvSpPr>
        <p:spPr bwMode="auto">
          <a:xfrm>
            <a:off x="533400" y="838200"/>
            <a:ext cx="7878763" cy="461963"/>
          </a:xfrm>
          <a:prstGeom prst="rect">
            <a:avLst/>
          </a:prstGeom>
          <a:noFill/>
          <a:ln w="9525">
            <a:noFill/>
            <a:miter lim="800000"/>
            <a:headEnd/>
            <a:tailEnd/>
          </a:ln>
        </p:spPr>
        <p:txBody>
          <a:bodyPr>
            <a:spAutoFit/>
          </a:bodyPr>
          <a:lstStyle/>
          <a:p>
            <a:r>
              <a:rPr lang="en-US" sz="2300" dirty="0" smtClean="0"/>
              <a:t>(averages </a:t>
            </a:r>
            <a:r>
              <a:rPr lang="en-US" sz="2300" dirty="0"/>
              <a:t>the values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29</a:t>
            </a:fld>
            <a:endParaRPr lang="en-US"/>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92381" y="3353435"/>
            <a:ext cx="6515100" cy="882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8001000" cy="1219200"/>
          </a:xfrm>
        </p:spPr>
        <p:txBody>
          <a:bodyPr>
            <a:normAutofit/>
          </a:bodyPr>
          <a:lstStyle/>
          <a:p>
            <a:pPr algn="ctr" fontAlgn="auto">
              <a:spcAft>
                <a:spcPts val="0"/>
              </a:spcAft>
              <a:defRPr/>
            </a:pPr>
            <a:r>
              <a:rPr lang="en-US" dirty="0" smtClean="0"/>
              <a:t>Common Basic Functions</a:t>
            </a:r>
          </a:p>
        </p:txBody>
      </p:sp>
      <p:sp>
        <p:nvSpPr>
          <p:cNvPr id="16388" name="Text Box 78"/>
          <p:cNvSpPr txBox="1">
            <a:spLocks noChangeArrowheads="1"/>
          </p:cNvSpPr>
          <p:nvPr/>
        </p:nvSpPr>
        <p:spPr bwMode="auto">
          <a:xfrm>
            <a:off x="609600" y="4648200"/>
            <a:ext cx="7721600" cy="1552575"/>
          </a:xfrm>
          <a:prstGeom prst="rect">
            <a:avLst/>
          </a:prstGeom>
          <a:noFill/>
          <a:ln w="9525">
            <a:noFill/>
            <a:miter lim="800000"/>
            <a:headEnd/>
            <a:tailEnd/>
          </a:ln>
        </p:spPr>
        <p:txBody>
          <a:bodyPr wrap="none" lIns="92075" tIns="46038" rIns="92075" bIns="46038">
            <a:spAutoFit/>
          </a:bodyPr>
          <a:lstStyle/>
          <a:p>
            <a:r>
              <a:rPr lang="en-US" i="1" dirty="0">
                <a:solidFill>
                  <a:srgbClr val="004080"/>
                </a:solidFill>
              </a:rPr>
              <a:t>Where number1, number2 are 1 to 30 numeric arguments.</a:t>
            </a:r>
          </a:p>
          <a:p>
            <a:r>
              <a:rPr lang="en-US" i="1" dirty="0">
                <a:solidFill>
                  <a:srgbClr val="004080"/>
                </a:solidFill>
              </a:rPr>
              <a:t>Arguments can either be numbers, ranged names or ranges </a:t>
            </a:r>
          </a:p>
          <a:p>
            <a:r>
              <a:rPr lang="en-US" i="1" dirty="0">
                <a:solidFill>
                  <a:srgbClr val="004080"/>
                </a:solidFill>
              </a:rPr>
              <a:t>of cell references which contain numbers.</a:t>
            </a:r>
          </a:p>
          <a:p>
            <a:endParaRPr lang="en-US" i="1" dirty="0">
              <a:solidFill>
                <a:srgbClr val="004080"/>
              </a:solidFill>
            </a:endParaRPr>
          </a:p>
        </p:txBody>
      </p:sp>
      <p:graphicFrame>
        <p:nvGraphicFramePr>
          <p:cNvPr id="5" name="Table 4"/>
          <p:cNvGraphicFramePr>
            <a:graphicFrameLocks noGrp="1"/>
          </p:cNvGraphicFramePr>
          <p:nvPr/>
        </p:nvGraphicFramePr>
        <p:xfrm>
          <a:off x="228600" y="1676400"/>
          <a:ext cx="8610600" cy="3942080"/>
        </p:xfrm>
        <a:graphic>
          <a:graphicData uri="http://schemas.openxmlformats.org/drawingml/2006/table">
            <a:tbl>
              <a:tblPr firstRow="1" bandRow="1">
                <a:tableStyleId>{616DA210-FB5B-4158-B5E0-FEB733F419BA}</a:tableStyleId>
              </a:tblPr>
              <a:tblGrid>
                <a:gridCol w="3826933"/>
                <a:gridCol w="4783667"/>
              </a:tblGrid>
              <a:tr h="370840">
                <a:tc>
                  <a:txBody>
                    <a:bodyPr/>
                    <a:lstStyle/>
                    <a:p>
                      <a:r>
                        <a:rPr lang="en-US" b="0" dirty="0" smtClean="0"/>
                        <a:t>= SUM(number1,</a:t>
                      </a:r>
                      <a:r>
                        <a:rPr lang="en-US" b="0" baseline="0" dirty="0" smtClean="0"/>
                        <a:t> number2, …)</a:t>
                      </a:r>
                      <a:endParaRPr lang="en-US" b="0" dirty="0"/>
                    </a:p>
                  </a:txBody>
                  <a:tcPr/>
                </a:tc>
                <a:tc>
                  <a:txBody>
                    <a:bodyPr/>
                    <a:lstStyle/>
                    <a:p>
                      <a:r>
                        <a:rPr lang="en-US" b="0" dirty="0" smtClean="0"/>
                        <a:t>Calculates</a:t>
                      </a:r>
                      <a:r>
                        <a:rPr lang="en-US" b="0" baseline="0" dirty="0" smtClean="0"/>
                        <a:t> the sum of a list of values</a:t>
                      </a:r>
                      <a:endParaRPr lang="en-US" b="0" dirty="0"/>
                    </a:p>
                  </a:txBody>
                  <a:tcPr/>
                </a:tc>
              </a:tr>
              <a:tr h="370840">
                <a:tc>
                  <a:txBody>
                    <a:bodyPr/>
                    <a:lstStyle/>
                    <a:p>
                      <a:r>
                        <a:rPr lang="en-US" b="0" dirty="0" smtClean="0"/>
                        <a:t>=AVERAGE(number1, number2, …)</a:t>
                      </a:r>
                      <a:endParaRPr lang="en-US" b="0" dirty="0"/>
                    </a:p>
                  </a:txBody>
                  <a:tcPr/>
                </a:tc>
                <a:tc>
                  <a:txBody>
                    <a:bodyPr/>
                    <a:lstStyle/>
                    <a:p>
                      <a:r>
                        <a:rPr lang="en-US" b="0" dirty="0" smtClean="0"/>
                        <a:t>Calculates</a:t>
                      </a:r>
                      <a:r>
                        <a:rPr lang="en-US" b="0" baseline="0" dirty="0" smtClean="0"/>
                        <a:t> the average value of a list of values</a:t>
                      </a:r>
                      <a:endParaRPr lang="en-US" b="0" dirty="0"/>
                    </a:p>
                  </a:txBody>
                  <a:tcPr/>
                </a:tc>
              </a:tr>
              <a:tr h="370840">
                <a:tc>
                  <a:txBody>
                    <a:bodyPr/>
                    <a:lstStyle/>
                    <a:p>
                      <a:r>
                        <a:rPr lang="en-US" b="0" dirty="0" smtClean="0"/>
                        <a:t>=MIN(number1, number2, …)</a:t>
                      </a:r>
                      <a:endParaRPr lang="en-US" b="0" dirty="0"/>
                    </a:p>
                  </a:txBody>
                  <a:tcPr/>
                </a:tc>
                <a:tc>
                  <a:txBody>
                    <a:bodyPr/>
                    <a:lstStyle/>
                    <a:p>
                      <a:r>
                        <a:rPr lang="en-US" b="0" dirty="0" smtClean="0"/>
                        <a:t>Calculates the minimum value in a list of values</a:t>
                      </a:r>
                      <a:endParaRPr lang="en-US" b="0" dirty="0"/>
                    </a:p>
                  </a:txBody>
                  <a:tcPr/>
                </a:tc>
              </a:tr>
              <a:tr h="370840">
                <a:tc>
                  <a:txBody>
                    <a:bodyPr/>
                    <a:lstStyle/>
                    <a:p>
                      <a:r>
                        <a:rPr lang="en-US" b="0" dirty="0" smtClean="0"/>
                        <a:t>=MAX(number1,number2,…)</a:t>
                      </a:r>
                      <a:endParaRPr lang="en-US" b="0" dirty="0"/>
                    </a:p>
                  </a:txBody>
                  <a:tcPr/>
                </a:tc>
                <a:tc>
                  <a:txBody>
                    <a:bodyPr/>
                    <a:lstStyle/>
                    <a:p>
                      <a:r>
                        <a:rPr lang="en-US" b="0" dirty="0" smtClean="0"/>
                        <a:t>Calculates the maximum</a:t>
                      </a:r>
                      <a:r>
                        <a:rPr lang="en-US" b="0" baseline="0" dirty="0" smtClean="0"/>
                        <a:t> value in a list of  values</a:t>
                      </a:r>
                      <a:endParaRPr lang="en-US" b="0" dirty="0"/>
                    </a:p>
                  </a:txBody>
                  <a:tcPr/>
                </a:tc>
              </a:tr>
              <a:tr h="370840">
                <a:tc>
                  <a:txBody>
                    <a:bodyPr/>
                    <a:lstStyle/>
                    <a:p>
                      <a:r>
                        <a:rPr lang="en-US" b="0" dirty="0" smtClean="0"/>
                        <a:t>=COUNT(number1,number2,…)</a:t>
                      </a:r>
                      <a:endParaRPr lang="en-US" b="0" dirty="0"/>
                    </a:p>
                  </a:txBody>
                  <a:tcPr/>
                </a:tc>
                <a:tc>
                  <a:txBody>
                    <a:bodyPr/>
                    <a:lstStyle/>
                    <a:p>
                      <a:r>
                        <a:rPr lang="en-US" b="0" dirty="0" smtClean="0"/>
                        <a:t>Determines the number of values in a list</a:t>
                      </a:r>
                    </a:p>
                    <a:p>
                      <a:r>
                        <a:rPr lang="en-US" b="0" dirty="0" smtClean="0"/>
                        <a:t>(Ignores cells that</a:t>
                      </a:r>
                      <a:r>
                        <a:rPr lang="en-US" b="0" baseline="0" dirty="0" smtClean="0"/>
                        <a:t> contain text)</a:t>
                      </a:r>
                      <a:endParaRPr lang="en-US" b="0" dirty="0"/>
                    </a:p>
                  </a:txBody>
                  <a:tcPr/>
                </a:tc>
              </a:tr>
              <a:tr h="370840">
                <a:tc>
                  <a:txBody>
                    <a:bodyPr/>
                    <a:lstStyle/>
                    <a:p>
                      <a:r>
                        <a:rPr lang="en-US" b="0" dirty="0" smtClean="0"/>
                        <a:t>=COUNTA(number,number2,…)</a:t>
                      </a:r>
                      <a:endParaRPr lang="en-US" b="0" dirty="0"/>
                    </a:p>
                  </a:txBody>
                  <a:tcPr/>
                </a:tc>
                <a:tc>
                  <a:txBody>
                    <a:bodyPr/>
                    <a:lstStyle/>
                    <a:p>
                      <a:r>
                        <a:rPr lang="en-US" b="0" dirty="0" smtClean="0"/>
                        <a:t>Does</a:t>
                      </a:r>
                      <a:r>
                        <a:rPr lang="en-US" b="0" baseline="0" dirty="0" smtClean="0"/>
                        <a:t> not ignore cells that contain text</a:t>
                      </a:r>
                      <a:endParaRPr lang="en-US" b="0" dirty="0"/>
                    </a:p>
                  </a:txBody>
                  <a:tcPr/>
                </a:tc>
              </a:tr>
              <a:tr h="370840">
                <a:tc>
                  <a:txBody>
                    <a:bodyPr/>
                    <a:lstStyle/>
                    <a:p>
                      <a:r>
                        <a:rPr lang="en-US" b="0" dirty="0" smtClean="0"/>
                        <a:t>=STDEV(number,number2,…)</a:t>
                      </a:r>
                      <a:endParaRPr lang="en-US" b="0" dirty="0"/>
                    </a:p>
                  </a:txBody>
                  <a:tcPr/>
                </a:tc>
                <a:tc>
                  <a:txBody>
                    <a:bodyPr/>
                    <a:lstStyle/>
                    <a:p>
                      <a:r>
                        <a:rPr lang="en-US" b="0" dirty="0" smtClean="0"/>
                        <a:t>Returns the</a:t>
                      </a:r>
                      <a:r>
                        <a:rPr lang="en-US" b="0" baseline="0" dirty="0" smtClean="0"/>
                        <a:t> standard deviation a list of values</a:t>
                      </a:r>
                      <a:endParaRPr lang="en-US" b="0" dirty="0"/>
                    </a:p>
                  </a:txBody>
                  <a:tcPr/>
                </a:tc>
              </a:tr>
            </a:tbl>
          </a:graphicData>
        </a:graphic>
      </p:graphicFrame>
      <p:sp>
        <p:nvSpPr>
          <p:cNvPr id="6" name="Slide Number Placeholder 5"/>
          <p:cNvSpPr>
            <a:spLocks noGrp="1"/>
          </p:cNvSpPr>
          <p:nvPr>
            <p:ph type="sldNum" sz="quarter" idx="12"/>
          </p:nvPr>
        </p:nvSpPr>
        <p:spPr/>
        <p:txBody>
          <a:bodyPr/>
          <a:lstStyle/>
          <a:p>
            <a:pPr>
              <a:defRPr/>
            </a:pPr>
            <a:fld id="{FB126EBF-1ECD-4FF1-9A71-65A2C162222C}"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3" y="0"/>
            <a:ext cx="6205537" cy="990600"/>
          </a:xfrm>
        </p:spPr>
        <p:txBody>
          <a:bodyPr/>
          <a:lstStyle/>
          <a:p>
            <a:pPr fontAlgn="auto">
              <a:spcAft>
                <a:spcPts val="0"/>
              </a:spcAft>
              <a:defRPr/>
            </a:pPr>
            <a:r>
              <a:rPr lang="en-US" dirty="0" err="1" smtClean="0"/>
              <a:t>Averageif</a:t>
            </a:r>
            <a:r>
              <a:rPr lang="en-US" dirty="0" smtClean="0"/>
              <a:t> function</a:t>
            </a:r>
          </a:p>
        </p:txBody>
      </p:sp>
      <p:sp>
        <p:nvSpPr>
          <p:cNvPr id="29699" name="TextBox 4"/>
          <p:cNvSpPr txBox="1">
            <a:spLocks noChangeArrowheads="1"/>
          </p:cNvSpPr>
          <p:nvPr/>
        </p:nvSpPr>
        <p:spPr bwMode="auto">
          <a:xfrm>
            <a:off x="0" y="1600200"/>
            <a:ext cx="9144000" cy="1338828"/>
          </a:xfrm>
          <a:prstGeom prst="rect">
            <a:avLst/>
          </a:prstGeom>
          <a:noFill/>
          <a:ln w="9525">
            <a:noFill/>
            <a:miter lim="800000"/>
            <a:headEnd/>
            <a:tailEnd/>
          </a:ln>
        </p:spPr>
        <p:txBody>
          <a:bodyPr>
            <a:spAutoFit/>
          </a:bodyPr>
          <a:lstStyle/>
          <a:p>
            <a:pPr marL="60325" lvl="1" algn="l"/>
            <a:r>
              <a:rPr lang="en-US" sz="2700" dirty="0" smtClean="0"/>
              <a:t>Write </a:t>
            </a:r>
            <a:r>
              <a:rPr lang="en-US" sz="2700" dirty="0"/>
              <a:t>an Excel formula in cell </a:t>
            </a:r>
            <a:r>
              <a:rPr lang="en-US" sz="2700" dirty="0" smtClean="0"/>
              <a:t>GPA Summary!C13, </a:t>
            </a:r>
            <a:r>
              <a:rPr lang="en-US" sz="2700" dirty="0"/>
              <a:t>which may be </a:t>
            </a:r>
            <a:r>
              <a:rPr lang="en-US" sz="2700" dirty="0" smtClean="0"/>
              <a:t>copied across to cell G13, and down to cell G15, </a:t>
            </a:r>
            <a:r>
              <a:rPr lang="en-US" sz="2700" dirty="0"/>
              <a:t>to calculate the </a:t>
            </a:r>
            <a:r>
              <a:rPr lang="en-US" sz="2700" dirty="0" smtClean="0"/>
              <a:t>Average GPA Summary By College By Year.</a:t>
            </a:r>
            <a:endParaRPr lang="en-US" sz="2700" dirty="0"/>
          </a:p>
        </p:txBody>
      </p:sp>
      <p:sp>
        <p:nvSpPr>
          <p:cNvPr id="29700" name="TextBox 3"/>
          <p:cNvSpPr txBox="1">
            <a:spLocks noChangeArrowheads="1"/>
          </p:cNvSpPr>
          <p:nvPr/>
        </p:nvSpPr>
        <p:spPr bwMode="auto">
          <a:xfrm>
            <a:off x="533400" y="838200"/>
            <a:ext cx="7878763" cy="461963"/>
          </a:xfrm>
          <a:prstGeom prst="rect">
            <a:avLst/>
          </a:prstGeom>
          <a:noFill/>
          <a:ln w="9525">
            <a:noFill/>
            <a:miter lim="800000"/>
            <a:headEnd/>
            <a:tailEnd/>
          </a:ln>
        </p:spPr>
        <p:txBody>
          <a:bodyPr>
            <a:spAutoFit/>
          </a:bodyPr>
          <a:lstStyle/>
          <a:p>
            <a:r>
              <a:rPr lang="en-US" sz="2300" dirty="0" smtClean="0"/>
              <a:t>(averages </a:t>
            </a:r>
            <a:r>
              <a:rPr lang="en-US" sz="2300" dirty="0"/>
              <a:t>the values in a range that meet a specific criteria)</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30</a:t>
            </a:fld>
            <a:endParaRPr lang="en-US"/>
          </a:p>
        </p:txBody>
      </p:sp>
      <p:pic>
        <p:nvPicPr>
          <p:cNvPr id="1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4186" y="3144429"/>
            <a:ext cx="6515100" cy="882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5632" y="4405902"/>
            <a:ext cx="78486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31</a:t>
            </a:fld>
            <a:endParaRPr lang="en-US"/>
          </a:p>
        </p:txBody>
      </p:sp>
      <p:sp>
        <p:nvSpPr>
          <p:cNvPr id="9" name="Text Placeholder 5"/>
          <p:cNvSpPr txBox="1">
            <a:spLocks/>
          </p:cNvSpPr>
          <p:nvPr/>
        </p:nvSpPr>
        <p:spPr>
          <a:xfrm>
            <a:off x="1162595" y="3727976"/>
            <a:ext cx="6583680" cy="42862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20000"/>
              </a:spcBef>
              <a:spcAft>
                <a:spcPts val="0"/>
              </a:spcAft>
              <a:buClr>
                <a:schemeClr val="tx2"/>
              </a:buClr>
              <a:buSzPct val="70000"/>
              <a:buFont typeface="Wingdings 2" pitchFamily="18" charset="2"/>
              <a:buNone/>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File 2 - Excel Training Part 1</a:t>
            </a:r>
            <a:endParaRPr kumimoji="0" lang="en-US" sz="36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11" name="Title 3"/>
          <p:cNvSpPr txBox="1">
            <a:spLocks/>
          </p:cNvSpPr>
          <p:nvPr/>
        </p:nvSpPr>
        <p:spPr>
          <a:xfrm>
            <a:off x="1" y="1304109"/>
            <a:ext cx="9143999" cy="1143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dirty="0" smtClean="0"/>
              <a:t>Using Multiple Worksheets in a Workbook</a:t>
            </a:r>
            <a:endParaRPr lang="en-US" sz="3500" dirty="0"/>
          </a:p>
        </p:txBody>
      </p:sp>
    </p:spTree>
    <p:extLst>
      <p:ext uri="{BB962C8B-B14F-4D97-AF65-F5344CB8AC3E}">
        <p14:creationId xmlns="" xmlns:p14="http://schemas.microsoft.com/office/powerpoint/2010/main" val="2707171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32</a:t>
            </a:fld>
            <a:endParaRPr lang="en-US"/>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078" y="2381989"/>
            <a:ext cx="1505197" cy="367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85769" y="6286923"/>
            <a:ext cx="1036334" cy="424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85103"/>
            <a:ext cx="7067006" cy="2415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85769" y="2749926"/>
            <a:ext cx="4929444" cy="35150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0AB23B-9BF0-489E-A8C2-70A75979535F}" type="slidenum">
              <a:rPr lang="en-US" smtClean="0"/>
              <a:pPr/>
              <a:t>33</a:t>
            </a:fld>
            <a:endParaRPr lang="en-US"/>
          </a:p>
        </p:txBody>
      </p:sp>
      <p:sp>
        <p:nvSpPr>
          <p:cNvPr id="3" name="Title 2"/>
          <p:cNvSpPr>
            <a:spLocks noGrp="1"/>
          </p:cNvSpPr>
          <p:nvPr>
            <p:ph type="title"/>
          </p:nvPr>
        </p:nvSpPr>
        <p:spPr>
          <a:xfrm>
            <a:off x="169817" y="152400"/>
            <a:ext cx="8765177" cy="1143000"/>
          </a:xfrm>
        </p:spPr>
        <p:txBody>
          <a:bodyPr>
            <a:normAutofit fontScale="90000"/>
          </a:bodyPr>
          <a:lstStyle/>
          <a:p>
            <a:r>
              <a:rPr lang="en-US" dirty="0" smtClean="0"/>
              <a:t>Point and Click to create Formulas</a:t>
            </a:r>
            <a:endParaRPr lang="en-US" dirty="0"/>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893" y="1567813"/>
            <a:ext cx="8673003" cy="393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11868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34</a:t>
            </a:fld>
            <a:endParaRPr lang="en-US"/>
          </a:p>
        </p:txBody>
      </p:sp>
      <p:sp>
        <p:nvSpPr>
          <p:cNvPr id="4" name="Title 3"/>
          <p:cNvSpPr>
            <a:spLocks noGrp="1"/>
          </p:cNvSpPr>
          <p:nvPr>
            <p:ph type="title"/>
          </p:nvPr>
        </p:nvSpPr>
        <p:spPr/>
        <p:txBody>
          <a:bodyPr/>
          <a:lstStyle/>
          <a:p>
            <a:r>
              <a:rPr lang="en-US" dirty="0" smtClean="0"/>
              <a:t>Creating Multiple Worksheets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5233" y="1781175"/>
            <a:ext cx="3843011" cy="909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3930233" y="2484256"/>
            <a:ext cx="15169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66700" y="2108902"/>
            <a:ext cx="3933609"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1. Click to add a new worksheet</a:t>
            </a:r>
            <a:endParaRPr lang="en-US" sz="2200" dirty="0"/>
          </a:p>
        </p:txBody>
      </p:sp>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73154" y="2970439"/>
            <a:ext cx="4765453" cy="339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5921919" y="5185954"/>
            <a:ext cx="0" cy="888275"/>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88273" y="4860856"/>
            <a:ext cx="3516666"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 Right click on the new tab</a:t>
            </a:r>
            <a:endParaRPr lang="en-US" sz="2200" dirty="0"/>
          </a:p>
        </p:txBody>
      </p:sp>
      <p:cxnSp>
        <p:nvCxnSpPr>
          <p:cNvPr id="15" name="Straight Arrow Connector 14"/>
          <p:cNvCxnSpPr/>
          <p:nvPr/>
        </p:nvCxnSpPr>
        <p:spPr>
          <a:xfrm flipH="1">
            <a:off x="4404939" y="5185954"/>
            <a:ext cx="1516979" cy="0"/>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63429" y="3874863"/>
            <a:ext cx="118613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82389" y="3499509"/>
            <a:ext cx="2381038"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 Click Rename</a:t>
            </a:r>
            <a:endParaRPr lang="en-US" sz="2200" dirty="0"/>
          </a:p>
        </p:txBody>
      </p:sp>
    </p:spTree>
    <p:extLst>
      <p:ext uri="{BB962C8B-B14F-4D97-AF65-F5344CB8AC3E}">
        <p14:creationId xmlns="" xmlns:p14="http://schemas.microsoft.com/office/powerpoint/2010/main" val="3837498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35</a:t>
            </a:fld>
            <a:endParaRPr lang="en-US"/>
          </a:p>
        </p:txBody>
      </p:sp>
      <p:sp>
        <p:nvSpPr>
          <p:cNvPr id="4" name="Title 3"/>
          <p:cNvSpPr>
            <a:spLocks noGrp="1"/>
          </p:cNvSpPr>
          <p:nvPr>
            <p:ph type="title"/>
          </p:nvPr>
        </p:nvSpPr>
        <p:spPr>
          <a:xfrm>
            <a:off x="-1" y="152400"/>
            <a:ext cx="9379131" cy="1143000"/>
          </a:xfrm>
        </p:spPr>
        <p:txBody>
          <a:bodyPr>
            <a:noAutofit/>
          </a:bodyPr>
          <a:lstStyle/>
          <a:p>
            <a:r>
              <a:rPr lang="en-US" sz="2800" dirty="0" smtClean="0">
                <a:solidFill>
                  <a:schemeClr val="tx1"/>
                </a:solidFill>
              </a:rPr>
              <a:t>Name the new worksheet, Winter.</a:t>
            </a:r>
            <a:br>
              <a:rPr lang="en-US" sz="2800" dirty="0" smtClean="0">
                <a:solidFill>
                  <a:schemeClr val="tx1"/>
                </a:solidFill>
              </a:rPr>
            </a:br>
            <a:r>
              <a:rPr lang="en-US" sz="2800" dirty="0" smtClean="0">
                <a:solidFill>
                  <a:schemeClr val="tx1"/>
                </a:solidFill>
              </a:rPr>
              <a:t>Create new worksheets named, Spring, and Summary</a:t>
            </a:r>
            <a:endParaRPr lang="en-US" sz="2800" dirty="0">
              <a:solidFill>
                <a:schemeClr val="tx1"/>
              </a:solidFill>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3571" y="1904729"/>
            <a:ext cx="8325333" cy="1112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39642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36</a:t>
            </a:fld>
            <a:endParaRPr lang="en-US"/>
          </a:p>
        </p:txBody>
      </p:sp>
      <p:sp>
        <p:nvSpPr>
          <p:cNvPr id="5" name="Title 3"/>
          <p:cNvSpPr>
            <a:spLocks noGrp="1"/>
          </p:cNvSpPr>
          <p:nvPr>
            <p:ph type="title"/>
          </p:nvPr>
        </p:nvSpPr>
        <p:spPr>
          <a:xfrm>
            <a:off x="-1" y="152400"/>
            <a:ext cx="9379131" cy="1143000"/>
          </a:xfrm>
        </p:spPr>
        <p:txBody>
          <a:bodyPr>
            <a:noAutofit/>
          </a:bodyPr>
          <a:lstStyle/>
          <a:p>
            <a:r>
              <a:rPr lang="en-US" sz="2800" dirty="0" smtClean="0">
                <a:solidFill>
                  <a:schemeClr val="tx1"/>
                </a:solidFill>
              </a:rPr>
              <a:t>Copy the Fall worksheet to the worksheets, Winter, Spring, and Summary</a:t>
            </a:r>
            <a:endParaRPr lang="en-US" sz="2800" dirty="0">
              <a:solidFill>
                <a:schemeClr val="tx1"/>
              </a:solidFill>
            </a:endParaRPr>
          </a:p>
        </p:txBody>
      </p:sp>
      <p:cxnSp>
        <p:nvCxnSpPr>
          <p:cNvPr id="7" name="Straight Arrow Connector 6"/>
          <p:cNvCxnSpPr/>
          <p:nvPr/>
        </p:nvCxnSpPr>
        <p:spPr>
          <a:xfrm>
            <a:off x="3396343" y="1842615"/>
            <a:ext cx="1068572"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95942" y="1499542"/>
            <a:ext cx="3200401"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1. Click top of worksheet to select the entire worksheet</a:t>
            </a:r>
            <a:endParaRPr lang="en-US" sz="2000" dirty="0"/>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6907" y="2597193"/>
            <a:ext cx="1898470" cy="25373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2194561" y="3980569"/>
            <a:ext cx="1354183"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48744" y="3980569"/>
            <a:ext cx="0" cy="1016654"/>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14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7225" y="1751443"/>
            <a:ext cx="4676775" cy="3562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2277734" y="4997223"/>
            <a:ext cx="2542018"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2. Click Copy icon</a:t>
            </a:r>
            <a:endParaRPr lang="en-US" sz="2000" dirty="0"/>
          </a:p>
        </p:txBody>
      </p:sp>
    </p:spTree>
    <p:extLst>
      <p:ext uri="{BB962C8B-B14F-4D97-AF65-F5344CB8AC3E}">
        <p14:creationId xmlns="" xmlns:p14="http://schemas.microsoft.com/office/powerpoint/2010/main" val="4033447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37</a:t>
            </a:fld>
            <a:endParaRPr lang="en-US"/>
          </a:p>
        </p:txBody>
      </p:sp>
      <p:sp>
        <p:nvSpPr>
          <p:cNvPr id="9" name="Rounded Rectangle 8"/>
          <p:cNvSpPr/>
          <p:nvPr/>
        </p:nvSpPr>
        <p:spPr>
          <a:xfrm>
            <a:off x="1166947" y="535443"/>
            <a:ext cx="2584270"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r>
              <a:rPr lang="en-US" sz="2000" b="1" dirty="0">
                <a:latin typeface="Times New Roman" pitchFamily="18" charset="0"/>
                <a:cs typeface="Times New Roman" pitchFamily="18" charset="0"/>
              </a:rPr>
              <a:t>2. Click on Cell A1</a:t>
            </a:r>
          </a:p>
          <a:p>
            <a:r>
              <a:rPr lang="en-US" sz="2000" b="1" dirty="0">
                <a:latin typeface="Times New Roman" pitchFamily="18" charset="0"/>
                <a:cs typeface="Times New Roman" pitchFamily="18" charset="0"/>
              </a:rPr>
              <a:t>3. Click Paste</a:t>
            </a:r>
          </a:p>
        </p:txBody>
      </p:sp>
      <p:sp>
        <p:nvSpPr>
          <p:cNvPr id="10" name="Rounded Rectangle 9"/>
          <p:cNvSpPr/>
          <p:nvPr/>
        </p:nvSpPr>
        <p:spPr>
          <a:xfrm>
            <a:off x="169817" y="1939325"/>
            <a:ext cx="4271554"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latin typeface="Times New Roman" pitchFamily="18" charset="0"/>
                <a:cs typeface="Times New Roman" pitchFamily="18" charset="0"/>
              </a:rPr>
              <a:t>4. Change the title to Winter Budget</a:t>
            </a:r>
            <a:endParaRPr lang="en-US" sz="2000" b="1" dirty="0">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18245" y="424607"/>
            <a:ext cx="4672234" cy="52356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3751217" y="910797"/>
            <a:ext cx="1068572"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05995" y="5520115"/>
            <a:ext cx="1068572"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305594" y="5177042"/>
            <a:ext cx="3200401"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1. Click Winter Tab</a:t>
            </a:r>
            <a:endParaRPr lang="en-US" sz="2000" b="1" dirty="0">
              <a:latin typeface="Times New Roman" pitchFamily="18" charset="0"/>
              <a:cs typeface="Times New Roman" pitchFamily="18" charset="0"/>
            </a:endParaRPr>
          </a:p>
        </p:txBody>
      </p:sp>
      <p:sp>
        <p:nvSpPr>
          <p:cNvPr id="13" name="Rounded Rectangle 12"/>
          <p:cNvSpPr/>
          <p:nvPr/>
        </p:nvSpPr>
        <p:spPr>
          <a:xfrm>
            <a:off x="169817" y="3741384"/>
            <a:ext cx="6404751" cy="750707"/>
          </a:xfrm>
          <a:prstGeom prst="roundRect">
            <a:avLst/>
          </a:prstGeom>
          <a:ln w="76200"/>
        </p:spPr>
        <p:style>
          <a:lnRef idx="2">
            <a:schemeClr val="dk1"/>
          </a:lnRef>
          <a:fillRef idx="1">
            <a:schemeClr val="lt1"/>
          </a:fillRef>
          <a:effectRef idx="0">
            <a:schemeClr val="dk1"/>
          </a:effectRef>
          <a:fontRef idx="minor">
            <a:schemeClr val="dk1"/>
          </a:fontRef>
        </p:style>
        <p:txBody>
          <a:bodyPr rtlCol="0" anchor="ctr"/>
          <a:lstStyle/>
          <a:p>
            <a:r>
              <a:rPr lang="en-US" sz="2000" b="1" dirty="0" smtClean="0">
                <a:latin typeface="Times New Roman" pitchFamily="18" charset="0"/>
                <a:cs typeface="Times New Roman" pitchFamily="18" charset="0"/>
              </a:rPr>
              <a:t>5. Follow the instructions to paste the Fall worksheet into the Spring and Summary Worksheets</a:t>
            </a: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279120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0AB23B-9BF0-489E-A8C2-70A75979535F}" type="slidenum">
              <a:rPr lang="en-US" smtClean="0"/>
              <a:pPr/>
              <a:t>38</a:t>
            </a:fld>
            <a:endParaRPr lang="en-US"/>
          </a:p>
        </p:txBody>
      </p:sp>
      <p:pic>
        <p:nvPicPr>
          <p:cNvPr id="819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67250" y="161380"/>
            <a:ext cx="4476750" cy="238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61380"/>
            <a:ext cx="4448175" cy="238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2969895"/>
            <a:ext cx="4572000" cy="238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706439" y="2988945"/>
            <a:ext cx="4476750" cy="2343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436914" y="5630091"/>
            <a:ext cx="6061166" cy="770709"/>
          </a:xfrm>
          <a:prstGeom prst="roundRect">
            <a:avLst/>
          </a:prstGeom>
          <a:ln w="635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The four spreadsheets</a:t>
            </a:r>
            <a:endParaRPr lang="en-US" b="1" dirty="0"/>
          </a:p>
        </p:txBody>
      </p:sp>
    </p:spTree>
    <p:extLst>
      <p:ext uri="{BB962C8B-B14F-4D97-AF65-F5344CB8AC3E}">
        <p14:creationId xmlns="" xmlns:p14="http://schemas.microsoft.com/office/powerpoint/2010/main" val="662589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520AB23B-9BF0-489E-A8C2-70A75979535F}" type="slidenum">
              <a:rPr lang="en-US" smtClean="0"/>
              <a:pPr/>
              <a:t>39</a:t>
            </a:fld>
            <a:endParaRPr lang="en-US"/>
          </a:p>
        </p:txBody>
      </p:sp>
      <p:sp>
        <p:nvSpPr>
          <p:cNvPr id="3" name="Title 2"/>
          <p:cNvSpPr>
            <a:spLocks noGrp="1"/>
          </p:cNvSpPr>
          <p:nvPr>
            <p:ph type="title"/>
          </p:nvPr>
        </p:nvSpPr>
        <p:spPr>
          <a:xfrm>
            <a:off x="457200" y="0"/>
            <a:ext cx="8229600" cy="1143000"/>
          </a:xfrm>
        </p:spPr>
        <p:txBody>
          <a:bodyPr/>
          <a:lstStyle/>
          <a:p>
            <a:r>
              <a:rPr lang="en-US" dirty="0" smtClean="0"/>
              <a:t>Type in Actual Fall Expenses</a:t>
            </a:r>
            <a:endParaRPr lang="en-US" dirty="0"/>
          </a:p>
        </p:txBody>
      </p:sp>
      <p:pic>
        <p:nvPicPr>
          <p:cNvPr id="9221"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85802" y="1102994"/>
            <a:ext cx="2667000" cy="5572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5933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4352925" cy="990600"/>
          </a:xfrm>
        </p:spPr>
        <p:txBody>
          <a:bodyPr>
            <a:normAutofit/>
          </a:bodyPr>
          <a:lstStyle/>
          <a:p>
            <a:pPr fontAlgn="auto">
              <a:spcAft>
                <a:spcPts val="0"/>
              </a:spcAft>
              <a:defRPr/>
            </a:pPr>
            <a:r>
              <a:rPr lang="en-US" dirty="0" smtClean="0"/>
              <a:t>SUM function</a:t>
            </a:r>
            <a:endParaRPr lang="en-US" sz="2400" dirty="0" smtClean="0"/>
          </a:p>
        </p:txBody>
      </p:sp>
      <p:sp>
        <p:nvSpPr>
          <p:cNvPr id="18435" name="TextBox 4"/>
          <p:cNvSpPr txBox="1">
            <a:spLocks noChangeArrowheads="1"/>
          </p:cNvSpPr>
          <p:nvPr/>
        </p:nvSpPr>
        <p:spPr bwMode="auto">
          <a:xfrm>
            <a:off x="0" y="1524000"/>
            <a:ext cx="9144000" cy="1338828"/>
          </a:xfrm>
          <a:prstGeom prst="rect">
            <a:avLst/>
          </a:prstGeom>
          <a:noFill/>
          <a:ln w="9525">
            <a:noFill/>
            <a:miter lim="800000"/>
            <a:headEnd/>
            <a:tailEnd/>
          </a:ln>
        </p:spPr>
        <p:txBody>
          <a:bodyPr wrap="square">
            <a:spAutoFit/>
          </a:bodyPr>
          <a:lstStyle/>
          <a:p>
            <a:pPr marL="0" lvl="1" algn="l"/>
            <a:r>
              <a:rPr lang="en-US" sz="2700" dirty="0" smtClean="0"/>
              <a:t>Write </a:t>
            </a:r>
            <a:r>
              <a:rPr lang="en-US" sz="2700" dirty="0"/>
              <a:t>an Excel formula in cell </a:t>
            </a:r>
            <a:r>
              <a:rPr lang="en-US" sz="2700" dirty="0" smtClean="0"/>
              <a:t>Gradebook!H3, to calculate the total points earned for the student Teri Brown. Copy the formula so it calculates the total points earned for each student in the list.</a:t>
            </a:r>
            <a:endParaRPr lang="en-US" sz="2700" dirty="0"/>
          </a:p>
        </p:txBody>
      </p:sp>
      <p:sp>
        <p:nvSpPr>
          <p:cNvPr id="18436" name="TextBox 5"/>
          <p:cNvSpPr txBox="1">
            <a:spLocks noChangeArrowheads="1"/>
          </p:cNvSpPr>
          <p:nvPr/>
        </p:nvSpPr>
        <p:spPr bwMode="auto">
          <a:xfrm>
            <a:off x="4572000" y="609600"/>
            <a:ext cx="3365500" cy="460375"/>
          </a:xfrm>
          <a:prstGeom prst="rect">
            <a:avLst/>
          </a:prstGeom>
          <a:noFill/>
          <a:ln w="9525">
            <a:noFill/>
            <a:miter lim="800000"/>
            <a:headEnd/>
            <a:tailEnd/>
          </a:ln>
        </p:spPr>
        <p:txBody>
          <a:bodyPr>
            <a:spAutoFit/>
          </a:bodyPr>
          <a:lstStyle/>
          <a:p>
            <a:r>
              <a:rPr lang="en-US" dirty="0"/>
              <a:t>(sums a range of values)</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4</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2414588" y="3305175"/>
            <a:ext cx="3971925"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40</a:t>
            </a:fld>
            <a:endParaRPr lang="en-US"/>
          </a:p>
        </p:txBody>
      </p:sp>
      <p:sp>
        <p:nvSpPr>
          <p:cNvPr id="4" name="Title 3"/>
          <p:cNvSpPr>
            <a:spLocks noGrp="1"/>
          </p:cNvSpPr>
          <p:nvPr>
            <p:ph type="title"/>
          </p:nvPr>
        </p:nvSpPr>
        <p:spPr/>
        <p:txBody>
          <a:bodyPr/>
          <a:lstStyle/>
          <a:p>
            <a:r>
              <a:rPr lang="en-US" dirty="0" smtClean="0"/>
              <a:t>Winter Quarter Budget</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3793" y="2042271"/>
            <a:ext cx="7820025" cy="1466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3737" y="4552406"/>
            <a:ext cx="7858125" cy="148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51944" y="1580606"/>
            <a:ext cx="7181713" cy="461665"/>
          </a:xfrm>
          <a:prstGeom prst="rect">
            <a:avLst/>
          </a:prstGeom>
          <a:noFill/>
        </p:spPr>
        <p:txBody>
          <a:bodyPr wrap="square" rtlCol="0">
            <a:spAutoFit/>
          </a:bodyPr>
          <a:lstStyle/>
          <a:p>
            <a:r>
              <a:rPr lang="en-US" b="1" dirty="0" smtClean="0"/>
              <a:t>Budgeted amount for utilities will increase by 10%</a:t>
            </a:r>
            <a:endParaRPr lang="en-US" b="1" dirty="0"/>
          </a:p>
        </p:txBody>
      </p:sp>
      <p:sp>
        <p:nvSpPr>
          <p:cNvPr id="8" name="TextBox 7"/>
          <p:cNvSpPr txBox="1"/>
          <p:nvPr/>
        </p:nvSpPr>
        <p:spPr>
          <a:xfrm>
            <a:off x="732948" y="3796938"/>
            <a:ext cx="7181713" cy="461665"/>
          </a:xfrm>
          <a:prstGeom prst="rect">
            <a:avLst/>
          </a:prstGeom>
          <a:noFill/>
        </p:spPr>
        <p:txBody>
          <a:bodyPr wrap="square" rtlCol="0">
            <a:spAutoFit/>
          </a:bodyPr>
          <a:lstStyle/>
          <a:p>
            <a:r>
              <a:rPr lang="en-US" b="1" dirty="0" smtClean="0"/>
              <a:t>Book Budget amount will increase by $100</a:t>
            </a:r>
            <a:endParaRPr lang="en-US" b="1" dirty="0"/>
          </a:p>
        </p:txBody>
      </p:sp>
    </p:spTree>
    <p:extLst>
      <p:ext uri="{BB962C8B-B14F-4D97-AF65-F5344CB8AC3E}">
        <p14:creationId xmlns="" xmlns:p14="http://schemas.microsoft.com/office/powerpoint/2010/main" val="1516332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41</a:t>
            </a:fld>
            <a:endParaRPr lang="en-US"/>
          </a:p>
        </p:txBody>
      </p:sp>
      <p:sp>
        <p:nvSpPr>
          <p:cNvPr id="5" name="Title 2"/>
          <p:cNvSpPr>
            <a:spLocks noGrp="1"/>
          </p:cNvSpPr>
          <p:nvPr>
            <p:ph type="title"/>
          </p:nvPr>
        </p:nvSpPr>
        <p:spPr>
          <a:xfrm>
            <a:off x="457200" y="0"/>
            <a:ext cx="8229600" cy="1143000"/>
          </a:xfrm>
        </p:spPr>
        <p:txBody>
          <a:bodyPr>
            <a:normAutofit fontScale="90000"/>
          </a:bodyPr>
          <a:lstStyle/>
          <a:p>
            <a:r>
              <a:rPr lang="en-US" dirty="0" smtClean="0"/>
              <a:t>Type in Actual Winter Expenses</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67595" y="1053737"/>
            <a:ext cx="2590800" cy="563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22227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520AB23B-9BF0-489E-A8C2-70A75979535F}" type="slidenum">
              <a:rPr lang="en-US" smtClean="0"/>
              <a:pPr/>
              <a:t>42</a:t>
            </a:fld>
            <a:endParaRPr lang="en-US"/>
          </a:p>
        </p:txBody>
      </p:sp>
      <p:pic>
        <p:nvPicPr>
          <p:cNvPr id="1229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21207" y="1425893"/>
            <a:ext cx="2457450" cy="528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itle 3"/>
          <p:cNvSpPr>
            <a:spLocks noGrp="1"/>
          </p:cNvSpPr>
          <p:nvPr>
            <p:ph type="title"/>
          </p:nvPr>
        </p:nvSpPr>
        <p:spPr>
          <a:xfrm>
            <a:off x="-1" y="152400"/>
            <a:ext cx="9379131" cy="1143000"/>
          </a:xfrm>
        </p:spPr>
        <p:txBody>
          <a:bodyPr>
            <a:noAutofit/>
          </a:bodyPr>
          <a:lstStyle/>
          <a:p>
            <a:r>
              <a:rPr lang="en-US" sz="2800" dirty="0" smtClean="0">
                <a:solidFill>
                  <a:schemeClr val="tx1"/>
                </a:solidFill>
              </a:rPr>
              <a:t>Budgeted amounts for Spring Quarter Stay the same.</a:t>
            </a:r>
            <a:br>
              <a:rPr lang="en-US" sz="2800" dirty="0" smtClean="0">
                <a:solidFill>
                  <a:schemeClr val="tx1"/>
                </a:solidFill>
              </a:rPr>
            </a:br>
            <a:r>
              <a:rPr lang="en-US" sz="2800" dirty="0" smtClean="0">
                <a:solidFill>
                  <a:schemeClr val="tx1"/>
                </a:solidFill>
              </a:rPr>
              <a:t>Actual amounts are shown</a:t>
            </a:r>
            <a:endParaRPr lang="en-US" sz="2800" dirty="0">
              <a:solidFill>
                <a:schemeClr val="tx1"/>
              </a:solidFill>
            </a:endParaRPr>
          </a:p>
        </p:txBody>
      </p:sp>
    </p:spTree>
    <p:extLst>
      <p:ext uri="{BB962C8B-B14F-4D97-AF65-F5344CB8AC3E}">
        <p14:creationId xmlns="" xmlns:p14="http://schemas.microsoft.com/office/powerpoint/2010/main" val="3399948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520AB23B-9BF0-489E-A8C2-70A75979535F}" type="slidenum">
              <a:rPr lang="en-US" smtClean="0"/>
              <a:pPr/>
              <a:t>43</a:t>
            </a:fld>
            <a:endParaRPr lang="en-US"/>
          </a:p>
        </p:txBody>
      </p:sp>
      <p:sp>
        <p:nvSpPr>
          <p:cNvPr id="4" name="Title 3"/>
          <p:cNvSpPr>
            <a:spLocks noGrp="1"/>
          </p:cNvSpPr>
          <p:nvPr>
            <p:ph type="title"/>
          </p:nvPr>
        </p:nvSpPr>
        <p:spPr/>
        <p:txBody>
          <a:bodyPr/>
          <a:lstStyle/>
          <a:p>
            <a:r>
              <a:rPr lang="en-US" dirty="0" smtClean="0"/>
              <a:t>Summary Worksheet</a:t>
            </a:r>
            <a:endParaRPr lang="en-US" dirty="0"/>
          </a:p>
        </p:txBody>
      </p:sp>
      <p:pic>
        <p:nvPicPr>
          <p:cNvPr id="1331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591129"/>
            <a:ext cx="9116170" cy="35164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49920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44</a:t>
            </a:fld>
            <a:endParaRPr lang="en-US"/>
          </a:p>
        </p:txBody>
      </p:sp>
      <p:sp>
        <p:nvSpPr>
          <p:cNvPr id="9" name="Text Placeholder 5"/>
          <p:cNvSpPr txBox="1">
            <a:spLocks/>
          </p:cNvSpPr>
          <p:nvPr/>
        </p:nvSpPr>
        <p:spPr>
          <a:xfrm>
            <a:off x="1162595" y="3727976"/>
            <a:ext cx="6583680" cy="42862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20000"/>
              </a:spcBef>
              <a:spcAft>
                <a:spcPts val="0"/>
              </a:spcAft>
              <a:buClr>
                <a:schemeClr val="tx2"/>
              </a:buClr>
              <a:buSzPct val="70000"/>
              <a:buFont typeface="Wingdings 2" pitchFamily="18" charset="2"/>
              <a:buNone/>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File 3 - Excel Training Part 1</a:t>
            </a:r>
            <a:endParaRPr kumimoji="0" lang="en-US" sz="36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11" name="Title 3"/>
          <p:cNvSpPr txBox="1">
            <a:spLocks/>
          </p:cNvSpPr>
          <p:nvPr/>
        </p:nvSpPr>
        <p:spPr>
          <a:xfrm>
            <a:off x="1" y="1304109"/>
            <a:ext cx="9143999" cy="1143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dirty="0" smtClean="0"/>
              <a:t>Excel Issues</a:t>
            </a:r>
            <a:endParaRPr lang="en-US" sz="3500" dirty="0"/>
          </a:p>
        </p:txBody>
      </p:sp>
    </p:spTree>
    <p:extLst>
      <p:ext uri="{BB962C8B-B14F-4D97-AF65-F5344CB8AC3E}">
        <p14:creationId xmlns="" xmlns:p14="http://schemas.microsoft.com/office/powerpoint/2010/main" val="27071712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0AB23B-9BF0-489E-A8C2-70A75979535F}" type="slidenum">
              <a:rPr lang="en-US" smtClean="0"/>
              <a:pPr/>
              <a:t>45</a:t>
            </a:fld>
            <a:endParaRPr lang="en-US"/>
          </a:p>
        </p:txBody>
      </p:sp>
      <p:sp>
        <p:nvSpPr>
          <p:cNvPr id="2" name="Content Placeholder 1"/>
          <p:cNvSpPr>
            <a:spLocks noGrp="1"/>
          </p:cNvSpPr>
          <p:nvPr>
            <p:ph idx="4294967295"/>
          </p:nvPr>
        </p:nvSpPr>
        <p:spPr>
          <a:xfrm>
            <a:off x="0" y="1923936"/>
            <a:ext cx="9144000" cy="1466036"/>
          </a:xfrm>
        </p:spPr>
        <p:txBody>
          <a:bodyPr>
            <a:normAutofit/>
          </a:bodyPr>
          <a:lstStyle/>
          <a:p>
            <a:pPr>
              <a:buNone/>
            </a:pPr>
            <a:r>
              <a:rPr lang="en-US" sz="2900" dirty="0" smtClean="0"/>
              <a:t>=IF(OR(ISBLANK(B4),ISBLANK(D4),B4=0,D4=0),0,D4/B4)</a:t>
            </a:r>
            <a:endParaRPr lang="en-US" sz="2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4" y="270933"/>
            <a:ext cx="8043334" cy="990600"/>
          </a:xfrm>
        </p:spPr>
        <p:txBody>
          <a:bodyPr>
            <a:normAutofit fontScale="90000"/>
          </a:bodyPr>
          <a:lstStyle/>
          <a:p>
            <a:pPr fontAlgn="auto">
              <a:spcAft>
                <a:spcPts val="0"/>
              </a:spcAft>
              <a:defRPr/>
            </a:pPr>
            <a:r>
              <a:rPr lang="en-US" dirty="0" smtClean="0"/>
              <a:t>Keeping Cell references the same when copying formulas</a:t>
            </a:r>
          </a:p>
        </p:txBody>
      </p:sp>
      <p:sp>
        <p:nvSpPr>
          <p:cNvPr id="19459" name="TextBox 4"/>
          <p:cNvSpPr txBox="1">
            <a:spLocks noChangeArrowheads="1"/>
          </p:cNvSpPr>
          <p:nvPr/>
        </p:nvSpPr>
        <p:spPr bwMode="auto">
          <a:xfrm>
            <a:off x="0" y="1380066"/>
            <a:ext cx="9144000" cy="1338828"/>
          </a:xfrm>
          <a:prstGeom prst="rect">
            <a:avLst/>
          </a:prstGeom>
          <a:noFill/>
          <a:ln w="9525">
            <a:noFill/>
            <a:miter lim="800000"/>
            <a:headEnd/>
            <a:tailEnd/>
          </a:ln>
        </p:spPr>
        <p:txBody>
          <a:bodyPr wrap="square">
            <a:spAutoFit/>
          </a:bodyPr>
          <a:lstStyle/>
          <a:p>
            <a:pPr marL="0" lvl="1"/>
            <a:r>
              <a:rPr lang="en-US" sz="2700" dirty="0" smtClean="0"/>
              <a:t>Write </a:t>
            </a:r>
            <a:r>
              <a:rPr lang="en-US" sz="2700" dirty="0"/>
              <a:t>an Excel formula in cell </a:t>
            </a:r>
            <a:r>
              <a:rPr lang="en-US" sz="2700" dirty="0" smtClean="0"/>
              <a:t>Gradebook!I3, to calculate the percentage grade for the student Teri Brown. Copy the formula so it calculates the percentage grade for each student in the list.</a:t>
            </a:r>
            <a:endParaRPr lang="en-US" sz="2700" dirty="0"/>
          </a:p>
        </p:txBody>
      </p:sp>
      <p:sp>
        <p:nvSpPr>
          <p:cNvPr id="4" name="Slide Number Placeholder 3"/>
          <p:cNvSpPr>
            <a:spLocks noGrp="1"/>
          </p:cNvSpPr>
          <p:nvPr>
            <p:ph type="sldNum" sz="quarter" idx="12"/>
          </p:nvPr>
        </p:nvSpPr>
        <p:spPr/>
        <p:txBody>
          <a:bodyPr/>
          <a:lstStyle/>
          <a:p>
            <a:pPr>
              <a:defRPr/>
            </a:pPr>
            <a:fld id="{FB126EBF-1ECD-4FF1-9A71-65A2C162222C}" type="slidenum">
              <a:rPr lang="en-US" smtClean="0"/>
              <a:pPr>
                <a:defRPr/>
              </a:pPr>
              <a:t>5</a:t>
            </a:fld>
            <a:endParaRPr lang="en-US"/>
          </a:p>
        </p:txBody>
      </p:sp>
      <p:pic>
        <p:nvPicPr>
          <p:cNvPr id="2052" name="Picture 4"/>
          <p:cNvPicPr>
            <a:picLocks noChangeAspect="1" noChangeArrowheads="1"/>
          </p:cNvPicPr>
          <p:nvPr/>
        </p:nvPicPr>
        <p:blipFill>
          <a:blip r:embed="rId3" cstate="print"/>
          <a:srcRect/>
          <a:stretch>
            <a:fillRect/>
          </a:stretch>
        </p:blipFill>
        <p:spPr bwMode="auto">
          <a:xfrm>
            <a:off x="4239119" y="2722671"/>
            <a:ext cx="2809875" cy="351472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696273" y="2656654"/>
            <a:ext cx="2009775" cy="406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962400" cy="990600"/>
          </a:xfrm>
        </p:spPr>
        <p:txBody>
          <a:bodyPr/>
          <a:lstStyle/>
          <a:p>
            <a:pPr fontAlgn="auto">
              <a:spcAft>
                <a:spcPts val="0"/>
              </a:spcAft>
              <a:defRPr/>
            </a:pPr>
            <a:r>
              <a:rPr lang="en-US" dirty="0" smtClean="0"/>
              <a:t>Max function</a:t>
            </a:r>
          </a:p>
        </p:txBody>
      </p:sp>
      <p:sp>
        <p:nvSpPr>
          <p:cNvPr id="20483" name="TextBox 4"/>
          <p:cNvSpPr txBox="1">
            <a:spLocks noChangeArrowheads="1"/>
          </p:cNvSpPr>
          <p:nvPr/>
        </p:nvSpPr>
        <p:spPr bwMode="auto">
          <a:xfrm>
            <a:off x="0" y="1524000"/>
            <a:ext cx="9144000" cy="1292662"/>
          </a:xfrm>
          <a:prstGeom prst="rect">
            <a:avLst/>
          </a:prstGeom>
          <a:noFill/>
          <a:ln w="9525">
            <a:noFill/>
            <a:miter lim="800000"/>
            <a:headEnd/>
            <a:tailEnd/>
          </a:ln>
        </p:spPr>
        <p:txBody>
          <a:bodyPr wrap="square">
            <a:spAutoFit/>
          </a:bodyPr>
          <a:lstStyle/>
          <a:p>
            <a:pPr marL="0" lvl="1"/>
            <a:r>
              <a:rPr lang="en-US" sz="2600" dirty="0" smtClean="0"/>
              <a:t>Write </a:t>
            </a:r>
            <a:r>
              <a:rPr lang="en-US" sz="2600" dirty="0"/>
              <a:t>an Excel formula in cell </a:t>
            </a:r>
            <a:r>
              <a:rPr lang="en-US" sz="2600" dirty="0" smtClean="0"/>
              <a:t>Gradebook!D9 to </a:t>
            </a:r>
            <a:r>
              <a:rPr lang="en-US" sz="2600" dirty="0"/>
              <a:t>calculate the highest score </a:t>
            </a:r>
            <a:r>
              <a:rPr lang="en-US" sz="2600" dirty="0" smtClean="0"/>
              <a:t>received </a:t>
            </a:r>
            <a:r>
              <a:rPr lang="en-US" sz="2600" dirty="0"/>
              <a:t>on Lab1</a:t>
            </a:r>
            <a:r>
              <a:rPr lang="en-US" sz="2600" dirty="0" smtClean="0"/>
              <a:t>. Copy the formula so it calculates the highest score received on each Lab, Midterm, Final, etc.</a:t>
            </a:r>
            <a:endParaRPr lang="en-US" sz="2600" dirty="0"/>
          </a:p>
        </p:txBody>
      </p:sp>
      <p:sp>
        <p:nvSpPr>
          <p:cNvPr id="20484" name="TextBox 3"/>
          <p:cNvSpPr txBox="1">
            <a:spLocks noChangeArrowheads="1"/>
          </p:cNvSpPr>
          <p:nvPr/>
        </p:nvSpPr>
        <p:spPr bwMode="auto">
          <a:xfrm>
            <a:off x="3748088" y="685800"/>
            <a:ext cx="5395912" cy="460375"/>
          </a:xfrm>
          <a:prstGeom prst="rect">
            <a:avLst/>
          </a:prstGeom>
          <a:noFill/>
          <a:ln w="9525">
            <a:noFill/>
            <a:miter lim="800000"/>
            <a:headEnd/>
            <a:tailEnd/>
          </a:ln>
        </p:spPr>
        <p:txBody>
          <a:bodyPr>
            <a:spAutoFit/>
          </a:bodyPr>
          <a:lstStyle/>
          <a:p>
            <a:r>
              <a:rPr lang="en-US" dirty="0"/>
              <a:t>(returns the maximum value in a range)</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6</a:t>
            </a:fld>
            <a:endParaRPr lang="en-US"/>
          </a:p>
        </p:txBody>
      </p:sp>
      <p:sp>
        <p:nvSpPr>
          <p:cNvPr id="8" name="TextBox 7"/>
          <p:cNvSpPr txBox="1"/>
          <p:nvPr/>
        </p:nvSpPr>
        <p:spPr>
          <a:xfrm>
            <a:off x="389467" y="4487333"/>
            <a:ext cx="8195733" cy="1631216"/>
          </a:xfrm>
          <a:prstGeom prst="rect">
            <a:avLst/>
          </a:prstGeom>
          <a:solidFill>
            <a:schemeClr val="bg2">
              <a:lumMod val="75000"/>
            </a:schemeClr>
          </a:solidFill>
        </p:spPr>
        <p:txBody>
          <a:bodyPr wrap="square" rtlCol="0">
            <a:spAutoFit/>
          </a:bodyPr>
          <a:lstStyle/>
          <a:p>
            <a:r>
              <a:rPr lang="en-US" sz="2800" b="1" dirty="0" smtClean="0"/>
              <a:t>What about the green triangles?</a:t>
            </a:r>
          </a:p>
          <a:p>
            <a:r>
              <a:rPr lang="en-US" dirty="0" smtClean="0"/>
              <a:t>Excel tries to be smart and tell you that you might have an error in your formula. How do you fix this? First check, do you have an error in the formula. If not, just ignore the error.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2471738" y="2838450"/>
            <a:ext cx="3895725" cy="1104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505200" cy="990600"/>
          </a:xfrm>
        </p:spPr>
        <p:txBody>
          <a:bodyPr/>
          <a:lstStyle/>
          <a:p>
            <a:pPr fontAlgn="auto">
              <a:spcAft>
                <a:spcPts val="0"/>
              </a:spcAft>
              <a:defRPr/>
            </a:pPr>
            <a:r>
              <a:rPr lang="en-US" dirty="0" smtClean="0"/>
              <a:t>Min function</a:t>
            </a:r>
          </a:p>
        </p:txBody>
      </p:sp>
      <p:sp>
        <p:nvSpPr>
          <p:cNvPr id="21508" name="TextBox 3"/>
          <p:cNvSpPr txBox="1">
            <a:spLocks noChangeArrowheads="1"/>
          </p:cNvSpPr>
          <p:nvPr/>
        </p:nvSpPr>
        <p:spPr bwMode="auto">
          <a:xfrm>
            <a:off x="3798888" y="609600"/>
            <a:ext cx="5345112" cy="460375"/>
          </a:xfrm>
          <a:prstGeom prst="rect">
            <a:avLst/>
          </a:prstGeom>
          <a:noFill/>
          <a:ln w="9525">
            <a:noFill/>
            <a:miter lim="800000"/>
            <a:headEnd/>
            <a:tailEnd/>
          </a:ln>
        </p:spPr>
        <p:txBody>
          <a:bodyPr>
            <a:spAutoFit/>
          </a:bodyPr>
          <a:lstStyle/>
          <a:p>
            <a:r>
              <a:rPr lang="en-US" dirty="0"/>
              <a:t>(returns the minimum value in a range)</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7</a:t>
            </a:fld>
            <a:endParaRPr lang="en-US"/>
          </a:p>
        </p:txBody>
      </p:sp>
      <p:sp>
        <p:nvSpPr>
          <p:cNvPr id="7" name="TextBox 4"/>
          <p:cNvSpPr txBox="1">
            <a:spLocks noChangeArrowheads="1"/>
          </p:cNvSpPr>
          <p:nvPr/>
        </p:nvSpPr>
        <p:spPr bwMode="auto">
          <a:xfrm>
            <a:off x="0" y="1524000"/>
            <a:ext cx="9144000" cy="1292662"/>
          </a:xfrm>
          <a:prstGeom prst="rect">
            <a:avLst/>
          </a:prstGeom>
          <a:noFill/>
          <a:ln w="9525">
            <a:noFill/>
            <a:miter lim="800000"/>
            <a:headEnd/>
            <a:tailEnd/>
          </a:ln>
        </p:spPr>
        <p:txBody>
          <a:bodyPr wrap="square">
            <a:spAutoFit/>
          </a:bodyPr>
          <a:lstStyle/>
          <a:p>
            <a:pPr marL="0" lvl="1"/>
            <a:r>
              <a:rPr lang="en-US" sz="2600" dirty="0" smtClean="0"/>
              <a:t>Write </a:t>
            </a:r>
            <a:r>
              <a:rPr lang="en-US" sz="2600" dirty="0"/>
              <a:t>an Excel formula in cell </a:t>
            </a:r>
            <a:r>
              <a:rPr lang="en-US" sz="2600" dirty="0" smtClean="0"/>
              <a:t>Gradebook!D10  </a:t>
            </a:r>
            <a:r>
              <a:rPr lang="en-US" sz="2600" dirty="0"/>
              <a:t>to calculate the </a:t>
            </a:r>
            <a:r>
              <a:rPr lang="en-US" sz="2600" dirty="0" smtClean="0"/>
              <a:t>lowest </a:t>
            </a:r>
            <a:r>
              <a:rPr lang="en-US" sz="2600" dirty="0"/>
              <a:t>score </a:t>
            </a:r>
            <a:r>
              <a:rPr lang="en-US" sz="2600" dirty="0" smtClean="0"/>
              <a:t>received </a:t>
            </a:r>
            <a:r>
              <a:rPr lang="en-US" sz="2600" dirty="0"/>
              <a:t>on Lab1</a:t>
            </a:r>
            <a:r>
              <a:rPr lang="en-US" sz="2600" dirty="0" smtClean="0"/>
              <a:t>. Copy the formula so it calculates the lowest score received on each Lab, Midterm, Final, etc.</a:t>
            </a:r>
            <a:endParaRPr lang="en-US" sz="2600" dirty="0"/>
          </a:p>
        </p:txBody>
      </p:sp>
      <p:pic>
        <p:nvPicPr>
          <p:cNvPr id="5122" name="Picture 2"/>
          <p:cNvPicPr>
            <a:picLocks noChangeAspect="1" noChangeArrowheads="1"/>
          </p:cNvPicPr>
          <p:nvPr/>
        </p:nvPicPr>
        <p:blipFill>
          <a:blip r:embed="rId3" cstate="print"/>
          <a:srcRect/>
          <a:stretch>
            <a:fillRect/>
          </a:stretch>
        </p:blipFill>
        <p:spPr bwMode="auto">
          <a:xfrm>
            <a:off x="1829293" y="3614245"/>
            <a:ext cx="4581525"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4343400" cy="990600"/>
          </a:xfrm>
        </p:spPr>
        <p:txBody>
          <a:bodyPr/>
          <a:lstStyle/>
          <a:p>
            <a:pPr fontAlgn="auto">
              <a:spcAft>
                <a:spcPts val="0"/>
              </a:spcAft>
              <a:defRPr/>
            </a:pPr>
            <a:r>
              <a:rPr lang="en-US" dirty="0" smtClean="0"/>
              <a:t>Count function</a:t>
            </a:r>
          </a:p>
        </p:txBody>
      </p:sp>
      <p:sp>
        <p:nvSpPr>
          <p:cNvPr id="22531" name="TextBox 4"/>
          <p:cNvSpPr txBox="1">
            <a:spLocks noChangeArrowheads="1"/>
          </p:cNvSpPr>
          <p:nvPr/>
        </p:nvSpPr>
        <p:spPr bwMode="auto">
          <a:xfrm>
            <a:off x="0" y="1524000"/>
            <a:ext cx="9144000" cy="1200329"/>
          </a:xfrm>
          <a:prstGeom prst="rect">
            <a:avLst/>
          </a:prstGeom>
          <a:noFill/>
          <a:ln w="9525">
            <a:noFill/>
            <a:miter lim="800000"/>
            <a:headEnd/>
            <a:tailEnd/>
          </a:ln>
        </p:spPr>
        <p:txBody>
          <a:bodyPr wrap="square">
            <a:spAutoFit/>
          </a:bodyPr>
          <a:lstStyle/>
          <a:p>
            <a:pPr marL="0" lvl="1"/>
            <a:r>
              <a:rPr lang="en-US" dirty="0" smtClean="0"/>
              <a:t>Write </a:t>
            </a:r>
            <a:r>
              <a:rPr lang="en-US" dirty="0"/>
              <a:t>an Excel formula in cell </a:t>
            </a:r>
            <a:r>
              <a:rPr lang="en-US" dirty="0" smtClean="0"/>
              <a:t>Gradebook!D11 </a:t>
            </a:r>
            <a:r>
              <a:rPr lang="en-US" dirty="0"/>
              <a:t>to calculate the number of scores </a:t>
            </a:r>
            <a:r>
              <a:rPr lang="en-US" dirty="0" smtClean="0"/>
              <a:t>recorded </a:t>
            </a:r>
            <a:r>
              <a:rPr lang="en-US" dirty="0"/>
              <a:t>for </a:t>
            </a:r>
            <a:r>
              <a:rPr lang="en-US" dirty="0" smtClean="0"/>
              <a:t>Lab 1. Copy the formula so it calculates the number of scores recorded on each Lab, Midterm, Final, etc.</a:t>
            </a:r>
            <a:endParaRPr lang="en-US" dirty="0"/>
          </a:p>
        </p:txBody>
      </p:sp>
      <p:sp>
        <p:nvSpPr>
          <p:cNvPr id="22532" name="TextBox 3"/>
          <p:cNvSpPr txBox="1">
            <a:spLocks noChangeArrowheads="1"/>
          </p:cNvSpPr>
          <p:nvPr/>
        </p:nvSpPr>
        <p:spPr bwMode="auto">
          <a:xfrm>
            <a:off x="3657600" y="228600"/>
            <a:ext cx="5486400" cy="460375"/>
          </a:xfrm>
          <a:prstGeom prst="rect">
            <a:avLst/>
          </a:prstGeom>
          <a:noFill/>
          <a:ln w="9525">
            <a:noFill/>
            <a:miter lim="800000"/>
            <a:headEnd/>
            <a:tailEnd/>
          </a:ln>
        </p:spPr>
        <p:txBody>
          <a:bodyPr>
            <a:spAutoFit/>
          </a:bodyPr>
          <a:lstStyle/>
          <a:p>
            <a:r>
              <a:rPr lang="en-US" dirty="0"/>
              <a:t>(returns the number of items in a range)</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8</a:t>
            </a:fld>
            <a:endParaRPr lang="en-US"/>
          </a:p>
        </p:txBody>
      </p:sp>
      <p:sp>
        <p:nvSpPr>
          <p:cNvPr id="10" name="TextBox 4"/>
          <p:cNvSpPr txBox="1">
            <a:spLocks noChangeArrowheads="1"/>
          </p:cNvSpPr>
          <p:nvPr/>
        </p:nvSpPr>
        <p:spPr bwMode="auto">
          <a:xfrm>
            <a:off x="0" y="4213480"/>
            <a:ext cx="8771468" cy="523220"/>
          </a:xfrm>
          <a:prstGeom prst="rect">
            <a:avLst/>
          </a:prstGeom>
          <a:solidFill>
            <a:schemeClr val="tx2">
              <a:lumMod val="60000"/>
              <a:lumOff val="40000"/>
            </a:schemeClr>
          </a:solidFill>
          <a:ln w="9525">
            <a:noFill/>
            <a:miter lim="800000"/>
            <a:headEnd/>
            <a:tailEnd/>
          </a:ln>
        </p:spPr>
        <p:txBody>
          <a:bodyPr wrap="square">
            <a:spAutoFit/>
          </a:bodyPr>
          <a:lstStyle/>
          <a:p>
            <a:pPr marL="0" lvl="1"/>
            <a:r>
              <a:rPr lang="en-US" sz="2800" dirty="0" smtClean="0"/>
              <a:t>What happens if you delete the Lab 1 score for Teri Brown?</a:t>
            </a:r>
          </a:p>
        </p:txBody>
      </p:sp>
      <p:pic>
        <p:nvPicPr>
          <p:cNvPr id="6146" name="Picture 2"/>
          <p:cNvPicPr>
            <a:picLocks noChangeAspect="1" noChangeArrowheads="1"/>
          </p:cNvPicPr>
          <p:nvPr/>
        </p:nvPicPr>
        <p:blipFill>
          <a:blip r:embed="rId3" cstate="print"/>
          <a:srcRect/>
          <a:stretch>
            <a:fillRect/>
          </a:stretch>
        </p:blipFill>
        <p:spPr bwMode="auto">
          <a:xfrm>
            <a:off x="397916" y="2767670"/>
            <a:ext cx="4543425" cy="113347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802038" y="2759951"/>
            <a:ext cx="2647950" cy="108585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2765534" y="5045458"/>
            <a:ext cx="266700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800600" cy="990600"/>
          </a:xfrm>
        </p:spPr>
        <p:txBody>
          <a:bodyPr/>
          <a:lstStyle/>
          <a:p>
            <a:pPr fontAlgn="auto">
              <a:spcAft>
                <a:spcPts val="0"/>
              </a:spcAft>
              <a:defRPr/>
            </a:pPr>
            <a:r>
              <a:rPr lang="en-US" dirty="0" smtClean="0"/>
              <a:t>Average function</a:t>
            </a:r>
          </a:p>
        </p:txBody>
      </p:sp>
      <p:sp>
        <p:nvSpPr>
          <p:cNvPr id="23555" name="TextBox 4"/>
          <p:cNvSpPr txBox="1">
            <a:spLocks noChangeArrowheads="1"/>
          </p:cNvSpPr>
          <p:nvPr/>
        </p:nvSpPr>
        <p:spPr bwMode="auto">
          <a:xfrm>
            <a:off x="0" y="1600200"/>
            <a:ext cx="9144000" cy="1384995"/>
          </a:xfrm>
          <a:prstGeom prst="rect">
            <a:avLst/>
          </a:prstGeom>
          <a:noFill/>
          <a:ln w="9525">
            <a:noFill/>
            <a:miter lim="800000"/>
            <a:headEnd/>
            <a:tailEnd/>
          </a:ln>
        </p:spPr>
        <p:txBody>
          <a:bodyPr wrap="square">
            <a:spAutoFit/>
          </a:bodyPr>
          <a:lstStyle/>
          <a:p>
            <a:pPr marL="0" lvl="1"/>
            <a:r>
              <a:rPr lang="en-US" sz="2800" dirty="0" smtClean="0"/>
              <a:t>Write </a:t>
            </a:r>
            <a:r>
              <a:rPr lang="en-US" sz="2800" dirty="0"/>
              <a:t>an Excel formula in cell </a:t>
            </a:r>
            <a:r>
              <a:rPr lang="en-US" sz="2800" dirty="0" smtClean="0"/>
              <a:t>Gradebook!D12 </a:t>
            </a:r>
            <a:r>
              <a:rPr lang="en-US" sz="2800" dirty="0"/>
              <a:t>to calculate the average score </a:t>
            </a:r>
            <a:r>
              <a:rPr lang="en-US" sz="2800" dirty="0" smtClean="0"/>
              <a:t>for Lab 1. Copy the formula so it calculates the average score for each Lab, Midterm, Final, etc.</a:t>
            </a:r>
          </a:p>
        </p:txBody>
      </p:sp>
      <p:sp>
        <p:nvSpPr>
          <p:cNvPr id="23556" name="TextBox 3"/>
          <p:cNvSpPr txBox="1">
            <a:spLocks noChangeArrowheads="1"/>
          </p:cNvSpPr>
          <p:nvPr/>
        </p:nvSpPr>
        <p:spPr bwMode="auto">
          <a:xfrm>
            <a:off x="4724400" y="668866"/>
            <a:ext cx="4622800" cy="460375"/>
          </a:xfrm>
          <a:prstGeom prst="rect">
            <a:avLst/>
          </a:prstGeom>
          <a:noFill/>
          <a:ln w="9525">
            <a:noFill/>
            <a:miter lim="800000"/>
            <a:headEnd/>
            <a:tailEnd/>
          </a:ln>
        </p:spPr>
        <p:txBody>
          <a:bodyPr>
            <a:spAutoFit/>
          </a:bodyPr>
          <a:lstStyle/>
          <a:p>
            <a:r>
              <a:rPr lang="en-US" dirty="0"/>
              <a:t>(averages a range of values)</a:t>
            </a:r>
          </a:p>
        </p:txBody>
      </p:sp>
      <p:sp>
        <p:nvSpPr>
          <p:cNvPr id="5" name="Slide Number Placeholder 4"/>
          <p:cNvSpPr>
            <a:spLocks noGrp="1"/>
          </p:cNvSpPr>
          <p:nvPr>
            <p:ph type="sldNum" sz="quarter" idx="12"/>
          </p:nvPr>
        </p:nvSpPr>
        <p:spPr/>
        <p:txBody>
          <a:bodyPr/>
          <a:lstStyle/>
          <a:p>
            <a:pPr>
              <a:defRPr/>
            </a:pPr>
            <a:fld id="{FB126EBF-1ECD-4FF1-9A71-65A2C162222C}" type="slidenum">
              <a:rPr lang="en-US" smtClean="0"/>
              <a:pPr>
                <a:defRPr/>
              </a:pPr>
              <a:t>9</a:t>
            </a:fld>
            <a:endParaRPr lang="en-US"/>
          </a:p>
        </p:txBody>
      </p:sp>
      <p:pic>
        <p:nvPicPr>
          <p:cNvPr id="7172" name="Picture 4"/>
          <p:cNvPicPr>
            <a:picLocks noChangeAspect="1" noChangeArrowheads="1"/>
          </p:cNvPicPr>
          <p:nvPr/>
        </p:nvPicPr>
        <p:blipFill>
          <a:blip r:embed="rId3" cstate="print"/>
          <a:srcRect/>
          <a:stretch>
            <a:fillRect/>
          </a:stretch>
        </p:blipFill>
        <p:spPr bwMode="auto">
          <a:xfrm>
            <a:off x="1672787" y="3028293"/>
            <a:ext cx="5086350" cy="1143000"/>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2652713" y="4367213"/>
            <a:ext cx="26574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untain">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480F1376A6C44BBD79E634EA533975" ma:contentTypeVersion="1" ma:contentTypeDescription="Create a new document." ma:contentTypeScope="" ma:versionID="86293f7f6ee9d70d8a62e3253076438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D578ADC-5789-47E6-A2EB-3E2AB97F6D8D}">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47784696-613E-4B18-97F8-70C889ABBC4F}">
  <ds:schemaRefs>
    <ds:schemaRef ds:uri="http://schemas.microsoft.com/sharepoint/v3/contenttype/forms"/>
  </ds:schemaRefs>
</ds:datastoreItem>
</file>

<file path=customXml/itemProps3.xml><?xml version="1.0" encoding="utf-8"?>
<ds:datastoreItem xmlns:ds="http://schemas.openxmlformats.org/officeDocument/2006/customXml" ds:itemID="{AC708DB3-4710-41B8-876C-CC9EA8349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3757</TotalTime>
  <Words>1597</Words>
  <Application>Microsoft Office PowerPoint</Application>
  <PresentationFormat>On-screen Show (4:3)</PresentationFormat>
  <Paragraphs>229</Paragraphs>
  <Slides>45</Slides>
  <Notes>30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Mountain</vt:lpstr>
      <vt:lpstr>Excel Functions</vt:lpstr>
      <vt:lpstr>Grade Book worksheet</vt:lpstr>
      <vt:lpstr>Common Basic Functions</vt:lpstr>
      <vt:lpstr>SUM function</vt:lpstr>
      <vt:lpstr>Keeping Cell references the same when copying formulas</vt:lpstr>
      <vt:lpstr>Max function</vt:lpstr>
      <vt:lpstr>Min function</vt:lpstr>
      <vt:lpstr>Count function</vt:lpstr>
      <vt:lpstr>Average function</vt:lpstr>
      <vt:lpstr>In cell Gradebook!K12 type in the function: =SUM(D12:H12)</vt:lpstr>
      <vt:lpstr>Format cells in D12:H12 to display numbers as two decimal places</vt:lpstr>
      <vt:lpstr>The Round Function changes the precise value of a number, not just its display</vt:lpstr>
      <vt:lpstr>The COUNTIF Function counts the number of items in a range that meet a specific criteria.</vt:lpstr>
      <vt:lpstr>Countif function Example--Using text as a criteria </vt:lpstr>
      <vt:lpstr>Countif function Example--Using a cell reference as criteria </vt:lpstr>
      <vt:lpstr>Countif function Example--Using a cell reference as criteria </vt:lpstr>
      <vt:lpstr>SUMIF (Sums the values in a range that meet a specific criteria) </vt:lpstr>
      <vt:lpstr>Sumif function Example--Using text as a criteria</vt:lpstr>
      <vt:lpstr>Sumif function Example--Using a cell reference as a criteria</vt:lpstr>
      <vt:lpstr>Averageif function</vt:lpstr>
      <vt:lpstr>Rank  Returns the rank of a number in a list of numbers. The rank of a number is its size relative to other values in a list. (If you were to sort the list, the rank of the number would be its position.)  </vt:lpstr>
      <vt:lpstr>Rank function</vt:lpstr>
      <vt:lpstr>Student Courses worksheet</vt:lpstr>
      <vt:lpstr>Countif Function -- You try it!</vt:lpstr>
      <vt:lpstr>Sumif Function —You try it!</vt:lpstr>
      <vt:lpstr>Averageif Function —You try it!</vt:lpstr>
      <vt:lpstr>GPA Summary worksheet</vt:lpstr>
      <vt:lpstr>Rank function—You try it</vt:lpstr>
      <vt:lpstr>Averageif function—You try it</vt:lpstr>
      <vt:lpstr>Averageif function</vt:lpstr>
      <vt:lpstr>Slide 31</vt:lpstr>
      <vt:lpstr>Slide 32</vt:lpstr>
      <vt:lpstr>Point and Click to create Formulas</vt:lpstr>
      <vt:lpstr>Creating Multiple Worksheets</vt:lpstr>
      <vt:lpstr>Name the new worksheet, Winter. Create new worksheets named, Spring, and Summary</vt:lpstr>
      <vt:lpstr>Copy the Fall worksheet to the worksheets, Winter, Spring, and Summary</vt:lpstr>
      <vt:lpstr>Slide 37</vt:lpstr>
      <vt:lpstr>Slide 38</vt:lpstr>
      <vt:lpstr>Type in Actual Fall Expenses</vt:lpstr>
      <vt:lpstr>Winter Quarter Budget</vt:lpstr>
      <vt:lpstr>Type in Actual Winter Expenses</vt:lpstr>
      <vt:lpstr>Budgeted amounts for Spring Quarter Stay the same. Actual amounts are shown</vt:lpstr>
      <vt:lpstr>Summary Worksheet</vt:lpstr>
      <vt:lpstr>Slide 44</vt:lpstr>
      <vt:lpstr>Slide 45</vt:lpstr>
    </vt:vector>
  </TitlesOfParts>
  <Company>TELR\OSU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Deepak.Mishra</cp:lastModifiedBy>
  <cp:revision>384</cp:revision>
  <cp:lastPrinted>1998-09-03T13:11:00Z</cp:lastPrinted>
  <dcterms:created xsi:type="dcterms:W3CDTF">2004-10-28T15:44:43Z</dcterms:created>
  <dcterms:modified xsi:type="dcterms:W3CDTF">2013-05-28T10:06:10Z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0x010100A0480F1376A6C44BBD79E634EA533975</vt:lpwstr>
  </property>
</Properties>
</file>