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9"/>
  </p:notesMasterIdLst>
  <p:sldIdLst>
    <p:sldId id="258" r:id="rId2"/>
    <p:sldId id="28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3399"/>
    <a:srgbClr val="FFFF00"/>
    <a:srgbClr val="CC0000"/>
    <a:srgbClr val="FFFFFF"/>
    <a:srgbClr val="EAEAEA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9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9897E9B-A462-48C0-A081-F7D17FEC1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53060-4F34-459A-84A5-A2A5E91720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6000"/>
          </a:blip>
          <a:srcRect t="5253" r="6667" b="21206"/>
          <a:stretch>
            <a:fillRect/>
          </a:stretch>
        </p:blipFill>
        <p:spPr bwMode="auto">
          <a:xfrm>
            <a:off x="6349" y="635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 Single Corner Rectangle 6"/>
          <p:cNvSpPr>
            <a:spLocks noChangeArrowheads="1"/>
          </p:cNvSpPr>
          <p:nvPr/>
        </p:nvSpPr>
        <p:spPr bwMode="auto">
          <a:xfrm flipH="1">
            <a:off x="4876800" y="6324600"/>
            <a:ext cx="4267200" cy="533400"/>
          </a:xfrm>
          <a:custGeom>
            <a:avLst/>
            <a:gdLst>
              <a:gd name="T0" fmla="*/ 2133600 w 4267200"/>
              <a:gd name="T1" fmla="*/ 0 h 533400"/>
              <a:gd name="T2" fmla="*/ 0 w 4267200"/>
              <a:gd name="T3" fmla="*/ 266700 h 533400"/>
              <a:gd name="T4" fmla="*/ 2133600 w 4267200"/>
              <a:gd name="T5" fmla="*/ 533400 h 533400"/>
              <a:gd name="T6" fmla="*/ 4267200 w 4267200"/>
              <a:gd name="T7" fmla="*/ 266700 h 5334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4267200"/>
              <a:gd name="T13" fmla="*/ 0 h 533400"/>
              <a:gd name="T14" fmla="*/ 4241162 w 4267200"/>
              <a:gd name="T15" fmla="*/ 533400 h 533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7200" h="533400">
                <a:moveTo>
                  <a:pt x="0" y="0"/>
                </a:moveTo>
                <a:lnTo>
                  <a:pt x="4178298" y="0"/>
                </a:lnTo>
                <a:lnTo>
                  <a:pt x="4178297" y="0"/>
                </a:lnTo>
                <a:cubicBezTo>
                  <a:pt x="4227397" y="0"/>
                  <a:pt x="4267200" y="39802"/>
                  <a:pt x="4267200" y="88902"/>
                </a:cubicBezTo>
                <a:lnTo>
                  <a:pt x="42672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598428"/>
          </a:solidFill>
          <a:ln w="25400" algn="ctr">
            <a:solidFill>
              <a:srgbClr val="598428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6400800"/>
            <a:ext cx="220980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COMPREHENSIVE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324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 descr="1423905857_larg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CFBFB"/>
              </a:clrFrom>
              <a:clrTo>
                <a:srgbClr val="FCFBFB">
                  <a:alpha val="0"/>
                </a:srgbClr>
              </a:clrTo>
            </a:clrChange>
          </a:blip>
          <a:srcRect l="12122" t="39977" r="64645" b="11426"/>
          <a:stretch>
            <a:fillRect/>
          </a:stretch>
        </p:blipFill>
        <p:spPr bwMode="auto">
          <a:xfrm>
            <a:off x="0" y="1219200"/>
            <a:ext cx="1752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1423905857_large.jpg"/>
          <p:cNvPicPr>
            <a:picLocks noChangeAspect="1"/>
          </p:cNvPicPr>
          <p:nvPr/>
        </p:nvPicPr>
        <p:blipFill>
          <a:blip r:embed="rId4" cstate="print"/>
          <a:srcRect l="32735" t="23199" b="63417"/>
          <a:stretch>
            <a:fillRect/>
          </a:stretch>
        </p:blipFill>
        <p:spPr bwMode="auto">
          <a:xfrm>
            <a:off x="6858000" y="304800"/>
            <a:ext cx="2193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1423905857_larg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36365" t="40158" r="16666" b="11636"/>
          <a:stretch>
            <a:fillRect/>
          </a:stretch>
        </p:blipFill>
        <p:spPr bwMode="auto">
          <a:xfrm>
            <a:off x="6781800" y="2362200"/>
            <a:ext cx="2362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6069" name="Title Placeholder 1"/>
          <p:cNvSpPr>
            <a:spLocks noGrp="1"/>
          </p:cNvSpPr>
          <p:nvPr>
            <p:ph type="ctrTitle"/>
          </p:nvPr>
        </p:nvSpPr>
        <p:spPr>
          <a:xfrm>
            <a:off x="1676400" y="2438400"/>
            <a:ext cx="5029200" cy="1524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423CA-64AE-4260-898E-6741EBDCE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DB97D-41D1-4AFF-ADE5-15EA30FA9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D1224-632C-419C-AEE8-84269BB37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EE241-5CAF-4A9F-8E0F-AE7CF053E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7C9D3-A780-402E-A529-951720863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008B5-0C32-452D-8893-AE17640EC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2DA35-463E-492F-ADAF-0A74B1927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C3688-63FA-4ADA-BD64-AF2AA8E88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58AFF-CF86-41DA-B06C-DA98C6E32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2CCB5-2031-4CC4-A785-2A961610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6000"/>
          </a:blip>
          <a:srcRect t="5253" r="6667" b="21206"/>
          <a:stretch>
            <a:fillRect/>
          </a:stretch>
        </p:blipFill>
        <p:spPr bwMode="auto">
          <a:xfrm>
            <a:off x="6349" y="635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 Single Corner Rectangle 6"/>
          <p:cNvSpPr>
            <a:spLocks noChangeArrowheads="1"/>
          </p:cNvSpPr>
          <p:nvPr/>
        </p:nvSpPr>
        <p:spPr bwMode="auto">
          <a:xfrm>
            <a:off x="0" y="6400800"/>
            <a:ext cx="8305800" cy="457200"/>
          </a:xfrm>
          <a:custGeom>
            <a:avLst/>
            <a:gdLst>
              <a:gd name="T0" fmla="*/ 4152900 w 8305800"/>
              <a:gd name="T1" fmla="*/ 0 h 457200"/>
              <a:gd name="T2" fmla="*/ 0 w 8305800"/>
              <a:gd name="T3" fmla="*/ 228600 h 457200"/>
              <a:gd name="T4" fmla="*/ 4152900 w 8305800"/>
              <a:gd name="T5" fmla="*/ 457200 h 457200"/>
              <a:gd name="T6" fmla="*/ 8305800 w 8305800"/>
              <a:gd name="T7" fmla="*/ 228600 h 4572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8305800"/>
              <a:gd name="T13" fmla="*/ 0 h 457200"/>
              <a:gd name="T14" fmla="*/ 8283481 w 83058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05800" h="457200">
                <a:moveTo>
                  <a:pt x="0" y="0"/>
                </a:moveTo>
                <a:lnTo>
                  <a:pt x="8229598" y="0"/>
                </a:lnTo>
                <a:lnTo>
                  <a:pt x="8229597" y="0"/>
                </a:lnTo>
                <a:cubicBezTo>
                  <a:pt x="8271683" y="0"/>
                  <a:pt x="8305800" y="34116"/>
                  <a:pt x="8305800" y="76202"/>
                </a:cubicBezTo>
                <a:lnTo>
                  <a:pt x="83058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598428"/>
          </a:solidFill>
          <a:ln w="25400" algn="ctr">
            <a:solidFill>
              <a:srgbClr val="598428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43000"/>
            <a:ext cx="830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9200"/>
            <a:ext cx="8686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New Perspectives on Microsoft Office Excel 2007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FAFC382A-9562-4D3D-868E-9CDF34FDF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pic>
        <p:nvPicPr>
          <p:cNvPr id="1034" name="Picture 11" descr="1423905857_large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36365" t="40158" r="56059" b="11636"/>
          <a:stretch>
            <a:fillRect/>
          </a:stretch>
        </p:blipFill>
        <p:spPr bwMode="auto">
          <a:xfrm>
            <a:off x="8763000" y="2667000"/>
            <a:ext cx="38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Excel Tutorial 4</a:t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Working with Charts and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Chart Elements</a:t>
            </a:r>
          </a:p>
        </p:txBody>
      </p:sp>
      <p:pic>
        <p:nvPicPr>
          <p:cNvPr id="12291" name="Picture 6" descr="FigEXT4-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852738"/>
            <a:ext cx="6962775" cy="16398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AB98D0-F3BE-42F4-A7A3-0309FB09B64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Choosing a Chart Style and Layout</a:t>
            </a:r>
          </a:p>
        </p:txBody>
      </p:sp>
      <p:pic>
        <p:nvPicPr>
          <p:cNvPr id="13315" name="Picture 6" descr="FigEXT4-0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352675"/>
            <a:ext cx="6962775" cy="26400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059BD-CC36-4A5A-A401-36EA77166E83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Choosing a Chart Style and Layout</a:t>
            </a:r>
          </a:p>
        </p:txBody>
      </p:sp>
      <p:pic>
        <p:nvPicPr>
          <p:cNvPr id="14339" name="Picture 6" descr="FigEXT4-0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1916113"/>
            <a:ext cx="6962775" cy="35131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699F41-D2B3-459B-BED5-285403DCD02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Working with the Chart Title and Legend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the chart title to select it</a:t>
            </a:r>
          </a:p>
          <a:p>
            <a:pPr eaLnBrk="1" hangingPunct="1"/>
            <a:r>
              <a:rPr lang="en-US" smtClean="0"/>
              <a:t>Type the chart title, and then press the </a:t>
            </a:r>
            <a:r>
              <a:rPr lang="en-US" b="1" smtClean="0"/>
              <a:t>Enter </a:t>
            </a:r>
            <a:r>
              <a:rPr lang="en-US" smtClean="0"/>
              <a:t>key</a:t>
            </a:r>
          </a:p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Chart Tools Layout </a:t>
            </a:r>
            <a:r>
              <a:rPr lang="en-US" smtClean="0"/>
              <a:t>tab on the Ribbon</a:t>
            </a:r>
          </a:p>
          <a:p>
            <a:pPr eaLnBrk="1" hangingPunct="1"/>
            <a:r>
              <a:rPr lang="en-US" smtClean="0"/>
              <a:t>In the Labels group, click the </a:t>
            </a:r>
            <a:r>
              <a:rPr lang="en-US" b="1" smtClean="0"/>
              <a:t>Legend </a:t>
            </a:r>
            <a:r>
              <a:rPr lang="en-US" smtClean="0"/>
              <a:t>button, and then click the desired legend 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BDA970-EDD9-4FFF-8D72-A9FF69F60E2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Working with the Chart Title and Legend</a:t>
            </a:r>
          </a:p>
        </p:txBody>
      </p:sp>
      <p:pic>
        <p:nvPicPr>
          <p:cNvPr id="16387" name="Picture 6" descr="FigEXT4-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406650"/>
            <a:ext cx="6962775" cy="25320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D93CE-042E-411D-A585-A97DE8C7E41B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a Pie Chart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the chart to select it</a:t>
            </a:r>
          </a:p>
          <a:p>
            <a:pPr eaLnBrk="1" hangingPunct="1"/>
            <a:r>
              <a:rPr lang="en-US" smtClean="0"/>
              <a:t>In the Labels group on the Chart Tools Layout tab, click the </a:t>
            </a:r>
            <a:r>
              <a:rPr lang="en-US" b="1" smtClean="0"/>
              <a:t>Data Labels </a:t>
            </a:r>
            <a:r>
              <a:rPr lang="en-US" smtClean="0"/>
              <a:t>button, and then click </a:t>
            </a:r>
            <a:r>
              <a:rPr lang="en-US" b="1" smtClean="0"/>
              <a:t>More Data Label Options</a:t>
            </a:r>
            <a:endParaRPr 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F0AAC9-E6D9-4A77-999F-BBF63DF163D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276600"/>
            <a:ext cx="4648200" cy="303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the Pie Slice Colors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pie charts with legends, it’s best to make the slice colors as distinct as possible to avoid confusion</a:t>
            </a:r>
          </a:p>
          <a:p>
            <a:pPr eaLnBrk="1" hangingPunct="1"/>
            <a:r>
              <a:rPr lang="en-US" smtClean="0"/>
              <a:t>Click the pie to select the entire data series, and then click the slice you wish to change</a:t>
            </a:r>
          </a:p>
          <a:p>
            <a:pPr eaLnBrk="1" hangingPunct="1"/>
            <a:r>
              <a:rPr lang="en-US" smtClean="0"/>
              <a:t>Change the fill color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88D0D3-0A1C-4953-9AB3-3F27E27EEC1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18438" name="Picture 4" descr="FigEXT4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191000"/>
            <a:ext cx="4524375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3D Options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increase the 3D effect, you need to rotate the chart</a:t>
            </a:r>
          </a:p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Chart Tools Layout </a:t>
            </a:r>
            <a:r>
              <a:rPr lang="en-US" smtClean="0"/>
              <a:t>tab on the Ribbon, and then, in the Background group, click the </a:t>
            </a:r>
            <a:r>
              <a:rPr lang="en-US" b="1" smtClean="0"/>
              <a:t>3-D Rotation </a:t>
            </a:r>
            <a:r>
              <a:rPr lang="en-US" smtClean="0"/>
              <a:t>button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0AD8D-C4CF-4E1E-BC2E-011526E4E3B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3429000"/>
            <a:ext cx="4302125" cy="289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Column Chart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/>
              <a:t>column chart </a:t>
            </a:r>
            <a:r>
              <a:rPr lang="en-US" smtClean="0"/>
              <a:t>displays values in different categories as columns; the height of each column is based on its value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/>
              <a:t>bar chart</a:t>
            </a:r>
            <a:r>
              <a:rPr lang="en-US" smtClean="0"/>
              <a:t> is a column chart turned on its side, so each bar length is based on its value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D26571-64C4-4AA6-8355-2625B6E9EF0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0486" name="Picture 4" descr="FigEXT4-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114800"/>
            <a:ext cx="696277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Column Chart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the range</a:t>
            </a:r>
          </a:p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Insert</a:t>
            </a:r>
            <a:r>
              <a:rPr lang="en-US" smtClean="0"/>
              <a:t> tab on the Ribbon</a:t>
            </a:r>
          </a:p>
          <a:p>
            <a:pPr eaLnBrk="1" hangingPunct="1"/>
            <a:r>
              <a:rPr lang="en-US" smtClean="0"/>
              <a:t>In the Charts group, click the </a:t>
            </a:r>
            <a:r>
              <a:rPr lang="en-US" b="1" smtClean="0"/>
              <a:t>Column</a:t>
            </a:r>
            <a:r>
              <a:rPr lang="en-US" smtClean="0"/>
              <a:t> button and then choose the chart subtype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EF9B9-2623-46B2-BAE5-9D79815AD48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1510" name="Picture 4" descr="FigEXT4-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429000"/>
            <a:ext cx="6019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an embedded chart</a:t>
            </a:r>
          </a:p>
          <a:p>
            <a:pPr eaLnBrk="1" hangingPunct="1"/>
            <a:r>
              <a:rPr lang="en-US" smtClean="0"/>
              <a:t>Work with chart titles and legends</a:t>
            </a:r>
          </a:p>
          <a:p>
            <a:pPr eaLnBrk="1" hangingPunct="1"/>
            <a:r>
              <a:rPr lang="en-US" smtClean="0"/>
              <a:t>Create and format a pie chart</a:t>
            </a:r>
          </a:p>
          <a:p>
            <a:pPr eaLnBrk="1" hangingPunct="1"/>
            <a:r>
              <a:rPr lang="en-US" smtClean="0"/>
              <a:t>Work with 3D charts</a:t>
            </a:r>
          </a:p>
          <a:p>
            <a:pPr eaLnBrk="1" hangingPunct="1"/>
            <a:r>
              <a:rPr lang="en-US" smtClean="0"/>
              <a:t>Create and format a column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EE5188-FD8D-4FF6-A33B-68E28F5A341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Formatting Column Chart Elements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Chart Tools Layout </a:t>
            </a:r>
            <a:r>
              <a:rPr lang="en-US" smtClean="0"/>
              <a:t>tab on the Ribbon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24BCEB-3BFB-4CC8-ADAE-107E9AE1B24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2534" name="Picture 4" descr="FigEXT4-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19400"/>
            <a:ext cx="6962775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the Chart Axes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Chart Tools Layout </a:t>
            </a:r>
            <a:r>
              <a:rPr lang="en-US" smtClean="0"/>
              <a:t>tab on the Ribbon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7EE427-7EC3-4C32-9F0A-E2B57D9D14E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828800"/>
            <a:ext cx="6934200" cy="434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the Chart Axes</a:t>
            </a:r>
          </a:p>
        </p:txBody>
      </p:sp>
      <p:pic>
        <p:nvPicPr>
          <p:cNvPr id="24579" name="Picture 6" descr="FigEXT4-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057400"/>
            <a:ext cx="6962775" cy="3230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188F1A-8AC3-47F6-9D8B-973938BDD680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Chart Columns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any column in the Sector Weightings chart</a:t>
            </a:r>
          </a:p>
          <a:p>
            <a:pPr eaLnBrk="1" hangingPunct="1"/>
            <a:r>
              <a:rPr lang="en-US" smtClean="0"/>
              <a:t>In the Current Selection group on the Chart Tools Layout tab, click </a:t>
            </a:r>
            <a:r>
              <a:rPr lang="en-US" b="1" smtClean="0"/>
              <a:t>Format Selection</a:t>
            </a:r>
            <a:endParaRPr 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AB1B82-6E57-450E-A3F8-D841940DA43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19400"/>
            <a:ext cx="5500688" cy="3548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Chart Columns</a:t>
            </a:r>
          </a:p>
        </p:txBody>
      </p:sp>
      <p:pic>
        <p:nvPicPr>
          <p:cNvPr id="26627" name="Picture 6" descr="FigEXT4-2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057400"/>
            <a:ext cx="6962775" cy="3230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5C460C-0CE5-4702-BC72-789CFBB75451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Line Chart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the range</a:t>
            </a:r>
          </a:p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Insert </a:t>
            </a:r>
            <a:r>
              <a:rPr lang="en-US" smtClean="0"/>
              <a:t>tab on the Ribbon</a:t>
            </a:r>
          </a:p>
          <a:p>
            <a:pPr eaLnBrk="1" hangingPunct="1"/>
            <a:r>
              <a:rPr lang="en-US" smtClean="0"/>
              <a:t>In the Charts group, click the </a:t>
            </a:r>
            <a:r>
              <a:rPr lang="en-US" b="1" smtClean="0"/>
              <a:t>Line </a:t>
            </a:r>
            <a:r>
              <a:rPr lang="en-US" smtClean="0"/>
              <a:t>button, and then click the </a:t>
            </a:r>
            <a:r>
              <a:rPr lang="en-US" b="1" smtClean="0"/>
              <a:t>Line </a:t>
            </a:r>
            <a:r>
              <a:rPr lang="en-US" smtClean="0"/>
              <a:t>chart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796EED-5B78-4302-8591-81CBFA49AD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27654" name="Picture 4" descr="FigEXT4-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05200"/>
            <a:ext cx="696277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Date Labels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Chart Tools Layout </a:t>
            </a:r>
            <a:r>
              <a:rPr lang="en-US" smtClean="0"/>
              <a:t>tab on the Ribbon</a:t>
            </a:r>
          </a:p>
          <a:p>
            <a:pPr eaLnBrk="1" hangingPunct="1"/>
            <a:r>
              <a:rPr lang="en-US" smtClean="0"/>
              <a:t>In the Axes group, click the </a:t>
            </a:r>
            <a:r>
              <a:rPr lang="en-US" b="1" smtClean="0"/>
              <a:t>Axes </a:t>
            </a:r>
            <a:r>
              <a:rPr lang="en-US" smtClean="0"/>
              <a:t>button, point to </a:t>
            </a:r>
            <a:r>
              <a:rPr lang="en-US" b="1" smtClean="0"/>
              <a:t>Primary Horizontal Axis</a:t>
            </a:r>
            <a:r>
              <a:rPr lang="en-US" smtClean="0"/>
              <a:t>, and then click </a:t>
            </a:r>
            <a:r>
              <a:rPr lang="en-US" b="1" smtClean="0"/>
              <a:t>More Primary Horizontal Axis Options</a:t>
            </a:r>
            <a:endParaRPr 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1DF8D-4645-4960-A554-1D7095C46AC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352800"/>
            <a:ext cx="4714875" cy="2947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Date Labels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43F022-56D1-422D-A4BE-7FD8EF7F490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447800"/>
            <a:ext cx="7172325" cy="428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Label Units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Axes group on the Chart Tools Layout tab, click the </a:t>
            </a:r>
            <a:r>
              <a:rPr lang="en-US" b="1" smtClean="0"/>
              <a:t>Axes </a:t>
            </a:r>
            <a:r>
              <a:rPr lang="en-US" smtClean="0"/>
              <a:t>button, point to </a:t>
            </a:r>
            <a:r>
              <a:rPr lang="en-US" b="1" smtClean="0"/>
              <a:t>Primary Vertical Axis</a:t>
            </a:r>
            <a:r>
              <a:rPr lang="en-US" smtClean="0"/>
              <a:t>, and then click </a:t>
            </a:r>
            <a:r>
              <a:rPr lang="en-US" b="1" smtClean="0"/>
              <a:t>More Primary Vertical Axis Options</a:t>
            </a:r>
            <a:endParaRPr lang="en-US" smtClean="0"/>
          </a:p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Display units </a:t>
            </a:r>
            <a:r>
              <a:rPr lang="en-US" smtClean="0"/>
              <a:t>arrow and then make your selection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905F2F-A1A4-48F5-8F76-62B78FDE90D0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Label Units</a:t>
            </a:r>
          </a:p>
        </p:txBody>
      </p:sp>
      <p:pic>
        <p:nvPicPr>
          <p:cNvPr id="31747" name="Picture 6" descr="FigEXT4-3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379663"/>
            <a:ext cx="6962775" cy="25860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C9F7-77D2-4C1C-B929-2BF65D4345EA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and format a line chart</a:t>
            </a:r>
          </a:p>
          <a:p>
            <a:pPr eaLnBrk="1" hangingPunct="1"/>
            <a:r>
              <a:rPr lang="en-US" smtClean="0"/>
              <a:t>Use custom formatting with chart axes</a:t>
            </a:r>
          </a:p>
          <a:p>
            <a:pPr eaLnBrk="1" hangingPunct="1"/>
            <a:r>
              <a:rPr lang="en-US" smtClean="0"/>
              <a:t>Work with tick marks and scale values</a:t>
            </a:r>
          </a:p>
          <a:p>
            <a:pPr eaLnBrk="1" hangingPunct="1"/>
            <a:r>
              <a:rPr lang="en-US" smtClean="0"/>
              <a:t>Create and format a combined chart</a:t>
            </a:r>
          </a:p>
          <a:p>
            <a:pPr eaLnBrk="1" hangingPunct="1"/>
            <a:r>
              <a:rPr lang="en-US" smtClean="0"/>
              <a:t>Insert and format a graphic shape</a:t>
            </a:r>
          </a:p>
          <a:p>
            <a:pPr eaLnBrk="1" hangingPunct="1"/>
            <a:r>
              <a:rPr lang="en-US" smtClean="0"/>
              <a:t>Create a chart 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148353-CF8A-43BF-B179-AAB8745AAA0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Overlaying a Legend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Labels group on the Chart Tools Layout tab, click the </a:t>
            </a:r>
            <a:r>
              <a:rPr lang="en-US" b="1" smtClean="0"/>
              <a:t>Legend </a:t>
            </a:r>
            <a:r>
              <a:rPr lang="en-US" smtClean="0"/>
              <a:t>button, and then click </a:t>
            </a:r>
            <a:r>
              <a:rPr lang="en-US" b="1" smtClean="0"/>
              <a:t>More Legend Options</a:t>
            </a:r>
            <a:endParaRPr lang="en-US" smtClean="0"/>
          </a:p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Show the legend without overlapping the chart </a:t>
            </a:r>
            <a:r>
              <a:rPr lang="en-US" smtClean="0"/>
              <a:t>check box to remove the check mark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5DBE3-0856-4C52-9E2D-6AFB107060E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32774" name="Picture 4" descr="FigEXT4-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343400"/>
            <a:ext cx="52101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Adding a Data Series </a:t>
            </a:r>
            <a:br>
              <a:rPr lang="en-US" sz="4000" smtClean="0"/>
            </a:br>
            <a:r>
              <a:rPr lang="en-US" sz="4000" smtClean="0"/>
              <a:t>to an Existing Chart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Select the chart to which you want to add a data series</a:t>
            </a:r>
          </a:p>
          <a:p>
            <a:pPr eaLnBrk="1" hangingPunct="1"/>
            <a:r>
              <a:rPr lang="en-US" sz="3000" smtClean="0"/>
              <a:t>In the Data group on the Chart Tools Design tab, click the Select Data button</a:t>
            </a:r>
          </a:p>
          <a:p>
            <a:pPr eaLnBrk="1" hangingPunct="1"/>
            <a:r>
              <a:rPr lang="en-US" sz="3000" smtClean="0"/>
              <a:t>Click the Add button in the Select Data Source dialog box</a:t>
            </a:r>
          </a:p>
          <a:p>
            <a:pPr eaLnBrk="1" hangingPunct="1"/>
            <a:r>
              <a:rPr lang="en-US" sz="3000" smtClean="0"/>
              <a:t>Select the range with the series name and series values you want for the new data series</a:t>
            </a:r>
          </a:p>
          <a:p>
            <a:pPr eaLnBrk="1" hangingPunct="1"/>
            <a:r>
              <a:rPr lang="en-US" sz="3000" smtClean="0"/>
              <a:t>Click the OK button in each dialog 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CE5E7-3BD2-4EB2-A7EC-58C6DDD0B0E3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Adding a Data Series </a:t>
            </a:r>
            <a:br>
              <a:rPr lang="en-US" sz="4000" smtClean="0"/>
            </a:br>
            <a:r>
              <a:rPr lang="en-US" sz="4000" smtClean="0"/>
              <a:t>to an Existing Chart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4C630-421D-442C-B029-4B3E9B9370C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219200"/>
            <a:ext cx="7162800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4822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3276600"/>
            <a:ext cx="7011988" cy="289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Combination Chart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a data series in an existing chart that you want to appear as another chart type</a:t>
            </a:r>
          </a:p>
          <a:p>
            <a:pPr eaLnBrk="1" hangingPunct="1"/>
            <a:r>
              <a:rPr lang="en-US" smtClean="0"/>
              <a:t>In the Type group on the Chart Tools Design tab, click the Change Chart Type button, and then click the chart type you want</a:t>
            </a:r>
          </a:p>
          <a:p>
            <a:pPr eaLnBrk="1" hangingPunct="1"/>
            <a:r>
              <a:rPr lang="en-US" smtClean="0"/>
              <a:t>Click the OK button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6FB1D1-6954-4334-8C13-C64B27736102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Combination Chart</a:t>
            </a:r>
          </a:p>
        </p:txBody>
      </p:sp>
      <p:pic>
        <p:nvPicPr>
          <p:cNvPr id="36867" name="Picture 6" descr="FigEXT4-3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054225"/>
            <a:ext cx="6962775" cy="32369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5D6037-298F-4AF1-AD67-5898CEC06B8B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a Shape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Insert </a:t>
            </a:r>
            <a:r>
              <a:rPr lang="en-US" smtClean="0"/>
              <a:t>tab on the Ribbon</a:t>
            </a:r>
          </a:p>
          <a:p>
            <a:pPr eaLnBrk="1" hangingPunct="1"/>
            <a:r>
              <a:rPr lang="en-US" smtClean="0"/>
              <a:t>In the Illustrations group, click the </a:t>
            </a:r>
            <a:r>
              <a:rPr lang="en-US" b="1" smtClean="0"/>
              <a:t>Shapes </a:t>
            </a:r>
            <a:r>
              <a:rPr lang="en-US" smtClean="0"/>
              <a:t>button, and then choose the shape you want</a:t>
            </a:r>
          </a:p>
          <a:p>
            <a:pPr eaLnBrk="1" hangingPunct="1"/>
            <a:r>
              <a:rPr lang="en-US" smtClean="0"/>
              <a:t>Draw the shape in your worksheet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4E9556-697A-4642-8D51-242140906C1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37894" name="Picture 4" descr="FigEXT4-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733800"/>
            <a:ext cx="69627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Aligning and Grouping Shapes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Hold down the </a:t>
            </a:r>
            <a:r>
              <a:rPr lang="en-US" b="1" smtClean="0"/>
              <a:t>Shift </a:t>
            </a:r>
            <a:r>
              <a:rPr lang="en-US" smtClean="0"/>
              <a:t>key and then click each shape to select it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Click the </a:t>
            </a:r>
            <a:r>
              <a:rPr lang="en-US" b="1" smtClean="0"/>
              <a:t>Drawing Tools Format </a:t>
            </a:r>
            <a:r>
              <a:rPr lang="en-US" smtClean="0"/>
              <a:t>tab on the Ribbon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the Arrange group, click the </a:t>
            </a:r>
            <a:r>
              <a:rPr lang="en-US" b="1" smtClean="0"/>
              <a:t>Align </a:t>
            </a:r>
            <a:r>
              <a:rPr lang="en-US" smtClean="0"/>
              <a:t>button, and then click your alignment option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group several shapes into a single unit, select the shapes, and then click the </a:t>
            </a:r>
            <a:r>
              <a:rPr lang="en-US" b="1" smtClean="0"/>
              <a:t>Group</a:t>
            </a:r>
            <a:r>
              <a:rPr lang="en-US" smtClean="0"/>
              <a:t> button in the Arrange group on the Drawing Tools Format tab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FF76CF-9715-4933-8DAD-A4A1996D4A01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Aligning and Grouping Shapes</a:t>
            </a:r>
          </a:p>
        </p:txBody>
      </p:sp>
      <p:pic>
        <p:nvPicPr>
          <p:cNvPr id="39939" name="Picture 8" descr="FigEXT4-4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733675"/>
            <a:ext cx="6962775" cy="18780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C07495-53EF-4E94-9A39-31E1F7F34296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Charts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/>
              <a:t>chart</a:t>
            </a:r>
            <a:r>
              <a:rPr lang="en-US" sz="2800" smtClean="0"/>
              <a:t>, or </a:t>
            </a:r>
            <a:r>
              <a:rPr lang="en-US" sz="2800" b="1" smtClean="0"/>
              <a:t>graph</a:t>
            </a:r>
            <a:r>
              <a:rPr lang="en-US" sz="2800" smtClean="0"/>
              <a:t>, is a visual representation of a set of data</a:t>
            </a:r>
          </a:p>
          <a:p>
            <a:pPr eaLnBrk="1" hangingPunct="1"/>
            <a:r>
              <a:rPr lang="en-US" sz="2800" smtClean="0"/>
              <a:t>Select the data source with the range of data you want to chart</a:t>
            </a:r>
          </a:p>
          <a:p>
            <a:pPr eaLnBrk="1" hangingPunct="1"/>
            <a:r>
              <a:rPr lang="en-US" sz="2800" smtClean="0"/>
              <a:t>In the Charts group on the Insert tab, click a chart type, and then click a chart subtype in the Chart gallery</a:t>
            </a:r>
          </a:p>
          <a:p>
            <a:pPr eaLnBrk="1" hangingPunct="1"/>
            <a:r>
              <a:rPr lang="en-US" sz="2800" smtClean="0"/>
              <a:t>In the Location group on the Chart Tools Design tab, click the Move Chart button to place the chart in a chart sheet or embed it into a worksheet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CB509A-3A08-4D3F-AA49-C4102A62A23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Charts</a:t>
            </a:r>
          </a:p>
        </p:txBody>
      </p:sp>
      <p:pic>
        <p:nvPicPr>
          <p:cNvPr id="7171" name="Picture 6" descr="FigEXT4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1746250"/>
            <a:ext cx="6962775" cy="3852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42F01-25EF-4280-B71A-780B8A4C6DE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a Data Source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data source </a:t>
            </a:r>
            <a:r>
              <a:rPr lang="en-US" smtClean="0"/>
              <a:t>is the range that contains the data you want to display in the chart</a:t>
            </a:r>
          </a:p>
          <a:p>
            <a:pPr lvl="1" eaLnBrk="1" hangingPunct="1"/>
            <a:r>
              <a:rPr lang="en-US" b="1" smtClean="0"/>
              <a:t>Data series</a:t>
            </a:r>
          </a:p>
          <a:p>
            <a:pPr lvl="1" eaLnBrk="1" hangingPunct="1"/>
            <a:r>
              <a:rPr lang="en-US" b="1" smtClean="0"/>
              <a:t>Series name</a:t>
            </a:r>
          </a:p>
          <a:p>
            <a:pPr lvl="1" eaLnBrk="1" hangingPunct="1"/>
            <a:r>
              <a:rPr lang="en-US" b="1" smtClean="0"/>
              <a:t>Series values</a:t>
            </a:r>
          </a:p>
          <a:p>
            <a:pPr lvl="1" eaLnBrk="1" hangingPunct="1"/>
            <a:r>
              <a:rPr lang="en-US" b="1" smtClean="0"/>
              <a:t>Category values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30A21-63B4-416D-A84E-B0CAC56ED7BD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8198" name="Picture 4" descr="FigEXT4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343400"/>
            <a:ext cx="52578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a Chart Type</a:t>
            </a:r>
          </a:p>
        </p:txBody>
      </p:sp>
      <p:pic>
        <p:nvPicPr>
          <p:cNvPr id="9219" name="Picture 6" descr="FigEXT4-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1773238"/>
            <a:ext cx="6962775" cy="37988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4049F1-6D5B-4961-863B-576454AD6A3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a Chart Type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the </a:t>
            </a:r>
            <a:r>
              <a:rPr lang="en-US" b="1" smtClean="0"/>
              <a:t>Insert </a:t>
            </a:r>
            <a:r>
              <a:rPr lang="en-US" smtClean="0"/>
              <a:t>tab on the Ribbon</a:t>
            </a:r>
          </a:p>
          <a:p>
            <a:pPr eaLnBrk="1" hangingPunct="1"/>
            <a:r>
              <a:rPr lang="en-US" smtClean="0"/>
              <a:t>In the Charts group, click the </a:t>
            </a:r>
            <a:r>
              <a:rPr lang="en-US" b="1" smtClean="0"/>
              <a:t>Pie </a:t>
            </a:r>
            <a:r>
              <a:rPr lang="en-US" smtClean="0"/>
              <a:t>button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4BEAAF-FE88-447E-BE7D-E5950A51E3AB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0246" name="Picture 4" descr="FigEXT4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962775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Moving and Resizing Charts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 default, a chart is inserted as an </a:t>
            </a:r>
            <a:r>
              <a:rPr lang="en-US" b="1" smtClean="0"/>
              <a:t>embedded chart</a:t>
            </a:r>
            <a:r>
              <a:rPr lang="en-US" smtClean="0"/>
              <a:t>, which means the chart is placed in a worksheet next to its data source</a:t>
            </a:r>
          </a:p>
          <a:p>
            <a:pPr eaLnBrk="1" hangingPunct="1"/>
            <a:r>
              <a:rPr lang="en-US" smtClean="0"/>
              <a:t>You can also place a chart in a </a:t>
            </a:r>
            <a:r>
              <a:rPr lang="en-US" b="1" smtClean="0"/>
              <a:t>chart sheet</a:t>
            </a:r>
            <a:endParaRPr lang="en-US" smtClean="0"/>
          </a:p>
          <a:p>
            <a:pPr eaLnBrk="1" hangingPunct="1"/>
            <a:r>
              <a:rPr lang="en-US" smtClean="0"/>
              <a:t>In the Location group on the Chart Tools Design tab, click the </a:t>
            </a:r>
            <a:r>
              <a:rPr lang="en-US" b="1" smtClean="0"/>
              <a:t>Move Chart </a:t>
            </a:r>
            <a:r>
              <a:rPr lang="en-US" smtClean="0"/>
              <a:t>button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Microsoft Office Excel 2007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759E9E-14BF-4FB5-9DB3-9455755E9F5C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495800"/>
            <a:ext cx="6486525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</Template>
  <TotalTime>1214</TotalTime>
  <Words>1266</Words>
  <Application>Microsoft Office PowerPoint</Application>
  <PresentationFormat>On-screen Show (4:3)</PresentationFormat>
  <Paragraphs>179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Courier New</vt:lpstr>
      <vt:lpstr>2_Office Theme</vt:lpstr>
      <vt:lpstr> Excel Tutorial 4  Working with Charts and Graphics</vt:lpstr>
      <vt:lpstr>Objectives</vt:lpstr>
      <vt:lpstr>Objectives</vt:lpstr>
      <vt:lpstr>Creating Charts</vt:lpstr>
      <vt:lpstr>Creating Charts</vt:lpstr>
      <vt:lpstr>Selecting a Data Source</vt:lpstr>
      <vt:lpstr>Selecting a Chart Type</vt:lpstr>
      <vt:lpstr>Selecting a Chart Type</vt:lpstr>
      <vt:lpstr>Moving and Resizing Charts</vt:lpstr>
      <vt:lpstr>Selecting Chart Elements</vt:lpstr>
      <vt:lpstr>Choosing a Chart Style and Layout</vt:lpstr>
      <vt:lpstr>Choosing a Chart Style and Layout</vt:lpstr>
      <vt:lpstr>Working with the Chart Title and Legend</vt:lpstr>
      <vt:lpstr>Working with the Chart Title and Legend</vt:lpstr>
      <vt:lpstr>Formatting a Pie Chart</vt:lpstr>
      <vt:lpstr>Setting the Pie Slice Colors</vt:lpstr>
      <vt:lpstr>Working with 3D Options</vt:lpstr>
      <vt:lpstr>Creating a Column Chart</vt:lpstr>
      <vt:lpstr>Creating a Column Chart</vt:lpstr>
      <vt:lpstr>Formatting Column Chart Elements</vt:lpstr>
      <vt:lpstr>Formatting the Chart Axes</vt:lpstr>
      <vt:lpstr>Formatting the Chart Axes</vt:lpstr>
      <vt:lpstr>Formatting Chart Columns</vt:lpstr>
      <vt:lpstr>Formatting Chart Columns</vt:lpstr>
      <vt:lpstr>Creating a Line Chart</vt:lpstr>
      <vt:lpstr>Formatting Date Labels</vt:lpstr>
      <vt:lpstr>Formatting Date Labels</vt:lpstr>
      <vt:lpstr>Setting Label Units</vt:lpstr>
      <vt:lpstr>Setting Label Units</vt:lpstr>
      <vt:lpstr>Overlaying a Legend</vt:lpstr>
      <vt:lpstr>Adding a Data Series  to an Existing Chart</vt:lpstr>
      <vt:lpstr>Adding a Data Series  to an Existing Chart</vt:lpstr>
      <vt:lpstr>Creating a Combination Chart</vt:lpstr>
      <vt:lpstr>Creating a Combination Chart</vt:lpstr>
      <vt:lpstr>Inserting a Shape</vt:lpstr>
      <vt:lpstr>Aligning and Grouping Shapes</vt:lpstr>
      <vt:lpstr>Aligning and Grouping Shapes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Deepak.Mishra</cp:lastModifiedBy>
  <cp:revision>66</cp:revision>
  <dcterms:created xsi:type="dcterms:W3CDTF">2001-08-29T21:35:42Z</dcterms:created>
  <dcterms:modified xsi:type="dcterms:W3CDTF">2013-05-28T10:34:31Z</dcterms:modified>
</cp:coreProperties>
</file>