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</p:sldMasterIdLst>
  <p:notesMasterIdLst>
    <p:notesMasterId r:id="rId48"/>
  </p:notesMasterIdLst>
  <p:sldIdLst>
    <p:sldId id="273" r:id="rId3"/>
    <p:sldId id="411" r:id="rId4"/>
    <p:sldId id="471" r:id="rId5"/>
    <p:sldId id="414" r:id="rId6"/>
    <p:sldId id="372" r:id="rId7"/>
    <p:sldId id="410" r:id="rId8"/>
    <p:sldId id="406" r:id="rId9"/>
    <p:sldId id="407" r:id="rId10"/>
    <p:sldId id="445" r:id="rId11"/>
    <p:sldId id="408" r:id="rId12"/>
    <p:sldId id="376" r:id="rId13"/>
    <p:sldId id="409" r:id="rId14"/>
    <p:sldId id="458" r:id="rId15"/>
    <p:sldId id="360" r:id="rId16"/>
    <p:sldId id="415" r:id="rId17"/>
    <p:sldId id="416" r:id="rId18"/>
    <p:sldId id="417" r:id="rId19"/>
    <p:sldId id="418" r:id="rId20"/>
    <p:sldId id="380" r:id="rId21"/>
    <p:sldId id="355" r:id="rId22"/>
    <p:sldId id="357" r:id="rId23"/>
    <p:sldId id="419" r:id="rId24"/>
    <p:sldId id="457" r:id="rId25"/>
    <p:sldId id="447" r:id="rId26"/>
    <p:sldId id="448" r:id="rId27"/>
    <p:sldId id="449" r:id="rId28"/>
    <p:sldId id="446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72" r:id="rId37"/>
    <p:sldId id="469" r:id="rId38"/>
    <p:sldId id="459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897D20-599C-4724-9D3C-768DEE7C2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56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9D8B9-19C4-4AB4-97EC-A80CD4B67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2590800" y="5181600"/>
            <a:ext cx="4038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2007 West Virginia University / Silverman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24A0-23E3-431A-9890-F6AB10170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D116-3E1E-45F6-AB29-1CD240039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8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209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532CF-5EEE-4949-AD9F-267A265D8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D9255-0632-4148-A137-7D33E30A8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AE36-7BDA-4415-98C3-F8DDBFA49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D4935-70AA-4FFA-8050-82E9B829A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17417-6689-4FA9-8C88-E670C70E2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97AFF-6AB3-4847-84F4-2EBB4ED1A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92DF5-51F1-4CB8-89C6-8280A3D95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1395-A8E3-41B7-8559-2B2EDC823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9A567-AA33-4217-BD43-EF789754D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2286000" y="6248400"/>
            <a:ext cx="4038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2007 West Virginia University / Silverman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908F4-C855-4FA9-97BA-2DD6D04DB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361A-56D7-4F04-BCD5-EB7597652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151A9-551B-4F69-B42D-4BF969FD8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B555-76E0-413D-86FE-CD72A948A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E2E85-42C0-4C93-B8E2-8BE463F54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3B562-02AB-4736-84E5-005953CA2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662E3-DA39-4989-A1D0-1AEEE0172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9354A-6F00-41B9-9A09-3C6E011BE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68F51-C617-4EAE-BDC0-3256D4660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B484-EDB3-4975-84B8-0BC20C2E6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364ECF4-91BE-4A46-A83C-FD1F48904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253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253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4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4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© 2007 West Virginia University / Silverman</a:t>
            </a:r>
          </a:p>
          <a:p>
            <a:pPr>
              <a:defRPr/>
            </a:pPr>
            <a:endParaRPr lang="en-US"/>
          </a:p>
        </p:txBody>
      </p:sp>
      <p:sp>
        <p:nvSpPr>
          <p:cNvPr id="225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92163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64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65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66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67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68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69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0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1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2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3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4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6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7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8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79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80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81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82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183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18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85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86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2007 West Virginia University / Silverman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E56F191A-8230-4F55-9B6E-5D745FD97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18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c.gov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it.wvu.edu/training/classmat/x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Calculations and Customization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Advanced Excel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514600" y="6324600"/>
            <a:ext cx="419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© 2007 West Virginia University / Silverman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F8C76A-7673-4CBF-A648-7A3262B77B7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92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Copying a Function w/ Fill Handle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Copy C2 to C3:C11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Didn’t give the correct answers, Right??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Let’s look at what values changed from C2 as we copied it down…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Click [C3] and notice while we wanted it to reference [B3], which it did, we did not want it to move away from [B17] for the warning threshold and it did…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FEF7BA-9E09-4536-89B8-60B3872192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Relative &amp; Absolute References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We need an Absolute Reference to lock things to cell B17</a:t>
            </a:r>
          </a:p>
          <a:p>
            <a:pPr eaLnBrk="1" hangingPunct="1">
              <a:defRPr/>
            </a:pPr>
            <a:r>
              <a:rPr lang="en-US" sz="3600" dirty="0" smtClean="0"/>
              <a:t>The “$” locks the Column, Row, or Both…</a:t>
            </a:r>
          </a:p>
          <a:p>
            <a:pPr eaLnBrk="1" hangingPunct="1">
              <a:defRPr/>
            </a:pPr>
            <a:r>
              <a:rPr lang="en-US" sz="3600" dirty="0" smtClean="0"/>
              <a:t>$B$17 is “Full Absolute”</a:t>
            </a:r>
          </a:p>
          <a:p>
            <a:pPr lvl="2" eaLnBrk="1" hangingPunct="1">
              <a:defRPr/>
            </a:pPr>
            <a:r>
              <a:rPr lang="en-US" sz="2800" dirty="0" smtClean="0"/>
              <a:t>When copying, neither Column nor Row references may 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85A8EB-5DBD-4AAA-8190-2462209102C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93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Let’s fix it!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Edit the contents of [C2] in the formula bar: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We will leave [B2] as </a:t>
            </a:r>
            <a:r>
              <a:rPr lang="en-US" u="sng" dirty="0" smtClean="0"/>
              <a:t>Relative Addressing</a:t>
            </a:r>
            <a:r>
              <a:rPr lang="en-US" dirty="0" smtClean="0"/>
              <a:t> by not adding any $ symbols…</a:t>
            </a:r>
            <a:endParaRPr lang="en-US" u="sng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Change to an absolute reference $B$17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dirty="0" smtClean="0"/>
              <a:t>Recopy using the fill handle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Evaluates a range for a condition and provides number of cells meeting the condition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Format is: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=COUNTIF(</a:t>
            </a:r>
            <a:r>
              <a:rPr lang="en-US" dirty="0" err="1" smtClean="0"/>
              <a:t>range,”condition</a:t>
            </a:r>
            <a:r>
              <a:rPr lang="en-US" dirty="0" smtClean="0"/>
              <a:t>”)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the following in cell B19: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=COUNTIF(C2:C11,”Yes”)</a:t>
            </a:r>
          </a:p>
          <a:p>
            <a:pPr eaLnBrk="1" hangingPunct="1">
              <a:defRPr/>
            </a:pPr>
            <a:r>
              <a:rPr lang="en-US" dirty="0" smtClean="0"/>
              <a:t>Make B19 background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(Handout Page 9)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22A9B0-622E-48FD-B599-AAFB554E09E1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7C642F-4B62-4C07-B2CB-D3C933BE167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</a:rPr>
              <a:t>Conditional Formatting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Used to change a cells appearance when a specified condition is met.</a:t>
            </a:r>
          </a:p>
          <a:p>
            <a:pPr eaLnBrk="1" hangingPunct="1">
              <a:defRPr/>
            </a:pPr>
            <a:r>
              <a:rPr lang="en-US" smtClean="0"/>
              <a:t>Often used to change font or background color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 Select C2:C11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“Format” above and select “Conditional Formatting”…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noFill/>
        </p:spPr>
        <p:txBody>
          <a:bodyPr/>
          <a:lstStyle/>
          <a:p>
            <a:r>
              <a:rPr lang="en-US" smtClean="0"/>
              <a:t>2007 West Virginia University / Silverman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36BF2B-B0C6-49FC-97FA-3A79279B208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Formatting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Change “between” to be “equal to”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Type the following in the box to the right: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  <a:r>
              <a:rPr lang="en-US" smtClean="0">
                <a:solidFill>
                  <a:schemeClr val="hlink"/>
                </a:solidFill>
              </a:rPr>
              <a:t>=“Yes”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“Format” and Select “Patterns” tab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the bright red color and click “OK” twice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8209C6-30C4-446B-A85C-73BACE32F13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Additional Conditional Formatting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Let’s add a second condition!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Select C2:C11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Format… Conditional Formatting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“Add &gt;&gt;”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Change “Between” to “equal to”…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ED58D3-8569-4AB8-8024-804E7E5C5F3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03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Adding a Second Condition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Type the following in the space: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hlink"/>
                </a:solidFill>
              </a:rPr>
              <a:t>	=“No”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“Format”.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Select Green and press “OK” Twice.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912E46-4747-45A3-ADCA-BBF7C41AA72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Let’s Change the Warning Level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agency we work for just released a bulletin that said the dangerous level threshold has now reduced to “42”.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Change the value in [B17] to be 42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Notice the changes and additionally highlighted areas!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06066D-176C-4839-B2B4-DD66AD9AEB8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Advanced Excel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Commenting (Handout Page 11)</a:t>
            </a:r>
          </a:p>
          <a:p>
            <a:pPr eaLnBrk="1" hangingPunct="1">
              <a:defRPr/>
            </a:pPr>
            <a:r>
              <a:rPr lang="en-US" dirty="0" smtClean="0"/>
              <a:t>Inserting a Hyperlink </a:t>
            </a:r>
          </a:p>
          <a:p>
            <a:pPr eaLnBrk="1" hangingPunct="1">
              <a:defRPr/>
            </a:pPr>
            <a:r>
              <a:rPr lang="en-US" dirty="0" smtClean="0"/>
              <a:t>AutoFormat (Handout Page 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624119-058E-4D91-BD46-93BFE6F4822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Advanced Excel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AVERAGE, COUNTIF, MAX, &amp; MEDIAN Functions (Handout Pages 4-5)</a:t>
            </a:r>
          </a:p>
          <a:p>
            <a:pPr eaLnBrk="1" hangingPunct="1">
              <a:defRPr/>
            </a:pPr>
            <a:r>
              <a:rPr lang="en-US" dirty="0" smtClean="0"/>
              <a:t>IF Function</a:t>
            </a:r>
          </a:p>
          <a:p>
            <a:pPr eaLnBrk="1" hangingPunct="1">
              <a:defRPr/>
            </a:pPr>
            <a:r>
              <a:rPr lang="en-US" dirty="0" smtClean="0"/>
              <a:t>Relative &amp; Absolute Addressing</a:t>
            </a:r>
          </a:p>
          <a:p>
            <a:pPr eaLnBrk="1" hangingPunct="1">
              <a:defRPr/>
            </a:pPr>
            <a:r>
              <a:rPr lang="en-US" dirty="0" smtClean="0"/>
              <a:t>Conditional Formatting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244658-8D45-4C87-8A39-569D7C5BF5C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</a:rPr>
              <a:t>Commenting Cells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insert comments into a spread sheet so that they can be revealed like a screen tip when do a mouse over on the commented cell…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Right click [A17] and select “Insert Comment”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“This represents the value of the threshold for a hazardous level”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Click away, notice the red triangle and do a mouse over on [A17] to see the comment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5B495B-99D9-470F-A809-B34DA2FDBEE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</a:rPr>
              <a:t>Inserting a Hyperlink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Can be useful for many reasons…</a:t>
            </a:r>
          </a:p>
          <a:p>
            <a:pPr lvl="1" eaLnBrk="1" hangingPunct="1">
              <a:defRPr/>
            </a:pPr>
            <a:r>
              <a:rPr lang="en-US" dirty="0" smtClean="0"/>
              <a:t>Links to related organizations</a:t>
            </a:r>
          </a:p>
          <a:p>
            <a:pPr lvl="1" eaLnBrk="1" hangingPunct="1">
              <a:defRPr/>
            </a:pPr>
            <a:r>
              <a:rPr lang="en-US" dirty="0" smtClean="0"/>
              <a:t>E-mail addresses of clients</a:t>
            </a:r>
          </a:p>
          <a:p>
            <a:pPr eaLnBrk="1" hangingPunct="1">
              <a:defRPr/>
            </a:pPr>
            <a:r>
              <a:rPr lang="en-US" dirty="0" smtClean="0"/>
              <a:t>For our purposes, let’s put a link to the Center for Disease Control’s web site where we might find needed, current numbers…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D51AC7-4CC7-431B-85E4-66837E7AE28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05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Inserting a Hyperlink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Select cell [A21]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Click “Insert” above and select “Hyperlink”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In “Text to display:” type: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CDC Site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In “Address:” type: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hlink"/>
                </a:solidFill>
              </a:rPr>
              <a:t>	</a:t>
            </a:r>
            <a:r>
              <a:rPr lang="en-US" dirty="0" smtClean="0">
                <a:solidFill>
                  <a:schemeClr val="hlink"/>
                </a:solidFill>
                <a:hlinkClick r:id="rId2"/>
              </a:rPr>
              <a:t>http://www.cdc.gov</a:t>
            </a: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Try your link!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Click the “Format” menu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Select “AutoFormat”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Select “Classic 3”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E10912-06A7-472F-8E66-9A4E4372E3C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Advanced Excel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PMT Function (Handout Page 5)</a:t>
            </a:r>
          </a:p>
          <a:p>
            <a:pPr eaLnBrk="1" hangingPunct="1">
              <a:defRPr/>
            </a:pPr>
            <a:r>
              <a:rPr lang="en-US" dirty="0" smtClean="0"/>
              <a:t>Goal Seek (Handout Page 7)</a:t>
            </a:r>
          </a:p>
          <a:p>
            <a:pPr eaLnBrk="1" hangingPunct="1">
              <a:defRPr/>
            </a:pPr>
            <a:r>
              <a:rPr lang="en-US" dirty="0" smtClean="0"/>
              <a:t>Naming a Cell (Handout Page 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B7E063-7DD9-40AD-838A-4DCF91B4CB57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EF48D4-ACBE-45F5-BA7D-975329B08EA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Buying a House Example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 can use </a:t>
            </a:r>
            <a:r>
              <a:rPr lang="en-US" dirty="0" smtClean="0">
                <a:solidFill>
                  <a:srgbClr val="FFFF00"/>
                </a:solidFill>
              </a:rPr>
              <a:t>PMT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Goal Seek</a:t>
            </a:r>
            <a:r>
              <a:rPr lang="en-US" dirty="0" smtClean="0"/>
              <a:t> to help determine if it is something we can afford.</a:t>
            </a:r>
          </a:p>
          <a:p>
            <a:pPr eaLnBrk="1" hangingPunct="1">
              <a:defRPr/>
            </a:pPr>
            <a:r>
              <a:rPr lang="en-US" dirty="0" smtClean="0"/>
              <a:t>PMT is the Payment function</a:t>
            </a:r>
          </a:p>
          <a:p>
            <a:pPr eaLnBrk="1" hangingPunct="1">
              <a:defRPr/>
            </a:pPr>
            <a:r>
              <a:rPr lang="en-US" dirty="0" smtClean="0"/>
              <a:t>Goal Seek helps us find an unknown value by manipulating a related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1B37E5-A0F5-45BA-A7B3-ECE457AF491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27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Mortgage Calculator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hlink"/>
                </a:solidFill>
              </a:rPr>
              <a:t>100,000</a:t>
            </a:r>
            <a:r>
              <a:rPr lang="en-US" dirty="0" smtClean="0"/>
              <a:t> in [B1] for value of house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hlink"/>
                </a:solidFill>
              </a:rPr>
              <a:t>5,000</a:t>
            </a:r>
            <a:r>
              <a:rPr lang="en-US" dirty="0" smtClean="0"/>
              <a:t> in [B2] for down payment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(SKIP over Financed for now)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hlink"/>
                </a:solidFill>
              </a:rPr>
              <a:t>.06</a:t>
            </a:r>
            <a:r>
              <a:rPr lang="en-US" dirty="0" smtClean="0"/>
              <a:t> in [B4] for % interest rate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hlink"/>
                </a:solidFill>
              </a:rPr>
              <a:t>30</a:t>
            </a:r>
            <a:r>
              <a:rPr lang="en-US" dirty="0" smtClean="0"/>
              <a:t> in [B5] for years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…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DB6282-8C17-4AC6-80CD-BA1BCC8A4C0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Naming a Cell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Select cell [B1]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Click “Insert”, “Name”, “Define”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hlink"/>
                </a:solidFill>
              </a:rPr>
              <a:t>House</a:t>
            </a:r>
            <a:r>
              <a:rPr lang="en-US" dirty="0" smtClean="0"/>
              <a:t> and click “OK”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This cell can now be referenced as either “B1” or “House” in our functions and formulas!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…</a:t>
            </a:r>
          </a:p>
        </p:txBody>
      </p:sp>
      <p:pic>
        <p:nvPicPr>
          <p:cNvPr id="41989" name="Picture 8" descr="http://www.ramblestrip.com/hou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4192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C50CE2-59B6-435A-93DD-63FCBDD3F57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House Payment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the following in [B3] to get financed amount: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=House-B2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the following in [B6] for # of payments: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=B5*12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8E9E44-AE68-4698-96BA-8FA0832F0DF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PMT to get the Monthly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Format is: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	=PMT(interest/12, payments, </a:t>
            </a:r>
            <a:r>
              <a:rPr lang="en-US" b="1" smtClean="0">
                <a:solidFill>
                  <a:schemeClr val="hlink"/>
                </a:solidFill>
              </a:rPr>
              <a:t>-</a:t>
            </a:r>
            <a:r>
              <a:rPr lang="en-US" smtClean="0"/>
              <a:t>financed)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Type the following in [B7]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solidFill>
                  <a:schemeClr val="hlink"/>
                </a:solidFill>
              </a:rPr>
              <a:t>	=PMT(B4/12,B6,-B3)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mtClean="0"/>
              <a:t>We should see $569.57 per month for 360 months for a non-escrowed mortgage payment…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Download the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Please download the companion file to this presentation at the following URL: </a:t>
            </a:r>
            <a:r>
              <a:rPr lang="en-US" dirty="0" smtClean="0">
                <a:hlinkClick r:id="rId2"/>
              </a:rPr>
              <a:t>http://oit.wvu.edu/training/classmat/xl</a:t>
            </a:r>
            <a:endParaRPr lang="en-US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Right click the following link and select “Save Target As”: 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FFFF00"/>
                </a:solidFill>
              </a:rPr>
              <a:t>Advanced Excel Examples workbook file (.</a:t>
            </a:r>
            <a:r>
              <a:rPr lang="en-US" u="sng" dirty="0" err="1" smtClean="0">
                <a:solidFill>
                  <a:srgbClr val="FFFF00"/>
                </a:solidFill>
              </a:rPr>
              <a:t>xls</a:t>
            </a:r>
            <a:r>
              <a:rPr lang="en-US" u="sng" dirty="0" smtClean="0">
                <a:solidFill>
                  <a:srgbClr val="FFFF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Click “Save” &amp; “Open”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55C45F-75B9-4B55-8A98-2AD0FFD339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© 2007 West Virginia University / Silverman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EE8D98-527E-4983-BC02-836DC9F9A57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Let’s change this a bit…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Leave price and money down the same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Change from 30 year to 15 year period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We see the payment go up to $801.66 / month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Change the interest rate to </a:t>
            </a:r>
            <a:r>
              <a:rPr lang="en-US" smtClean="0">
                <a:solidFill>
                  <a:schemeClr val="hlink"/>
                </a:solidFill>
              </a:rPr>
              <a:t>.05</a:t>
            </a:r>
            <a:r>
              <a:rPr lang="en-US" smtClean="0"/>
              <a:t> in [B4] as 15 years is commonly a lower interest rate than 30…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E52070-2E8F-48AD-9E21-61115626BCD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1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30 Years vs. 15 Years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We see the payment become $751.25 for half the amount of time / Payments!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The end result is in the 30 year model, we would end up paying $569.57 * 360 payments which gives us </a:t>
            </a:r>
            <a:r>
              <a:rPr lang="en-US" b="1" smtClean="0"/>
              <a:t>$205,045.20</a:t>
            </a:r>
            <a:r>
              <a:rPr lang="en-US" smtClean="0"/>
              <a:t> over the life of the loan…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090D0F-BC4A-4EB6-8573-DC8109774B3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30 Years vs. 15 Years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The 15 year model gives us $751.25 * 180 payments for a total of </a:t>
            </a:r>
            <a:r>
              <a:rPr lang="en-US" b="1" smtClean="0"/>
              <a:t>$135,225.00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The savings of the 15 year over the 30 year is </a:t>
            </a:r>
            <a:r>
              <a:rPr lang="en-US" b="1" smtClean="0">
                <a:solidFill>
                  <a:schemeClr val="hlink"/>
                </a:solidFill>
              </a:rPr>
              <a:t>$69,820.20</a:t>
            </a:r>
            <a:r>
              <a:rPr lang="en-US" smtClean="0"/>
              <a:t> !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Paying and extra $181.68 a month would seem to be worth it if the budget allows.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760A67-BC3E-47C7-9BA9-5440DD26070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33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Goal Seek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Allows for a kind of “What If” scenario</a:t>
            </a:r>
          </a:p>
          <a:p>
            <a:pPr eaLnBrk="1" hangingPunct="1">
              <a:defRPr/>
            </a:pPr>
            <a:r>
              <a:rPr lang="en-US" dirty="0" smtClean="0"/>
              <a:t>Allows setting a target number and it will manipulate another number to temporarily see what it would take to reach a given target. </a:t>
            </a:r>
          </a:p>
          <a:p>
            <a:pPr eaLnBrk="1" hangingPunct="1">
              <a:defRPr/>
            </a:pPr>
            <a:r>
              <a:rPr lang="en-US" dirty="0" smtClean="0"/>
              <a:t>Let’s say we need to get our monthly payment down to $675 and we need to know how much to put down to make that happen…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D4BB55-5922-4E95-9ACE-C25D90BC1DC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Goal Seek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Make [B7] the active cell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Click “Tools” and select “Goal Seek”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Enter </a:t>
            </a:r>
            <a:r>
              <a:rPr lang="en-US" dirty="0" smtClean="0">
                <a:solidFill>
                  <a:schemeClr val="hlink"/>
                </a:solidFill>
              </a:rPr>
              <a:t>675</a:t>
            </a:r>
            <a:r>
              <a:rPr lang="en-US" dirty="0" smtClean="0"/>
              <a:t> for “To Value:”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Set “By changing cell:” to </a:t>
            </a:r>
            <a:r>
              <a:rPr lang="en-US" dirty="0" smtClean="0">
                <a:solidFill>
                  <a:schemeClr val="hlink"/>
                </a:solidFill>
              </a:rPr>
              <a:t>B2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We learn we would need to make a down payment of $14,642.71 or an additional $9642.71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Click </a:t>
            </a:r>
            <a:r>
              <a:rPr lang="en-US" dirty="0" smtClean="0">
                <a:solidFill>
                  <a:srgbClr val="FFFF00"/>
                </a:solidFill>
              </a:rPr>
              <a:t>OK</a:t>
            </a:r>
            <a:r>
              <a:rPr lang="en-US" dirty="0" smtClean="0"/>
              <a:t> to keep… </a:t>
            </a:r>
            <a:r>
              <a:rPr lang="en-US" dirty="0" smtClean="0">
                <a:solidFill>
                  <a:srgbClr val="FFFF00"/>
                </a:solidFill>
              </a:rPr>
              <a:t>Cancel</a:t>
            </a:r>
            <a:r>
              <a:rPr lang="en-US" dirty="0" smtClean="0"/>
              <a:t> to revert.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Making it pretty…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Change A1 to have white font on black background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Use Format painter to make A2:A7 the same appearance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Add borders around the values in the B column (Page 9)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/>
              <a:t>Format… Cells… Border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Add a picture!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7F1FB-F91C-44D1-BE43-76689D7E6A3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© 2007 West Virginia University / Silverman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Advanced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Trendlines</a:t>
            </a:r>
            <a:r>
              <a:rPr lang="en-US" dirty="0" smtClean="0"/>
              <a:t> for forecasting the future</a:t>
            </a:r>
          </a:p>
          <a:p>
            <a:pPr eaLnBrk="1" hangingPunct="1">
              <a:defRPr/>
            </a:pPr>
            <a:r>
              <a:rPr lang="en-US" dirty="0" smtClean="0"/>
              <a:t>Finding the line of best fit</a:t>
            </a:r>
          </a:p>
          <a:p>
            <a:pPr lvl="1" eaLnBrk="1" hangingPunct="1">
              <a:defRPr/>
            </a:pPr>
            <a:r>
              <a:rPr lang="en-US" dirty="0" smtClean="0"/>
              <a:t>Showing the equation</a:t>
            </a:r>
          </a:p>
          <a:p>
            <a:pPr lvl="1" eaLnBrk="1" hangingPunct="1">
              <a:defRPr/>
            </a:pPr>
            <a:r>
              <a:rPr lang="en-US" dirty="0" smtClean="0"/>
              <a:t>Plugging the equation back in</a:t>
            </a:r>
          </a:p>
          <a:p>
            <a:pPr lvl="1" eaLnBrk="1" hangingPunct="1">
              <a:defRPr/>
            </a:pPr>
            <a:r>
              <a:rPr lang="en-US" dirty="0" smtClean="0"/>
              <a:t>Extending the line forward graphically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D7FD68-C427-4A62-BCB2-86ADD3D50D9B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ALLIGATORS!!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Some Interesting Facts…</a:t>
            </a:r>
          </a:p>
          <a:p>
            <a:pPr eaLnBrk="1" hangingPunct="1">
              <a:defRPr/>
            </a:pPr>
            <a:r>
              <a:rPr lang="en-US" dirty="0" smtClean="0"/>
              <a:t>You can estimate length easily by measuring from tip of the mouth to the eyes… For every 1 inch there, assume 1 foot of length.</a:t>
            </a:r>
          </a:p>
          <a:p>
            <a:pPr eaLnBrk="1" hangingPunct="1">
              <a:defRPr/>
            </a:pPr>
            <a:r>
              <a:rPr lang="en-US" dirty="0" smtClean="0"/>
              <a:t>Mouths have tremendous closing power and little opening power.</a:t>
            </a:r>
          </a:p>
          <a:p>
            <a:pPr eaLnBrk="1" hangingPunct="1">
              <a:defRPr/>
            </a:pPr>
            <a:r>
              <a:rPr lang="en-US" dirty="0" smtClean="0"/>
              <a:t>Hard to tell what they weigh!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75A198-55D4-46A8-A2FA-24B41B383E49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463876" name="Picture 4" descr="alliga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3038" y="152400"/>
            <a:ext cx="1225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540058-B482-4860-886B-9D38CDF1F15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65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Alligators…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Select A5:B29 and go to chart wizard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Select XY Scatter… Next…. Next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Title Chart “Alligator Data Nonlinear”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Value (X) Axis “Length in Inches”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Value (Y) Axis “Weight in Pounds”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3C6780-0697-4E44-8786-A0279A6A6FF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66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Let’s add a Trendline!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Right click one of the points on the chart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“Add Trendline”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Identify a line of best fit…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mtClean="0"/>
              <a:t>Linear? Try it? Does it look like the points? No!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mtClean="0"/>
              <a:t>Try another one…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36E150-6B31-429A-B2A9-3BB3774EA7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Simulation Exercise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 are going to use Excel to simulate tracking readings from a scientific instrument over time.</a:t>
            </a:r>
          </a:p>
          <a:p>
            <a:pPr eaLnBrk="1" hangingPunct="1">
              <a:defRPr/>
            </a:pPr>
            <a:r>
              <a:rPr lang="en-US" dirty="0" smtClean="0"/>
              <a:t>We will apply functions to our recorded readings.</a:t>
            </a:r>
          </a:p>
          <a:p>
            <a:pPr eaLnBrk="1" hangingPunct="1">
              <a:defRPr/>
            </a:pPr>
            <a:r>
              <a:rPr lang="en-US" dirty="0" smtClean="0"/>
              <a:t>We will use the “IF” function and logical operators to identify thresholds of alerts.</a:t>
            </a:r>
          </a:p>
          <a:p>
            <a:pPr eaLnBrk="1" hangingPunct="1">
              <a:defRPr/>
            </a:pPr>
            <a:r>
              <a:rPr lang="en-US" dirty="0" smtClean="0"/>
              <a:t>We will also use Conditional Formatting to make certain readings stand out from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756F3F-2E77-4C06-BC15-28D409BD02E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67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Right click on trendline…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Click “Format trendline” and select “Type”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mtClean="0"/>
              <a:t>Try “Exponential”… That isn’t bad!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E4F21C-56A3-4F58-A155-9650F9620F8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68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Let’s have Excel display this equation on the </a:t>
            </a:r>
            <a:r>
              <a:rPr lang="en-US" dirty="0" err="1" smtClean="0"/>
              <a:t>trendline</a:t>
            </a:r>
            <a:r>
              <a:rPr lang="en-US" dirty="0" smtClean="0"/>
              <a:t>!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Go back to “Format </a:t>
            </a:r>
            <a:r>
              <a:rPr lang="en-US" dirty="0" err="1" smtClean="0"/>
              <a:t>Trendline</a:t>
            </a:r>
            <a:r>
              <a:rPr lang="en-US" dirty="0" smtClean="0"/>
              <a:t>” and select the options tab.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Check “Display equation on chart”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D6187D-165D-4C29-94B3-4C06197E0A2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70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 see: 	y=3.8013e</a:t>
            </a:r>
            <a:r>
              <a:rPr lang="en-US" baseline="30000" dirty="0" smtClean="0"/>
              <a:t>0.0354x</a:t>
            </a:r>
          </a:p>
          <a:p>
            <a:pPr eaLnBrk="1" hangingPunct="1">
              <a:defRPr/>
            </a:pPr>
            <a:r>
              <a:rPr lang="en-US" dirty="0" smtClean="0"/>
              <a:t>We can use this to predict the future values we do not yet have in B30:B32…</a:t>
            </a:r>
          </a:p>
          <a:p>
            <a:pPr eaLnBrk="1" hangingPunct="1">
              <a:defRPr/>
            </a:pPr>
            <a:r>
              <a:rPr lang="en-US" dirty="0" smtClean="0"/>
              <a:t>To get our “Y” which is Weight, we need to be able to convert this equation into a format that can be used in an excel spreadsheet…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C18163-393D-47DE-AA01-99694580D08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71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Alligators…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Cell B30 which is “Y”, we start to convert the equation y=3.8013e</a:t>
            </a:r>
            <a:r>
              <a:rPr lang="en-US" baseline="30000" dirty="0" smtClean="0"/>
              <a:t>0.0354x</a:t>
            </a: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in: </a:t>
            </a:r>
            <a:r>
              <a:rPr lang="en-US" b="1" dirty="0" smtClean="0">
                <a:solidFill>
                  <a:srgbClr val="FFFF00"/>
                </a:solidFill>
              </a:rPr>
              <a:t>=3.8013*2.718^(0.0354*A30)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dirty="0" smtClean="0"/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2.718 is a known constant value for “e”…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The ^ symbol shows and exponent…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A30 is our “X” value…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Let’s see the results!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BC155A-B30B-4457-BFE3-B7B68D40917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2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Alligators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We get “716.229” pound 148 inch Gator !    </a:t>
            </a:r>
            <a:endParaRPr lang="en-US" sz="1200" b="1" i="1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mtClean="0"/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Copy it down to B31 and B32 to get predictions on  Alligators 149 and 150 inches long.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3BEE6D-87CF-4A27-8072-95FBF9ACDAC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29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Another Way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It is also possible to have Excel give us the future statistics by extending the line on the chart forward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Let’s go back to the </a:t>
            </a:r>
            <a:r>
              <a:rPr lang="en-US" dirty="0" err="1" smtClean="0"/>
              <a:t>trendline</a:t>
            </a:r>
            <a:r>
              <a:rPr lang="en-US" dirty="0" smtClean="0"/>
              <a:t> properties options &amp; forecast forward by 3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effectLst/>
              </a:rPr>
              <a:t>The result should appear to be 150” and 768 pounds !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514600" y="6324600"/>
            <a:ext cx="419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© 2007 West Virginia University / Silverman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997CB8-0D97-4662-9CD9-522914470E6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Common Functions</a:t>
            </a:r>
          </a:p>
        </p:txBody>
      </p:sp>
      <p:pic>
        <p:nvPicPr>
          <p:cNvPr id="19460" name="Picture 3" descr="Fig02-02"/>
          <p:cNvPicPr>
            <a:picLocks noChangeArrowheads="1"/>
          </p:cNvPicPr>
          <p:nvPr>
            <p:ph type="body" idx="1"/>
          </p:nvPr>
        </p:nvPicPr>
        <p:blipFill>
          <a:blip r:embed="rId2" cstate="print"/>
          <a:srcRect l="24493" t="6349" b="26984"/>
          <a:stretch>
            <a:fillRect/>
          </a:stretch>
        </p:blipFill>
        <p:spPr>
          <a:xfrm>
            <a:off x="1295400" y="1676400"/>
            <a:ext cx="6577013" cy="3200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0E61F0-E5B5-4B87-9AA7-F6199B82499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 in Some Functions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Insert the appropriate functions for the following…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Use the “Point” method to select the range of numbers in the “B” Column: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Enter the functions with the ranges into these cells: [B13] [B14] [B15] …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70A418-71A1-4E7B-996D-0F5A460CB32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“IF” Function &amp; Logical Operators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000" dirty="0" smtClean="0"/>
              <a:t>Structure 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hlink"/>
                </a:solidFill>
              </a:rPr>
              <a:t>=IF(</a:t>
            </a:r>
            <a:r>
              <a:rPr lang="en-US" sz="3000" dirty="0" err="1" smtClean="0">
                <a:solidFill>
                  <a:schemeClr val="hlink"/>
                </a:solidFill>
              </a:rPr>
              <a:t>logical_test,value_if_true,value_if_false</a:t>
            </a:r>
            <a:r>
              <a:rPr lang="en-US" sz="3000" dirty="0" smtClean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b="1" u="sng" dirty="0" smtClean="0"/>
              <a:t>Valid Comparison Operators</a:t>
            </a:r>
            <a:r>
              <a:rPr lang="en-US" sz="3000" b="1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“Equal” 			</a:t>
            </a:r>
            <a:r>
              <a:rPr lang="en-US" sz="3000" dirty="0" smtClean="0">
                <a:solidFill>
                  <a:srgbClr val="FFFF00"/>
                </a:solidFill>
              </a:rPr>
              <a:t>A1=B1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“Greater Than” 		</a:t>
            </a:r>
            <a:r>
              <a:rPr lang="en-US" sz="3000" dirty="0" smtClean="0">
                <a:solidFill>
                  <a:srgbClr val="FFFF00"/>
                </a:solidFill>
              </a:rPr>
              <a:t>A1&gt;B1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“Less Than” 		</a:t>
            </a:r>
            <a:r>
              <a:rPr lang="en-US" sz="3000" dirty="0" smtClean="0">
                <a:solidFill>
                  <a:srgbClr val="FFFF00"/>
                </a:solidFill>
              </a:rPr>
              <a:t>A1&lt;B1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“Greater or Equal” 	</a:t>
            </a:r>
            <a:r>
              <a:rPr lang="en-US" sz="3000" dirty="0" smtClean="0">
                <a:solidFill>
                  <a:srgbClr val="FFFF00"/>
                </a:solidFill>
              </a:rPr>
              <a:t>A1&gt;=B1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“Less or Equal” 		</a:t>
            </a:r>
            <a:r>
              <a:rPr lang="en-US" sz="3000" dirty="0" smtClean="0">
                <a:solidFill>
                  <a:srgbClr val="FFFF00"/>
                </a:solidFill>
              </a:rPr>
              <a:t>A1&lt;=B1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000" dirty="0" smtClean="0"/>
              <a:t>“Not Equal” 		</a:t>
            </a:r>
            <a:r>
              <a:rPr lang="en-US" sz="3000" dirty="0" smtClean="0">
                <a:solidFill>
                  <a:srgbClr val="FFFF00"/>
                </a:solidFill>
              </a:rPr>
              <a:t>A1&lt;&gt;B1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EB45FF-FAAF-4123-A826-C28660E13E3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an IF Function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We want to make a visual alert for anytime our instrument readings exceed a certain threshold.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 smtClean="0"/>
              <a:t>Let’s start with “</a:t>
            </a:r>
            <a:r>
              <a:rPr lang="en-US" dirty="0" smtClean="0">
                <a:solidFill>
                  <a:srgbClr val="FFFF00"/>
                </a:solidFill>
              </a:rPr>
              <a:t>100</a:t>
            </a:r>
            <a:r>
              <a:rPr lang="en-US" dirty="0" smtClean="0"/>
              <a:t>” being the danger level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B63212-959F-489B-9FCF-A8DE518F0E7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9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Making Our Comparison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Type the following 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[B17] 100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[C2] </a:t>
            </a:r>
            <a:r>
              <a:rPr lang="en-US" dirty="0" smtClean="0">
                <a:solidFill>
                  <a:schemeClr val="hlink"/>
                </a:solidFill>
              </a:rPr>
              <a:t>=IF(B2&gt;=B17,"Yes","No")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1666</Words>
  <Application>Microsoft Office PowerPoint</Application>
  <PresentationFormat>On-screen Show (4:3)</PresentationFormat>
  <Paragraphs>280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Garamond</vt:lpstr>
      <vt:lpstr>Arial</vt:lpstr>
      <vt:lpstr>Wingdings</vt:lpstr>
      <vt:lpstr>Tahoma</vt:lpstr>
      <vt:lpstr>Stream</vt:lpstr>
      <vt:lpstr>Curtain Call</vt:lpstr>
      <vt:lpstr>Advanced Excel</vt:lpstr>
      <vt:lpstr>Advanced Excel</vt:lpstr>
      <vt:lpstr>Download the Workbook</vt:lpstr>
      <vt:lpstr>Simulation Exercise</vt:lpstr>
      <vt:lpstr>Common Functions</vt:lpstr>
      <vt:lpstr>Add in Some Functions</vt:lpstr>
      <vt:lpstr>“IF” Function &amp; Logical Operators</vt:lpstr>
      <vt:lpstr>Using an IF Function</vt:lpstr>
      <vt:lpstr>Making Our Comparison</vt:lpstr>
      <vt:lpstr>Copying a Function w/ Fill Handle</vt:lpstr>
      <vt:lpstr>Relative &amp; Absolute References</vt:lpstr>
      <vt:lpstr>Let’s fix it!</vt:lpstr>
      <vt:lpstr>COUNTIF Function</vt:lpstr>
      <vt:lpstr>Conditional Formatting</vt:lpstr>
      <vt:lpstr>Conditional Formatting</vt:lpstr>
      <vt:lpstr>Additional Conditional Formatting</vt:lpstr>
      <vt:lpstr>Adding a Second Condition</vt:lpstr>
      <vt:lpstr>Let’s Change the Warning Level</vt:lpstr>
      <vt:lpstr>Advanced Excel</vt:lpstr>
      <vt:lpstr>Commenting Cells</vt:lpstr>
      <vt:lpstr>Inserting a Hyperlink</vt:lpstr>
      <vt:lpstr>Inserting a Hyperlink</vt:lpstr>
      <vt:lpstr>AutoFormat</vt:lpstr>
      <vt:lpstr>Advanced Excel</vt:lpstr>
      <vt:lpstr>Buying a House Example</vt:lpstr>
      <vt:lpstr>Mortgage Calculator</vt:lpstr>
      <vt:lpstr>Naming a Cell</vt:lpstr>
      <vt:lpstr>House Payment</vt:lpstr>
      <vt:lpstr>Using PMT to get the Monthly</vt:lpstr>
      <vt:lpstr>Let’s change this a bit…</vt:lpstr>
      <vt:lpstr>30 Years vs. 15 Years</vt:lpstr>
      <vt:lpstr>30 Years vs. 15 Years</vt:lpstr>
      <vt:lpstr>Goal Seek</vt:lpstr>
      <vt:lpstr>Goal Seek</vt:lpstr>
      <vt:lpstr>Making it pretty…</vt:lpstr>
      <vt:lpstr>Advanced Excel</vt:lpstr>
      <vt:lpstr>ALLIGATORS!!</vt:lpstr>
      <vt:lpstr>Alligators…</vt:lpstr>
      <vt:lpstr>Alligators</vt:lpstr>
      <vt:lpstr>Alligators</vt:lpstr>
      <vt:lpstr>Alligators</vt:lpstr>
      <vt:lpstr>Alligators</vt:lpstr>
      <vt:lpstr>Alligators…</vt:lpstr>
      <vt:lpstr>Alligators</vt:lpstr>
      <vt:lpstr>Another Way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Deepak.Mishra</cp:lastModifiedBy>
  <cp:revision>298</cp:revision>
  <cp:lastPrinted>1601-01-01T00:00:00Z</cp:lastPrinted>
  <dcterms:created xsi:type="dcterms:W3CDTF">1601-01-01T00:00:00Z</dcterms:created>
  <dcterms:modified xsi:type="dcterms:W3CDTF">2013-05-28T10:05:20Z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