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5"/>
  </p:notesMasterIdLst>
  <p:handoutMasterIdLst>
    <p:handoutMasterId r:id="rId66"/>
  </p:handoutMasterIdLst>
  <p:sldIdLst>
    <p:sldId id="29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3" r:id="rId16"/>
    <p:sldId id="385" r:id="rId17"/>
    <p:sldId id="384" r:id="rId18"/>
    <p:sldId id="386" r:id="rId19"/>
    <p:sldId id="387" r:id="rId20"/>
    <p:sldId id="388" r:id="rId21"/>
    <p:sldId id="389" r:id="rId22"/>
    <p:sldId id="390" r:id="rId23"/>
    <p:sldId id="391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66"/>
    <a:srgbClr val="FFCCCC"/>
    <a:srgbClr val="009900"/>
    <a:srgbClr val="003300"/>
    <a:srgbClr val="0070C0"/>
    <a:srgbClr val="663300"/>
    <a:srgbClr val="CC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6" autoAdjust="0"/>
    <p:restoredTop sz="96250" autoAdjust="0"/>
  </p:normalViewPr>
  <p:slideViewPr>
    <p:cSldViewPr>
      <p:cViewPr varScale="1">
        <p:scale>
          <a:sx n="106" d="100"/>
          <a:sy n="106" d="100"/>
        </p:scale>
        <p:origin x="-2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58" y="-9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3A1BF8-4ECC-4AFF-BA36-F8BA8F1ED424}" type="datetimeFigureOut">
              <a:rPr lang="en-US"/>
              <a:pPr>
                <a:defRPr/>
              </a:pPr>
              <a:t>11.01.11</a:t>
            </a:fld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A2DE06-4DEF-4CD8-BF8D-9AE629521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FB3FAE2-04C6-4B31-9816-4B8B633FD3BC}" type="datetimeFigureOut">
              <a:rPr lang="en-US"/>
              <a:pPr>
                <a:defRPr/>
              </a:pPr>
              <a:t>11.01.11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BEE67DF-3ECA-46AF-97F7-A84CE5C2E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>
            <a:spLocks noGrp="1"/>
          </p:cNvSpPr>
          <p:nvPr>
            <p:ph type="ctrTitle"/>
          </p:nvPr>
        </p:nvSpPr>
        <p:spPr>
          <a:xfrm>
            <a:off x="785786" y="505766"/>
            <a:ext cx="7329541" cy="990600"/>
          </a:xfrm>
        </p:spPr>
        <p:txBody>
          <a:bodyPr anchor="t"/>
          <a:lstStyle>
            <a:lvl1pPr algn="ctr">
              <a:defRPr sz="3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7582E48-CDF7-4877-A9C7-818596B99656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7118-24C0-4B71-BEF0-7626D262A39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F3AB0-4B15-420B-B49B-3E9DB40E1353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17002-6A82-447F-AD2E-862CAADC93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DB064-3E56-41DF-810A-29E3FCBDC271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63452-6C3E-43D6-825D-A2D75AB7E3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357188" y="142875"/>
            <a:ext cx="8286750" cy="500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 userDrawn="1"/>
        </p:nvSpPr>
        <p:spPr>
          <a:xfrm>
            <a:off x="285750" y="1071563"/>
            <a:ext cx="8429625" cy="285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 userDrawn="1"/>
        </p:nvSpPr>
        <p:spPr>
          <a:xfrm>
            <a:off x="214313" y="6072188"/>
            <a:ext cx="85725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151730"/>
            <a:ext cx="8229600" cy="500066"/>
          </a:xfrm>
        </p:spPr>
        <p:txBody>
          <a:bodyPr/>
          <a:lstStyle>
            <a:lvl1pPr algn="ctr">
              <a:defRPr b="1" i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"/>
          </p:nvPr>
        </p:nvSpPr>
        <p:spPr>
          <a:xfrm>
            <a:off x="321232" y="920132"/>
            <a:ext cx="8537048" cy="5937868"/>
          </a:xfrm>
        </p:spPr>
        <p:txBody>
          <a:bodyPr/>
          <a:lstStyle>
            <a:lvl1pPr>
              <a:buClr>
                <a:srgbClr val="0070C0"/>
              </a:buClr>
              <a:defRPr sz="2000" baseline="0"/>
            </a:lvl1pPr>
            <a:lvl2pPr>
              <a:buClr>
                <a:srgbClr val="0070C0"/>
              </a:buClr>
              <a:buFont typeface="Wingdings 3" pitchFamily="18" charset="2"/>
              <a:buChar char="&quot;"/>
              <a:defRPr sz="1900" baseline="0"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Wingdings 3" pitchFamily="18" charset="2"/>
              <a:buChar char=""/>
              <a:defRPr sz="1800" baseline="0"/>
            </a:lvl3pPr>
            <a:lvl4pPr>
              <a:buClr>
                <a:srgbClr val="0070C0"/>
              </a:buClr>
              <a:defRPr sz="1700" baseline="0"/>
            </a:lvl4pPr>
            <a:lvl5pPr>
              <a:buClr>
                <a:srgbClr val="0070C0"/>
              </a:buClr>
              <a:defRPr sz="15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913" y="6437313"/>
            <a:ext cx="228917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659B-4C06-4371-9E5D-A3748D109263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2888" y="6437313"/>
            <a:ext cx="3505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6888" y="6437313"/>
            <a:ext cx="1981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7888A-68E1-4E2F-9E06-A790AC9CF5A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0C68-3C56-4A00-B230-0AD82909B2AC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A0772-CE57-4510-A5F3-B70A135CB5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DFFE3-7D79-4A70-A57A-A29A71B2F075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2EB5F-238E-4CF2-AEDE-2DD2371F11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8F6E3-5C95-49D1-AEED-9141F80444A1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FEB8-612C-4A8B-B611-837A821BE0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E0B06-C1B4-480B-A6DF-FCBEC2A0EB6C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57C5-041C-4578-9E7F-F49F6ED540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FCCD-E4FF-4716-9C48-BED61264ECD3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5073D-3F01-44DD-9137-C9500109C7B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2DA9-C0D9-451B-A81A-A0EE179D813C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7532E-D584-4A15-889B-5D901B70E57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DED8-0D37-41A0-A89F-BB3314CBEACA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C295-324D-4C00-AD8C-0F4311A74F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DC9EA5-CB82-484B-8CE6-AB5E10AA42DC}" type="datetimeFigureOut">
              <a:rPr lang="de-DE"/>
              <a:pPr>
                <a:defRPr/>
              </a:pPr>
              <a:t>11.01.2011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5847679-8C1B-4C51-8B99-D5AA6BCD29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1" r:id="rId4"/>
    <p:sldLayoutId id="2147483790" r:id="rId5"/>
    <p:sldLayoutId id="2147483795" r:id="rId6"/>
    <p:sldLayoutId id="2147483796" r:id="rId7"/>
    <p:sldLayoutId id="2147483797" r:id="rId8"/>
    <p:sldLayoutId id="2147483798" r:id="rId9"/>
    <p:sldLayoutId id="2147483789" r:id="rId10"/>
    <p:sldLayoutId id="21474837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1268413"/>
            <a:ext cx="8351838" cy="5762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/>
            <a:r>
              <a:rPr lang="en-GB" b="1" smtClean="0">
                <a:solidFill>
                  <a:srgbClr val="0070C0"/>
                </a:solidFill>
              </a:rPr>
              <a:t>4.1 Basic Concepts </a:t>
            </a:r>
          </a:p>
          <a:p>
            <a:pPr eaLnBrk="1" hangingPunct="1"/>
            <a:endParaRPr lang="en-GB" b="1" smtClean="0">
              <a:solidFill>
                <a:srgbClr val="0070C0"/>
              </a:solidFill>
            </a:endParaRPr>
          </a:p>
          <a:p>
            <a:pPr eaLnBrk="1" hangingPunct="1"/>
            <a:r>
              <a:rPr lang="en-GB" b="1" smtClean="0">
                <a:solidFill>
                  <a:srgbClr val="0070C0"/>
                </a:solidFill>
              </a:rPr>
              <a:t>4.2 Frequent Itemset Mining Methods</a:t>
            </a:r>
          </a:p>
          <a:p>
            <a:pPr eaLnBrk="1" hangingPunct="1"/>
            <a:endParaRPr lang="en-US" sz="2100" b="1" smtClean="0">
              <a:solidFill>
                <a:srgbClr val="0070C0"/>
              </a:solidFill>
            </a:endParaRPr>
          </a:p>
          <a:p>
            <a:pPr eaLnBrk="1" hangingPunct="1"/>
            <a:r>
              <a:rPr lang="en-US" b="1" smtClean="0">
                <a:solidFill>
                  <a:srgbClr val="0070C0"/>
                </a:solidFill>
              </a:rPr>
              <a:t>4.3 Which Patterns Are Interesting?</a:t>
            </a:r>
          </a:p>
          <a:p>
            <a:pPr eaLnBrk="1" hangingPunct="1"/>
            <a:endParaRPr lang="en-US" b="1" smtClean="0">
              <a:solidFill>
                <a:srgbClr val="0070C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smtClean="0"/>
              <a:t>Pattern Evaluation Methods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sz="1800" smtClean="0"/>
          </a:p>
          <a:p>
            <a:pPr eaLnBrk="1" hangingPunct="1"/>
            <a:r>
              <a:rPr lang="en-GB" b="1" smtClean="0">
                <a:solidFill>
                  <a:srgbClr val="0070C0"/>
                </a:solidFill>
              </a:rPr>
              <a:t>4.4 Summary</a:t>
            </a:r>
            <a:endParaRPr lang="en-GB" sz="2100" smtClean="0"/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4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>
                <a:latin typeface="Century Gothic" pitchFamily="34" charset="0"/>
              </a:rPr>
              <a:t>Chapter 4: Mining Frequent Patterns, Associations and Correlations</a:t>
            </a:r>
            <a:endParaRPr lang="en-US" sz="2900" b="1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4.2.1Apriori: Concepts and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070C0"/>
                </a:solidFill>
              </a:rPr>
              <a:t>downward closure</a:t>
            </a:r>
            <a:r>
              <a:rPr lang="en-US" sz="2000" smtClean="0"/>
              <a:t> property of frequent patterns</a:t>
            </a:r>
            <a:r>
              <a:rPr lang="en-US" altLang="zh-CN" sz="2100" smtClean="0">
                <a:ea typeface="宋体"/>
                <a:cs typeface="宋体"/>
              </a:rPr>
              <a:t> 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Any subset of a frequent itemset must be frequent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 smtClean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If {beer, diaper, nuts} is frequent, so is {beer, diaper}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 smtClean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i.e., every transaction having {beer, diaper, nuts} also contains {beer, diaper}</a:t>
            </a:r>
            <a:r>
              <a:rPr lang="en-US" sz="1800" smtClean="0">
                <a:solidFill>
                  <a:schemeClr val="bg2"/>
                </a:solidFill>
              </a:rPr>
              <a:t> </a:t>
            </a:r>
          </a:p>
          <a:p>
            <a:pPr>
              <a:buClr>
                <a:srgbClr val="0070C0"/>
              </a:buClr>
            </a:pPr>
            <a:endParaRPr lang="en-US" altLang="zh-CN" sz="2000" smtClean="0"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Apriori pruning principle:</a:t>
            </a:r>
            <a:r>
              <a:rPr lang="en-US" sz="2000" smtClean="0">
                <a:solidFill>
                  <a:schemeClr val="hlink"/>
                </a:solidFill>
              </a:rPr>
              <a:t> </a:t>
            </a:r>
            <a:r>
              <a:rPr lang="en-US" sz="2000" smtClean="0"/>
              <a:t>If there is</a:t>
            </a:r>
            <a:r>
              <a:rPr lang="en-US" sz="2000" smtClean="0">
                <a:solidFill>
                  <a:schemeClr val="tx2"/>
                </a:solidFill>
              </a:rPr>
              <a:t> </a:t>
            </a:r>
            <a:r>
              <a:rPr lang="en-US" sz="2000" b="1" smtClean="0">
                <a:solidFill>
                  <a:srgbClr val="0070C0"/>
                </a:solidFill>
              </a:rPr>
              <a:t>any</a:t>
            </a:r>
            <a:r>
              <a:rPr lang="en-US" sz="2000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itemset which is infrequent, its superset should not be generated/tested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4.2.1Apriori: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Initially, scan DB once to get frequent 1-itemset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b="1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Generate</a:t>
            </a:r>
            <a:r>
              <a:rPr lang="en-US" sz="2000" smtClean="0"/>
              <a:t> length (k+1) </a:t>
            </a:r>
            <a:r>
              <a:rPr lang="en-US" sz="2000" b="1" smtClean="0">
                <a:solidFill>
                  <a:srgbClr val="0070C0"/>
                </a:solidFill>
              </a:rPr>
              <a:t>candidate </a:t>
            </a:r>
            <a:r>
              <a:rPr lang="en-US" sz="2000" smtClean="0"/>
              <a:t>itemsets from length k frequent itemsets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b="1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Test </a:t>
            </a:r>
            <a:r>
              <a:rPr lang="en-US" sz="2000" smtClean="0"/>
              <a:t>the candidates against DB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Terminate when no frequent or candidate set can be generated</a:t>
            </a:r>
          </a:p>
          <a:p>
            <a:pPr>
              <a:buClr>
                <a:srgbClr val="0070C0"/>
              </a:buClr>
            </a:pPr>
            <a:endParaRPr lang="en-US" altLang="zh-CN" sz="2000" smtClean="0">
              <a:ea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Apriori: Example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179388" y="993775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Database</a:t>
            </a:r>
          </a:p>
        </p:txBody>
      </p:sp>
      <p:sp>
        <p:nvSpPr>
          <p:cNvPr id="173064" name="Text Box 4"/>
          <p:cNvSpPr txBox="1">
            <a:spLocks noChangeArrowheads="1"/>
          </p:cNvSpPr>
          <p:nvPr/>
        </p:nvSpPr>
        <p:spPr bwMode="auto">
          <a:xfrm>
            <a:off x="2176463" y="1895475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  <a:r>
              <a:rPr lang="en-US" sz="2400" baseline="30000">
                <a:latin typeface="Times New Roman" pitchFamily="18" charset="0"/>
              </a:rPr>
              <a:t>st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65" name="Line 5"/>
          <p:cNvSpPr>
            <a:spLocks noChangeShapeType="1"/>
          </p:cNvSpPr>
          <p:nvPr/>
        </p:nvSpPr>
        <p:spPr bwMode="auto">
          <a:xfrm>
            <a:off x="2297113" y="2341563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66" name="Text Box 6"/>
          <p:cNvSpPr txBox="1">
            <a:spLocks noChangeArrowheads="1"/>
          </p:cNvSpPr>
          <p:nvPr/>
        </p:nvSpPr>
        <p:spPr bwMode="auto">
          <a:xfrm>
            <a:off x="2759075" y="1343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3067" name="Text Box 7"/>
          <p:cNvSpPr txBox="1">
            <a:spLocks noChangeArrowheads="1"/>
          </p:cNvSpPr>
          <p:nvPr/>
        </p:nvSpPr>
        <p:spPr bwMode="auto">
          <a:xfrm>
            <a:off x="5346700" y="11858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3068" name="Text Box 8"/>
          <p:cNvSpPr txBox="1">
            <a:spLocks noChangeArrowheads="1"/>
          </p:cNvSpPr>
          <p:nvPr/>
        </p:nvSpPr>
        <p:spPr bwMode="auto">
          <a:xfrm>
            <a:off x="301625" y="33512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69" name="Text Box 9"/>
          <p:cNvSpPr txBox="1">
            <a:spLocks noChangeArrowheads="1"/>
          </p:cNvSpPr>
          <p:nvPr/>
        </p:nvSpPr>
        <p:spPr bwMode="auto">
          <a:xfrm>
            <a:off x="2728913" y="29543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70" name="Text Box 10"/>
          <p:cNvSpPr txBox="1">
            <a:spLocks noChangeArrowheads="1"/>
          </p:cNvSpPr>
          <p:nvPr/>
        </p:nvSpPr>
        <p:spPr bwMode="auto">
          <a:xfrm>
            <a:off x="6016625" y="30051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71" name="Line 11"/>
          <p:cNvSpPr>
            <a:spLocks noChangeShapeType="1"/>
          </p:cNvSpPr>
          <p:nvPr/>
        </p:nvSpPr>
        <p:spPr bwMode="auto">
          <a:xfrm flipH="1">
            <a:off x="5127625" y="3875088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2" name="Text Box 12"/>
          <p:cNvSpPr txBox="1">
            <a:spLocks noChangeArrowheads="1"/>
          </p:cNvSpPr>
          <p:nvPr/>
        </p:nvSpPr>
        <p:spPr bwMode="auto">
          <a:xfrm>
            <a:off x="5108575" y="3373438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nd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73" name="AutoShape 13"/>
          <p:cNvSpPr>
            <a:spLocks noChangeArrowheads="1"/>
          </p:cNvSpPr>
          <p:nvPr/>
        </p:nvSpPr>
        <p:spPr bwMode="auto">
          <a:xfrm>
            <a:off x="7861300" y="2732088"/>
            <a:ext cx="627063" cy="765175"/>
          </a:xfrm>
          <a:prstGeom prst="curvedLeftArrow">
            <a:avLst>
              <a:gd name="adj1" fmla="val 24405"/>
              <a:gd name="adj2" fmla="val 4881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73074" name="Line 14"/>
          <p:cNvSpPr>
            <a:spLocks noChangeShapeType="1"/>
          </p:cNvSpPr>
          <p:nvPr/>
        </p:nvSpPr>
        <p:spPr bwMode="auto">
          <a:xfrm>
            <a:off x="2535238" y="5921375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5" name="Text Box 15"/>
          <p:cNvSpPr txBox="1">
            <a:spLocks noChangeArrowheads="1"/>
          </p:cNvSpPr>
          <p:nvPr/>
        </p:nvSpPr>
        <p:spPr bwMode="auto">
          <a:xfrm>
            <a:off x="698500" y="5424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3076" name="Text Box 16"/>
          <p:cNvSpPr txBox="1">
            <a:spLocks noChangeArrowheads="1"/>
          </p:cNvSpPr>
          <p:nvPr/>
        </p:nvSpPr>
        <p:spPr bwMode="auto">
          <a:xfrm>
            <a:off x="4114800" y="54133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3077" name="Text Box 17"/>
          <p:cNvSpPr txBox="1">
            <a:spLocks noChangeArrowheads="1"/>
          </p:cNvSpPr>
          <p:nvPr/>
        </p:nvSpPr>
        <p:spPr bwMode="auto">
          <a:xfrm>
            <a:off x="2708275" y="5503863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</a:t>
            </a:r>
            <a:r>
              <a:rPr lang="en-US" sz="2400" baseline="30000">
                <a:latin typeface="Times New Roman" pitchFamily="18" charset="0"/>
              </a:rPr>
              <a:t>rd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78" name="AutoShape 18"/>
          <p:cNvSpPr>
            <a:spLocks noChangeArrowheads="1"/>
          </p:cNvSpPr>
          <p:nvPr/>
        </p:nvSpPr>
        <p:spPr bwMode="auto">
          <a:xfrm>
            <a:off x="234950" y="4686300"/>
            <a:ext cx="193675" cy="765175"/>
          </a:xfrm>
          <a:prstGeom prst="curvedRightArrow">
            <a:avLst>
              <a:gd name="adj1" fmla="val 79016"/>
              <a:gd name="adj2" fmla="val 158033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73079" name="Line 19"/>
          <p:cNvSpPr>
            <a:spLocks noChangeShapeType="1"/>
          </p:cNvSpPr>
          <p:nvPr/>
        </p:nvSpPr>
        <p:spPr bwMode="auto">
          <a:xfrm>
            <a:off x="5334000" y="2060575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80" name="Line 20"/>
          <p:cNvSpPr>
            <a:spLocks noChangeShapeType="1"/>
          </p:cNvSpPr>
          <p:nvPr/>
        </p:nvSpPr>
        <p:spPr bwMode="auto">
          <a:xfrm flipH="1">
            <a:off x="2667000" y="4270375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450975"/>
          <a:ext cx="1905000" cy="1554163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A, C, 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A, 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841375"/>
          <a:ext cx="1752600" cy="1865313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{D}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{E}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993775"/>
          <a:ext cx="1752600" cy="1554163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{E}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203575"/>
          <a:ext cx="1143000" cy="2176463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051175"/>
          <a:ext cx="1752600" cy="2005014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B}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C}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E}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C}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E}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 E}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484563"/>
          <a:ext cx="1752600" cy="14319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C}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C}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E}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 E}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489575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489575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90" name="Text Box 167"/>
          <p:cNvSpPr txBox="1">
            <a:spLocks noChangeArrowheads="1"/>
          </p:cNvSpPr>
          <p:nvPr/>
        </p:nvSpPr>
        <p:spPr bwMode="auto">
          <a:xfrm>
            <a:off x="1450975" y="633413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C3300"/>
                </a:solidFill>
                <a:latin typeface="Tahoma" pitchFamily="34" charset="0"/>
              </a:rPr>
              <a:t>Sup</a:t>
            </a:r>
            <a:r>
              <a:rPr lang="en-US" sz="2000" b="1" baseline="-25000">
                <a:solidFill>
                  <a:srgbClr val="CC3300"/>
                </a:solidFill>
                <a:latin typeface="Tahoma" pitchFamily="34" charset="0"/>
              </a:rPr>
              <a:t>min</a:t>
            </a:r>
            <a:r>
              <a:rPr lang="en-US" sz="2000" b="1">
                <a:solidFill>
                  <a:srgbClr val="CC3300"/>
                </a:solidFill>
                <a:latin typeface="Tahoma" pitchFamily="34" charset="0"/>
              </a:rPr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3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3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3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/>
      <p:bldP spid="173065" grpId="0" animBg="1"/>
      <p:bldP spid="173066" grpId="0"/>
      <p:bldP spid="173067" grpId="0"/>
      <p:bldP spid="173068" grpId="0"/>
      <p:bldP spid="173069" grpId="0"/>
      <p:bldP spid="173070" grpId="0"/>
      <p:bldP spid="173071" grpId="0" animBg="1"/>
      <p:bldP spid="173072" grpId="0"/>
      <p:bldP spid="173073" grpId="0" animBg="1"/>
      <p:bldP spid="173074" grpId="0" animBg="1"/>
      <p:bldP spid="173075" grpId="0"/>
      <p:bldP spid="173076" grpId="0"/>
      <p:bldP spid="173077" grpId="0"/>
      <p:bldP spid="173078" grpId="0" animBg="1"/>
      <p:bldP spid="173079" grpId="0" animBg="1"/>
      <p:bldP spid="1730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539750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Apriori Algorithm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 3" pitchFamily="18" charset="2"/>
              <a:buNone/>
            </a:pPr>
            <a:r>
              <a:rPr lang="en-US" sz="2000" i="1" smtClean="0"/>
              <a:t>C</a:t>
            </a:r>
            <a:r>
              <a:rPr lang="en-US" sz="2000" i="1" baseline="-25000" smtClean="0"/>
              <a:t>k</a:t>
            </a:r>
            <a:r>
              <a:rPr lang="en-US" sz="2000" smtClean="0"/>
              <a:t>: Candidate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 : frequent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endParaRPr lang="en-US" sz="20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i="1" smtClean="0"/>
              <a:t>L</a:t>
            </a:r>
            <a:r>
              <a:rPr lang="en-US" sz="2000" i="1" baseline="-25000" smtClean="0"/>
              <a:t>1</a:t>
            </a:r>
            <a:r>
              <a:rPr lang="en-US" sz="2000" smtClean="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b="1" smtClean="0">
                <a:solidFill>
                  <a:srgbClr val="0070C0"/>
                </a:solidFill>
              </a:rPr>
              <a:t>for</a:t>
            </a:r>
            <a:r>
              <a:rPr lang="en-US" sz="2000" b="1" smtClean="0"/>
              <a:t> </a:t>
            </a:r>
            <a:r>
              <a:rPr lang="en-US" sz="2000" smtClean="0"/>
              <a:t>(</a:t>
            </a:r>
            <a:r>
              <a:rPr lang="en-US" sz="2000" i="1" smtClean="0"/>
              <a:t>k</a:t>
            </a:r>
            <a:r>
              <a:rPr lang="en-US" sz="2000" smtClean="0"/>
              <a:t> = 1; </a:t>
            </a: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 !=</a:t>
            </a:r>
            <a:r>
              <a:rPr lang="en-US" sz="2000" smtClean="0">
                <a:sym typeface="Symbol" pitchFamily="18" charset="2"/>
              </a:rPr>
              <a:t></a:t>
            </a:r>
            <a:r>
              <a:rPr lang="en-US" sz="2000" smtClean="0"/>
              <a:t>; </a:t>
            </a:r>
            <a:r>
              <a:rPr lang="en-US" sz="2000" i="1" smtClean="0"/>
              <a:t>k</a:t>
            </a:r>
            <a:r>
              <a:rPr lang="en-US" sz="2000" smtClean="0"/>
              <a:t>++) </a:t>
            </a:r>
            <a:r>
              <a:rPr lang="en-US" sz="2000" b="1" smtClean="0">
                <a:solidFill>
                  <a:srgbClr val="0070C0"/>
                </a:solidFill>
              </a:rPr>
              <a:t>do begin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smtClean="0"/>
              <a:t>    </a:t>
            </a:r>
            <a:r>
              <a:rPr lang="en-US" sz="2000" i="1" smtClean="0"/>
              <a:t>C</a:t>
            </a:r>
            <a:r>
              <a:rPr lang="en-US" sz="2000" i="1" baseline="-25000" smtClean="0"/>
              <a:t>k+1</a:t>
            </a:r>
            <a:r>
              <a:rPr lang="en-US" sz="2000" smtClean="0"/>
              <a:t> = candidates generated from </a:t>
            </a: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smtClean="0"/>
              <a:t>    </a:t>
            </a:r>
            <a:r>
              <a:rPr lang="en-US" sz="2000" b="1" smtClean="0">
                <a:solidFill>
                  <a:srgbClr val="0070C0"/>
                </a:solidFill>
              </a:rPr>
              <a:t>for each</a:t>
            </a:r>
            <a:r>
              <a:rPr lang="en-US" sz="2000" smtClean="0"/>
              <a:t> transaction </a:t>
            </a:r>
            <a:r>
              <a:rPr lang="en-US" sz="2000" i="1" smtClean="0"/>
              <a:t>t</a:t>
            </a:r>
            <a:r>
              <a:rPr lang="en-US" sz="2000" smtClean="0"/>
              <a:t> in database </a:t>
            </a:r>
            <a:r>
              <a:rPr lang="en-US" sz="2000" b="1" smtClean="0">
                <a:solidFill>
                  <a:srgbClr val="0070C0"/>
                </a:solidFill>
              </a:rPr>
              <a:t>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smtClean="0"/>
              <a:t>  </a:t>
            </a:r>
            <a:r>
              <a:rPr lang="en-US" sz="2000" i="1" smtClean="0">
                <a:solidFill>
                  <a:schemeClr val="tx1"/>
                </a:solidFill>
              </a:rPr>
              <a:t>increment the count of all candidates in C</a:t>
            </a:r>
            <a:r>
              <a:rPr lang="en-US" sz="2000" i="1" baseline="-25000" smtClean="0">
                <a:solidFill>
                  <a:schemeClr val="tx1"/>
                </a:solidFill>
              </a:rPr>
              <a:t>k+1</a:t>
            </a:r>
            <a:r>
              <a:rPr lang="en-US" sz="2000" i="1" smtClean="0">
                <a:solidFill>
                  <a:schemeClr val="tx1"/>
                </a:solidFill>
              </a:rPr>
              <a:t> that are contained in 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smtClean="0"/>
              <a:t>    </a:t>
            </a:r>
            <a:r>
              <a:rPr lang="en-US" sz="2000" i="1" smtClean="0"/>
              <a:t>L</a:t>
            </a:r>
            <a:r>
              <a:rPr lang="en-US" sz="2000" i="1" baseline="-25000" smtClean="0"/>
              <a:t>k+1</a:t>
            </a:r>
            <a:r>
              <a:rPr lang="en-US" sz="2000" smtClean="0"/>
              <a:t>  = candidates in </a:t>
            </a:r>
            <a:r>
              <a:rPr lang="en-US" sz="2000" i="1" smtClean="0"/>
              <a:t>C</a:t>
            </a:r>
            <a:r>
              <a:rPr lang="en-US" sz="2000" i="1" baseline="-25000" smtClean="0"/>
              <a:t>k+1</a:t>
            </a:r>
            <a:r>
              <a:rPr lang="en-US" sz="2000" smtClean="0"/>
              <a:t> with min_support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smtClean="0"/>
              <a:t>   </a:t>
            </a:r>
            <a:r>
              <a:rPr lang="en-US" sz="2000" b="1" smtClean="0">
                <a:solidFill>
                  <a:srgbClr val="F83F24"/>
                </a:solidFill>
              </a:rPr>
              <a:t> </a:t>
            </a:r>
            <a:r>
              <a:rPr lang="en-US" sz="2000" b="1" smtClean="0">
                <a:solidFill>
                  <a:srgbClr val="0070C0"/>
                </a:solidFill>
              </a:rPr>
              <a:t>end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b="1" smtClean="0">
                <a:solidFill>
                  <a:srgbClr val="0070C0"/>
                </a:solidFill>
              </a:rPr>
              <a:t>return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</a:t>
            </a:r>
            <a:r>
              <a:rPr lang="en-US" sz="2000" i="1" baseline="-25000" smtClean="0"/>
              <a:t>k</a:t>
            </a:r>
            <a:r>
              <a:rPr lang="en-US" sz="2000" smtClean="0"/>
              <a:t> </a:t>
            </a: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;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How to generate candidates?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Step 1: self-joining L</a:t>
            </a:r>
            <a:r>
              <a:rPr lang="en-US" sz="1900" baseline="-25000" smtClean="0">
                <a:solidFill>
                  <a:schemeClr val="tx1"/>
                </a:solidFill>
                <a:ea typeface="宋体"/>
                <a:cs typeface="宋体"/>
              </a:rPr>
              <a:t>k</a:t>
            </a:r>
            <a:endParaRPr lang="en-US" altLang="zh-CN" sz="1900" baseline="-25000" smtClean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Step 2: pruning</a:t>
            </a:r>
            <a:endParaRPr lang="en-US" altLang="zh-CN" sz="1900" smtClean="0">
              <a:solidFill>
                <a:schemeClr val="tx1"/>
              </a:solidFill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endParaRPr lang="en-US" altLang="zh-CN" sz="1800" b="1" i="1" smtClean="0">
              <a:solidFill>
                <a:srgbClr val="660066"/>
              </a:solidFill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r>
              <a:rPr lang="en-US" altLang="zh-CN" sz="2000" b="1" smtClean="0">
                <a:solidFill>
                  <a:srgbClr val="0070C0"/>
                </a:solidFill>
                <a:ea typeface="宋体"/>
                <a:cs typeface="宋体"/>
              </a:rPr>
              <a:t>Example of Candidate Generation</a:t>
            </a:r>
            <a:r>
              <a:rPr lang="en-US" altLang="zh-CN" sz="2000" smtClean="0">
                <a:ea typeface="宋体"/>
                <a:cs typeface="宋体"/>
              </a:rPr>
              <a:t> </a:t>
            </a:r>
          </a:p>
          <a:p>
            <a:pPr>
              <a:buClr>
                <a:srgbClr val="0070C0"/>
              </a:buClr>
            </a:pPr>
            <a:endParaRPr lang="en-US" altLang="zh-CN" sz="2100" smtClean="0"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 smtClean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L</a:t>
            </a:r>
            <a:r>
              <a:rPr lang="en-US" sz="1900" baseline="-25000" smtClean="0">
                <a:solidFill>
                  <a:schemeClr val="tx1"/>
                </a:solidFill>
                <a:ea typeface="宋体"/>
                <a:cs typeface="宋体"/>
              </a:rPr>
              <a:t>3</a:t>
            </a: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={abc, abd, acd, ace, bcd}</a:t>
            </a:r>
            <a:r>
              <a:rPr lang="en-US" altLang="zh-CN" sz="1900" smtClean="0">
                <a:solidFill>
                  <a:schemeClr val="tx1"/>
                </a:solidFill>
                <a:ea typeface="宋体"/>
                <a:cs typeface="宋体"/>
              </a:rPr>
              <a:t> 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 smtClean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 smtClean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Self-joining: L</a:t>
            </a:r>
            <a:r>
              <a:rPr lang="en-US" sz="1900" baseline="-25000" smtClean="0">
                <a:solidFill>
                  <a:schemeClr val="tx1"/>
                </a:solidFill>
                <a:ea typeface="宋体"/>
                <a:cs typeface="宋体"/>
              </a:rPr>
              <a:t>3</a:t>
            </a: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*L</a:t>
            </a:r>
            <a:r>
              <a:rPr lang="en-US" sz="1900" baseline="-25000" smtClean="0">
                <a:solidFill>
                  <a:schemeClr val="tx1"/>
                </a:solidFill>
                <a:ea typeface="宋体"/>
                <a:cs typeface="宋体"/>
              </a:rPr>
              <a:t>3</a:t>
            </a: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: </a:t>
            </a:r>
            <a:r>
              <a:rPr lang="en-US" sz="1800" b="1" i="1" smtClean="0">
                <a:solidFill>
                  <a:srgbClr val="660066"/>
                </a:solidFill>
              </a:rPr>
              <a:t>abcd</a:t>
            </a:r>
            <a:r>
              <a:rPr lang="en-US" sz="1800" i="1" smtClean="0">
                <a:solidFill>
                  <a:srgbClr val="660066"/>
                </a:solidFill>
              </a:rPr>
              <a:t> </a:t>
            </a:r>
            <a:r>
              <a:rPr lang="en-US" sz="1800" smtClean="0">
                <a:solidFill>
                  <a:schemeClr val="tx1"/>
                </a:solidFill>
              </a:rPr>
              <a:t>from </a:t>
            </a:r>
            <a:r>
              <a:rPr lang="en-US" sz="1800" b="1" i="1" smtClean="0">
                <a:solidFill>
                  <a:srgbClr val="660066"/>
                </a:solidFill>
              </a:rPr>
              <a:t>abc</a:t>
            </a:r>
            <a:r>
              <a:rPr lang="en-US" sz="1800" smtClean="0">
                <a:solidFill>
                  <a:schemeClr val="tx1"/>
                </a:solidFill>
              </a:rPr>
              <a:t> and </a:t>
            </a:r>
            <a:r>
              <a:rPr lang="en-US" sz="1800" b="1" i="1" smtClean="0">
                <a:solidFill>
                  <a:srgbClr val="660066"/>
                </a:solidFill>
              </a:rPr>
              <a:t>abd</a:t>
            </a:r>
            <a:r>
              <a:rPr lang="en-US" sz="1800" i="1" smtClean="0">
                <a:solidFill>
                  <a:schemeClr val="tx1"/>
                </a:solidFill>
              </a:rPr>
              <a:t>, </a:t>
            </a:r>
            <a:r>
              <a:rPr lang="en-US" sz="1800" b="1" i="1" smtClean="0">
                <a:solidFill>
                  <a:srgbClr val="CC3300"/>
                </a:solidFill>
              </a:rPr>
              <a:t>acde</a:t>
            </a:r>
            <a:r>
              <a:rPr lang="en-US" sz="1800" smtClean="0">
                <a:solidFill>
                  <a:schemeClr val="tx1"/>
                </a:solidFill>
              </a:rPr>
              <a:t> from </a:t>
            </a:r>
            <a:r>
              <a:rPr lang="en-US" sz="1800" b="1" i="1" smtClean="0">
                <a:solidFill>
                  <a:srgbClr val="CC3300"/>
                </a:solidFill>
              </a:rPr>
              <a:t>acd</a:t>
            </a:r>
            <a:r>
              <a:rPr lang="en-US" sz="1800" smtClean="0">
                <a:solidFill>
                  <a:schemeClr val="tx1"/>
                </a:solidFill>
              </a:rPr>
              <a:t> and </a:t>
            </a:r>
            <a:r>
              <a:rPr lang="en-US" sz="1800" b="1" i="1" smtClean="0">
                <a:solidFill>
                  <a:srgbClr val="CC3300"/>
                </a:solidFill>
              </a:rPr>
              <a:t>ace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800" b="1" i="1" smtClean="0">
              <a:solidFill>
                <a:srgbClr val="CC3300"/>
              </a:solidFill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800" b="1" i="1" smtClean="0">
                <a:solidFill>
                  <a:srgbClr val="CC3300"/>
                </a:solidFill>
              </a:rPr>
              <a:t> </a:t>
            </a: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Pruning: </a:t>
            </a:r>
            <a:r>
              <a:rPr lang="en-US" sz="1800" b="1" i="1" smtClean="0">
                <a:solidFill>
                  <a:srgbClr val="009900"/>
                </a:solidFill>
              </a:rPr>
              <a:t>acde</a:t>
            </a:r>
            <a:r>
              <a:rPr lang="en-US" sz="1800" smtClean="0">
                <a:solidFill>
                  <a:schemeClr val="tx1"/>
                </a:solidFill>
              </a:rPr>
              <a:t> is removed because </a:t>
            </a:r>
            <a:r>
              <a:rPr lang="en-US" sz="1800" b="1" i="1" smtClean="0">
                <a:solidFill>
                  <a:srgbClr val="009900"/>
                </a:solidFill>
              </a:rPr>
              <a:t>ade</a:t>
            </a:r>
            <a:r>
              <a:rPr lang="en-US" sz="1800" b="1" smtClean="0">
                <a:solidFill>
                  <a:srgbClr val="009900"/>
                </a:solidFill>
              </a:rPr>
              <a:t> </a:t>
            </a:r>
            <a:r>
              <a:rPr lang="en-US" sz="1800" smtClean="0">
                <a:solidFill>
                  <a:schemeClr val="tx1"/>
                </a:solidFill>
              </a:rPr>
              <a:t>is not in </a:t>
            </a:r>
            <a:r>
              <a:rPr lang="en-US" sz="1800" i="1" smtClean="0">
                <a:solidFill>
                  <a:schemeClr val="tx1"/>
                </a:solidFill>
              </a:rPr>
              <a:t>L</a:t>
            </a:r>
            <a:r>
              <a:rPr lang="en-US" sz="1800" i="1" baseline="-25000" smtClean="0">
                <a:solidFill>
                  <a:schemeClr val="tx1"/>
                </a:solidFill>
              </a:rPr>
              <a:t>3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800" i="1" baseline="-25000" smtClean="0">
              <a:solidFill>
                <a:schemeClr val="tx1"/>
              </a:solidFill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2000" b="1" smtClean="0">
                <a:solidFill>
                  <a:srgbClr val="0070C0"/>
                </a:solidFill>
                <a:ea typeface="宋体"/>
                <a:cs typeface="宋体"/>
              </a:rPr>
              <a:t>C4 = {abcd}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  <a:ea typeface="宋体"/>
              <a:cs typeface="宋体"/>
            </a:endParaRPr>
          </a:p>
          <a:p>
            <a:pPr marL="1143000" lvl="2">
              <a:buClr>
                <a:srgbClr val="0070C0"/>
              </a:buClr>
              <a:buFont typeface="Wingdings 3" pitchFamily="18" charset="2"/>
              <a:buChar char="&quot;"/>
            </a:pPr>
            <a:endParaRPr lang="en-US" sz="1700" baseline="-25000" smtClean="0"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 smtClean="0">
              <a:solidFill>
                <a:schemeClr val="tx1"/>
              </a:solidFill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4.2.2 Generating Association Rules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Once the frequent itemsets have been found, it is straightforward to generate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strong</a:t>
            </a:r>
            <a:r>
              <a:rPr lang="en-US" sz="2000">
                <a:latin typeface="Century Gothic" pitchFamily="34" charset="0"/>
              </a:rPr>
              <a:t> association rules that satisfy:  </a:t>
            </a:r>
            <a:endParaRPr lang="en-US" sz="2100"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 b="1">
              <a:solidFill>
                <a:srgbClr val="660066"/>
              </a:solidFill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minimum </a:t>
            </a:r>
            <a:r>
              <a:rPr lang="en-US" sz="1900">
                <a:latin typeface="Century Gothic" pitchFamily="34" charset="0"/>
                <a:ea typeface="宋体"/>
                <a:cs typeface="宋体"/>
              </a:rPr>
              <a:t>support 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minimum</a:t>
            </a:r>
            <a:r>
              <a:rPr lang="en-US" sz="1900">
                <a:latin typeface="Century Gothic" pitchFamily="34" charset="0"/>
                <a:ea typeface="宋体"/>
                <a:cs typeface="宋体"/>
              </a:rPr>
              <a:t> confidence 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Relation between support and confidence: 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547688" lvl="1" indent="-273050" eaLnBrk="0" hangingPunct="0"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                                                       support_count(A</a:t>
            </a: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B</a:t>
            </a: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)</a:t>
            </a: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Confidence(A</a:t>
            </a: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B</a:t>
            </a: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) = P(B|A)=  </a:t>
            </a:r>
          </a:p>
          <a:p>
            <a:pPr marL="547688" lvl="1" indent="-273050" eaLnBrk="0" hangingPunct="0"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                                                         support_count(A)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>
              <a:solidFill>
                <a:srgbClr val="660066"/>
              </a:solidFill>
              <a:latin typeface="Century Gothic" pitchFamily="34" charset="0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Support_count(A</a:t>
            </a:r>
            <a:r>
              <a:rPr lang="en-US" sz="1900" b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B</a:t>
            </a:r>
            <a:r>
              <a:rPr lang="en-US" sz="1900" b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) </a:t>
            </a:r>
            <a:r>
              <a:rPr lang="en-US" sz="1900">
                <a:latin typeface="Century Gothic" pitchFamily="34" charset="0"/>
                <a:ea typeface="宋体"/>
                <a:cs typeface="宋体"/>
              </a:rPr>
              <a:t>is the number of transactions containing the itemsets A </a:t>
            </a:r>
            <a:r>
              <a:rPr lang="en-US" sz="1900"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 B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Support_count(A) </a:t>
            </a:r>
            <a:r>
              <a:rPr lang="en-US" sz="1900">
                <a:latin typeface="Century Gothic" pitchFamily="34" charset="0"/>
                <a:ea typeface="宋体"/>
                <a:cs typeface="宋体"/>
              </a:rPr>
              <a:t>is the number of transactions containing the itemset A. 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>
              <a:solidFill>
                <a:srgbClr val="660066"/>
              </a:solidFill>
              <a:latin typeface="Century Gothic" pitchFamily="34" charset="0"/>
            </a:endParaRPr>
          </a:p>
        </p:txBody>
      </p:sp>
      <p:sp>
        <p:nvSpPr>
          <p:cNvPr id="31747" name="Line 6"/>
          <p:cNvSpPr>
            <a:spLocks noChangeShapeType="1"/>
          </p:cNvSpPr>
          <p:nvPr/>
        </p:nvSpPr>
        <p:spPr bwMode="auto">
          <a:xfrm>
            <a:off x="4092575" y="4373563"/>
            <a:ext cx="3457575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539750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Generating Association Rules</a:t>
            </a:r>
          </a:p>
        </p:txBody>
      </p:sp>
      <p:sp>
        <p:nvSpPr>
          <p:cNvPr id="30722" name="Content Placeholder 2"/>
          <p:cNvSpPr>
            <a:spLocks/>
          </p:cNvSpPr>
          <p:nvPr/>
        </p:nvSpPr>
        <p:spPr bwMode="auto">
          <a:xfrm>
            <a:off x="374650" y="1341438"/>
            <a:ext cx="87693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For each frequent itemset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L</a:t>
            </a:r>
            <a:r>
              <a:rPr lang="en-US" sz="2000">
                <a:latin typeface="Century Gothic" pitchFamily="34" charset="0"/>
              </a:rPr>
              <a:t>, generate all non empty subsets of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L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i="1">
                <a:latin typeface="Century Gothic" pitchFamily="34" charset="0"/>
              </a:rPr>
              <a:t>For </a:t>
            </a:r>
            <a:r>
              <a:rPr lang="en-US" sz="2000">
                <a:latin typeface="Century Gothic" pitchFamily="34" charset="0"/>
              </a:rPr>
              <a:t>every non empty subset</a:t>
            </a:r>
            <a:r>
              <a:rPr lang="en-US" sz="2000" i="1">
                <a:latin typeface="Century Gothic" pitchFamily="34" charset="0"/>
              </a:rPr>
              <a:t> 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S</a:t>
            </a:r>
            <a:r>
              <a:rPr lang="en-US" sz="2000" i="1">
                <a:latin typeface="Century Gothic" pitchFamily="34" charset="0"/>
              </a:rPr>
              <a:t> </a:t>
            </a:r>
            <a:r>
              <a:rPr lang="en-US" sz="2000">
                <a:latin typeface="Century Gothic" pitchFamily="34" charset="0"/>
              </a:rPr>
              <a:t>of</a:t>
            </a:r>
            <a:r>
              <a:rPr lang="en-US" sz="2000" i="1">
                <a:latin typeface="Century Gothic" pitchFamily="34" charset="0"/>
              </a:rPr>
              <a:t>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L</a:t>
            </a:r>
            <a:r>
              <a:rPr lang="en-US" sz="2000" i="1">
                <a:latin typeface="Century Gothic" pitchFamily="34" charset="0"/>
              </a:rPr>
              <a:t>, </a:t>
            </a:r>
            <a:r>
              <a:rPr lang="en-US" sz="2000">
                <a:latin typeface="Century Gothic" pitchFamily="34" charset="0"/>
              </a:rPr>
              <a:t>output the rule</a:t>
            </a:r>
            <a:r>
              <a:rPr lang="en-US" sz="2000" i="1">
                <a:latin typeface="Century Gothic" pitchFamily="34" charset="0"/>
              </a:rPr>
              <a:t>:</a:t>
            </a:r>
          </a:p>
          <a:p>
            <a:pPr marL="273050" indent="-273050"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i="1">
              <a:latin typeface="Century Gothic" pitchFamily="34" charset="0"/>
            </a:endParaRPr>
          </a:p>
          <a:p>
            <a:pPr marL="273050" indent="-273050"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i="1">
                <a:latin typeface="Century Gothic" pitchFamily="34" charset="0"/>
              </a:rPr>
              <a:t>    </a:t>
            </a:r>
          </a:p>
          <a:p>
            <a:pPr marL="273050" indent="-273050"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i="1">
                <a:latin typeface="Century Gothic" pitchFamily="34" charset="0"/>
              </a:rPr>
              <a:t>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S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  <a:sym typeface="Symbol" pitchFamily="18" charset="2"/>
              </a:rPr>
              <a:t>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 (L-S)</a:t>
            </a:r>
          </a:p>
          <a:p>
            <a:pPr marL="273050" indent="-273050" eaLnBrk="0" hangingPunct="0">
              <a:spcBef>
                <a:spcPts val="12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      	</a:t>
            </a:r>
          </a:p>
          <a:p>
            <a:pPr marL="273050" indent="-273050" eaLnBrk="0" hangingPunct="0">
              <a:spcBef>
                <a:spcPts val="12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  		 </a:t>
            </a:r>
            <a:r>
              <a:rPr lang="en-US" sz="2000">
                <a:latin typeface="Century Gothic" pitchFamily="34" charset="0"/>
              </a:rPr>
              <a:t>If (support_count(L)/support_count(S)) &gt;= min_conf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  <a:ea typeface="宋体"/>
              <a:cs typeface="宋体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>
              <a:solidFill>
                <a:srgbClr val="660066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42046" name="Group 62"/>
          <p:cNvGraphicFramePr>
            <a:graphicFrameLocks noGrp="1"/>
          </p:cNvGraphicFramePr>
          <p:nvPr>
            <p:ph idx="4294967295"/>
          </p:nvPr>
        </p:nvGraphicFramePr>
        <p:xfrm>
          <a:off x="5651500" y="1989138"/>
          <a:ext cx="3024188" cy="3352800"/>
        </p:xfrm>
        <a:graphic>
          <a:graphicData uri="http://schemas.openxmlformats.org/drawingml/2006/table">
            <a:tbl>
              <a:tblPr/>
              <a:tblGrid>
                <a:gridCol w="812800"/>
                <a:gridCol w="2211388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5650" y="4652963"/>
            <a:ext cx="4321175" cy="3603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3"/>
          <p:cNvSpPr/>
          <p:nvPr/>
        </p:nvSpPr>
        <p:spPr>
          <a:xfrm>
            <a:off x="722313" y="3246438"/>
            <a:ext cx="4319587" cy="6492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74650" y="765175"/>
            <a:ext cx="5205413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Suppose the frequent Itemset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L={I1,I2,I5}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Subsets of L are: 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{I1,I2},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 {I1,I5},{I2,I5},{I1},{I2},{I5}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Association rules :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I2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I5</a:t>
            </a:r>
            <a:r>
              <a:rPr lang="en-US">
                <a:latin typeface="Century Gothic" pitchFamily="34" charset="0"/>
                <a:sym typeface="Symbol" pitchFamily="18" charset="2"/>
              </a:rPr>
              <a:t>        confidence = 2/4= 50%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I5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I2</a:t>
            </a:r>
            <a:r>
              <a:rPr lang="en-US">
                <a:latin typeface="Century Gothic" pitchFamily="34" charset="0"/>
                <a:sym typeface="Symbol" pitchFamily="18" charset="2"/>
              </a:rPr>
              <a:t>        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I5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I1</a:t>
            </a:r>
            <a:r>
              <a:rPr lang="en-US">
                <a:latin typeface="Century Gothic" pitchFamily="34" charset="0"/>
                <a:sym typeface="Symbol" pitchFamily="18" charset="2"/>
              </a:rPr>
              <a:t>        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I5</a:t>
            </a:r>
            <a:r>
              <a:rPr lang="en-GB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>
                <a:latin typeface="Century Gothic" pitchFamily="34" charset="0"/>
                <a:sym typeface="Symbol" pitchFamily="18" charset="2"/>
              </a:rPr>
              <a:t> confidence=2/6=33%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I5</a:t>
            </a:r>
            <a:r>
              <a:rPr lang="en-GB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>
                <a:latin typeface="Century Gothic" pitchFamily="34" charset="0"/>
                <a:sym typeface="Symbol" pitchFamily="18" charset="2"/>
              </a:rPr>
              <a:t> confidence=2/7=29%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>
                <a:latin typeface="Century Gothic" pitchFamily="34" charset="0"/>
                <a:sym typeface="Symbol" pitchFamily="18" charset="2"/>
              </a:rPr>
              <a:t>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I5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>
                <a:latin typeface="Century Gothic" pitchFamily="34" charset="0"/>
                <a:sym typeface="Symbol" pitchFamily="18" charset="2"/>
              </a:rPr>
              <a:t> I2</a:t>
            </a:r>
            <a:r>
              <a:rPr lang="en-GB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>
                <a:latin typeface="Century Gothic" pitchFamily="34" charset="0"/>
                <a:sym typeface="Symbol" pitchFamily="18" charset="2"/>
              </a:rPr>
              <a:t> 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>
              <a:latin typeface="Century Gothic" pitchFamily="34" charset="0"/>
              <a:ea typeface="宋体"/>
              <a:cs typeface="宋体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b="1">
                <a:solidFill>
                  <a:srgbClr val="660066"/>
                </a:solidFill>
                <a:latin typeface="Century Gothic" pitchFamily="34" charset="0"/>
              </a:rPr>
              <a:t>      If the minimum confidence =70%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>
              <a:solidFill>
                <a:srgbClr val="660066"/>
              </a:solidFill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b="1">
                <a:solidFill>
                  <a:srgbClr val="000066"/>
                </a:solidFill>
                <a:latin typeface="Century Gothic" pitchFamily="34" charset="0"/>
              </a:rPr>
              <a:t>Question: what is the difference between association rules and decision tree rules? </a:t>
            </a:r>
          </a:p>
        </p:txBody>
      </p:sp>
      <p:sp>
        <p:nvSpPr>
          <p:cNvPr id="31784" name="Text Box 66"/>
          <p:cNvSpPr txBox="1">
            <a:spLocks noChangeArrowheads="1"/>
          </p:cNvSpPr>
          <p:nvPr/>
        </p:nvSpPr>
        <p:spPr bwMode="auto">
          <a:xfrm>
            <a:off x="5711825" y="1393825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GB" sz="2900" b="1" smtClean="0">
                <a:solidFill>
                  <a:schemeClr val="tx1"/>
                </a:solidFill>
              </a:rPr>
              <a:t>4.2.2 </a:t>
            </a:r>
            <a:r>
              <a:rPr lang="en-US" sz="2900" b="1" smtClean="0">
                <a:solidFill>
                  <a:schemeClr val="tx1"/>
                </a:solidFill>
              </a:rPr>
              <a:t>Improving the Efficiency of Apriori</a:t>
            </a:r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Major computational challenges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100">
              <a:latin typeface="Century Gothic" pitchFamily="34" charset="0"/>
              <a:ea typeface="宋体"/>
              <a:cs typeface="宋体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Huge number of candidates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Multiple scans of transaction database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Tedious workload of support counting for candidates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Improving Apriori: general ideas</a:t>
            </a:r>
            <a:r>
              <a:rPr lang="en-US" sz="2000">
                <a:latin typeface="Century Gothic" pitchFamily="34" charset="0"/>
              </a:rPr>
              <a:t>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Shrink number of candidates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Reduce passes of transaction database scans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Facilitate support counting of candidates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(A) DHP: Hash-based Technique</a:t>
            </a:r>
          </a:p>
        </p:txBody>
      </p:sp>
      <p:sp>
        <p:nvSpPr>
          <p:cNvPr id="173072" name="Text Box 12"/>
          <p:cNvSpPr txBox="1">
            <a:spLocks noChangeArrowheads="1"/>
          </p:cNvSpPr>
          <p:nvPr/>
        </p:nvSpPr>
        <p:spPr bwMode="auto">
          <a:xfrm>
            <a:off x="34925" y="2574925"/>
            <a:ext cx="9432925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600" b="1">
                <a:solidFill>
                  <a:srgbClr val="A50021"/>
                </a:solidFill>
                <a:latin typeface="Century Gothic" pitchFamily="34" charset="0"/>
              </a:rPr>
              <a:t>Making a hash table</a:t>
            </a:r>
          </a:p>
          <a:p>
            <a:pPr eaLnBrk="0" hangingPunct="0"/>
            <a:endParaRPr lang="en-US" sz="800" b="1">
              <a:solidFill>
                <a:srgbClr val="A50021"/>
              </a:solidFill>
              <a:latin typeface="Century Gothic" pitchFamily="34" charset="0"/>
            </a:endParaRPr>
          </a:p>
          <a:p>
            <a:pPr eaLnBrk="0" hangingPunct="0"/>
            <a:r>
              <a:rPr lang="en-US" sz="1500" b="1">
                <a:latin typeface="Century Gothic" pitchFamily="34" charset="0"/>
              </a:rPr>
              <a:t>10: {A,C}, {A, D}, {C,D}     </a:t>
            </a:r>
            <a:r>
              <a:rPr lang="en-US" sz="1500" b="1">
                <a:solidFill>
                  <a:srgbClr val="CC3300"/>
                </a:solidFill>
                <a:latin typeface="Century Gothic" pitchFamily="34" charset="0"/>
              </a:rPr>
              <a:t>20: {B,C}, {B, E}, {C,E}</a:t>
            </a:r>
            <a:r>
              <a:rPr lang="en-US" sz="1500" b="1">
                <a:latin typeface="Century Gothic" pitchFamily="34" charset="0"/>
              </a:rPr>
              <a:t>     </a:t>
            </a:r>
            <a:r>
              <a:rPr lang="en-US" sz="1500" b="1">
                <a:solidFill>
                  <a:srgbClr val="009900"/>
                </a:solidFill>
                <a:latin typeface="Century Gothic" pitchFamily="34" charset="0"/>
              </a:rPr>
              <a:t>30: {A,B}, {A, C}, {A,E}, {B,C}, {B, E}, {C,E}</a:t>
            </a:r>
            <a:r>
              <a:rPr lang="en-US" sz="1500" b="1">
                <a:latin typeface="Century Gothic" pitchFamily="34" charset="0"/>
              </a:rPr>
              <a:t>  </a:t>
            </a:r>
            <a:r>
              <a:rPr lang="en-US" sz="1500" b="1">
                <a:solidFill>
                  <a:srgbClr val="0070C0"/>
                </a:solidFill>
                <a:latin typeface="Century Gothic" pitchFamily="34" charset="0"/>
              </a:rPr>
              <a:t>40: {B, E}</a:t>
            </a:r>
          </a:p>
        </p:txBody>
      </p:sp>
      <p:graphicFrame>
        <p:nvGraphicFramePr>
          <p:cNvPr id="47391" name="Group 287"/>
          <p:cNvGraphicFramePr>
            <a:graphicFrameLocks noGrp="1"/>
          </p:cNvGraphicFramePr>
          <p:nvPr/>
        </p:nvGraphicFramePr>
        <p:xfrm>
          <a:off x="1992313" y="4529138"/>
          <a:ext cx="6683375" cy="274638"/>
        </p:xfrm>
        <a:graphic>
          <a:graphicData uri="http://schemas.openxmlformats.org/drawingml/2006/table">
            <a:tbl>
              <a:tblPr/>
              <a:tblGrid>
                <a:gridCol w="955675"/>
                <a:gridCol w="954087"/>
                <a:gridCol w="955675"/>
                <a:gridCol w="952500"/>
                <a:gridCol w="955675"/>
                <a:gridCol w="954088"/>
                <a:gridCol w="9556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385" name="Group 281"/>
          <p:cNvGraphicFramePr>
            <a:graphicFrameLocks noGrp="1"/>
          </p:cNvGraphicFramePr>
          <p:nvPr>
            <p:ph idx="4294967295"/>
          </p:nvPr>
        </p:nvGraphicFramePr>
        <p:xfrm>
          <a:off x="1979613" y="3452813"/>
          <a:ext cx="6696075" cy="1067078"/>
        </p:xfrm>
        <a:graphic>
          <a:graphicData uri="http://schemas.openxmlformats.org/drawingml/2006/table">
            <a:tbl>
              <a:tblPr/>
              <a:tblGrid>
                <a:gridCol w="957262"/>
                <a:gridCol w="955675"/>
                <a:gridCol w="957263"/>
                <a:gridCol w="955675"/>
                <a:gridCol w="957262"/>
                <a:gridCol w="955675"/>
                <a:gridCol w="957263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{A,D}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{A,E}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{B,C}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{B,E}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{A,B}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{A,C}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{C,D}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{A,C}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378" name="Text Box 274"/>
          <p:cNvSpPr txBox="1">
            <a:spLocks noChangeArrowheads="1"/>
          </p:cNvSpPr>
          <p:nvPr/>
        </p:nvSpPr>
        <p:spPr bwMode="auto">
          <a:xfrm>
            <a:off x="71438" y="3402013"/>
            <a:ext cx="1339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Hash codes</a:t>
            </a:r>
          </a:p>
        </p:txBody>
      </p:sp>
      <p:sp>
        <p:nvSpPr>
          <p:cNvPr id="47379" name="Text Box 275"/>
          <p:cNvSpPr txBox="1">
            <a:spLocks noChangeArrowheads="1"/>
          </p:cNvSpPr>
          <p:nvPr/>
        </p:nvSpPr>
        <p:spPr bwMode="auto">
          <a:xfrm>
            <a:off x="71438" y="3906838"/>
            <a:ext cx="950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Buckets</a:t>
            </a:r>
          </a:p>
        </p:txBody>
      </p:sp>
      <p:sp>
        <p:nvSpPr>
          <p:cNvPr id="47381" name="Line 277"/>
          <p:cNvSpPr>
            <a:spLocks noChangeShapeType="1"/>
          </p:cNvSpPr>
          <p:nvPr/>
        </p:nvSpPr>
        <p:spPr bwMode="auto">
          <a:xfrm>
            <a:off x="1474788" y="3595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2" name="Line 278"/>
          <p:cNvSpPr>
            <a:spLocks noChangeShapeType="1"/>
          </p:cNvSpPr>
          <p:nvPr/>
        </p:nvSpPr>
        <p:spPr bwMode="auto">
          <a:xfrm>
            <a:off x="1474788" y="41005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3" name="Text Box 279"/>
          <p:cNvSpPr txBox="1">
            <a:spLocks noChangeArrowheads="1"/>
          </p:cNvSpPr>
          <p:nvPr/>
        </p:nvSpPr>
        <p:spPr bwMode="auto">
          <a:xfrm>
            <a:off x="106363" y="4443413"/>
            <a:ext cx="10334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Buckets </a:t>
            </a:r>
          </a:p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counters</a:t>
            </a:r>
          </a:p>
        </p:txBody>
      </p:sp>
      <p:sp>
        <p:nvSpPr>
          <p:cNvPr id="47384" name="Line 280"/>
          <p:cNvSpPr>
            <a:spLocks noChangeShapeType="1"/>
          </p:cNvSpPr>
          <p:nvPr/>
        </p:nvSpPr>
        <p:spPr bwMode="auto">
          <a:xfrm>
            <a:off x="1474788" y="46624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6" name="Text Box 282"/>
          <p:cNvSpPr txBox="1">
            <a:spLocks noChangeArrowheads="1"/>
          </p:cNvSpPr>
          <p:nvPr/>
        </p:nvSpPr>
        <p:spPr bwMode="auto">
          <a:xfrm>
            <a:off x="71438" y="5167313"/>
            <a:ext cx="21240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A50021"/>
                </a:solidFill>
                <a:latin typeface="Century Gothic" pitchFamily="34" charset="0"/>
              </a:rPr>
              <a:t>min-support=2</a:t>
            </a:r>
          </a:p>
          <a:p>
            <a:r>
              <a:rPr lang="en-US" sz="1600" b="1">
                <a:solidFill>
                  <a:srgbClr val="A50021"/>
                </a:solidFill>
                <a:latin typeface="Century Gothic" pitchFamily="34" charset="0"/>
              </a:rPr>
              <a:t>We have the following </a:t>
            </a:r>
          </a:p>
          <a:p>
            <a:r>
              <a:rPr lang="en-US" sz="1600" b="1">
                <a:solidFill>
                  <a:srgbClr val="A50021"/>
                </a:solidFill>
                <a:latin typeface="Century Gothic" pitchFamily="34" charset="0"/>
              </a:rPr>
              <a:t>binary vector</a:t>
            </a:r>
          </a:p>
        </p:txBody>
      </p:sp>
      <p:sp>
        <p:nvSpPr>
          <p:cNvPr id="47387" name="Text Box 283"/>
          <p:cNvSpPr txBox="1">
            <a:spLocks noChangeArrowheads="1"/>
          </p:cNvSpPr>
          <p:nvPr/>
        </p:nvSpPr>
        <p:spPr bwMode="auto">
          <a:xfrm>
            <a:off x="2122488" y="4878388"/>
            <a:ext cx="6337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solidFill>
                  <a:srgbClr val="A50021"/>
                </a:solidFill>
                <a:latin typeface="Century Gothic" pitchFamily="34" charset="0"/>
              </a:rPr>
              <a:t>   1                0                1                0                 1               0                 1</a:t>
            </a:r>
            <a:r>
              <a:rPr lang="en-US" sz="1500">
                <a:solidFill>
                  <a:srgbClr val="A50021"/>
                </a:solidFill>
                <a:latin typeface="Century Gothic" pitchFamily="34" charset="0"/>
              </a:rPr>
              <a:t>    </a:t>
            </a:r>
          </a:p>
        </p:txBody>
      </p:sp>
      <p:sp>
        <p:nvSpPr>
          <p:cNvPr id="47388" name="Line 284"/>
          <p:cNvSpPr>
            <a:spLocks noChangeShapeType="1"/>
          </p:cNvSpPr>
          <p:nvPr/>
        </p:nvSpPr>
        <p:spPr bwMode="auto">
          <a:xfrm flipV="1">
            <a:off x="1476375" y="5157788"/>
            <a:ext cx="865188" cy="719137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9" name="Rectangle 285"/>
          <p:cNvSpPr>
            <a:spLocks noChangeArrowheads="1"/>
          </p:cNvSpPr>
          <p:nvPr/>
        </p:nvSpPr>
        <p:spPr bwMode="auto">
          <a:xfrm>
            <a:off x="2827338" y="5084763"/>
            <a:ext cx="11049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500" b="1">
                <a:solidFill>
                  <a:srgbClr val="009900"/>
                </a:solidFill>
                <a:latin typeface="Century Gothic" pitchFamily="34" charset="0"/>
              </a:rPr>
              <a:t> </a:t>
            </a:r>
            <a:r>
              <a:rPr lang="en-US" sz="1500" b="1">
                <a:latin typeface="Century Gothic" pitchFamily="34" charset="0"/>
              </a:rPr>
              <a:t>{A,B}     1 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{A, C}   3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{A,E}     3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{B,C}     2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{B, E}     3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{C,E}     3</a:t>
            </a:r>
          </a:p>
        </p:txBody>
      </p:sp>
      <p:sp>
        <p:nvSpPr>
          <p:cNvPr id="47392" name="Rectangle 288"/>
          <p:cNvSpPr>
            <a:spLocks noChangeArrowheads="1"/>
          </p:cNvSpPr>
          <p:nvPr/>
        </p:nvSpPr>
        <p:spPr bwMode="auto">
          <a:xfrm>
            <a:off x="5676900" y="5322888"/>
            <a:ext cx="7667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500" b="1">
                <a:solidFill>
                  <a:srgbClr val="009900"/>
                </a:solidFill>
                <a:latin typeface="Century Gothic" pitchFamily="34" charset="0"/>
              </a:rPr>
              <a:t> </a:t>
            </a:r>
            <a:r>
              <a:rPr lang="en-US" sz="1500" b="1">
                <a:latin typeface="Century Gothic" pitchFamily="34" charset="0"/>
              </a:rPr>
              <a:t>{A, C}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{B,C} 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{B, E}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{C,E}</a:t>
            </a:r>
          </a:p>
        </p:txBody>
      </p:sp>
      <p:sp>
        <p:nvSpPr>
          <p:cNvPr id="47393" name="Line 289"/>
          <p:cNvSpPr>
            <a:spLocks noChangeShapeType="1"/>
          </p:cNvSpPr>
          <p:nvPr/>
        </p:nvSpPr>
        <p:spPr bwMode="auto">
          <a:xfrm>
            <a:off x="4127500" y="5913438"/>
            <a:ext cx="1439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97" name="Rectangle 129"/>
          <p:cNvSpPr>
            <a:spLocks noChangeArrowheads="1"/>
          </p:cNvSpPr>
          <p:nvPr/>
        </p:nvSpPr>
        <p:spPr bwMode="auto">
          <a:xfrm>
            <a:off x="179388" y="6527800"/>
            <a:ext cx="8964612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i="1">
                <a:latin typeface="Century Schoolbook" pitchFamily="18" charset="0"/>
              </a:rPr>
              <a:t>J. Park, M. Chen, and P. Yu. An effective hash-based algorithm for mining association rules. SIGMOD’95</a:t>
            </a:r>
          </a:p>
        </p:txBody>
      </p:sp>
      <p:sp>
        <p:nvSpPr>
          <p:cNvPr id="33899" name="Text Box 3"/>
          <p:cNvSpPr txBox="1">
            <a:spLocks noChangeArrowheads="1"/>
          </p:cNvSpPr>
          <p:nvPr/>
        </p:nvSpPr>
        <p:spPr bwMode="auto">
          <a:xfrm>
            <a:off x="412750" y="609600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Database</a:t>
            </a:r>
          </a:p>
        </p:txBody>
      </p:sp>
      <p:sp>
        <p:nvSpPr>
          <p:cNvPr id="173064" name="Text Box 4"/>
          <p:cNvSpPr txBox="1">
            <a:spLocks noChangeArrowheads="1"/>
          </p:cNvSpPr>
          <p:nvPr/>
        </p:nvSpPr>
        <p:spPr bwMode="auto">
          <a:xfrm>
            <a:off x="2176463" y="1382713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  <a:r>
              <a:rPr lang="en-US" sz="2400" baseline="30000">
                <a:latin typeface="Times New Roman" pitchFamily="18" charset="0"/>
              </a:rPr>
              <a:t>st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65" name="Line 5"/>
          <p:cNvSpPr>
            <a:spLocks noChangeShapeType="1"/>
          </p:cNvSpPr>
          <p:nvPr/>
        </p:nvSpPr>
        <p:spPr bwMode="auto">
          <a:xfrm>
            <a:off x="2297113" y="1828800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66" name="Text Box 6"/>
          <p:cNvSpPr txBox="1">
            <a:spLocks noChangeArrowheads="1"/>
          </p:cNvSpPr>
          <p:nvPr/>
        </p:nvSpPr>
        <p:spPr bwMode="auto">
          <a:xfrm>
            <a:off x="2759075" y="8302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938213"/>
          <a:ext cx="1905000" cy="1554163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A, C, 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A, 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771525"/>
          <a:ext cx="1752600" cy="1865313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{D}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{E}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2" grpId="0"/>
      <p:bldP spid="47378" grpId="0"/>
      <p:bldP spid="47379" grpId="0"/>
      <p:bldP spid="47381" grpId="0" animBg="1"/>
      <p:bldP spid="47382" grpId="0" animBg="1"/>
      <p:bldP spid="47383" grpId="0"/>
      <p:bldP spid="47384" grpId="0" animBg="1"/>
      <p:bldP spid="47386" grpId="0"/>
      <p:bldP spid="47387" grpId="0"/>
      <p:bldP spid="47388" grpId="0" animBg="1"/>
      <p:bldP spid="47389" grpId="0"/>
      <p:bldP spid="47392" grpId="0"/>
      <p:bldP spid="473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Frequent Pattern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Frequent Pattern:</a:t>
            </a:r>
            <a:r>
              <a:rPr lang="en-US" sz="2000" smtClean="0"/>
              <a:t> a pattern (a set of items, subsequences, substructures, etc.) that occurs frequently in a data set  </a:t>
            </a:r>
          </a:p>
          <a:p>
            <a:pPr>
              <a:buClr>
                <a:srgbClr val="0070C0"/>
              </a:buClr>
            </a:pPr>
            <a:endParaRPr lang="en-US" sz="2000" b="1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Goal: </a:t>
            </a:r>
            <a:r>
              <a:rPr lang="en-US" sz="2000" smtClean="0"/>
              <a:t> finding inherent regularities in data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What products were often purchased together?— Beer and diapers?!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What are the subsequent purchases after buying a PC?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What kinds of DNA are sensitive to this new drug?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Can we automatically classify Web documents?</a:t>
            </a:r>
            <a:endParaRPr lang="en-US" sz="1900" smtClean="0"/>
          </a:p>
          <a:p>
            <a:pPr>
              <a:buClr>
                <a:srgbClr val="0070C0"/>
              </a:buClr>
            </a:pPr>
            <a:endParaRPr lang="en-US" sz="1900" smtClean="0"/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Applications: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2000" smtClean="0">
                <a:solidFill>
                  <a:schemeClr val="tx1"/>
                </a:solidFill>
              </a:rPr>
              <a:t>Basket data analysis, cross-marketing, catalog design, sale campaign analysis, Web log (click stream) analysis, and DNA sequence analysis.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(B) Partition: Scan Database Only Twice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Subdivide the transactions of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D</a:t>
            </a:r>
            <a:r>
              <a:rPr lang="en-US" sz="2000">
                <a:latin typeface="Century Gothic" pitchFamily="34" charset="0"/>
              </a:rPr>
              <a:t> into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 k</a:t>
            </a:r>
            <a:r>
              <a:rPr lang="en-US" sz="2000">
                <a:latin typeface="Century Gothic" pitchFamily="34" charset="0"/>
              </a:rPr>
              <a:t> non overlapping partitions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Any itemset that is potentially frequent in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D</a:t>
            </a:r>
            <a:r>
              <a:rPr lang="en-US" sz="2000">
                <a:latin typeface="Century Gothic" pitchFamily="34" charset="0"/>
              </a:rPr>
              <a:t> must be frequent in at least one of the partitions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Di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Each partition can fit into main memory, thus it is read only once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Steps: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Scan1: partition database and find local frequent patterns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Scan2: consolidate global frequent patterns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</p:txBody>
      </p:sp>
      <p:sp>
        <p:nvSpPr>
          <p:cNvPr id="34819" name="Rectangle 131"/>
          <p:cNvSpPr>
            <a:spLocks noChangeArrowheads="1"/>
          </p:cNvSpPr>
          <p:nvPr/>
        </p:nvSpPr>
        <p:spPr bwMode="auto">
          <a:xfrm>
            <a:off x="179388" y="6527800"/>
            <a:ext cx="8964612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latin typeface="Century Schoolbook" pitchFamily="18" charset="0"/>
              </a:rPr>
              <a:t>A. Savasere, E. Omiecinski and S. Navathe, VLDB’95</a:t>
            </a:r>
          </a:p>
          <a:p>
            <a:endParaRPr lang="en-US" sz="1200" b="1" i="1">
              <a:latin typeface="Century Schoolbook" pitchFamily="18" charset="0"/>
            </a:endParaRPr>
          </a:p>
          <a:p>
            <a:pPr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1200" b="1" i="1">
              <a:latin typeface="Century Schoolbook" pitchFamily="18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773113" y="4302125"/>
            <a:ext cx="10668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2601913" y="4149725"/>
            <a:ext cx="10668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5649913" y="4302125"/>
            <a:ext cx="10668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3" name="Oval 9"/>
          <p:cNvSpPr>
            <a:spLocks noChangeArrowheads="1"/>
          </p:cNvSpPr>
          <p:nvPr/>
        </p:nvSpPr>
        <p:spPr bwMode="auto">
          <a:xfrm>
            <a:off x="4278313" y="4911725"/>
            <a:ext cx="46037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4" name="Oval 11"/>
          <p:cNvSpPr>
            <a:spLocks noChangeArrowheads="1"/>
          </p:cNvSpPr>
          <p:nvPr/>
        </p:nvSpPr>
        <p:spPr bwMode="auto">
          <a:xfrm>
            <a:off x="4613275" y="4911725"/>
            <a:ext cx="46038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5" name="Oval 12"/>
          <p:cNvSpPr>
            <a:spLocks noChangeArrowheads="1"/>
          </p:cNvSpPr>
          <p:nvPr/>
        </p:nvSpPr>
        <p:spPr bwMode="auto">
          <a:xfrm>
            <a:off x="4964113" y="4911725"/>
            <a:ext cx="46037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6" name="TextBox 13"/>
          <p:cNvSpPr txBox="1">
            <a:spLocks noChangeArrowheads="1"/>
          </p:cNvSpPr>
          <p:nvPr/>
        </p:nvSpPr>
        <p:spPr bwMode="auto">
          <a:xfrm>
            <a:off x="1077913" y="55213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D</a:t>
            </a:r>
            <a:r>
              <a:rPr lang="en-US" baseline="-25000">
                <a:latin typeface="Tahoma" pitchFamily="34" charset="0"/>
              </a:rPr>
              <a:t>1</a:t>
            </a:r>
          </a:p>
        </p:txBody>
      </p:sp>
      <p:sp>
        <p:nvSpPr>
          <p:cNvPr id="34827" name="TextBox 14"/>
          <p:cNvSpPr txBox="1">
            <a:spLocks noChangeArrowheads="1"/>
          </p:cNvSpPr>
          <p:nvPr/>
        </p:nvSpPr>
        <p:spPr bwMode="auto">
          <a:xfrm>
            <a:off x="2962275" y="55213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D</a:t>
            </a:r>
            <a:r>
              <a:rPr lang="en-US" baseline="-25000">
                <a:latin typeface="Tahoma" pitchFamily="34" charset="0"/>
              </a:rPr>
              <a:t>2</a:t>
            </a:r>
          </a:p>
        </p:txBody>
      </p:sp>
      <p:sp>
        <p:nvSpPr>
          <p:cNvPr id="34828" name="TextBox 15"/>
          <p:cNvSpPr txBox="1">
            <a:spLocks noChangeArrowheads="1"/>
          </p:cNvSpPr>
          <p:nvPr/>
        </p:nvSpPr>
        <p:spPr bwMode="auto">
          <a:xfrm>
            <a:off x="6032500" y="55213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D</a:t>
            </a:r>
            <a:r>
              <a:rPr lang="en-US" baseline="-25000">
                <a:latin typeface="Tahoma" pitchFamily="34" charset="0"/>
              </a:rPr>
              <a:t>k</a:t>
            </a:r>
          </a:p>
        </p:txBody>
      </p:sp>
      <p:sp>
        <p:nvSpPr>
          <p:cNvPr id="34829" name="TextBox 16"/>
          <p:cNvSpPr txBox="1">
            <a:spLocks noChangeArrowheads="1"/>
          </p:cNvSpPr>
          <p:nvPr/>
        </p:nvSpPr>
        <p:spPr bwMode="auto">
          <a:xfrm>
            <a:off x="2068513" y="5521325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+</a:t>
            </a:r>
          </a:p>
        </p:txBody>
      </p:sp>
      <p:sp>
        <p:nvSpPr>
          <p:cNvPr id="34830" name="TextBox 18"/>
          <p:cNvSpPr txBox="1">
            <a:spLocks noChangeArrowheads="1"/>
          </p:cNvSpPr>
          <p:nvPr/>
        </p:nvSpPr>
        <p:spPr bwMode="auto">
          <a:xfrm>
            <a:off x="6945313" y="55213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=       D</a:t>
            </a:r>
          </a:p>
        </p:txBody>
      </p:sp>
      <p:sp>
        <p:nvSpPr>
          <p:cNvPr id="34831" name="TextBox 19"/>
          <p:cNvSpPr txBox="1">
            <a:spLocks noChangeArrowheads="1"/>
          </p:cNvSpPr>
          <p:nvPr/>
        </p:nvSpPr>
        <p:spPr bwMode="auto">
          <a:xfrm>
            <a:off x="5345113" y="5521325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+</a:t>
            </a:r>
          </a:p>
        </p:txBody>
      </p:sp>
      <p:sp>
        <p:nvSpPr>
          <p:cNvPr id="34832" name="TextBox 20"/>
          <p:cNvSpPr txBox="1">
            <a:spLocks noChangeArrowheads="1"/>
          </p:cNvSpPr>
          <p:nvPr/>
        </p:nvSpPr>
        <p:spPr bwMode="auto">
          <a:xfrm>
            <a:off x="3821113" y="5521325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(C) Sampling for Frequent Patterns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549275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Select a sample of the original database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Mine frequent patterns within the sample using Apriori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Use a lower support threshold than the minimum support to find local frequent itemsets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Scan the database once to verify the frequent itemsets found in the sample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Only broader frequent patterns are checked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</a:rPr>
              <a:t>Example: check abcd instead of ab, ac,…, etc.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Scan the database again to find missed frequent patterns </a:t>
            </a:r>
            <a:r>
              <a:rPr lang="en-US"/>
              <a:t>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79388" y="6438900"/>
            <a:ext cx="896461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i="1">
                <a:latin typeface="Century Schoolbook" pitchFamily="18" charset="0"/>
              </a:rPr>
              <a:t>H. Toivonen. Sampling large databases for association rules. In VLDB’96</a:t>
            </a:r>
          </a:p>
          <a:p>
            <a:pPr algn="ctr"/>
            <a:endParaRPr lang="en-US" sz="1200" b="1" i="1">
              <a:latin typeface="Century Schoolbook" pitchFamily="18" charset="0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1200" b="1" i="1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(D) Dynamic: Reduce Number of Scans</a:t>
            </a:r>
          </a:p>
        </p:txBody>
      </p:sp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79388" y="6400800"/>
            <a:ext cx="8964612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latin typeface="Century Schoolbook" pitchFamily="18" charset="0"/>
              </a:rPr>
              <a:t>S. Brin R. Motwani, J. Ullman, and S. Tsur. Dynamic itemset counting and implication rules for market basket data. In SIGMOD’97</a:t>
            </a:r>
          </a:p>
          <a:p>
            <a:pPr algn="ctr"/>
            <a:endParaRPr lang="en-US" sz="1200" b="1" i="1">
              <a:latin typeface="Century Schoolbook" pitchFamily="18" charset="0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1200" b="1" i="1">
              <a:latin typeface="Century Schoolbook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98588" y="1412875"/>
            <a:ext cx="89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ABCD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31788" y="2174875"/>
            <a:ext cx="7175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93788" y="2174875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ABD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855788" y="2174875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ACD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541588" y="2174875"/>
            <a:ext cx="736600" cy="425450"/>
          </a:xfrm>
          <a:prstGeom prst="rect">
            <a:avLst/>
          </a:prstGeom>
          <a:noFill/>
          <a:ln w="28575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BCD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793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889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AC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398588" y="2936875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BC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008188" y="2936875"/>
            <a:ext cx="581025" cy="425450"/>
          </a:xfrm>
          <a:prstGeom prst="rect">
            <a:avLst/>
          </a:prstGeom>
          <a:noFill/>
          <a:ln w="28575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AD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6939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BD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3797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CD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96913" y="3789363"/>
            <a:ext cx="393700" cy="422275"/>
          </a:xfrm>
          <a:prstGeom prst="rect">
            <a:avLst/>
          </a:prstGeom>
          <a:noFill/>
          <a:ln w="25400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246188" y="3775075"/>
            <a:ext cx="3635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779588" y="3775075"/>
            <a:ext cx="3635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C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312988" y="3775075"/>
            <a:ext cx="393700" cy="422275"/>
          </a:xfrm>
          <a:prstGeom prst="rect">
            <a:avLst/>
          </a:prstGeom>
          <a:noFill/>
          <a:ln w="25400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D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611313" y="4475163"/>
            <a:ext cx="4381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{}</a:t>
            </a:r>
          </a:p>
        </p:txBody>
      </p:sp>
      <p:cxnSp>
        <p:nvCxnSpPr>
          <p:cNvPr id="36883" name="AutoShape 19"/>
          <p:cNvCxnSpPr>
            <a:cxnSpLocks noChangeShapeType="1"/>
            <a:stCxn id="36882" idx="0"/>
            <a:endCxn id="36878" idx="2"/>
          </p:cNvCxnSpPr>
          <p:nvPr/>
        </p:nvCxnSpPr>
        <p:spPr bwMode="auto">
          <a:xfrm flipH="1" flipV="1">
            <a:off x="893763" y="4224338"/>
            <a:ext cx="936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4" name="AutoShape 20"/>
          <p:cNvCxnSpPr>
            <a:cxnSpLocks noChangeShapeType="1"/>
            <a:stCxn id="36882" idx="0"/>
            <a:endCxn id="36879" idx="2"/>
          </p:cNvCxnSpPr>
          <p:nvPr/>
        </p:nvCxnSpPr>
        <p:spPr bwMode="auto">
          <a:xfrm flipH="1" flipV="1">
            <a:off x="1428750" y="4181475"/>
            <a:ext cx="401638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5" name="AutoShape 21"/>
          <p:cNvCxnSpPr>
            <a:cxnSpLocks noChangeShapeType="1"/>
            <a:stCxn id="36882" idx="0"/>
            <a:endCxn id="36880" idx="2"/>
          </p:cNvCxnSpPr>
          <p:nvPr/>
        </p:nvCxnSpPr>
        <p:spPr bwMode="auto">
          <a:xfrm flipV="1">
            <a:off x="1830388" y="4181475"/>
            <a:ext cx="131762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6" name="AutoShape 22"/>
          <p:cNvCxnSpPr>
            <a:cxnSpLocks noChangeShapeType="1"/>
            <a:stCxn id="36882" idx="0"/>
            <a:endCxn id="36881" idx="2"/>
          </p:cNvCxnSpPr>
          <p:nvPr/>
        </p:nvCxnSpPr>
        <p:spPr bwMode="auto">
          <a:xfrm flipV="1">
            <a:off x="1830388" y="4210050"/>
            <a:ext cx="679450" cy="265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7" name="AutoShape 23"/>
          <p:cNvCxnSpPr>
            <a:cxnSpLocks noChangeShapeType="1"/>
            <a:stCxn id="36878" idx="0"/>
            <a:endCxn id="36872" idx="2"/>
          </p:cNvCxnSpPr>
          <p:nvPr/>
        </p:nvCxnSpPr>
        <p:spPr bwMode="auto">
          <a:xfrm flipH="1" flipV="1">
            <a:off x="454025" y="3343275"/>
            <a:ext cx="439738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8" name="AutoShape 24"/>
          <p:cNvCxnSpPr>
            <a:cxnSpLocks noChangeShapeType="1"/>
            <a:stCxn id="36878" idx="0"/>
            <a:endCxn id="36873" idx="2"/>
          </p:cNvCxnSpPr>
          <p:nvPr/>
        </p:nvCxnSpPr>
        <p:spPr bwMode="auto">
          <a:xfrm flipV="1">
            <a:off x="893763" y="3343275"/>
            <a:ext cx="169862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9" name="AutoShape 25"/>
          <p:cNvCxnSpPr>
            <a:cxnSpLocks noChangeShapeType="1"/>
            <a:stCxn id="36878" idx="0"/>
            <a:endCxn id="36875" idx="2"/>
          </p:cNvCxnSpPr>
          <p:nvPr/>
        </p:nvCxnSpPr>
        <p:spPr bwMode="auto">
          <a:xfrm flipV="1">
            <a:off x="893763" y="3376613"/>
            <a:ext cx="1404937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0" name="AutoShape 26"/>
          <p:cNvCxnSpPr>
            <a:cxnSpLocks noChangeShapeType="1"/>
            <a:stCxn id="36879" idx="0"/>
            <a:endCxn id="36874" idx="2"/>
          </p:cNvCxnSpPr>
          <p:nvPr/>
        </p:nvCxnSpPr>
        <p:spPr bwMode="auto">
          <a:xfrm flipV="1">
            <a:off x="1428750" y="3343275"/>
            <a:ext cx="236538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1" name="AutoShape 27"/>
          <p:cNvCxnSpPr>
            <a:cxnSpLocks noChangeShapeType="1"/>
            <a:stCxn id="36879" idx="0"/>
            <a:endCxn id="36872" idx="2"/>
          </p:cNvCxnSpPr>
          <p:nvPr/>
        </p:nvCxnSpPr>
        <p:spPr bwMode="auto">
          <a:xfrm flipH="1" flipV="1">
            <a:off x="454025" y="3343275"/>
            <a:ext cx="9747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2" name="AutoShape 28"/>
          <p:cNvCxnSpPr>
            <a:cxnSpLocks noChangeShapeType="1"/>
            <a:stCxn id="36879" idx="0"/>
            <a:endCxn id="36876" idx="2"/>
          </p:cNvCxnSpPr>
          <p:nvPr/>
        </p:nvCxnSpPr>
        <p:spPr bwMode="auto">
          <a:xfrm flipV="1">
            <a:off x="1428750" y="3343275"/>
            <a:ext cx="15398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3" name="AutoShape 29"/>
          <p:cNvCxnSpPr>
            <a:cxnSpLocks noChangeShapeType="1"/>
            <a:stCxn id="36880" idx="0"/>
            <a:endCxn id="36873" idx="2"/>
          </p:cNvCxnSpPr>
          <p:nvPr/>
        </p:nvCxnSpPr>
        <p:spPr bwMode="auto">
          <a:xfrm flipH="1" flipV="1">
            <a:off x="1063625" y="3343275"/>
            <a:ext cx="8985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4" name="AutoShape 30"/>
          <p:cNvCxnSpPr>
            <a:cxnSpLocks noChangeShapeType="1"/>
            <a:stCxn id="36880" idx="0"/>
            <a:endCxn id="36874" idx="2"/>
          </p:cNvCxnSpPr>
          <p:nvPr/>
        </p:nvCxnSpPr>
        <p:spPr bwMode="auto">
          <a:xfrm flipH="1" flipV="1">
            <a:off x="1665288" y="3343275"/>
            <a:ext cx="296862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5" name="AutoShape 31"/>
          <p:cNvCxnSpPr>
            <a:cxnSpLocks noChangeShapeType="1"/>
            <a:stCxn id="36880" idx="0"/>
            <a:endCxn id="36877" idx="2"/>
          </p:cNvCxnSpPr>
          <p:nvPr/>
        </p:nvCxnSpPr>
        <p:spPr bwMode="auto">
          <a:xfrm flipV="1">
            <a:off x="1962150" y="3343275"/>
            <a:ext cx="1692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6" name="AutoShape 32"/>
          <p:cNvCxnSpPr>
            <a:cxnSpLocks noChangeShapeType="1"/>
            <a:stCxn id="36881" idx="0"/>
            <a:endCxn id="36875" idx="2"/>
          </p:cNvCxnSpPr>
          <p:nvPr/>
        </p:nvCxnSpPr>
        <p:spPr bwMode="auto">
          <a:xfrm flipH="1" flipV="1">
            <a:off x="2298700" y="3376613"/>
            <a:ext cx="211138" cy="385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7" name="AutoShape 33"/>
          <p:cNvCxnSpPr>
            <a:cxnSpLocks noChangeShapeType="1"/>
            <a:stCxn id="36881" idx="0"/>
            <a:endCxn id="36876" idx="2"/>
          </p:cNvCxnSpPr>
          <p:nvPr/>
        </p:nvCxnSpPr>
        <p:spPr bwMode="auto">
          <a:xfrm flipV="1">
            <a:off x="2509838" y="3343275"/>
            <a:ext cx="458787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8" name="AutoShape 34"/>
          <p:cNvCxnSpPr>
            <a:cxnSpLocks noChangeShapeType="1"/>
            <a:stCxn id="36881" idx="0"/>
            <a:endCxn id="36877" idx="2"/>
          </p:cNvCxnSpPr>
          <p:nvPr/>
        </p:nvCxnSpPr>
        <p:spPr bwMode="auto">
          <a:xfrm flipV="1">
            <a:off x="2509838" y="3343275"/>
            <a:ext cx="1144587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9" name="AutoShape 35"/>
          <p:cNvCxnSpPr>
            <a:cxnSpLocks noChangeShapeType="1"/>
            <a:stCxn id="36872" idx="0"/>
            <a:endCxn id="36868" idx="2"/>
          </p:cNvCxnSpPr>
          <p:nvPr/>
        </p:nvCxnSpPr>
        <p:spPr bwMode="auto">
          <a:xfrm flipV="1">
            <a:off x="454025" y="2581275"/>
            <a:ext cx="236538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0" name="AutoShape 36"/>
          <p:cNvCxnSpPr>
            <a:cxnSpLocks noChangeShapeType="1"/>
            <a:stCxn id="36872" idx="0"/>
            <a:endCxn id="36869" idx="2"/>
          </p:cNvCxnSpPr>
          <p:nvPr/>
        </p:nvCxnSpPr>
        <p:spPr bwMode="auto">
          <a:xfrm flipV="1">
            <a:off x="454025" y="2571750"/>
            <a:ext cx="100171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1" name="AutoShape 37"/>
          <p:cNvCxnSpPr>
            <a:cxnSpLocks noChangeShapeType="1"/>
            <a:stCxn id="36873" idx="0"/>
            <a:endCxn id="36868" idx="2"/>
          </p:cNvCxnSpPr>
          <p:nvPr/>
        </p:nvCxnSpPr>
        <p:spPr bwMode="auto">
          <a:xfrm flipH="1" flipV="1">
            <a:off x="690563" y="2581275"/>
            <a:ext cx="37306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2" name="AutoShape 38"/>
          <p:cNvCxnSpPr>
            <a:cxnSpLocks noChangeShapeType="1"/>
            <a:stCxn id="36873" idx="0"/>
            <a:endCxn id="36870" idx="2"/>
          </p:cNvCxnSpPr>
          <p:nvPr/>
        </p:nvCxnSpPr>
        <p:spPr bwMode="auto">
          <a:xfrm flipV="1">
            <a:off x="1063625" y="2571750"/>
            <a:ext cx="115411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3" name="AutoShape 39"/>
          <p:cNvCxnSpPr>
            <a:cxnSpLocks noChangeShapeType="1"/>
            <a:stCxn id="36874" idx="0"/>
            <a:endCxn id="36868" idx="2"/>
          </p:cNvCxnSpPr>
          <p:nvPr/>
        </p:nvCxnSpPr>
        <p:spPr bwMode="auto">
          <a:xfrm flipH="1" flipV="1">
            <a:off x="690563" y="2581275"/>
            <a:ext cx="97472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4" name="AutoShape 40"/>
          <p:cNvCxnSpPr>
            <a:cxnSpLocks noChangeShapeType="1"/>
            <a:stCxn id="36874" idx="0"/>
            <a:endCxn id="36871" idx="2"/>
          </p:cNvCxnSpPr>
          <p:nvPr/>
        </p:nvCxnSpPr>
        <p:spPr bwMode="auto">
          <a:xfrm flipV="1">
            <a:off x="1665288" y="2614613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5" name="AutoShape 41"/>
          <p:cNvCxnSpPr>
            <a:cxnSpLocks noChangeShapeType="1"/>
            <a:stCxn id="36876" idx="0"/>
            <a:endCxn id="36869" idx="2"/>
          </p:cNvCxnSpPr>
          <p:nvPr/>
        </p:nvCxnSpPr>
        <p:spPr bwMode="auto">
          <a:xfrm flipH="1" flipV="1">
            <a:off x="1455738" y="2571750"/>
            <a:ext cx="151288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6" name="AutoShape 42"/>
          <p:cNvCxnSpPr>
            <a:cxnSpLocks noChangeShapeType="1"/>
            <a:stCxn id="36874" idx="0"/>
            <a:endCxn id="36871" idx="2"/>
          </p:cNvCxnSpPr>
          <p:nvPr/>
        </p:nvCxnSpPr>
        <p:spPr bwMode="auto">
          <a:xfrm flipV="1">
            <a:off x="1665288" y="2614613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7" name="AutoShape 43"/>
          <p:cNvCxnSpPr>
            <a:cxnSpLocks noChangeShapeType="1"/>
            <a:stCxn id="36876" idx="0"/>
            <a:endCxn id="36871" idx="2"/>
          </p:cNvCxnSpPr>
          <p:nvPr/>
        </p:nvCxnSpPr>
        <p:spPr bwMode="auto">
          <a:xfrm flipH="1" flipV="1">
            <a:off x="2909888" y="2614613"/>
            <a:ext cx="587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8" name="AutoShape 44"/>
          <p:cNvCxnSpPr>
            <a:cxnSpLocks noChangeShapeType="1"/>
            <a:stCxn id="36877" idx="0"/>
            <a:endCxn id="36870" idx="2"/>
          </p:cNvCxnSpPr>
          <p:nvPr/>
        </p:nvCxnSpPr>
        <p:spPr bwMode="auto">
          <a:xfrm flipH="1" flipV="1">
            <a:off x="2217738" y="2571750"/>
            <a:ext cx="143668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9" name="AutoShape 45"/>
          <p:cNvCxnSpPr>
            <a:cxnSpLocks noChangeShapeType="1"/>
            <a:stCxn id="36877" idx="0"/>
            <a:endCxn id="36871" idx="2"/>
          </p:cNvCxnSpPr>
          <p:nvPr/>
        </p:nvCxnSpPr>
        <p:spPr bwMode="auto">
          <a:xfrm flipH="1" flipV="1">
            <a:off x="2909888" y="2614613"/>
            <a:ext cx="7445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0" name="AutoShape 46"/>
          <p:cNvCxnSpPr>
            <a:cxnSpLocks noChangeShapeType="1"/>
            <a:stCxn id="36868" idx="0"/>
            <a:endCxn id="36867" idx="2"/>
          </p:cNvCxnSpPr>
          <p:nvPr/>
        </p:nvCxnSpPr>
        <p:spPr bwMode="auto">
          <a:xfrm flipV="1">
            <a:off x="690563" y="1809750"/>
            <a:ext cx="115411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1" name="AutoShape 47"/>
          <p:cNvCxnSpPr>
            <a:cxnSpLocks noChangeShapeType="1"/>
            <a:stCxn id="36869" idx="0"/>
            <a:endCxn id="36867" idx="2"/>
          </p:cNvCxnSpPr>
          <p:nvPr/>
        </p:nvCxnSpPr>
        <p:spPr bwMode="auto">
          <a:xfrm flipV="1">
            <a:off x="1455738" y="1809750"/>
            <a:ext cx="38893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2" name="AutoShape 48"/>
          <p:cNvCxnSpPr>
            <a:cxnSpLocks noChangeShapeType="1"/>
            <a:stCxn id="36870" idx="0"/>
            <a:endCxn id="36867" idx="2"/>
          </p:cNvCxnSpPr>
          <p:nvPr/>
        </p:nvCxnSpPr>
        <p:spPr bwMode="auto">
          <a:xfrm flipH="1" flipV="1">
            <a:off x="1844675" y="1809750"/>
            <a:ext cx="37306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3" name="AutoShape 49"/>
          <p:cNvCxnSpPr>
            <a:cxnSpLocks noChangeShapeType="1"/>
            <a:stCxn id="36871" idx="0"/>
            <a:endCxn id="36867" idx="2"/>
          </p:cNvCxnSpPr>
          <p:nvPr/>
        </p:nvCxnSpPr>
        <p:spPr bwMode="auto">
          <a:xfrm flipH="1" flipV="1">
            <a:off x="1844675" y="1809750"/>
            <a:ext cx="1065213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4" name="AutoShape 50"/>
          <p:cNvCxnSpPr>
            <a:cxnSpLocks noChangeShapeType="1"/>
            <a:stCxn id="36875" idx="0"/>
            <a:endCxn id="36870" idx="2"/>
          </p:cNvCxnSpPr>
          <p:nvPr/>
        </p:nvCxnSpPr>
        <p:spPr bwMode="auto">
          <a:xfrm flipH="1" flipV="1">
            <a:off x="2217738" y="2571750"/>
            <a:ext cx="80962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5" name="AutoShape 51"/>
          <p:cNvCxnSpPr>
            <a:cxnSpLocks noChangeShapeType="1"/>
            <a:stCxn id="36875" idx="0"/>
            <a:endCxn id="36869" idx="2"/>
          </p:cNvCxnSpPr>
          <p:nvPr/>
        </p:nvCxnSpPr>
        <p:spPr bwMode="auto">
          <a:xfrm flipH="1" flipV="1">
            <a:off x="1455738" y="2571750"/>
            <a:ext cx="842962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1017588" y="4841875"/>
            <a:ext cx="160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Itemset lattice</a:t>
            </a:r>
          </a:p>
        </p:txBody>
      </p:sp>
      <p:sp>
        <p:nvSpPr>
          <p:cNvPr id="36917" name="Rectangle 54"/>
          <p:cNvSpPr>
            <a:spLocks noChangeArrowheads="1"/>
          </p:cNvSpPr>
          <p:nvPr/>
        </p:nvSpPr>
        <p:spPr bwMode="auto">
          <a:xfrm>
            <a:off x="4343400" y="2732088"/>
            <a:ext cx="44958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rgbClr val="000066"/>
                </a:solidFill>
                <a:latin typeface="Times New Roman" pitchFamily="18" charset="0"/>
              </a:rPr>
              <a:t>Transactions</a:t>
            </a:r>
          </a:p>
        </p:txBody>
      </p:sp>
      <p:sp>
        <p:nvSpPr>
          <p:cNvPr id="36918" name="Line 55"/>
          <p:cNvSpPr>
            <a:spLocks noChangeShapeType="1"/>
          </p:cNvSpPr>
          <p:nvPr/>
        </p:nvSpPr>
        <p:spPr bwMode="auto">
          <a:xfrm>
            <a:off x="4343400" y="3492500"/>
            <a:ext cx="4414838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19" name="Text Box 56"/>
          <p:cNvSpPr txBox="1">
            <a:spLocks noChangeArrowheads="1"/>
          </p:cNvSpPr>
          <p:nvPr/>
        </p:nvSpPr>
        <p:spPr bwMode="auto">
          <a:xfrm>
            <a:off x="5713413" y="3113088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1-itemsets</a:t>
            </a:r>
          </a:p>
        </p:txBody>
      </p:sp>
      <p:sp>
        <p:nvSpPr>
          <p:cNvPr id="36920" name="Line 57"/>
          <p:cNvSpPr>
            <a:spLocks noChangeShapeType="1"/>
          </p:cNvSpPr>
          <p:nvPr/>
        </p:nvSpPr>
        <p:spPr bwMode="auto">
          <a:xfrm>
            <a:off x="4343400" y="3797300"/>
            <a:ext cx="4414838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21" name="Text Box 58"/>
          <p:cNvSpPr txBox="1">
            <a:spLocks noChangeArrowheads="1"/>
          </p:cNvSpPr>
          <p:nvPr/>
        </p:nvSpPr>
        <p:spPr bwMode="auto">
          <a:xfrm>
            <a:off x="5713413" y="3417888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2-itemsets</a:t>
            </a:r>
          </a:p>
        </p:txBody>
      </p:sp>
      <p:sp>
        <p:nvSpPr>
          <p:cNvPr id="36922" name="Line 59"/>
          <p:cNvSpPr>
            <a:spLocks noChangeShapeType="1"/>
          </p:cNvSpPr>
          <p:nvPr/>
        </p:nvSpPr>
        <p:spPr bwMode="auto">
          <a:xfrm>
            <a:off x="4343400" y="4102100"/>
            <a:ext cx="4414838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23" name="Text Box 60"/>
          <p:cNvSpPr txBox="1">
            <a:spLocks noChangeArrowheads="1"/>
          </p:cNvSpPr>
          <p:nvPr/>
        </p:nvSpPr>
        <p:spPr bwMode="auto">
          <a:xfrm>
            <a:off x="6170613" y="37226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6924" name="Text Box 61"/>
          <p:cNvSpPr txBox="1">
            <a:spLocks noChangeArrowheads="1"/>
          </p:cNvSpPr>
          <p:nvPr/>
        </p:nvSpPr>
        <p:spPr bwMode="auto">
          <a:xfrm>
            <a:off x="3276600" y="3494088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Apriori</a:t>
            </a:r>
          </a:p>
        </p:txBody>
      </p:sp>
      <p:sp>
        <p:nvSpPr>
          <p:cNvPr id="36925" name="Line 62"/>
          <p:cNvSpPr>
            <a:spLocks noChangeShapeType="1"/>
          </p:cNvSpPr>
          <p:nvPr/>
        </p:nvSpPr>
        <p:spPr bwMode="auto">
          <a:xfrm>
            <a:off x="4343400" y="4711700"/>
            <a:ext cx="4414838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26" name="Text Box 63"/>
          <p:cNvSpPr txBox="1">
            <a:spLocks noChangeArrowheads="1"/>
          </p:cNvSpPr>
          <p:nvPr/>
        </p:nvSpPr>
        <p:spPr bwMode="auto">
          <a:xfrm>
            <a:off x="5713413" y="4332288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1-itemsets</a:t>
            </a:r>
          </a:p>
        </p:txBody>
      </p:sp>
      <p:sp>
        <p:nvSpPr>
          <p:cNvPr id="36927" name="Line 64"/>
          <p:cNvSpPr>
            <a:spLocks noChangeShapeType="1"/>
          </p:cNvSpPr>
          <p:nvPr/>
        </p:nvSpPr>
        <p:spPr bwMode="auto">
          <a:xfrm>
            <a:off x="5181600" y="5018088"/>
            <a:ext cx="35814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28" name="Line 65"/>
          <p:cNvSpPr>
            <a:spLocks noChangeShapeType="1"/>
          </p:cNvSpPr>
          <p:nvPr/>
        </p:nvSpPr>
        <p:spPr bwMode="auto">
          <a:xfrm>
            <a:off x="4343400" y="5551488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36929" name="AutoShape 66"/>
          <p:cNvCxnSpPr>
            <a:cxnSpLocks noChangeShapeType="1"/>
            <a:stCxn id="36927" idx="1"/>
            <a:endCxn id="36928" idx="0"/>
          </p:cNvCxnSpPr>
          <p:nvPr/>
        </p:nvCxnSpPr>
        <p:spPr bwMode="auto">
          <a:xfrm flipH="1">
            <a:off x="4343400" y="5018088"/>
            <a:ext cx="4419600" cy="533400"/>
          </a:xfrm>
          <a:prstGeom prst="straightConnector1">
            <a:avLst/>
          </a:prstGeom>
          <a:noFill/>
          <a:ln w="9525">
            <a:solidFill>
              <a:srgbClr val="A50021"/>
            </a:solidFill>
            <a:prstDash val="dash"/>
            <a:round/>
            <a:headEnd/>
            <a:tailEnd/>
          </a:ln>
        </p:spPr>
      </p:cxnSp>
      <p:sp>
        <p:nvSpPr>
          <p:cNvPr id="36930" name="Text Box 67"/>
          <p:cNvSpPr txBox="1">
            <a:spLocks noChangeArrowheads="1"/>
          </p:cNvSpPr>
          <p:nvPr/>
        </p:nvSpPr>
        <p:spPr bwMode="auto">
          <a:xfrm>
            <a:off x="5867400" y="4637088"/>
            <a:ext cx="94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2-items</a:t>
            </a:r>
          </a:p>
        </p:txBody>
      </p:sp>
      <p:sp>
        <p:nvSpPr>
          <p:cNvPr id="36931" name="Line 68"/>
          <p:cNvSpPr>
            <a:spLocks noChangeShapeType="1"/>
          </p:cNvSpPr>
          <p:nvPr/>
        </p:nvSpPr>
        <p:spPr bwMode="auto">
          <a:xfrm>
            <a:off x="7086600" y="5322888"/>
            <a:ext cx="16764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2" name="Line 69"/>
          <p:cNvSpPr>
            <a:spLocks noChangeShapeType="1"/>
          </p:cNvSpPr>
          <p:nvPr/>
        </p:nvSpPr>
        <p:spPr bwMode="auto">
          <a:xfrm>
            <a:off x="4343400" y="5856288"/>
            <a:ext cx="2743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33" name="Text Box 70"/>
          <p:cNvSpPr txBox="1">
            <a:spLocks noChangeArrowheads="1"/>
          </p:cNvSpPr>
          <p:nvPr/>
        </p:nvSpPr>
        <p:spPr bwMode="auto">
          <a:xfrm>
            <a:off x="7527925" y="4956175"/>
            <a:ext cx="94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3-items</a:t>
            </a:r>
          </a:p>
        </p:txBody>
      </p:sp>
      <p:cxnSp>
        <p:nvCxnSpPr>
          <p:cNvPr id="36934" name="AutoShape 71"/>
          <p:cNvCxnSpPr>
            <a:cxnSpLocks noChangeShapeType="1"/>
            <a:stCxn id="36931" idx="1"/>
            <a:endCxn id="36932" idx="0"/>
          </p:cNvCxnSpPr>
          <p:nvPr/>
        </p:nvCxnSpPr>
        <p:spPr bwMode="auto">
          <a:xfrm flipH="1">
            <a:off x="4343400" y="5322888"/>
            <a:ext cx="4419600" cy="533400"/>
          </a:xfrm>
          <a:prstGeom prst="straightConnector1">
            <a:avLst/>
          </a:prstGeom>
          <a:noFill/>
          <a:ln w="9525">
            <a:solidFill>
              <a:srgbClr val="A50021"/>
            </a:solidFill>
            <a:prstDash val="dash"/>
            <a:round/>
            <a:headEnd/>
            <a:tailEnd/>
          </a:ln>
        </p:spPr>
      </p:cxnSp>
      <p:sp>
        <p:nvSpPr>
          <p:cNvPr id="36935" name="Text Box 72"/>
          <p:cNvSpPr txBox="1">
            <a:spLocks noChangeArrowheads="1"/>
          </p:cNvSpPr>
          <p:nvPr/>
        </p:nvSpPr>
        <p:spPr bwMode="auto">
          <a:xfrm>
            <a:off x="3641725" y="4956175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DIC</a:t>
            </a:r>
          </a:p>
        </p:txBody>
      </p:sp>
      <p:sp>
        <p:nvSpPr>
          <p:cNvPr id="36936" name="Content Placeholder 2"/>
          <p:cNvSpPr>
            <a:spLocks/>
          </p:cNvSpPr>
          <p:nvPr/>
        </p:nvSpPr>
        <p:spPr bwMode="auto">
          <a:xfrm>
            <a:off x="4067175" y="501650"/>
            <a:ext cx="5256213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Once both A and D are determined frequent, the counting of AD begins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Once all length-2 subsets of BCD are determined frequent, the counting of BCD begins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4.2.3 FP-growth: Frequent Pattern-Growth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Adopts a divide and conquer strategy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Compress the database representing frequent items into a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frequent –pattern tree</a:t>
            </a:r>
            <a:r>
              <a:rPr lang="en-US" sz="2000">
                <a:latin typeface="Century Gothic" pitchFamily="34" charset="0"/>
              </a:rPr>
              <a:t> or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FP-tree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Retains the itemset association information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Divid the compressed database into a set of conditional databases, each associated with one frequent item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Mine each such databases separately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Example: FP-growth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4319588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The first scan of data is the same as Apriori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Derive the set of frequent 1-itemsets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Let min-sup=2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Generate a set of ordered items </a:t>
            </a:r>
          </a:p>
        </p:txBody>
      </p:sp>
      <p:graphicFrame>
        <p:nvGraphicFramePr>
          <p:cNvPr id="42046" name="Group 62"/>
          <p:cNvGraphicFramePr>
            <a:graphicFrameLocks noGrp="1"/>
          </p:cNvGraphicFramePr>
          <p:nvPr/>
        </p:nvGraphicFramePr>
        <p:xfrm>
          <a:off x="5781675" y="1452563"/>
          <a:ext cx="3024188" cy="3355340"/>
        </p:xfrm>
        <a:graphic>
          <a:graphicData uri="http://schemas.openxmlformats.org/drawingml/2006/table">
            <a:tbl>
              <a:tblPr/>
              <a:tblGrid>
                <a:gridCol w="812800"/>
                <a:gridCol w="2211388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0" name="Text Box 66"/>
          <p:cNvSpPr txBox="1">
            <a:spLocks noChangeArrowheads="1"/>
          </p:cNvSpPr>
          <p:nvPr/>
        </p:nvSpPr>
        <p:spPr bwMode="auto">
          <a:xfrm>
            <a:off x="5880100" y="857250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1285" name="Group 85"/>
          <p:cNvGraphicFramePr>
            <a:graphicFrameLocks noGrp="1"/>
          </p:cNvGraphicFramePr>
          <p:nvPr/>
        </p:nvGraphicFramePr>
        <p:xfrm>
          <a:off x="1116013" y="3644900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39938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39939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2264" name="Group 40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87" name="Oval 63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88" name="Text Box 64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2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2400" name="Text Box 176"/>
          <p:cNvSpPr txBox="1">
            <a:spLocks noChangeArrowheads="1"/>
          </p:cNvSpPr>
          <p:nvPr/>
        </p:nvSpPr>
        <p:spPr bwMode="auto">
          <a:xfrm>
            <a:off x="5080000" y="2492375"/>
            <a:ext cx="3740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1- </a:t>
            </a:r>
            <a:r>
              <a:rPr lang="en-US" b="1" dirty="0"/>
              <a:t>Order the items T100: {I2,I1,I5}</a:t>
            </a:r>
          </a:p>
          <a:p>
            <a:r>
              <a:rPr lang="en-US" b="1" dirty="0">
                <a:solidFill>
                  <a:srgbClr val="0070C0"/>
                </a:solidFill>
              </a:rPr>
              <a:t>2- </a:t>
            </a:r>
            <a:r>
              <a:rPr lang="en-US" b="1" dirty="0"/>
              <a:t>Construct the first branch: </a:t>
            </a:r>
          </a:p>
          <a:p>
            <a:r>
              <a:rPr lang="en-US" b="1" dirty="0"/>
              <a:t>&lt;I2:1&gt;, &lt;I1:1&gt;,&lt;I5:1&gt;</a:t>
            </a:r>
          </a:p>
        </p:txBody>
      </p:sp>
      <p:sp>
        <p:nvSpPr>
          <p:cNvPr id="52401" name="Rectangle 177"/>
          <p:cNvSpPr>
            <a:spLocks noChangeArrowheads="1"/>
          </p:cNvSpPr>
          <p:nvPr/>
        </p:nvSpPr>
        <p:spPr bwMode="auto">
          <a:xfrm>
            <a:off x="1620838" y="1328738"/>
            <a:ext cx="1787525" cy="32861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402" name="Group 178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440" name="Oval 216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1" name="Text Box 217"/>
          <p:cNvSpPr txBox="1">
            <a:spLocks noChangeArrowheads="1"/>
          </p:cNvSpPr>
          <p:nvPr/>
        </p:nvSpPr>
        <p:spPr bwMode="auto">
          <a:xfrm>
            <a:off x="42846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I2:1</a:t>
            </a:r>
          </a:p>
        </p:txBody>
      </p:sp>
      <p:cxnSp>
        <p:nvCxnSpPr>
          <p:cNvPr id="52443" name="AutoShape 219"/>
          <p:cNvCxnSpPr>
            <a:cxnSpLocks noChangeShapeType="1"/>
            <a:stCxn id="52287" idx="3"/>
            <a:endCxn id="52440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444" name="Oval 220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5" name="Text Box 221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52446" name="AutoShape 222"/>
          <p:cNvCxnSpPr>
            <a:cxnSpLocks noChangeShapeType="1"/>
            <a:stCxn id="52440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447" name="Oval 223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8" name="Text Box 224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52449" name="AutoShape 225"/>
          <p:cNvCxnSpPr>
            <a:cxnSpLocks noChangeShapeType="1"/>
            <a:stCxn id="52444" idx="3"/>
            <a:endCxn id="52447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87" grpId="0" animBg="1"/>
      <p:bldP spid="52288" grpId="0"/>
      <p:bldP spid="52400" grpId="0" build="allAtOnce"/>
      <p:bldP spid="52401" grpId="0" animBg="1"/>
      <p:bldP spid="52440" grpId="0" animBg="1"/>
      <p:bldP spid="52441" grpId="0"/>
      <p:bldP spid="52444" grpId="0" animBg="1"/>
      <p:bldP spid="52445" grpId="0"/>
      <p:bldP spid="52447" grpId="0" animBg="1"/>
      <p:bldP spid="524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0962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0963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3253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7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0989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765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T200: {I2,I4}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second branch: </a:t>
            </a:r>
          </a:p>
          <a:p>
            <a:r>
              <a:rPr lang="en-US" b="1"/>
              <a:t>&lt;I2:1&gt;, &lt;I4:1&gt;</a:t>
            </a:r>
          </a:p>
        </p:txBody>
      </p:sp>
      <p:sp>
        <p:nvSpPr>
          <p:cNvPr id="40991" name="Rectangle 32"/>
          <p:cNvSpPr>
            <a:spLocks noChangeArrowheads="1"/>
          </p:cNvSpPr>
          <p:nvPr/>
        </p:nvSpPr>
        <p:spPr bwMode="auto">
          <a:xfrm>
            <a:off x="1619250" y="1646238"/>
            <a:ext cx="1787525" cy="3381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81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29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42846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I2:1</a:t>
            </a:r>
          </a:p>
        </p:txBody>
      </p:sp>
      <p:cxnSp>
        <p:nvCxnSpPr>
          <p:cNvPr id="41031" name="AutoShape 72"/>
          <p:cNvCxnSpPr>
            <a:cxnSpLocks noChangeShapeType="1"/>
            <a:stCxn id="40987" idx="3"/>
            <a:endCxn id="41029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032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3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1034" name="AutoShape 75"/>
          <p:cNvCxnSpPr>
            <a:cxnSpLocks noChangeShapeType="1"/>
            <a:stCxn id="41029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035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6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1037" name="AutoShape 78"/>
          <p:cNvCxnSpPr>
            <a:cxnSpLocks noChangeShapeType="1"/>
            <a:stCxn id="41032" idx="3"/>
            <a:endCxn id="41035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327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53329" name="AutoShape 81"/>
          <p:cNvCxnSpPr>
            <a:cxnSpLocks noChangeShapeType="1"/>
            <a:stCxn id="41029" idx="5"/>
            <a:endCxn id="53327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331" name="Oval 83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32" name="Text Box 84"/>
          <p:cNvSpPr txBox="1">
            <a:spLocks noChangeArrowheads="1"/>
          </p:cNvSpPr>
          <p:nvPr/>
        </p:nvSpPr>
        <p:spPr bwMode="auto">
          <a:xfrm>
            <a:off x="4294188" y="41370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19" grpId="0"/>
      <p:bldP spid="53327" grpId="0" animBg="1"/>
      <p:bldP spid="53328" grpId="0"/>
      <p:bldP spid="53331" grpId="0" animBg="1"/>
      <p:bldP spid="533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1986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1987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4277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11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2013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48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T300: {I2,I3}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third branch: </a:t>
            </a:r>
          </a:p>
          <a:p>
            <a:r>
              <a:rPr lang="en-US" b="1"/>
              <a:t>&lt;I2:2&gt;, &lt;I3:1&gt;</a:t>
            </a:r>
          </a:p>
        </p:txBody>
      </p:sp>
      <p:sp>
        <p:nvSpPr>
          <p:cNvPr id="42015" name="Rectangle 32"/>
          <p:cNvSpPr>
            <a:spLocks noChangeArrowheads="1"/>
          </p:cNvSpPr>
          <p:nvPr/>
        </p:nvSpPr>
        <p:spPr bwMode="auto">
          <a:xfrm>
            <a:off x="1631950" y="1998663"/>
            <a:ext cx="1787525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305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53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43481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I2:2</a:t>
            </a:r>
          </a:p>
        </p:txBody>
      </p:sp>
      <p:cxnSp>
        <p:nvCxnSpPr>
          <p:cNvPr id="42055" name="AutoShape 72"/>
          <p:cNvCxnSpPr>
            <a:cxnSpLocks noChangeShapeType="1"/>
            <a:stCxn id="42011" idx="3"/>
            <a:endCxn id="42053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56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7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2058" name="AutoShape 75"/>
          <p:cNvCxnSpPr>
            <a:cxnSpLocks noChangeShapeType="1"/>
            <a:stCxn id="42053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59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0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2061" name="AutoShape 78"/>
          <p:cNvCxnSpPr>
            <a:cxnSpLocks noChangeShapeType="1"/>
            <a:stCxn id="42056" idx="3"/>
            <a:endCxn id="42059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62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3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2064" name="AutoShape 81"/>
          <p:cNvCxnSpPr>
            <a:cxnSpLocks noChangeShapeType="1"/>
            <a:stCxn id="42053" idx="5"/>
            <a:endCxn id="42062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6" name="Oval 84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54358" name="AutoShape 86"/>
          <p:cNvCxnSpPr>
            <a:cxnSpLocks noChangeShapeType="1"/>
            <a:stCxn id="42053" idx="4"/>
            <a:endCxn id="54356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9" name="Text Box 87"/>
          <p:cNvSpPr txBox="1">
            <a:spLocks noChangeArrowheads="1"/>
          </p:cNvSpPr>
          <p:nvPr/>
        </p:nvSpPr>
        <p:spPr bwMode="auto">
          <a:xfrm>
            <a:off x="43418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4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43" grpId="0"/>
      <p:bldP spid="54356" grpId="0" animBg="1"/>
      <p:bldP spid="54357" grpId="0"/>
      <p:bldP spid="543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3011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5301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35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3037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740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T400: {I2,I1,I4}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fourth branch: </a:t>
            </a:r>
          </a:p>
          <a:p>
            <a:r>
              <a:rPr lang="en-US" b="1"/>
              <a:t>&lt;I2:3&gt;, &lt;I1:1&gt;,&lt;I4:1&gt;</a:t>
            </a:r>
          </a:p>
        </p:txBody>
      </p:sp>
      <p:sp>
        <p:nvSpPr>
          <p:cNvPr id="43039" name="Rectangle 32"/>
          <p:cNvSpPr>
            <a:spLocks noChangeArrowheads="1"/>
          </p:cNvSpPr>
          <p:nvPr/>
        </p:nvSpPr>
        <p:spPr bwMode="auto">
          <a:xfrm>
            <a:off x="3419475" y="1320800"/>
            <a:ext cx="1873250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29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77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78" name="AutoShape 72"/>
          <p:cNvCxnSpPr>
            <a:cxnSpLocks noChangeShapeType="1"/>
            <a:stCxn id="43035" idx="3"/>
            <a:endCxn id="43077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79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70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3081" name="AutoShape 75"/>
          <p:cNvCxnSpPr>
            <a:cxnSpLocks noChangeShapeType="1"/>
            <a:stCxn id="43077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2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3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3084" name="AutoShape 78"/>
          <p:cNvCxnSpPr>
            <a:cxnSpLocks noChangeShapeType="1"/>
            <a:stCxn id="43079" idx="3"/>
            <a:endCxn id="43082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5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6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3087" name="AutoShape 81"/>
          <p:cNvCxnSpPr>
            <a:cxnSpLocks noChangeShapeType="1"/>
            <a:stCxn id="43077" idx="5"/>
            <a:endCxn id="43085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8" name="Oval 82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9" name="Text Box 83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43090" name="AutoShape 84"/>
          <p:cNvCxnSpPr>
            <a:cxnSpLocks noChangeShapeType="1"/>
            <a:stCxn id="43077" idx="4"/>
            <a:endCxn id="43088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81" name="Text Box 85"/>
          <p:cNvSpPr txBox="1">
            <a:spLocks noChangeArrowheads="1"/>
          </p:cNvSpPr>
          <p:nvPr/>
        </p:nvSpPr>
        <p:spPr bwMode="auto">
          <a:xfrm>
            <a:off x="43672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I2:3</a:t>
            </a:r>
          </a:p>
        </p:txBody>
      </p:sp>
      <p:sp>
        <p:nvSpPr>
          <p:cNvPr id="55382" name="Oval 86"/>
          <p:cNvSpPr>
            <a:spLocks noChangeArrowheads="1"/>
          </p:cNvSpPr>
          <p:nvPr/>
        </p:nvSpPr>
        <p:spPr bwMode="auto">
          <a:xfrm>
            <a:off x="4435475" y="58642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83" name="Text Box 87"/>
          <p:cNvSpPr txBox="1">
            <a:spLocks noChangeArrowheads="1"/>
          </p:cNvSpPr>
          <p:nvPr/>
        </p:nvSpPr>
        <p:spPr bwMode="auto">
          <a:xfrm>
            <a:off x="4870450" y="59293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55384" name="AutoShape 88"/>
          <p:cNvCxnSpPr>
            <a:cxnSpLocks noChangeShapeType="1"/>
            <a:stCxn id="43079" idx="5"/>
            <a:endCxn id="55382" idx="0"/>
          </p:cNvCxnSpPr>
          <p:nvPr/>
        </p:nvCxnSpPr>
        <p:spPr bwMode="auto">
          <a:xfrm>
            <a:off x="4497388" y="5259388"/>
            <a:ext cx="190500" cy="604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85" name="Text Box 89"/>
          <p:cNvSpPr txBox="1">
            <a:spLocks noChangeArrowheads="1"/>
          </p:cNvSpPr>
          <p:nvPr/>
        </p:nvSpPr>
        <p:spPr bwMode="auto">
          <a:xfrm>
            <a:off x="3563938" y="4862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</a:t>
            </a:r>
            <a:r>
              <a:rPr lang="en-US" b="1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55386" name="Text Box 90"/>
          <p:cNvSpPr txBox="1">
            <a:spLocks noChangeArrowheads="1"/>
          </p:cNvSpPr>
          <p:nvPr/>
        </p:nvSpPr>
        <p:spPr bwMode="auto">
          <a:xfrm>
            <a:off x="4367213" y="41433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5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70" grpId="0"/>
      <p:bldP spid="55381" grpId="0"/>
      <p:bldP spid="55382" grpId="0" animBg="1"/>
      <p:bldP spid="55383" grpId="0"/>
      <p:bldP spid="55385" grpId="0"/>
      <p:bldP spid="553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4034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4035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6325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9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4061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48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T400: {I1,I3}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fifth branch: </a:t>
            </a:r>
          </a:p>
          <a:p>
            <a:r>
              <a:rPr lang="en-US" b="1"/>
              <a:t>&lt;I1:1&gt;, &lt;I3:1&gt;</a:t>
            </a:r>
          </a:p>
        </p:txBody>
      </p:sp>
      <p:sp>
        <p:nvSpPr>
          <p:cNvPr id="44063" name="Rectangle 32"/>
          <p:cNvSpPr>
            <a:spLocks noChangeArrowheads="1"/>
          </p:cNvSpPr>
          <p:nvPr/>
        </p:nvSpPr>
        <p:spPr bwMode="auto">
          <a:xfrm>
            <a:off x="3419475" y="1655763"/>
            <a:ext cx="1873250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53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01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102" name="AutoShape 71"/>
          <p:cNvCxnSpPr>
            <a:cxnSpLocks noChangeShapeType="1"/>
            <a:stCxn id="44059" idx="3"/>
            <a:endCxn id="44101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3" name="Oval 72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4" name="Text Box 73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cxnSp>
        <p:nvCxnSpPr>
          <p:cNvPr id="44105" name="AutoShape 74"/>
          <p:cNvCxnSpPr>
            <a:cxnSpLocks noChangeShapeType="1"/>
            <a:stCxn id="44101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6" name="Oval 75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7" name="Text Box 76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4108" name="AutoShape 77"/>
          <p:cNvCxnSpPr>
            <a:cxnSpLocks noChangeShapeType="1"/>
            <a:stCxn id="44103" idx="3"/>
            <a:endCxn id="44106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9" name="Oval 78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0" name="Text Box 79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4111" name="AutoShape 80"/>
          <p:cNvCxnSpPr>
            <a:cxnSpLocks noChangeShapeType="1"/>
            <a:stCxn id="44101" idx="5"/>
            <a:endCxn id="44109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12" name="Oval 81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3" name="Text Box 82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44114" name="AutoShape 83"/>
          <p:cNvCxnSpPr>
            <a:cxnSpLocks noChangeShapeType="1"/>
            <a:stCxn id="44101" idx="4"/>
            <a:endCxn id="44112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15" name="Text Box 84"/>
          <p:cNvSpPr txBox="1">
            <a:spLocks noChangeArrowheads="1"/>
          </p:cNvSpPr>
          <p:nvPr/>
        </p:nvSpPr>
        <p:spPr bwMode="auto">
          <a:xfrm>
            <a:off x="43672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I2:4</a:t>
            </a:r>
          </a:p>
        </p:txBody>
      </p:sp>
      <p:sp>
        <p:nvSpPr>
          <p:cNvPr id="44116" name="Oval 85"/>
          <p:cNvSpPr>
            <a:spLocks noChangeArrowheads="1"/>
          </p:cNvSpPr>
          <p:nvPr/>
        </p:nvSpPr>
        <p:spPr bwMode="auto">
          <a:xfrm>
            <a:off x="4435475" y="58642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7" name="Text Box 86"/>
          <p:cNvSpPr txBox="1">
            <a:spLocks noChangeArrowheads="1"/>
          </p:cNvSpPr>
          <p:nvPr/>
        </p:nvSpPr>
        <p:spPr bwMode="auto">
          <a:xfrm>
            <a:off x="4870450" y="59293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4118" name="AutoShape 87"/>
          <p:cNvCxnSpPr>
            <a:cxnSpLocks noChangeShapeType="1"/>
            <a:stCxn id="44103" idx="5"/>
            <a:endCxn id="44116" idx="0"/>
          </p:cNvCxnSpPr>
          <p:nvPr/>
        </p:nvCxnSpPr>
        <p:spPr bwMode="auto">
          <a:xfrm>
            <a:off x="4497388" y="5259388"/>
            <a:ext cx="190500" cy="604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10" name="Oval 90"/>
          <p:cNvSpPr>
            <a:spLocks noChangeArrowheads="1"/>
          </p:cNvSpPr>
          <p:nvPr/>
        </p:nvSpPr>
        <p:spPr bwMode="auto">
          <a:xfrm>
            <a:off x="7461250" y="42799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411" name="Text Box 91"/>
          <p:cNvSpPr txBox="1">
            <a:spLocks noChangeArrowheads="1"/>
          </p:cNvSpPr>
          <p:nvPr/>
        </p:nvSpPr>
        <p:spPr bwMode="auto">
          <a:xfrm>
            <a:off x="7885113" y="40767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sp>
        <p:nvSpPr>
          <p:cNvPr id="56412" name="Oval 92"/>
          <p:cNvSpPr>
            <a:spLocks noChangeArrowheads="1"/>
          </p:cNvSpPr>
          <p:nvPr/>
        </p:nvSpPr>
        <p:spPr bwMode="auto">
          <a:xfrm>
            <a:off x="7820025" y="53609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413" name="Text Box 93"/>
          <p:cNvSpPr txBox="1">
            <a:spLocks noChangeArrowheads="1"/>
          </p:cNvSpPr>
          <p:nvPr/>
        </p:nvSpPr>
        <p:spPr bwMode="auto">
          <a:xfrm>
            <a:off x="8243888" y="51577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56414" name="AutoShape 94"/>
          <p:cNvCxnSpPr>
            <a:cxnSpLocks noChangeShapeType="1"/>
            <a:stCxn id="44059" idx="5"/>
            <a:endCxn id="56410" idx="1"/>
          </p:cNvCxnSpPr>
          <p:nvPr/>
        </p:nvCxnSpPr>
        <p:spPr bwMode="auto">
          <a:xfrm>
            <a:off x="6175375" y="4013200"/>
            <a:ext cx="135890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15" name="AutoShape 95"/>
          <p:cNvCxnSpPr>
            <a:cxnSpLocks noChangeShapeType="1"/>
            <a:stCxn id="56410" idx="5"/>
            <a:endCxn id="56412" idx="0"/>
          </p:cNvCxnSpPr>
          <p:nvPr/>
        </p:nvCxnSpPr>
        <p:spPr bwMode="auto">
          <a:xfrm>
            <a:off x="7891463" y="4525963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10" grpId="0" animBg="1"/>
      <p:bldP spid="56411" grpId="0"/>
      <p:bldP spid="56412" grpId="0" animBg="1"/>
      <p:bldP spid="564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Why is Frequent Pattern Mining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smtClean="0"/>
              <a:t>An important property of datasets 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Foundation for many essential data mining tasks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Association, correlation, and causality analysis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Sequential, structural (e.g.,  sub-graph) patterns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Pattern analysis in spatiotemporal, multimedia, time-series, and stream data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Classification: discriminative, frequent pattern analysis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Clustering analysis: frequent pattern-based clustering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Data warehousing: iceberg cube and cube-gradient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Semantic data compression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Broad applications </a:t>
            </a:r>
            <a:endParaRPr lang="en-US" sz="19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5058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5059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7349" name="Group 5"/>
          <p:cNvGraphicFramePr>
            <a:graphicFrameLocks noGrp="1"/>
          </p:cNvGraphicFramePr>
          <p:nvPr/>
        </p:nvGraphicFramePr>
        <p:xfrm>
          <a:off x="179388" y="32845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83" name="Oval 28"/>
          <p:cNvSpPr>
            <a:spLocks noChangeArrowheads="1"/>
          </p:cNvSpPr>
          <p:nvPr/>
        </p:nvSpPr>
        <p:spPr bwMode="auto">
          <a:xfrm>
            <a:off x="5673725" y="2759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Text Box 29"/>
          <p:cNvSpPr txBox="1">
            <a:spLocks noChangeArrowheads="1"/>
          </p:cNvSpPr>
          <p:nvPr/>
        </p:nvSpPr>
        <p:spPr bwMode="auto">
          <a:xfrm>
            <a:off x="6229350" y="27082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graphicFrame>
        <p:nvGraphicFramePr>
          <p:cNvPr id="57377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22" name="Oval 70"/>
          <p:cNvSpPr>
            <a:spLocks noChangeArrowheads="1"/>
          </p:cNvSpPr>
          <p:nvPr/>
        </p:nvSpPr>
        <p:spPr bwMode="auto">
          <a:xfrm>
            <a:off x="4787900" y="32845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123" name="AutoShape 71"/>
          <p:cNvCxnSpPr>
            <a:cxnSpLocks noChangeShapeType="1"/>
            <a:stCxn id="45083" idx="3"/>
            <a:endCxn id="45122" idx="7"/>
          </p:cNvCxnSpPr>
          <p:nvPr/>
        </p:nvCxnSpPr>
        <p:spPr bwMode="auto">
          <a:xfrm flipH="1">
            <a:off x="5218113" y="30051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24" name="Oval 72"/>
          <p:cNvSpPr>
            <a:spLocks noChangeArrowheads="1"/>
          </p:cNvSpPr>
          <p:nvPr/>
        </p:nvSpPr>
        <p:spPr bwMode="auto">
          <a:xfrm>
            <a:off x="3995738" y="40052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25" name="Text Box 73"/>
          <p:cNvSpPr txBox="1">
            <a:spLocks noChangeArrowheads="1"/>
          </p:cNvSpPr>
          <p:nvPr/>
        </p:nvSpPr>
        <p:spPr bwMode="auto">
          <a:xfrm>
            <a:off x="3492500" y="38608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5126" name="AutoShape 74"/>
          <p:cNvCxnSpPr>
            <a:cxnSpLocks noChangeShapeType="1"/>
            <a:stCxn id="45122" idx="3"/>
          </p:cNvCxnSpPr>
          <p:nvPr/>
        </p:nvCxnSpPr>
        <p:spPr bwMode="auto">
          <a:xfrm flipH="1">
            <a:off x="4356100" y="35306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27" name="Oval 75"/>
          <p:cNvSpPr>
            <a:spLocks noChangeArrowheads="1"/>
          </p:cNvSpPr>
          <p:nvPr/>
        </p:nvSpPr>
        <p:spPr bwMode="auto">
          <a:xfrm>
            <a:off x="3276600" y="47259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28" name="Text Box 76"/>
          <p:cNvSpPr txBox="1">
            <a:spLocks noChangeArrowheads="1"/>
          </p:cNvSpPr>
          <p:nvPr/>
        </p:nvSpPr>
        <p:spPr bwMode="auto">
          <a:xfrm>
            <a:off x="2771775" y="45815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5129" name="AutoShape 77"/>
          <p:cNvCxnSpPr>
            <a:cxnSpLocks noChangeShapeType="1"/>
            <a:stCxn id="45124" idx="3"/>
            <a:endCxn id="45127" idx="0"/>
          </p:cNvCxnSpPr>
          <p:nvPr/>
        </p:nvCxnSpPr>
        <p:spPr bwMode="auto">
          <a:xfrm flipH="1">
            <a:off x="3529013" y="42513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0" name="Oval 78"/>
          <p:cNvSpPr>
            <a:spLocks noChangeArrowheads="1"/>
          </p:cNvSpPr>
          <p:nvPr/>
        </p:nvSpPr>
        <p:spPr bwMode="auto">
          <a:xfrm>
            <a:off x="6391275" y="40036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1" name="Text Box 79"/>
          <p:cNvSpPr txBox="1">
            <a:spLocks noChangeArrowheads="1"/>
          </p:cNvSpPr>
          <p:nvPr/>
        </p:nvSpPr>
        <p:spPr bwMode="auto">
          <a:xfrm>
            <a:off x="6815138" y="38004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5132" name="AutoShape 80"/>
          <p:cNvCxnSpPr>
            <a:cxnSpLocks noChangeShapeType="1"/>
            <a:stCxn id="45122" idx="5"/>
            <a:endCxn id="45130" idx="1"/>
          </p:cNvCxnSpPr>
          <p:nvPr/>
        </p:nvCxnSpPr>
        <p:spPr bwMode="auto">
          <a:xfrm>
            <a:off x="5218113" y="35306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3" name="Oval 81"/>
          <p:cNvSpPr>
            <a:spLocks noChangeArrowheads="1"/>
          </p:cNvSpPr>
          <p:nvPr/>
        </p:nvSpPr>
        <p:spPr bwMode="auto">
          <a:xfrm>
            <a:off x="5013325" y="42799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4" name="Text Box 82"/>
          <p:cNvSpPr txBox="1">
            <a:spLocks noChangeArrowheads="1"/>
          </p:cNvSpPr>
          <p:nvPr/>
        </p:nvSpPr>
        <p:spPr bwMode="auto">
          <a:xfrm>
            <a:off x="5437188" y="40767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5135" name="AutoShape 83"/>
          <p:cNvCxnSpPr>
            <a:cxnSpLocks noChangeShapeType="1"/>
            <a:stCxn id="45122" idx="4"/>
            <a:endCxn id="45133" idx="0"/>
          </p:cNvCxnSpPr>
          <p:nvPr/>
        </p:nvCxnSpPr>
        <p:spPr bwMode="auto">
          <a:xfrm>
            <a:off x="5040313" y="35734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6" name="Text Box 84"/>
          <p:cNvSpPr txBox="1">
            <a:spLocks noChangeArrowheads="1"/>
          </p:cNvSpPr>
          <p:nvPr/>
        </p:nvSpPr>
        <p:spPr bwMode="auto">
          <a:xfrm>
            <a:off x="4295775" y="31416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5137" name="Oval 85"/>
          <p:cNvSpPr>
            <a:spLocks noChangeArrowheads="1"/>
          </p:cNvSpPr>
          <p:nvPr/>
        </p:nvSpPr>
        <p:spPr bwMode="auto">
          <a:xfrm>
            <a:off x="4364038" y="48561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8" name="Text Box 86"/>
          <p:cNvSpPr txBox="1">
            <a:spLocks noChangeArrowheads="1"/>
          </p:cNvSpPr>
          <p:nvPr/>
        </p:nvSpPr>
        <p:spPr bwMode="auto">
          <a:xfrm>
            <a:off x="4799013" y="49212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5139" name="AutoShape 87"/>
          <p:cNvCxnSpPr>
            <a:cxnSpLocks noChangeShapeType="1"/>
            <a:stCxn id="45124" idx="5"/>
            <a:endCxn id="45137" idx="0"/>
          </p:cNvCxnSpPr>
          <p:nvPr/>
        </p:nvCxnSpPr>
        <p:spPr bwMode="auto">
          <a:xfrm>
            <a:off x="4425950" y="42513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40" name="Oval 88"/>
          <p:cNvSpPr>
            <a:spLocks noChangeArrowheads="1"/>
          </p:cNvSpPr>
          <p:nvPr/>
        </p:nvSpPr>
        <p:spPr bwMode="auto">
          <a:xfrm>
            <a:off x="7389813" y="32718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1" name="Text Box 89"/>
          <p:cNvSpPr txBox="1">
            <a:spLocks noChangeArrowheads="1"/>
          </p:cNvSpPr>
          <p:nvPr/>
        </p:nvSpPr>
        <p:spPr bwMode="auto">
          <a:xfrm>
            <a:off x="7813675" y="30686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5142" name="Oval 90"/>
          <p:cNvSpPr>
            <a:spLocks noChangeArrowheads="1"/>
          </p:cNvSpPr>
          <p:nvPr/>
        </p:nvSpPr>
        <p:spPr bwMode="auto">
          <a:xfrm>
            <a:off x="7748588" y="43529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3" name="Text Box 91"/>
          <p:cNvSpPr txBox="1">
            <a:spLocks noChangeArrowheads="1"/>
          </p:cNvSpPr>
          <p:nvPr/>
        </p:nvSpPr>
        <p:spPr bwMode="auto">
          <a:xfrm>
            <a:off x="8172450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5144" name="AutoShape 92"/>
          <p:cNvCxnSpPr>
            <a:cxnSpLocks noChangeShapeType="1"/>
            <a:stCxn id="45083" idx="5"/>
            <a:endCxn id="45140" idx="1"/>
          </p:cNvCxnSpPr>
          <p:nvPr/>
        </p:nvCxnSpPr>
        <p:spPr bwMode="auto">
          <a:xfrm>
            <a:off x="6103938" y="30051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145" name="AutoShape 93"/>
          <p:cNvCxnSpPr>
            <a:cxnSpLocks noChangeShapeType="1"/>
            <a:stCxn id="45140" idx="5"/>
            <a:endCxn id="45142" idx="0"/>
          </p:cNvCxnSpPr>
          <p:nvPr/>
        </p:nvCxnSpPr>
        <p:spPr bwMode="auto">
          <a:xfrm>
            <a:off x="7820025" y="35179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46" name="Oval 94"/>
          <p:cNvSpPr>
            <a:spLocks noChangeArrowheads="1"/>
          </p:cNvSpPr>
          <p:nvPr/>
        </p:nvSpPr>
        <p:spPr bwMode="auto">
          <a:xfrm>
            <a:off x="3500438" y="55768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7" name="Text Box 95"/>
          <p:cNvSpPr txBox="1">
            <a:spLocks noChangeArrowheads="1"/>
          </p:cNvSpPr>
          <p:nvPr/>
        </p:nvSpPr>
        <p:spPr bwMode="auto">
          <a:xfrm>
            <a:off x="3924300" y="5373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5148" name="Oval 96"/>
          <p:cNvSpPr>
            <a:spLocks noChangeArrowheads="1"/>
          </p:cNvSpPr>
          <p:nvPr/>
        </p:nvSpPr>
        <p:spPr bwMode="auto">
          <a:xfrm>
            <a:off x="2708275" y="63690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9" name="Text Box 97"/>
          <p:cNvSpPr txBox="1">
            <a:spLocks noChangeArrowheads="1"/>
          </p:cNvSpPr>
          <p:nvPr/>
        </p:nvSpPr>
        <p:spPr bwMode="auto">
          <a:xfrm>
            <a:off x="3203575" y="62372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5150" name="AutoShape 98"/>
          <p:cNvCxnSpPr>
            <a:cxnSpLocks noChangeShapeType="1"/>
            <a:stCxn id="45124" idx="4"/>
            <a:endCxn id="45146" idx="0"/>
          </p:cNvCxnSpPr>
          <p:nvPr/>
        </p:nvCxnSpPr>
        <p:spPr bwMode="auto">
          <a:xfrm flipH="1">
            <a:off x="3752850" y="42941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151" name="AutoShape 99"/>
          <p:cNvCxnSpPr>
            <a:cxnSpLocks noChangeShapeType="1"/>
            <a:stCxn id="45146" idx="3"/>
            <a:endCxn id="45148" idx="0"/>
          </p:cNvCxnSpPr>
          <p:nvPr/>
        </p:nvCxnSpPr>
        <p:spPr bwMode="auto">
          <a:xfrm flipH="1">
            <a:off x="2960688" y="58229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Content Placeholder 2"/>
          <p:cNvSpPr>
            <a:spLocks/>
          </p:cNvSpPr>
          <p:nvPr/>
        </p:nvSpPr>
        <p:spPr bwMode="auto">
          <a:xfrm>
            <a:off x="5362575" y="5084763"/>
            <a:ext cx="37814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>
                <a:solidFill>
                  <a:srgbClr val="A50021"/>
                </a:solidFill>
                <a:latin typeface="Century Gothic" pitchFamily="34" charset="0"/>
              </a:rPr>
              <a:t>      When a branch of a transaction is added, the count for each node along a common prefix is incremented by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6082" name="Content Placeholder 2"/>
          <p:cNvSpPr>
            <a:spLocks/>
          </p:cNvSpPr>
          <p:nvPr/>
        </p:nvSpPr>
        <p:spPr bwMode="auto">
          <a:xfrm>
            <a:off x="323850" y="33670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graphicFrame>
        <p:nvGraphicFramePr>
          <p:cNvPr id="58373" name="Group 5"/>
          <p:cNvGraphicFramePr>
            <a:graphicFrameLocks noGrp="1"/>
          </p:cNvGraphicFramePr>
          <p:nvPr/>
        </p:nvGraphicFramePr>
        <p:xfrm>
          <a:off x="179388" y="12779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6" name="Oval 28"/>
          <p:cNvSpPr>
            <a:spLocks noChangeArrowheads="1"/>
          </p:cNvSpPr>
          <p:nvPr/>
        </p:nvSpPr>
        <p:spPr bwMode="auto">
          <a:xfrm>
            <a:off x="5673725" y="7524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Text Box 29"/>
          <p:cNvSpPr txBox="1">
            <a:spLocks noChangeArrowheads="1"/>
          </p:cNvSpPr>
          <p:nvPr/>
        </p:nvSpPr>
        <p:spPr bwMode="auto">
          <a:xfrm>
            <a:off x="6229350" y="7016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6108" name="Oval 67"/>
          <p:cNvSpPr>
            <a:spLocks noChangeArrowheads="1"/>
          </p:cNvSpPr>
          <p:nvPr/>
        </p:nvSpPr>
        <p:spPr bwMode="auto">
          <a:xfrm>
            <a:off x="4787900" y="12779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109" name="AutoShape 68"/>
          <p:cNvCxnSpPr>
            <a:cxnSpLocks noChangeShapeType="1"/>
            <a:stCxn id="46106" idx="3"/>
            <a:endCxn id="46108" idx="7"/>
          </p:cNvCxnSpPr>
          <p:nvPr/>
        </p:nvCxnSpPr>
        <p:spPr bwMode="auto">
          <a:xfrm flipH="1">
            <a:off x="5218113" y="9985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0" name="Oval 69"/>
          <p:cNvSpPr>
            <a:spLocks noChangeArrowheads="1"/>
          </p:cNvSpPr>
          <p:nvPr/>
        </p:nvSpPr>
        <p:spPr bwMode="auto">
          <a:xfrm>
            <a:off x="3995738" y="19986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Text Box 70"/>
          <p:cNvSpPr txBox="1">
            <a:spLocks noChangeArrowheads="1"/>
          </p:cNvSpPr>
          <p:nvPr/>
        </p:nvSpPr>
        <p:spPr bwMode="auto">
          <a:xfrm>
            <a:off x="3635375" y="16986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6112" name="AutoShape 71"/>
          <p:cNvCxnSpPr>
            <a:cxnSpLocks noChangeShapeType="1"/>
            <a:stCxn id="46108" idx="3"/>
          </p:cNvCxnSpPr>
          <p:nvPr/>
        </p:nvCxnSpPr>
        <p:spPr bwMode="auto">
          <a:xfrm flipH="1">
            <a:off x="4356100" y="15240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3" name="Oval 72"/>
          <p:cNvSpPr>
            <a:spLocks noChangeArrowheads="1"/>
          </p:cNvSpPr>
          <p:nvPr/>
        </p:nvSpPr>
        <p:spPr bwMode="auto">
          <a:xfrm>
            <a:off x="3276600" y="27193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73"/>
          <p:cNvSpPr txBox="1">
            <a:spLocks noChangeArrowheads="1"/>
          </p:cNvSpPr>
          <p:nvPr/>
        </p:nvSpPr>
        <p:spPr bwMode="auto">
          <a:xfrm>
            <a:off x="2843213" y="25019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6115" name="AutoShape 74"/>
          <p:cNvCxnSpPr>
            <a:cxnSpLocks noChangeShapeType="1"/>
            <a:stCxn id="46110" idx="3"/>
            <a:endCxn id="46113" idx="0"/>
          </p:cNvCxnSpPr>
          <p:nvPr/>
        </p:nvCxnSpPr>
        <p:spPr bwMode="auto">
          <a:xfrm flipH="1">
            <a:off x="3529013" y="22447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6" name="Oval 75"/>
          <p:cNvSpPr>
            <a:spLocks noChangeArrowheads="1"/>
          </p:cNvSpPr>
          <p:nvPr/>
        </p:nvSpPr>
        <p:spPr bwMode="auto">
          <a:xfrm>
            <a:off x="6391275" y="1997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Text Box 76"/>
          <p:cNvSpPr txBox="1">
            <a:spLocks noChangeArrowheads="1"/>
          </p:cNvSpPr>
          <p:nvPr/>
        </p:nvSpPr>
        <p:spPr bwMode="auto">
          <a:xfrm>
            <a:off x="6815138" y="17938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6118" name="AutoShape 77"/>
          <p:cNvCxnSpPr>
            <a:cxnSpLocks noChangeShapeType="1"/>
            <a:stCxn id="46108" idx="5"/>
            <a:endCxn id="46116" idx="1"/>
          </p:cNvCxnSpPr>
          <p:nvPr/>
        </p:nvCxnSpPr>
        <p:spPr bwMode="auto">
          <a:xfrm>
            <a:off x="5218113" y="15240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9" name="Oval 78"/>
          <p:cNvSpPr>
            <a:spLocks noChangeArrowheads="1"/>
          </p:cNvSpPr>
          <p:nvPr/>
        </p:nvSpPr>
        <p:spPr bwMode="auto">
          <a:xfrm>
            <a:off x="5013325" y="22733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Text Box 79"/>
          <p:cNvSpPr txBox="1">
            <a:spLocks noChangeArrowheads="1"/>
          </p:cNvSpPr>
          <p:nvPr/>
        </p:nvSpPr>
        <p:spPr bwMode="auto">
          <a:xfrm>
            <a:off x="5437188" y="20701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6121" name="AutoShape 80"/>
          <p:cNvCxnSpPr>
            <a:cxnSpLocks noChangeShapeType="1"/>
            <a:stCxn id="46108" idx="4"/>
            <a:endCxn id="46119" idx="0"/>
          </p:cNvCxnSpPr>
          <p:nvPr/>
        </p:nvCxnSpPr>
        <p:spPr bwMode="auto">
          <a:xfrm>
            <a:off x="5040313" y="15668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22" name="Text Box 81"/>
          <p:cNvSpPr txBox="1">
            <a:spLocks noChangeArrowheads="1"/>
          </p:cNvSpPr>
          <p:nvPr/>
        </p:nvSpPr>
        <p:spPr bwMode="auto">
          <a:xfrm>
            <a:off x="4140200" y="9794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6123" name="Oval 82"/>
          <p:cNvSpPr>
            <a:spLocks noChangeArrowheads="1"/>
          </p:cNvSpPr>
          <p:nvPr/>
        </p:nvSpPr>
        <p:spPr bwMode="auto">
          <a:xfrm>
            <a:off x="4364038" y="28495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Text Box 83"/>
          <p:cNvSpPr txBox="1">
            <a:spLocks noChangeArrowheads="1"/>
          </p:cNvSpPr>
          <p:nvPr/>
        </p:nvSpPr>
        <p:spPr bwMode="auto">
          <a:xfrm>
            <a:off x="4799013" y="29146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6125" name="AutoShape 84"/>
          <p:cNvCxnSpPr>
            <a:cxnSpLocks noChangeShapeType="1"/>
            <a:stCxn id="46110" idx="5"/>
            <a:endCxn id="46123" idx="0"/>
          </p:cNvCxnSpPr>
          <p:nvPr/>
        </p:nvCxnSpPr>
        <p:spPr bwMode="auto">
          <a:xfrm>
            <a:off x="4425950" y="22447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26" name="Oval 85"/>
          <p:cNvSpPr>
            <a:spLocks noChangeArrowheads="1"/>
          </p:cNvSpPr>
          <p:nvPr/>
        </p:nvSpPr>
        <p:spPr bwMode="auto">
          <a:xfrm>
            <a:off x="7389813" y="12652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86"/>
          <p:cNvSpPr txBox="1">
            <a:spLocks noChangeArrowheads="1"/>
          </p:cNvSpPr>
          <p:nvPr/>
        </p:nvSpPr>
        <p:spPr bwMode="auto">
          <a:xfrm>
            <a:off x="7813675" y="10620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6128" name="Oval 87"/>
          <p:cNvSpPr>
            <a:spLocks noChangeArrowheads="1"/>
          </p:cNvSpPr>
          <p:nvPr/>
        </p:nvSpPr>
        <p:spPr bwMode="auto">
          <a:xfrm>
            <a:off x="7748588" y="23463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Text Box 88"/>
          <p:cNvSpPr txBox="1">
            <a:spLocks noChangeArrowheads="1"/>
          </p:cNvSpPr>
          <p:nvPr/>
        </p:nvSpPr>
        <p:spPr bwMode="auto">
          <a:xfrm>
            <a:off x="8172450" y="21431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6130" name="AutoShape 89"/>
          <p:cNvCxnSpPr>
            <a:cxnSpLocks noChangeShapeType="1"/>
            <a:stCxn id="46106" idx="5"/>
            <a:endCxn id="46126" idx="1"/>
          </p:cNvCxnSpPr>
          <p:nvPr/>
        </p:nvCxnSpPr>
        <p:spPr bwMode="auto">
          <a:xfrm>
            <a:off x="6103938" y="9985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31" name="AutoShape 90"/>
          <p:cNvCxnSpPr>
            <a:cxnSpLocks noChangeShapeType="1"/>
            <a:stCxn id="46126" idx="5"/>
            <a:endCxn id="46128" idx="0"/>
          </p:cNvCxnSpPr>
          <p:nvPr/>
        </p:nvCxnSpPr>
        <p:spPr bwMode="auto">
          <a:xfrm>
            <a:off x="7820025" y="15113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32" name="Oval 91"/>
          <p:cNvSpPr>
            <a:spLocks noChangeArrowheads="1"/>
          </p:cNvSpPr>
          <p:nvPr/>
        </p:nvSpPr>
        <p:spPr bwMode="auto">
          <a:xfrm>
            <a:off x="3500438" y="35702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Text Box 92"/>
          <p:cNvSpPr txBox="1">
            <a:spLocks noChangeArrowheads="1"/>
          </p:cNvSpPr>
          <p:nvPr/>
        </p:nvSpPr>
        <p:spPr bwMode="auto">
          <a:xfrm>
            <a:off x="3924300" y="3367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6134" name="Oval 93"/>
          <p:cNvSpPr>
            <a:spLocks noChangeArrowheads="1"/>
          </p:cNvSpPr>
          <p:nvPr/>
        </p:nvSpPr>
        <p:spPr bwMode="auto">
          <a:xfrm>
            <a:off x="2708275" y="43624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5" name="Text Box 94"/>
          <p:cNvSpPr txBox="1">
            <a:spLocks noChangeArrowheads="1"/>
          </p:cNvSpPr>
          <p:nvPr/>
        </p:nvSpPr>
        <p:spPr bwMode="auto">
          <a:xfrm>
            <a:off x="3203575" y="4230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6136" name="AutoShape 95"/>
          <p:cNvCxnSpPr>
            <a:cxnSpLocks noChangeShapeType="1"/>
            <a:stCxn id="46110" idx="4"/>
            <a:endCxn id="46132" idx="0"/>
          </p:cNvCxnSpPr>
          <p:nvPr/>
        </p:nvCxnSpPr>
        <p:spPr bwMode="auto">
          <a:xfrm flipH="1">
            <a:off x="3752850" y="22875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37" name="AutoShape 96"/>
          <p:cNvCxnSpPr>
            <a:cxnSpLocks noChangeShapeType="1"/>
            <a:stCxn id="46132" idx="3"/>
            <a:endCxn id="46134" idx="0"/>
          </p:cNvCxnSpPr>
          <p:nvPr/>
        </p:nvCxnSpPr>
        <p:spPr bwMode="auto">
          <a:xfrm flipH="1">
            <a:off x="2960688" y="38163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66" name="AutoShape 98"/>
          <p:cNvCxnSpPr>
            <a:cxnSpLocks noChangeShapeType="1"/>
            <a:endCxn id="46113" idx="4"/>
          </p:cNvCxnSpPr>
          <p:nvPr/>
        </p:nvCxnSpPr>
        <p:spPr bwMode="auto">
          <a:xfrm rot="5400000" flipH="1" flipV="1">
            <a:off x="2551907" y="2507456"/>
            <a:ext cx="476250" cy="1477963"/>
          </a:xfrm>
          <a:prstGeom prst="curvedConnector3">
            <a:avLst>
              <a:gd name="adj1" fmla="val 52000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7" name="AutoShape 99"/>
          <p:cNvCxnSpPr>
            <a:cxnSpLocks noChangeShapeType="1"/>
            <a:stCxn id="46113" idx="4"/>
            <a:endCxn id="46134" idx="1"/>
          </p:cNvCxnSpPr>
          <p:nvPr/>
        </p:nvCxnSpPr>
        <p:spPr bwMode="auto">
          <a:xfrm rot="5400000">
            <a:off x="2456657" y="3332956"/>
            <a:ext cx="1397000" cy="747713"/>
          </a:xfrm>
          <a:prstGeom prst="curvedConnector3">
            <a:avLst>
              <a:gd name="adj1" fmla="val 48407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8" name="AutoShape 100"/>
          <p:cNvCxnSpPr>
            <a:cxnSpLocks noChangeShapeType="1"/>
            <a:endCxn id="46123" idx="4"/>
          </p:cNvCxnSpPr>
          <p:nvPr/>
        </p:nvCxnSpPr>
        <p:spPr bwMode="auto">
          <a:xfrm>
            <a:off x="2051050" y="2968625"/>
            <a:ext cx="2565400" cy="169863"/>
          </a:xfrm>
          <a:prstGeom prst="curvedConnector4">
            <a:avLst>
              <a:gd name="adj1" fmla="val 45051"/>
              <a:gd name="adj2" fmla="val 234579"/>
            </a:avLst>
          </a:prstGeom>
          <a:noFill/>
          <a:ln w="9525">
            <a:solidFill>
              <a:srgbClr val="A5002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9" name="AutoShape 101"/>
          <p:cNvCxnSpPr>
            <a:cxnSpLocks noChangeShapeType="1"/>
            <a:stCxn id="46123" idx="4"/>
            <a:endCxn id="46116" idx="4"/>
          </p:cNvCxnSpPr>
          <p:nvPr/>
        </p:nvCxnSpPr>
        <p:spPr bwMode="auto">
          <a:xfrm rot="5400000" flipH="1" flipV="1">
            <a:off x="5203825" y="1698625"/>
            <a:ext cx="852488" cy="2027238"/>
          </a:xfrm>
          <a:prstGeom prst="curvedConnector3">
            <a:avLst>
              <a:gd name="adj1" fmla="val -26815"/>
            </a:avLst>
          </a:prstGeom>
          <a:noFill/>
          <a:ln w="9525">
            <a:solidFill>
              <a:srgbClr val="A5002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1" name="AutoShape 103"/>
          <p:cNvCxnSpPr>
            <a:cxnSpLocks noChangeShapeType="1"/>
            <a:endCxn id="46132" idx="0"/>
          </p:cNvCxnSpPr>
          <p:nvPr/>
        </p:nvCxnSpPr>
        <p:spPr bwMode="auto">
          <a:xfrm>
            <a:off x="2051050" y="2633663"/>
            <a:ext cx="1701800" cy="936625"/>
          </a:xfrm>
          <a:prstGeom prst="curvedConnector2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2" name="AutoShape 104"/>
          <p:cNvCxnSpPr>
            <a:cxnSpLocks noChangeShapeType="1"/>
            <a:stCxn id="46119" idx="5"/>
            <a:endCxn id="46128" idx="3"/>
          </p:cNvCxnSpPr>
          <p:nvPr/>
        </p:nvCxnSpPr>
        <p:spPr bwMode="auto">
          <a:xfrm rot="16200000" flipH="1">
            <a:off x="6596063" y="1366838"/>
            <a:ext cx="73025" cy="2378075"/>
          </a:xfrm>
          <a:prstGeom prst="curvedConnector3">
            <a:avLst>
              <a:gd name="adj1" fmla="val 471741"/>
            </a:avLst>
          </a:prstGeom>
          <a:noFill/>
          <a:ln w="9525">
            <a:solidFill>
              <a:srgbClr val="6633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3" name="AutoShape 105"/>
          <p:cNvCxnSpPr>
            <a:cxnSpLocks noChangeShapeType="1"/>
            <a:stCxn id="46132" idx="5"/>
            <a:endCxn id="46119" idx="5"/>
          </p:cNvCxnSpPr>
          <p:nvPr/>
        </p:nvCxnSpPr>
        <p:spPr bwMode="auto">
          <a:xfrm rot="5400000" flipH="1" flipV="1">
            <a:off x="4038600" y="2411413"/>
            <a:ext cx="1296987" cy="1512888"/>
          </a:xfrm>
          <a:prstGeom prst="curvedConnector3">
            <a:avLst>
              <a:gd name="adj1" fmla="val -20931"/>
            </a:avLst>
          </a:prstGeom>
          <a:noFill/>
          <a:ln w="9525">
            <a:solidFill>
              <a:srgbClr val="6633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6" name="AutoShape 108"/>
          <p:cNvCxnSpPr>
            <a:cxnSpLocks noChangeShapeType="1"/>
            <a:endCxn id="46110" idx="1"/>
          </p:cNvCxnSpPr>
          <p:nvPr/>
        </p:nvCxnSpPr>
        <p:spPr bwMode="auto">
          <a:xfrm flipV="1">
            <a:off x="2051050" y="2041525"/>
            <a:ext cx="2017713" cy="255588"/>
          </a:xfrm>
          <a:prstGeom prst="curvedConnector4">
            <a:avLst>
              <a:gd name="adj1" fmla="val 48153"/>
              <a:gd name="adj2" fmla="val 206213"/>
            </a:avLst>
          </a:prstGeom>
          <a:noFill/>
          <a:ln w="9525">
            <a:solidFill>
              <a:srgbClr val="660066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7" name="AutoShape 109"/>
          <p:cNvCxnSpPr>
            <a:cxnSpLocks noChangeShapeType="1"/>
            <a:stCxn id="46110" idx="6"/>
            <a:endCxn id="46126" idx="2"/>
          </p:cNvCxnSpPr>
          <p:nvPr/>
        </p:nvCxnSpPr>
        <p:spPr bwMode="auto">
          <a:xfrm flipV="1">
            <a:off x="4498975" y="1409700"/>
            <a:ext cx="2890838" cy="733425"/>
          </a:xfrm>
          <a:prstGeom prst="curvedConnector3">
            <a:avLst>
              <a:gd name="adj1" fmla="val 49972"/>
            </a:avLst>
          </a:prstGeom>
          <a:noFill/>
          <a:ln w="9525">
            <a:solidFill>
              <a:srgbClr val="660066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9" name="AutoShape 111"/>
          <p:cNvCxnSpPr>
            <a:cxnSpLocks noChangeShapeType="1"/>
          </p:cNvCxnSpPr>
          <p:nvPr/>
        </p:nvCxnSpPr>
        <p:spPr bwMode="auto">
          <a:xfrm flipV="1">
            <a:off x="2051050" y="1338263"/>
            <a:ext cx="2809875" cy="6238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" name="Content Placeholder 2"/>
          <p:cNvSpPr>
            <a:spLocks/>
          </p:cNvSpPr>
          <p:nvPr/>
        </p:nvSpPr>
        <p:spPr bwMode="auto">
          <a:xfrm>
            <a:off x="684213" y="5373688"/>
            <a:ext cx="79216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      The problem of mining frequent patterns in databases is transformed to that of mining the FP-tree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168275" y="4724400"/>
            <a:ext cx="734377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CC3300"/>
                </a:solidFill>
                <a:latin typeface="Century Gothic" pitchFamily="34" charset="0"/>
              </a:rPr>
              <a:t>-Occurrences of I5:</a:t>
            </a:r>
            <a:r>
              <a:rPr lang="en-US" sz="1900" b="1">
                <a:solidFill>
                  <a:srgbClr val="0070C0"/>
                </a:solidFill>
                <a:latin typeface="Century Gothic" pitchFamily="34" charset="0"/>
              </a:rPr>
              <a:t> </a:t>
            </a:r>
            <a:r>
              <a:rPr lang="en-US" sz="1900">
                <a:latin typeface="Century Gothic" pitchFamily="34" charset="0"/>
              </a:rPr>
              <a:t>&lt;I2,I1,I5&gt; and &lt;I2,I1,I3,I5&gt;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009900"/>
                </a:solidFill>
                <a:latin typeface="Century Gothic" pitchFamily="34" charset="0"/>
              </a:rPr>
              <a:t>-Two prefix Paths</a:t>
            </a:r>
            <a:r>
              <a:rPr lang="en-US" sz="1900" b="1">
                <a:latin typeface="Century Gothic" pitchFamily="34" charset="0"/>
              </a:rPr>
              <a:t> </a:t>
            </a:r>
            <a:r>
              <a:rPr lang="en-US" sz="1900">
                <a:latin typeface="Century Gothic" pitchFamily="34" charset="0"/>
              </a:rPr>
              <a:t>&lt;I2, I1: 1&gt; and &lt;I2,I1,I3: 1&gt;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000066"/>
                </a:solidFill>
                <a:latin typeface="Century Gothic" pitchFamily="34" charset="0"/>
              </a:rPr>
              <a:t>-Conditional FP tree contains only</a:t>
            </a:r>
            <a:r>
              <a:rPr lang="en-US" sz="1900" b="1">
                <a:latin typeface="Century Gothic" pitchFamily="34" charset="0"/>
              </a:rPr>
              <a:t> </a:t>
            </a:r>
            <a:r>
              <a:rPr lang="en-US" sz="1900">
                <a:latin typeface="Century Gothic" pitchFamily="34" charset="0"/>
              </a:rPr>
              <a:t> &lt;I2: 2, I1: 2&gt;, I3 is not considered because its support count of 1 is less than the minimum support count.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660066"/>
                </a:solidFill>
                <a:latin typeface="Century Gothic" pitchFamily="34" charset="0"/>
              </a:rPr>
              <a:t>-Frequent patterns</a:t>
            </a:r>
            <a:r>
              <a:rPr lang="en-US" sz="1900">
                <a:latin typeface="Century Gothic" pitchFamily="34" charset="0"/>
              </a:rPr>
              <a:t> {I2,I5:2}, {I1,I5:2},{I2,I1,I5:2}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</a:t>
            </a:r>
          </a:p>
        </p:txBody>
      </p:sp>
      <p:sp>
        <p:nvSpPr>
          <p:cNvPr id="47107" name="Content Placeholder 2"/>
          <p:cNvSpPr>
            <a:spLocks/>
          </p:cNvSpPr>
          <p:nvPr/>
        </p:nvSpPr>
        <p:spPr bwMode="auto">
          <a:xfrm>
            <a:off x="323850" y="33670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graphicFrame>
        <p:nvGraphicFramePr>
          <p:cNvPr id="59464" name="Group 72"/>
          <p:cNvGraphicFramePr>
            <a:graphicFrameLocks noGrp="1"/>
          </p:cNvGraphicFramePr>
          <p:nvPr/>
        </p:nvGraphicFramePr>
        <p:xfrm>
          <a:off x="179388" y="12779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31" name="Oval 95"/>
          <p:cNvSpPr>
            <a:spLocks noChangeArrowheads="1"/>
          </p:cNvSpPr>
          <p:nvPr/>
        </p:nvSpPr>
        <p:spPr bwMode="auto">
          <a:xfrm>
            <a:off x="5673725" y="7524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96"/>
          <p:cNvSpPr txBox="1">
            <a:spLocks noChangeArrowheads="1"/>
          </p:cNvSpPr>
          <p:nvPr/>
        </p:nvSpPr>
        <p:spPr bwMode="auto">
          <a:xfrm>
            <a:off x="6229350" y="7016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7133" name="Oval 97"/>
          <p:cNvSpPr>
            <a:spLocks noChangeArrowheads="1"/>
          </p:cNvSpPr>
          <p:nvPr/>
        </p:nvSpPr>
        <p:spPr bwMode="auto">
          <a:xfrm>
            <a:off x="4787900" y="12779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34" name="AutoShape 98"/>
          <p:cNvCxnSpPr>
            <a:cxnSpLocks noChangeShapeType="1"/>
            <a:stCxn id="47131" idx="3"/>
            <a:endCxn id="47133" idx="7"/>
          </p:cNvCxnSpPr>
          <p:nvPr/>
        </p:nvCxnSpPr>
        <p:spPr bwMode="auto">
          <a:xfrm flipH="1">
            <a:off x="5218113" y="9985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35" name="Oval 99"/>
          <p:cNvSpPr>
            <a:spLocks noChangeArrowheads="1"/>
          </p:cNvSpPr>
          <p:nvPr/>
        </p:nvSpPr>
        <p:spPr bwMode="auto">
          <a:xfrm>
            <a:off x="3995738" y="19986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Text Box 100"/>
          <p:cNvSpPr txBox="1">
            <a:spLocks noChangeArrowheads="1"/>
          </p:cNvSpPr>
          <p:nvPr/>
        </p:nvSpPr>
        <p:spPr bwMode="auto">
          <a:xfrm>
            <a:off x="3635375" y="16986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7137" name="AutoShape 101"/>
          <p:cNvCxnSpPr>
            <a:cxnSpLocks noChangeShapeType="1"/>
            <a:stCxn id="47133" idx="3"/>
          </p:cNvCxnSpPr>
          <p:nvPr/>
        </p:nvCxnSpPr>
        <p:spPr bwMode="auto">
          <a:xfrm flipH="1">
            <a:off x="4356100" y="15240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38" name="Oval 102"/>
          <p:cNvSpPr>
            <a:spLocks noChangeArrowheads="1"/>
          </p:cNvSpPr>
          <p:nvPr/>
        </p:nvSpPr>
        <p:spPr bwMode="auto">
          <a:xfrm>
            <a:off x="3276600" y="27193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Text Box 103"/>
          <p:cNvSpPr txBox="1">
            <a:spLocks noChangeArrowheads="1"/>
          </p:cNvSpPr>
          <p:nvPr/>
        </p:nvSpPr>
        <p:spPr bwMode="auto">
          <a:xfrm>
            <a:off x="2843213" y="25019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7140" name="AutoShape 104"/>
          <p:cNvCxnSpPr>
            <a:cxnSpLocks noChangeShapeType="1"/>
            <a:stCxn id="47135" idx="3"/>
            <a:endCxn id="47138" idx="0"/>
          </p:cNvCxnSpPr>
          <p:nvPr/>
        </p:nvCxnSpPr>
        <p:spPr bwMode="auto">
          <a:xfrm flipH="1">
            <a:off x="3529013" y="22447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1" name="Oval 105"/>
          <p:cNvSpPr>
            <a:spLocks noChangeArrowheads="1"/>
          </p:cNvSpPr>
          <p:nvPr/>
        </p:nvSpPr>
        <p:spPr bwMode="auto">
          <a:xfrm>
            <a:off x="6391275" y="1997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Text Box 106"/>
          <p:cNvSpPr txBox="1">
            <a:spLocks noChangeArrowheads="1"/>
          </p:cNvSpPr>
          <p:nvPr/>
        </p:nvSpPr>
        <p:spPr bwMode="auto">
          <a:xfrm>
            <a:off x="6815138" y="17938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7143" name="AutoShape 107"/>
          <p:cNvCxnSpPr>
            <a:cxnSpLocks noChangeShapeType="1"/>
            <a:stCxn id="47133" idx="5"/>
            <a:endCxn id="47141" idx="1"/>
          </p:cNvCxnSpPr>
          <p:nvPr/>
        </p:nvCxnSpPr>
        <p:spPr bwMode="auto">
          <a:xfrm>
            <a:off x="5218113" y="15240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4" name="Oval 108"/>
          <p:cNvSpPr>
            <a:spLocks noChangeArrowheads="1"/>
          </p:cNvSpPr>
          <p:nvPr/>
        </p:nvSpPr>
        <p:spPr bwMode="auto">
          <a:xfrm>
            <a:off x="5013325" y="22733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109"/>
          <p:cNvSpPr txBox="1">
            <a:spLocks noChangeArrowheads="1"/>
          </p:cNvSpPr>
          <p:nvPr/>
        </p:nvSpPr>
        <p:spPr bwMode="auto">
          <a:xfrm>
            <a:off x="5437188" y="20701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7146" name="AutoShape 110"/>
          <p:cNvCxnSpPr>
            <a:cxnSpLocks noChangeShapeType="1"/>
            <a:stCxn id="47133" idx="4"/>
            <a:endCxn id="47144" idx="0"/>
          </p:cNvCxnSpPr>
          <p:nvPr/>
        </p:nvCxnSpPr>
        <p:spPr bwMode="auto">
          <a:xfrm>
            <a:off x="5040313" y="15668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7" name="Text Box 111"/>
          <p:cNvSpPr txBox="1">
            <a:spLocks noChangeArrowheads="1"/>
          </p:cNvSpPr>
          <p:nvPr/>
        </p:nvSpPr>
        <p:spPr bwMode="auto">
          <a:xfrm>
            <a:off x="4140200" y="9794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7148" name="Oval 112"/>
          <p:cNvSpPr>
            <a:spLocks noChangeArrowheads="1"/>
          </p:cNvSpPr>
          <p:nvPr/>
        </p:nvSpPr>
        <p:spPr bwMode="auto">
          <a:xfrm>
            <a:off x="4364038" y="28495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Text Box 113"/>
          <p:cNvSpPr txBox="1">
            <a:spLocks noChangeArrowheads="1"/>
          </p:cNvSpPr>
          <p:nvPr/>
        </p:nvSpPr>
        <p:spPr bwMode="auto">
          <a:xfrm>
            <a:off x="4799013" y="29146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7150" name="AutoShape 114"/>
          <p:cNvCxnSpPr>
            <a:cxnSpLocks noChangeShapeType="1"/>
            <a:stCxn id="47135" idx="5"/>
            <a:endCxn id="47148" idx="0"/>
          </p:cNvCxnSpPr>
          <p:nvPr/>
        </p:nvCxnSpPr>
        <p:spPr bwMode="auto">
          <a:xfrm>
            <a:off x="4425950" y="22447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51" name="Oval 115"/>
          <p:cNvSpPr>
            <a:spLocks noChangeArrowheads="1"/>
          </p:cNvSpPr>
          <p:nvPr/>
        </p:nvSpPr>
        <p:spPr bwMode="auto">
          <a:xfrm>
            <a:off x="7389813" y="12652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Text Box 116"/>
          <p:cNvSpPr txBox="1">
            <a:spLocks noChangeArrowheads="1"/>
          </p:cNvSpPr>
          <p:nvPr/>
        </p:nvSpPr>
        <p:spPr bwMode="auto">
          <a:xfrm>
            <a:off x="7813675" y="10620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7153" name="Oval 117"/>
          <p:cNvSpPr>
            <a:spLocks noChangeArrowheads="1"/>
          </p:cNvSpPr>
          <p:nvPr/>
        </p:nvSpPr>
        <p:spPr bwMode="auto">
          <a:xfrm>
            <a:off x="7748588" y="23463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Text Box 118"/>
          <p:cNvSpPr txBox="1">
            <a:spLocks noChangeArrowheads="1"/>
          </p:cNvSpPr>
          <p:nvPr/>
        </p:nvSpPr>
        <p:spPr bwMode="auto">
          <a:xfrm>
            <a:off x="8172450" y="21431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7155" name="AutoShape 119"/>
          <p:cNvCxnSpPr>
            <a:cxnSpLocks noChangeShapeType="1"/>
            <a:stCxn id="47131" idx="5"/>
            <a:endCxn id="47151" idx="1"/>
          </p:cNvCxnSpPr>
          <p:nvPr/>
        </p:nvCxnSpPr>
        <p:spPr bwMode="auto">
          <a:xfrm>
            <a:off x="6103938" y="9985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56" name="AutoShape 120"/>
          <p:cNvCxnSpPr>
            <a:cxnSpLocks noChangeShapeType="1"/>
            <a:stCxn id="47151" idx="5"/>
            <a:endCxn id="47153" idx="0"/>
          </p:cNvCxnSpPr>
          <p:nvPr/>
        </p:nvCxnSpPr>
        <p:spPr bwMode="auto">
          <a:xfrm>
            <a:off x="7820025" y="15113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57" name="Oval 121"/>
          <p:cNvSpPr>
            <a:spLocks noChangeArrowheads="1"/>
          </p:cNvSpPr>
          <p:nvPr/>
        </p:nvSpPr>
        <p:spPr bwMode="auto">
          <a:xfrm>
            <a:off x="3500438" y="35702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Text Box 122"/>
          <p:cNvSpPr txBox="1">
            <a:spLocks noChangeArrowheads="1"/>
          </p:cNvSpPr>
          <p:nvPr/>
        </p:nvSpPr>
        <p:spPr bwMode="auto">
          <a:xfrm>
            <a:off x="3924300" y="3367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7159" name="Oval 123"/>
          <p:cNvSpPr>
            <a:spLocks noChangeArrowheads="1"/>
          </p:cNvSpPr>
          <p:nvPr/>
        </p:nvSpPr>
        <p:spPr bwMode="auto">
          <a:xfrm>
            <a:off x="2708275" y="43624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60" name="Text Box 124"/>
          <p:cNvSpPr txBox="1">
            <a:spLocks noChangeArrowheads="1"/>
          </p:cNvSpPr>
          <p:nvPr/>
        </p:nvSpPr>
        <p:spPr bwMode="auto">
          <a:xfrm>
            <a:off x="3203575" y="4230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7161" name="AutoShape 125"/>
          <p:cNvCxnSpPr>
            <a:cxnSpLocks noChangeShapeType="1"/>
            <a:stCxn id="47135" idx="4"/>
            <a:endCxn id="47157" idx="0"/>
          </p:cNvCxnSpPr>
          <p:nvPr/>
        </p:nvCxnSpPr>
        <p:spPr bwMode="auto">
          <a:xfrm flipH="1">
            <a:off x="3752850" y="22875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62" name="AutoShape 126"/>
          <p:cNvCxnSpPr>
            <a:cxnSpLocks noChangeShapeType="1"/>
            <a:stCxn id="47157" idx="3"/>
            <a:endCxn id="47159" idx="0"/>
          </p:cNvCxnSpPr>
          <p:nvPr/>
        </p:nvCxnSpPr>
        <p:spPr bwMode="auto">
          <a:xfrm flipH="1">
            <a:off x="2960688" y="38163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63" name="AutoShape 127"/>
          <p:cNvCxnSpPr>
            <a:cxnSpLocks noChangeShapeType="1"/>
            <a:endCxn id="47138" idx="4"/>
          </p:cNvCxnSpPr>
          <p:nvPr/>
        </p:nvCxnSpPr>
        <p:spPr bwMode="auto">
          <a:xfrm rot="5400000" flipH="1" flipV="1">
            <a:off x="2551907" y="2507456"/>
            <a:ext cx="476250" cy="1477963"/>
          </a:xfrm>
          <a:prstGeom prst="curvedConnector3">
            <a:avLst>
              <a:gd name="adj1" fmla="val 52000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7164" name="AutoShape 128"/>
          <p:cNvCxnSpPr>
            <a:cxnSpLocks noChangeShapeType="1"/>
            <a:stCxn id="47138" idx="4"/>
            <a:endCxn id="47159" idx="1"/>
          </p:cNvCxnSpPr>
          <p:nvPr/>
        </p:nvCxnSpPr>
        <p:spPr bwMode="auto">
          <a:xfrm rot="5400000">
            <a:off x="2456657" y="3332956"/>
            <a:ext cx="1397000" cy="747713"/>
          </a:xfrm>
          <a:prstGeom prst="curvedConnector3">
            <a:avLst>
              <a:gd name="adj1" fmla="val 48407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grpSp>
        <p:nvGrpSpPr>
          <p:cNvPr id="48130" name="Group 64"/>
          <p:cNvGrpSpPr>
            <a:grpSpLocks/>
          </p:cNvGrpSpPr>
          <p:nvPr/>
        </p:nvGrpSpPr>
        <p:grpSpPr bwMode="auto">
          <a:xfrm>
            <a:off x="179388" y="701675"/>
            <a:ext cx="8550275" cy="3344863"/>
            <a:chOff x="113" y="442"/>
            <a:chExt cx="5391" cy="2495"/>
          </a:xfrm>
        </p:grpSpPr>
        <p:sp>
          <p:nvSpPr>
            <p:cNvPr id="48157" name="Oval 56"/>
            <p:cNvSpPr>
              <a:spLocks noChangeArrowheads="1"/>
            </p:cNvSpPr>
            <p:nvPr/>
          </p:nvSpPr>
          <p:spPr bwMode="auto">
            <a:xfrm>
              <a:off x="1706" y="2748"/>
              <a:ext cx="317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58" name="Group 63"/>
            <p:cNvGrpSpPr>
              <a:grpSpLocks/>
            </p:cNvGrpSpPr>
            <p:nvPr/>
          </p:nvGrpSpPr>
          <p:grpSpPr bwMode="auto">
            <a:xfrm>
              <a:off x="113" y="442"/>
              <a:ext cx="5391" cy="2495"/>
              <a:chOff x="113" y="442"/>
              <a:chExt cx="5391" cy="2495"/>
            </a:xfrm>
          </p:grpSpPr>
          <p:sp>
            <p:nvSpPr>
              <p:cNvPr id="48159" name="Content Placeholder 2"/>
              <p:cNvSpPr>
                <a:spLocks/>
              </p:cNvSpPr>
              <p:nvPr/>
            </p:nvSpPr>
            <p:spPr bwMode="auto">
              <a:xfrm>
                <a:off x="204" y="2121"/>
                <a:ext cx="2721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81000" indent="-381000" eaLnBrk="0" hangingPunct="0">
                  <a:spcBef>
                    <a:spcPts val="600"/>
                  </a:spcBef>
                  <a:buClr>
                    <a:srgbClr val="0070C0"/>
                  </a:buClr>
                  <a:buSzPct val="76000"/>
                  <a:buFont typeface="Wingdings 3" pitchFamily="18" charset="2"/>
                  <a:buNone/>
                </a:pPr>
                <a:endParaRPr lang="en-US" sz="2000">
                  <a:latin typeface="Century Gothic" pitchFamily="34" charset="0"/>
                </a:endParaRPr>
              </a:p>
            </p:txBody>
          </p:sp>
          <p:grpSp>
            <p:nvGrpSpPr>
              <p:cNvPr id="48160" name="Group 62"/>
              <p:cNvGrpSpPr>
                <a:grpSpLocks/>
              </p:cNvGrpSpPr>
              <p:nvPr/>
            </p:nvGrpSpPr>
            <p:grpSpPr bwMode="auto">
              <a:xfrm>
                <a:off x="113" y="805"/>
                <a:ext cx="1179" cy="1381"/>
                <a:chOff x="113" y="805"/>
                <a:chExt cx="1179" cy="1381"/>
              </a:xfrm>
            </p:grpSpPr>
            <p:sp>
              <p:nvSpPr>
                <p:cNvPr id="48192" name="Rectangle 6"/>
                <p:cNvSpPr>
                  <a:spLocks noChangeArrowheads="1"/>
                </p:cNvSpPr>
                <p:nvPr/>
              </p:nvSpPr>
              <p:spPr bwMode="auto">
                <a:xfrm>
                  <a:off x="113" y="805"/>
                  <a:ext cx="569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 b="1">
                      <a:solidFill>
                        <a:srgbClr val="000066"/>
                      </a:solidFill>
                      <a:latin typeface="Century Gothic" pitchFamily="34" charset="0"/>
                    </a:rPr>
                    <a:t>Item ID</a:t>
                  </a:r>
                </a:p>
              </p:txBody>
            </p:sp>
            <p:sp>
              <p:nvSpPr>
                <p:cNvPr id="48193" name="Rectangle 7"/>
                <p:cNvSpPr>
                  <a:spLocks noChangeArrowheads="1"/>
                </p:cNvSpPr>
                <p:nvPr/>
              </p:nvSpPr>
              <p:spPr bwMode="auto">
                <a:xfrm>
                  <a:off x="682" y="805"/>
                  <a:ext cx="610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400" b="1">
                      <a:solidFill>
                        <a:srgbClr val="000066"/>
                      </a:solidFill>
                      <a:latin typeface="Century Gothic" pitchFamily="34" charset="0"/>
                    </a:rPr>
                    <a:t>Support count</a:t>
                  </a:r>
                </a:p>
              </p:txBody>
            </p:sp>
            <p:sp>
              <p:nvSpPr>
                <p:cNvPr id="48194" name="Rectangle 8"/>
                <p:cNvSpPr>
                  <a:spLocks noChangeArrowheads="1"/>
                </p:cNvSpPr>
                <p:nvPr/>
              </p:nvSpPr>
              <p:spPr bwMode="auto">
                <a:xfrm>
                  <a:off x="113" y="1130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I2</a:t>
                  </a:r>
                </a:p>
              </p:txBody>
            </p:sp>
            <p:sp>
              <p:nvSpPr>
                <p:cNvPr id="48195" name="Rectangle 9"/>
                <p:cNvSpPr>
                  <a:spLocks noChangeArrowheads="1"/>
                </p:cNvSpPr>
                <p:nvPr/>
              </p:nvSpPr>
              <p:spPr bwMode="auto">
                <a:xfrm>
                  <a:off x="682" y="1130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7</a:t>
                  </a:r>
                </a:p>
              </p:txBody>
            </p:sp>
            <p:sp>
              <p:nvSpPr>
                <p:cNvPr id="48196" name="Rectangle 10"/>
                <p:cNvSpPr>
                  <a:spLocks noChangeArrowheads="1"/>
                </p:cNvSpPr>
                <p:nvPr/>
              </p:nvSpPr>
              <p:spPr bwMode="auto">
                <a:xfrm>
                  <a:off x="113" y="1341"/>
                  <a:ext cx="56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I1</a:t>
                  </a:r>
                </a:p>
              </p:txBody>
            </p:sp>
            <p:sp>
              <p:nvSpPr>
                <p:cNvPr id="48197" name="Rectangle 11"/>
                <p:cNvSpPr>
                  <a:spLocks noChangeArrowheads="1"/>
                </p:cNvSpPr>
                <p:nvPr/>
              </p:nvSpPr>
              <p:spPr bwMode="auto">
                <a:xfrm>
                  <a:off x="682" y="1341"/>
                  <a:ext cx="61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81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13" y="1553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I3</a:t>
                  </a:r>
                </a:p>
              </p:txBody>
            </p:sp>
            <p:sp>
              <p:nvSpPr>
                <p:cNvPr id="48199" name="Rectangle 13"/>
                <p:cNvSpPr>
                  <a:spLocks noChangeArrowheads="1"/>
                </p:cNvSpPr>
                <p:nvPr/>
              </p:nvSpPr>
              <p:spPr bwMode="auto">
                <a:xfrm>
                  <a:off x="682" y="1553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8200" name="Rectangle 14"/>
                <p:cNvSpPr>
                  <a:spLocks noChangeArrowheads="1"/>
                </p:cNvSpPr>
                <p:nvPr/>
              </p:nvSpPr>
              <p:spPr bwMode="auto">
                <a:xfrm>
                  <a:off x="113" y="1764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I4</a:t>
                  </a:r>
                </a:p>
              </p:txBody>
            </p:sp>
            <p:sp>
              <p:nvSpPr>
                <p:cNvPr id="48201" name="Rectangle 15"/>
                <p:cNvSpPr>
                  <a:spLocks noChangeArrowheads="1"/>
                </p:cNvSpPr>
                <p:nvPr/>
              </p:nvSpPr>
              <p:spPr bwMode="auto">
                <a:xfrm>
                  <a:off x="682" y="1764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8202" name="Rectangle 16"/>
                <p:cNvSpPr>
                  <a:spLocks noChangeArrowheads="1"/>
                </p:cNvSpPr>
                <p:nvPr/>
              </p:nvSpPr>
              <p:spPr bwMode="auto">
                <a:xfrm>
                  <a:off x="113" y="1975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I5</a:t>
                  </a:r>
                </a:p>
              </p:txBody>
            </p:sp>
            <p:sp>
              <p:nvSpPr>
                <p:cNvPr id="48203" name="Rectangle 17"/>
                <p:cNvSpPr>
                  <a:spLocks noChangeArrowheads="1"/>
                </p:cNvSpPr>
                <p:nvPr/>
              </p:nvSpPr>
              <p:spPr bwMode="auto">
                <a:xfrm>
                  <a:off x="682" y="1975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8204" name="Line 18"/>
                <p:cNvSpPr>
                  <a:spLocks noChangeShapeType="1"/>
                </p:cNvSpPr>
                <p:nvPr/>
              </p:nvSpPr>
              <p:spPr bwMode="auto">
                <a:xfrm>
                  <a:off x="682" y="805"/>
                  <a:ext cx="0" cy="1381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5" name="Line 19"/>
                <p:cNvSpPr>
                  <a:spLocks noChangeShapeType="1"/>
                </p:cNvSpPr>
                <p:nvPr/>
              </p:nvSpPr>
              <p:spPr bwMode="auto">
                <a:xfrm>
                  <a:off x="113" y="1130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6" name="Line 20"/>
                <p:cNvSpPr>
                  <a:spLocks noChangeShapeType="1"/>
                </p:cNvSpPr>
                <p:nvPr/>
              </p:nvSpPr>
              <p:spPr bwMode="auto">
                <a:xfrm>
                  <a:off x="113" y="1341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7" name="Line 21"/>
                <p:cNvSpPr>
                  <a:spLocks noChangeShapeType="1"/>
                </p:cNvSpPr>
                <p:nvPr/>
              </p:nvSpPr>
              <p:spPr bwMode="auto">
                <a:xfrm>
                  <a:off x="113" y="1553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8" name="Line 22"/>
                <p:cNvSpPr>
                  <a:spLocks noChangeShapeType="1"/>
                </p:cNvSpPr>
                <p:nvPr/>
              </p:nvSpPr>
              <p:spPr bwMode="auto">
                <a:xfrm>
                  <a:off x="113" y="1764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9" name="Line 23"/>
                <p:cNvSpPr>
                  <a:spLocks noChangeShapeType="1"/>
                </p:cNvSpPr>
                <p:nvPr/>
              </p:nvSpPr>
              <p:spPr bwMode="auto">
                <a:xfrm>
                  <a:off x="113" y="1975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0" name="Line 24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1" name="Line 25"/>
                <p:cNvSpPr>
                  <a:spLocks noChangeShapeType="1"/>
                </p:cNvSpPr>
                <p:nvPr/>
              </p:nvSpPr>
              <p:spPr bwMode="auto">
                <a:xfrm>
                  <a:off x="1292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2" name="Line 26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3" name="Line 27"/>
                <p:cNvSpPr>
                  <a:spLocks noChangeShapeType="1"/>
                </p:cNvSpPr>
                <p:nvPr/>
              </p:nvSpPr>
              <p:spPr bwMode="auto">
                <a:xfrm>
                  <a:off x="113" y="2186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61" name="Oval 28"/>
              <p:cNvSpPr>
                <a:spLocks noChangeArrowheads="1"/>
              </p:cNvSpPr>
              <p:nvPr/>
            </p:nvSpPr>
            <p:spPr bwMode="auto">
              <a:xfrm>
                <a:off x="3574" y="474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Text Box 29"/>
              <p:cNvSpPr txBox="1">
                <a:spLocks noChangeArrowheads="1"/>
              </p:cNvSpPr>
              <p:nvPr/>
            </p:nvSpPr>
            <p:spPr bwMode="auto">
              <a:xfrm>
                <a:off x="3924" y="442"/>
                <a:ext cx="340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null</a:t>
                </a:r>
              </a:p>
            </p:txBody>
          </p:sp>
          <p:sp>
            <p:nvSpPr>
              <p:cNvPr id="48163" name="Oval 30"/>
              <p:cNvSpPr>
                <a:spLocks noChangeArrowheads="1"/>
              </p:cNvSpPr>
              <p:nvPr/>
            </p:nvSpPr>
            <p:spPr bwMode="auto">
              <a:xfrm>
                <a:off x="3016" y="80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8164" name="AutoShape 31"/>
              <p:cNvCxnSpPr>
                <a:cxnSpLocks noChangeShapeType="1"/>
                <a:stCxn id="48161" idx="3"/>
                <a:endCxn id="48163" idx="7"/>
              </p:cNvCxnSpPr>
              <p:nvPr/>
            </p:nvCxnSpPr>
            <p:spPr bwMode="auto">
              <a:xfrm flipH="1">
                <a:off x="3287" y="629"/>
                <a:ext cx="333" cy="2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65" name="Oval 32"/>
              <p:cNvSpPr>
                <a:spLocks noChangeArrowheads="1"/>
              </p:cNvSpPr>
              <p:nvPr/>
            </p:nvSpPr>
            <p:spPr bwMode="auto">
              <a:xfrm>
                <a:off x="2517" y="125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Text Box 33"/>
              <p:cNvSpPr txBox="1">
                <a:spLocks noChangeArrowheads="1"/>
              </p:cNvSpPr>
              <p:nvPr/>
            </p:nvSpPr>
            <p:spPr bwMode="auto">
              <a:xfrm>
                <a:off x="2289" y="1070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I1:4</a:t>
                </a:r>
              </a:p>
            </p:txBody>
          </p:sp>
          <p:cxnSp>
            <p:nvCxnSpPr>
              <p:cNvPr id="48167" name="AutoShape 34"/>
              <p:cNvCxnSpPr>
                <a:cxnSpLocks noChangeShapeType="1"/>
                <a:stCxn id="48163" idx="3"/>
              </p:cNvCxnSpPr>
              <p:nvPr/>
            </p:nvCxnSpPr>
            <p:spPr bwMode="auto">
              <a:xfrm flipH="1">
                <a:off x="2744" y="960"/>
                <a:ext cx="318" cy="3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68" name="Oval 35"/>
              <p:cNvSpPr>
                <a:spLocks noChangeArrowheads="1"/>
              </p:cNvSpPr>
              <p:nvPr/>
            </p:nvSpPr>
            <p:spPr bwMode="auto">
              <a:xfrm>
                <a:off x="2064" y="1713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Text Box 36"/>
              <p:cNvSpPr txBox="1">
                <a:spLocks noChangeArrowheads="1"/>
              </p:cNvSpPr>
              <p:nvPr/>
            </p:nvSpPr>
            <p:spPr bwMode="auto">
              <a:xfrm>
                <a:off x="1791" y="1576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8170" name="AutoShape 37"/>
              <p:cNvCxnSpPr>
                <a:cxnSpLocks noChangeShapeType="1"/>
                <a:stCxn id="48165" idx="3"/>
                <a:endCxn id="48168" idx="0"/>
              </p:cNvCxnSpPr>
              <p:nvPr/>
            </p:nvCxnSpPr>
            <p:spPr bwMode="auto">
              <a:xfrm flipH="1">
                <a:off x="2223" y="1414"/>
                <a:ext cx="340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1" name="Oval 38"/>
              <p:cNvSpPr>
                <a:spLocks noChangeArrowheads="1"/>
              </p:cNvSpPr>
              <p:nvPr/>
            </p:nvSpPr>
            <p:spPr bwMode="auto">
              <a:xfrm>
                <a:off x="4026" y="125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2" name="Text Box 39"/>
              <p:cNvSpPr txBox="1">
                <a:spLocks noChangeArrowheads="1"/>
              </p:cNvSpPr>
              <p:nvPr/>
            </p:nvSpPr>
            <p:spPr bwMode="auto">
              <a:xfrm>
                <a:off x="4293" y="113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8173" name="AutoShape 40"/>
              <p:cNvCxnSpPr>
                <a:cxnSpLocks noChangeShapeType="1"/>
                <a:stCxn id="48163" idx="5"/>
                <a:endCxn id="48171" idx="1"/>
              </p:cNvCxnSpPr>
              <p:nvPr/>
            </p:nvCxnSpPr>
            <p:spPr bwMode="auto">
              <a:xfrm>
                <a:off x="3287" y="960"/>
                <a:ext cx="785" cy="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4" name="Oval 41"/>
              <p:cNvSpPr>
                <a:spLocks noChangeArrowheads="1"/>
              </p:cNvSpPr>
              <p:nvPr/>
            </p:nvSpPr>
            <p:spPr bwMode="auto">
              <a:xfrm>
                <a:off x="3158" y="1432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5" name="Text Box 42"/>
              <p:cNvSpPr txBox="1">
                <a:spLocks noChangeArrowheads="1"/>
              </p:cNvSpPr>
              <p:nvPr/>
            </p:nvSpPr>
            <p:spPr bwMode="auto">
              <a:xfrm>
                <a:off x="3425" y="1304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8176" name="AutoShape 43"/>
              <p:cNvCxnSpPr>
                <a:cxnSpLocks noChangeShapeType="1"/>
                <a:stCxn id="48163" idx="4"/>
                <a:endCxn id="48174" idx="0"/>
              </p:cNvCxnSpPr>
              <p:nvPr/>
            </p:nvCxnSpPr>
            <p:spPr bwMode="auto">
              <a:xfrm>
                <a:off x="3175" y="987"/>
                <a:ext cx="142" cy="4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7" name="Text Box 44"/>
              <p:cNvSpPr txBox="1">
                <a:spLocks noChangeArrowheads="1"/>
              </p:cNvSpPr>
              <p:nvPr/>
            </p:nvSpPr>
            <p:spPr bwMode="auto">
              <a:xfrm>
                <a:off x="2608" y="617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I2:7</a:t>
                </a:r>
              </a:p>
            </p:txBody>
          </p:sp>
          <p:sp>
            <p:nvSpPr>
              <p:cNvPr id="48178" name="Oval 45"/>
              <p:cNvSpPr>
                <a:spLocks noChangeArrowheads="1"/>
              </p:cNvSpPr>
              <p:nvPr/>
            </p:nvSpPr>
            <p:spPr bwMode="auto">
              <a:xfrm>
                <a:off x="2749" y="179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9" name="Text Box 46"/>
              <p:cNvSpPr txBox="1">
                <a:spLocks noChangeArrowheads="1"/>
              </p:cNvSpPr>
              <p:nvPr/>
            </p:nvSpPr>
            <p:spPr bwMode="auto">
              <a:xfrm>
                <a:off x="3023" y="1837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8180" name="AutoShape 47"/>
              <p:cNvCxnSpPr>
                <a:cxnSpLocks noChangeShapeType="1"/>
                <a:stCxn id="48165" idx="5"/>
                <a:endCxn id="48178" idx="0"/>
              </p:cNvCxnSpPr>
              <p:nvPr/>
            </p:nvCxnSpPr>
            <p:spPr bwMode="auto">
              <a:xfrm>
                <a:off x="2788" y="1414"/>
                <a:ext cx="120" cy="3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81" name="Oval 48"/>
              <p:cNvSpPr>
                <a:spLocks noChangeArrowheads="1"/>
              </p:cNvSpPr>
              <p:nvPr/>
            </p:nvSpPr>
            <p:spPr bwMode="auto">
              <a:xfrm>
                <a:off x="4655" y="797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Text Box 49"/>
              <p:cNvSpPr txBox="1">
                <a:spLocks noChangeArrowheads="1"/>
              </p:cNvSpPr>
              <p:nvPr/>
            </p:nvSpPr>
            <p:spPr bwMode="auto">
              <a:xfrm>
                <a:off x="4922" y="668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I1:2</a:t>
                </a:r>
              </a:p>
            </p:txBody>
          </p:sp>
          <p:sp>
            <p:nvSpPr>
              <p:cNvPr id="48183" name="Oval 50"/>
              <p:cNvSpPr>
                <a:spLocks noChangeArrowheads="1"/>
              </p:cNvSpPr>
              <p:nvPr/>
            </p:nvSpPr>
            <p:spPr bwMode="auto">
              <a:xfrm>
                <a:off x="4881" y="147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4" name="Text Box 51"/>
              <p:cNvSpPr txBox="1">
                <a:spLocks noChangeArrowheads="1"/>
              </p:cNvSpPr>
              <p:nvPr/>
            </p:nvSpPr>
            <p:spPr bwMode="auto">
              <a:xfrm>
                <a:off x="5148" y="135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8185" name="AutoShape 52"/>
              <p:cNvCxnSpPr>
                <a:cxnSpLocks noChangeShapeType="1"/>
                <a:stCxn id="48161" idx="5"/>
                <a:endCxn id="48181" idx="1"/>
              </p:cNvCxnSpPr>
              <p:nvPr/>
            </p:nvCxnSpPr>
            <p:spPr bwMode="auto">
              <a:xfrm>
                <a:off x="3845" y="629"/>
                <a:ext cx="856" cy="1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86" name="AutoShape 53"/>
              <p:cNvCxnSpPr>
                <a:cxnSpLocks noChangeShapeType="1"/>
                <a:stCxn id="48181" idx="5"/>
                <a:endCxn id="48183" idx="0"/>
              </p:cNvCxnSpPr>
              <p:nvPr/>
            </p:nvCxnSpPr>
            <p:spPr bwMode="auto">
              <a:xfrm>
                <a:off x="4926" y="952"/>
                <a:ext cx="114" cy="5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87" name="Oval 54"/>
              <p:cNvSpPr>
                <a:spLocks noChangeArrowheads="1"/>
              </p:cNvSpPr>
              <p:nvPr/>
            </p:nvSpPr>
            <p:spPr bwMode="auto">
              <a:xfrm>
                <a:off x="2205" y="224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8" name="Text Box 55"/>
              <p:cNvSpPr txBox="1">
                <a:spLocks noChangeArrowheads="1"/>
              </p:cNvSpPr>
              <p:nvPr/>
            </p:nvSpPr>
            <p:spPr bwMode="auto">
              <a:xfrm>
                <a:off x="2472" y="2121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sp>
            <p:nvSpPr>
              <p:cNvPr id="48189" name="Text Box 57"/>
              <p:cNvSpPr txBox="1">
                <a:spLocks noChangeArrowheads="1"/>
              </p:cNvSpPr>
              <p:nvPr/>
            </p:nvSpPr>
            <p:spPr bwMode="auto">
              <a:xfrm>
                <a:off x="2018" y="2663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8190" name="AutoShape 58"/>
              <p:cNvCxnSpPr>
                <a:cxnSpLocks noChangeShapeType="1"/>
                <a:stCxn id="48165" idx="4"/>
                <a:endCxn id="48187" idx="0"/>
              </p:cNvCxnSpPr>
              <p:nvPr/>
            </p:nvCxnSpPr>
            <p:spPr bwMode="auto">
              <a:xfrm flipH="1">
                <a:off x="2364" y="1441"/>
                <a:ext cx="312" cy="8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91" name="AutoShape 59"/>
              <p:cNvCxnSpPr>
                <a:cxnSpLocks noChangeShapeType="1"/>
                <a:stCxn id="48187" idx="3"/>
                <a:endCxn id="48157" idx="0"/>
              </p:cNvCxnSpPr>
              <p:nvPr/>
            </p:nvCxnSpPr>
            <p:spPr bwMode="auto">
              <a:xfrm flipH="1">
                <a:off x="1865" y="2404"/>
                <a:ext cx="386" cy="3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aphicFrame>
        <p:nvGraphicFramePr>
          <p:cNvPr id="48215" name="Group 87"/>
          <p:cNvGraphicFramePr>
            <a:graphicFrameLocks noGrp="1"/>
          </p:cNvGraphicFramePr>
          <p:nvPr/>
        </p:nvGraphicFramePr>
        <p:xfrm>
          <a:off x="252413" y="4365625"/>
          <a:ext cx="8423275" cy="1677670"/>
        </p:xfrm>
        <a:graphic>
          <a:graphicData uri="http://schemas.openxmlformats.org/drawingml/2006/table">
            <a:tbl>
              <a:tblPr/>
              <a:tblGrid>
                <a:gridCol w="965200"/>
                <a:gridCol w="3138487"/>
                <a:gridCol w="431958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Pattern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},{I2,I1,I3: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},{I2,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 {I1: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&gt;,&lt;I1: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grpSp>
        <p:nvGrpSpPr>
          <p:cNvPr id="49154" name="Group 3"/>
          <p:cNvGrpSpPr>
            <a:grpSpLocks/>
          </p:cNvGrpSpPr>
          <p:nvPr/>
        </p:nvGrpSpPr>
        <p:grpSpPr bwMode="auto">
          <a:xfrm>
            <a:off x="179388" y="701675"/>
            <a:ext cx="8550275" cy="3344863"/>
            <a:chOff x="113" y="442"/>
            <a:chExt cx="5391" cy="2495"/>
          </a:xfrm>
        </p:grpSpPr>
        <p:sp>
          <p:nvSpPr>
            <p:cNvPr id="49181" name="Oval 4"/>
            <p:cNvSpPr>
              <a:spLocks noChangeArrowheads="1"/>
            </p:cNvSpPr>
            <p:nvPr/>
          </p:nvSpPr>
          <p:spPr bwMode="auto">
            <a:xfrm>
              <a:off x="1706" y="2748"/>
              <a:ext cx="317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82" name="Group 5"/>
            <p:cNvGrpSpPr>
              <a:grpSpLocks/>
            </p:cNvGrpSpPr>
            <p:nvPr/>
          </p:nvGrpSpPr>
          <p:grpSpPr bwMode="auto">
            <a:xfrm>
              <a:off x="113" y="442"/>
              <a:ext cx="5391" cy="2495"/>
              <a:chOff x="113" y="442"/>
              <a:chExt cx="5391" cy="2495"/>
            </a:xfrm>
          </p:grpSpPr>
          <p:sp>
            <p:nvSpPr>
              <p:cNvPr id="49183" name="Content Placeholder 2"/>
              <p:cNvSpPr>
                <a:spLocks/>
              </p:cNvSpPr>
              <p:nvPr/>
            </p:nvSpPr>
            <p:spPr bwMode="auto">
              <a:xfrm>
                <a:off x="204" y="2121"/>
                <a:ext cx="2721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81000" indent="-381000" eaLnBrk="0" hangingPunct="0">
                  <a:spcBef>
                    <a:spcPts val="600"/>
                  </a:spcBef>
                  <a:buClr>
                    <a:srgbClr val="0070C0"/>
                  </a:buClr>
                  <a:buSzPct val="76000"/>
                  <a:buFont typeface="Wingdings 3" pitchFamily="18" charset="2"/>
                  <a:buNone/>
                </a:pPr>
                <a:endParaRPr lang="en-US" sz="2000">
                  <a:latin typeface="Century Gothic" pitchFamily="34" charset="0"/>
                </a:endParaRPr>
              </a:p>
            </p:txBody>
          </p:sp>
          <p:grpSp>
            <p:nvGrpSpPr>
              <p:cNvPr id="49184" name="Group 7"/>
              <p:cNvGrpSpPr>
                <a:grpSpLocks/>
              </p:cNvGrpSpPr>
              <p:nvPr/>
            </p:nvGrpSpPr>
            <p:grpSpPr bwMode="auto">
              <a:xfrm>
                <a:off x="113" y="805"/>
                <a:ext cx="1179" cy="1381"/>
                <a:chOff x="113" y="805"/>
                <a:chExt cx="1179" cy="1381"/>
              </a:xfrm>
            </p:grpSpPr>
            <p:sp>
              <p:nvSpPr>
                <p:cNvPr id="49216" name="Rectangle 8"/>
                <p:cNvSpPr>
                  <a:spLocks noChangeArrowheads="1"/>
                </p:cNvSpPr>
                <p:nvPr/>
              </p:nvSpPr>
              <p:spPr bwMode="auto">
                <a:xfrm>
                  <a:off x="113" y="805"/>
                  <a:ext cx="569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 b="1">
                      <a:solidFill>
                        <a:srgbClr val="000066"/>
                      </a:solidFill>
                      <a:latin typeface="Century Gothic" pitchFamily="34" charset="0"/>
                    </a:rPr>
                    <a:t>Item ID</a:t>
                  </a:r>
                </a:p>
              </p:txBody>
            </p:sp>
            <p:sp>
              <p:nvSpPr>
                <p:cNvPr id="49217" name="Rectangle 9"/>
                <p:cNvSpPr>
                  <a:spLocks noChangeArrowheads="1"/>
                </p:cNvSpPr>
                <p:nvPr/>
              </p:nvSpPr>
              <p:spPr bwMode="auto">
                <a:xfrm>
                  <a:off x="682" y="805"/>
                  <a:ext cx="610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400" b="1">
                      <a:solidFill>
                        <a:srgbClr val="000066"/>
                      </a:solidFill>
                      <a:latin typeface="Century Gothic" pitchFamily="34" charset="0"/>
                    </a:rPr>
                    <a:t>Support count</a:t>
                  </a:r>
                </a:p>
              </p:txBody>
            </p:sp>
            <p:sp>
              <p:nvSpPr>
                <p:cNvPr id="49218" name="Rectangle 10"/>
                <p:cNvSpPr>
                  <a:spLocks noChangeArrowheads="1"/>
                </p:cNvSpPr>
                <p:nvPr/>
              </p:nvSpPr>
              <p:spPr bwMode="auto">
                <a:xfrm>
                  <a:off x="113" y="1130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I2</a:t>
                  </a:r>
                </a:p>
              </p:txBody>
            </p:sp>
            <p:sp>
              <p:nvSpPr>
                <p:cNvPr id="49219" name="Rectangle 11"/>
                <p:cNvSpPr>
                  <a:spLocks noChangeArrowheads="1"/>
                </p:cNvSpPr>
                <p:nvPr/>
              </p:nvSpPr>
              <p:spPr bwMode="auto">
                <a:xfrm>
                  <a:off x="682" y="1130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7</a:t>
                  </a:r>
                </a:p>
              </p:txBody>
            </p:sp>
            <p:sp>
              <p:nvSpPr>
                <p:cNvPr id="492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13" y="1341"/>
                  <a:ext cx="56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I1</a:t>
                  </a:r>
                </a:p>
              </p:txBody>
            </p:sp>
            <p:sp>
              <p:nvSpPr>
                <p:cNvPr id="49221" name="Rectangle 13"/>
                <p:cNvSpPr>
                  <a:spLocks noChangeArrowheads="1"/>
                </p:cNvSpPr>
                <p:nvPr/>
              </p:nvSpPr>
              <p:spPr bwMode="auto">
                <a:xfrm>
                  <a:off x="682" y="1341"/>
                  <a:ext cx="61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9222" name="Rectangle 14"/>
                <p:cNvSpPr>
                  <a:spLocks noChangeArrowheads="1"/>
                </p:cNvSpPr>
                <p:nvPr/>
              </p:nvSpPr>
              <p:spPr bwMode="auto">
                <a:xfrm>
                  <a:off x="113" y="1553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I3</a:t>
                  </a:r>
                </a:p>
              </p:txBody>
            </p:sp>
            <p:sp>
              <p:nvSpPr>
                <p:cNvPr id="49223" name="Rectangle 15"/>
                <p:cNvSpPr>
                  <a:spLocks noChangeArrowheads="1"/>
                </p:cNvSpPr>
                <p:nvPr/>
              </p:nvSpPr>
              <p:spPr bwMode="auto">
                <a:xfrm>
                  <a:off x="682" y="1553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9224" name="Rectangle 16"/>
                <p:cNvSpPr>
                  <a:spLocks noChangeArrowheads="1"/>
                </p:cNvSpPr>
                <p:nvPr/>
              </p:nvSpPr>
              <p:spPr bwMode="auto">
                <a:xfrm>
                  <a:off x="113" y="1764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I4</a:t>
                  </a:r>
                </a:p>
              </p:txBody>
            </p:sp>
            <p:sp>
              <p:nvSpPr>
                <p:cNvPr id="49225" name="Rectangle 17"/>
                <p:cNvSpPr>
                  <a:spLocks noChangeArrowheads="1"/>
                </p:cNvSpPr>
                <p:nvPr/>
              </p:nvSpPr>
              <p:spPr bwMode="auto">
                <a:xfrm>
                  <a:off x="682" y="1764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9226" name="Rectangle 18"/>
                <p:cNvSpPr>
                  <a:spLocks noChangeArrowheads="1"/>
                </p:cNvSpPr>
                <p:nvPr/>
              </p:nvSpPr>
              <p:spPr bwMode="auto">
                <a:xfrm>
                  <a:off x="113" y="1975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I5</a:t>
                  </a:r>
                </a:p>
              </p:txBody>
            </p:sp>
            <p:sp>
              <p:nvSpPr>
                <p:cNvPr id="49227" name="Rectangle 19"/>
                <p:cNvSpPr>
                  <a:spLocks noChangeArrowheads="1"/>
                </p:cNvSpPr>
                <p:nvPr/>
              </p:nvSpPr>
              <p:spPr bwMode="auto">
                <a:xfrm>
                  <a:off x="682" y="1975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9228" name="Line 20"/>
                <p:cNvSpPr>
                  <a:spLocks noChangeShapeType="1"/>
                </p:cNvSpPr>
                <p:nvPr/>
              </p:nvSpPr>
              <p:spPr bwMode="auto">
                <a:xfrm>
                  <a:off x="682" y="805"/>
                  <a:ext cx="0" cy="1381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9" name="Line 21"/>
                <p:cNvSpPr>
                  <a:spLocks noChangeShapeType="1"/>
                </p:cNvSpPr>
                <p:nvPr/>
              </p:nvSpPr>
              <p:spPr bwMode="auto">
                <a:xfrm>
                  <a:off x="113" y="1130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0" name="Line 22"/>
                <p:cNvSpPr>
                  <a:spLocks noChangeShapeType="1"/>
                </p:cNvSpPr>
                <p:nvPr/>
              </p:nvSpPr>
              <p:spPr bwMode="auto">
                <a:xfrm>
                  <a:off x="113" y="1341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1" name="Line 23"/>
                <p:cNvSpPr>
                  <a:spLocks noChangeShapeType="1"/>
                </p:cNvSpPr>
                <p:nvPr/>
              </p:nvSpPr>
              <p:spPr bwMode="auto">
                <a:xfrm>
                  <a:off x="113" y="1553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2" name="Line 24"/>
                <p:cNvSpPr>
                  <a:spLocks noChangeShapeType="1"/>
                </p:cNvSpPr>
                <p:nvPr/>
              </p:nvSpPr>
              <p:spPr bwMode="auto">
                <a:xfrm>
                  <a:off x="113" y="1764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3" name="Line 25"/>
                <p:cNvSpPr>
                  <a:spLocks noChangeShapeType="1"/>
                </p:cNvSpPr>
                <p:nvPr/>
              </p:nvSpPr>
              <p:spPr bwMode="auto">
                <a:xfrm>
                  <a:off x="113" y="1975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4" name="Line 26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5" name="Line 27"/>
                <p:cNvSpPr>
                  <a:spLocks noChangeShapeType="1"/>
                </p:cNvSpPr>
                <p:nvPr/>
              </p:nvSpPr>
              <p:spPr bwMode="auto">
                <a:xfrm>
                  <a:off x="1292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6" name="Line 28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7" name="Line 29"/>
                <p:cNvSpPr>
                  <a:spLocks noChangeShapeType="1"/>
                </p:cNvSpPr>
                <p:nvPr/>
              </p:nvSpPr>
              <p:spPr bwMode="auto">
                <a:xfrm>
                  <a:off x="113" y="2186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185" name="Oval 30"/>
              <p:cNvSpPr>
                <a:spLocks noChangeArrowheads="1"/>
              </p:cNvSpPr>
              <p:nvPr/>
            </p:nvSpPr>
            <p:spPr bwMode="auto">
              <a:xfrm>
                <a:off x="3574" y="474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6" name="Text Box 31"/>
              <p:cNvSpPr txBox="1">
                <a:spLocks noChangeArrowheads="1"/>
              </p:cNvSpPr>
              <p:nvPr/>
            </p:nvSpPr>
            <p:spPr bwMode="auto">
              <a:xfrm>
                <a:off x="3924" y="442"/>
                <a:ext cx="340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null</a:t>
                </a:r>
              </a:p>
            </p:txBody>
          </p:sp>
          <p:sp>
            <p:nvSpPr>
              <p:cNvPr id="49187" name="Oval 32"/>
              <p:cNvSpPr>
                <a:spLocks noChangeArrowheads="1"/>
              </p:cNvSpPr>
              <p:nvPr/>
            </p:nvSpPr>
            <p:spPr bwMode="auto">
              <a:xfrm>
                <a:off x="3016" y="80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9188" name="AutoShape 33"/>
              <p:cNvCxnSpPr>
                <a:cxnSpLocks noChangeShapeType="1"/>
                <a:stCxn id="49185" idx="3"/>
                <a:endCxn id="49187" idx="7"/>
              </p:cNvCxnSpPr>
              <p:nvPr/>
            </p:nvCxnSpPr>
            <p:spPr bwMode="auto">
              <a:xfrm flipH="1">
                <a:off x="3287" y="629"/>
                <a:ext cx="333" cy="2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89" name="Oval 34"/>
              <p:cNvSpPr>
                <a:spLocks noChangeArrowheads="1"/>
              </p:cNvSpPr>
              <p:nvPr/>
            </p:nvSpPr>
            <p:spPr bwMode="auto">
              <a:xfrm>
                <a:off x="2517" y="125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0" name="Text Box 35"/>
              <p:cNvSpPr txBox="1">
                <a:spLocks noChangeArrowheads="1"/>
              </p:cNvSpPr>
              <p:nvPr/>
            </p:nvSpPr>
            <p:spPr bwMode="auto">
              <a:xfrm>
                <a:off x="2289" y="1070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I1:4</a:t>
                </a:r>
              </a:p>
            </p:txBody>
          </p:sp>
          <p:cxnSp>
            <p:nvCxnSpPr>
              <p:cNvPr id="49191" name="AutoShape 36"/>
              <p:cNvCxnSpPr>
                <a:cxnSpLocks noChangeShapeType="1"/>
                <a:stCxn id="49187" idx="3"/>
              </p:cNvCxnSpPr>
              <p:nvPr/>
            </p:nvCxnSpPr>
            <p:spPr bwMode="auto">
              <a:xfrm flipH="1">
                <a:off x="2744" y="960"/>
                <a:ext cx="318" cy="3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2" name="Oval 37"/>
              <p:cNvSpPr>
                <a:spLocks noChangeArrowheads="1"/>
              </p:cNvSpPr>
              <p:nvPr/>
            </p:nvSpPr>
            <p:spPr bwMode="auto">
              <a:xfrm>
                <a:off x="2064" y="1713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3" name="Text Box 38"/>
              <p:cNvSpPr txBox="1">
                <a:spLocks noChangeArrowheads="1"/>
              </p:cNvSpPr>
              <p:nvPr/>
            </p:nvSpPr>
            <p:spPr bwMode="auto">
              <a:xfrm>
                <a:off x="1791" y="1576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9194" name="AutoShape 39"/>
              <p:cNvCxnSpPr>
                <a:cxnSpLocks noChangeShapeType="1"/>
                <a:stCxn id="49189" idx="3"/>
                <a:endCxn id="49192" idx="0"/>
              </p:cNvCxnSpPr>
              <p:nvPr/>
            </p:nvCxnSpPr>
            <p:spPr bwMode="auto">
              <a:xfrm flipH="1">
                <a:off x="2223" y="1414"/>
                <a:ext cx="340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5" name="Oval 40"/>
              <p:cNvSpPr>
                <a:spLocks noChangeArrowheads="1"/>
              </p:cNvSpPr>
              <p:nvPr/>
            </p:nvSpPr>
            <p:spPr bwMode="auto">
              <a:xfrm>
                <a:off x="4026" y="125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6" name="Text Box 41"/>
              <p:cNvSpPr txBox="1">
                <a:spLocks noChangeArrowheads="1"/>
              </p:cNvSpPr>
              <p:nvPr/>
            </p:nvSpPr>
            <p:spPr bwMode="auto">
              <a:xfrm>
                <a:off x="4293" y="113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9197" name="AutoShape 42"/>
              <p:cNvCxnSpPr>
                <a:cxnSpLocks noChangeShapeType="1"/>
                <a:stCxn id="49187" idx="5"/>
                <a:endCxn id="49195" idx="1"/>
              </p:cNvCxnSpPr>
              <p:nvPr/>
            </p:nvCxnSpPr>
            <p:spPr bwMode="auto">
              <a:xfrm>
                <a:off x="3287" y="960"/>
                <a:ext cx="785" cy="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8" name="Oval 43"/>
              <p:cNvSpPr>
                <a:spLocks noChangeArrowheads="1"/>
              </p:cNvSpPr>
              <p:nvPr/>
            </p:nvSpPr>
            <p:spPr bwMode="auto">
              <a:xfrm>
                <a:off x="3158" y="1432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9" name="Text Box 44"/>
              <p:cNvSpPr txBox="1">
                <a:spLocks noChangeArrowheads="1"/>
              </p:cNvSpPr>
              <p:nvPr/>
            </p:nvSpPr>
            <p:spPr bwMode="auto">
              <a:xfrm>
                <a:off x="3425" y="1304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9200" name="AutoShape 45"/>
              <p:cNvCxnSpPr>
                <a:cxnSpLocks noChangeShapeType="1"/>
                <a:stCxn id="49187" idx="4"/>
                <a:endCxn id="49198" idx="0"/>
              </p:cNvCxnSpPr>
              <p:nvPr/>
            </p:nvCxnSpPr>
            <p:spPr bwMode="auto">
              <a:xfrm>
                <a:off x="3175" y="987"/>
                <a:ext cx="142" cy="4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01" name="Text Box 46"/>
              <p:cNvSpPr txBox="1">
                <a:spLocks noChangeArrowheads="1"/>
              </p:cNvSpPr>
              <p:nvPr/>
            </p:nvSpPr>
            <p:spPr bwMode="auto">
              <a:xfrm>
                <a:off x="2608" y="617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I2:7</a:t>
                </a:r>
              </a:p>
            </p:txBody>
          </p:sp>
          <p:sp>
            <p:nvSpPr>
              <p:cNvPr id="49202" name="Oval 47"/>
              <p:cNvSpPr>
                <a:spLocks noChangeArrowheads="1"/>
              </p:cNvSpPr>
              <p:nvPr/>
            </p:nvSpPr>
            <p:spPr bwMode="auto">
              <a:xfrm>
                <a:off x="2749" y="179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3" name="Text Box 48"/>
              <p:cNvSpPr txBox="1">
                <a:spLocks noChangeArrowheads="1"/>
              </p:cNvSpPr>
              <p:nvPr/>
            </p:nvSpPr>
            <p:spPr bwMode="auto">
              <a:xfrm>
                <a:off x="3023" y="1837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9204" name="AutoShape 49"/>
              <p:cNvCxnSpPr>
                <a:cxnSpLocks noChangeShapeType="1"/>
                <a:stCxn id="49189" idx="5"/>
                <a:endCxn id="49202" idx="0"/>
              </p:cNvCxnSpPr>
              <p:nvPr/>
            </p:nvCxnSpPr>
            <p:spPr bwMode="auto">
              <a:xfrm>
                <a:off x="2788" y="1414"/>
                <a:ext cx="120" cy="3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05" name="Oval 50"/>
              <p:cNvSpPr>
                <a:spLocks noChangeArrowheads="1"/>
              </p:cNvSpPr>
              <p:nvPr/>
            </p:nvSpPr>
            <p:spPr bwMode="auto">
              <a:xfrm>
                <a:off x="4655" y="797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6" name="Text Box 51"/>
              <p:cNvSpPr txBox="1">
                <a:spLocks noChangeArrowheads="1"/>
              </p:cNvSpPr>
              <p:nvPr/>
            </p:nvSpPr>
            <p:spPr bwMode="auto">
              <a:xfrm>
                <a:off x="4922" y="668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I1:2</a:t>
                </a:r>
              </a:p>
            </p:txBody>
          </p:sp>
          <p:sp>
            <p:nvSpPr>
              <p:cNvPr id="49207" name="Oval 52"/>
              <p:cNvSpPr>
                <a:spLocks noChangeArrowheads="1"/>
              </p:cNvSpPr>
              <p:nvPr/>
            </p:nvSpPr>
            <p:spPr bwMode="auto">
              <a:xfrm>
                <a:off x="4881" y="147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8" name="Text Box 53"/>
              <p:cNvSpPr txBox="1">
                <a:spLocks noChangeArrowheads="1"/>
              </p:cNvSpPr>
              <p:nvPr/>
            </p:nvSpPr>
            <p:spPr bwMode="auto">
              <a:xfrm>
                <a:off x="5148" y="135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9209" name="AutoShape 54"/>
              <p:cNvCxnSpPr>
                <a:cxnSpLocks noChangeShapeType="1"/>
                <a:stCxn id="49185" idx="5"/>
                <a:endCxn id="49205" idx="1"/>
              </p:cNvCxnSpPr>
              <p:nvPr/>
            </p:nvCxnSpPr>
            <p:spPr bwMode="auto">
              <a:xfrm>
                <a:off x="3845" y="629"/>
                <a:ext cx="856" cy="1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210" name="AutoShape 55"/>
              <p:cNvCxnSpPr>
                <a:cxnSpLocks noChangeShapeType="1"/>
                <a:stCxn id="49205" idx="5"/>
                <a:endCxn id="49207" idx="0"/>
              </p:cNvCxnSpPr>
              <p:nvPr/>
            </p:nvCxnSpPr>
            <p:spPr bwMode="auto">
              <a:xfrm>
                <a:off x="4926" y="952"/>
                <a:ext cx="114" cy="5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11" name="Oval 56"/>
              <p:cNvSpPr>
                <a:spLocks noChangeArrowheads="1"/>
              </p:cNvSpPr>
              <p:nvPr/>
            </p:nvSpPr>
            <p:spPr bwMode="auto">
              <a:xfrm>
                <a:off x="2205" y="224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2" name="Text Box 57"/>
              <p:cNvSpPr txBox="1">
                <a:spLocks noChangeArrowheads="1"/>
              </p:cNvSpPr>
              <p:nvPr/>
            </p:nvSpPr>
            <p:spPr bwMode="auto">
              <a:xfrm>
                <a:off x="2472" y="2121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sp>
            <p:nvSpPr>
              <p:cNvPr id="49213" name="Text Box 58"/>
              <p:cNvSpPr txBox="1">
                <a:spLocks noChangeArrowheads="1"/>
              </p:cNvSpPr>
              <p:nvPr/>
            </p:nvSpPr>
            <p:spPr bwMode="auto">
              <a:xfrm>
                <a:off x="2018" y="2663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9214" name="AutoShape 59"/>
              <p:cNvCxnSpPr>
                <a:cxnSpLocks noChangeShapeType="1"/>
                <a:stCxn id="49189" idx="4"/>
                <a:endCxn id="49211" idx="0"/>
              </p:cNvCxnSpPr>
              <p:nvPr/>
            </p:nvCxnSpPr>
            <p:spPr bwMode="auto">
              <a:xfrm flipH="1">
                <a:off x="2364" y="1441"/>
                <a:ext cx="312" cy="8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215" name="AutoShape 60"/>
              <p:cNvCxnSpPr>
                <a:cxnSpLocks noChangeShapeType="1"/>
                <a:stCxn id="49211" idx="3"/>
                <a:endCxn id="49181" idx="0"/>
              </p:cNvCxnSpPr>
              <p:nvPr/>
            </p:nvCxnSpPr>
            <p:spPr bwMode="auto">
              <a:xfrm flipH="1">
                <a:off x="1865" y="2404"/>
                <a:ext cx="386" cy="3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aphicFrame>
        <p:nvGraphicFramePr>
          <p:cNvPr id="62577" name="Group 113"/>
          <p:cNvGraphicFramePr>
            <a:graphicFrameLocks noGrp="1"/>
          </p:cNvGraphicFramePr>
          <p:nvPr/>
        </p:nvGraphicFramePr>
        <p:xfrm>
          <a:off x="252413" y="4365625"/>
          <a:ext cx="8496300" cy="1677670"/>
        </p:xfrm>
        <a:graphic>
          <a:graphicData uri="http://schemas.openxmlformats.org/drawingml/2006/table">
            <a:tbl>
              <a:tblPr/>
              <a:tblGrid>
                <a:gridCol w="1131887"/>
                <a:gridCol w="2755900"/>
                <a:gridCol w="460851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Frequent Patterns Generated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{I2,I5:2}, {I1,I5:2},{I2,I1,I5:2}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{I2,I4:2}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&gt;,&lt;I1: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{I2,I3:4},{I1,I3:4},{I2,I1,I3:2}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{I2,I1:4}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FP-growth properties</a:t>
            </a:r>
          </a:p>
        </p:txBody>
      </p:sp>
      <p:sp>
        <p:nvSpPr>
          <p:cNvPr id="50178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FP-growth transforms the problem of finding long frequent patterns to searching for shorter once recursively  and  concatenating the suffix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It uses the least frequent suffix offering a good selectivity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It reduces the search cost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If the tree does not fit into main memory, partition the database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Efficient and scalable for mining both long and short frequent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98425" y="152400"/>
            <a:ext cx="8577263" cy="500063"/>
          </a:xfrm>
        </p:spPr>
        <p:txBody>
          <a:bodyPr/>
          <a:lstStyle/>
          <a:p>
            <a:r>
              <a:rPr lang="en-US" sz="2700" smtClean="0"/>
              <a:t>4.2.4 ECLAT: FP Mining with Vertical Data Format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smtClean="0"/>
              <a:t>Both </a:t>
            </a:r>
            <a:r>
              <a:rPr lang="en-US" b="1" smtClean="0">
                <a:solidFill>
                  <a:srgbClr val="0070C0"/>
                </a:solidFill>
              </a:rPr>
              <a:t>Apriori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70C0"/>
                </a:solidFill>
              </a:rPr>
              <a:t>FP-growth</a:t>
            </a:r>
            <a:r>
              <a:rPr lang="en-US" smtClean="0"/>
              <a:t> use </a:t>
            </a:r>
            <a:r>
              <a:rPr lang="en-US" b="1" smtClean="0">
                <a:solidFill>
                  <a:srgbClr val="0070C0"/>
                </a:solidFill>
              </a:rPr>
              <a:t>horizontal data format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r>
              <a:rPr lang="en-US" smtClean="0"/>
              <a:t>Alternatively data can also be represented in </a:t>
            </a:r>
            <a:r>
              <a:rPr lang="en-US" b="1" smtClean="0">
                <a:solidFill>
                  <a:srgbClr val="0070C0"/>
                </a:solidFill>
              </a:rPr>
              <a:t>vertical format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/>
        </p:nvGraphicFramePr>
        <p:xfrm>
          <a:off x="2786063" y="1357313"/>
          <a:ext cx="3071834" cy="2773680"/>
        </p:xfrm>
        <a:graphic>
          <a:graphicData uri="http://schemas.openxmlformats.org/drawingml/2006/table">
            <a:tbl>
              <a:tblPr/>
              <a:tblGrid>
                <a:gridCol w="825606"/>
                <a:gridCol w="2246228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86" name="Group 62"/>
          <p:cNvGraphicFramePr>
            <a:graphicFrameLocks noGrp="1"/>
          </p:cNvGraphicFramePr>
          <p:nvPr/>
        </p:nvGraphicFramePr>
        <p:xfrm>
          <a:off x="2098675" y="4902200"/>
          <a:ext cx="4286250" cy="1676400"/>
        </p:xfrm>
        <a:graphic>
          <a:graphicData uri="http://schemas.openxmlformats.org/drawingml/2006/table">
            <a:tbl>
              <a:tblPr/>
              <a:tblGrid>
                <a:gridCol w="1152525"/>
                <a:gridCol w="3133725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ECLAT Algorithm by Example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smtClean="0"/>
              <a:t>Transform the horizontally formatted data to the vertical format by scanning the database once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 support count of an itemset is simply the length of the TID_set of the itemset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/>
        </p:nvGraphicFramePr>
        <p:xfrm>
          <a:off x="357188" y="2143125"/>
          <a:ext cx="3071834" cy="2773680"/>
        </p:xfrm>
        <a:graphic>
          <a:graphicData uri="http://schemas.openxmlformats.org/drawingml/2006/table">
            <a:tbl>
              <a:tblPr/>
              <a:tblGrid>
                <a:gridCol w="825606"/>
                <a:gridCol w="2246228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500438" y="3429000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4554538" y="2563813"/>
          <a:ext cx="4286280" cy="1676400"/>
        </p:xfrm>
        <a:graphic>
          <a:graphicData uri="http://schemas.openxmlformats.org/drawingml/2006/table">
            <a:tbl>
              <a:tblPr/>
              <a:tblGrid>
                <a:gridCol w="1152008"/>
                <a:gridCol w="3134272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ECLAT Algorithm by Example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2428875"/>
            <a:ext cx="8537575" cy="1214438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The frequent k-itemsets can be used to construct the candidate (k+1)-itemsets based on the Apriori property</a:t>
            </a:r>
          </a:p>
          <a:p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2214563" y="1071563"/>
          <a:ext cx="4286280" cy="1676400"/>
        </p:xfrm>
        <a:graphic>
          <a:graphicData uri="http://schemas.openxmlformats.org/drawingml/2006/table">
            <a:tbl>
              <a:tblPr/>
              <a:tblGrid>
                <a:gridCol w="1152008"/>
                <a:gridCol w="3134272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98" name="TextBox 7"/>
          <p:cNvSpPr txBox="1">
            <a:spLocks noChangeArrowheads="1"/>
          </p:cNvSpPr>
          <p:nvPr/>
        </p:nvSpPr>
        <p:spPr bwMode="auto">
          <a:xfrm>
            <a:off x="2393950" y="714375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1-itemsets in vertical format</a:t>
            </a:r>
          </a:p>
        </p:txBody>
      </p:sp>
      <p:sp>
        <p:nvSpPr>
          <p:cNvPr id="54299" name="TextBox 9"/>
          <p:cNvSpPr txBox="1">
            <a:spLocks noChangeArrowheads="1"/>
          </p:cNvSpPr>
          <p:nvPr/>
        </p:nvSpPr>
        <p:spPr bwMode="auto">
          <a:xfrm>
            <a:off x="357188" y="1357313"/>
            <a:ext cx="1262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min_sup=2</a:t>
            </a:r>
          </a:p>
        </p:txBody>
      </p:sp>
      <p:sp>
        <p:nvSpPr>
          <p:cNvPr id="54300" name="TextBox 11"/>
          <p:cNvSpPr txBox="1">
            <a:spLocks noChangeArrowheads="1"/>
          </p:cNvSpPr>
          <p:nvPr/>
        </p:nvSpPr>
        <p:spPr bwMode="auto">
          <a:xfrm>
            <a:off x="2286000" y="3714750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2-itemsets in vertical format</a:t>
            </a:r>
          </a:p>
        </p:txBody>
      </p:sp>
      <p:sp>
        <p:nvSpPr>
          <p:cNvPr id="54301" name="Rectangle 32"/>
          <p:cNvSpPr>
            <a:spLocks noChangeArrowheads="1"/>
          </p:cNvSpPr>
          <p:nvPr/>
        </p:nvSpPr>
        <p:spPr bwMode="auto">
          <a:xfrm>
            <a:off x="2133600" y="5000625"/>
            <a:ext cx="4286250" cy="2857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2133600" y="6357938"/>
            <a:ext cx="4295775" cy="2936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Group 62"/>
          <p:cNvGraphicFramePr>
            <a:graphicFrameLocks noGrp="1"/>
          </p:cNvGraphicFramePr>
          <p:nvPr/>
        </p:nvGraphicFramePr>
        <p:xfrm>
          <a:off x="2143125" y="4144963"/>
          <a:ext cx="4286280" cy="2499360"/>
        </p:xfrm>
        <a:graphic>
          <a:graphicData uri="http://schemas.openxmlformats.org/drawingml/2006/table">
            <a:tbl>
              <a:tblPr/>
              <a:tblGrid>
                <a:gridCol w="1152008"/>
                <a:gridCol w="3134272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0" grpId="0"/>
      <p:bldP spid="54301" grpId="0" animBg="1"/>
      <p:bldP spid="5430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ECLAT Algorithm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2143125"/>
            <a:ext cx="8537575" cy="4214813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This process repeats, with k incremented by 1 each time, until no frequent items or no candidate itemsets can be  found</a:t>
            </a:r>
          </a:p>
          <a:p>
            <a:r>
              <a:rPr lang="en-US" b="1" smtClean="0">
                <a:solidFill>
                  <a:srgbClr val="0070C0"/>
                </a:solidFill>
              </a:rPr>
              <a:t>Properties of mining with vertical data format</a:t>
            </a:r>
            <a:endParaRPr lang="en-US" smtClean="0"/>
          </a:p>
          <a:p>
            <a:pPr lvl="1"/>
            <a:r>
              <a:rPr lang="en-US" smtClean="0"/>
              <a:t>Take the advantage of the Apriori property in the generation of candidate (k+1)-itemset from k-itemsets</a:t>
            </a:r>
          </a:p>
          <a:p>
            <a:pPr lvl="1"/>
            <a:r>
              <a:rPr lang="en-US" smtClean="0"/>
              <a:t>No need to scan the database to find the support of (k+1) itemsets, for k&gt;=1</a:t>
            </a:r>
          </a:p>
          <a:p>
            <a:pPr lvl="1"/>
            <a:r>
              <a:rPr lang="en-US" smtClean="0"/>
              <a:t>The TID_set of each k-itemset carries the complete information required for counting such support</a:t>
            </a:r>
          </a:p>
          <a:p>
            <a:pPr lvl="1"/>
            <a:r>
              <a:rPr lang="en-US" smtClean="0"/>
              <a:t>The TID-sets can be quite long, hence expensive to manipulate</a:t>
            </a:r>
          </a:p>
          <a:p>
            <a:pPr lvl="1"/>
            <a:r>
              <a:rPr lang="en-US" smtClean="0"/>
              <a:t>Use </a:t>
            </a:r>
            <a:r>
              <a:rPr lang="en-US" b="1" i="1" smtClean="0">
                <a:solidFill>
                  <a:srgbClr val="660066"/>
                </a:solidFill>
              </a:rPr>
              <a:t>diffset</a:t>
            </a:r>
            <a:r>
              <a:rPr lang="en-US" i="1" smtClean="0">
                <a:solidFill>
                  <a:srgbClr val="660066"/>
                </a:solidFill>
              </a:rPr>
              <a:t> </a:t>
            </a:r>
            <a:r>
              <a:rPr lang="en-US" smtClean="0"/>
              <a:t>technique to optimize the support count computation</a:t>
            </a:r>
          </a:p>
          <a:p>
            <a:endParaRPr lang="en-US" smtClean="0"/>
          </a:p>
        </p:txBody>
      </p: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2214563" y="1071563"/>
          <a:ext cx="4286280" cy="853440"/>
        </p:xfrm>
        <a:graphic>
          <a:graphicData uri="http://schemas.openxmlformats.org/drawingml/2006/table">
            <a:tbl>
              <a:tblPr/>
              <a:tblGrid>
                <a:gridCol w="1152008"/>
                <a:gridCol w="3134272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13" name="TextBox 7"/>
          <p:cNvSpPr txBox="1">
            <a:spLocks noChangeArrowheads="1"/>
          </p:cNvSpPr>
          <p:nvPr/>
        </p:nvSpPr>
        <p:spPr bwMode="auto">
          <a:xfrm>
            <a:off x="2393950" y="714375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3-itemsets in vertical format</a:t>
            </a:r>
          </a:p>
        </p:txBody>
      </p:sp>
      <p:sp>
        <p:nvSpPr>
          <p:cNvPr id="55314" name="TextBox 9"/>
          <p:cNvSpPr txBox="1">
            <a:spLocks noChangeArrowheads="1"/>
          </p:cNvSpPr>
          <p:nvPr/>
        </p:nvSpPr>
        <p:spPr bwMode="auto">
          <a:xfrm>
            <a:off x="357188" y="1357313"/>
            <a:ext cx="1262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min_sup=2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Frequent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7175" y="793750"/>
            <a:ext cx="5076825" cy="577850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itemset:</a:t>
            </a:r>
            <a:r>
              <a:rPr lang="en-US" sz="2000" smtClean="0"/>
              <a:t> A set of one or more items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K-itemset</a:t>
            </a:r>
            <a:r>
              <a:rPr lang="en-US" sz="2000" smtClean="0"/>
              <a:t> X = {x</a:t>
            </a:r>
            <a:r>
              <a:rPr lang="en-US" sz="2000" baseline="-25000" smtClean="0"/>
              <a:t>1</a:t>
            </a:r>
            <a:r>
              <a:rPr lang="en-US" sz="2000" smtClean="0"/>
              <a:t>, …, x</a:t>
            </a:r>
            <a:r>
              <a:rPr lang="en-US" sz="2000" baseline="-25000" smtClean="0"/>
              <a:t>k</a:t>
            </a:r>
            <a:r>
              <a:rPr lang="en-US" sz="2000" smtClean="0"/>
              <a:t>}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(absolute) support</a:t>
            </a:r>
            <a:r>
              <a:rPr lang="en-US" sz="2000" smtClean="0"/>
              <a:t>, or, </a:t>
            </a:r>
            <a:r>
              <a:rPr lang="en-US" sz="2000" b="1" smtClean="0">
                <a:solidFill>
                  <a:srgbClr val="0070C0"/>
                </a:solidFill>
              </a:rPr>
              <a:t>support count</a:t>
            </a:r>
            <a:r>
              <a:rPr lang="en-US" sz="2000" smtClean="0"/>
              <a:t> of X: Frequency or occurrence of an itemset X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(relative) </a:t>
            </a:r>
            <a:r>
              <a:rPr lang="en-US" sz="2000" b="1" smtClean="0">
                <a:solidFill>
                  <a:srgbClr val="0070C0"/>
                </a:solidFill>
                <a:sym typeface="Symbol" pitchFamily="18" charset="2"/>
              </a:rPr>
              <a:t>support</a:t>
            </a:r>
            <a:r>
              <a:rPr lang="en-US" sz="2000" smtClean="0">
                <a:sym typeface="Symbol" pitchFamily="18" charset="2"/>
              </a:rPr>
              <a:t>, </a:t>
            </a:r>
            <a:r>
              <a:rPr lang="en-US" sz="2000" i="1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>, is the fraction of transactions that contains X (i.e., the </a:t>
            </a:r>
            <a:r>
              <a:rPr lang="en-US" sz="2000" b="1" smtClean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2000" smtClean="0">
                <a:sym typeface="Symbol" pitchFamily="18" charset="2"/>
              </a:rPr>
              <a:t> that a transaction contains X)</a:t>
            </a:r>
          </a:p>
          <a:p>
            <a:pPr>
              <a:buClr>
                <a:srgbClr val="0070C0"/>
              </a:buClr>
            </a:pPr>
            <a:endParaRPr lang="en-US" sz="2000" smtClean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2000" smtClean="0">
                <a:sym typeface="Symbol" pitchFamily="18" charset="2"/>
              </a:rPr>
              <a:t>An itemset X is </a:t>
            </a:r>
            <a:r>
              <a:rPr lang="en-US" sz="2000" b="1" smtClean="0">
                <a:solidFill>
                  <a:srgbClr val="0070C0"/>
                </a:solidFill>
                <a:sym typeface="Symbol" pitchFamily="18" charset="2"/>
              </a:rPr>
              <a:t>frequent </a:t>
            </a:r>
            <a:r>
              <a:rPr lang="en-US" sz="2000" smtClean="0">
                <a:sym typeface="Symbol" pitchFamily="18" charset="2"/>
              </a:rPr>
              <a:t>if X’s support is no less than a </a:t>
            </a:r>
            <a:r>
              <a:rPr lang="en-US" sz="2000" i="1" smtClean="0">
                <a:sym typeface="Symbol" pitchFamily="18" charset="2"/>
              </a:rPr>
              <a:t>minsup</a:t>
            </a:r>
            <a:r>
              <a:rPr lang="en-US" sz="2000" smtClean="0">
                <a:sym typeface="Symbol" pitchFamily="18" charset="2"/>
              </a:rPr>
              <a:t> threshold</a:t>
            </a:r>
          </a:p>
          <a:p>
            <a:pPr>
              <a:buClr>
                <a:srgbClr val="0070C0"/>
              </a:buClr>
            </a:pPr>
            <a:endParaRPr lang="en-US" sz="2000" smtClean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 eaLnBrk="1" hangingPunct="1"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</p:txBody>
      </p:sp>
      <p:sp>
        <p:nvSpPr>
          <p:cNvPr id="18435" name="Oval 6"/>
          <p:cNvSpPr>
            <a:spLocks noChangeArrowheads="1"/>
          </p:cNvSpPr>
          <p:nvPr/>
        </p:nvSpPr>
        <p:spPr bwMode="auto">
          <a:xfrm>
            <a:off x="381000" y="4041775"/>
            <a:ext cx="1905000" cy="1371600"/>
          </a:xfrm>
          <a:prstGeom prst="ellipse">
            <a:avLst/>
          </a:prstGeom>
          <a:solidFill>
            <a:srgbClr val="CC99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1371600" y="4041775"/>
            <a:ext cx="1905000" cy="1524000"/>
          </a:xfrm>
          <a:prstGeom prst="ellipse">
            <a:avLst/>
          </a:prstGeom>
          <a:solidFill>
            <a:srgbClr val="339966">
              <a:alpha val="50195"/>
            </a:srgbClr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8437" name="Line 8"/>
          <p:cNvSpPr>
            <a:spLocks noChangeShapeType="1"/>
          </p:cNvSpPr>
          <p:nvPr/>
        </p:nvSpPr>
        <p:spPr bwMode="auto">
          <a:xfrm flipH="1">
            <a:off x="685800" y="4727575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 flipV="1">
            <a:off x="2971800" y="4194175"/>
            <a:ext cx="228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 flipH="1" flipV="1">
            <a:off x="2057400" y="3813175"/>
            <a:ext cx="0" cy="914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2700338" y="3573463"/>
            <a:ext cx="1219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buys diaper</a:t>
            </a:r>
            <a:endParaRPr lang="en-US" b="1" u="sng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1539875" y="3408363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buys both</a:t>
            </a:r>
            <a:endParaRPr lang="en-US" b="1" u="sng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381000" y="5413375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buys beer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76200" y="3508375"/>
            <a:ext cx="3886200" cy="2630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76200" y="1222375"/>
          <a:ext cx="3886200" cy="2130426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 bought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Nuts,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Coffee,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Diaper, Eggs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Coffee, Diaper,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3857625"/>
            <a:ext cx="8351838" cy="7286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4.1 Basic Concepts </a:t>
            </a:r>
          </a:p>
          <a:p>
            <a:pPr eaLnBrk="1" hangingPunct="1">
              <a:buClr>
                <a:srgbClr val="0070C0"/>
              </a:buClr>
            </a:pPr>
            <a:endParaRPr lang="en-GB" sz="2000" b="1" smtClean="0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4.2 Frequent Itemset Mining Methods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4.2.1 </a:t>
            </a:r>
            <a:r>
              <a:rPr lang="en-US" sz="1800" smtClean="0">
                <a:solidFill>
                  <a:schemeClr val="tx1"/>
                </a:solidFill>
              </a:rPr>
              <a:t>Apriori: A Candidate Generation-and-Test Approach</a:t>
            </a:r>
            <a:r>
              <a:rPr lang="en-US" altLang="zh-CN" sz="1800" smtClean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GB" sz="1800" smtClean="0">
                <a:solidFill>
                  <a:schemeClr val="tx1"/>
                </a:solidFill>
              </a:rPr>
              <a:t>	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4.2.2 </a:t>
            </a:r>
            <a:r>
              <a:rPr lang="en-US" sz="1800" smtClean="0">
                <a:solidFill>
                  <a:schemeClr val="tx1"/>
                </a:solidFill>
              </a:rPr>
              <a:t>Improving the Efficiency of Apriori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4.2.3 </a:t>
            </a:r>
            <a:r>
              <a:rPr lang="en-US" sz="1800" smtClean="0">
                <a:solidFill>
                  <a:schemeClr val="tx1"/>
                </a:solidFill>
              </a:rPr>
              <a:t>FPGrowth:  A Frequent Pattern-Growth Approach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4.2.4 </a:t>
            </a:r>
            <a:r>
              <a:rPr lang="en-US" sz="1800" smtClean="0">
                <a:solidFill>
                  <a:schemeClr val="tx1"/>
                </a:solidFill>
              </a:rPr>
              <a:t>ECLAT: Frequent Pattern Mining with Vertical Data Format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4.3 Which Patterns Are Interesting?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 smtClean="0">
                <a:solidFill>
                  <a:schemeClr val="tx1"/>
                </a:solidFill>
              </a:rPr>
              <a:t>Pattern Evaluation Methods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endParaRPr lang="en-US" sz="1800" smtClean="0">
              <a:solidFill>
                <a:schemeClr val="tx1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4.4 Summary</a:t>
            </a:r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324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>
                <a:latin typeface="Century Gothic" pitchFamily="34" charset="0"/>
              </a:rPr>
              <a:t>Chapter 4: Mining Frequent Patterns, Associations and Correlations</a:t>
            </a:r>
            <a:endParaRPr lang="en-US" sz="2900" b="1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 smtClean="0"/>
              <a:t>Strong Rules Are Not Necessarily Interesting 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smtClean="0"/>
              <a:t>Whether a rule is interesting or not can be assesses either subjectively or objectively </a:t>
            </a:r>
          </a:p>
          <a:p>
            <a:r>
              <a:rPr lang="en-US" smtClean="0"/>
              <a:t>Objective interestingness measures can be used as one step toward the goal of finding interesting rules for the user </a:t>
            </a:r>
          </a:p>
          <a:p>
            <a:endParaRPr lang="en-US" b="1" smtClean="0">
              <a:solidFill>
                <a:srgbClr val="0070C0"/>
              </a:solidFill>
            </a:endParaRPr>
          </a:p>
          <a:p>
            <a:r>
              <a:rPr lang="en-US" b="1" smtClean="0">
                <a:solidFill>
                  <a:srgbClr val="0070C0"/>
                </a:solidFill>
              </a:rPr>
              <a:t>Example of a misleading “strong” association rule</a:t>
            </a:r>
          </a:p>
          <a:p>
            <a:pPr lvl="1"/>
            <a:r>
              <a:rPr lang="en-US" smtClean="0"/>
              <a:t>Analyze transactions of AllElectronics data about computer games and videos</a:t>
            </a:r>
          </a:p>
          <a:p>
            <a:pPr lvl="1"/>
            <a:r>
              <a:rPr lang="en-US" smtClean="0"/>
              <a:t>Of the </a:t>
            </a:r>
            <a:r>
              <a:rPr lang="en-US" b="1" smtClean="0">
                <a:solidFill>
                  <a:srgbClr val="660066"/>
                </a:solidFill>
              </a:rPr>
              <a:t>10,000 </a:t>
            </a:r>
            <a:r>
              <a:rPr lang="en-US" smtClean="0"/>
              <a:t>transactions analyzed</a:t>
            </a:r>
          </a:p>
          <a:p>
            <a:pPr lvl="2"/>
            <a:r>
              <a:rPr lang="en-US" b="1" smtClean="0">
                <a:solidFill>
                  <a:srgbClr val="660066"/>
                </a:solidFill>
              </a:rPr>
              <a:t>6,000 </a:t>
            </a:r>
            <a:r>
              <a:rPr lang="en-US" smtClean="0"/>
              <a:t>of the transactions include </a:t>
            </a:r>
            <a:r>
              <a:rPr lang="en-US" b="1" smtClean="0">
                <a:solidFill>
                  <a:srgbClr val="660066"/>
                </a:solidFill>
              </a:rPr>
              <a:t>computer games</a:t>
            </a:r>
          </a:p>
          <a:p>
            <a:pPr lvl="2"/>
            <a:r>
              <a:rPr lang="en-US" b="1" smtClean="0">
                <a:solidFill>
                  <a:srgbClr val="660066"/>
                </a:solidFill>
              </a:rPr>
              <a:t>7,500 </a:t>
            </a:r>
            <a:r>
              <a:rPr lang="en-US" smtClean="0"/>
              <a:t>of the transactions include </a:t>
            </a:r>
            <a:r>
              <a:rPr lang="en-US" b="1" smtClean="0">
                <a:solidFill>
                  <a:srgbClr val="660066"/>
                </a:solidFill>
              </a:rPr>
              <a:t>videos</a:t>
            </a:r>
          </a:p>
          <a:p>
            <a:pPr lvl="2"/>
            <a:r>
              <a:rPr lang="en-US" b="1" smtClean="0">
                <a:solidFill>
                  <a:srgbClr val="660066"/>
                </a:solidFill>
              </a:rPr>
              <a:t>4,000 </a:t>
            </a:r>
            <a:r>
              <a:rPr lang="en-US" smtClean="0"/>
              <a:t>of the transactions include </a:t>
            </a:r>
            <a:r>
              <a:rPr lang="en-US" b="1" smtClean="0">
                <a:solidFill>
                  <a:srgbClr val="660066"/>
                </a:solidFill>
              </a:rPr>
              <a:t>both</a:t>
            </a:r>
          </a:p>
          <a:p>
            <a:pPr lvl="1"/>
            <a:r>
              <a:rPr lang="en-US" smtClean="0"/>
              <a:t>Suppose that min_sup=30% and min_confidence=60%</a:t>
            </a:r>
          </a:p>
          <a:p>
            <a:pPr lvl="1"/>
            <a:r>
              <a:rPr lang="en-US" smtClean="0"/>
              <a:t>The following association rule is discovered:</a:t>
            </a:r>
          </a:p>
          <a:p>
            <a:pPr lvl="1"/>
            <a:endParaRPr lang="en-US" smtClean="0"/>
          </a:p>
          <a:p>
            <a:pPr lvl="1">
              <a:buFont typeface="Wingdings 3" pitchFamily="18" charset="2"/>
              <a:buNone/>
            </a:pPr>
            <a:r>
              <a:rPr lang="en-US" sz="1600" b="1" smtClean="0">
                <a:solidFill>
                  <a:srgbClr val="000066"/>
                </a:solidFill>
              </a:rPr>
              <a:t>Buys(X, “computer games”) </a:t>
            </a:r>
            <a:r>
              <a:rPr lang="en-US" sz="1600" b="1" smtClean="0">
                <a:solidFill>
                  <a:srgbClr val="000066"/>
                </a:solidFill>
                <a:sym typeface="Symbol" pitchFamily="18" charset="2"/>
              </a:rPr>
              <a:t> buys(X,</a:t>
            </a:r>
            <a:r>
              <a:rPr lang="en-US" sz="1600" b="1" smtClean="0">
                <a:solidFill>
                  <a:srgbClr val="000066"/>
                </a:solidFill>
              </a:rPr>
              <a:t> “videos”</a:t>
            </a:r>
            <a:r>
              <a:rPr lang="en-US" sz="1600" b="1" smtClean="0">
                <a:solidFill>
                  <a:srgbClr val="000066"/>
                </a:solidFill>
                <a:sym typeface="Symbol" pitchFamily="18" charset="2"/>
              </a:rPr>
              <a:t>)[support =40%, confidence=66%]</a:t>
            </a:r>
            <a:endParaRPr lang="en-US" sz="1600" b="1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 smtClean="0"/>
              <a:t>Strong Rules Are Not Necessarily Interesting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endParaRPr lang="en-US" sz="1600" b="1" smtClean="0">
              <a:solidFill>
                <a:srgbClr val="000066"/>
              </a:solidFill>
            </a:endParaRPr>
          </a:p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r>
              <a:rPr lang="en-US" sz="1600" b="1" smtClean="0">
                <a:solidFill>
                  <a:srgbClr val="000066"/>
                </a:solidFill>
              </a:rPr>
              <a:t>  Buys(X, “computer games”) </a:t>
            </a:r>
            <a:r>
              <a:rPr lang="en-US" sz="1600" b="1" smtClean="0">
                <a:solidFill>
                  <a:srgbClr val="000066"/>
                </a:solidFill>
                <a:sym typeface="Symbol" pitchFamily="18" charset="2"/>
              </a:rPr>
              <a:t> buys(X,</a:t>
            </a:r>
            <a:r>
              <a:rPr lang="en-US" sz="1600" b="1" smtClean="0">
                <a:solidFill>
                  <a:srgbClr val="000066"/>
                </a:solidFill>
              </a:rPr>
              <a:t> “videos”</a:t>
            </a:r>
            <a:r>
              <a:rPr lang="en-US" sz="1600" b="1" smtClean="0">
                <a:solidFill>
                  <a:srgbClr val="000066"/>
                </a:solidFill>
                <a:sym typeface="Symbol" pitchFamily="18" charset="2"/>
              </a:rPr>
              <a:t>)[support 40%, confidence=66%]</a:t>
            </a:r>
            <a:endParaRPr lang="en-US" sz="1600" b="1" smtClean="0">
              <a:solidFill>
                <a:srgbClr val="000066"/>
              </a:solidFill>
            </a:endParaRPr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r>
              <a:rPr lang="en-US" smtClean="0"/>
              <a:t>This rule is strong but it is misleading</a:t>
            </a:r>
          </a:p>
          <a:p>
            <a:r>
              <a:rPr lang="en-US" smtClean="0"/>
              <a:t>The probability of purshasing videos is </a:t>
            </a:r>
            <a:r>
              <a:rPr lang="en-US" sz="1800" b="1" smtClean="0">
                <a:solidFill>
                  <a:srgbClr val="660066"/>
                </a:solidFill>
              </a:rPr>
              <a:t>75%</a:t>
            </a:r>
            <a:r>
              <a:rPr lang="en-US" smtClean="0"/>
              <a:t> which is even larger than </a:t>
            </a:r>
            <a:r>
              <a:rPr lang="en-US" sz="1800" b="1" smtClean="0">
                <a:solidFill>
                  <a:srgbClr val="660066"/>
                </a:solidFill>
              </a:rPr>
              <a:t>66% </a:t>
            </a:r>
          </a:p>
          <a:p>
            <a:r>
              <a:rPr lang="en-US" smtClean="0"/>
              <a:t>In fact computer games and videos are negatively associated because the purchase of one of these items actually decreases the likelihood of purchasing the other</a:t>
            </a:r>
          </a:p>
          <a:p>
            <a:r>
              <a:rPr lang="en-US" smtClean="0"/>
              <a:t>The confidence of a rule </a:t>
            </a:r>
            <a:r>
              <a:rPr lang="en-US" sz="1800" b="1" smtClean="0">
                <a:solidFill>
                  <a:srgbClr val="660066"/>
                </a:solidFill>
              </a:rPr>
              <a:t>A </a:t>
            </a:r>
            <a:r>
              <a:rPr lang="en-US" sz="1800" b="1" smtClean="0">
                <a:solidFill>
                  <a:srgbClr val="660066"/>
                </a:solidFill>
                <a:sym typeface="Symbol" pitchFamily="18" charset="2"/>
              </a:rPr>
              <a:t> B </a:t>
            </a:r>
            <a:r>
              <a:rPr lang="en-US" smtClean="0">
                <a:sym typeface="Symbol" pitchFamily="18" charset="2"/>
              </a:rPr>
              <a:t>can be deceiving</a:t>
            </a:r>
          </a:p>
          <a:p>
            <a:pPr>
              <a:buFont typeface="Wingdings 3" pitchFamily="18" charset="2"/>
              <a:buChar char="&quot;"/>
            </a:pPr>
            <a:r>
              <a:rPr lang="en-US" sz="2100" smtClean="0">
                <a:sym typeface="Symbol" pitchFamily="18" charset="2"/>
              </a:rPr>
              <a:t>It is only an estimate of the conditional probability of itemset </a:t>
            </a:r>
            <a:r>
              <a:rPr lang="en-US" sz="1800" b="1" smtClean="0">
                <a:solidFill>
                  <a:srgbClr val="660066"/>
                </a:solidFill>
                <a:sym typeface="Symbol" pitchFamily="18" charset="2"/>
              </a:rPr>
              <a:t>B </a:t>
            </a:r>
            <a:r>
              <a:rPr lang="en-US" sz="2100" smtClean="0">
                <a:sym typeface="Symbol" pitchFamily="18" charset="2"/>
              </a:rPr>
              <a:t>given itemset </a:t>
            </a:r>
            <a:r>
              <a:rPr lang="en-US" sz="1800" b="1" smtClean="0">
                <a:solidFill>
                  <a:srgbClr val="660066"/>
                </a:solidFill>
                <a:sym typeface="Symbol" pitchFamily="18" charset="2"/>
              </a:rPr>
              <a:t>A</a:t>
            </a:r>
            <a:r>
              <a:rPr lang="en-US" sz="2100" smtClean="0">
                <a:sym typeface="Symbol" pitchFamily="18" charset="2"/>
              </a:rPr>
              <a:t>.</a:t>
            </a:r>
          </a:p>
          <a:p>
            <a:pPr marL="273050" lvl="1"/>
            <a:r>
              <a:rPr lang="en-US" smtClean="0">
                <a:sym typeface="Symbol" pitchFamily="18" charset="2"/>
              </a:rPr>
              <a:t>It does not measure the real strength of the correlation implication between </a:t>
            </a:r>
            <a:r>
              <a:rPr lang="en-US" sz="1800" b="1" smtClean="0">
                <a:solidFill>
                  <a:srgbClr val="660066"/>
                </a:solidFill>
                <a:sym typeface="Symbol" pitchFamily="18" charset="2"/>
              </a:rPr>
              <a:t>A </a:t>
            </a:r>
            <a:r>
              <a:rPr lang="en-US" smtClean="0">
                <a:sym typeface="Symbol" pitchFamily="18" charset="2"/>
              </a:rPr>
              <a:t>and </a:t>
            </a:r>
            <a:r>
              <a:rPr lang="en-US" sz="1800" b="1" smtClean="0">
                <a:solidFill>
                  <a:srgbClr val="660066"/>
                </a:solidFill>
                <a:sym typeface="Symbol" pitchFamily="18" charset="2"/>
              </a:rPr>
              <a:t>B</a:t>
            </a:r>
          </a:p>
          <a:p>
            <a:r>
              <a:rPr lang="en-US" smtClean="0">
                <a:sym typeface="Symbol" pitchFamily="18" charset="2"/>
              </a:rPr>
              <a:t>Need to use </a:t>
            </a:r>
            <a:r>
              <a:rPr lang="en-US" b="1" smtClean="0">
                <a:solidFill>
                  <a:srgbClr val="0070C0"/>
                </a:solidFill>
                <a:sym typeface="Symbol" pitchFamily="18" charset="2"/>
              </a:rPr>
              <a:t>Correlation Analysis</a:t>
            </a:r>
            <a:endParaRPr lang="en-US" b="1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 smtClean="0"/>
              <a:t>From Association to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549275"/>
            <a:ext cx="8537575" cy="5937250"/>
          </a:xfrm>
        </p:spPr>
        <p:txBody>
          <a:bodyPr/>
          <a:lstStyle/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endParaRPr lang="en-US" smtClean="0"/>
          </a:p>
          <a:p>
            <a:r>
              <a:rPr lang="en-US" smtClean="0"/>
              <a:t>Use </a:t>
            </a:r>
            <a:r>
              <a:rPr lang="en-US" b="1" smtClean="0">
                <a:solidFill>
                  <a:srgbClr val="0070C0"/>
                </a:solidFill>
              </a:rPr>
              <a:t>Lift</a:t>
            </a:r>
            <a:r>
              <a:rPr lang="en-US" smtClean="0"/>
              <a:t>, a simple correlation measure</a:t>
            </a:r>
          </a:p>
          <a:p>
            <a:endParaRPr lang="en-US" smtClean="0"/>
          </a:p>
          <a:p>
            <a:r>
              <a:rPr lang="en-US" smtClean="0"/>
              <a:t>The occurrence of itemset </a:t>
            </a:r>
            <a:r>
              <a:rPr lang="en-US" b="1" smtClean="0">
                <a:solidFill>
                  <a:srgbClr val="660066"/>
                </a:solidFill>
              </a:rPr>
              <a:t>A</a:t>
            </a:r>
            <a:r>
              <a:rPr lang="en-US" smtClean="0"/>
              <a:t> is independent of the occurrence of itemset </a:t>
            </a:r>
            <a:r>
              <a:rPr lang="en-US" b="1" smtClean="0">
                <a:solidFill>
                  <a:srgbClr val="660066"/>
                </a:solidFill>
              </a:rPr>
              <a:t>B</a:t>
            </a:r>
            <a:r>
              <a:rPr lang="en-US" smtClean="0"/>
              <a:t> if </a:t>
            </a:r>
            <a:r>
              <a:rPr lang="en-US" b="1" smtClean="0">
                <a:solidFill>
                  <a:srgbClr val="660066"/>
                </a:solidFill>
              </a:rPr>
              <a:t>P(A</a:t>
            </a:r>
            <a:r>
              <a:rPr lang="en-US" b="1" smtClean="0">
                <a:solidFill>
                  <a:srgbClr val="660066"/>
                </a:solidFill>
                <a:sym typeface="Symbol" pitchFamily="18" charset="2"/>
              </a:rPr>
              <a:t>B</a:t>
            </a:r>
            <a:r>
              <a:rPr lang="en-US" b="1" smtClean="0">
                <a:solidFill>
                  <a:srgbClr val="660066"/>
                </a:solidFill>
              </a:rPr>
              <a:t>)=P(A)P(B)</a:t>
            </a:r>
            <a:r>
              <a:rPr lang="en-US" smtClean="0"/>
              <a:t>, otherwise itemsets </a:t>
            </a:r>
            <a:r>
              <a:rPr lang="en-US" b="1" smtClean="0">
                <a:solidFill>
                  <a:srgbClr val="660066"/>
                </a:solidFill>
              </a:rPr>
              <a:t>A</a:t>
            </a:r>
            <a:r>
              <a:rPr lang="en-US" smtClean="0"/>
              <a:t> and </a:t>
            </a:r>
            <a:r>
              <a:rPr lang="en-US" b="1" smtClean="0">
                <a:solidFill>
                  <a:srgbClr val="660066"/>
                </a:solidFill>
              </a:rPr>
              <a:t>B</a:t>
            </a:r>
            <a:r>
              <a:rPr lang="en-US" smtClean="0"/>
              <a:t> are dependent and correlated as events</a:t>
            </a:r>
          </a:p>
          <a:p>
            <a:endParaRPr lang="en-US" smtClean="0"/>
          </a:p>
          <a:p>
            <a:r>
              <a:rPr lang="en-US" smtClean="0"/>
              <a:t>The lift between the occurences of </a:t>
            </a:r>
            <a:r>
              <a:rPr lang="en-US" b="1" smtClean="0">
                <a:solidFill>
                  <a:srgbClr val="660066"/>
                </a:solidFill>
              </a:rPr>
              <a:t>A</a:t>
            </a:r>
            <a:r>
              <a:rPr lang="en-US" smtClean="0"/>
              <a:t> and </a:t>
            </a:r>
            <a:r>
              <a:rPr lang="en-US" b="1" smtClean="0">
                <a:solidFill>
                  <a:srgbClr val="660066"/>
                </a:solidFill>
              </a:rPr>
              <a:t>B</a:t>
            </a:r>
            <a:r>
              <a:rPr lang="en-US" smtClean="0"/>
              <a:t> is given by</a:t>
            </a:r>
          </a:p>
          <a:p>
            <a:pPr algn="ctr">
              <a:buFont typeface="Wingdings 3" pitchFamily="18" charset="2"/>
              <a:buNone/>
            </a:pPr>
            <a:endParaRPr lang="en-US" b="1" smtClean="0">
              <a:solidFill>
                <a:srgbClr val="660066"/>
              </a:solidFill>
            </a:endParaRPr>
          </a:p>
          <a:p>
            <a:pPr algn="ctr">
              <a:buFont typeface="Wingdings 3" pitchFamily="18" charset="2"/>
              <a:buNone/>
            </a:pPr>
            <a:r>
              <a:rPr lang="en-US" b="1" smtClean="0">
                <a:solidFill>
                  <a:srgbClr val="660066"/>
                </a:solidFill>
              </a:rPr>
              <a:t>Lift(A,B)=P(A</a:t>
            </a:r>
            <a:r>
              <a:rPr lang="en-US" b="1" smtClean="0">
                <a:solidFill>
                  <a:srgbClr val="660066"/>
                </a:solidFill>
                <a:sym typeface="Symbol" pitchFamily="18" charset="2"/>
              </a:rPr>
              <a:t>B</a:t>
            </a:r>
            <a:r>
              <a:rPr lang="en-US" b="1" smtClean="0">
                <a:solidFill>
                  <a:srgbClr val="660066"/>
                </a:solidFill>
              </a:rPr>
              <a:t>)/P(A)P(B)</a:t>
            </a:r>
          </a:p>
          <a:p>
            <a:pPr algn="ctr">
              <a:buFont typeface="Wingdings 3" pitchFamily="18" charset="2"/>
              <a:buNone/>
            </a:pPr>
            <a:endParaRPr lang="en-US" b="1" smtClean="0">
              <a:solidFill>
                <a:srgbClr val="660066"/>
              </a:solidFill>
            </a:endParaRPr>
          </a:p>
          <a:p>
            <a:pPr marL="273050" lvl="1"/>
            <a:r>
              <a:rPr lang="en-US" smtClean="0"/>
              <a:t>If &gt; 1, then A and B are positively correlated (the occurrence of one implies the occurrence of the other) </a:t>
            </a:r>
          </a:p>
          <a:p>
            <a:pPr marL="273050" lvl="1"/>
            <a:r>
              <a:rPr lang="en-US" smtClean="0"/>
              <a:t>If &lt;1, then A and B are negatively correlated</a:t>
            </a:r>
          </a:p>
          <a:p>
            <a:pPr marL="273050" lvl="1"/>
            <a:r>
              <a:rPr lang="en-US" smtClean="0"/>
              <a:t>If =1, then A and B are independent</a:t>
            </a:r>
          </a:p>
          <a:p>
            <a:pPr marL="273050" lvl="1"/>
            <a:endParaRPr lang="en-US" smtClean="0"/>
          </a:p>
          <a:p>
            <a:r>
              <a:rPr lang="en-US" b="1" smtClean="0">
                <a:solidFill>
                  <a:srgbClr val="660066"/>
                </a:solidFill>
              </a:rPr>
              <a:t>Example: P({game, video})=0.4/(0.60 </a:t>
            </a:r>
            <a:r>
              <a:rPr lang="en-US" b="1" smtClean="0">
                <a:solidFill>
                  <a:srgbClr val="660066"/>
                </a:solidFill>
                <a:sym typeface="Symbol" pitchFamily="18" charset="2"/>
              </a:rPr>
              <a:t> 0.75</a:t>
            </a:r>
            <a:r>
              <a:rPr lang="en-US" b="1" smtClean="0">
                <a:solidFill>
                  <a:srgbClr val="660066"/>
                </a:solidFill>
              </a:rPr>
              <a:t>)=0.89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4860925"/>
            <a:ext cx="8351838" cy="5127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0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4.1 Basic Concepts </a:t>
            </a:r>
          </a:p>
          <a:p>
            <a:pPr eaLnBrk="1" hangingPunct="1">
              <a:buClr>
                <a:srgbClr val="0070C0"/>
              </a:buClr>
            </a:pPr>
            <a:endParaRPr lang="en-GB" sz="2000" b="1" smtClean="0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4.2 Frequent Itemset Mining Methods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4.2.1 </a:t>
            </a:r>
            <a:r>
              <a:rPr lang="en-US" sz="1800" smtClean="0">
                <a:solidFill>
                  <a:schemeClr val="tx1"/>
                </a:solidFill>
              </a:rPr>
              <a:t>Apriori: A Candidate Generation-and-Test Approach</a:t>
            </a:r>
            <a:r>
              <a:rPr lang="en-US" altLang="zh-CN" sz="1800" smtClean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GB" sz="1800" smtClean="0">
                <a:solidFill>
                  <a:schemeClr val="tx1"/>
                </a:solidFill>
              </a:rPr>
              <a:t>	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4.2.2 </a:t>
            </a:r>
            <a:r>
              <a:rPr lang="en-US" sz="1800" smtClean="0">
                <a:solidFill>
                  <a:schemeClr val="tx1"/>
                </a:solidFill>
              </a:rPr>
              <a:t>Improving the Efficiency of Apriori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4.2.3 </a:t>
            </a:r>
            <a:r>
              <a:rPr lang="en-US" sz="1800" smtClean="0">
                <a:solidFill>
                  <a:schemeClr val="tx1"/>
                </a:solidFill>
              </a:rPr>
              <a:t>FPGrowth:  A Frequent Pattern-Growth Approach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4.2.4 </a:t>
            </a:r>
            <a:r>
              <a:rPr lang="en-US" sz="1800" smtClean="0">
                <a:solidFill>
                  <a:schemeClr val="tx1"/>
                </a:solidFill>
              </a:rPr>
              <a:t>ECLAT: Frequent Pattern Mining with Vertical Data Format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4.3 Which Patterns Are Interesting?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 smtClean="0">
                <a:solidFill>
                  <a:schemeClr val="tx1"/>
                </a:solidFill>
              </a:rPr>
              <a:t>Pattern Evaluation Methods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endParaRPr lang="en-US" sz="1800" smtClean="0">
              <a:solidFill>
                <a:schemeClr val="tx1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4.4 Summary</a:t>
            </a:r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069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>
                <a:latin typeface="Century Gothic" pitchFamily="34" charset="0"/>
              </a:rPr>
              <a:t>Chapter 4: Mining Frequent Patterns, Associations and Correlations</a:t>
            </a:r>
            <a:endParaRPr lang="en-US" sz="2900" b="1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Basic Concepts: </a:t>
            </a:r>
            <a:r>
              <a:rPr lang="en-GB" sz="2000" smtClean="0"/>
              <a:t>association rules, support-confident framework, closed and max patterns</a:t>
            </a:r>
          </a:p>
          <a:p>
            <a:pPr eaLnBrk="1" hangingPunct="1">
              <a:buClr>
                <a:srgbClr val="0070C0"/>
              </a:buClr>
            </a:pPr>
            <a:endParaRPr lang="en-GB" sz="2000" smtClean="0"/>
          </a:p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Scalable frequent pattern mining methods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Apriori (Candidate generation &amp; test)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Projection-based (FPgrowth)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Vertical format approach (ECLAT)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GB" sz="1800" b="1" smtClean="0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Interesting Patterns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Correlation analysis</a:t>
            </a:r>
            <a:endParaRPr lang="en-GB" sz="1800" b="1" smtClean="0">
              <a:solidFill>
                <a:srgbClr val="0070C0"/>
              </a:solidFill>
            </a:endParaRPr>
          </a:p>
        </p:txBody>
      </p:sp>
      <p:sp>
        <p:nvSpPr>
          <p:cNvPr id="89093" name="Title 1"/>
          <p:cNvSpPr>
            <a:spLocks/>
          </p:cNvSpPr>
          <p:nvPr/>
        </p:nvSpPr>
        <p:spPr bwMode="auto">
          <a:xfrm>
            <a:off x="323850" y="1158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>
                <a:latin typeface="Century Gothic" pitchFamily="34" charset="0"/>
              </a:rPr>
              <a:t>4.4 Summary</a:t>
            </a:r>
            <a:endParaRPr lang="en-US" sz="2900" b="1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Applications and Tools in Data Mining</a:t>
            </a:r>
          </a:p>
        </p:txBody>
      </p:sp>
      <p:sp>
        <p:nvSpPr>
          <p:cNvPr id="60419" name="Rectangle 7"/>
          <p:cNvSpPr>
            <a:spLocks noChangeArrowheads="1"/>
          </p:cNvSpPr>
          <p:nvPr/>
        </p:nvSpPr>
        <p:spPr bwMode="auto">
          <a:xfrm>
            <a:off x="0" y="0"/>
            <a:ext cx="8893175" cy="908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1. Financial Data Analysis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smtClean="0">
                <a:sym typeface="Symbol" pitchFamily="18" charset="2"/>
              </a:rPr>
              <a:t>Banks and Institutions offer a wise variety of banking services</a:t>
            </a:r>
          </a:p>
          <a:p>
            <a:pPr marL="742950" lvl="1" indent="-285750">
              <a:buClr>
                <a:srgbClr val="0070C0"/>
              </a:buClr>
            </a:pPr>
            <a:endParaRPr lang="en-US" sz="1900" smtClean="0"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Checking and savings accounts for business or individual customers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Credit business, mortgage, and automobile loans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Investment services (mutual funds)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Insurance services and stock investment services</a:t>
            </a:r>
          </a:p>
          <a:p>
            <a:pPr marL="742950" lvl="1" indent="-285750">
              <a:buClr>
                <a:srgbClr val="0070C0"/>
              </a:buClr>
            </a:pPr>
            <a:endParaRPr lang="en-US" sz="190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2100" smtClean="0">
                <a:sym typeface="Symbol" pitchFamily="18" charset="2"/>
              </a:rPr>
              <a:t>Financial data is relatively complete, reliable, and of high quality</a:t>
            </a:r>
          </a:p>
          <a:p>
            <a:pPr>
              <a:buClr>
                <a:srgbClr val="0070C0"/>
              </a:buClr>
            </a:pPr>
            <a:endParaRPr lang="en-US" sz="2100" smtClean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2100" smtClean="0">
                <a:sym typeface="Symbol" pitchFamily="18" charset="2"/>
              </a:rPr>
              <a:t>What to do with this data?</a:t>
            </a:r>
          </a:p>
          <a:p>
            <a:pPr marL="742950" lvl="1" indent="-285750">
              <a:buClr>
                <a:srgbClr val="0070C0"/>
              </a:buClr>
            </a:pPr>
            <a:endParaRPr lang="en-US" sz="1900" smtClean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endParaRPr lang="en-US" sz="2000" smtClean="0">
              <a:sym typeface="Symbol" pitchFamily="18" charset="2"/>
            </a:endParaRP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5025" y="4149725"/>
            <a:ext cx="29051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1. Financial Data Analysis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  <a:sym typeface="Symbol" pitchFamily="18" charset="2"/>
              </a:rPr>
              <a:t>Design of data warehouses for multidimensional data analysis and data mining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Construct </a:t>
            </a:r>
            <a:r>
              <a:rPr lang="en-US" sz="1900" b="1" smtClean="0">
                <a:solidFill>
                  <a:srgbClr val="660066"/>
                </a:solidFill>
                <a:sym typeface="Symbol" pitchFamily="18" charset="2"/>
              </a:rPr>
              <a:t>data warehouses 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(data come from different sources)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b="1" smtClean="0">
                <a:solidFill>
                  <a:srgbClr val="660066"/>
                </a:solidFill>
                <a:sym typeface="Symbol" pitchFamily="18" charset="2"/>
              </a:rPr>
              <a:t>Multidimensional Analysis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: e.g., view the revenue changes by month. By region, by sector, etc. along with some statistical information such as the mean, the average, the maximum and the minimum values, etc.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Characterization and class comparison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Outlier analysis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  <a:sym typeface="Symbol" pitchFamily="18" charset="2"/>
            </a:endParaRP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75" y="3786188"/>
            <a:ext cx="29051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1. Financial Data Analysis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  <a:sym typeface="Symbol" pitchFamily="18" charset="2"/>
              </a:rPr>
              <a:t>Loan Payment Prediction and costumer credit policy analysis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Attribute selection and attribute relevance ranking may help indentifying  important factors and eliminate irrelevant ones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Example of factors related to the risk of loan payment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&quot;"/>
            </a:pPr>
            <a:endParaRPr lang="en-US" sz="1700" smtClean="0">
              <a:sym typeface="Symbol" pitchFamily="18" charset="2"/>
            </a:endParaRP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 smtClean="0">
                <a:sym typeface="Symbol" pitchFamily="18" charset="2"/>
              </a:rPr>
              <a:t>Term of the loan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 smtClean="0">
                <a:sym typeface="Symbol" pitchFamily="18" charset="2"/>
              </a:rPr>
              <a:t>Debt ratio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 smtClean="0">
                <a:sym typeface="Symbol" pitchFamily="18" charset="2"/>
              </a:rPr>
              <a:t>Payment to income ratio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 smtClean="0">
                <a:sym typeface="Symbol" pitchFamily="18" charset="2"/>
              </a:rPr>
              <a:t>Customer level income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 smtClean="0">
                <a:sym typeface="Symbol" pitchFamily="18" charset="2"/>
              </a:rPr>
              <a:t>Education level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­"/>
            </a:pPr>
            <a:r>
              <a:rPr lang="en-US" sz="1800" smtClean="0">
                <a:sym typeface="Symbol" pitchFamily="18" charset="2"/>
              </a:rPr>
              <a:t>Residence region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None/>
            </a:pPr>
            <a:endParaRPr lang="en-US" sz="1800" smtClean="0">
              <a:sym typeface="Symbol" pitchFamily="18" charset="2"/>
            </a:endParaRP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The bank can adjust its decisions </a:t>
            </a:r>
          </a:p>
          <a:p>
            <a:pPr marL="742950" lvl="1" indent="-285750">
              <a:buClr>
                <a:srgbClr val="0070C0"/>
              </a:buClr>
              <a:buFont typeface="Wingdings 3" pitchFamily="18" charset="2"/>
              <a:buNone/>
            </a:pP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according to the subset of factors selected (use classification)</a:t>
            </a: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892425"/>
            <a:ext cx="29051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16375" y="404813"/>
            <a:ext cx="5076825" cy="6453187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Find all the rules </a:t>
            </a:r>
            <a:r>
              <a:rPr lang="en-US" sz="2000" i="1" smtClean="0"/>
              <a:t>X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000" i="1" smtClean="0">
                <a:sym typeface="Wingdings" pitchFamily="2" charset="2"/>
              </a:rPr>
              <a:t>Y</a:t>
            </a:r>
            <a:r>
              <a:rPr lang="en-US" sz="2000" i="1" smtClean="0">
                <a:sym typeface="Symbol" pitchFamily="18" charset="2"/>
              </a:rPr>
              <a:t> </a:t>
            </a:r>
            <a:r>
              <a:rPr lang="en-US" sz="2000" smtClean="0"/>
              <a:t>with minimum support and confidence</a:t>
            </a:r>
            <a:r>
              <a:rPr lang="en-US" sz="2000" smtClean="0">
                <a:sym typeface="Symbol" pitchFamily="18" charset="2"/>
              </a:rPr>
              <a:t> threshold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b="1" smtClean="0">
                <a:solidFill>
                  <a:srgbClr val="0070C0"/>
                </a:solidFill>
              </a:rPr>
              <a:t>support</a:t>
            </a:r>
            <a:r>
              <a:rPr lang="en-US" sz="1900" smtClean="0">
                <a:solidFill>
                  <a:schemeClr val="tx1"/>
                </a:solidFill>
              </a:rPr>
              <a:t> 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, s, probability that a</a:t>
            </a:r>
            <a:r>
              <a:rPr lang="en-US" sz="1900" smtClean="0">
                <a:sym typeface="Symbol" pitchFamily="18" charset="2"/>
              </a:rPr>
              <a:t> 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transaction contains X  Y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b="1" smtClean="0">
                <a:solidFill>
                  <a:srgbClr val="0070C0"/>
                </a:solidFill>
              </a:rPr>
              <a:t>confidence</a:t>
            </a:r>
            <a:r>
              <a:rPr lang="en-US" sz="1900" smtClean="0">
                <a:solidFill>
                  <a:schemeClr val="tx1"/>
                </a:solidFill>
              </a:rPr>
              <a:t>, 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c, conditional probability that a transaction having X also contains Y</a:t>
            </a:r>
          </a:p>
          <a:p>
            <a:pPr eaLnBrk="1" hangingPunct="1">
              <a:buFont typeface="Wingdings 3" pitchFamily="18" charset="2"/>
              <a:buNone/>
            </a:pPr>
            <a:endParaRPr lang="en-US" sz="2000" i="1" smtClean="0"/>
          </a:p>
          <a:p>
            <a:pPr eaLnBrk="1" hangingPunct="1">
              <a:buFont typeface="Wingdings 3" pitchFamily="18" charset="2"/>
              <a:buNone/>
            </a:pPr>
            <a:r>
              <a:rPr lang="en-US" sz="2000" i="1" smtClean="0"/>
              <a:t>Let  minsup = 50%, minconf = 50%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000" i="1" smtClean="0"/>
              <a:t>Freq. Pat.: Beer:3, Nuts:3, Diaper:4, Eggs:3, {Beer, Diaper}:3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i="1" smtClean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2000" smtClean="0"/>
              <a:t>Association rules: (many more!)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Beer </a:t>
            </a:r>
            <a:r>
              <a:rPr lang="en-US" sz="190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 Diaper  (60%, 100%)</a:t>
            </a:r>
            <a:endParaRPr lang="en-US" sz="1900" smtClean="0">
              <a:solidFill>
                <a:schemeClr val="tx1"/>
              </a:solidFill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Diaper </a:t>
            </a:r>
            <a:r>
              <a:rPr lang="en-US" sz="190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 Beer  (60%, 75%)</a:t>
            </a:r>
          </a:p>
          <a:p>
            <a:pPr>
              <a:buClr>
                <a:srgbClr val="0070C0"/>
              </a:buClr>
            </a:pPr>
            <a:r>
              <a:rPr lang="en-US" sz="2000" smtClean="0"/>
              <a:t>Rules that satisfy both minsup and minconf are called </a:t>
            </a:r>
            <a:r>
              <a:rPr lang="en-US" sz="2000" b="1" smtClean="0">
                <a:solidFill>
                  <a:srgbClr val="0070C0"/>
                </a:solidFill>
              </a:rPr>
              <a:t>strong rules</a:t>
            </a:r>
          </a:p>
          <a:p>
            <a:pPr lvl="1">
              <a:buClr>
                <a:srgbClr val="0070C0"/>
              </a:buClr>
              <a:buFont typeface="Wingdings 3" pitchFamily="18" charset="2"/>
              <a:buNone/>
            </a:pP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19459" name="Oval 6"/>
          <p:cNvSpPr>
            <a:spLocks noChangeArrowheads="1"/>
          </p:cNvSpPr>
          <p:nvPr/>
        </p:nvSpPr>
        <p:spPr bwMode="auto">
          <a:xfrm>
            <a:off x="381000" y="4041775"/>
            <a:ext cx="1905000" cy="1371600"/>
          </a:xfrm>
          <a:prstGeom prst="ellipse">
            <a:avLst/>
          </a:prstGeom>
          <a:solidFill>
            <a:srgbClr val="CC99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9460" name="Oval 7"/>
          <p:cNvSpPr>
            <a:spLocks noChangeArrowheads="1"/>
          </p:cNvSpPr>
          <p:nvPr/>
        </p:nvSpPr>
        <p:spPr bwMode="auto">
          <a:xfrm>
            <a:off x="1371600" y="4041775"/>
            <a:ext cx="1905000" cy="1524000"/>
          </a:xfrm>
          <a:prstGeom prst="ellipse">
            <a:avLst/>
          </a:prstGeom>
          <a:solidFill>
            <a:srgbClr val="339966">
              <a:alpha val="50195"/>
            </a:srgbClr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9461" name="Line 8"/>
          <p:cNvSpPr>
            <a:spLocks noChangeShapeType="1"/>
          </p:cNvSpPr>
          <p:nvPr/>
        </p:nvSpPr>
        <p:spPr bwMode="auto">
          <a:xfrm flipH="1">
            <a:off x="685800" y="4727575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 flipV="1">
            <a:off x="2971800" y="4194175"/>
            <a:ext cx="228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 flipH="1" flipV="1">
            <a:off x="2057400" y="3813175"/>
            <a:ext cx="0" cy="914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700338" y="3573463"/>
            <a:ext cx="1219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buys diaper</a:t>
            </a:r>
            <a:endParaRPr lang="en-US" b="1" u="sng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1539875" y="3408363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buys both</a:t>
            </a:r>
            <a:endParaRPr lang="en-US" b="1" u="sng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19466" name="Text Box 13"/>
          <p:cNvSpPr txBox="1">
            <a:spLocks noChangeArrowheads="1"/>
          </p:cNvSpPr>
          <p:nvPr/>
        </p:nvSpPr>
        <p:spPr bwMode="auto">
          <a:xfrm>
            <a:off x="381000" y="5413375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buys beer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76200" y="3508375"/>
            <a:ext cx="3886200" cy="2630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76200" y="1222375"/>
          <a:ext cx="3886200" cy="2130426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 bought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Nuts,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Coffee,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Diaper, Eggs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Coffee, Diaper,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2. Retail Industry</a:t>
            </a:r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6823075" cy="5937250"/>
          </a:xfrm>
        </p:spPr>
        <p:txBody>
          <a:bodyPr/>
          <a:lstStyle/>
          <a:p>
            <a:r>
              <a:rPr lang="en-US" smtClean="0"/>
              <a:t>Collect huge amount of data on sales,  customer shopping history, goods transportation, consumption and service, etc.</a:t>
            </a:r>
          </a:p>
          <a:p>
            <a:endParaRPr lang="en-US" smtClean="0"/>
          </a:p>
          <a:p>
            <a:r>
              <a:rPr lang="en-US" smtClean="0"/>
              <a:t>Many stores have web sites where you can buy online. Some of them exist only online (e.g., Amazon)</a:t>
            </a:r>
          </a:p>
          <a:p>
            <a:endParaRPr lang="en-US" smtClean="0"/>
          </a:p>
          <a:p>
            <a:r>
              <a:rPr lang="en-US" smtClean="0"/>
              <a:t>Data mining helps to</a:t>
            </a:r>
          </a:p>
          <a:p>
            <a:endParaRPr lang="en-US" smtClean="0"/>
          </a:p>
          <a:p>
            <a:pPr lvl="1"/>
            <a:r>
              <a:rPr lang="en-US" smtClean="0"/>
              <a:t>Identify costumer buying behaviors</a:t>
            </a:r>
          </a:p>
          <a:p>
            <a:pPr lvl="1"/>
            <a:r>
              <a:rPr lang="en-US" smtClean="0"/>
              <a:t>Discover customers shopping patterns and trends</a:t>
            </a:r>
          </a:p>
          <a:p>
            <a:pPr lvl="1"/>
            <a:r>
              <a:rPr lang="en-US" smtClean="0"/>
              <a:t>Improve the quality of costumer service</a:t>
            </a:r>
          </a:p>
          <a:p>
            <a:pPr lvl="1"/>
            <a:r>
              <a:rPr lang="en-US" smtClean="0"/>
              <a:t>Achieve better costumer satisfaction</a:t>
            </a:r>
          </a:p>
          <a:p>
            <a:pPr lvl="1"/>
            <a:r>
              <a:rPr lang="en-US" smtClean="0"/>
              <a:t>Design more effective good transportation</a:t>
            </a:r>
          </a:p>
          <a:p>
            <a:pPr lvl="1"/>
            <a:r>
              <a:rPr lang="en-US" smtClean="0"/>
              <a:t>Reduce the cost of business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pic>
        <p:nvPicPr>
          <p:cNvPr id="64515" name="Picture 2" descr="http://www.s2v.com/images/ret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9938" y="1071563"/>
            <a:ext cx="152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18" descr="Och dessa pengar har ingen ..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75" y="3571875"/>
            <a:ext cx="3222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20" descr="Hey big spender | Education ...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5" y="4071938"/>
            <a:ext cx="35718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22" descr="Big Money Spend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43875" y="3500438"/>
            <a:ext cx="36988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45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pic>
        <p:nvPicPr>
          <p:cNvPr id="64521" name="Picture 6" descr="http://www.daydesign.com/portfolio/retail-hig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29500" y="4143375"/>
            <a:ext cx="6731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2" name="Picture 8" descr="http://bhptemp.mypcat.com/regentproperties/pcat-gifs/products-small/retail-stores_1075508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688" y="4714875"/>
            <a:ext cx="5000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2. Retail Industry</a:t>
            </a:r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6823075" cy="5937250"/>
          </a:xfrm>
        </p:spPr>
        <p:txBody>
          <a:bodyPr/>
          <a:lstStyle/>
          <a:p>
            <a:r>
              <a:rPr lang="en-US" smtClean="0"/>
              <a:t>Design </a:t>
            </a:r>
            <a:r>
              <a:rPr lang="en-US" b="1" smtClean="0">
                <a:solidFill>
                  <a:srgbClr val="7030A0"/>
                </a:solidFill>
              </a:rPr>
              <a:t>data warehouses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030A0"/>
                </a:solidFill>
              </a:rPr>
              <a:t>Multidimensional </a:t>
            </a:r>
            <a:r>
              <a:rPr lang="en-US" smtClean="0"/>
              <a:t>analysis</a:t>
            </a:r>
          </a:p>
          <a:p>
            <a:endParaRPr lang="en-US" smtClean="0"/>
          </a:p>
          <a:p>
            <a:r>
              <a:rPr lang="en-US" smtClean="0"/>
              <a:t>Analysis of the </a:t>
            </a:r>
            <a:r>
              <a:rPr lang="en-US" b="1" smtClean="0">
                <a:solidFill>
                  <a:srgbClr val="7030A0"/>
                </a:solidFill>
              </a:rPr>
              <a:t>effectiveness of sales campaigns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Advertisements, coupons, discounts, bonuses, etc </a:t>
            </a:r>
          </a:p>
          <a:p>
            <a:pPr lvl="1"/>
            <a:r>
              <a:rPr lang="en-US" smtClean="0"/>
              <a:t>Comparing transactions that contain sales items during and after the campaign</a:t>
            </a:r>
          </a:p>
          <a:p>
            <a:pPr lvl="1"/>
            <a:endParaRPr lang="en-US" smtClean="0"/>
          </a:p>
          <a:p>
            <a:r>
              <a:rPr lang="en-US" b="1" smtClean="0">
                <a:solidFill>
                  <a:srgbClr val="7030A0"/>
                </a:solidFill>
              </a:rPr>
              <a:t>Costumer retention</a:t>
            </a:r>
          </a:p>
          <a:p>
            <a:pPr lvl="1"/>
            <a:r>
              <a:rPr lang="en-US" smtClean="0"/>
              <a:t>Analyze the change in costumers behaviors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Product </a:t>
            </a:r>
            <a:r>
              <a:rPr lang="en-US" b="1" smtClean="0">
                <a:solidFill>
                  <a:srgbClr val="7030A0"/>
                </a:solidFill>
              </a:rPr>
              <a:t>Recommendation</a:t>
            </a:r>
          </a:p>
          <a:p>
            <a:pPr lvl="1"/>
            <a:r>
              <a:rPr lang="en-US" smtClean="0"/>
              <a:t>Mining association rules</a:t>
            </a:r>
          </a:p>
          <a:p>
            <a:pPr lvl="1"/>
            <a:r>
              <a:rPr lang="en-US" smtClean="0"/>
              <a:t>Display associative information to promote sales</a:t>
            </a:r>
          </a:p>
          <a:p>
            <a:pPr lvl="1"/>
            <a:endParaRPr lang="en-US" smtClean="0"/>
          </a:p>
        </p:txBody>
      </p:sp>
      <p:pic>
        <p:nvPicPr>
          <p:cNvPr id="65539" name="Picture 2" descr="http://www.s2v.com/images/ret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9938" y="1071563"/>
            <a:ext cx="152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18" descr="Och dessa pengar har ingen ..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75" y="3571875"/>
            <a:ext cx="3222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20" descr="Hey big spender | Education ...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5" y="4071938"/>
            <a:ext cx="357188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22" descr="Big Money Spend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43875" y="3500438"/>
            <a:ext cx="36988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55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pic>
        <p:nvPicPr>
          <p:cNvPr id="65545" name="Picture 6" descr="http://www.daydesign.com/portfolio/retail-hig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29500" y="4143375"/>
            <a:ext cx="6731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6" name="Picture 8" descr="http://bhptemp.mypcat.com/regentproperties/pcat-gifs/products-small/retail-stores_1075508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688" y="4714875"/>
            <a:ext cx="5000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3. Telecommunication Industry</a:t>
            </a:r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7108825" cy="5937250"/>
          </a:xfrm>
        </p:spPr>
        <p:txBody>
          <a:bodyPr/>
          <a:lstStyle/>
          <a:p>
            <a:r>
              <a:rPr lang="en-US" smtClean="0"/>
              <a:t>Many different ways of communicating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Fax, cellular phone, Internet messenger, images, e-mail, computer and Web data transmission, etc. </a:t>
            </a:r>
          </a:p>
          <a:p>
            <a:pPr lvl="1"/>
            <a:endParaRPr lang="en-US" smtClean="0"/>
          </a:p>
          <a:p>
            <a:r>
              <a:rPr lang="en-US" smtClean="0"/>
              <a:t>Great demand of data mining to help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Understanding the business involved</a:t>
            </a:r>
          </a:p>
          <a:p>
            <a:pPr lvl="1"/>
            <a:r>
              <a:rPr lang="en-US" smtClean="0"/>
              <a:t> Indentifying telecommunication patterns</a:t>
            </a:r>
          </a:p>
          <a:p>
            <a:pPr lvl="1"/>
            <a:r>
              <a:rPr lang="en-US" smtClean="0"/>
              <a:t>Catching fraudulent activities</a:t>
            </a:r>
          </a:p>
          <a:p>
            <a:pPr lvl="1"/>
            <a:r>
              <a:rPr lang="en-US" smtClean="0"/>
              <a:t>Making better use of resources</a:t>
            </a:r>
          </a:p>
          <a:p>
            <a:pPr lvl="1"/>
            <a:r>
              <a:rPr lang="en-US" smtClean="0"/>
              <a:t>Improve the quality of service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pic>
        <p:nvPicPr>
          <p:cNvPr id="66563" name="Picture 2" descr="http://www.astrosurf.com/luxorion/Decors/itu-ea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0" y="1071563"/>
            <a:ext cx="1143000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 descr="http://sitebuilder.yodelaustralia.com.au/sites/2388/phon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38" y="2500313"/>
            <a:ext cx="10715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6" descr="http://www.nourconsult.com/images/FL7988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3929063"/>
            <a:ext cx="114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3. Telecommunication Industry</a:t>
            </a:r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7108825" cy="5937250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Multidimensional </a:t>
            </a:r>
            <a:r>
              <a:rPr lang="en-US" smtClean="0"/>
              <a:t>analysis (several attributes)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Several features: Calling time, Duration, Location of caller, Location of callee, Type of call, etc.</a:t>
            </a:r>
          </a:p>
          <a:p>
            <a:pPr lvl="1"/>
            <a:r>
              <a:rPr lang="en-US" smtClean="0"/>
              <a:t>Compare data traffic, system workload, resource usage, user group behavior, and profit</a:t>
            </a:r>
          </a:p>
          <a:p>
            <a:pPr lvl="1"/>
            <a:endParaRPr lang="en-US" smtClean="0"/>
          </a:p>
          <a:p>
            <a:r>
              <a:rPr lang="en-US" b="1" smtClean="0">
                <a:solidFill>
                  <a:srgbClr val="7030A0"/>
                </a:solidFill>
              </a:rPr>
              <a:t>Fraudulent Pattern Analysis </a:t>
            </a:r>
          </a:p>
          <a:p>
            <a:endParaRPr lang="en-US" smtClean="0"/>
          </a:p>
          <a:p>
            <a:pPr lvl="1"/>
            <a:r>
              <a:rPr lang="en-US" smtClean="0"/>
              <a:t>Identify potential fraudulent users</a:t>
            </a:r>
          </a:p>
          <a:p>
            <a:pPr lvl="1"/>
            <a:r>
              <a:rPr lang="en-US" smtClean="0"/>
              <a:t>Detect attempts to gain fraudulent entry to costumer accounts </a:t>
            </a:r>
          </a:p>
          <a:p>
            <a:pPr lvl="1"/>
            <a:r>
              <a:rPr lang="en-US" smtClean="0"/>
              <a:t>Discover unusual patterns (outlier analysis)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pic>
        <p:nvPicPr>
          <p:cNvPr id="67587" name="Picture 2" descr="http://www.astrosurf.com/luxorion/Decors/itu-ear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0" y="1071563"/>
            <a:ext cx="1143000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4" descr="http://sitebuilder.yodelaustralia.com.au/sites/2388/phon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38" y="2500313"/>
            <a:ext cx="10715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6" descr="http://www.nourconsult.com/images/FL7988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3929063"/>
            <a:ext cx="114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4. Many Other Applications</a:t>
            </a:r>
            <a:r>
              <a:rPr lang="en-US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7108825" cy="5937250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Biological </a:t>
            </a:r>
            <a:r>
              <a:rPr lang="en-US" smtClean="0"/>
              <a:t>Data Analysis</a:t>
            </a:r>
          </a:p>
          <a:p>
            <a:endParaRPr lang="en-US" smtClean="0"/>
          </a:p>
          <a:p>
            <a:pPr lvl="1"/>
            <a:r>
              <a:rPr lang="en-US" smtClean="0"/>
              <a:t>E.g., identification and analysis of human genomes and other species</a:t>
            </a:r>
          </a:p>
          <a:p>
            <a:endParaRPr lang="en-US" b="1" smtClean="0">
              <a:solidFill>
                <a:srgbClr val="7030A0"/>
              </a:solidFill>
            </a:endParaRPr>
          </a:p>
          <a:p>
            <a:r>
              <a:rPr lang="en-US" b="1" smtClean="0">
                <a:solidFill>
                  <a:srgbClr val="7030A0"/>
                </a:solidFill>
              </a:rPr>
              <a:t>Web </a:t>
            </a:r>
            <a:r>
              <a:rPr lang="en-US" smtClean="0"/>
              <a:t>Mining</a:t>
            </a:r>
          </a:p>
          <a:p>
            <a:endParaRPr lang="en-US" smtClean="0"/>
          </a:p>
          <a:p>
            <a:pPr lvl="1"/>
            <a:r>
              <a:rPr lang="en-US" smtClean="0"/>
              <a:t>E.g., explore linkage between web pages to compute authority scores (Page Rank Algorithm)</a:t>
            </a:r>
          </a:p>
          <a:p>
            <a:pPr lvl="1"/>
            <a:endParaRPr lang="en-US" b="1" smtClean="0">
              <a:solidFill>
                <a:srgbClr val="7030A0"/>
              </a:solidFill>
            </a:endParaRPr>
          </a:p>
          <a:p>
            <a:r>
              <a:rPr lang="en-US" b="1" smtClean="0">
                <a:solidFill>
                  <a:srgbClr val="7030A0"/>
                </a:solidFill>
              </a:rPr>
              <a:t>Intrusion detection </a:t>
            </a:r>
          </a:p>
          <a:p>
            <a:endParaRPr lang="en-US" b="1" smtClean="0">
              <a:solidFill>
                <a:srgbClr val="7030A0"/>
              </a:solidFill>
            </a:endParaRPr>
          </a:p>
          <a:p>
            <a:pPr lvl="1"/>
            <a:r>
              <a:rPr lang="en-US" smtClean="0"/>
              <a:t>Detect any action that threaten file integrity, confidentiality, or availability of a network resource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pic>
        <p:nvPicPr>
          <p:cNvPr id="68611" name="Picture 2" descr="http://www.bioinformatics.fr/images/bi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0" y="785813"/>
            <a:ext cx="1174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429500" y="2928938"/>
            <a:ext cx="1204913" cy="1276350"/>
            <a:chOff x="6153150" y="2081213"/>
            <a:chExt cx="2714625" cy="2501069"/>
          </a:xfrm>
        </p:grpSpPr>
        <p:pic>
          <p:nvPicPr>
            <p:cNvPr id="4" name="Picture 2" descr="Client Web Page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4775" y="2081213"/>
              <a:ext cx="114300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5" name="Picture 4" descr="web page coll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53150" y="2295525"/>
              <a:ext cx="1000125" cy="928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6" name="Picture 6" descr=" ... gr: NTUA Personal home page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53338" y="3795713"/>
              <a:ext cx="727075" cy="78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7" name="Picture 10" descr="Web Tasarımı Kursu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67525" y="2724150"/>
              <a:ext cx="1524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Curved Connector 46"/>
            <p:cNvCxnSpPr/>
            <p:nvPr/>
          </p:nvCxnSpPr>
          <p:spPr>
            <a:xfrm flipH="1" flipV="1">
              <a:off x="8368488" y="2867769"/>
              <a:ext cx="12502" cy="1321603"/>
            </a:xfrm>
            <a:prstGeom prst="curvedConnector4">
              <a:avLst>
                <a:gd name="adj1" fmla="val -1828507"/>
                <a:gd name="adj2" fmla="val 64865"/>
              </a:avLst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/>
            <p:nvPr/>
          </p:nvCxnSpPr>
          <p:spPr>
            <a:xfrm rot="5400000" flipH="1">
              <a:off x="7692953" y="4257685"/>
              <a:ext cx="285752" cy="363441"/>
            </a:xfrm>
            <a:prstGeom prst="curvedConnector4">
              <a:avLst>
                <a:gd name="adj1" fmla="val -79999"/>
                <a:gd name="adj2" fmla="val 176330"/>
              </a:avLst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/>
            <p:nvPr/>
          </p:nvCxnSpPr>
          <p:spPr>
            <a:xfrm rot="16200000" flipH="1" flipV="1">
              <a:off x="6907135" y="3192365"/>
              <a:ext cx="2500329" cy="279501"/>
            </a:xfrm>
            <a:prstGeom prst="curvedConnector5">
              <a:avLst>
                <a:gd name="adj1" fmla="val -9143"/>
                <a:gd name="adj2" fmla="val -265296"/>
                <a:gd name="adj3" fmla="val 109143"/>
              </a:avLst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0800000" flipV="1">
              <a:off x="7154042" y="2510578"/>
              <a:ext cx="500066" cy="25003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Curved Connector 83"/>
            <p:cNvCxnSpPr/>
            <p:nvPr/>
          </p:nvCxnSpPr>
          <p:spPr>
            <a:xfrm rot="16200000" flipH="1">
              <a:off x="6671836" y="3207099"/>
              <a:ext cx="964413" cy="1000132"/>
            </a:xfrm>
            <a:prstGeom prst="curvedConnector2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68614" name="Picture 6" descr="http://dcs.ics.forth.gr/Activities/images/intrusion-detecti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63" y="4673600"/>
            <a:ext cx="151288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How to Choose a Data Mining System (Tool)?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dirty="0" smtClean="0"/>
              <a:t>Do data mining systems share the same well defined operations and a standard query language?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No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Many commercial data mining systems have a little in common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Different functionalities</a:t>
            </a:r>
          </a:p>
          <a:p>
            <a:pPr lvl="1"/>
            <a:r>
              <a:rPr lang="en-US" dirty="0" smtClean="0"/>
              <a:t>Different methodology</a:t>
            </a:r>
          </a:p>
          <a:p>
            <a:pPr lvl="1"/>
            <a:r>
              <a:rPr lang="en-US" dirty="0" smtClean="0"/>
              <a:t>Different data sets</a:t>
            </a:r>
          </a:p>
          <a:p>
            <a:endParaRPr lang="en-US" dirty="0" smtClean="0"/>
          </a:p>
          <a:p>
            <a:r>
              <a:rPr lang="en-US" dirty="0" smtClean="0"/>
              <a:t>You need to carefully choose the data mining system that is appropriate for your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How to Choose a Data Mining System (Tool)?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Data Types and Sources 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Available systems handle formatted record-based, relational-like data with numerical, and nominal attributes</a:t>
            </a:r>
          </a:p>
          <a:p>
            <a:pPr lvl="1"/>
            <a:r>
              <a:rPr lang="en-US" smtClean="0"/>
              <a:t>That data could be on the form of ASCII text, relational databases, or data warehouse data</a:t>
            </a:r>
          </a:p>
          <a:p>
            <a:pPr lvl="1"/>
            <a:r>
              <a:rPr lang="en-US" smtClean="0"/>
              <a:t>It is important to check which kind of data the system you are choosing can handle</a:t>
            </a:r>
          </a:p>
          <a:p>
            <a:pPr lvl="1"/>
            <a:r>
              <a:rPr lang="en-US" smtClean="0"/>
              <a:t>It is important that the data mining system supports ODBC connections (Open Database Connectivity)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0070C0"/>
                </a:solidFill>
              </a:rPr>
              <a:t>Operating System </a:t>
            </a:r>
          </a:p>
          <a:p>
            <a:endParaRPr lang="en-US" b="1" smtClean="0">
              <a:solidFill>
                <a:srgbClr val="0070C0"/>
              </a:solidFill>
            </a:endParaRPr>
          </a:p>
          <a:p>
            <a:pPr lvl="1"/>
            <a:r>
              <a:rPr lang="en-US" smtClean="0"/>
              <a:t>A data mining system may run only on one operating system</a:t>
            </a:r>
          </a:p>
          <a:p>
            <a:pPr lvl="1"/>
            <a:r>
              <a:rPr lang="en-US" smtClean="0"/>
              <a:t>The most popular operating systems that host data mining tools are UNIX/LINUX and Microsoft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How to Choose a Data Mining System (Tool)?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Data Mining functions and Methodologies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Some systems provide only one data mining function(e.g., classification). Other system support many functions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a given data mining function (e.g., classification), some systems support only one method. Other systems may support many methods (k-nearest neighbor, naive Bayesian, etc.)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mining system should provide default settings for non experts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How to Choose a Data Mining System (Tool)?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Coupling data mining with databases(data warehouse) systems</a:t>
            </a:r>
          </a:p>
          <a:p>
            <a:pPr lvl="1"/>
            <a:r>
              <a:rPr lang="en-US" b="1" smtClean="0">
                <a:solidFill>
                  <a:srgbClr val="7030A0"/>
                </a:solidFill>
              </a:rPr>
              <a:t>No Coupling</a:t>
            </a:r>
          </a:p>
          <a:p>
            <a:pPr lvl="2"/>
            <a:r>
              <a:rPr lang="en-US" smtClean="0"/>
              <a:t>A DM system will not use any function of a DB/DW system</a:t>
            </a:r>
          </a:p>
          <a:p>
            <a:pPr lvl="2"/>
            <a:r>
              <a:rPr lang="en-US" smtClean="0"/>
              <a:t>Fetch data from particular resource (file)</a:t>
            </a:r>
          </a:p>
          <a:p>
            <a:pPr lvl="2"/>
            <a:r>
              <a:rPr lang="en-US" smtClean="0"/>
              <a:t>Process data and then store results in a file</a:t>
            </a:r>
          </a:p>
          <a:p>
            <a:pPr lvl="1"/>
            <a:r>
              <a:rPr lang="en-US" b="1" smtClean="0">
                <a:solidFill>
                  <a:srgbClr val="7030A0"/>
                </a:solidFill>
              </a:rPr>
              <a:t>Loose coupling</a:t>
            </a:r>
          </a:p>
          <a:p>
            <a:pPr lvl="2"/>
            <a:r>
              <a:rPr lang="en-US" smtClean="0"/>
              <a:t>A DM system use some facilities of a DB/DW system </a:t>
            </a:r>
          </a:p>
          <a:p>
            <a:pPr lvl="2"/>
            <a:r>
              <a:rPr lang="en-US" smtClean="0"/>
              <a:t>Fetch data from data repositories managed by a DB/DW</a:t>
            </a:r>
          </a:p>
          <a:p>
            <a:pPr lvl="2"/>
            <a:r>
              <a:rPr lang="en-US" smtClean="0"/>
              <a:t>Store results in a file or in the DB/DW</a:t>
            </a:r>
          </a:p>
          <a:p>
            <a:pPr lvl="1"/>
            <a:r>
              <a:rPr lang="en-US" b="1" smtClean="0">
                <a:solidFill>
                  <a:srgbClr val="7030A0"/>
                </a:solidFill>
              </a:rPr>
              <a:t>Semi-tight coupling</a:t>
            </a:r>
          </a:p>
          <a:p>
            <a:pPr lvl="2"/>
            <a:r>
              <a:rPr lang="en-US" smtClean="0"/>
              <a:t>Efficient implementation of few essential data mining primitives (sorting, indexing, histogram analysis) is provided by the DB/DW</a:t>
            </a:r>
          </a:p>
          <a:p>
            <a:pPr lvl="1"/>
            <a:r>
              <a:rPr lang="en-US" b="1" smtClean="0">
                <a:solidFill>
                  <a:srgbClr val="7030A0"/>
                </a:solidFill>
              </a:rPr>
              <a:t>Tight coupling</a:t>
            </a:r>
          </a:p>
          <a:p>
            <a:pPr lvl="2"/>
            <a:r>
              <a:rPr lang="en-US" smtClean="0"/>
              <a:t>A DM system is smoothly integrated into the DB/DW</a:t>
            </a:r>
          </a:p>
          <a:p>
            <a:pPr lvl="2"/>
            <a:r>
              <a:rPr lang="en-US" smtClean="0"/>
              <a:t>Data mining queries are optimized</a:t>
            </a:r>
          </a:p>
          <a:p>
            <a:r>
              <a:rPr lang="en-US" b="1" smtClean="0">
                <a:solidFill>
                  <a:srgbClr val="0070C0"/>
                </a:solidFill>
              </a:rPr>
              <a:t>Tight coupling is highly desirable because it facilitates implementations and provide high system performance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How to Choose a Data Mining System (Tool)?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b="1" smtClean="0">
                <a:solidFill>
                  <a:srgbClr val="0070C0"/>
                </a:solidFill>
              </a:rPr>
              <a:t>Scalability</a:t>
            </a:r>
          </a:p>
          <a:p>
            <a:pPr lvl="1"/>
            <a:r>
              <a:rPr lang="en-US" smtClean="0"/>
              <a:t>Query execution time should increase linearly  with the number of dimensions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0070C0"/>
                </a:solidFill>
              </a:rPr>
              <a:t>Visualization</a:t>
            </a:r>
          </a:p>
          <a:p>
            <a:pPr lvl="1"/>
            <a:r>
              <a:rPr lang="en-US" smtClean="0"/>
              <a:t>“A picture is worth a thousand words”</a:t>
            </a:r>
          </a:p>
          <a:p>
            <a:pPr lvl="1"/>
            <a:r>
              <a:rPr lang="en-US" smtClean="0"/>
              <a:t>The quality and the flexibility of visualization tools may strongly influence usability, interpretability and attractiveness of the system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0070C0"/>
                </a:solidFill>
              </a:rPr>
              <a:t>Data Mining Query Language and Graphical user Interface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High quality user interface</a:t>
            </a:r>
          </a:p>
          <a:p>
            <a:pPr lvl="1"/>
            <a:r>
              <a:rPr lang="en-US" smtClean="0"/>
              <a:t>It is not common to have a query language in a DM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Closed Patterns and Max-Patterns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A long pattern contains a combinatorial number of sub-patterns, e.g., </a:t>
            </a:r>
            <a:r>
              <a:rPr lang="en-US" sz="2000" b="1" smtClean="0">
                <a:solidFill>
                  <a:srgbClr val="660066"/>
                </a:solidFill>
              </a:rPr>
              <a:t>{a</a:t>
            </a:r>
            <a:r>
              <a:rPr lang="en-US" sz="2000" b="1" baseline="-25000" smtClean="0">
                <a:solidFill>
                  <a:srgbClr val="660066"/>
                </a:solidFill>
              </a:rPr>
              <a:t>1</a:t>
            </a:r>
            <a:r>
              <a:rPr lang="en-US" sz="2000" b="1" smtClean="0">
                <a:solidFill>
                  <a:srgbClr val="660066"/>
                </a:solidFill>
              </a:rPr>
              <a:t>, …, a</a:t>
            </a:r>
            <a:r>
              <a:rPr lang="en-US" sz="2000" b="1" baseline="-25000" smtClean="0">
                <a:solidFill>
                  <a:srgbClr val="660066"/>
                </a:solidFill>
              </a:rPr>
              <a:t>100</a:t>
            </a:r>
            <a:r>
              <a:rPr lang="en-US" sz="2000" b="1" smtClean="0">
                <a:solidFill>
                  <a:srgbClr val="660066"/>
                </a:solidFill>
              </a:rPr>
              <a:t>}</a:t>
            </a:r>
            <a:r>
              <a:rPr lang="en-US" sz="2000" smtClean="0"/>
              <a:t> </a:t>
            </a:r>
            <a:r>
              <a:rPr lang="en-US" sz="2000" smtClean="0">
                <a:sym typeface="Wingdings" pitchFamily="2" charset="2"/>
              </a:rPr>
              <a:t>contains</a:t>
            </a:r>
            <a:r>
              <a:rPr lang="en-US" sz="2000" smtClean="0"/>
              <a:t> (</a:t>
            </a:r>
            <a:r>
              <a:rPr lang="en-US" sz="2000" baseline="-25000" smtClean="0"/>
              <a:t>100</a:t>
            </a:r>
            <a:r>
              <a:rPr lang="en-US" sz="2000" baseline="30000" smtClean="0"/>
              <a:t>1</a:t>
            </a:r>
            <a:r>
              <a:rPr lang="en-US" sz="2000" smtClean="0"/>
              <a:t>) + (</a:t>
            </a:r>
            <a:r>
              <a:rPr lang="en-US" sz="2000" baseline="-25000" smtClean="0"/>
              <a:t>100</a:t>
            </a:r>
            <a:r>
              <a:rPr lang="en-US" sz="2000" baseline="30000" smtClean="0"/>
              <a:t>2</a:t>
            </a:r>
            <a:r>
              <a:rPr lang="en-US" sz="2000" smtClean="0"/>
              <a:t>) + … + (</a:t>
            </a:r>
            <a:r>
              <a:rPr lang="en-US" sz="2000" baseline="-25000" smtClean="0"/>
              <a:t>1</a:t>
            </a:r>
            <a:r>
              <a:rPr lang="en-US" sz="2000" baseline="30000" smtClean="0"/>
              <a:t>1</a:t>
            </a:r>
            <a:r>
              <a:rPr lang="en-US" sz="2000" baseline="-25000" smtClean="0"/>
              <a:t>0</a:t>
            </a:r>
            <a:r>
              <a:rPr lang="en-US" sz="2000" baseline="30000" smtClean="0"/>
              <a:t>0</a:t>
            </a:r>
            <a:r>
              <a:rPr lang="en-US" sz="2000" baseline="-25000" smtClean="0"/>
              <a:t>0</a:t>
            </a:r>
            <a:r>
              <a:rPr lang="en-US" sz="2000" baseline="30000" smtClean="0"/>
              <a:t>0</a:t>
            </a:r>
            <a:r>
              <a:rPr lang="en-US" sz="2000" smtClean="0"/>
              <a:t>) = 2</a:t>
            </a:r>
            <a:r>
              <a:rPr lang="en-US" sz="2000" baseline="30000" smtClean="0"/>
              <a:t>100 </a:t>
            </a:r>
            <a:r>
              <a:rPr lang="en-US" sz="2000" smtClean="0"/>
              <a:t>– 1 = </a:t>
            </a:r>
            <a:r>
              <a:rPr lang="en-US" sz="2000" b="1" smtClean="0">
                <a:solidFill>
                  <a:srgbClr val="660066"/>
                </a:solidFill>
              </a:rPr>
              <a:t>1.27*10</a:t>
            </a:r>
            <a:r>
              <a:rPr lang="en-US" sz="2000" b="1" baseline="30000" smtClean="0">
                <a:solidFill>
                  <a:srgbClr val="660066"/>
                </a:solidFill>
              </a:rPr>
              <a:t>30 </a:t>
            </a:r>
            <a:r>
              <a:rPr lang="en-US" sz="2000" b="1" smtClean="0">
                <a:solidFill>
                  <a:srgbClr val="660066"/>
                </a:solidFill>
              </a:rPr>
              <a:t>sub-patterns!</a:t>
            </a: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b="1" smtClean="0">
              <a:solidFill>
                <a:srgbClr val="660066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smtClean="0"/>
              <a:t>Solution: </a:t>
            </a:r>
            <a:r>
              <a:rPr lang="en-US" sz="2000" i="1" smtClean="0"/>
              <a:t>Mine </a:t>
            </a:r>
            <a:r>
              <a:rPr lang="en-US" sz="2000" b="1" smtClean="0">
                <a:solidFill>
                  <a:srgbClr val="0070C0"/>
                </a:solidFill>
              </a:rPr>
              <a:t>closed patterns</a:t>
            </a:r>
            <a:r>
              <a:rPr lang="en-US" sz="2000" i="1" smtClean="0"/>
              <a:t> and </a:t>
            </a:r>
            <a:r>
              <a:rPr lang="en-US" sz="2000" b="1" smtClean="0">
                <a:solidFill>
                  <a:srgbClr val="0070C0"/>
                </a:solidFill>
              </a:rPr>
              <a:t>max-patterns</a:t>
            </a:r>
            <a:r>
              <a:rPr lang="en-US" sz="2000" i="1" smtClean="0"/>
              <a:t> instead</a:t>
            </a:r>
          </a:p>
          <a:p>
            <a:pPr>
              <a:buClr>
                <a:srgbClr val="0070C0"/>
              </a:buClr>
            </a:pPr>
            <a:endParaRPr lang="en-US" sz="2000" i="1" smtClean="0"/>
          </a:p>
          <a:p>
            <a:pPr>
              <a:buClr>
                <a:srgbClr val="0070C0"/>
              </a:buClr>
            </a:pPr>
            <a:r>
              <a:rPr lang="en-US" sz="2000" smtClean="0"/>
              <a:t>An itemset X</a:t>
            </a:r>
            <a:r>
              <a:rPr lang="en-US" sz="2000" smtClean="0">
                <a:solidFill>
                  <a:schemeClr val="hlink"/>
                </a:solidFill>
              </a:rPr>
              <a:t> </a:t>
            </a:r>
            <a:r>
              <a:rPr lang="en-US" sz="2000" smtClean="0"/>
              <a:t>is </a:t>
            </a:r>
            <a:r>
              <a:rPr lang="en-US" sz="2000" b="1" smtClean="0">
                <a:solidFill>
                  <a:srgbClr val="0070C0"/>
                </a:solidFill>
              </a:rPr>
              <a:t>closed</a:t>
            </a:r>
            <a:r>
              <a:rPr lang="en-US" sz="2000" smtClean="0">
                <a:solidFill>
                  <a:schemeClr val="hlink"/>
                </a:solidFill>
              </a:rPr>
              <a:t> </a:t>
            </a:r>
            <a:r>
              <a:rPr lang="en-US" sz="2000" smtClean="0"/>
              <a:t>if X is </a:t>
            </a:r>
            <a:r>
              <a:rPr lang="en-US" sz="2000" i="1" smtClean="0"/>
              <a:t>frequent</a:t>
            </a:r>
            <a:r>
              <a:rPr lang="en-US" sz="2000" smtClean="0"/>
              <a:t> and there exists </a:t>
            </a:r>
            <a:r>
              <a:rPr lang="en-US" sz="2000" i="1" smtClean="0"/>
              <a:t>no super-pattern</a:t>
            </a:r>
            <a:r>
              <a:rPr lang="en-US" sz="2000" smtClean="0"/>
              <a:t> Y </a:t>
            </a:r>
            <a:r>
              <a:rPr lang="he-IL" sz="2000" smtClean="0"/>
              <a:t>כ</a:t>
            </a:r>
            <a:r>
              <a:rPr lang="en-US" sz="2000" smtClean="0"/>
              <a:t> X, </a:t>
            </a:r>
            <a:r>
              <a:rPr lang="en-US" sz="2000" i="1" smtClean="0"/>
              <a:t>with the same support</a:t>
            </a:r>
            <a:r>
              <a:rPr lang="en-US" sz="2000" smtClean="0"/>
              <a:t> as X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An itemset X is a </a:t>
            </a:r>
            <a:r>
              <a:rPr lang="en-US" sz="2000" b="1" smtClean="0">
                <a:solidFill>
                  <a:srgbClr val="0070C0"/>
                </a:solidFill>
              </a:rPr>
              <a:t>max-pattern</a:t>
            </a:r>
            <a:r>
              <a:rPr lang="en-US" sz="2000" smtClean="0"/>
              <a:t> if X is frequent and there exists no frequent super-pattern Y </a:t>
            </a:r>
            <a:r>
              <a:rPr lang="he-IL" sz="2000" smtClean="0"/>
              <a:t>כ</a:t>
            </a:r>
            <a:r>
              <a:rPr lang="en-US" sz="2000" smtClean="0"/>
              <a:t> X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Closed pattern is a lossless compression of freq. patterns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Reducing the number of patterns and rules</a:t>
            </a:r>
            <a:endParaRPr lang="en-US" sz="1900" i="1" smtClean="0"/>
          </a:p>
          <a:p>
            <a:pPr>
              <a:buClr>
                <a:srgbClr val="0070C0"/>
              </a:buClr>
            </a:pPr>
            <a:endParaRPr lang="en-US" sz="19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Examples of Commercial Data Mining Tools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r>
              <a:rPr lang="en-US" b="1" smtClean="0">
                <a:solidFill>
                  <a:srgbClr val="660066"/>
                </a:solidFill>
              </a:rPr>
              <a:t>Database system and graphics vendors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Intelligent Miner (IBM)</a:t>
            </a:r>
          </a:p>
          <a:p>
            <a:endParaRPr lang="en-US" smtClean="0"/>
          </a:p>
          <a:p>
            <a:r>
              <a:rPr lang="en-US" smtClean="0"/>
              <a:t>Microsoft SQL Server 2005</a:t>
            </a:r>
          </a:p>
          <a:p>
            <a:endParaRPr lang="en-US" smtClean="0"/>
          </a:p>
          <a:p>
            <a:r>
              <a:rPr lang="en-US" smtClean="0"/>
              <a:t>MineSet (Purple Insight)</a:t>
            </a:r>
          </a:p>
          <a:p>
            <a:endParaRPr lang="en-US" smtClean="0"/>
          </a:p>
          <a:p>
            <a:r>
              <a:rPr lang="en-US" smtClean="0"/>
              <a:t>Oracle Data Mining (ODM)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Examples of Commercial Data Mining Tools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r>
              <a:rPr lang="en-US" b="1" smtClean="0">
                <a:solidFill>
                  <a:srgbClr val="660066"/>
                </a:solidFill>
              </a:rPr>
              <a:t>Vendors of statistical analysis or data mining software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Clementine (SPSS)</a:t>
            </a:r>
          </a:p>
          <a:p>
            <a:endParaRPr lang="en-US" smtClean="0"/>
          </a:p>
          <a:p>
            <a:r>
              <a:rPr lang="en-US" smtClean="0"/>
              <a:t>Enterprise Miner (SAS Institute)</a:t>
            </a:r>
          </a:p>
          <a:p>
            <a:endParaRPr lang="en-US" smtClean="0"/>
          </a:p>
          <a:p>
            <a:r>
              <a:rPr lang="en-US" smtClean="0"/>
              <a:t>Insightful Miner (Insightful Inc.)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Examples of Commercial Data Mining Tools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r>
              <a:rPr lang="en-US" b="1" smtClean="0">
                <a:solidFill>
                  <a:srgbClr val="660066"/>
                </a:solidFill>
              </a:rPr>
              <a:t>Machine learning community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CART (Salford Systems)</a:t>
            </a:r>
          </a:p>
          <a:p>
            <a:endParaRPr lang="en-US" smtClean="0"/>
          </a:p>
          <a:p>
            <a:r>
              <a:rPr lang="en-US" smtClean="0"/>
              <a:t>See5 and C5.0 (RuleQuest)</a:t>
            </a:r>
          </a:p>
          <a:p>
            <a:endParaRPr lang="en-US" smtClean="0"/>
          </a:p>
          <a:p>
            <a:r>
              <a:rPr lang="en-US" smtClean="0"/>
              <a:t>Weka developed at the university Waikato (open source)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8688" y="2071688"/>
            <a:ext cx="7000875" cy="857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7826" name="Title 1"/>
          <p:cNvSpPr>
            <a:spLocks noGrp="1"/>
          </p:cNvSpPr>
          <p:nvPr>
            <p:ph type="ctrTitle"/>
          </p:nvPr>
        </p:nvSpPr>
        <p:spPr>
          <a:xfrm>
            <a:off x="1000125" y="2171700"/>
            <a:ext cx="6500813" cy="785813"/>
          </a:xfrm>
        </p:spPr>
        <p:txBody>
          <a:bodyPr/>
          <a:lstStyle/>
          <a:p>
            <a:pPr eaLnBrk="1" hangingPunct="1"/>
            <a:r>
              <a:rPr lang="en-GB" b="1" smtClean="0"/>
              <a:t>End of The Data Mining Course</a:t>
            </a:r>
            <a:endParaRPr lang="en-US" b="1" smtClean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286125"/>
            <a:ext cx="1500188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Box 4"/>
          <p:cNvSpPr txBox="1">
            <a:spLocks noChangeArrowheads="1"/>
          </p:cNvSpPr>
          <p:nvPr/>
        </p:nvSpPr>
        <p:spPr bwMode="auto">
          <a:xfrm>
            <a:off x="3143250" y="5286375"/>
            <a:ext cx="304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Questions? Suggestions?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Closed Patterns and Max-Patterns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r>
              <a:rPr lang="en-US" sz="2000" b="1" smtClean="0">
                <a:solidFill>
                  <a:srgbClr val="0070C0"/>
                </a:solidFill>
              </a:rPr>
              <a:t>Example</a:t>
            </a: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b="1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smtClean="0"/>
              <a:t>DB = {&lt;a</a:t>
            </a:r>
            <a:r>
              <a:rPr lang="en-US" sz="2000" baseline="-25000" smtClean="0"/>
              <a:t>1</a:t>
            </a:r>
            <a:r>
              <a:rPr lang="en-US" sz="2000" smtClean="0"/>
              <a:t>, …, a</a:t>
            </a:r>
            <a:r>
              <a:rPr lang="en-US" sz="2000" baseline="-25000" smtClean="0"/>
              <a:t>100</a:t>
            </a:r>
            <a:r>
              <a:rPr lang="en-US" sz="2000" smtClean="0"/>
              <a:t>&gt;, &lt; a</a:t>
            </a:r>
            <a:r>
              <a:rPr lang="en-US" sz="2000" baseline="-25000" smtClean="0"/>
              <a:t>1</a:t>
            </a:r>
            <a:r>
              <a:rPr lang="en-US" sz="2000" smtClean="0"/>
              <a:t>, …, a</a:t>
            </a:r>
            <a:r>
              <a:rPr lang="en-US" sz="2000" baseline="-25000" smtClean="0"/>
              <a:t>50</a:t>
            </a:r>
            <a:r>
              <a:rPr lang="en-US" sz="2000" smtClean="0"/>
              <a:t>&gt;} </a:t>
            </a:r>
            <a:endParaRPr lang="en-US" sz="2000" smtClean="0">
              <a:sym typeface="Wingdings" pitchFamily="2" charset="2"/>
            </a:endParaRPr>
          </a:p>
          <a:p>
            <a:pPr>
              <a:buClr>
                <a:srgbClr val="0070C0"/>
              </a:buClr>
            </a:pPr>
            <a:r>
              <a:rPr lang="en-US" sz="2000" smtClean="0"/>
              <a:t>Min_sup=1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What is the set of </a:t>
            </a:r>
            <a:r>
              <a:rPr lang="en-US" sz="2000" b="1" smtClean="0">
                <a:solidFill>
                  <a:srgbClr val="0070C0"/>
                </a:solidFill>
              </a:rPr>
              <a:t>closed itemset</a:t>
            </a:r>
            <a:r>
              <a:rPr lang="en-US" sz="2000" smtClean="0"/>
              <a:t>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&lt;a1, …, a100&gt;: 1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&lt; a1, …, a50&gt;: 2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smtClean="0"/>
              <a:t>What is the set of </a:t>
            </a:r>
            <a:r>
              <a:rPr lang="en-US" sz="2000" b="1" smtClean="0">
                <a:solidFill>
                  <a:srgbClr val="0070C0"/>
                </a:solidFill>
              </a:rPr>
              <a:t>max-pattern</a:t>
            </a:r>
            <a:r>
              <a:rPr lang="en-US" sz="2000" smtClean="0"/>
              <a:t>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&lt;a1, …, a100&gt;: 1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smtClean="0"/>
              <a:t>What is the set of </a:t>
            </a:r>
            <a:r>
              <a:rPr lang="en-US" sz="2000" b="1" smtClean="0">
                <a:solidFill>
                  <a:srgbClr val="0070C0"/>
                </a:solidFill>
              </a:rPr>
              <a:t>all patterns</a:t>
            </a:r>
            <a:r>
              <a:rPr lang="en-US" sz="2000" smtClean="0"/>
              <a:t>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!!</a:t>
            </a: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1900" smtClean="0"/>
          </a:p>
          <a:p>
            <a:pPr>
              <a:buClr>
                <a:srgbClr val="0070C0"/>
              </a:buClr>
            </a:pPr>
            <a:endParaRPr lang="en-US" sz="2400" smtClean="0"/>
          </a:p>
          <a:p>
            <a:pPr>
              <a:buClr>
                <a:srgbClr val="0070C0"/>
              </a:buClr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Computational Complexity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How </a:t>
            </a:r>
            <a:r>
              <a:rPr lang="en-US" altLang="zh-CN" sz="2000" smtClean="0">
                <a:ea typeface="宋体"/>
                <a:cs typeface="宋体"/>
              </a:rPr>
              <a:t>many itemsets are potentially to be generated in the worst case?</a:t>
            </a:r>
            <a:endParaRPr lang="en-US" sz="2000" smtClean="0"/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 smtClean="0">
                <a:solidFill>
                  <a:schemeClr val="tx1"/>
                </a:solidFill>
                <a:ea typeface="宋体"/>
                <a:cs typeface="宋体"/>
              </a:rPr>
              <a:t>The number of frequent itemsets to be generated is sensitive to the minsup threshold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 smtClean="0">
                <a:solidFill>
                  <a:schemeClr val="tx1"/>
                </a:solidFill>
                <a:ea typeface="宋体"/>
                <a:cs typeface="宋体"/>
              </a:rPr>
              <a:t>When minsup is low, there exist potentially an exponential number of frequent itemsets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 smtClean="0">
                <a:solidFill>
                  <a:schemeClr val="tx1"/>
                </a:solidFill>
                <a:ea typeface="宋体"/>
                <a:cs typeface="宋体"/>
              </a:rPr>
              <a:t>The worst </a:t>
            </a:r>
            <a:r>
              <a:rPr lang="en-US" altLang="zh-CN" sz="2000" smtClean="0">
                <a:solidFill>
                  <a:schemeClr val="tx1"/>
                </a:solidFill>
                <a:ea typeface="宋体"/>
                <a:cs typeface="宋体"/>
              </a:rPr>
              <a:t>case: MN where M: # distinct items, and N: max length of transactions</a:t>
            </a:r>
          </a:p>
          <a:p>
            <a:pPr>
              <a:buClr>
                <a:srgbClr val="0070C0"/>
              </a:buClr>
            </a:pPr>
            <a:endParaRPr lang="en-US" altLang="zh-CN" sz="2000" smtClean="0">
              <a:ea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2060575"/>
            <a:ext cx="8351838" cy="18002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4.1 Basic Concepts </a:t>
            </a:r>
          </a:p>
          <a:p>
            <a:pPr eaLnBrk="1" hangingPunct="1">
              <a:buClr>
                <a:srgbClr val="0070C0"/>
              </a:buClr>
            </a:pPr>
            <a:endParaRPr lang="en-GB" sz="2000" b="1" smtClean="0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4.2 Frequent Itemset Mining Methods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4.2.1 </a:t>
            </a:r>
            <a:r>
              <a:rPr lang="en-US" sz="1800" smtClean="0">
                <a:solidFill>
                  <a:schemeClr val="tx1"/>
                </a:solidFill>
              </a:rPr>
              <a:t>Apriori: A Candidate Generation-and-Test Approach</a:t>
            </a:r>
            <a:r>
              <a:rPr lang="en-US" altLang="zh-CN" sz="1800" smtClean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GB" sz="1800" smtClean="0">
                <a:solidFill>
                  <a:schemeClr val="tx1"/>
                </a:solidFill>
              </a:rPr>
              <a:t>	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4.2.2 </a:t>
            </a:r>
            <a:r>
              <a:rPr lang="en-US" sz="1800" smtClean="0">
                <a:solidFill>
                  <a:schemeClr val="tx1"/>
                </a:solidFill>
              </a:rPr>
              <a:t>Improving the Efficiency of Apriori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4.2.3 </a:t>
            </a:r>
            <a:r>
              <a:rPr lang="en-US" sz="1800" smtClean="0">
                <a:solidFill>
                  <a:schemeClr val="tx1"/>
                </a:solidFill>
              </a:rPr>
              <a:t>FPGrowth:  A Frequent Pattern-Growth Approach</a:t>
            </a:r>
          </a:p>
          <a:p>
            <a:pPr lvl="1">
              <a:buFont typeface="Wingdings 3" pitchFamily="18" charset="2"/>
              <a:buNone/>
            </a:pPr>
            <a:r>
              <a:rPr lang="en-GB" sz="1800" smtClean="0">
                <a:solidFill>
                  <a:schemeClr val="tx1"/>
                </a:solidFill>
              </a:rPr>
              <a:t>4.2.4 </a:t>
            </a:r>
            <a:r>
              <a:rPr lang="en-US" sz="1800" smtClean="0">
                <a:solidFill>
                  <a:schemeClr val="tx1"/>
                </a:solidFill>
              </a:rPr>
              <a:t>ECLAT: Frequent Pattern Mining with Vertical Data Format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4.3 Which Patterns Are Interesting?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 smtClean="0">
                <a:solidFill>
                  <a:schemeClr val="tx1"/>
                </a:solidFill>
              </a:rPr>
              <a:t>Pattern Evaluation Methods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endParaRPr lang="en-US" sz="1800" smtClean="0">
              <a:solidFill>
                <a:schemeClr val="tx1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4.4 Summary</a:t>
            </a:r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6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>
                <a:latin typeface="Century Gothic" pitchFamily="34" charset="0"/>
              </a:rPr>
              <a:t>Chapter 4: Mining Frequent Patterns, Associations and Correlations</a:t>
            </a:r>
            <a:endParaRPr lang="en-US" sz="2900" b="1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4931</Words>
  <Application>Microsoft Office PowerPoint</Application>
  <PresentationFormat>On-screen Show (4:3)</PresentationFormat>
  <Paragraphs>1402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Origin</vt:lpstr>
      <vt:lpstr>Slide 1</vt:lpstr>
      <vt:lpstr>Frequent Pattern Analysis</vt:lpstr>
      <vt:lpstr>Why is Frequent Pattern Mining Important?</vt:lpstr>
      <vt:lpstr>Frequent Patterns</vt:lpstr>
      <vt:lpstr>Association Rules</vt:lpstr>
      <vt:lpstr>Closed Patterns and Max-Patterns</vt:lpstr>
      <vt:lpstr>Closed Patterns and Max-Patterns</vt:lpstr>
      <vt:lpstr>Computational Complexity</vt:lpstr>
      <vt:lpstr>Slide 9</vt:lpstr>
      <vt:lpstr>4.2.1Apriori: Concepts and Principle</vt:lpstr>
      <vt:lpstr>4.2.1Apriori: Method</vt:lpstr>
      <vt:lpstr>Apriori: Example</vt:lpstr>
      <vt:lpstr>Apriori Algorithm</vt:lpstr>
      <vt:lpstr>Candidate Generation</vt:lpstr>
      <vt:lpstr>4.2.2 Generating Association Rules</vt:lpstr>
      <vt:lpstr>Generating Association Rules</vt:lpstr>
      <vt:lpstr>Example</vt:lpstr>
      <vt:lpstr>4.2.2 Improving the Efficiency of Apriori</vt:lpstr>
      <vt:lpstr>(A) DHP: Hash-based Technique</vt:lpstr>
      <vt:lpstr>(B) Partition: Scan Database Only Twice</vt:lpstr>
      <vt:lpstr>(C) Sampling for Frequent Patterns</vt:lpstr>
      <vt:lpstr>(D) Dynamic: Reduce Number of Scans</vt:lpstr>
      <vt:lpstr>4.2.3 FP-growth: Frequent Pattern-Growth</vt:lpstr>
      <vt:lpstr>Example: FP-growth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FP-growth properties</vt:lpstr>
      <vt:lpstr>4.2.4 ECLAT: FP Mining with Vertical Data Format</vt:lpstr>
      <vt:lpstr>ECLAT Algorithm by Example</vt:lpstr>
      <vt:lpstr>ECLAT Algorithm by Example</vt:lpstr>
      <vt:lpstr>ECLAT Algorithm by Example</vt:lpstr>
      <vt:lpstr>Slide 40</vt:lpstr>
      <vt:lpstr>Strong Rules Are Not Necessarily Interesting </vt:lpstr>
      <vt:lpstr>Strong Rules Are Not Necessarily Interesting </vt:lpstr>
      <vt:lpstr>From Association to Correlation Analysis</vt:lpstr>
      <vt:lpstr>Slide 44</vt:lpstr>
      <vt:lpstr>Slide 45</vt:lpstr>
      <vt:lpstr>Applications and Tools in Data Mining</vt:lpstr>
      <vt:lpstr>1. Financial Data Analysis</vt:lpstr>
      <vt:lpstr>1. Financial Data Analysis</vt:lpstr>
      <vt:lpstr>1. Financial Data Analysis</vt:lpstr>
      <vt:lpstr>2. Retail Industry </vt:lpstr>
      <vt:lpstr>2. Retail Industry </vt:lpstr>
      <vt:lpstr>3. Telecommunication Industry </vt:lpstr>
      <vt:lpstr>3. Telecommunication Industry </vt:lpstr>
      <vt:lpstr>4. Many Other Applications </vt:lpstr>
      <vt:lpstr>How to Choose a Data Mining System (Tool)?</vt:lpstr>
      <vt:lpstr>How to Choose a Data Mining System (Tool)?</vt:lpstr>
      <vt:lpstr>How to Choose a Data Mining System (Tool)?</vt:lpstr>
      <vt:lpstr>How to Choose a Data Mining System (Tool)?</vt:lpstr>
      <vt:lpstr>How to Choose a Data Mining System (Tool)?</vt:lpstr>
      <vt:lpstr>Examples of Commercial Data Mining Tools</vt:lpstr>
      <vt:lpstr>Examples of Commercial Data Mining Tools</vt:lpstr>
      <vt:lpstr>Examples of Commercial Data Mining Tools</vt:lpstr>
      <vt:lpstr>End of The Data Mining Course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</dc:title>
  <dc:creator>Kacimi Mouna (A)</dc:creator>
  <cp:lastModifiedBy>Scientific Network</cp:lastModifiedBy>
  <cp:revision>1286</cp:revision>
  <dcterms:created xsi:type="dcterms:W3CDTF">2009-09-02T06:17:24Z</dcterms:created>
  <dcterms:modified xsi:type="dcterms:W3CDTF">2011-01-11T13:16:08Z</dcterms:modified>
</cp:coreProperties>
</file>