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5"/>
  </p:handoutMasterIdLst>
  <p:sldIdLst>
    <p:sldId id="256" r:id="rId2"/>
    <p:sldId id="257" r:id="rId3"/>
    <p:sldId id="259" r:id="rId4"/>
    <p:sldId id="260" r:id="rId5"/>
    <p:sldId id="261" r:id="rId6"/>
    <p:sldId id="269" r:id="rId7"/>
    <p:sldId id="268"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468" autoAdjust="0"/>
  </p:normalViewPr>
  <p:slideViewPr>
    <p:cSldViewPr>
      <p:cViewPr varScale="1">
        <p:scale>
          <a:sx n="77" d="100"/>
          <a:sy n="77" d="100"/>
        </p:scale>
        <p:origin x="-954" y="-90"/>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5CE431-1F7C-4349-986E-7BF316F77180}" type="datetimeFigureOut">
              <a:rPr lang="en-US" smtClean="0"/>
              <a:t>28-09-2015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2CFF7B-2F53-4300-85A8-A76E5D2C4395}"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EF2AE20-C4EA-42FC-8D37-C0F0B77D1359}" type="datetimeFigureOut">
              <a:rPr lang="en-US" smtClean="0"/>
              <a:pPr/>
              <a:t>28-09-2015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96C3238-9A63-424B-8F87-95567200655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F2AE20-C4EA-42FC-8D37-C0F0B77D1359}" type="datetimeFigureOut">
              <a:rPr lang="en-US" smtClean="0"/>
              <a:pPr/>
              <a:t>28-09-2015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F2AE20-C4EA-42FC-8D37-C0F0B77D1359}" type="datetimeFigureOut">
              <a:rPr lang="en-US" smtClean="0"/>
              <a:pPr/>
              <a:t>28-09-2015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28600" y="304800"/>
            <a:ext cx="8686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endParaRPr lang="en-US" noProof="0" smtClean="0"/>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9385589E-D79C-4609-97FD-95B233E321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EF2AE20-C4EA-42FC-8D37-C0F0B77D1359}" type="datetimeFigureOut">
              <a:rPr lang="en-US" smtClean="0"/>
              <a:pPr/>
              <a:t>28-09-2015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F2AE20-C4EA-42FC-8D37-C0F0B77D1359}" type="datetimeFigureOut">
              <a:rPr lang="en-US" smtClean="0"/>
              <a:pPr/>
              <a:t>28-09-2015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96C3238-9A63-424B-8F87-95567200655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EF2AE20-C4EA-42FC-8D37-C0F0B77D1359}" type="datetimeFigureOut">
              <a:rPr lang="en-US" smtClean="0"/>
              <a:pPr/>
              <a:t>28-09-2015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C3238-9A63-424B-8F87-95567200655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EF2AE20-C4EA-42FC-8D37-C0F0B77D1359}" type="datetimeFigureOut">
              <a:rPr lang="en-US" smtClean="0"/>
              <a:pPr/>
              <a:t>28-09-2015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C3238-9A63-424B-8F87-95567200655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F2AE20-C4EA-42FC-8D37-C0F0B77D1359}" type="datetimeFigureOut">
              <a:rPr lang="en-US" smtClean="0"/>
              <a:pPr/>
              <a:t>28-09-2015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2AE20-C4EA-42FC-8D37-C0F0B77D1359}" type="datetimeFigureOut">
              <a:rPr lang="en-US" smtClean="0"/>
              <a:pPr/>
              <a:t>28-09-2015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F2AE20-C4EA-42FC-8D37-C0F0B77D1359}" type="datetimeFigureOut">
              <a:rPr lang="en-US" smtClean="0"/>
              <a:pPr/>
              <a:t>28-09-2015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C3238-9A63-424B-8F87-95567200655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F2AE20-C4EA-42FC-8D37-C0F0B77D1359}" type="datetimeFigureOut">
              <a:rPr lang="en-US" smtClean="0"/>
              <a:pPr/>
              <a:t>28-09-2015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96C3238-9A63-424B-8F87-95567200655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EF2AE20-C4EA-42FC-8D37-C0F0B77D1359}" type="datetimeFigureOut">
              <a:rPr lang="en-US" smtClean="0"/>
              <a:pPr/>
              <a:t>28-09-2015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96C3238-9A63-424B-8F87-9556720065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en.wikipedia.org/wiki/File:Scatter_plot.jpg"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en.wikipedia.org/wiki/File:Oldfaithful3.png"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Quartile" TargetMode="External"/><Relationship Id="rId2" Type="http://schemas.openxmlformats.org/officeDocument/2006/relationships/hyperlink" Target="http://en.wikipedia.org/wiki/Median" TargetMode="External"/><Relationship Id="rId1" Type="http://schemas.openxmlformats.org/officeDocument/2006/relationships/slideLayout" Target="../slideLayouts/slideLayout2.xml"/><Relationship Id="rId6" Type="http://schemas.openxmlformats.org/officeDocument/2006/relationships/hyperlink" Target="http://en.wikipedia.org/wiki/Percentile" TargetMode="External"/><Relationship Id="rId5" Type="http://schemas.openxmlformats.org/officeDocument/2006/relationships/hyperlink" Target="http://en.wikipedia.org/wiki/Decile" TargetMode="External"/><Relationship Id="rId4" Type="http://schemas.openxmlformats.org/officeDocument/2006/relationships/hyperlink" Target="http://en.wikipedia.org/wiki/Quintil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http://upload.wikimedia.org/math/3/7/f/37fc6bd302732eabde46df0ecceb0a99.png" TargetMode="External"/><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smtClean="0"/>
              <a:t>Basic Statistics</a:t>
            </a:r>
            <a:br>
              <a:rPr dirty="0" smtClean="0"/>
            </a:br>
            <a:r>
              <a:rPr dirty="0" smtClean="0"/>
              <a:t> Central Tendency Measures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a:t>
            </a:r>
            <a:endParaRPr lang="en-US" dirty="0"/>
          </a:p>
        </p:txBody>
      </p:sp>
      <p:sp>
        <p:nvSpPr>
          <p:cNvPr id="3" name="Content Placeholder 2"/>
          <p:cNvSpPr>
            <a:spLocks noGrp="1"/>
          </p:cNvSpPr>
          <p:nvPr>
            <p:ph sz="quarter" idx="1"/>
          </p:nvPr>
        </p:nvSpPr>
        <p:spPr>
          <a:xfrm>
            <a:off x="609600" y="1447800"/>
            <a:ext cx="8305800" cy="4572000"/>
          </a:xfrm>
        </p:spPr>
        <p:txBody>
          <a:bodyPr>
            <a:normAutofit/>
          </a:bodyPr>
          <a:lstStyle/>
          <a:p>
            <a:r>
              <a:rPr lang="en-US" dirty="0" smtClean="0"/>
              <a:t>A Scatter Plot is a means of data visualization by means of Cartesian coordinates on a graph</a:t>
            </a:r>
          </a:p>
          <a:p>
            <a:r>
              <a:rPr lang="en-US" dirty="0" smtClean="0"/>
              <a:t>A scatter plot may contain information of multiple dimensions</a:t>
            </a:r>
          </a:p>
          <a:p>
            <a:pPr lvl="1"/>
            <a:r>
              <a:rPr lang="en-US" dirty="0" smtClean="0"/>
              <a:t>3 dimensions – spatial location</a:t>
            </a:r>
          </a:p>
          <a:p>
            <a:pPr lvl="1"/>
            <a:r>
              <a:rPr lang="en-US" dirty="0" smtClean="0"/>
              <a:t>1 dimension – color coding</a:t>
            </a:r>
          </a:p>
          <a:p>
            <a:pPr lvl="1"/>
            <a:r>
              <a:rPr lang="en-US" dirty="0" smtClean="0"/>
              <a:t>1 dimension – radii of the point at the spatial location</a:t>
            </a:r>
          </a:p>
          <a:p>
            <a:pPr lvl="1">
              <a:buNone/>
            </a:pPr>
            <a:endParaRPr lang="en-US" dirty="0" smtClean="0"/>
          </a:p>
        </p:txBody>
      </p:sp>
      <p:grpSp>
        <p:nvGrpSpPr>
          <p:cNvPr id="4" name="Group 3"/>
          <p:cNvGrpSpPr/>
          <p:nvPr/>
        </p:nvGrpSpPr>
        <p:grpSpPr>
          <a:xfrm>
            <a:off x="1676400" y="4191000"/>
            <a:ext cx="4495800" cy="2171700"/>
            <a:chOff x="0" y="0"/>
            <a:chExt cx="5143500" cy="6324600"/>
          </a:xfrm>
        </p:grpSpPr>
        <p:cxnSp>
          <p:nvCxnSpPr>
            <p:cNvPr id="5" name="Straight Connector 4"/>
            <p:cNvCxnSpPr/>
            <p:nvPr/>
          </p:nvCxnSpPr>
          <p:spPr>
            <a:xfrm rot="5400000">
              <a:off x="-533400" y="1752601"/>
              <a:ext cx="3514726"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1219200" y="3495675"/>
              <a:ext cx="3924300"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809624" y="4295774"/>
              <a:ext cx="2838450" cy="1219202"/>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Oval 7"/>
          <p:cNvSpPr/>
          <p:nvPr/>
        </p:nvSpPr>
        <p:spPr>
          <a:xfrm>
            <a:off x="2895600" y="4953000"/>
            <a:ext cx="838200" cy="762000"/>
          </a:xfrm>
          <a:prstGeom prst="ellipse">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495800" y="5562600"/>
            <a:ext cx="304800" cy="304800"/>
          </a:xfrm>
          <a:prstGeom prst="ellipse">
            <a:avLst/>
          </a:prstGeom>
          <a:solidFill>
            <a:srgbClr val="92D050"/>
          </a:solidFill>
          <a:ln>
            <a:no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240px-Scatter_plot">
            <a:hlinkClick r:id="rId2"/>
          </p:cNvPr>
          <p:cNvPicPr>
            <a:picLocks noChangeAspect="1" noChangeArrowheads="1"/>
          </p:cNvPicPr>
          <p:nvPr/>
        </p:nvPicPr>
        <p:blipFill>
          <a:blip r:embed="rId3" cstate="print"/>
          <a:srcRect/>
          <a:stretch>
            <a:fillRect/>
          </a:stretch>
        </p:blipFill>
        <p:spPr bwMode="auto">
          <a:xfrm>
            <a:off x="7162800" y="4114800"/>
            <a:ext cx="1371600" cy="1219200"/>
          </a:xfrm>
          <a:prstGeom prst="rect">
            <a:avLst/>
          </a:prstGeom>
          <a:noFill/>
          <a:ln w="9525">
            <a:noFill/>
            <a:miter lim="800000"/>
            <a:headEnd/>
            <a:tailEnd/>
          </a:ln>
        </p:spPr>
      </p:pic>
      <p:pic>
        <p:nvPicPr>
          <p:cNvPr id="5123" name="Picture 3" descr="240px-Oldfaithful3">
            <a:hlinkClick r:id="rId4"/>
          </p:cNvPr>
          <p:cNvPicPr>
            <a:picLocks noChangeAspect="1" noChangeArrowheads="1"/>
          </p:cNvPicPr>
          <p:nvPr/>
        </p:nvPicPr>
        <p:blipFill>
          <a:blip r:embed="rId5" cstate="print"/>
          <a:srcRect l="8333" t="12592" b="11857"/>
          <a:stretch>
            <a:fillRect/>
          </a:stretch>
        </p:blipFill>
        <p:spPr bwMode="auto">
          <a:xfrm>
            <a:off x="7010400" y="5257800"/>
            <a:ext cx="16764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Quantiles</a:t>
            </a:r>
            <a:endParaRPr lang="en-US" dirty="0"/>
          </a:p>
        </p:txBody>
      </p:sp>
      <p:sp>
        <p:nvSpPr>
          <p:cNvPr id="3" name="Content Placeholder 2"/>
          <p:cNvSpPr>
            <a:spLocks noGrp="1"/>
          </p:cNvSpPr>
          <p:nvPr>
            <p:ph sz="quarter" idx="1"/>
          </p:nvPr>
        </p:nvSpPr>
        <p:spPr/>
        <p:txBody>
          <a:bodyPr>
            <a:normAutofit lnSpcReduction="10000"/>
          </a:bodyPr>
          <a:lstStyle/>
          <a:p>
            <a:pPr lvl="0"/>
            <a:r>
              <a:rPr lang="en-US" dirty="0" smtClean="0"/>
              <a:t>The 2-quantile is called the </a:t>
            </a:r>
            <a:r>
              <a:rPr lang="en-US" u="sng" dirty="0" smtClean="0">
                <a:hlinkClick r:id="rId2" tooltip="Median"/>
              </a:rPr>
              <a:t>median</a:t>
            </a:r>
          </a:p>
          <a:p>
            <a:pPr lvl="0"/>
            <a:r>
              <a:rPr lang="en-US" dirty="0" smtClean="0"/>
              <a:t>The 3-quantiles are called </a:t>
            </a:r>
            <a:r>
              <a:rPr lang="en-US" u="sng" dirty="0" err="1" smtClean="0">
                <a:hlinkClick r:id="rId2" tooltip="Median"/>
              </a:rPr>
              <a:t>tertiles</a:t>
            </a:r>
            <a:r>
              <a:rPr lang="en-US" dirty="0" smtClean="0"/>
              <a:t> or </a:t>
            </a:r>
            <a:r>
              <a:rPr lang="en-US" u="sng" dirty="0" err="1" smtClean="0">
                <a:hlinkClick r:id="rId2" tooltip="Median"/>
              </a:rPr>
              <a:t>terciles</a:t>
            </a:r>
            <a:r>
              <a:rPr lang="en-US" dirty="0" smtClean="0"/>
              <a:t> → T</a:t>
            </a:r>
          </a:p>
          <a:p>
            <a:pPr lvl="0"/>
            <a:r>
              <a:rPr lang="en-US" dirty="0" smtClean="0"/>
              <a:t>The 4-quantiles are called </a:t>
            </a:r>
            <a:r>
              <a:rPr lang="en-US" u="sng" dirty="0" smtClean="0">
                <a:hlinkClick r:id="rId3" tooltip="Quartile"/>
              </a:rPr>
              <a:t>quartiles</a:t>
            </a:r>
            <a:r>
              <a:rPr lang="en-US" dirty="0" smtClean="0"/>
              <a:t> → Q</a:t>
            </a:r>
          </a:p>
          <a:p>
            <a:pPr lvl="0"/>
            <a:r>
              <a:rPr lang="en-US" dirty="0" smtClean="0"/>
              <a:t>The 5-quantiles are called </a:t>
            </a:r>
            <a:r>
              <a:rPr lang="en-US" u="sng" dirty="0" smtClean="0">
                <a:hlinkClick r:id="rId4" tooltip="Quintile"/>
              </a:rPr>
              <a:t>quintiles</a:t>
            </a:r>
            <a:r>
              <a:rPr lang="en-US" dirty="0" smtClean="0"/>
              <a:t> → QU</a:t>
            </a:r>
          </a:p>
          <a:p>
            <a:pPr lvl="0"/>
            <a:r>
              <a:rPr lang="en-US" dirty="0" smtClean="0"/>
              <a:t>The 9-quantiles are called </a:t>
            </a:r>
            <a:r>
              <a:rPr lang="en-US" u="sng" dirty="0" err="1" smtClean="0">
                <a:hlinkClick r:id="rId4" tooltip="Quintile"/>
              </a:rPr>
              <a:t>noniles</a:t>
            </a:r>
            <a:r>
              <a:rPr lang="en-US" dirty="0" smtClean="0"/>
              <a:t> → NO</a:t>
            </a:r>
          </a:p>
          <a:p>
            <a:pPr lvl="0"/>
            <a:r>
              <a:rPr lang="en-US" dirty="0" smtClean="0"/>
              <a:t>The 10-quantiles are called </a:t>
            </a:r>
            <a:r>
              <a:rPr lang="en-US" u="sng" dirty="0" smtClean="0">
                <a:hlinkClick r:id="rId5" tooltip="Decile"/>
              </a:rPr>
              <a:t>deciles</a:t>
            </a:r>
            <a:r>
              <a:rPr lang="en-US" dirty="0" smtClean="0"/>
              <a:t> → D</a:t>
            </a:r>
          </a:p>
          <a:p>
            <a:pPr lvl="0"/>
            <a:r>
              <a:rPr lang="en-US" dirty="0" smtClean="0"/>
              <a:t>The 12-quantiles are called </a:t>
            </a:r>
            <a:r>
              <a:rPr lang="en-US" u="sng" dirty="0" smtClean="0">
                <a:hlinkClick r:id="rId5" tooltip="Decile"/>
              </a:rPr>
              <a:t>duo-deciles</a:t>
            </a:r>
            <a:r>
              <a:rPr lang="en-US" dirty="0" smtClean="0"/>
              <a:t> → Dd</a:t>
            </a:r>
          </a:p>
          <a:p>
            <a:pPr lvl="0"/>
            <a:r>
              <a:rPr lang="en-US" dirty="0" smtClean="0"/>
              <a:t>The 20-quantiles are called </a:t>
            </a:r>
            <a:r>
              <a:rPr lang="en-US" u="sng" dirty="0" err="1" smtClean="0">
                <a:hlinkClick r:id="rId5" tooltip="Decile"/>
              </a:rPr>
              <a:t>vigintiles</a:t>
            </a:r>
            <a:r>
              <a:rPr lang="en-US" dirty="0" smtClean="0"/>
              <a:t> → V</a:t>
            </a:r>
          </a:p>
          <a:p>
            <a:pPr lvl="0"/>
            <a:r>
              <a:rPr lang="en-US" dirty="0" smtClean="0"/>
              <a:t>The 100-quantiles are called </a:t>
            </a:r>
            <a:r>
              <a:rPr lang="en-US" u="sng" dirty="0" smtClean="0">
                <a:hlinkClick r:id="rId6" tooltip="Percentile"/>
              </a:rPr>
              <a:t>percentiles</a:t>
            </a:r>
            <a:r>
              <a:rPr lang="en-US" dirty="0" smtClean="0"/>
              <a:t> → P</a:t>
            </a:r>
          </a:p>
          <a:p>
            <a:pPr lvl="0"/>
            <a:r>
              <a:rPr lang="en-US" dirty="0" smtClean="0"/>
              <a:t>The 1000-quantiles are called </a:t>
            </a:r>
            <a:r>
              <a:rPr lang="en-US" u="sng" dirty="0" err="1" smtClean="0">
                <a:hlinkClick r:id="rId6" tooltip="Percentile"/>
              </a:rPr>
              <a:t>permillages</a:t>
            </a:r>
            <a:r>
              <a:rPr lang="en-US" dirty="0" smtClean="0"/>
              <a:t> → Pr</a:t>
            </a:r>
          </a:p>
          <a:p>
            <a:pPr lvl="1">
              <a:buNone/>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Assignments</a:t>
            </a:r>
            <a:endParaRPr lang="en-US" dirty="0"/>
          </a:p>
        </p:txBody>
      </p:sp>
      <p:sp>
        <p:nvSpPr>
          <p:cNvPr id="3" name="Content Placeholder 2"/>
          <p:cNvSpPr>
            <a:spLocks noGrp="1"/>
          </p:cNvSpPr>
          <p:nvPr>
            <p:ph sz="quarter" idx="1"/>
          </p:nvPr>
        </p:nvSpPr>
        <p:spPr>
          <a:xfrm>
            <a:off x="609600" y="1447800"/>
            <a:ext cx="8305800" cy="5181600"/>
          </a:xfrm>
        </p:spPr>
        <p:txBody>
          <a:bodyPr>
            <a:normAutofit/>
          </a:bodyPr>
          <a:lstStyle/>
          <a:p>
            <a:r>
              <a:rPr lang="en-US" dirty="0" smtClean="0"/>
              <a:t>Calculate average of 12,20,45,67,85,45</a:t>
            </a:r>
          </a:p>
          <a:p>
            <a:pPr lvl="1"/>
            <a:r>
              <a:rPr lang="en-US" dirty="0" smtClean="0"/>
              <a:t>Calculate weighted average of above numbers using weights 10,20,30,40,50,60</a:t>
            </a:r>
          </a:p>
          <a:p>
            <a:pPr lvl="1"/>
            <a:r>
              <a:rPr lang="en-US" dirty="0" smtClean="0"/>
              <a:t>How does the mean change and why ?</a:t>
            </a:r>
          </a:p>
          <a:p>
            <a:r>
              <a:rPr lang="en-US" dirty="0" smtClean="0"/>
              <a:t>A credit bureau score lies between 350 and 850. Generate a sample of 1000 accounts score. Find the average bureau score.</a:t>
            </a:r>
          </a:p>
          <a:p>
            <a:pPr lvl="1"/>
            <a:r>
              <a:rPr lang="en-US" dirty="0" smtClean="0"/>
              <a:t>Variations in the score are smooth and not over 50 points in a month, Show that though each account changes scores month over month the average remains the same.</a:t>
            </a:r>
          </a:p>
          <a:p>
            <a:pPr lvl="1"/>
            <a:r>
              <a:rPr lang="en-US" dirty="0" smtClean="0"/>
              <a:t>Calculate the 1</a:t>
            </a:r>
            <a:r>
              <a:rPr lang="en-US" baseline="30000" dirty="0" smtClean="0"/>
              <a:t>st</a:t>
            </a:r>
            <a:r>
              <a:rPr lang="en-US" dirty="0" smtClean="0"/>
              <a:t> and 3</a:t>
            </a:r>
            <a:r>
              <a:rPr lang="en-US" baseline="30000" dirty="0" smtClean="0"/>
              <a:t>rd</a:t>
            </a:r>
            <a:r>
              <a:rPr lang="en-US" dirty="0" smtClean="0"/>
              <a:t> quartile month over month on these scores and show </a:t>
            </a:r>
            <a:r>
              <a:rPr lang="en-US" dirty="0" err="1" smtClean="0"/>
              <a:t>interquartile</a:t>
            </a:r>
            <a:r>
              <a:rPr lang="en-US" dirty="0" smtClean="0"/>
              <a:t> range every month</a:t>
            </a:r>
          </a:p>
          <a:p>
            <a:pPr lvl="1">
              <a:buNone/>
            </a:pPr>
            <a:endParaRPr lang="en-US" dirty="0" smtClean="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Assignments</a:t>
            </a:r>
            <a:endParaRPr lang="en-US" dirty="0"/>
          </a:p>
        </p:txBody>
      </p:sp>
      <p:sp>
        <p:nvSpPr>
          <p:cNvPr id="3" name="Content Placeholder 2"/>
          <p:cNvSpPr>
            <a:spLocks noGrp="1"/>
          </p:cNvSpPr>
          <p:nvPr>
            <p:ph sz="quarter" idx="1"/>
          </p:nvPr>
        </p:nvSpPr>
        <p:spPr>
          <a:xfrm>
            <a:off x="609600" y="1447800"/>
            <a:ext cx="8305800" cy="5181600"/>
          </a:xfrm>
        </p:spPr>
        <p:txBody>
          <a:bodyPr>
            <a:normAutofit/>
          </a:bodyPr>
          <a:lstStyle/>
          <a:p>
            <a:r>
              <a:rPr lang="en-US" dirty="0" smtClean="0"/>
              <a:t>Average of 3 numbers is 20. One number is doubled and the average changes to 25. Find the average of the remaining two numbers.</a:t>
            </a:r>
          </a:p>
          <a:p>
            <a:r>
              <a:rPr lang="en-US" dirty="0" smtClean="0"/>
              <a:t>One person drove a semi circle of radius 5kms at a speed of 60kmph and returned directly to the starting position at a speed of 40kmph. What is the average speed over the </a:t>
            </a:r>
            <a:r>
              <a:rPr lang="en-US" smtClean="0"/>
              <a:t>journey ?</a:t>
            </a:r>
            <a:endParaRPr lang="en-US" dirty="0" smtClean="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Mean/Average’s</a:t>
            </a:r>
          </a:p>
          <a:p>
            <a:pPr lvl="1"/>
            <a:r>
              <a:rPr lang="en-US" dirty="0" smtClean="0"/>
              <a:t>AM/GM/HM</a:t>
            </a:r>
          </a:p>
          <a:p>
            <a:pPr lvl="1"/>
            <a:r>
              <a:rPr lang="en-US" dirty="0" smtClean="0"/>
              <a:t>Quadratic Mean</a:t>
            </a:r>
          </a:p>
          <a:p>
            <a:pPr lvl="1"/>
            <a:r>
              <a:rPr lang="en-US" dirty="0" smtClean="0"/>
              <a:t>Weighted Mean</a:t>
            </a:r>
          </a:p>
          <a:p>
            <a:pPr lvl="1"/>
            <a:r>
              <a:rPr lang="en-US" dirty="0" smtClean="0"/>
              <a:t>Generalized Mean</a:t>
            </a:r>
          </a:p>
          <a:p>
            <a:pPr lvl="1"/>
            <a:r>
              <a:rPr lang="en-US" dirty="0" smtClean="0"/>
              <a:t>Function Average</a:t>
            </a:r>
          </a:p>
          <a:p>
            <a:r>
              <a:rPr lang="en-US" dirty="0" smtClean="0"/>
              <a:t>Mode</a:t>
            </a:r>
          </a:p>
          <a:p>
            <a:r>
              <a:rPr lang="en-US" dirty="0" smtClean="0"/>
              <a:t>Median</a:t>
            </a:r>
          </a:p>
          <a:p>
            <a:r>
              <a:rPr lang="en-US" dirty="0" smtClean="0"/>
              <a:t>Quartiles</a:t>
            </a:r>
          </a:p>
          <a:p>
            <a:r>
              <a:rPr lang="en-US" dirty="0" smtClean="0"/>
              <a:t>Cross Tab</a:t>
            </a:r>
          </a:p>
          <a:p>
            <a:r>
              <a:rPr lang="en-US" dirty="0" smtClean="0"/>
              <a:t>Scatter Plot</a:t>
            </a:r>
          </a:p>
          <a:p>
            <a:r>
              <a:rPr lang="en-US" dirty="0" err="1" smtClean="0"/>
              <a:t>Quantiles</a:t>
            </a:r>
            <a:endParaRPr lang="en-US" dirty="0" smtClean="0"/>
          </a:p>
          <a:p>
            <a:pPr lvl="1"/>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or Average</a:t>
            </a:r>
            <a:endParaRPr lang="en-US" dirty="0"/>
          </a:p>
        </p:txBody>
      </p:sp>
      <p:sp>
        <p:nvSpPr>
          <p:cNvPr id="3" name="Content Placeholder 2"/>
          <p:cNvSpPr>
            <a:spLocks noGrp="1"/>
          </p:cNvSpPr>
          <p:nvPr>
            <p:ph sz="quarter" idx="1"/>
          </p:nvPr>
        </p:nvSpPr>
        <p:spPr>
          <a:xfrm>
            <a:off x="609600" y="1447800"/>
            <a:ext cx="7772400" cy="4572000"/>
          </a:xfrm>
        </p:spPr>
        <p:txBody>
          <a:bodyPr>
            <a:normAutofit/>
          </a:bodyPr>
          <a:lstStyle/>
          <a:p>
            <a:r>
              <a:rPr lang="en-US" dirty="0" smtClean="0"/>
              <a:t>An average is a single value that attempts to describes a group</a:t>
            </a:r>
          </a:p>
          <a:p>
            <a:pPr lvl="1"/>
            <a:r>
              <a:rPr lang="en-US" u="sng" dirty="0" smtClean="0"/>
              <a:t>Arithmetic Mean or Simple Average</a:t>
            </a:r>
          </a:p>
          <a:p>
            <a:pPr lvl="1"/>
            <a:r>
              <a:rPr lang="en-US" dirty="0" smtClean="0"/>
              <a:t>Geometric Mean</a:t>
            </a:r>
          </a:p>
          <a:p>
            <a:pPr lvl="1"/>
            <a:r>
              <a:rPr lang="en-US" dirty="0" smtClean="0"/>
              <a:t>Harmonic Mean</a:t>
            </a:r>
          </a:p>
          <a:p>
            <a:pPr lvl="1"/>
            <a:r>
              <a:rPr lang="en-US" dirty="0" smtClean="0"/>
              <a:t>Quadratic Mean</a:t>
            </a:r>
          </a:p>
          <a:p>
            <a:pPr lvl="1"/>
            <a:endParaRPr lang="en-US" dirty="0" smtClean="0"/>
          </a:p>
          <a:p>
            <a:pPr lvl="1"/>
            <a:r>
              <a:rPr lang="en-US" dirty="0" smtClean="0"/>
              <a:t>Weighted Mean </a:t>
            </a:r>
          </a:p>
          <a:p>
            <a:pPr lvl="1"/>
            <a:r>
              <a:rPr lang="en-US" dirty="0" smtClean="0"/>
              <a:t>Generalized Mean</a:t>
            </a:r>
          </a:p>
          <a:p>
            <a:pPr lvl="1"/>
            <a:endParaRPr lang="en-US" dirty="0" smtClean="0"/>
          </a:p>
          <a:p>
            <a:pPr lvl="1"/>
            <a:r>
              <a:rPr lang="en-US" dirty="0" smtClean="0"/>
              <a:t>Function Average </a:t>
            </a:r>
          </a:p>
          <a:p>
            <a:pPr lvl="1"/>
            <a:endParaRPr lang="en-US" dirty="0" smtClean="0"/>
          </a:p>
          <a:p>
            <a:pPr lvl="1">
              <a:buNone/>
            </a:pPr>
            <a:endParaRPr lang="en-US" dirty="0" smtClean="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4097" name="Picture 1" descr="AM=\frac{1}{n}\sum_{i=1}^na_i. "/>
          <p:cNvPicPr>
            <a:picLocks noChangeAspect="1" noChangeArrowheads="1"/>
          </p:cNvPicPr>
          <p:nvPr/>
        </p:nvPicPr>
        <p:blipFill>
          <a:blip r:embed="rId2" r:link="rId3" cstate="print"/>
          <a:srcRect/>
          <a:stretch>
            <a:fillRect/>
          </a:stretch>
        </p:blipFill>
        <p:spPr bwMode="auto">
          <a:xfrm>
            <a:off x="5638800" y="1970979"/>
            <a:ext cx="990600" cy="374494"/>
          </a:xfrm>
          <a:prstGeom prst="rect">
            <a:avLst/>
          </a:prstGeom>
          <a:noFill/>
        </p:spPr>
      </p:pic>
      <p:pic>
        <p:nvPicPr>
          <p:cNvPr id="1026" name="Picture 2" descr="\text{GM=} \sqrt[n]{\prod_{i=1}^n a_i}=\sqrt[n]{a_1 a_2 \cdots a_n}."/>
          <p:cNvPicPr>
            <a:picLocks noChangeAspect="1" noChangeArrowheads="1"/>
          </p:cNvPicPr>
          <p:nvPr/>
        </p:nvPicPr>
        <p:blipFill>
          <a:blip r:embed="rId4" cstate="print"/>
          <a:srcRect/>
          <a:stretch>
            <a:fillRect/>
          </a:stretch>
        </p:blipFill>
        <p:spPr bwMode="auto">
          <a:xfrm>
            <a:off x="3786713" y="2286000"/>
            <a:ext cx="1852087" cy="533400"/>
          </a:xfrm>
          <a:prstGeom prst="rect">
            <a:avLst/>
          </a:prstGeom>
          <a:noFill/>
          <a:ln w="9525">
            <a:noFill/>
            <a:miter lim="800000"/>
            <a:headEnd/>
            <a:tailEnd/>
          </a:ln>
        </p:spPr>
      </p:pic>
      <p:pic>
        <p:nvPicPr>
          <p:cNvPr id="1027" name="Picture 3" descr="HM = \frac{1}{\frac{1}{n}\sum_{i=0}^n \frac{1}{a_i}}=\frac{n}{\frac{1}{a_1}+\frac{1}{a_2}+\cdots+\frac{1}{a_n}}."/>
          <p:cNvPicPr>
            <a:picLocks noChangeAspect="1" noChangeArrowheads="1"/>
          </p:cNvPicPr>
          <p:nvPr/>
        </p:nvPicPr>
        <p:blipFill>
          <a:blip r:embed="rId5" cstate="print"/>
          <a:srcRect/>
          <a:stretch>
            <a:fillRect/>
          </a:stretch>
        </p:blipFill>
        <p:spPr bwMode="auto">
          <a:xfrm>
            <a:off x="3657600" y="2895600"/>
            <a:ext cx="2480234" cy="381000"/>
          </a:xfrm>
          <a:prstGeom prst="rect">
            <a:avLst/>
          </a:prstGeom>
          <a:noFill/>
          <a:ln w="9525">
            <a:noFill/>
            <a:miter lim="800000"/>
            <a:headEnd/>
            <a:tailEnd/>
          </a:ln>
        </p:spPr>
      </p:pic>
      <p:pic>
        <p:nvPicPr>
          <p:cNvPr id="1028" name="Picture 4" descr="AM \ge GM \ge HM. \, "/>
          <p:cNvPicPr>
            <a:picLocks noChangeAspect="1" noChangeArrowheads="1"/>
          </p:cNvPicPr>
          <p:nvPr/>
        </p:nvPicPr>
        <p:blipFill>
          <a:blip r:embed="rId6" cstate="print"/>
          <a:srcRect/>
          <a:stretch>
            <a:fillRect/>
          </a:stretch>
        </p:blipFill>
        <p:spPr bwMode="auto">
          <a:xfrm>
            <a:off x="6553200" y="2590800"/>
            <a:ext cx="1590675" cy="161925"/>
          </a:xfrm>
          <a:prstGeom prst="rect">
            <a:avLst/>
          </a:prstGeom>
          <a:noFill/>
          <a:ln w="9525">
            <a:noFill/>
            <a:miter lim="800000"/>
            <a:headEnd/>
            <a:tailEnd/>
          </a:ln>
        </p:spPr>
      </p:pic>
      <p:pic>
        <p:nvPicPr>
          <p:cNvPr id="1029" name="Picture 5" descr="\sqrt{\frac{1}{n} \sum_{i=1}^{n} x_i^2} =&#10;\sqrt {\frac{x_1^2 + x_2^2 + \cdots + x_n^2}{n}}"/>
          <p:cNvPicPr>
            <a:picLocks noChangeAspect="1" noChangeArrowheads="1"/>
          </p:cNvPicPr>
          <p:nvPr/>
        </p:nvPicPr>
        <p:blipFill>
          <a:blip r:embed="rId7" cstate="print"/>
          <a:srcRect/>
          <a:stretch>
            <a:fillRect/>
          </a:stretch>
        </p:blipFill>
        <p:spPr bwMode="auto">
          <a:xfrm>
            <a:off x="3505200" y="3352800"/>
            <a:ext cx="2057400" cy="437745"/>
          </a:xfrm>
          <a:prstGeom prst="rect">
            <a:avLst/>
          </a:prstGeom>
          <a:noFill/>
          <a:ln w="9525">
            <a:noFill/>
            <a:miter lim="800000"/>
            <a:headEnd/>
            <a:tailEnd/>
          </a:ln>
        </p:spPr>
      </p:pic>
      <p:pic>
        <p:nvPicPr>
          <p:cNvPr id="1030" name="Picture 6" descr="\frac{ \sum_{i=1}^n w_i x_i}{\sum_{i=1}^n w_i} = \frac{w_1 x_1 + w_2 x_2 + \cdots + w_n x_n}{w_1 + w_2 + \cdots + w_n}"/>
          <p:cNvPicPr>
            <a:picLocks noChangeAspect="1" noChangeArrowheads="1"/>
          </p:cNvPicPr>
          <p:nvPr/>
        </p:nvPicPr>
        <p:blipFill>
          <a:blip r:embed="rId8" cstate="print"/>
          <a:srcRect/>
          <a:stretch>
            <a:fillRect/>
          </a:stretch>
        </p:blipFill>
        <p:spPr bwMode="auto">
          <a:xfrm>
            <a:off x="3581400" y="3962400"/>
            <a:ext cx="3162300" cy="447675"/>
          </a:xfrm>
          <a:prstGeom prst="rect">
            <a:avLst/>
          </a:prstGeom>
          <a:noFill/>
          <a:ln w="9525">
            <a:noFill/>
            <a:miter lim="800000"/>
            <a:headEnd/>
            <a:tailEnd/>
          </a:ln>
        </p:spPr>
      </p:pic>
      <p:pic>
        <p:nvPicPr>
          <p:cNvPr id="1031" name="Picture 7" descr="\sqrt[p]{\frac{1}{n} \cdot \sum_{i=1}^n x_{i}^p}"/>
          <p:cNvPicPr>
            <a:picLocks noChangeAspect="1" noChangeArrowheads="1"/>
          </p:cNvPicPr>
          <p:nvPr/>
        </p:nvPicPr>
        <p:blipFill>
          <a:blip r:embed="rId9" cstate="print"/>
          <a:srcRect/>
          <a:stretch>
            <a:fillRect/>
          </a:stretch>
        </p:blipFill>
        <p:spPr bwMode="auto">
          <a:xfrm>
            <a:off x="3733800" y="4495800"/>
            <a:ext cx="895350" cy="571500"/>
          </a:xfrm>
          <a:prstGeom prst="rect">
            <a:avLst/>
          </a:prstGeom>
          <a:noFill/>
          <a:ln w="9525">
            <a:noFill/>
            <a:miter lim="800000"/>
            <a:headEnd/>
            <a:tailEnd/>
          </a:ln>
        </p:spPr>
      </p:pic>
      <p:pic>
        <p:nvPicPr>
          <p:cNvPr id="1032" name="Picture 8" descr="\overline{f} = \frac{1}{b-a}\int_a^bf(x)\,dx."/>
          <p:cNvPicPr>
            <a:picLocks noChangeAspect="1" noChangeArrowheads="1"/>
          </p:cNvPicPr>
          <p:nvPr/>
        </p:nvPicPr>
        <p:blipFill>
          <a:blip r:embed="rId10" cstate="print"/>
          <a:srcRect/>
          <a:stretch>
            <a:fillRect/>
          </a:stretch>
        </p:blipFill>
        <p:spPr bwMode="auto">
          <a:xfrm>
            <a:off x="3733800" y="5334000"/>
            <a:ext cx="1724025" cy="400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a:t>
            </a:r>
            <a:endParaRPr lang="en-US" dirty="0"/>
          </a:p>
        </p:txBody>
      </p:sp>
      <p:sp>
        <p:nvSpPr>
          <p:cNvPr id="3" name="Content Placeholder 2"/>
          <p:cNvSpPr>
            <a:spLocks noGrp="1"/>
          </p:cNvSpPr>
          <p:nvPr>
            <p:ph sz="quarter" idx="1"/>
          </p:nvPr>
        </p:nvSpPr>
        <p:spPr/>
        <p:txBody>
          <a:bodyPr>
            <a:normAutofit/>
          </a:bodyPr>
          <a:lstStyle/>
          <a:p>
            <a:r>
              <a:rPr lang="en-US" dirty="0" smtClean="0"/>
              <a:t>The most frequently occurring value is Mode</a:t>
            </a:r>
          </a:p>
          <a:p>
            <a:r>
              <a:rPr lang="en-US" dirty="0" smtClean="0"/>
              <a:t>Mode may not necessarily be unique</a:t>
            </a:r>
          </a:p>
          <a:p>
            <a:r>
              <a:rPr lang="en-US" dirty="0" smtClean="0"/>
              <a:t>Makes sense for nominal data (Non Numerical)</a:t>
            </a:r>
          </a:p>
        </p:txBody>
      </p:sp>
      <p:pic>
        <p:nvPicPr>
          <p:cNvPr id="2050" name="Picture 2"/>
          <p:cNvPicPr>
            <a:picLocks noChangeAspect="1" noChangeArrowheads="1"/>
          </p:cNvPicPr>
          <p:nvPr/>
        </p:nvPicPr>
        <p:blipFill>
          <a:blip r:embed="rId2" cstate="print"/>
          <a:srcRect/>
          <a:stretch>
            <a:fillRect/>
          </a:stretch>
        </p:blipFill>
        <p:spPr bwMode="auto">
          <a:xfrm>
            <a:off x="1828800" y="3048000"/>
            <a:ext cx="4597400" cy="2768600"/>
          </a:xfrm>
          <a:prstGeom prst="rect">
            <a:avLst/>
          </a:prstGeom>
          <a:noFill/>
          <a:ln w="9525">
            <a:noFill/>
            <a:miter lim="800000"/>
            <a:headEnd/>
            <a:tailEnd/>
          </a:ln>
          <a:effectLst/>
        </p:spPr>
      </p:pic>
      <p:sp>
        <p:nvSpPr>
          <p:cNvPr id="6" name="Oval 5"/>
          <p:cNvSpPr/>
          <p:nvPr/>
        </p:nvSpPr>
        <p:spPr>
          <a:xfrm>
            <a:off x="3657600" y="2895600"/>
            <a:ext cx="1219200" cy="2667000"/>
          </a:xfrm>
          <a:prstGeom prst="ellipse">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ular Callout 6"/>
          <p:cNvSpPr/>
          <p:nvPr/>
        </p:nvSpPr>
        <p:spPr>
          <a:xfrm>
            <a:off x="6172200" y="3048000"/>
            <a:ext cx="2209800" cy="1143000"/>
          </a:xfrm>
          <a:prstGeom prst="wedgeRectCallout">
            <a:avLst>
              <a:gd name="adj1" fmla="val -118720"/>
              <a:gd name="adj2" fmla="val 520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 is the Mode for this data since Maximum Volume occurs here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a:t>
            </a:r>
            <a:endParaRPr lang="en-US" dirty="0"/>
          </a:p>
        </p:txBody>
      </p:sp>
      <p:sp>
        <p:nvSpPr>
          <p:cNvPr id="3" name="Content Placeholder 2"/>
          <p:cNvSpPr>
            <a:spLocks noGrp="1"/>
          </p:cNvSpPr>
          <p:nvPr>
            <p:ph sz="quarter" idx="1"/>
          </p:nvPr>
        </p:nvSpPr>
        <p:spPr/>
        <p:txBody>
          <a:bodyPr>
            <a:normAutofit/>
          </a:bodyPr>
          <a:lstStyle/>
          <a:p>
            <a:r>
              <a:rPr lang="en-US" dirty="0" smtClean="0"/>
              <a:t>Described as the value separating lower half of a distribution from the upper half</a:t>
            </a:r>
          </a:p>
          <a:p>
            <a:r>
              <a:rPr lang="en-US" dirty="0" smtClean="0"/>
              <a:t>For odd no of observations the value occurring at the center is the median when values are arranged in order</a:t>
            </a:r>
          </a:p>
          <a:p>
            <a:r>
              <a:rPr lang="en-US" dirty="0" smtClean="0"/>
              <a:t>For even no of observations the AM of the two values occurring at the center is the median when values are arranged in order</a:t>
            </a:r>
          </a:p>
          <a:p>
            <a:pPr lvl="1">
              <a:buNone/>
            </a:pPr>
            <a:endParaRPr lang="en-US" dirty="0" smtClean="0"/>
          </a:p>
        </p:txBody>
      </p:sp>
      <p:pic>
        <p:nvPicPr>
          <p:cNvPr id="3075" name="Picture 3"/>
          <p:cNvPicPr>
            <a:picLocks noChangeAspect="1" noChangeArrowheads="1"/>
          </p:cNvPicPr>
          <p:nvPr/>
        </p:nvPicPr>
        <p:blipFill>
          <a:blip r:embed="rId2" cstate="print"/>
          <a:srcRect/>
          <a:stretch>
            <a:fillRect/>
          </a:stretch>
        </p:blipFill>
        <p:spPr bwMode="auto">
          <a:xfrm>
            <a:off x="990600" y="4495800"/>
            <a:ext cx="2238440" cy="21336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cstate="print"/>
          <a:srcRect/>
          <a:stretch>
            <a:fillRect/>
          </a:stretch>
        </p:blipFill>
        <p:spPr bwMode="auto">
          <a:xfrm>
            <a:off x="5154613" y="4495800"/>
            <a:ext cx="1931987" cy="1828800"/>
          </a:xfrm>
          <a:prstGeom prst="rect">
            <a:avLst/>
          </a:prstGeom>
          <a:noFill/>
          <a:ln w="9525">
            <a:noFill/>
            <a:miter lim="800000"/>
            <a:headEnd/>
            <a:tailEnd/>
          </a:ln>
          <a:effectLst/>
        </p:spPr>
      </p:pic>
      <p:sp>
        <p:nvSpPr>
          <p:cNvPr id="7" name="Rectangular Callout 6"/>
          <p:cNvSpPr/>
          <p:nvPr/>
        </p:nvSpPr>
        <p:spPr>
          <a:xfrm>
            <a:off x="3352800" y="4495800"/>
            <a:ext cx="1600200" cy="1524000"/>
          </a:xfrm>
          <a:prstGeom prst="wedgeRectCallout">
            <a:avLst>
              <a:gd name="adj1" fmla="val -100511"/>
              <a:gd name="adj2" fmla="val 270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Median is AM of 4 and 6 = 5</a:t>
            </a:r>
            <a:endParaRPr lang="en-US" dirty="0"/>
          </a:p>
        </p:txBody>
      </p:sp>
      <p:sp>
        <p:nvSpPr>
          <p:cNvPr id="8" name="Oval 7"/>
          <p:cNvSpPr/>
          <p:nvPr/>
        </p:nvSpPr>
        <p:spPr>
          <a:xfrm>
            <a:off x="1676400" y="5562600"/>
            <a:ext cx="914400" cy="457200"/>
          </a:xfrm>
          <a:prstGeom prst="ellipse">
            <a:avLst/>
          </a:prstGeom>
          <a:noFill/>
          <a:ln w="22225" cmpd="sng">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ular Callout 8"/>
          <p:cNvSpPr/>
          <p:nvPr/>
        </p:nvSpPr>
        <p:spPr>
          <a:xfrm>
            <a:off x="7315200" y="4419600"/>
            <a:ext cx="1600200" cy="1016000"/>
          </a:xfrm>
          <a:prstGeom prst="wedgeRectCallout">
            <a:avLst>
              <a:gd name="adj1" fmla="val -100511"/>
              <a:gd name="adj2" fmla="val 59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Median is 4</a:t>
            </a:r>
            <a:endParaRPr lang="en-US" dirty="0"/>
          </a:p>
        </p:txBody>
      </p:sp>
      <p:sp>
        <p:nvSpPr>
          <p:cNvPr id="10" name="Oval 9"/>
          <p:cNvSpPr/>
          <p:nvPr/>
        </p:nvSpPr>
        <p:spPr>
          <a:xfrm>
            <a:off x="5638800" y="5486400"/>
            <a:ext cx="914400" cy="228600"/>
          </a:xfrm>
          <a:prstGeom prst="ellipse">
            <a:avLst/>
          </a:prstGeom>
          <a:noFill/>
          <a:ln w="22225" cmpd="sng">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28600"/>
            <a:ext cx="8229600" cy="457200"/>
          </a:xfrm>
        </p:spPr>
        <p:txBody>
          <a:bodyPr bIns="91440" anchor="b" anchorCtr="0">
            <a:normAutofit fontScale="90000"/>
          </a:bodyPr>
          <a:lstStyle/>
          <a:p>
            <a:r>
              <a:rPr lang="en-US" dirty="0" smtClean="0"/>
              <a:t>Summary</a:t>
            </a:r>
          </a:p>
        </p:txBody>
      </p:sp>
      <p:graphicFrame>
        <p:nvGraphicFramePr>
          <p:cNvPr id="9303" name="Group 87"/>
          <p:cNvGraphicFramePr>
            <a:graphicFrameLocks noGrp="1"/>
          </p:cNvGraphicFramePr>
          <p:nvPr>
            <p:ph idx="1"/>
          </p:nvPr>
        </p:nvGraphicFramePr>
        <p:xfrm>
          <a:off x="152400" y="838200"/>
          <a:ext cx="8839200" cy="5867401"/>
        </p:xfrm>
        <a:graphic>
          <a:graphicData uri="http://schemas.openxmlformats.org/drawingml/2006/table">
            <a:tbl>
              <a:tblPr/>
              <a:tblGrid>
                <a:gridCol w="990600"/>
                <a:gridCol w="4165600"/>
                <a:gridCol w="3683000"/>
              </a:tblGrid>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Measure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Advantages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Disadvantages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398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rgbClr val="FF0066"/>
                          </a:solidFill>
                          <a:effectLst/>
                          <a:latin typeface="Arial" charset="0"/>
                          <a:cs typeface="Arial" charset="0"/>
                        </a:rPr>
                        <a:t>Mean</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080808"/>
                          </a:solidFill>
                          <a:effectLst/>
                          <a:latin typeface="Arial" charset="0"/>
                          <a:cs typeface="Arial" charset="0"/>
                        </a:rPr>
                        <a:t>(Sum of all values ÷</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080808"/>
                          </a:solidFill>
                          <a:effectLst/>
                          <a:latin typeface="Arial" charset="0"/>
                          <a:cs typeface="Arial" charset="0"/>
                        </a:rPr>
                        <a:t>no. of values)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Best known average</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Exactly calculable</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Make use of all data</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Useful for statistical analysis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Affected by extreme values</a:t>
                      </a:r>
                    </a:p>
                    <a:p>
                      <a:pPr marL="0" marR="0" lvl="0" indent="0" algn="l" defTabSz="914400" rtl="0" eaLnBrk="1" fontAlgn="base" latinLnBrk="0" hangingPunct="1">
                        <a:lnSpc>
                          <a:spcPct val="100000"/>
                        </a:lnSpc>
                        <a:spcBef>
                          <a:spcPct val="20000"/>
                        </a:spcBef>
                        <a:spcAft>
                          <a:spcPct val="0"/>
                        </a:spcAft>
                        <a:buClr>
                          <a:schemeClr val="accent1"/>
                        </a:buClr>
                        <a:buSzTx/>
                        <a:buFont typeface="Symbol" pitchFamily="18" charset="2"/>
                        <a:buChar char="*"/>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Can be absurd for discrete data</a:t>
                      </a:r>
                    </a:p>
                    <a:p>
                      <a:pPr marL="0" marR="0" lvl="0" indent="0" algn="l" defTabSz="914400" rtl="0" eaLnBrk="1" fontAlgn="base" latinLnBrk="0" hangingPunct="1">
                        <a:lnSpc>
                          <a:spcPct val="100000"/>
                        </a:lnSpc>
                        <a:spcBef>
                          <a:spcPct val="20000"/>
                        </a:spcBef>
                        <a:spcAft>
                          <a:spcPct val="0"/>
                        </a:spcAft>
                        <a:buClr>
                          <a:schemeClr val="accent1"/>
                        </a:buClr>
                        <a:buSzTx/>
                        <a:buFont typeface="Symbol" pitchFamily="18" charset="2"/>
                        <a:buNone/>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(e.g. Family size = 4.5 person)</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Cannot be obtained graphically</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241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rgbClr val="FF0066"/>
                          </a:solidFill>
                          <a:effectLst/>
                          <a:latin typeface="Arial" charset="0"/>
                          <a:cs typeface="Arial" charset="0"/>
                        </a:rPr>
                        <a:t>Median</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(middle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Symbol" pitchFamily="18" charset="2"/>
                        <a:buChar char="*"/>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Not influenced by extreme   </a:t>
                      </a:r>
                    </a:p>
                    <a:p>
                      <a:pPr marL="0" marR="0" lvl="0" indent="0" algn="l" defTabSz="914400" rtl="0" eaLnBrk="1" fontAlgn="base" latinLnBrk="0" hangingPunct="1">
                        <a:lnSpc>
                          <a:spcPct val="100000"/>
                        </a:lnSpc>
                        <a:spcBef>
                          <a:spcPct val="20000"/>
                        </a:spcBef>
                        <a:spcAft>
                          <a:spcPct val="0"/>
                        </a:spcAft>
                        <a:buClr>
                          <a:schemeClr val="accent1"/>
                        </a:buClr>
                        <a:buSzTx/>
                        <a:buFont typeface="Symbol" pitchFamily="18" charset="2"/>
                        <a:buNone/>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values</a:t>
                      </a:r>
                    </a:p>
                    <a:p>
                      <a:pPr marL="0" marR="0" lvl="0" indent="0" algn="l" defTabSz="914400" rtl="0" eaLnBrk="1" fontAlgn="base" latinLnBrk="0" hangingPunct="1">
                        <a:lnSpc>
                          <a:spcPct val="100000"/>
                        </a:lnSpc>
                        <a:spcBef>
                          <a:spcPct val="20000"/>
                        </a:spcBef>
                        <a:spcAft>
                          <a:spcPct val="0"/>
                        </a:spcAft>
                        <a:buClr>
                          <a:schemeClr val="accent1"/>
                        </a:buClr>
                        <a:buSzTx/>
                        <a:buFont typeface="Symbol" pitchFamily="18" charset="2"/>
                        <a:buChar char="*"/>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Obtainable even if data </a:t>
                      </a:r>
                    </a:p>
                    <a:p>
                      <a:pPr marL="0" marR="0" lvl="0" indent="0" algn="l" defTabSz="914400" rtl="0" eaLnBrk="1" fontAlgn="base" latinLnBrk="0" hangingPunct="1">
                        <a:lnSpc>
                          <a:spcPct val="100000"/>
                        </a:lnSpc>
                        <a:spcBef>
                          <a:spcPct val="20000"/>
                        </a:spcBef>
                        <a:spcAft>
                          <a:spcPct val="0"/>
                        </a:spcAft>
                        <a:buClr>
                          <a:schemeClr val="accent1"/>
                        </a:buClr>
                        <a:buSzTx/>
                        <a:buFont typeface="Symbol" pitchFamily="18" charset="2"/>
                        <a:buNone/>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distribution unknown (e.g. </a:t>
                      </a:r>
                    </a:p>
                    <a:p>
                      <a:pPr marL="0" marR="0" lvl="0" indent="0" algn="l" defTabSz="914400" rtl="0" eaLnBrk="1" fontAlgn="base" latinLnBrk="0" hangingPunct="1">
                        <a:lnSpc>
                          <a:spcPct val="100000"/>
                        </a:lnSpc>
                        <a:spcBef>
                          <a:spcPct val="20000"/>
                        </a:spcBef>
                        <a:spcAft>
                          <a:spcPct val="0"/>
                        </a:spcAft>
                        <a:buClr>
                          <a:schemeClr val="accent1"/>
                        </a:buClr>
                        <a:buSzTx/>
                        <a:buFont typeface="Symbol" pitchFamily="18" charset="2"/>
                        <a:buNone/>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group/aggregate data)</a:t>
                      </a:r>
                    </a:p>
                    <a:p>
                      <a:pPr marL="0" marR="0" lvl="0" indent="0" algn="l" defTabSz="914400" rtl="0" eaLnBrk="1" fontAlgn="base" latinLnBrk="0" hangingPunct="1">
                        <a:lnSpc>
                          <a:spcPct val="100000"/>
                        </a:lnSpc>
                        <a:spcBef>
                          <a:spcPct val="20000"/>
                        </a:spcBef>
                        <a:spcAft>
                          <a:spcPct val="0"/>
                        </a:spcAft>
                        <a:buClr>
                          <a:schemeClr val="accent1"/>
                        </a:buClr>
                        <a:buSzTx/>
                        <a:buFont typeface="Symbol" pitchFamily="18" charset="2"/>
                        <a:buChar char="*"/>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Unaffected by irregular class </a:t>
                      </a:r>
                    </a:p>
                    <a:p>
                      <a:pPr marL="0" marR="0" lvl="0" indent="0" algn="l" defTabSz="914400" rtl="0" eaLnBrk="1" fontAlgn="base" latinLnBrk="0" hangingPunct="1">
                        <a:lnSpc>
                          <a:spcPct val="100000"/>
                        </a:lnSpc>
                        <a:spcBef>
                          <a:spcPct val="20000"/>
                        </a:spcBef>
                        <a:spcAft>
                          <a:spcPct val="0"/>
                        </a:spcAft>
                        <a:buClr>
                          <a:schemeClr val="accent1"/>
                        </a:buClr>
                        <a:buSzTx/>
                        <a:buFont typeface="Symbol" pitchFamily="18" charset="2"/>
                        <a:buNone/>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width</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Unaffected by open-ended 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Symbol" pitchFamily="18" charset="2"/>
                        <a:buChar char="*"/>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Needs interpolation for group/</a:t>
                      </a:r>
                    </a:p>
                    <a:p>
                      <a:pPr marL="0" marR="0" lvl="0" indent="0" algn="l" defTabSz="914400" rtl="0" eaLnBrk="1" fontAlgn="base" latinLnBrk="0" hangingPunct="1">
                        <a:lnSpc>
                          <a:spcPct val="100000"/>
                        </a:lnSpc>
                        <a:spcBef>
                          <a:spcPct val="20000"/>
                        </a:spcBef>
                        <a:spcAft>
                          <a:spcPct val="0"/>
                        </a:spcAft>
                        <a:buClr>
                          <a:schemeClr val="accent1"/>
                        </a:buClr>
                        <a:buSzTx/>
                        <a:buFont typeface="Symbol" pitchFamily="18" charset="2"/>
                        <a:buNone/>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aggregate data (cumulative </a:t>
                      </a:r>
                    </a:p>
                    <a:p>
                      <a:pPr marL="0" marR="0" lvl="0" indent="0" algn="l" defTabSz="914400" rtl="0" eaLnBrk="1" fontAlgn="base" latinLnBrk="0" hangingPunct="1">
                        <a:lnSpc>
                          <a:spcPct val="100000"/>
                        </a:lnSpc>
                        <a:spcBef>
                          <a:spcPct val="20000"/>
                        </a:spcBef>
                        <a:spcAft>
                          <a:spcPct val="0"/>
                        </a:spcAft>
                        <a:buClr>
                          <a:schemeClr val="accent1"/>
                        </a:buClr>
                        <a:buSzTx/>
                        <a:buFont typeface="Symbol" pitchFamily="18" charset="2"/>
                        <a:buNone/>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frequency curve)</a:t>
                      </a:r>
                    </a:p>
                    <a:p>
                      <a:pPr marL="0" marR="0" lvl="0" indent="0" algn="l" defTabSz="914400" rtl="0" eaLnBrk="1" fontAlgn="base" latinLnBrk="0" hangingPunct="1">
                        <a:lnSpc>
                          <a:spcPct val="100000"/>
                        </a:lnSpc>
                        <a:spcBef>
                          <a:spcPct val="20000"/>
                        </a:spcBef>
                        <a:spcAft>
                          <a:spcPct val="0"/>
                        </a:spcAft>
                        <a:buClr>
                          <a:schemeClr val="accent1"/>
                        </a:buClr>
                        <a:buSzTx/>
                        <a:buFont typeface="Symbol" pitchFamily="18" charset="2"/>
                        <a:buChar char="*"/>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May not be characteristic of group </a:t>
                      </a:r>
                    </a:p>
                    <a:p>
                      <a:pPr marL="0" marR="0" lvl="0" indent="0" algn="l" defTabSz="914400" rtl="0" eaLnBrk="1" fontAlgn="base" latinLnBrk="0" hangingPunct="1">
                        <a:lnSpc>
                          <a:spcPct val="100000"/>
                        </a:lnSpc>
                        <a:spcBef>
                          <a:spcPct val="20000"/>
                        </a:spcBef>
                        <a:spcAft>
                          <a:spcPct val="0"/>
                        </a:spcAft>
                        <a:buClr>
                          <a:schemeClr val="accent1"/>
                        </a:buClr>
                        <a:buSzTx/>
                        <a:buFont typeface="Symbol" pitchFamily="18" charset="2"/>
                        <a:buNone/>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when: (1) items are only few; (2) </a:t>
                      </a:r>
                    </a:p>
                    <a:p>
                      <a:pPr marL="0" marR="0" lvl="0" indent="0" algn="l" defTabSz="914400" rtl="0" eaLnBrk="1" fontAlgn="base" latinLnBrk="0" hangingPunct="1">
                        <a:lnSpc>
                          <a:spcPct val="100000"/>
                        </a:lnSpc>
                        <a:spcBef>
                          <a:spcPct val="20000"/>
                        </a:spcBef>
                        <a:spcAft>
                          <a:spcPct val="0"/>
                        </a:spcAft>
                        <a:buClr>
                          <a:schemeClr val="accent1"/>
                        </a:buClr>
                        <a:buSzTx/>
                        <a:buFont typeface="Symbol" pitchFamily="18" charset="2"/>
                        <a:buNone/>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distribution irregular</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Very limited statistical use</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3508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rgbClr val="FF0066"/>
                          </a:solidFill>
                          <a:effectLst/>
                          <a:latin typeface="Arial" charset="0"/>
                          <a:cs typeface="Arial" charset="0"/>
                        </a:rPr>
                        <a:t>Mode</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(most frequent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Unaffected by extreme values</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Easy to obtain from histogram</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Determinable from only values  </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near the modal 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Symbol" pitchFamily="18" charset="2"/>
                        <a:buChar char="*"/>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Cannot be determined exactly in </a:t>
                      </a:r>
                    </a:p>
                    <a:p>
                      <a:pPr marL="0" marR="0" lvl="0" indent="0" algn="l" defTabSz="914400" rtl="0" eaLnBrk="1" fontAlgn="base" latinLnBrk="0" hangingPunct="1">
                        <a:lnSpc>
                          <a:spcPct val="100000"/>
                        </a:lnSpc>
                        <a:spcBef>
                          <a:spcPct val="20000"/>
                        </a:spcBef>
                        <a:spcAft>
                          <a:spcPct val="0"/>
                        </a:spcAft>
                        <a:buClr>
                          <a:schemeClr val="accent1"/>
                        </a:buClr>
                        <a:buSzTx/>
                        <a:buFont typeface="Symbol" pitchFamily="18" charset="2"/>
                        <a:buNone/>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group data</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sym typeface="Symbol" pitchFamily="18" charset="2"/>
                        </a:rPr>
                        <a:t> Very limited statistical use</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6834" name="Object 2"/>
          <p:cNvGraphicFramePr>
            <a:graphicFrameLocks noChangeAspect="1"/>
          </p:cNvGraphicFramePr>
          <p:nvPr/>
        </p:nvGraphicFramePr>
        <p:xfrm>
          <a:off x="4514850" y="3327400"/>
          <a:ext cx="112713" cy="201613"/>
        </p:xfrm>
        <a:graphic>
          <a:graphicData uri="http://schemas.openxmlformats.org/presentationml/2006/ole">
            <p:oleObj spid="_x0000_s1026" name="Equation" r:id="rId3" imgW="114120" imgH="203040" progId="">
              <p:embed/>
            </p:oleObj>
          </a:graphicData>
        </a:graphic>
      </p:graphicFrame>
      <p:pic>
        <p:nvPicPr>
          <p:cNvPr id="376835" name="Picture 3" descr="fg04_00900"/>
          <p:cNvPicPr>
            <a:picLocks noGrp="1" noChangeAspect="1" noChangeArrowheads="1"/>
          </p:cNvPicPr>
          <p:nvPr>
            <p:ph/>
          </p:nvPr>
        </p:nvPicPr>
        <p:blipFill>
          <a:blip r:embed="rId4" cstate="print"/>
          <a:srcRect/>
          <a:stretch>
            <a:fillRect/>
          </a:stretch>
        </p:blipFill>
        <p:spPr>
          <a:xfrm>
            <a:off x="800100" y="1758950"/>
            <a:ext cx="7543800" cy="3879850"/>
          </a:xfrm>
        </p:spPr>
      </p:pic>
      <p:sp>
        <p:nvSpPr>
          <p:cNvPr id="3074" name="Rectangle 2"/>
          <p:cNvSpPr>
            <a:spLocks noGrp="1" noChangeArrowheads="1"/>
          </p:cNvSpPr>
          <p:nvPr>
            <p:ph type="title" idx="4294967295"/>
          </p:nvPr>
        </p:nvSpPr>
        <p:spPr>
          <a:xfrm>
            <a:off x="228600" y="304800"/>
            <a:ext cx="8686800" cy="1066800"/>
          </a:xfrm>
        </p:spPr>
        <p:txBody>
          <a:bodyPr bIns="91440" anchor="b" anchorCtr="0">
            <a:normAutofit fontScale="90000"/>
          </a:bodyPr>
          <a:lstStyle/>
          <a:p>
            <a:r>
              <a:rPr lang="en-US" dirty="0" smtClean="0"/>
              <a:t>Relationship Among the</a:t>
            </a:r>
            <a:br>
              <a:rPr lang="en-US" dirty="0" smtClean="0"/>
            </a:br>
            <a:r>
              <a:rPr lang="en-US" dirty="0" smtClean="0"/>
              <a:t>Measures of Central Tendency</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2" cstate="print"/>
          <a:srcRect/>
          <a:stretch>
            <a:fillRect/>
          </a:stretch>
        </p:blipFill>
        <p:spPr bwMode="auto">
          <a:xfrm>
            <a:off x="2693336" y="2737711"/>
            <a:ext cx="5460064" cy="328208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Quartiles</a:t>
            </a:r>
            <a:endParaRPr lang="en-US" dirty="0"/>
          </a:p>
        </p:txBody>
      </p:sp>
      <p:sp>
        <p:nvSpPr>
          <p:cNvPr id="3" name="Content Placeholder 2"/>
          <p:cNvSpPr>
            <a:spLocks noGrp="1"/>
          </p:cNvSpPr>
          <p:nvPr>
            <p:ph sz="quarter" idx="1"/>
          </p:nvPr>
        </p:nvSpPr>
        <p:spPr/>
        <p:txBody>
          <a:bodyPr>
            <a:normAutofit/>
          </a:bodyPr>
          <a:lstStyle/>
          <a:p>
            <a:r>
              <a:rPr lang="en-US" dirty="0" smtClean="0"/>
              <a:t>If all the observations are arranged in order and dived by three values so that four groups so formed have equal no of observations then either of these three values are called quartiles</a:t>
            </a:r>
          </a:p>
          <a:p>
            <a:pPr lvl="1">
              <a:buNone/>
            </a:pPr>
            <a:endParaRPr lang="en-US" dirty="0" smtClean="0"/>
          </a:p>
        </p:txBody>
      </p:sp>
      <p:pic>
        <p:nvPicPr>
          <p:cNvPr id="4098" name="Picture 2"/>
          <p:cNvPicPr>
            <a:picLocks noChangeAspect="1" noChangeArrowheads="1"/>
          </p:cNvPicPr>
          <p:nvPr/>
        </p:nvPicPr>
        <p:blipFill>
          <a:blip r:embed="rId3" cstate="print"/>
          <a:srcRect/>
          <a:stretch>
            <a:fillRect/>
          </a:stretch>
        </p:blipFill>
        <p:spPr bwMode="auto">
          <a:xfrm>
            <a:off x="609600" y="3352800"/>
            <a:ext cx="1795463" cy="2755900"/>
          </a:xfrm>
          <a:prstGeom prst="rect">
            <a:avLst/>
          </a:prstGeom>
          <a:noFill/>
          <a:ln w="9525">
            <a:noFill/>
            <a:miter lim="800000"/>
            <a:headEnd/>
            <a:tailEnd/>
          </a:ln>
          <a:effectLst/>
        </p:spPr>
      </p:pic>
      <p:cxnSp>
        <p:nvCxnSpPr>
          <p:cNvPr id="8" name="Straight Connector 7"/>
          <p:cNvCxnSpPr/>
          <p:nvPr/>
        </p:nvCxnSpPr>
        <p:spPr>
          <a:xfrm rot="5400000">
            <a:off x="2972594" y="4724400"/>
            <a:ext cx="2742406" cy="794"/>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4952999" y="4723606"/>
            <a:ext cx="2742406" cy="794"/>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5638799" y="4723606"/>
            <a:ext cx="2742406" cy="794"/>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3810000" y="6172200"/>
            <a:ext cx="990600" cy="381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Q1 – Lower Quartile</a:t>
            </a:r>
            <a:endParaRPr lang="en-US" sz="1100" dirty="0"/>
          </a:p>
        </p:txBody>
      </p:sp>
      <p:sp>
        <p:nvSpPr>
          <p:cNvPr id="15" name="Rounded Rectangle 14"/>
          <p:cNvSpPr/>
          <p:nvPr/>
        </p:nvSpPr>
        <p:spPr>
          <a:xfrm>
            <a:off x="5791200" y="6172200"/>
            <a:ext cx="990600" cy="381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Q2 – Middle Quartile</a:t>
            </a:r>
            <a:endParaRPr lang="en-US" sz="1100" dirty="0"/>
          </a:p>
        </p:txBody>
      </p:sp>
      <p:sp>
        <p:nvSpPr>
          <p:cNvPr id="16" name="Rounded Rectangle 15"/>
          <p:cNvSpPr/>
          <p:nvPr/>
        </p:nvSpPr>
        <p:spPr>
          <a:xfrm>
            <a:off x="6858000" y="6172200"/>
            <a:ext cx="990600" cy="381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Q3 – </a:t>
            </a:r>
            <a:r>
              <a:rPr lang="en-US" sz="1100" dirty="0" err="1" smtClean="0"/>
              <a:t>Upprr</a:t>
            </a:r>
            <a:r>
              <a:rPr lang="en-US" sz="1100" dirty="0" smtClean="0"/>
              <a:t> Quartile</a:t>
            </a:r>
            <a:endParaRPr lang="en-US" sz="1100" dirty="0"/>
          </a:p>
        </p:txBody>
      </p:sp>
      <p:sp>
        <p:nvSpPr>
          <p:cNvPr id="17" name="Left-Right Arrow 16"/>
          <p:cNvSpPr/>
          <p:nvPr/>
        </p:nvSpPr>
        <p:spPr>
          <a:xfrm>
            <a:off x="4343400" y="3352800"/>
            <a:ext cx="26670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Interquartile</a:t>
            </a:r>
            <a:r>
              <a:rPr lang="en-US" sz="1100" dirty="0" smtClean="0"/>
              <a:t> Range</a:t>
            </a:r>
            <a:endParaRPr lang="en-US" sz="11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Tab</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 cross tabulation or contingency table shows the joint distribution of two or more variables usually presented in a matrix like format</a:t>
            </a:r>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t>Extremely Intuitive way of data understanding and interpretation</a:t>
            </a:r>
          </a:p>
          <a:p>
            <a:pPr lvl="1">
              <a:buNone/>
            </a:pPr>
            <a:endParaRPr lang="en-US" dirty="0" smtClean="0"/>
          </a:p>
        </p:txBody>
      </p:sp>
      <p:graphicFrame>
        <p:nvGraphicFramePr>
          <p:cNvPr id="6" name="Table 5"/>
          <p:cNvGraphicFramePr>
            <a:graphicFrameLocks noGrp="1"/>
          </p:cNvGraphicFramePr>
          <p:nvPr/>
        </p:nvGraphicFramePr>
        <p:xfrm>
          <a:off x="914400" y="2895600"/>
          <a:ext cx="6400800" cy="2225040"/>
        </p:xfrm>
        <a:graphic>
          <a:graphicData uri="http://schemas.openxmlformats.org/drawingml/2006/table">
            <a:tbl>
              <a:tblPr firstRow="1" bandRow="1">
                <a:tableStyleId>{5C22544A-7EE6-4342-B048-85BDC9FD1C3A}</a:tableStyleId>
              </a:tblPr>
              <a:tblGrid>
                <a:gridCol w="1524000"/>
                <a:gridCol w="2362200"/>
                <a:gridCol w="2514600"/>
              </a:tblGrid>
              <a:tr h="370840">
                <a:tc>
                  <a:txBody>
                    <a:bodyPr/>
                    <a:lstStyle/>
                    <a:p>
                      <a:pPr algn="ctr"/>
                      <a:endParaRPr lang="en-US" dirty="0">
                        <a:solidFill>
                          <a:schemeClr val="bg1">
                            <a:lumMod val="95000"/>
                          </a:schemeClr>
                        </a:solidFill>
                      </a:endParaRPr>
                    </a:p>
                  </a:txBody>
                  <a:tcPr/>
                </a:tc>
                <a:tc>
                  <a:txBody>
                    <a:bodyPr/>
                    <a:lstStyle/>
                    <a:p>
                      <a:pPr algn="ctr"/>
                      <a:r>
                        <a:rPr lang="en-US" dirty="0" smtClean="0">
                          <a:solidFill>
                            <a:schemeClr val="bg1">
                              <a:lumMod val="95000"/>
                            </a:schemeClr>
                          </a:solidFill>
                        </a:rPr>
                        <a:t>Salary</a:t>
                      </a:r>
                      <a:r>
                        <a:rPr lang="en-US" baseline="0" dirty="0" smtClean="0">
                          <a:solidFill>
                            <a:schemeClr val="bg1">
                              <a:lumMod val="95000"/>
                            </a:schemeClr>
                          </a:solidFill>
                        </a:rPr>
                        <a:t> &lt;=$100K</a:t>
                      </a:r>
                      <a:endParaRPr lang="en-US" dirty="0">
                        <a:solidFill>
                          <a:schemeClr val="bg1">
                            <a:lumMod val="95000"/>
                          </a:schemeClr>
                        </a:solidFill>
                      </a:endParaRPr>
                    </a:p>
                  </a:txBody>
                  <a:tcPr/>
                </a:tc>
                <a:tc>
                  <a:txBody>
                    <a:bodyPr/>
                    <a:lstStyle/>
                    <a:p>
                      <a:pPr algn="ctr"/>
                      <a:r>
                        <a:rPr lang="en-US" dirty="0" smtClean="0">
                          <a:solidFill>
                            <a:schemeClr val="bg1">
                              <a:lumMod val="95000"/>
                            </a:schemeClr>
                          </a:solidFill>
                        </a:rPr>
                        <a:t> Salary</a:t>
                      </a:r>
                      <a:r>
                        <a:rPr lang="en-US" baseline="0" dirty="0" smtClean="0">
                          <a:solidFill>
                            <a:schemeClr val="bg1">
                              <a:lumMod val="95000"/>
                            </a:schemeClr>
                          </a:solidFill>
                        </a:rPr>
                        <a:t> &gt; $100K</a:t>
                      </a:r>
                      <a:endParaRPr lang="en-US" dirty="0">
                        <a:solidFill>
                          <a:schemeClr val="bg1">
                            <a:lumMod val="95000"/>
                          </a:schemeClr>
                        </a:solidFill>
                      </a:endParaRPr>
                    </a:p>
                  </a:txBody>
                  <a:tcPr/>
                </a:tc>
              </a:tr>
              <a:tr h="370840">
                <a:tc>
                  <a:txBody>
                    <a:bodyPr/>
                    <a:lstStyle/>
                    <a:p>
                      <a:pPr algn="ctr"/>
                      <a:r>
                        <a:rPr lang="en-US" dirty="0" smtClean="0">
                          <a:solidFill>
                            <a:schemeClr val="bg1">
                              <a:lumMod val="95000"/>
                            </a:schemeClr>
                          </a:solidFill>
                        </a:rPr>
                        <a:t>Undergraduate</a:t>
                      </a:r>
                      <a:endParaRPr lang="en-US" dirty="0">
                        <a:solidFill>
                          <a:schemeClr val="bg1">
                            <a:lumMod val="95000"/>
                          </a:schemeClr>
                        </a:solidFill>
                      </a:endParaRPr>
                    </a:p>
                  </a:txBody>
                  <a:tcPr>
                    <a:solidFill>
                      <a:schemeClr val="accent2"/>
                    </a:solidFill>
                  </a:tcPr>
                </a:tc>
                <a:tc>
                  <a:txBody>
                    <a:bodyPr/>
                    <a:lstStyle/>
                    <a:p>
                      <a:pPr algn="ctr"/>
                      <a:r>
                        <a:rPr lang="en-US" dirty="0" smtClean="0">
                          <a:solidFill>
                            <a:schemeClr val="tx1"/>
                          </a:solidFill>
                        </a:rPr>
                        <a:t>65%</a:t>
                      </a:r>
                      <a:endParaRPr lang="en-US" dirty="0">
                        <a:solidFill>
                          <a:schemeClr val="tx1"/>
                        </a:solidFill>
                      </a:endParaRPr>
                    </a:p>
                  </a:txBody>
                  <a:tcPr/>
                </a:tc>
                <a:tc>
                  <a:txBody>
                    <a:bodyPr/>
                    <a:lstStyle/>
                    <a:p>
                      <a:pPr algn="ctr"/>
                      <a:r>
                        <a:rPr lang="en-US" dirty="0" smtClean="0">
                          <a:solidFill>
                            <a:schemeClr val="tx1"/>
                          </a:solidFill>
                        </a:rPr>
                        <a:t>35%</a:t>
                      </a:r>
                      <a:endParaRPr lang="en-US" dirty="0">
                        <a:solidFill>
                          <a:schemeClr val="tx1"/>
                        </a:solidFill>
                      </a:endParaRPr>
                    </a:p>
                  </a:txBody>
                  <a:tcPr/>
                </a:tc>
              </a:tr>
              <a:tr h="370840">
                <a:tc>
                  <a:txBody>
                    <a:bodyPr/>
                    <a:lstStyle/>
                    <a:p>
                      <a:pPr algn="ctr"/>
                      <a:r>
                        <a:rPr lang="en-US" dirty="0" smtClean="0">
                          <a:solidFill>
                            <a:schemeClr val="bg1">
                              <a:lumMod val="95000"/>
                            </a:schemeClr>
                          </a:solidFill>
                        </a:rPr>
                        <a:t>Post Graduate</a:t>
                      </a:r>
                      <a:endParaRPr lang="en-US" dirty="0">
                        <a:solidFill>
                          <a:schemeClr val="bg1">
                            <a:lumMod val="95000"/>
                          </a:schemeClr>
                        </a:solidFill>
                      </a:endParaRPr>
                    </a:p>
                  </a:txBody>
                  <a:tcPr>
                    <a:solidFill>
                      <a:schemeClr val="accent2"/>
                    </a:solidFill>
                  </a:tcPr>
                </a:tc>
                <a:tc>
                  <a:txBody>
                    <a:bodyPr/>
                    <a:lstStyle/>
                    <a:p>
                      <a:pPr algn="ctr"/>
                      <a:r>
                        <a:rPr lang="en-US" dirty="0" smtClean="0">
                          <a:solidFill>
                            <a:schemeClr val="tx1"/>
                          </a:solidFill>
                        </a:rPr>
                        <a:t>50%</a:t>
                      </a:r>
                      <a:endParaRPr lang="en-US" dirty="0">
                        <a:solidFill>
                          <a:schemeClr val="tx1"/>
                        </a:solidFill>
                      </a:endParaRPr>
                    </a:p>
                  </a:txBody>
                  <a:tcPr/>
                </a:tc>
                <a:tc>
                  <a:txBody>
                    <a:bodyPr/>
                    <a:lstStyle/>
                    <a:p>
                      <a:pPr algn="ctr"/>
                      <a:r>
                        <a:rPr lang="en-US" dirty="0" smtClean="0">
                          <a:solidFill>
                            <a:schemeClr val="tx1"/>
                          </a:solidFill>
                        </a:rPr>
                        <a:t>50%</a:t>
                      </a:r>
                      <a:endParaRPr lang="en-US" dirty="0">
                        <a:solidFill>
                          <a:schemeClr val="tx1"/>
                        </a:solidFill>
                      </a:endParaRPr>
                    </a:p>
                  </a:txBody>
                  <a:tcPr/>
                </a:tc>
              </a:tr>
              <a:tr h="370840">
                <a:tc>
                  <a:txBody>
                    <a:bodyPr/>
                    <a:lstStyle/>
                    <a:p>
                      <a:pPr algn="ctr"/>
                      <a:r>
                        <a:rPr lang="en-US" dirty="0" err="1" smtClean="0">
                          <a:solidFill>
                            <a:schemeClr val="bg1">
                              <a:lumMod val="95000"/>
                            </a:schemeClr>
                          </a:solidFill>
                        </a:rPr>
                        <a:t>Phd</a:t>
                      </a:r>
                      <a:endParaRPr lang="en-US" dirty="0">
                        <a:solidFill>
                          <a:schemeClr val="bg1">
                            <a:lumMod val="95000"/>
                          </a:schemeClr>
                        </a:solidFill>
                      </a:endParaRPr>
                    </a:p>
                  </a:txBody>
                  <a:tcPr>
                    <a:solidFill>
                      <a:schemeClr val="accent2"/>
                    </a:solidFill>
                  </a:tcPr>
                </a:tc>
                <a:tc>
                  <a:txBody>
                    <a:bodyPr/>
                    <a:lstStyle/>
                    <a:p>
                      <a:pPr algn="ctr"/>
                      <a:r>
                        <a:rPr lang="en-US" dirty="0" smtClean="0">
                          <a:solidFill>
                            <a:schemeClr val="tx1"/>
                          </a:solidFill>
                        </a:rPr>
                        <a:t>40%</a:t>
                      </a:r>
                      <a:endParaRPr lang="en-US" dirty="0">
                        <a:solidFill>
                          <a:schemeClr val="tx1"/>
                        </a:solidFill>
                      </a:endParaRPr>
                    </a:p>
                  </a:txBody>
                  <a:tcPr/>
                </a:tc>
                <a:tc>
                  <a:txBody>
                    <a:bodyPr/>
                    <a:lstStyle/>
                    <a:p>
                      <a:pPr algn="ctr"/>
                      <a:r>
                        <a:rPr lang="en-US" dirty="0" smtClean="0">
                          <a:solidFill>
                            <a:schemeClr val="tx1"/>
                          </a:solidFill>
                        </a:rPr>
                        <a:t>60%</a:t>
                      </a:r>
                      <a:endParaRPr lang="en-US" dirty="0">
                        <a:solidFill>
                          <a:schemeClr val="tx1"/>
                        </a:solidFill>
                      </a:endParaRPr>
                    </a:p>
                  </a:txBody>
                  <a:tcPr/>
                </a:tc>
              </a:tr>
              <a:tr h="370840">
                <a:tc>
                  <a:txBody>
                    <a:bodyPr/>
                    <a:lstStyle/>
                    <a:p>
                      <a:pPr algn="ctr"/>
                      <a:r>
                        <a:rPr lang="en-US" dirty="0" smtClean="0">
                          <a:solidFill>
                            <a:schemeClr val="bg1">
                              <a:lumMod val="95000"/>
                            </a:schemeClr>
                          </a:solidFill>
                        </a:rPr>
                        <a:t>MBA</a:t>
                      </a:r>
                      <a:endParaRPr lang="en-US" dirty="0">
                        <a:solidFill>
                          <a:schemeClr val="bg1">
                            <a:lumMod val="95000"/>
                          </a:schemeClr>
                        </a:solidFill>
                      </a:endParaRPr>
                    </a:p>
                  </a:txBody>
                  <a:tcPr>
                    <a:solidFill>
                      <a:schemeClr val="accent2"/>
                    </a:solidFill>
                  </a:tcPr>
                </a:tc>
                <a:tc>
                  <a:txBody>
                    <a:bodyPr/>
                    <a:lstStyle/>
                    <a:p>
                      <a:pPr algn="ctr"/>
                      <a:r>
                        <a:rPr lang="en-US" dirty="0" smtClean="0">
                          <a:solidFill>
                            <a:schemeClr val="tx1"/>
                          </a:solidFill>
                        </a:rPr>
                        <a:t>20%</a:t>
                      </a:r>
                      <a:endParaRPr lang="en-US" dirty="0">
                        <a:solidFill>
                          <a:schemeClr val="tx1"/>
                        </a:solidFill>
                      </a:endParaRPr>
                    </a:p>
                  </a:txBody>
                  <a:tcPr/>
                </a:tc>
                <a:tc>
                  <a:txBody>
                    <a:bodyPr/>
                    <a:lstStyle/>
                    <a:p>
                      <a:pPr algn="ctr"/>
                      <a:r>
                        <a:rPr lang="en-US" dirty="0" smtClean="0">
                          <a:solidFill>
                            <a:schemeClr val="tx1"/>
                          </a:solidFill>
                        </a:rPr>
                        <a:t>80%</a:t>
                      </a:r>
                      <a:endParaRPr lang="en-US" dirty="0">
                        <a:solidFill>
                          <a:schemeClr val="tx1"/>
                        </a:solidFill>
                      </a:endParaRPr>
                    </a:p>
                  </a:txBody>
                  <a:tcPr/>
                </a:tc>
              </a:tr>
              <a:tr h="370840">
                <a:tc>
                  <a:txBody>
                    <a:bodyPr/>
                    <a:lstStyle/>
                    <a:p>
                      <a:pPr algn="ctr"/>
                      <a:r>
                        <a:rPr lang="en-US" dirty="0" smtClean="0">
                          <a:solidFill>
                            <a:schemeClr val="bg1">
                              <a:lumMod val="95000"/>
                            </a:schemeClr>
                          </a:solidFill>
                        </a:rPr>
                        <a:t>Engineer</a:t>
                      </a:r>
                      <a:endParaRPr lang="en-US" dirty="0">
                        <a:solidFill>
                          <a:schemeClr val="bg1">
                            <a:lumMod val="95000"/>
                          </a:schemeClr>
                        </a:solidFill>
                      </a:endParaRPr>
                    </a:p>
                  </a:txBody>
                  <a:tcPr>
                    <a:solidFill>
                      <a:schemeClr val="accent2"/>
                    </a:solidFill>
                  </a:tcPr>
                </a:tc>
                <a:tc>
                  <a:txBody>
                    <a:bodyPr/>
                    <a:lstStyle/>
                    <a:p>
                      <a:pPr algn="ctr"/>
                      <a:r>
                        <a:rPr lang="en-US" dirty="0" smtClean="0">
                          <a:solidFill>
                            <a:schemeClr val="tx1"/>
                          </a:solidFill>
                        </a:rPr>
                        <a:t>70%</a:t>
                      </a:r>
                      <a:endParaRPr lang="en-US" dirty="0">
                        <a:solidFill>
                          <a:schemeClr val="tx1"/>
                        </a:solidFill>
                      </a:endParaRPr>
                    </a:p>
                  </a:txBody>
                  <a:tcPr/>
                </a:tc>
                <a:tc>
                  <a:txBody>
                    <a:bodyPr/>
                    <a:lstStyle/>
                    <a:p>
                      <a:pPr algn="ctr"/>
                      <a:r>
                        <a:rPr lang="en-US" dirty="0" smtClean="0">
                          <a:solidFill>
                            <a:schemeClr val="tx1"/>
                          </a:solidFill>
                        </a:rPr>
                        <a:t>30%</a:t>
                      </a:r>
                      <a:endParaRPr lang="en-US" dirty="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371</TotalTime>
  <Words>741</Words>
  <Application>Microsoft Office PowerPoint</Application>
  <PresentationFormat>On-screen Show (4:3)</PresentationFormat>
  <Paragraphs>137</Paragraphs>
  <Slides>13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Equity</vt:lpstr>
      <vt:lpstr>Equation</vt:lpstr>
      <vt:lpstr>Basic Statistics  Central Tendency Measures</vt:lpstr>
      <vt:lpstr>Topics</vt:lpstr>
      <vt:lpstr>Mean or Average</vt:lpstr>
      <vt:lpstr>Mode</vt:lpstr>
      <vt:lpstr>Median</vt:lpstr>
      <vt:lpstr>Summary</vt:lpstr>
      <vt:lpstr>Relationship Among the Measures of Central Tendency</vt:lpstr>
      <vt:lpstr>Quartiles</vt:lpstr>
      <vt:lpstr>Cross Tab</vt:lpstr>
      <vt:lpstr>Scatter Plot</vt:lpstr>
      <vt:lpstr>Quantiles</vt:lpstr>
      <vt:lpstr>Assignments</vt:lpstr>
      <vt:lpstr>Assignments</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 Tendency Measures</dc:title>
  <dc:creator>Deepak.Mishra</dc:creator>
  <cp:lastModifiedBy>Deepak.Mishra</cp:lastModifiedBy>
  <cp:revision>51</cp:revision>
  <dcterms:created xsi:type="dcterms:W3CDTF">2010-08-01T17:45:57Z</dcterms:created>
  <dcterms:modified xsi:type="dcterms:W3CDTF">2015-09-28T09:03:42Z</dcterms:modified>
</cp:coreProperties>
</file>