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9" r:id="rId4"/>
    <p:sldId id="269" r:id="rId5"/>
    <p:sldId id="260" r:id="rId6"/>
    <p:sldId id="264" r:id="rId7"/>
    <p:sldId id="267" r:id="rId8"/>
    <p:sldId id="265" r:id="rId9"/>
    <p:sldId id="268" r:id="rId10"/>
    <p:sldId id="263" r:id="rId11"/>
    <p:sldId id="261" r:id="rId12"/>
    <p:sldId id="262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24365-63B7-4669-A6EE-5B3C5D557A01}" type="datetimeFigureOut">
              <a:rPr lang="en-US" smtClean="0"/>
              <a:pPr/>
              <a:t>28-09-2015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00C64-7BB0-4BD8-84AD-969EB4746B1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03A1AE-3427-4580-ADAB-71D733655403}" type="slidenum">
              <a:rPr lang="en-US"/>
              <a:pPr/>
              <a:t>4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AE20-C4EA-42FC-8D37-C0F0B77D1359}" type="datetimeFigureOut">
              <a:rPr lang="en-US" smtClean="0"/>
              <a:pPr/>
              <a:t>28-09-2015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96C3238-9A63-424B-8F87-9556720065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AE20-C4EA-42FC-8D37-C0F0B77D1359}" type="datetimeFigureOut">
              <a:rPr lang="en-US" smtClean="0"/>
              <a:pPr/>
              <a:t>28-09-2015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3238-9A63-424B-8F87-955672006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AE20-C4EA-42FC-8D37-C0F0B77D1359}" type="datetimeFigureOut">
              <a:rPr lang="en-US" smtClean="0"/>
              <a:pPr/>
              <a:t>28-09-2015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3238-9A63-424B-8F87-955672006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C11B5B-E840-4936-93DE-CFB997298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949A87-667F-4E07-8CFC-DDBE66B0FD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AE20-C4EA-42FC-8D37-C0F0B77D1359}" type="datetimeFigureOut">
              <a:rPr lang="en-US" smtClean="0"/>
              <a:pPr/>
              <a:t>28-09-2015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3238-9A63-424B-8F87-9556720065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AE20-C4EA-42FC-8D37-C0F0B77D1359}" type="datetimeFigureOut">
              <a:rPr lang="en-US" smtClean="0"/>
              <a:pPr/>
              <a:t>28-09-2015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96C3238-9A63-424B-8F87-955672006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AE20-C4EA-42FC-8D37-C0F0B77D1359}" type="datetimeFigureOut">
              <a:rPr lang="en-US" smtClean="0"/>
              <a:pPr/>
              <a:t>28-09-2015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3238-9A63-424B-8F87-9556720065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AE20-C4EA-42FC-8D37-C0F0B77D1359}" type="datetimeFigureOut">
              <a:rPr lang="en-US" smtClean="0"/>
              <a:pPr/>
              <a:t>28-09-2015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3238-9A63-424B-8F87-9556720065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AE20-C4EA-42FC-8D37-C0F0B77D1359}" type="datetimeFigureOut">
              <a:rPr lang="en-US" smtClean="0"/>
              <a:pPr/>
              <a:t>28-09-2015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3238-9A63-424B-8F87-955672006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AE20-C4EA-42FC-8D37-C0F0B77D1359}" type="datetimeFigureOut">
              <a:rPr lang="en-US" smtClean="0"/>
              <a:pPr/>
              <a:t>28-09-2015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3238-9A63-424B-8F87-955672006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AE20-C4EA-42FC-8D37-C0F0B77D1359}" type="datetimeFigureOut">
              <a:rPr lang="en-US" smtClean="0"/>
              <a:pPr/>
              <a:t>28-09-2015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3238-9A63-424B-8F87-9556720065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AE20-C4EA-42FC-8D37-C0F0B77D1359}" type="datetimeFigureOut">
              <a:rPr lang="en-US" smtClean="0"/>
              <a:pPr/>
              <a:t>28-09-2015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96C3238-9A63-424B-8F87-9556720065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EF2AE20-C4EA-42FC-8D37-C0F0B77D1359}" type="datetimeFigureOut">
              <a:rPr lang="en-US" smtClean="0"/>
              <a:pPr/>
              <a:t>28-09-2015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396C3238-9A63-424B-8F87-955672006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Standard_symmetric_pdfs.png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hyperlink" Target="http://en.wikipedia.org/wiki/File:Standard_deviation_diagram.sv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8.png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smtClean="0"/>
              <a:t>Basic Statistics</a:t>
            </a:r>
            <a:br>
              <a:rPr dirty="0" smtClean="0"/>
            </a:br>
            <a:r>
              <a:rPr dirty="0" smtClean="0"/>
              <a:t>Dispersion Measures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Other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762000"/>
            <a:ext cx="8991600" cy="6096000"/>
          </a:xfrm>
        </p:spPr>
        <p:txBody>
          <a:bodyPr>
            <a:normAutofit/>
          </a:bodyPr>
          <a:lstStyle/>
          <a:p>
            <a:r>
              <a:rPr lang="en-US" dirty="0" smtClean="0"/>
              <a:t>Inter-quartile Range</a:t>
            </a:r>
          </a:p>
          <a:p>
            <a:pPr>
              <a:buNone/>
            </a:pPr>
            <a:r>
              <a:rPr lang="en-US" dirty="0" smtClean="0"/>
              <a:t>   = (Q</a:t>
            </a:r>
            <a:r>
              <a:rPr lang="en-US" baseline="-25000" dirty="0" smtClean="0"/>
              <a:t>3</a:t>
            </a:r>
            <a:r>
              <a:rPr lang="en-US" dirty="0" smtClean="0"/>
              <a:t> – Q</a:t>
            </a:r>
            <a:r>
              <a:rPr lang="en-US" baseline="-25000" dirty="0" smtClean="0"/>
              <a:t>1</a:t>
            </a:r>
            <a:r>
              <a:rPr lang="en-US" dirty="0" smtClean="0"/>
              <a:t> )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Range : Length of smallest interval which contains all the data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1800" dirty="0" smtClean="0"/>
              <a:t>= </a:t>
            </a:r>
            <a:r>
              <a:rPr lang="en-US" dirty="0" smtClean="0"/>
              <a:t>max(</a:t>
            </a:r>
            <a:r>
              <a:rPr lang="en-US" i="1" dirty="0" smtClean="0"/>
              <a:t>f(x)</a:t>
            </a:r>
            <a:r>
              <a:rPr lang="en-US" dirty="0" smtClean="0"/>
              <a:t>)-min(</a:t>
            </a:r>
            <a:r>
              <a:rPr lang="en-US" i="1" dirty="0" smtClean="0"/>
              <a:t>f(x)</a:t>
            </a:r>
            <a:r>
              <a:rPr lang="en-US" dirty="0" smtClean="0"/>
              <a:t>)</a:t>
            </a:r>
          </a:p>
          <a:p>
            <a:r>
              <a:rPr lang="en-US" dirty="0" smtClean="0"/>
              <a:t>Mean Difference is the average absolute difference of two independent values drawn from a probability distribution.</a:t>
            </a:r>
          </a:p>
          <a:p>
            <a:pPr lvl="1"/>
            <a:r>
              <a:rPr lang="en-US" dirty="0" smtClean="0"/>
              <a:t>Discrete Probability Distribution</a:t>
            </a:r>
          </a:p>
          <a:p>
            <a:pPr lvl="1"/>
            <a:r>
              <a:rPr lang="en-US" dirty="0" smtClean="0"/>
              <a:t>N size Population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baseline="-25000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685799"/>
            <a:ext cx="3733800" cy="2344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 descr="MD = \int_{-\infty}^\infty \int_{-\infty}^\infty f(x)\,f(y)\,|x-y|\,dx\,d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73726" y="5410200"/>
            <a:ext cx="2941674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 descr="MD = \Sigma_{i=1}^n \Sigma_{j=1}^n f(y_i) f(y_j) | y_i - y_j |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62650" y="5915025"/>
            <a:ext cx="28765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 descr="MD = \frac{1}{n(n-1)} \Sigma_{i=1}^n \Sigma_{j=1}^n | y_i - y_j | 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0" y="6248400"/>
            <a:ext cx="269557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Skewness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89916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Skewness measures  the </a:t>
            </a:r>
            <a:r>
              <a:rPr lang="en-US" b="1" dirty="0" smtClean="0"/>
              <a:t>lopsidedness</a:t>
            </a:r>
            <a:r>
              <a:rPr lang="en-US" dirty="0" smtClean="0"/>
              <a:t> of any given distribution</a:t>
            </a:r>
          </a:p>
          <a:p>
            <a:r>
              <a:rPr lang="en-US" dirty="0" smtClean="0"/>
              <a:t>Any symmetric distribution will have  </a:t>
            </a:r>
            <a:r>
              <a:rPr lang="en-US" sz="2800" dirty="0" smtClean="0"/>
              <a:t>γ</a:t>
            </a:r>
            <a:r>
              <a:rPr lang="en-US" dirty="0" smtClean="0"/>
              <a:t>= 0 provided it exists</a:t>
            </a:r>
          </a:p>
          <a:p>
            <a:r>
              <a:rPr lang="en-US" dirty="0" smtClean="0"/>
              <a:t>Graphical Representation :</a:t>
            </a:r>
          </a:p>
          <a:p>
            <a:endParaRPr lang="en-US" dirty="0" smtClean="0"/>
          </a:p>
          <a:p>
            <a:endParaRPr lang="en-US" baseline="-25000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1322" y="2667000"/>
            <a:ext cx="301867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667585"/>
            <a:ext cx="3017625" cy="1675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Rounded Rectangle 17"/>
          <p:cNvSpPr/>
          <p:nvPr/>
        </p:nvSpPr>
        <p:spPr>
          <a:xfrm>
            <a:off x="1828800" y="4419600"/>
            <a:ext cx="1295400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Skewed right (γ&gt;0)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486400" y="4419600"/>
            <a:ext cx="1295400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No Skew         (γ=0)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Kurtosis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89916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Kurtosis is a measure of </a:t>
            </a:r>
            <a:r>
              <a:rPr lang="en-US" b="1" dirty="0" smtClean="0"/>
              <a:t>peakedness</a:t>
            </a:r>
            <a:r>
              <a:rPr lang="en-US" dirty="0" smtClean="0"/>
              <a:t> of a distribution</a:t>
            </a:r>
          </a:p>
          <a:p>
            <a:r>
              <a:rPr lang="en-US" dirty="0" smtClean="0"/>
              <a:t>Higher Kurtosis may imply that variance is constituted vastly of data extremities over a rather equalist division</a:t>
            </a:r>
          </a:p>
          <a:p>
            <a:r>
              <a:rPr lang="en-US" dirty="0" smtClean="0"/>
              <a:t>Definition excess kurtosis                            where kappa’s are n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cumulants</a:t>
            </a:r>
            <a:endParaRPr lang="en-US" dirty="0" smtClean="0"/>
          </a:p>
          <a:p>
            <a:r>
              <a:rPr lang="en-US" dirty="0" err="1" smtClean="0"/>
              <a:t>Mesokurtic</a:t>
            </a:r>
            <a:r>
              <a:rPr lang="en-US" dirty="0" smtClean="0"/>
              <a:t> : 0 Excess Kurtosis</a:t>
            </a:r>
          </a:p>
          <a:p>
            <a:r>
              <a:rPr lang="en-US" dirty="0" smtClean="0"/>
              <a:t>Leptokurtic : +</a:t>
            </a:r>
            <a:r>
              <a:rPr lang="en-US" baseline="30000" dirty="0" err="1" smtClean="0"/>
              <a:t>ve</a:t>
            </a:r>
            <a:r>
              <a:rPr lang="en-US" dirty="0" smtClean="0"/>
              <a:t> Excess Kurtosis</a:t>
            </a:r>
          </a:p>
          <a:p>
            <a:r>
              <a:rPr lang="en-US" dirty="0" err="1" smtClean="0"/>
              <a:t>Platykurtic</a:t>
            </a:r>
            <a:r>
              <a:rPr lang="en-US" dirty="0" smtClean="0"/>
              <a:t> : -</a:t>
            </a:r>
            <a:r>
              <a:rPr lang="en-US" baseline="30000" dirty="0" err="1" smtClean="0"/>
              <a:t>ve</a:t>
            </a:r>
            <a:r>
              <a:rPr lang="en-US" dirty="0" smtClean="0"/>
              <a:t> Excess Kurtosis</a:t>
            </a:r>
          </a:p>
          <a:p>
            <a:pPr>
              <a:buNone/>
            </a:pPr>
            <a:endParaRPr lang="en-US" baseline="-25000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4" name="Picture 2" descr="\gamma_2 = \frac{\kappa_4}{\kappa_2^2} = \frac{\mu_4}{\sigma^4} - 3, \!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2362200"/>
            <a:ext cx="14763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 descr="Standard symmetric pdfs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3124200"/>
            <a:ext cx="43434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838200"/>
            <a:ext cx="8382000" cy="5791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Correlation variation (CV) is a measure of how much variation exists in relation to the mean</a:t>
            </a:r>
          </a:p>
          <a:p>
            <a:r>
              <a:rPr lang="en-US" sz="2800" dirty="0" smtClean="0"/>
              <a:t>Co-efficient of variation : Useful for positive distributions with non zero mean. </a:t>
            </a:r>
          </a:p>
          <a:p>
            <a:pPr eaLnBrk="1" hangingPunct="1"/>
            <a:r>
              <a:rPr lang="en-US" sz="2800" dirty="0" smtClean="0"/>
              <a:t>Std. deviation as % of the mean: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Could be a better measure compared to std. dev.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dirty="0" smtClean="0"/>
              <a:t>    COV(A) = 32.73%, COV(B) = 51.28%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381000"/>
          </a:xfrm>
        </p:spPr>
        <p:txBody>
          <a:bodyPr bIns="91440" anchor="b" anchorCtr="0">
            <a:normAutofit fontScale="90000"/>
          </a:bodyPr>
          <a:lstStyle/>
          <a:p>
            <a:r>
              <a:rPr lang="en-US" sz="3600" dirty="0" smtClean="0"/>
              <a:t>Coefficient of Variation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371600" y="3276600"/>
            <a:ext cx="5791200" cy="1760538"/>
            <a:chOff x="1371600" y="3344862"/>
            <a:chExt cx="5791200" cy="1760538"/>
          </a:xfrm>
        </p:grpSpPr>
        <p:graphicFrame>
          <p:nvGraphicFramePr>
            <p:cNvPr id="9218" name="Object 1024"/>
            <p:cNvGraphicFramePr>
              <a:graphicFrameLocks noChangeAspect="1"/>
            </p:cNvGraphicFramePr>
            <p:nvPr>
              <p:ph sz="half" idx="2"/>
            </p:nvPr>
          </p:nvGraphicFramePr>
          <p:xfrm>
            <a:off x="4114800" y="3344862"/>
            <a:ext cx="3048000" cy="1760538"/>
          </p:xfrm>
          <a:graphic>
            <a:graphicData uri="http://schemas.openxmlformats.org/presentationml/2006/ole">
              <p:oleObj spid="_x0000_s2050" name="Bitmap Image" r:id="rId3" imgW="2076740" imgH="1200318" progId="PBrush">
                <p:embed/>
              </p:oleObj>
            </a:graphicData>
          </a:graphic>
        </p:graphicFrame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371600" y="3696026"/>
              <a:ext cx="1885950" cy="1333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Moments</a:t>
            </a:r>
          </a:p>
          <a:p>
            <a:r>
              <a:rPr lang="en-US" dirty="0" smtClean="0"/>
              <a:t>Standard Deviation and Variance</a:t>
            </a:r>
          </a:p>
          <a:p>
            <a:r>
              <a:rPr lang="en-US" dirty="0" smtClean="0"/>
              <a:t>Inter-quartile Range, Range, Mean difference</a:t>
            </a:r>
          </a:p>
          <a:p>
            <a:r>
              <a:rPr lang="en-US" dirty="0" smtClean="0"/>
              <a:t>Co-efficient of Variation</a:t>
            </a:r>
          </a:p>
          <a:p>
            <a:r>
              <a:rPr lang="en-US" dirty="0" smtClean="0"/>
              <a:t>Skewness</a:t>
            </a:r>
          </a:p>
          <a:p>
            <a:r>
              <a:rPr lang="en-US" dirty="0" smtClean="0"/>
              <a:t>Kurtosis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066800"/>
            <a:ext cx="8991600" cy="50292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Concept of moments evolved from physics and is extremely helpful in understanding real valued functions</a:t>
            </a:r>
          </a:p>
          <a:p>
            <a:pPr algn="just"/>
            <a:r>
              <a:rPr lang="en-US" dirty="0" smtClean="0"/>
              <a:t>Moment of a RVF </a:t>
            </a:r>
            <a:r>
              <a:rPr lang="en-US" i="1" dirty="0" smtClean="0"/>
              <a:t>f(x)</a:t>
            </a:r>
            <a:r>
              <a:rPr lang="en-US" dirty="0" smtClean="0"/>
              <a:t> about a point c is conceptually defined as 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Generally defined about c=0 it becomes the n</a:t>
            </a:r>
            <a:r>
              <a:rPr lang="en-US" baseline="30000" dirty="0" smtClean="0"/>
              <a:t>th</a:t>
            </a:r>
            <a:r>
              <a:rPr lang="en-US" dirty="0" smtClean="0"/>
              <a:t> moment of f(x) or Expected value of </a:t>
            </a:r>
            <a:r>
              <a:rPr lang="en-US" dirty="0" err="1" smtClean="0"/>
              <a:t>X</a:t>
            </a:r>
            <a:r>
              <a:rPr lang="en-US" baseline="30000" dirty="0" err="1" smtClean="0"/>
              <a:t>n</a:t>
            </a:r>
            <a:r>
              <a:rPr lang="en-US" baseline="30000" dirty="0" smtClean="0"/>
              <a:t> </a:t>
            </a:r>
            <a:r>
              <a:rPr lang="en-US" baseline="-25000" dirty="0" smtClean="0"/>
              <a:t>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First Moment about 0 is </a:t>
            </a:r>
            <a:r>
              <a:rPr lang="en-US" b="1" dirty="0" smtClean="0"/>
              <a:t>Mean</a:t>
            </a:r>
            <a:r>
              <a:rPr lang="en-US" dirty="0" smtClean="0"/>
              <a:t> of a </a:t>
            </a:r>
            <a:r>
              <a:rPr lang="en-US" dirty="0" err="1" smtClean="0"/>
              <a:t>pdf</a:t>
            </a:r>
            <a:r>
              <a:rPr lang="en-US" dirty="0" smtClean="0"/>
              <a:t> (probability density function)</a:t>
            </a:r>
          </a:p>
          <a:p>
            <a:pPr algn="just"/>
            <a:r>
              <a:rPr lang="en-US" dirty="0" smtClean="0"/>
              <a:t>Moments when taken about Mean are called central moments</a:t>
            </a:r>
          </a:p>
          <a:p>
            <a:pPr algn="just"/>
            <a:r>
              <a:rPr lang="en-US" dirty="0" smtClean="0"/>
              <a:t>Second Central Moment is </a:t>
            </a:r>
            <a:r>
              <a:rPr lang="en-US" b="1" dirty="0" smtClean="0"/>
              <a:t>Variance </a:t>
            </a:r>
            <a:r>
              <a:rPr lang="en-US" dirty="0" smtClean="0"/>
              <a:t>(sq </a:t>
            </a:r>
            <a:r>
              <a:rPr lang="en-US" dirty="0" err="1" smtClean="0"/>
              <a:t>rt</a:t>
            </a:r>
            <a:r>
              <a:rPr lang="en-US" dirty="0" smtClean="0"/>
              <a:t> of which is </a:t>
            </a:r>
            <a:r>
              <a:rPr lang="en-US" b="1" dirty="0" smtClean="0"/>
              <a:t>Std Dev</a:t>
            </a:r>
            <a:r>
              <a:rPr lang="en-US" dirty="0" smtClean="0"/>
              <a:t>)</a:t>
            </a:r>
          </a:p>
          <a:p>
            <a:pPr algn="just"/>
            <a:r>
              <a:rPr lang="en-US" dirty="0" smtClean="0"/>
              <a:t>Third Central Moment when normalized is called </a:t>
            </a:r>
            <a:r>
              <a:rPr lang="en-US" b="1" dirty="0" smtClean="0"/>
              <a:t>Skewness</a:t>
            </a:r>
          </a:p>
          <a:p>
            <a:pPr algn="just"/>
            <a:r>
              <a:rPr lang="en-US" dirty="0" smtClean="0"/>
              <a:t>Fourth Central Moment minus 3 is called </a:t>
            </a:r>
            <a:r>
              <a:rPr lang="en-US" b="1" dirty="0" smtClean="0"/>
              <a:t>Kurtosis</a:t>
            </a:r>
          </a:p>
          <a:p>
            <a:pPr algn="just"/>
            <a:r>
              <a:rPr lang="en-US" dirty="0" smtClean="0"/>
              <a:t>Any distribution could be reasonably understood by knowing about Mean, Variance, Skewness and Kurtosis</a:t>
            </a:r>
            <a:endParaRPr lang="en-US" baseline="-25000" dirty="0" smtClean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4" name="Picture 2" descr="\mu'_n=\int_{-\infty}^\infty (x - c)^n\,f(x)\,dx.\,\!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85975" y="1981200"/>
            <a:ext cx="21050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2782389"/>
            <a:ext cx="2133600" cy="4180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229600" cy="639762"/>
          </a:xfrm>
        </p:spPr>
        <p:txBody>
          <a:bodyPr/>
          <a:lstStyle/>
          <a:p>
            <a:r>
              <a:rPr lang="en-US" sz="2800" b="1" dirty="0"/>
              <a:t>Product-moments of random variables</a:t>
            </a:r>
          </a:p>
        </p:txBody>
      </p:sp>
      <p:pic>
        <p:nvPicPr>
          <p:cNvPr id="6349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6200" y="1066800"/>
            <a:ext cx="9031638" cy="48006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838200"/>
            <a:ext cx="8991600" cy="60198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Variance is a widely used measure for </a:t>
            </a:r>
            <a:r>
              <a:rPr lang="en-US" b="1" dirty="0" smtClean="0"/>
              <a:t>variability or dispersion</a:t>
            </a:r>
          </a:p>
          <a:p>
            <a:pPr algn="just"/>
            <a:r>
              <a:rPr lang="en-US" sz="2400" dirty="0" smtClean="0"/>
              <a:t>Indicates dispersion, spread, variation, deviation</a:t>
            </a:r>
            <a:endParaRPr lang="en-US" b="1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Properties of Standard Deviation :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Graphical Representation :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Related Topics (Self Help) : Expected Deviation/Average Absolute Deviation</a:t>
            </a: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57200" y="1981200"/>
            <a:ext cx="8343900" cy="571500"/>
            <a:chOff x="457200" y="1981200"/>
            <a:chExt cx="8343900" cy="571500"/>
          </a:xfrm>
        </p:grpSpPr>
        <p:pic>
          <p:nvPicPr>
            <p:cNvPr id="2050" name="Picture 2" descr="\sigma = \sqrt{\operatorname{E}\left[(X - \mu)^2\right]}.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7200" y="2200275"/>
              <a:ext cx="1581150" cy="238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1" name="Picture 3" descr="\sigma = \sqrt{\frac{1}{N} \sum_{i=1}^N (x_i - \mu)^2},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86000" y="1981200"/>
              <a:ext cx="1752600" cy="571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2" name="Picture 4" descr="\sigma = \sqrt{\int (x-\mu)^2 \, p(x) \, dx}\,,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572000" y="2028825"/>
              <a:ext cx="2028825" cy="485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3" name="Picture 5" descr="\mu = \int x \, p(x) \, dx\,,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467600" y="2057400"/>
              <a:ext cx="1333500" cy="352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Rounded Rectangle 10"/>
            <p:cNvSpPr/>
            <p:nvPr/>
          </p:nvSpPr>
          <p:spPr>
            <a:xfrm>
              <a:off x="6781800" y="2133600"/>
              <a:ext cx="685800" cy="2286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where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52525" y="3086100"/>
            <a:ext cx="6543675" cy="419100"/>
            <a:chOff x="609600" y="2628900"/>
            <a:chExt cx="6543675" cy="419100"/>
          </a:xfrm>
        </p:grpSpPr>
        <p:pic>
          <p:nvPicPr>
            <p:cNvPr id="2054" name="Picture 6" descr=" \operatorname{stdev}(X + c) = \operatorname{stdev}(X) \,, 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09600" y="2628900"/>
              <a:ext cx="2114550" cy="190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5" name="Picture 7" descr=" \operatorname{stdev}(cX) = |c|\,\operatorname{stdev}(X) \,, 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28650" y="2857500"/>
              <a:ext cx="2114550" cy="190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6" name="Picture 8" descr=" \operatorname{stdev}(X + Y) = \sqrt{\operatorname{var}(X) + \operatorname{var}(Y) + 2\operatorname{cov}(X,Y)} \,, 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048000" y="2657475"/>
              <a:ext cx="4105275" cy="238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057" name="Picture 9" descr="325px-Standard_deviation_diagram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85800" y="3956539"/>
            <a:ext cx="3810001" cy="1910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257800" y="4038600"/>
            <a:ext cx="2514600" cy="182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762000"/>
            <a:ext cx="8458200" cy="57150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For single population or sample data: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/>
              <a:t>    where </a:t>
            </a:r>
            <a:r>
              <a:rPr lang="el-GR" sz="2000" dirty="0" smtClean="0"/>
              <a:t>σ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and s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= population and sample variance respectively, x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 = individual observations, </a:t>
            </a:r>
            <a:r>
              <a:rPr lang="el-GR" sz="2000" dirty="0" smtClean="0"/>
              <a:t>μ</a:t>
            </a:r>
            <a:r>
              <a:rPr lang="en-US" sz="2000" dirty="0" smtClean="0"/>
              <a:t> = population mean,    = sample mean, and n = total number of individual observations.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The square roots are: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2800" dirty="0" smtClean="0"/>
              <a:t>      standard deviation       standard deviation</a:t>
            </a:r>
          </a:p>
          <a:p>
            <a:pPr eaLnBrk="1" hangingPunct="1">
              <a:buFont typeface="Wingdings" pitchFamily="2" charset="2"/>
              <a:buNone/>
            </a:pPr>
            <a:endParaRPr lang="el-GR" sz="2000" dirty="0" smtClean="0"/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4267200" y="1295400"/>
          <a:ext cx="1524000" cy="781050"/>
        </p:xfrm>
        <a:graphic>
          <a:graphicData uri="http://schemas.openxmlformats.org/presentationml/2006/ole">
            <p:oleObj spid="_x0000_s1026" name="Bitmap Image" r:id="rId3" imgW="1171429" imgH="600159" progId="PBrush">
              <p:embed/>
            </p:oleObj>
          </a:graphicData>
        </a:graphic>
      </p:graphicFrame>
      <p:graphicFrame>
        <p:nvGraphicFramePr>
          <p:cNvPr id="8195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990600" y="1371600"/>
          <a:ext cx="1628775" cy="795338"/>
        </p:xfrm>
        <a:graphic>
          <a:graphicData uri="http://schemas.openxmlformats.org/presentationml/2006/ole">
            <p:oleObj spid="_x0000_s1027" name="Bitmap Image" r:id="rId4" imgW="1247619" imgH="609524" progId="PBrush">
              <p:embed/>
            </p:oleObj>
          </a:graphicData>
        </a:graphic>
      </p:graphicFrame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3600" y="2667000"/>
            <a:ext cx="209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196" name="Object 9"/>
          <p:cNvGraphicFramePr>
            <a:graphicFrameLocks noChangeAspect="1"/>
          </p:cNvGraphicFramePr>
          <p:nvPr/>
        </p:nvGraphicFramePr>
        <p:xfrm>
          <a:off x="4572000" y="4572000"/>
          <a:ext cx="1600200" cy="806450"/>
        </p:xfrm>
        <a:graphic>
          <a:graphicData uri="http://schemas.openxmlformats.org/presentationml/2006/ole">
            <p:oleObj spid="_x0000_s1028" name="Bitmap Image" r:id="rId6" imgW="1305107" imgH="657317" progId="PBrush">
              <p:embed/>
            </p:oleObj>
          </a:graphicData>
        </a:graphic>
      </p:graphicFrame>
      <p:graphicFrame>
        <p:nvGraphicFramePr>
          <p:cNvPr id="8197" name="Object 10"/>
          <p:cNvGraphicFramePr>
            <a:graphicFrameLocks noChangeAspect="1"/>
          </p:cNvGraphicFramePr>
          <p:nvPr/>
        </p:nvGraphicFramePr>
        <p:xfrm>
          <a:off x="1371600" y="4572000"/>
          <a:ext cx="1752600" cy="822325"/>
        </p:xfrm>
        <a:graphic>
          <a:graphicData uri="http://schemas.openxmlformats.org/presentationml/2006/ole">
            <p:oleObj spid="_x0000_s1029" name="Bitmap Image" r:id="rId7" imgW="1380952" imgH="647619" progId="PBrush">
              <p:embed/>
            </p:oleObj>
          </a:graphicData>
        </a:graphic>
      </p:graphicFrame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381000"/>
          </a:xfrm>
        </p:spPr>
        <p:txBody>
          <a:bodyPr bIns="91440" anchor="b" anchorCtr="0">
            <a:normAutofit fontScale="90000"/>
          </a:bodyPr>
          <a:lstStyle/>
          <a:p>
            <a:r>
              <a:rPr lang="en-US" sz="3600" dirty="0" smtClean="0"/>
              <a:t>Variance (contd.)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 bIns="91440" anchor="b" anchorCtr="0">
            <a:normAutofit fontScale="90000"/>
          </a:bodyPr>
          <a:lstStyle/>
          <a:p>
            <a:r>
              <a:rPr lang="en-US" sz="3600" dirty="0" smtClean="0"/>
              <a:t>Variance Calculation</a:t>
            </a:r>
          </a:p>
        </p:txBody>
      </p:sp>
      <p:sp>
        <p:nvSpPr>
          <p:cNvPr id="102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90600"/>
            <a:ext cx="8458200" cy="5638800"/>
          </a:xfrm>
        </p:spPr>
        <p:txBody>
          <a:bodyPr/>
          <a:lstStyle/>
          <a:p>
            <a:pPr eaLnBrk="1" hangingPunct="1"/>
            <a:r>
              <a:rPr lang="en-US" sz="2800" smtClean="0"/>
              <a:t>Std. dev. of a frequency distribution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smtClean="0"/>
              <a:t>      The following table shows the age distribution of second-time home buyers:</a:t>
            </a:r>
          </a:p>
          <a:p>
            <a:pPr eaLnBrk="1" hangingPunct="1"/>
            <a:endParaRPr lang="en-US" sz="1800" smtClean="0"/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</p:txBody>
      </p:sp>
      <p:graphicFrame>
        <p:nvGraphicFramePr>
          <p:cNvPr id="10242" name="Object 263"/>
          <p:cNvGraphicFramePr>
            <a:graphicFrameLocks noChangeAspect="1"/>
          </p:cNvGraphicFramePr>
          <p:nvPr>
            <p:ph sz="quarter" idx="2"/>
          </p:nvPr>
        </p:nvGraphicFramePr>
        <p:xfrm>
          <a:off x="1066800" y="1981200"/>
          <a:ext cx="6019800" cy="3679825"/>
        </p:xfrm>
        <a:graphic>
          <a:graphicData uri="http://schemas.openxmlformats.org/presentationml/2006/ole">
            <p:oleObj spid="_x0000_s3074" name="Bitmap Image" r:id="rId3" imgW="3552381" imgH="2172003" progId="PBrush">
              <p:embed/>
            </p:oleObj>
          </a:graphicData>
        </a:graphic>
      </p:graphicFrame>
      <p:sp>
        <p:nvSpPr>
          <p:cNvPr id="10249" name="Text Box 269"/>
          <p:cNvSpPr txBox="1">
            <a:spLocks noChangeArrowheads="1"/>
          </p:cNvSpPr>
          <p:nvPr/>
        </p:nvSpPr>
        <p:spPr bwMode="auto">
          <a:xfrm>
            <a:off x="2155825" y="5638800"/>
            <a:ext cx="663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AU"/>
          </a:p>
        </p:txBody>
      </p:sp>
      <p:graphicFrame>
        <p:nvGraphicFramePr>
          <p:cNvPr id="10243" name="Object 274"/>
          <p:cNvGraphicFramePr>
            <a:graphicFrameLocks noChangeAspect="1"/>
          </p:cNvGraphicFramePr>
          <p:nvPr>
            <p:ph sz="quarter" idx="3"/>
          </p:nvPr>
        </p:nvGraphicFramePr>
        <p:xfrm>
          <a:off x="3886200" y="5867400"/>
          <a:ext cx="1295400" cy="638175"/>
        </p:xfrm>
        <a:graphic>
          <a:graphicData uri="http://schemas.openxmlformats.org/presentationml/2006/ole">
            <p:oleObj spid="_x0000_s3075" name="Bitmap Image" r:id="rId4" imgW="1295238" imgH="638264" progId="PBrush">
              <p:embed/>
            </p:oleObj>
          </a:graphicData>
        </a:graphic>
      </p:graphicFrame>
      <p:graphicFrame>
        <p:nvGraphicFramePr>
          <p:cNvPr id="10244" name="Object 276"/>
          <p:cNvGraphicFramePr>
            <a:graphicFrameLocks noChangeAspect="1"/>
          </p:cNvGraphicFramePr>
          <p:nvPr/>
        </p:nvGraphicFramePr>
        <p:xfrm>
          <a:off x="990600" y="5943600"/>
          <a:ext cx="790575" cy="552450"/>
        </p:xfrm>
        <a:graphic>
          <a:graphicData uri="http://schemas.openxmlformats.org/presentationml/2006/ole">
            <p:oleObj spid="_x0000_s3076" name="Bitmap Image" r:id="rId5" imgW="790476" imgH="552527" progId="PBrush">
              <p:embed/>
            </p:oleObj>
          </a:graphicData>
        </a:graphic>
      </p:graphicFrame>
      <p:graphicFrame>
        <p:nvGraphicFramePr>
          <p:cNvPr id="10245" name="Object 277"/>
          <p:cNvGraphicFramePr>
            <a:graphicFrameLocks noChangeAspect="1"/>
          </p:cNvGraphicFramePr>
          <p:nvPr/>
        </p:nvGraphicFramePr>
        <p:xfrm>
          <a:off x="1905000" y="6019800"/>
          <a:ext cx="1381125" cy="476250"/>
        </p:xfrm>
        <a:graphic>
          <a:graphicData uri="http://schemas.openxmlformats.org/presentationml/2006/ole">
            <p:oleObj spid="_x0000_s3077" name="Bitmap Image" r:id="rId6" imgW="1380952" imgH="476316" progId="PBrush">
              <p:embed/>
            </p:oleObj>
          </a:graphicData>
        </a:graphic>
      </p:graphicFrame>
      <p:graphicFrame>
        <p:nvGraphicFramePr>
          <p:cNvPr id="10246" name="Object 278"/>
          <p:cNvGraphicFramePr>
            <a:graphicFrameLocks noChangeAspect="1"/>
          </p:cNvGraphicFramePr>
          <p:nvPr/>
        </p:nvGraphicFramePr>
        <p:xfrm>
          <a:off x="5257800" y="6019800"/>
          <a:ext cx="1447800" cy="447675"/>
        </p:xfrm>
        <a:graphic>
          <a:graphicData uri="http://schemas.openxmlformats.org/presentationml/2006/ole">
            <p:oleObj spid="_x0000_s3078" name="Bitmap Image" r:id="rId7" imgW="1448002" imgH="447856" progId="PBrush">
              <p:embed/>
            </p:oleObj>
          </a:graphicData>
        </a:graphic>
      </p:graphicFrame>
      <p:sp>
        <p:nvSpPr>
          <p:cNvPr id="10250" name="Text Box 279"/>
          <p:cNvSpPr txBox="1">
            <a:spLocks noChangeArrowheads="1"/>
          </p:cNvSpPr>
          <p:nvPr/>
        </p:nvSpPr>
        <p:spPr bwMode="auto">
          <a:xfrm>
            <a:off x="1066800" y="5334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imes New Roman" pitchFamily="18" charset="0"/>
                <a:cs typeface="Times New Roman" pitchFamily="18" charset="0"/>
              </a:rPr>
              <a:t>x^</a:t>
            </a:r>
          </a:p>
        </p:txBody>
      </p:sp>
      <p:sp>
        <p:nvSpPr>
          <p:cNvPr id="10251" name="Line 282"/>
          <p:cNvSpPr>
            <a:spLocks noChangeShapeType="1"/>
          </p:cNvSpPr>
          <p:nvPr/>
        </p:nvSpPr>
        <p:spPr bwMode="auto">
          <a:xfrm flipV="1">
            <a:off x="1219200" y="5105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381000"/>
          </a:xfrm>
        </p:spPr>
        <p:txBody>
          <a:bodyPr bIns="91440" anchor="b" anchorCtr="0">
            <a:normAutofit fontScale="90000"/>
          </a:bodyPr>
          <a:lstStyle/>
          <a:p>
            <a:r>
              <a:rPr lang="en-US" sz="3600" dirty="0" smtClean="0"/>
              <a:t>Variance Importance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5334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>
                <a:sym typeface="Symbol" pitchFamily="18" charset="2"/>
              </a:rPr>
              <a:t>Why “measure of dispersion” important?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>
                <a:sym typeface="Symbol" pitchFamily="18" charset="2"/>
              </a:rPr>
              <a:t>Consider returns from two categories of shares: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 smtClean="0"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 smtClean="0">
                <a:sym typeface="Symbol" pitchFamily="18" charset="2"/>
              </a:rPr>
              <a:t>   * Shares A (%) = {1.8, 1.9, 2.0, 2.1, 3.6}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 smtClean="0">
                <a:sym typeface="Symbol" pitchFamily="18" charset="2"/>
              </a:rPr>
              <a:t>   * Shares B (%) = {1.0, 1.5, 2.0, 3.0, 3.9}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 smtClean="0">
                <a:sym typeface="Symbol" pitchFamily="18" charset="2"/>
              </a:rPr>
              <a:t>  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 smtClean="0">
                <a:sym typeface="Symbol" pitchFamily="18" charset="2"/>
              </a:rPr>
              <a:t>      Mean A = mean B = 2.28%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 smtClean="0">
                <a:sym typeface="Symbol" pitchFamily="18" charset="2"/>
              </a:rPr>
              <a:t>      But, different variability!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 smtClean="0">
                <a:sym typeface="Symbol" pitchFamily="18" charset="2"/>
              </a:rPr>
              <a:t>      </a:t>
            </a:r>
            <a:r>
              <a:rPr lang="en-US" sz="2800" dirty="0" err="1" smtClean="0">
                <a:sym typeface="Symbol" pitchFamily="18" charset="2"/>
              </a:rPr>
              <a:t>Var</a:t>
            </a:r>
            <a:r>
              <a:rPr lang="en-US" sz="2800" dirty="0" smtClean="0">
                <a:sym typeface="Symbol" pitchFamily="18" charset="2"/>
              </a:rPr>
              <a:t>(A) = 0.557, </a:t>
            </a:r>
            <a:r>
              <a:rPr lang="en-US" sz="2800" dirty="0" err="1" smtClean="0">
                <a:sym typeface="Symbol" pitchFamily="18" charset="2"/>
              </a:rPr>
              <a:t>Var</a:t>
            </a:r>
            <a:r>
              <a:rPr lang="en-US" sz="2800" dirty="0" smtClean="0">
                <a:sym typeface="Symbol" pitchFamily="18" charset="2"/>
              </a:rPr>
              <a:t>(B) = 1.367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800" dirty="0" smtClean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 smtClean="0">
                <a:sym typeface="Symbol" pitchFamily="18" charset="2"/>
              </a:rPr>
              <a:t>    * Would you invest in category A shares or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 smtClean="0">
                <a:sym typeface="Symbol" pitchFamily="18" charset="2"/>
              </a:rPr>
              <a:t>      category B shares?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04800"/>
            <a:ext cx="8686800" cy="1066800"/>
          </a:xfrm>
        </p:spPr>
        <p:txBody>
          <a:bodyPr bIns="91440" anchor="b" anchorCtr="0">
            <a:normAutofit fontScale="90000"/>
          </a:bodyPr>
          <a:lstStyle/>
          <a:p>
            <a:r>
              <a:rPr lang="en-US" sz="3200" dirty="0" smtClean="0"/>
              <a:t>Relationship Between the Measures of Dispersion</a:t>
            </a:r>
          </a:p>
        </p:txBody>
      </p:sp>
      <p:sp>
        <p:nvSpPr>
          <p:cNvPr id="371715" name="Rectangle 3"/>
          <p:cNvSpPr>
            <a:spLocks noChangeArrowheads="1"/>
          </p:cNvSpPr>
          <p:nvPr/>
        </p:nvSpPr>
        <p:spPr bwMode="auto">
          <a:xfrm>
            <a:off x="342900" y="1752600"/>
            <a:ext cx="8458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320" indent="-274320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800" dirty="0" smtClean="0">
                <a:sym typeface="Symbol" pitchFamily="18" charset="2"/>
              </a:rPr>
              <a:t>As n increases, accuracy of Range decreases</a:t>
            </a:r>
          </a:p>
          <a:p>
            <a:pPr marL="274320" indent="-274320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2800" dirty="0" smtClean="0">
              <a:sym typeface="Symbol" pitchFamily="18" charset="2"/>
            </a:endParaRPr>
          </a:p>
          <a:p>
            <a:pPr marL="274320" indent="-274320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800" dirty="0" smtClean="0">
                <a:sym typeface="Symbol" pitchFamily="18" charset="2"/>
              </a:rPr>
              <a:t>Use Range when there is small amount of data or data is too scattered</a:t>
            </a:r>
          </a:p>
          <a:p>
            <a:pPr marL="274320" indent="-274320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2800" dirty="0" smtClean="0">
              <a:sym typeface="Symbol" pitchFamily="18" charset="2"/>
            </a:endParaRPr>
          </a:p>
          <a:p>
            <a:pPr marL="274320" indent="-274320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800" dirty="0" smtClean="0">
                <a:sym typeface="Symbol" pitchFamily="18" charset="2"/>
              </a:rPr>
              <a:t>If n&gt; 10 use standard deviation</a:t>
            </a:r>
          </a:p>
          <a:p>
            <a:pPr marL="274320" indent="-274320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2800" dirty="0" smtClean="0">
              <a:sym typeface="Symbol" pitchFamily="18" charset="2"/>
            </a:endParaRPr>
          </a:p>
          <a:p>
            <a:pPr marL="274320" indent="-274320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800" dirty="0" smtClean="0">
                <a:sym typeface="Symbol" pitchFamily="18" charset="2"/>
              </a:rPr>
              <a:t>A smaller standard deviation means better quality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524</TotalTime>
  <Words>570</Words>
  <Application>Microsoft Office PowerPoint</Application>
  <PresentationFormat>On-screen Show (4:3)</PresentationFormat>
  <Paragraphs>115</Paragraphs>
  <Slides>13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Equity</vt:lpstr>
      <vt:lpstr>Bitmap Image</vt:lpstr>
      <vt:lpstr>Basic Statistics Dispersion Measures</vt:lpstr>
      <vt:lpstr>Topics</vt:lpstr>
      <vt:lpstr>Moments</vt:lpstr>
      <vt:lpstr>Product-moments of random variables</vt:lpstr>
      <vt:lpstr>Variance</vt:lpstr>
      <vt:lpstr>Variance (contd.)</vt:lpstr>
      <vt:lpstr>Variance Calculation</vt:lpstr>
      <vt:lpstr>Variance Importance</vt:lpstr>
      <vt:lpstr>Relationship Between the Measures of Dispersion</vt:lpstr>
      <vt:lpstr>Other Measures</vt:lpstr>
      <vt:lpstr>Skewness</vt:lpstr>
      <vt:lpstr>Kurtosis</vt:lpstr>
      <vt:lpstr>Coefficient of Variation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Dispersion Measures</dc:title>
  <dc:creator>USER</dc:creator>
  <cp:lastModifiedBy>Deepak.Mishra</cp:lastModifiedBy>
  <cp:revision>83</cp:revision>
  <dcterms:created xsi:type="dcterms:W3CDTF">2009-07-07T03:17:21Z</dcterms:created>
  <dcterms:modified xsi:type="dcterms:W3CDTF">2015-09-28T09:05:38Z</dcterms:modified>
</cp:coreProperties>
</file>