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9" r:id="rId3"/>
    <p:sldId id="260" r:id="rId4"/>
    <p:sldId id="261" r:id="rId5"/>
    <p:sldId id="262" r:id="rId6"/>
    <p:sldId id="263" r:id="rId7"/>
    <p:sldId id="265" r:id="rId8"/>
    <p:sldId id="266" r:id="rId9"/>
    <p:sldId id="313" r:id="rId10"/>
    <p:sldId id="314" r:id="rId11"/>
    <p:sldId id="322" r:id="rId12"/>
    <p:sldId id="323" r:id="rId13"/>
    <p:sldId id="324" r:id="rId14"/>
    <p:sldId id="325" r:id="rId15"/>
    <p:sldId id="326" r:id="rId16"/>
    <p:sldId id="327" r:id="rId17"/>
    <p:sldId id="315" r:id="rId18"/>
    <p:sldId id="316" r:id="rId19"/>
    <p:sldId id="317" r:id="rId20"/>
    <p:sldId id="318" r:id="rId21"/>
    <p:sldId id="319" r:id="rId22"/>
    <p:sldId id="320" r:id="rId23"/>
    <p:sldId id="321"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96" autoAdjust="0"/>
  </p:normalViewPr>
  <p:slideViewPr>
    <p:cSldViewPr>
      <p:cViewPr varScale="1">
        <p:scale>
          <a:sx n="87" d="100"/>
          <a:sy n="87" d="100"/>
        </p:scale>
        <p:origin x="-57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4325B-1CB6-439B-BC57-5162E842F7EB}" type="datetimeFigureOut">
              <a:rPr lang="en-US" smtClean="0"/>
              <a:pPr/>
              <a:t>30-09-2015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52B0A-3068-4062-840A-E2DBCBAED6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089B7E45-938D-4736-9288-B44600966AA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30-09-2015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pic>
        <p:nvPicPr>
          <p:cNvPr id="14"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30-09-2015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Basic Statistics</a:t>
            </a:r>
            <a:br>
              <a:rPr dirty="0" smtClean="0"/>
            </a:br>
            <a:r>
              <a:rPr dirty="0" smtClean="0"/>
              <a:t>Hypothesis Testing &amp; Estimation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7772400" cy="685800"/>
          </a:xfrm>
        </p:spPr>
        <p:txBody>
          <a:bodyPr/>
          <a:lstStyle/>
          <a:p>
            <a:r>
              <a:rPr lang="en-US" sz="3600"/>
              <a:t>Hypothesis Testing</a:t>
            </a:r>
          </a:p>
        </p:txBody>
      </p:sp>
      <p:graphicFrame>
        <p:nvGraphicFramePr>
          <p:cNvPr id="7171" name="Object 3"/>
          <p:cNvGraphicFramePr>
            <a:graphicFrameLocks noChangeAspect="1"/>
          </p:cNvGraphicFramePr>
          <p:nvPr>
            <p:ph type="tbl" idx="1"/>
          </p:nvPr>
        </p:nvGraphicFramePr>
        <p:xfrm>
          <a:off x="685800" y="1295400"/>
          <a:ext cx="7756525" cy="4022725"/>
        </p:xfrm>
        <a:graphic>
          <a:graphicData uri="http://schemas.openxmlformats.org/presentationml/2006/ole">
            <p:oleObj spid="_x0000_s159746" name="Document" r:id="rId3" imgW="7979400" imgH="4144320" progId="Word.Document.8">
              <p:embed/>
            </p:oleObj>
          </a:graphicData>
        </a:graphic>
      </p:graphicFrame>
      <p:sp>
        <p:nvSpPr>
          <p:cNvPr id="7181" name="Line 13"/>
          <p:cNvSpPr>
            <a:spLocks noChangeShapeType="1"/>
          </p:cNvSpPr>
          <p:nvPr/>
        </p:nvSpPr>
        <p:spPr bwMode="auto">
          <a:xfrm>
            <a:off x="2743200" y="2362200"/>
            <a:ext cx="0" cy="2590800"/>
          </a:xfrm>
          <a:prstGeom prst="line">
            <a:avLst/>
          </a:prstGeom>
          <a:noFill/>
          <a:ln w="9525">
            <a:solidFill>
              <a:schemeClr val="tx1"/>
            </a:solidFill>
            <a:round/>
            <a:headEnd/>
            <a:tailEnd/>
          </a:ln>
          <a:effectLst/>
        </p:spPr>
        <p:txBody>
          <a:bodyPr wrap="none" anchor="ctr"/>
          <a:lstStyle/>
          <a:p>
            <a:endParaRPr lang="en-US"/>
          </a:p>
        </p:txBody>
      </p:sp>
      <p:sp>
        <p:nvSpPr>
          <p:cNvPr id="7182" name="Line 14"/>
          <p:cNvSpPr>
            <a:spLocks noChangeShapeType="1"/>
          </p:cNvSpPr>
          <p:nvPr/>
        </p:nvSpPr>
        <p:spPr bwMode="auto">
          <a:xfrm>
            <a:off x="2743200" y="2362200"/>
            <a:ext cx="5638800" cy="0"/>
          </a:xfrm>
          <a:prstGeom prst="line">
            <a:avLst/>
          </a:prstGeom>
          <a:noFill/>
          <a:ln w="952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a:off x="8382000" y="2362200"/>
            <a:ext cx="0" cy="2590800"/>
          </a:xfrm>
          <a:prstGeom prst="line">
            <a:avLst/>
          </a:prstGeom>
          <a:noFill/>
          <a:ln w="9525">
            <a:solidFill>
              <a:schemeClr val="tx1"/>
            </a:solidFill>
            <a:round/>
            <a:headEnd/>
            <a:tailEnd/>
          </a:ln>
          <a:effectLst/>
        </p:spPr>
        <p:txBody>
          <a:bodyPr wrap="none" anchor="ctr"/>
          <a:lstStyle/>
          <a:p>
            <a:endParaRPr lang="en-US"/>
          </a:p>
        </p:txBody>
      </p:sp>
      <p:sp>
        <p:nvSpPr>
          <p:cNvPr id="7184" name="Line 16"/>
          <p:cNvSpPr>
            <a:spLocks noChangeShapeType="1"/>
          </p:cNvSpPr>
          <p:nvPr/>
        </p:nvSpPr>
        <p:spPr bwMode="auto">
          <a:xfrm>
            <a:off x="5638800" y="2362200"/>
            <a:ext cx="0" cy="2590800"/>
          </a:xfrm>
          <a:prstGeom prst="line">
            <a:avLst/>
          </a:prstGeom>
          <a:noFill/>
          <a:ln w="9525">
            <a:solidFill>
              <a:schemeClr val="tx1"/>
            </a:solidFill>
            <a:round/>
            <a:headEnd/>
            <a:tailEnd/>
          </a:ln>
          <a:effectLst/>
        </p:spPr>
        <p:txBody>
          <a:bodyPr wrap="none" anchor="ctr"/>
          <a:lstStyle/>
          <a:p>
            <a:endParaRPr lang="en-US"/>
          </a:p>
        </p:txBody>
      </p:sp>
      <p:sp>
        <p:nvSpPr>
          <p:cNvPr id="7185" name="Line 17"/>
          <p:cNvSpPr>
            <a:spLocks noChangeShapeType="1"/>
          </p:cNvSpPr>
          <p:nvPr/>
        </p:nvSpPr>
        <p:spPr bwMode="auto">
          <a:xfrm>
            <a:off x="2743200" y="3581400"/>
            <a:ext cx="5638800" cy="0"/>
          </a:xfrm>
          <a:prstGeom prst="line">
            <a:avLst/>
          </a:prstGeom>
          <a:noFill/>
          <a:ln w="9525">
            <a:solidFill>
              <a:schemeClr val="tx1"/>
            </a:solidFill>
            <a:round/>
            <a:headEnd/>
            <a:tailEnd/>
          </a:ln>
          <a:effectLst/>
        </p:spPr>
        <p:txBody>
          <a:bodyPr wrap="none" anchor="ctr"/>
          <a:lstStyle/>
          <a:p>
            <a:endParaRPr lang="en-US"/>
          </a:p>
        </p:txBody>
      </p:sp>
      <p:sp>
        <p:nvSpPr>
          <p:cNvPr id="7186" name="Line 18"/>
          <p:cNvSpPr>
            <a:spLocks noChangeShapeType="1"/>
          </p:cNvSpPr>
          <p:nvPr/>
        </p:nvSpPr>
        <p:spPr bwMode="auto">
          <a:xfrm>
            <a:off x="2743200" y="4876800"/>
            <a:ext cx="0" cy="228600"/>
          </a:xfrm>
          <a:prstGeom prst="line">
            <a:avLst/>
          </a:prstGeom>
          <a:noFill/>
          <a:ln w="9525">
            <a:solidFill>
              <a:schemeClr val="tx1"/>
            </a:solidFill>
            <a:round/>
            <a:headEnd/>
            <a:tailEnd/>
          </a:ln>
          <a:effectLst/>
        </p:spPr>
        <p:txBody>
          <a:bodyPr wrap="none" anchor="ctr"/>
          <a:lstStyle/>
          <a:p>
            <a:endParaRPr lang="en-US"/>
          </a:p>
        </p:txBody>
      </p:sp>
      <p:sp>
        <p:nvSpPr>
          <p:cNvPr id="7188" name="Line 20"/>
          <p:cNvSpPr>
            <a:spLocks noChangeShapeType="1"/>
          </p:cNvSpPr>
          <p:nvPr/>
        </p:nvSpPr>
        <p:spPr bwMode="auto">
          <a:xfrm>
            <a:off x="5638800" y="4876800"/>
            <a:ext cx="0" cy="228600"/>
          </a:xfrm>
          <a:prstGeom prst="line">
            <a:avLst/>
          </a:prstGeom>
          <a:noFill/>
          <a:ln w="9525">
            <a:solidFill>
              <a:schemeClr val="tx1"/>
            </a:solidFill>
            <a:round/>
            <a:headEnd/>
            <a:tailEnd/>
          </a:ln>
          <a:effectLst/>
        </p:spPr>
        <p:txBody>
          <a:bodyPr wrap="none" anchor="ctr"/>
          <a:lstStyle/>
          <a:p>
            <a:endParaRPr lang="en-US"/>
          </a:p>
        </p:txBody>
      </p:sp>
      <p:sp>
        <p:nvSpPr>
          <p:cNvPr id="7189" name="Line 21"/>
          <p:cNvSpPr>
            <a:spLocks noChangeShapeType="1"/>
          </p:cNvSpPr>
          <p:nvPr/>
        </p:nvSpPr>
        <p:spPr bwMode="auto">
          <a:xfrm>
            <a:off x="8382000" y="4876800"/>
            <a:ext cx="0" cy="228600"/>
          </a:xfrm>
          <a:prstGeom prst="line">
            <a:avLst/>
          </a:prstGeom>
          <a:noFill/>
          <a:ln w="9525">
            <a:solidFill>
              <a:schemeClr val="tx1"/>
            </a:solidFill>
            <a:round/>
            <a:headEnd/>
            <a:tailEnd/>
          </a:ln>
          <a:effectLst/>
        </p:spPr>
        <p:txBody>
          <a:bodyPr wrap="none" anchor="ctr"/>
          <a:lstStyle/>
          <a:p>
            <a:endParaRPr lang="en-US"/>
          </a:p>
        </p:txBody>
      </p:sp>
      <p:sp>
        <p:nvSpPr>
          <p:cNvPr id="7190" name="Line 22"/>
          <p:cNvSpPr>
            <a:spLocks noChangeShapeType="1"/>
          </p:cNvSpPr>
          <p:nvPr/>
        </p:nvSpPr>
        <p:spPr bwMode="auto">
          <a:xfrm flipH="1" flipV="1">
            <a:off x="914400" y="1752600"/>
            <a:ext cx="1828800" cy="609600"/>
          </a:xfrm>
          <a:prstGeom prst="line">
            <a:avLst/>
          </a:prstGeom>
          <a:noFill/>
          <a:ln w="9525">
            <a:solidFill>
              <a:schemeClr val="tx1"/>
            </a:solidFill>
            <a:round/>
            <a:headEnd/>
            <a:tailEnd/>
          </a:ln>
          <a:effectLst/>
        </p:spPr>
        <p:txBody>
          <a:bodyPr wrap="none" anchor="ctr"/>
          <a:lstStyle/>
          <a:p>
            <a:endParaRPr lang="en-US"/>
          </a:p>
        </p:txBody>
      </p:sp>
      <p:graphicFrame>
        <p:nvGraphicFramePr>
          <p:cNvPr id="7191" name="Object 23"/>
          <p:cNvGraphicFramePr>
            <a:graphicFrameLocks noChangeAspect="1"/>
          </p:cNvGraphicFramePr>
          <p:nvPr/>
        </p:nvGraphicFramePr>
        <p:xfrm>
          <a:off x="1828800" y="5486400"/>
          <a:ext cx="5715000" cy="417513"/>
        </p:xfrm>
        <a:graphic>
          <a:graphicData uri="http://schemas.openxmlformats.org/presentationml/2006/ole">
            <p:oleObj spid="_x0000_s159747" name="Equation" r:id="rId4" imgW="2755800" imgH="203040" progId="Equation.3">
              <p:embed/>
            </p:oleObj>
          </a:graphicData>
        </a:graphic>
      </p:graphicFrame>
      <p:sp>
        <p:nvSpPr>
          <p:cNvPr id="7192" name="Text Box 24"/>
          <p:cNvSpPr txBox="1">
            <a:spLocks noChangeArrowheads="1"/>
          </p:cNvSpPr>
          <p:nvPr/>
        </p:nvSpPr>
        <p:spPr bwMode="auto">
          <a:xfrm>
            <a:off x="838200" y="6096000"/>
            <a:ext cx="7467600" cy="457200"/>
          </a:xfrm>
          <a:prstGeom prst="rect">
            <a:avLst/>
          </a:prstGeom>
          <a:noFill/>
          <a:ln w="9525">
            <a:noFill/>
            <a:miter lim="800000"/>
            <a:headEnd/>
            <a:tailEnd/>
          </a:ln>
          <a:effectLst/>
        </p:spPr>
        <p:txBody>
          <a:bodyPr>
            <a:spAutoFit/>
          </a:bodyPr>
          <a:lstStyle/>
          <a:p>
            <a:pPr>
              <a:spcBef>
                <a:spcPct val="50000"/>
              </a:spcBef>
              <a:buFontTx/>
              <a:buChar char="•"/>
            </a:pPr>
            <a:r>
              <a:rPr lang="en-US" sz="2000"/>
              <a:t> </a:t>
            </a:r>
            <a:r>
              <a:rPr lang="en-US"/>
              <a:t>Goal:</a:t>
            </a:r>
            <a:r>
              <a:rPr lang="en-US" sz="2000"/>
              <a:t> </a:t>
            </a:r>
            <a:r>
              <a:rPr lang="en-US"/>
              <a:t>Keep </a:t>
            </a:r>
            <a:r>
              <a:rPr lang="en-US" i="1">
                <a:latin typeface="Symbol" pitchFamily="18" charset="2"/>
              </a:rPr>
              <a:t>a</a:t>
            </a:r>
            <a:r>
              <a:rPr lang="en-US" i="1"/>
              <a:t>, </a:t>
            </a:r>
            <a:r>
              <a:rPr lang="en-US" i="1">
                <a:latin typeface="Symbol" pitchFamily="18" charset="2"/>
              </a:rPr>
              <a:t>b  </a:t>
            </a:r>
            <a:r>
              <a:rPr lang="en-US"/>
              <a:t>reasonably small</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sz="3200"/>
              <a:t>Testing of hypotheses</a:t>
            </a:r>
            <a:br>
              <a:rPr lang="en-US" sz="3200"/>
            </a:br>
            <a:r>
              <a:rPr lang="en-US" sz="3200"/>
              <a:t> </a:t>
            </a:r>
            <a:r>
              <a:rPr lang="en-US" sz="2800">
                <a:solidFill>
                  <a:srgbClr val="FF0000"/>
                </a:solidFill>
              </a:rPr>
              <a:t>Type I and Type II Errors</a:t>
            </a:r>
            <a:endParaRPr lang="en-US" sz="2800" b="1"/>
          </a:p>
        </p:txBody>
      </p:sp>
      <p:graphicFrame>
        <p:nvGraphicFramePr>
          <p:cNvPr id="538624" name="Object 1024"/>
          <p:cNvGraphicFramePr>
            <a:graphicFrameLocks/>
          </p:cNvGraphicFramePr>
          <p:nvPr/>
        </p:nvGraphicFramePr>
        <p:xfrm>
          <a:off x="1066800" y="2438400"/>
          <a:ext cx="7502525" cy="3124200"/>
        </p:xfrm>
        <a:graphic>
          <a:graphicData uri="http://schemas.openxmlformats.org/presentationml/2006/ole">
            <p:oleObj spid="_x0000_s165890" name="Document" r:id="rId3" imgW="7678080" imgH="3026520" progId="Word.Document.8">
              <p:embed/>
            </p:oleObj>
          </a:graphicData>
        </a:graphic>
      </p:graphicFrame>
      <p:sp>
        <p:nvSpPr>
          <p:cNvPr id="445452" name="Text Box 12"/>
          <p:cNvSpPr txBox="1">
            <a:spLocks noChangeArrowheads="1"/>
          </p:cNvSpPr>
          <p:nvPr/>
        </p:nvSpPr>
        <p:spPr bwMode="auto">
          <a:xfrm>
            <a:off x="1219200" y="5715000"/>
            <a:ext cx="2895600" cy="457200"/>
          </a:xfrm>
          <a:prstGeom prst="rect">
            <a:avLst/>
          </a:prstGeom>
          <a:noFill/>
          <a:ln w="9525">
            <a:noFill/>
            <a:miter lim="800000"/>
            <a:headEnd/>
            <a:tailEnd/>
          </a:ln>
          <a:effectLst/>
        </p:spPr>
        <p:txBody>
          <a:bodyPr wrap="none">
            <a:spAutoFit/>
          </a:bodyPr>
          <a:lstStyle/>
          <a:p>
            <a:pPr>
              <a:buFontTx/>
              <a:buNone/>
            </a:pPr>
            <a:r>
              <a:rPr lang="en-US" sz="2400">
                <a:solidFill>
                  <a:srgbClr val="FF0000"/>
                </a:solidFill>
                <a:latin typeface="Times New Roman" pitchFamily="18" charset="0"/>
                <a:sym typeface="Symbol" pitchFamily="18" charset="2"/>
              </a:rPr>
              <a:t> </a:t>
            </a:r>
            <a:r>
              <a:rPr lang="en-US" sz="2400">
                <a:solidFill>
                  <a:srgbClr val="000000"/>
                </a:solidFill>
                <a:latin typeface="Times New Roman" pitchFamily="18" charset="0"/>
                <a:sym typeface="Symbol" pitchFamily="18" charset="2"/>
              </a:rPr>
              <a:t>-</a:t>
            </a:r>
            <a:r>
              <a:rPr lang="en-US" sz="2400">
                <a:solidFill>
                  <a:srgbClr val="FF0000"/>
                </a:solidFill>
                <a:latin typeface="Times New Roman" pitchFamily="18" charset="0"/>
                <a:sym typeface="Symbol" pitchFamily="18" charset="2"/>
              </a:rPr>
              <a:t> </a:t>
            </a:r>
            <a:r>
              <a:rPr lang="en-US">
                <a:solidFill>
                  <a:srgbClr val="000000"/>
                </a:solidFill>
                <a:latin typeface="Times New Roman" pitchFamily="18" charset="0"/>
                <a:sym typeface="Symbol" pitchFamily="18" charset="2"/>
              </a:rPr>
              <a:t>level of significance</a:t>
            </a:r>
            <a:endParaRPr lang="en-US" sz="2400">
              <a:solidFill>
                <a:srgbClr val="FF0000"/>
              </a:solidFill>
              <a:latin typeface="Times New Roman" pitchFamily="18" charset="0"/>
              <a:sym typeface="Symbol" pitchFamily="18" charset="2"/>
            </a:endParaRPr>
          </a:p>
        </p:txBody>
      </p:sp>
      <p:sp>
        <p:nvSpPr>
          <p:cNvPr id="445453" name="Text Box 13"/>
          <p:cNvSpPr txBox="1">
            <a:spLocks noChangeArrowheads="1"/>
          </p:cNvSpPr>
          <p:nvPr/>
        </p:nvSpPr>
        <p:spPr bwMode="auto">
          <a:xfrm>
            <a:off x="5105400" y="5715000"/>
            <a:ext cx="2973388" cy="457200"/>
          </a:xfrm>
          <a:prstGeom prst="rect">
            <a:avLst/>
          </a:prstGeom>
          <a:noFill/>
          <a:ln w="9525">
            <a:noFill/>
            <a:miter lim="800000"/>
            <a:headEnd/>
            <a:tailEnd/>
          </a:ln>
          <a:effectLst/>
        </p:spPr>
        <p:txBody>
          <a:bodyPr wrap="none">
            <a:spAutoFit/>
          </a:bodyPr>
          <a:lstStyle/>
          <a:p>
            <a:pPr>
              <a:buFontTx/>
              <a:buNone/>
            </a:pPr>
            <a:r>
              <a:rPr lang="en-US" sz="2400">
                <a:solidFill>
                  <a:srgbClr val="FF0000"/>
                </a:solidFill>
                <a:latin typeface="Times New Roman" pitchFamily="18" charset="0"/>
                <a:sym typeface="Symbol" pitchFamily="18" charset="2"/>
              </a:rPr>
              <a:t> </a:t>
            </a:r>
            <a:r>
              <a:rPr lang="en-US" sz="2400">
                <a:solidFill>
                  <a:srgbClr val="FF0000"/>
                </a:solidFill>
                <a:latin typeface="Times New Roman" pitchFamily="18" charset="0"/>
              </a:rPr>
              <a:t>1-</a:t>
            </a:r>
            <a:r>
              <a:rPr lang="en-US" sz="2400">
                <a:solidFill>
                  <a:srgbClr val="FF0000"/>
                </a:solidFill>
                <a:latin typeface="Times New Roman" pitchFamily="18" charset="0"/>
                <a:sym typeface="Symbol" pitchFamily="18" charset="2"/>
              </a:rPr>
              <a:t> </a:t>
            </a:r>
            <a:r>
              <a:rPr lang="en-US" sz="2400">
                <a:latin typeface="Times New Roman" pitchFamily="18" charset="0"/>
                <a:sym typeface="Symbol" pitchFamily="18" charset="2"/>
              </a:rPr>
              <a:t>-</a:t>
            </a:r>
            <a:r>
              <a:rPr lang="en-US" sz="2400">
                <a:solidFill>
                  <a:srgbClr val="FF0000"/>
                </a:solidFill>
                <a:latin typeface="Times New Roman" pitchFamily="18" charset="0"/>
                <a:sym typeface="Symbol" pitchFamily="18" charset="2"/>
              </a:rPr>
              <a:t> </a:t>
            </a:r>
            <a:r>
              <a:rPr lang="en-US" sz="2400">
                <a:solidFill>
                  <a:srgbClr val="000000"/>
                </a:solidFill>
                <a:latin typeface="Times New Roman" pitchFamily="18" charset="0"/>
                <a:sym typeface="Symbol" pitchFamily="18" charset="2"/>
              </a:rPr>
              <a:t>power of the test</a:t>
            </a:r>
            <a:endParaRPr lang="en-US">
              <a:solidFill>
                <a:srgbClr val="000000"/>
              </a:solidFill>
              <a:latin typeface="Times New Roman" pitchFamily="18" charset="0"/>
              <a:sym typeface="Symbol" pitchFamily="18" charset="2"/>
            </a:endParaRPr>
          </a:p>
        </p:txBody>
      </p:sp>
      <p:sp>
        <p:nvSpPr>
          <p:cNvPr id="445454" name="Rectangle 14"/>
          <p:cNvSpPr>
            <a:spLocks noChangeArrowheads="1"/>
          </p:cNvSpPr>
          <p:nvPr/>
        </p:nvSpPr>
        <p:spPr bwMode="auto">
          <a:xfrm>
            <a:off x="2667000" y="1527175"/>
            <a:ext cx="5464175" cy="822325"/>
          </a:xfrm>
          <a:prstGeom prst="rect">
            <a:avLst/>
          </a:prstGeom>
          <a:noFill/>
          <a:ln w="9525">
            <a:noFill/>
            <a:miter lim="800000"/>
            <a:headEnd/>
            <a:tailEnd/>
          </a:ln>
          <a:effectLst/>
        </p:spPr>
        <p:txBody>
          <a:bodyPr wrap="none">
            <a:spAutoFit/>
          </a:bodyPr>
          <a:lstStyle/>
          <a:p>
            <a:pPr>
              <a:spcBef>
                <a:spcPct val="0"/>
              </a:spcBef>
              <a:buFontTx/>
              <a:buNone/>
            </a:pPr>
            <a:r>
              <a:rPr lang="fi-FI" sz="2400" i="1">
                <a:solidFill>
                  <a:srgbClr val="339933"/>
                </a:solidFill>
                <a:latin typeface="Times New Roman" pitchFamily="18" charset="0"/>
              </a:rPr>
              <a:t>		No study is perfect, </a:t>
            </a:r>
          </a:p>
          <a:p>
            <a:pPr>
              <a:spcBef>
                <a:spcPct val="0"/>
              </a:spcBef>
              <a:buFontTx/>
              <a:buNone/>
            </a:pPr>
            <a:r>
              <a:rPr lang="fi-FI" sz="2400" i="1">
                <a:solidFill>
                  <a:srgbClr val="339933"/>
                </a:solidFill>
                <a:latin typeface="Times New Roman" pitchFamily="18" charset="0"/>
              </a:rPr>
              <a:t>	there is always the chance for error</a:t>
            </a:r>
            <a:endParaRPr lang="en-US" sz="2400" i="1">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1T2 Errors.gif"/>
          <p:cNvPicPr>
            <a:picLocks noGrp="1" noChangeAspect="1"/>
          </p:cNvPicPr>
          <p:nvPr>
            <p:ph sz="quarter" idx="1"/>
          </p:nvPr>
        </p:nvPicPr>
        <p:blipFill>
          <a:blip r:embed="rId2" cstate="print"/>
          <a:stretch>
            <a:fillRect/>
          </a:stretch>
        </p:blipFill>
        <p:spPr>
          <a:xfrm>
            <a:off x="178032" y="213562"/>
            <a:ext cx="5155968" cy="3367838"/>
          </a:xfrm>
        </p:spPr>
      </p:pic>
      <p:pic>
        <p:nvPicPr>
          <p:cNvPr id="5" name="Picture 4" descr="SPDIST.PNG"/>
          <p:cNvPicPr>
            <a:picLocks noChangeAspect="1"/>
          </p:cNvPicPr>
          <p:nvPr/>
        </p:nvPicPr>
        <p:blipFill>
          <a:blip r:embed="rId3" cstate="print"/>
          <a:stretch>
            <a:fillRect/>
          </a:stretch>
        </p:blipFill>
        <p:spPr>
          <a:xfrm>
            <a:off x="3849658" y="3381858"/>
            <a:ext cx="5141942" cy="32475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6473" name="Rectangle 9"/>
          <p:cNvSpPr>
            <a:spLocks noGrp="1" noChangeArrowheads="1"/>
          </p:cNvSpPr>
          <p:nvPr>
            <p:ph type="title"/>
          </p:nvPr>
        </p:nvSpPr>
        <p:spPr/>
        <p:txBody>
          <a:bodyPr/>
          <a:lstStyle/>
          <a:p>
            <a:r>
              <a:rPr lang="en-US" sz="3200"/>
              <a:t>Testing of hypotheses</a:t>
            </a:r>
            <a:r>
              <a:rPr lang="en-US"/>
              <a:t/>
            </a:r>
            <a:br>
              <a:rPr lang="en-US"/>
            </a:br>
            <a:r>
              <a:rPr lang="en-US" sz="2800">
                <a:solidFill>
                  <a:srgbClr val="FF0000"/>
                </a:solidFill>
              </a:rPr>
              <a:t>Type I and Type II Errors</a:t>
            </a:r>
            <a:endParaRPr lang="en-US"/>
          </a:p>
        </p:txBody>
      </p:sp>
      <p:sp>
        <p:nvSpPr>
          <p:cNvPr id="446474" name="Rectangle 10"/>
          <p:cNvSpPr>
            <a:spLocks noGrp="1" noChangeArrowheads="1"/>
          </p:cNvSpPr>
          <p:nvPr>
            <p:ph type="body" idx="1"/>
          </p:nvPr>
        </p:nvSpPr>
        <p:spPr>
          <a:xfrm>
            <a:off x="914400" y="3200400"/>
            <a:ext cx="7772400" cy="914400"/>
          </a:xfrm>
        </p:spPr>
        <p:txBody>
          <a:bodyPr/>
          <a:lstStyle/>
          <a:p>
            <a:pPr>
              <a:buFont typeface="Monotype Sorts" pitchFamily="2" charset="2"/>
              <a:buNone/>
            </a:pPr>
            <a:r>
              <a:rPr lang="fi-FI" sz="2400" i="1"/>
              <a:t>The probability of making a Type I (</a:t>
            </a:r>
            <a:r>
              <a:rPr lang="fi-FI" sz="2400" i="1">
                <a:solidFill>
                  <a:srgbClr val="FF0000"/>
                </a:solidFill>
              </a:rPr>
              <a:t>α</a:t>
            </a:r>
            <a:r>
              <a:rPr lang="fi-FI" sz="2400" i="1"/>
              <a:t>)</a:t>
            </a:r>
            <a:r>
              <a:rPr lang="fi-FI" sz="2400"/>
              <a:t> can be decreased by altering the level of significance.</a:t>
            </a:r>
            <a:endParaRPr lang="en-US" sz="2400"/>
          </a:p>
        </p:txBody>
      </p:sp>
      <p:sp>
        <p:nvSpPr>
          <p:cNvPr id="446475" name="AutoShape 11"/>
          <p:cNvSpPr>
            <a:spLocks noChangeArrowheads="1"/>
          </p:cNvSpPr>
          <p:nvPr/>
        </p:nvSpPr>
        <p:spPr bwMode="auto">
          <a:xfrm>
            <a:off x="2438400" y="2209800"/>
            <a:ext cx="533400" cy="304800"/>
          </a:xfrm>
          <a:prstGeom prst="leftRightArrow">
            <a:avLst>
              <a:gd name="adj1" fmla="val 50000"/>
              <a:gd name="adj2" fmla="val 35000"/>
            </a:avLst>
          </a:prstGeom>
          <a:solidFill>
            <a:srgbClr val="0511F9"/>
          </a:solidFill>
          <a:ln w="9525">
            <a:solidFill>
              <a:schemeClr val="tx1"/>
            </a:solidFill>
            <a:miter lim="800000"/>
            <a:headEnd/>
            <a:tailEnd/>
          </a:ln>
          <a:effectLst/>
        </p:spPr>
        <p:txBody>
          <a:bodyPr wrap="none" anchor="ctr"/>
          <a:lstStyle/>
          <a:p>
            <a:pPr algn="ctr"/>
            <a:endParaRPr kumimoji="0" lang="en-US">
              <a:solidFill>
                <a:srgbClr val="0511F9"/>
              </a:solidFill>
            </a:endParaRPr>
          </a:p>
        </p:txBody>
      </p:sp>
      <p:sp>
        <p:nvSpPr>
          <p:cNvPr id="446477" name="Text Box 13"/>
          <p:cNvSpPr txBox="1">
            <a:spLocks noChangeArrowheads="1"/>
          </p:cNvSpPr>
          <p:nvPr/>
        </p:nvSpPr>
        <p:spPr bwMode="auto">
          <a:xfrm>
            <a:off x="1143000" y="2133600"/>
            <a:ext cx="1077913" cy="427038"/>
          </a:xfrm>
          <a:prstGeom prst="rect">
            <a:avLst/>
          </a:prstGeom>
          <a:noFill/>
          <a:ln w="9525">
            <a:noFill/>
            <a:miter lim="800000"/>
            <a:headEnd/>
            <a:tailEnd/>
          </a:ln>
          <a:effectLst/>
        </p:spPr>
        <p:txBody>
          <a:bodyPr wrap="none">
            <a:spAutoFit/>
          </a:bodyPr>
          <a:lstStyle/>
          <a:p>
            <a:pPr>
              <a:buFontTx/>
              <a:buNone/>
            </a:pPr>
            <a:r>
              <a:rPr lang="fi-FI" i="1">
                <a:solidFill>
                  <a:srgbClr val="FF0000"/>
                </a:solidFill>
                <a:latin typeface="Times New Roman" pitchFamily="18" charset="0"/>
              </a:rPr>
              <a:t>α </a:t>
            </a:r>
            <a:r>
              <a:rPr lang="fi-FI" i="1">
                <a:latin typeface="Times New Roman" pitchFamily="18" charset="0"/>
              </a:rPr>
              <a:t>=0.05</a:t>
            </a:r>
            <a:endParaRPr lang="en-US" i="1">
              <a:latin typeface="Times New Roman" pitchFamily="18" charset="0"/>
            </a:endParaRPr>
          </a:p>
        </p:txBody>
      </p:sp>
      <p:sp>
        <p:nvSpPr>
          <p:cNvPr id="446478" name="Text Box 14"/>
          <p:cNvSpPr txBox="1">
            <a:spLocks noChangeArrowheads="1"/>
          </p:cNvSpPr>
          <p:nvPr/>
        </p:nvSpPr>
        <p:spPr bwMode="auto">
          <a:xfrm>
            <a:off x="3200400" y="1754188"/>
            <a:ext cx="5562600" cy="1187450"/>
          </a:xfrm>
          <a:prstGeom prst="rect">
            <a:avLst/>
          </a:prstGeom>
          <a:noFill/>
          <a:ln w="9525">
            <a:noFill/>
            <a:miter lim="800000"/>
            <a:headEnd/>
            <a:tailEnd/>
          </a:ln>
          <a:effectLst/>
        </p:spPr>
        <p:txBody>
          <a:bodyPr>
            <a:spAutoFit/>
          </a:bodyPr>
          <a:lstStyle/>
          <a:p>
            <a:pPr>
              <a:buFontTx/>
              <a:buNone/>
            </a:pPr>
            <a:r>
              <a:rPr lang="fi-FI" sz="2400">
                <a:latin typeface="Times New Roman" pitchFamily="18" charset="0"/>
              </a:rPr>
              <a:t>there is only 5 chance in 100 that the result termed "significant" could occur by chance alone</a:t>
            </a:r>
            <a:endParaRPr lang="en-US" sz="2400">
              <a:latin typeface="Times New Roman" pitchFamily="18" charset="0"/>
            </a:endParaRPr>
          </a:p>
        </p:txBody>
      </p:sp>
      <p:sp>
        <p:nvSpPr>
          <p:cNvPr id="446479" name="AutoShape 15"/>
          <p:cNvSpPr>
            <a:spLocks noChangeArrowheads="1"/>
          </p:cNvSpPr>
          <p:nvPr/>
        </p:nvSpPr>
        <p:spPr bwMode="auto">
          <a:xfrm>
            <a:off x="4419600" y="4038600"/>
            <a:ext cx="457200" cy="457200"/>
          </a:xfrm>
          <a:prstGeom prst="downArrow">
            <a:avLst>
              <a:gd name="adj1" fmla="val 50000"/>
              <a:gd name="adj2" fmla="val 25000"/>
            </a:avLst>
          </a:prstGeom>
          <a:solidFill>
            <a:srgbClr val="339933"/>
          </a:solidFill>
          <a:ln w="9525">
            <a:solidFill>
              <a:srgbClr val="339933"/>
            </a:solidFill>
            <a:miter lim="800000"/>
            <a:headEnd/>
            <a:tailEnd/>
          </a:ln>
          <a:effectLst/>
        </p:spPr>
        <p:txBody>
          <a:bodyPr wrap="none" anchor="ctr"/>
          <a:lstStyle/>
          <a:p>
            <a:endParaRPr lang="en-US"/>
          </a:p>
        </p:txBody>
      </p:sp>
      <p:sp>
        <p:nvSpPr>
          <p:cNvPr id="446480" name="Rectangle 16"/>
          <p:cNvSpPr>
            <a:spLocks noChangeArrowheads="1"/>
          </p:cNvSpPr>
          <p:nvPr/>
        </p:nvSpPr>
        <p:spPr bwMode="auto">
          <a:xfrm>
            <a:off x="914400" y="4648200"/>
            <a:ext cx="7162800" cy="533400"/>
          </a:xfrm>
          <a:prstGeom prst="rect">
            <a:avLst/>
          </a:prstGeom>
          <a:noFill/>
          <a:ln w="9525">
            <a:noFill/>
            <a:miter lim="800000"/>
            <a:headEnd/>
            <a:tailEnd/>
          </a:ln>
        </p:spPr>
        <p:txBody>
          <a:bodyPr/>
          <a:lstStyle/>
          <a:p>
            <a:pPr marL="342900" indent="-342900">
              <a:buClr>
                <a:schemeClr val="accent1"/>
              </a:buClr>
              <a:buSzPct val="90000"/>
              <a:buFont typeface="Monotype Sorts" pitchFamily="2" charset="2"/>
              <a:buNone/>
            </a:pPr>
            <a:r>
              <a:rPr lang="fi-FI" sz="2400">
                <a:latin typeface="Times New Roman" pitchFamily="18" charset="0"/>
              </a:rPr>
              <a:t>	it will be more difficult to find a significant result</a:t>
            </a:r>
            <a:endParaRPr lang="en-US" sz="3200">
              <a:latin typeface="Courier New" pitchFamily="49" charset="0"/>
            </a:endParaRPr>
          </a:p>
        </p:txBody>
      </p:sp>
      <p:sp>
        <p:nvSpPr>
          <p:cNvPr id="446481" name="AutoShape 17"/>
          <p:cNvSpPr>
            <a:spLocks noChangeArrowheads="1"/>
          </p:cNvSpPr>
          <p:nvPr/>
        </p:nvSpPr>
        <p:spPr bwMode="auto">
          <a:xfrm>
            <a:off x="4419600" y="5181600"/>
            <a:ext cx="457200" cy="457200"/>
          </a:xfrm>
          <a:prstGeom prst="downArrow">
            <a:avLst>
              <a:gd name="adj1" fmla="val 50000"/>
              <a:gd name="adj2" fmla="val 25000"/>
            </a:avLst>
          </a:prstGeom>
          <a:solidFill>
            <a:srgbClr val="339933"/>
          </a:solidFill>
          <a:ln w="9525">
            <a:solidFill>
              <a:srgbClr val="339933"/>
            </a:solidFill>
            <a:miter lim="800000"/>
            <a:headEnd/>
            <a:tailEnd/>
          </a:ln>
          <a:effectLst/>
        </p:spPr>
        <p:txBody>
          <a:bodyPr wrap="none" anchor="ctr"/>
          <a:lstStyle/>
          <a:p>
            <a:endParaRPr lang="en-US"/>
          </a:p>
        </p:txBody>
      </p:sp>
      <p:sp>
        <p:nvSpPr>
          <p:cNvPr id="446482" name="Rectangle 18"/>
          <p:cNvSpPr>
            <a:spLocks noChangeArrowheads="1"/>
          </p:cNvSpPr>
          <p:nvPr/>
        </p:nvSpPr>
        <p:spPr bwMode="auto">
          <a:xfrm>
            <a:off x="1295400" y="5715000"/>
            <a:ext cx="6705600" cy="8382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fi-FI" sz="2400">
                <a:latin typeface="Times New Roman" pitchFamily="18" charset="0"/>
              </a:rPr>
              <a:t>	the power of the test will be decreased </a:t>
            </a:r>
          </a:p>
          <a:p>
            <a:pPr>
              <a:buClr>
                <a:schemeClr val="accent1"/>
              </a:buClr>
              <a:buSzPct val="90000"/>
              <a:buFont typeface="Monotype Sorts" pitchFamily="2" charset="2"/>
              <a:buNone/>
            </a:pPr>
            <a:r>
              <a:rPr lang="fi-FI" sz="2400">
                <a:latin typeface="Times New Roman" pitchFamily="18" charset="0"/>
              </a:rPr>
              <a:t>	the risk of a Type II error will be increased</a:t>
            </a:r>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8" fill="hold" grpId="0" nodeType="clickEffect">
                                  <p:stCondLst>
                                    <p:cond delay="0"/>
                                  </p:stCondLst>
                                  <p:childTnLst>
                                    <p:set>
                                      <p:cBhvr>
                                        <p:cTn id="10" dur="1" fill="hold">
                                          <p:stCondLst>
                                            <p:cond delay="0"/>
                                          </p:stCondLst>
                                        </p:cTn>
                                        <p:tgtEl>
                                          <p:spTgt spid="446480"/>
                                        </p:tgtEl>
                                        <p:attrNameLst>
                                          <p:attrName>style.visibility</p:attrName>
                                        </p:attrNameLst>
                                      </p:cBhvr>
                                      <p:to>
                                        <p:strVal val="visible"/>
                                      </p:to>
                                    </p:set>
                                    <p:anim calcmode="lin" valueType="num">
                                      <p:cBhvr additive="base">
                                        <p:cTn id="11" dur="5000" fill="hold"/>
                                        <p:tgtEl>
                                          <p:spTgt spid="446480"/>
                                        </p:tgtEl>
                                        <p:attrNameLst>
                                          <p:attrName>ppt_x</p:attrName>
                                        </p:attrNameLst>
                                      </p:cBhvr>
                                      <p:tavLst>
                                        <p:tav tm="0">
                                          <p:val>
                                            <p:strVal val="0-#ppt_w/2"/>
                                          </p:val>
                                        </p:tav>
                                        <p:tav tm="100000">
                                          <p:val>
                                            <p:strVal val="#ppt_x"/>
                                          </p:val>
                                        </p:tav>
                                      </p:tavLst>
                                    </p:anim>
                                    <p:anim calcmode="lin" valueType="num">
                                      <p:cBhvr additive="base">
                                        <p:cTn id="12" dur="5000" fill="hold"/>
                                        <p:tgtEl>
                                          <p:spTgt spid="446480"/>
                                        </p:tgtEl>
                                        <p:attrNameLst>
                                          <p:attrName>ppt_y</p:attrName>
                                        </p:attrNameLst>
                                      </p:cBhvr>
                                      <p:tavLst>
                                        <p:tav tm="0">
                                          <p:val>
                                            <p:strVal val="#ppt_y"/>
                                          </p:val>
                                        </p:tav>
                                        <p:tav tm="100000">
                                          <p:val>
                                            <p:strVal val="#ppt_y"/>
                                          </p:val>
                                        </p:tav>
                                      </p:tavLst>
                                    </p:anim>
                                  </p:childTnLst>
                                </p:cTn>
                              </p:par>
                            </p:childTnLst>
                          </p:cTn>
                        </p:par>
                        <p:par>
                          <p:cTn id="13" fill="hold">
                            <p:stCondLst>
                              <p:cond delay="5000"/>
                            </p:stCondLst>
                            <p:childTnLst>
                              <p:par>
                                <p:cTn id="14" presetID="2" presetClass="entr" presetSubtype="8" fill="hold" grpId="0" nodeType="afterEffect">
                                  <p:stCondLst>
                                    <p:cond delay="0"/>
                                  </p:stCondLst>
                                  <p:childTnLst>
                                    <p:set>
                                      <p:cBhvr>
                                        <p:cTn id="15" dur="1" fill="hold">
                                          <p:stCondLst>
                                            <p:cond delay="0"/>
                                          </p:stCondLst>
                                        </p:cTn>
                                        <p:tgtEl>
                                          <p:spTgt spid="446479"/>
                                        </p:tgtEl>
                                        <p:attrNameLst>
                                          <p:attrName>style.visibility</p:attrName>
                                        </p:attrNameLst>
                                      </p:cBhvr>
                                      <p:to>
                                        <p:strVal val="visible"/>
                                      </p:to>
                                    </p:set>
                                    <p:anim calcmode="lin" valueType="num">
                                      <p:cBhvr additive="base">
                                        <p:cTn id="16" dur="500" fill="hold"/>
                                        <p:tgtEl>
                                          <p:spTgt spid="446479"/>
                                        </p:tgtEl>
                                        <p:attrNameLst>
                                          <p:attrName>ppt_x</p:attrName>
                                        </p:attrNameLst>
                                      </p:cBhvr>
                                      <p:tavLst>
                                        <p:tav tm="0">
                                          <p:val>
                                            <p:strVal val="0-#ppt_w/2"/>
                                          </p:val>
                                        </p:tav>
                                        <p:tav tm="100000">
                                          <p:val>
                                            <p:strVal val="#ppt_x"/>
                                          </p:val>
                                        </p:tav>
                                      </p:tavLst>
                                    </p:anim>
                                    <p:anim calcmode="lin" valueType="num">
                                      <p:cBhvr additive="base">
                                        <p:cTn id="17" dur="500" fill="hold"/>
                                        <p:tgtEl>
                                          <p:spTgt spid="44647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7" presetClass="entr" presetSubtype="2" fill="hold" grpId="0" nodeType="clickEffect">
                                  <p:stCondLst>
                                    <p:cond delay="0"/>
                                  </p:stCondLst>
                                  <p:childTnLst>
                                    <p:set>
                                      <p:cBhvr>
                                        <p:cTn id="21" dur="1" fill="hold">
                                          <p:stCondLst>
                                            <p:cond delay="0"/>
                                          </p:stCondLst>
                                        </p:cTn>
                                        <p:tgtEl>
                                          <p:spTgt spid="446482"/>
                                        </p:tgtEl>
                                        <p:attrNameLst>
                                          <p:attrName>style.visibility</p:attrName>
                                        </p:attrNameLst>
                                      </p:cBhvr>
                                      <p:to>
                                        <p:strVal val="visible"/>
                                      </p:to>
                                    </p:set>
                                    <p:anim calcmode="lin" valueType="num">
                                      <p:cBhvr additive="base">
                                        <p:cTn id="22" dur="5000" fill="hold"/>
                                        <p:tgtEl>
                                          <p:spTgt spid="446482"/>
                                        </p:tgtEl>
                                        <p:attrNameLst>
                                          <p:attrName>ppt_x</p:attrName>
                                        </p:attrNameLst>
                                      </p:cBhvr>
                                      <p:tavLst>
                                        <p:tav tm="0">
                                          <p:val>
                                            <p:strVal val="1+#ppt_w/2"/>
                                          </p:val>
                                        </p:tav>
                                        <p:tav tm="100000">
                                          <p:val>
                                            <p:strVal val="#ppt_x"/>
                                          </p:val>
                                        </p:tav>
                                      </p:tavLst>
                                    </p:anim>
                                    <p:anim calcmode="lin" valueType="num">
                                      <p:cBhvr additive="base">
                                        <p:cTn id="23" dur="5000" fill="hold"/>
                                        <p:tgtEl>
                                          <p:spTgt spid="446482"/>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2" presetClass="entr" presetSubtype="8" fill="hold" grpId="0" nodeType="afterEffect">
                                  <p:stCondLst>
                                    <p:cond delay="0"/>
                                  </p:stCondLst>
                                  <p:childTnLst>
                                    <p:set>
                                      <p:cBhvr>
                                        <p:cTn id="26" dur="1" fill="hold">
                                          <p:stCondLst>
                                            <p:cond delay="0"/>
                                          </p:stCondLst>
                                        </p:cTn>
                                        <p:tgtEl>
                                          <p:spTgt spid="446481"/>
                                        </p:tgtEl>
                                        <p:attrNameLst>
                                          <p:attrName>style.visibility</p:attrName>
                                        </p:attrNameLst>
                                      </p:cBhvr>
                                      <p:to>
                                        <p:strVal val="visible"/>
                                      </p:to>
                                    </p:set>
                                    <p:anim calcmode="lin" valueType="num">
                                      <p:cBhvr additive="base">
                                        <p:cTn id="27" dur="500" fill="hold"/>
                                        <p:tgtEl>
                                          <p:spTgt spid="446481"/>
                                        </p:tgtEl>
                                        <p:attrNameLst>
                                          <p:attrName>ppt_x</p:attrName>
                                        </p:attrNameLst>
                                      </p:cBhvr>
                                      <p:tavLst>
                                        <p:tav tm="0">
                                          <p:val>
                                            <p:strVal val="0-#ppt_w/2"/>
                                          </p:val>
                                        </p:tav>
                                        <p:tav tm="100000">
                                          <p:val>
                                            <p:strVal val="#ppt_x"/>
                                          </p:val>
                                        </p:tav>
                                      </p:tavLst>
                                    </p:anim>
                                    <p:anim calcmode="lin" valueType="num">
                                      <p:cBhvr additive="base">
                                        <p:cTn id="28" dur="500" fill="hold"/>
                                        <p:tgtEl>
                                          <p:spTgt spid="446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4" grpId="0" build="p" autoUpdateAnimBg="0"/>
      <p:bldP spid="446479" grpId="0" animBg="1"/>
      <p:bldP spid="446480" grpId="0" autoUpdateAnimBg="0"/>
      <p:bldP spid="446481" grpId="0" animBg="1"/>
      <p:bldP spid="4464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sz="3200"/>
              <a:t>Testing of hypotheses</a:t>
            </a:r>
            <a:r>
              <a:rPr lang="en-US"/>
              <a:t/>
            </a:r>
            <a:br>
              <a:rPr lang="en-US"/>
            </a:br>
            <a:r>
              <a:rPr lang="en-US" sz="2800">
                <a:solidFill>
                  <a:srgbClr val="FF0000"/>
                </a:solidFill>
              </a:rPr>
              <a:t>Type I and Type II Errors</a:t>
            </a:r>
            <a:endParaRPr lang="en-US"/>
          </a:p>
        </p:txBody>
      </p:sp>
      <p:sp>
        <p:nvSpPr>
          <p:cNvPr id="447491" name="Rectangle 3"/>
          <p:cNvSpPr>
            <a:spLocks noGrp="1" noChangeArrowheads="1"/>
          </p:cNvSpPr>
          <p:nvPr>
            <p:ph type="body" idx="1"/>
          </p:nvPr>
        </p:nvSpPr>
        <p:spPr>
          <a:xfrm>
            <a:off x="914400" y="1981200"/>
            <a:ext cx="7772400" cy="914400"/>
          </a:xfrm>
        </p:spPr>
        <p:txBody>
          <a:bodyPr/>
          <a:lstStyle/>
          <a:p>
            <a:pPr>
              <a:buFont typeface="Monotype Sorts" pitchFamily="2" charset="2"/>
              <a:buNone/>
            </a:pPr>
            <a:r>
              <a:rPr lang="fi-FI" sz="2400" i="1"/>
              <a:t>	The probability of making a Type II (</a:t>
            </a:r>
            <a:r>
              <a:rPr lang="fi-FI" sz="2400" i="1">
                <a:solidFill>
                  <a:srgbClr val="FF0000"/>
                </a:solidFill>
                <a:sym typeface="Symbol" pitchFamily="18" charset="2"/>
              </a:rPr>
              <a:t></a:t>
            </a:r>
            <a:r>
              <a:rPr lang="fi-FI" sz="2400" i="1"/>
              <a:t>)</a:t>
            </a:r>
            <a:r>
              <a:rPr lang="fi-FI" sz="2400"/>
              <a:t> can be decreased by  increasing the level of significance.</a:t>
            </a:r>
            <a:endParaRPr lang="en-US" sz="2400"/>
          </a:p>
        </p:txBody>
      </p:sp>
      <p:sp>
        <p:nvSpPr>
          <p:cNvPr id="447495" name="AutoShape 7"/>
          <p:cNvSpPr>
            <a:spLocks noChangeArrowheads="1"/>
          </p:cNvSpPr>
          <p:nvPr/>
        </p:nvSpPr>
        <p:spPr bwMode="auto">
          <a:xfrm>
            <a:off x="4419600" y="2895600"/>
            <a:ext cx="457200" cy="457200"/>
          </a:xfrm>
          <a:prstGeom prst="downArrow">
            <a:avLst>
              <a:gd name="adj1" fmla="val 50000"/>
              <a:gd name="adj2" fmla="val 25000"/>
            </a:avLst>
          </a:prstGeom>
          <a:solidFill>
            <a:srgbClr val="339933"/>
          </a:solidFill>
          <a:ln w="9525">
            <a:solidFill>
              <a:srgbClr val="339933"/>
            </a:solidFill>
            <a:miter lim="800000"/>
            <a:headEnd/>
            <a:tailEnd/>
          </a:ln>
          <a:effectLst/>
        </p:spPr>
        <p:txBody>
          <a:bodyPr wrap="none" anchor="ctr"/>
          <a:lstStyle/>
          <a:p>
            <a:endParaRPr lang="en-US"/>
          </a:p>
        </p:txBody>
      </p:sp>
      <p:sp>
        <p:nvSpPr>
          <p:cNvPr id="447496" name="Rectangle 8"/>
          <p:cNvSpPr>
            <a:spLocks noChangeArrowheads="1"/>
          </p:cNvSpPr>
          <p:nvPr/>
        </p:nvSpPr>
        <p:spPr bwMode="auto">
          <a:xfrm>
            <a:off x="1066800" y="3429000"/>
            <a:ext cx="7162800" cy="533400"/>
          </a:xfrm>
          <a:prstGeom prst="rect">
            <a:avLst/>
          </a:prstGeom>
          <a:noFill/>
          <a:ln w="9525">
            <a:noFill/>
            <a:miter lim="800000"/>
            <a:headEnd/>
            <a:tailEnd/>
          </a:ln>
        </p:spPr>
        <p:txBody>
          <a:bodyPr/>
          <a:lstStyle/>
          <a:p>
            <a:pPr marL="342900" indent="-342900" algn="ctr">
              <a:buClr>
                <a:schemeClr val="accent1"/>
              </a:buClr>
              <a:buSzPct val="90000"/>
              <a:buFont typeface="Monotype Sorts" pitchFamily="2" charset="2"/>
              <a:buNone/>
            </a:pPr>
            <a:r>
              <a:rPr lang="fi-FI" sz="2400">
                <a:latin typeface="Times New Roman" pitchFamily="18" charset="0"/>
              </a:rPr>
              <a:t>	it will increase the chance of a Type I error</a:t>
            </a:r>
            <a:endParaRPr lang="en-US" sz="2400">
              <a:latin typeface="Times New Roman" pitchFamily="18" charset="0"/>
            </a:endParaRPr>
          </a:p>
        </p:txBody>
      </p:sp>
      <p:sp>
        <p:nvSpPr>
          <p:cNvPr id="447499" name="Text Box 11"/>
          <p:cNvSpPr txBox="1">
            <a:spLocks noChangeArrowheads="1"/>
          </p:cNvSpPr>
          <p:nvPr/>
        </p:nvSpPr>
        <p:spPr bwMode="auto">
          <a:xfrm>
            <a:off x="1447800" y="5105400"/>
            <a:ext cx="6721475" cy="488950"/>
          </a:xfrm>
          <a:prstGeom prst="rect">
            <a:avLst/>
          </a:prstGeom>
          <a:noFill/>
          <a:ln w="9525">
            <a:noFill/>
            <a:miter lim="800000"/>
            <a:headEnd/>
            <a:tailEnd/>
          </a:ln>
          <a:effectLst/>
        </p:spPr>
        <p:txBody>
          <a:bodyPr>
            <a:spAutoFit/>
          </a:bodyPr>
          <a:lstStyle/>
          <a:p>
            <a:pPr>
              <a:buFontTx/>
              <a:buNone/>
            </a:pPr>
            <a:r>
              <a:rPr lang="fi-FI" sz="2600" i="1">
                <a:solidFill>
                  <a:srgbClr val="FF0000"/>
                </a:solidFill>
                <a:latin typeface="Times New Roman" pitchFamily="18" charset="0"/>
              </a:rPr>
              <a:t>To which type of error you are willing to risk</a:t>
            </a:r>
            <a:r>
              <a:rPr lang="fi-FI" sz="2600">
                <a:solidFill>
                  <a:srgbClr val="FF0000"/>
                </a:solidFill>
                <a:latin typeface="Times New Roman" pitchFamily="18" charset="0"/>
              </a:rPr>
              <a:t> ?</a:t>
            </a:r>
            <a:endParaRPr lang="en-US" sz="260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447496"/>
                                        </p:tgtEl>
                                        <p:attrNameLst>
                                          <p:attrName>style.visibility</p:attrName>
                                        </p:attrNameLst>
                                      </p:cBhvr>
                                      <p:to>
                                        <p:strVal val="visible"/>
                                      </p:to>
                                    </p:set>
                                    <p:anim calcmode="lin" valueType="num">
                                      <p:cBhvr additive="base">
                                        <p:cTn id="7" dur="5000" fill="hold"/>
                                        <p:tgtEl>
                                          <p:spTgt spid="447496"/>
                                        </p:tgtEl>
                                        <p:attrNameLst>
                                          <p:attrName>ppt_x</p:attrName>
                                        </p:attrNameLst>
                                      </p:cBhvr>
                                      <p:tavLst>
                                        <p:tav tm="0">
                                          <p:val>
                                            <p:strVal val="0-#ppt_w/2"/>
                                          </p:val>
                                        </p:tav>
                                        <p:tav tm="100000">
                                          <p:val>
                                            <p:strVal val="#ppt_x"/>
                                          </p:val>
                                        </p:tav>
                                      </p:tavLst>
                                    </p:anim>
                                    <p:anim calcmode="lin" valueType="num">
                                      <p:cBhvr additive="base">
                                        <p:cTn id="8" dur="5000" fill="hold"/>
                                        <p:tgtEl>
                                          <p:spTgt spid="447496"/>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1" presetClass="entr" presetSubtype="0" fill="hold" grpId="0" nodeType="afterEffect">
                                  <p:stCondLst>
                                    <p:cond delay="0"/>
                                  </p:stCondLst>
                                  <p:childTnLst>
                                    <p:set>
                                      <p:cBhvr>
                                        <p:cTn id="11" dur="1" fill="hold">
                                          <p:stCondLst>
                                            <p:cond delay="499"/>
                                          </p:stCondLst>
                                        </p:cTn>
                                        <p:tgtEl>
                                          <p:spTgt spid="44749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47499"/>
                                        </p:tgtEl>
                                        <p:attrNameLst>
                                          <p:attrName>style.visibility</p:attrName>
                                        </p:attrNameLst>
                                      </p:cBhvr>
                                      <p:to>
                                        <p:strVal val="visible"/>
                                      </p:to>
                                    </p:set>
                                    <p:animEffect transition="in" filter="wipe(up)">
                                      <p:cBhvr>
                                        <p:cTn id="16" dur="500"/>
                                        <p:tgtEl>
                                          <p:spTgt spid="44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animBg="1"/>
      <p:bldP spid="447496" grpId="0" autoUpdateAnimBg="0"/>
      <p:bldP spid="44749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Testing of hypotheses</a:t>
            </a:r>
            <a:br>
              <a:rPr lang="en-US" sz="3200">
                <a:solidFill>
                  <a:schemeClr val="tx2"/>
                </a:solidFill>
                <a:latin typeface="Times New Roman" pitchFamily="18" charset="0"/>
              </a:rPr>
            </a:br>
            <a:r>
              <a:rPr lang="en-US" sz="3200">
                <a:solidFill>
                  <a:schemeClr val="tx2"/>
                </a:solidFill>
                <a:latin typeface="Times New Roman" pitchFamily="18" charset="0"/>
              </a:rPr>
              <a:t> </a:t>
            </a:r>
            <a:r>
              <a:rPr lang="en-US" sz="2800">
                <a:solidFill>
                  <a:srgbClr val="FF0000"/>
                </a:solidFill>
                <a:latin typeface="Times New Roman" pitchFamily="18" charset="0"/>
              </a:rPr>
              <a:t>Type I and Type II Errors. Example.</a:t>
            </a:r>
            <a:endParaRPr lang="en-US" sz="2800" b="1">
              <a:solidFill>
                <a:schemeClr val="tx2"/>
              </a:solidFill>
              <a:latin typeface="Times New Roman" pitchFamily="18" charset="0"/>
            </a:endParaRPr>
          </a:p>
        </p:txBody>
      </p:sp>
      <p:graphicFrame>
        <p:nvGraphicFramePr>
          <p:cNvPr id="539648" name="Object 1024"/>
          <p:cNvGraphicFramePr>
            <a:graphicFrameLocks/>
          </p:cNvGraphicFramePr>
          <p:nvPr/>
        </p:nvGraphicFramePr>
        <p:xfrm>
          <a:off x="1295400" y="1752600"/>
          <a:ext cx="7448550" cy="2863850"/>
        </p:xfrm>
        <a:graphic>
          <a:graphicData uri="http://schemas.openxmlformats.org/presentationml/2006/ole">
            <p:oleObj spid="_x0000_s166914" name="Document" r:id="rId3" imgW="7455240" imgH="2877480" progId="Word.Document.8">
              <p:embed/>
            </p:oleObj>
          </a:graphicData>
        </a:graphic>
      </p:graphicFrame>
      <p:sp>
        <p:nvSpPr>
          <p:cNvPr id="449540" name="Text Box 4"/>
          <p:cNvSpPr txBox="1">
            <a:spLocks noChangeArrowheads="1"/>
          </p:cNvSpPr>
          <p:nvPr/>
        </p:nvSpPr>
        <p:spPr bwMode="auto">
          <a:xfrm>
            <a:off x="1066800" y="4724400"/>
            <a:ext cx="2971800" cy="762000"/>
          </a:xfrm>
          <a:prstGeom prst="rect">
            <a:avLst/>
          </a:prstGeom>
          <a:noFill/>
          <a:ln w="9525">
            <a:noFill/>
            <a:miter lim="800000"/>
            <a:headEnd/>
            <a:tailEnd/>
          </a:ln>
          <a:effectLst/>
        </p:spPr>
        <p:txBody>
          <a:bodyPr>
            <a:spAutoFit/>
          </a:bodyPr>
          <a:lstStyle/>
          <a:p>
            <a:pPr>
              <a:buFontTx/>
              <a:buNone/>
            </a:pPr>
            <a:r>
              <a:rPr lang="fi-FI">
                <a:latin typeface="Times New Roman" pitchFamily="18" charset="0"/>
              </a:rPr>
              <a:t>treated but not harmed 	by the treatment</a:t>
            </a:r>
            <a:endParaRPr lang="en-US">
              <a:latin typeface="Courier New" pitchFamily="49" charset="0"/>
            </a:endParaRPr>
          </a:p>
        </p:txBody>
      </p:sp>
      <p:sp>
        <p:nvSpPr>
          <p:cNvPr id="449541" name="Text Box 5"/>
          <p:cNvSpPr txBox="1">
            <a:spLocks noChangeArrowheads="1"/>
          </p:cNvSpPr>
          <p:nvPr/>
        </p:nvSpPr>
        <p:spPr bwMode="auto">
          <a:xfrm>
            <a:off x="5257800" y="4572000"/>
            <a:ext cx="2514600" cy="762000"/>
          </a:xfrm>
          <a:prstGeom prst="rect">
            <a:avLst/>
          </a:prstGeom>
          <a:noFill/>
          <a:ln w="9525">
            <a:noFill/>
            <a:miter lim="800000"/>
            <a:headEnd/>
            <a:tailEnd/>
          </a:ln>
          <a:effectLst/>
        </p:spPr>
        <p:txBody>
          <a:bodyPr>
            <a:spAutoFit/>
          </a:bodyPr>
          <a:lstStyle/>
          <a:p>
            <a:pPr>
              <a:buFontTx/>
              <a:buNone/>
            </a:pPr>
            <a:r>
              <a:rPr lang="fi-FI">
                <a:latin typeface="Times New Roman" pitchFamily="18" charset="0"/>
              </a:rPr>
              <a:t>irreparable damage would be done</a:t>
            </a:r>
            <a:endParaRPr lang="en-US" sz="2400">
              <a:latin typeface="Courier New" pitchFamily="49" charset="0"/>
            </a:endParaRPr>
          </a:p>
        </p:txBody>
      </p:sp>
      <p:sp>
        <p:nvSpPr>
          <p:cNvPr id="449544" name="Line 8"/>
          <p:cNvSpPr>
            <a:spLocks noChangeShapeType="1"/>
          </p:cNvSpPr>
          <p:nvPr/>
        </p:nvSpPr>
        <p:spPr bwMode="auto">
          <a:xfrm flipV="1">
            <a:off x="6400800" y="2590800"/>
            <a:ext cx="685800" cy="1981200"/>
          </a:xfrm>
          <a:prstGeom prst="line">
            <a:avLst/>
          </a:prstGeom>
          <a:noFill/>
          <a:ln w="28575">
            <a:solidFill>
              <a:schemeClr val="tx1"/>
            </a:solidFill>
            <a:miter lim="800000"/>
            <a:headEnd/>
            <a:tailEnd type="triangle" w="med" len="med"/>
          </a:ln>
          <a:effectLst/>
        </p:spPr>
        <p:txBody>
          <a:bodyPr wrap="none" anchor="ctr"/>
          <a:lstStyle/>
          <a:p>
            <a:endParaRPr lang="en-US"/>
          </a:p>
        </p:txBody>
      </p:sp>
      <p:sp>
        <p:nvSpPr>
          <p:cNvPr id="449545" name="Line 9"/>
          <p:cNvSpPr>
            <a:spLocks noChangeShapeType="1"/>
          </p:cNvSpPr>
          <p:nvPr/>
        </p:nvSpPr>
        <p:spPr bwMode="auto">
          <a:xfrm flipV="1">
            <a:off x="2971800" y="3429000"/>
            <a:ext cx="1600200" cy="1295400"/>
          </a:xfrm>
          <a:prstGeom prst="line">
            <a:avLst/>
          </a:prstGeom>
          <a:noFill/>
          <a:ln w="28575">
            <a:solidFill>
              <a:schemeClr val="tx1"/>
            </a:solidFill>
            <a:miter lim="800000"/>
            <a:headEnd/>
            <a:tailEnd type="triangle" w="med" len="med"/>
          </a:ln>
          <a:effectLst/>
        </p:spPr>
        <p:txBody>
          <a:bodyPr wrap="none" anchor="ctr"/>
          <a:lstStyle/>
          <a:p>
            <a:endParaRPr lang="en-US"/>
          </a:p>
        </p:txBody>
      </p:sp>
      <p:sp>
        <p:nvSpPr>
          <p:cNvPr id="449547" name="Text Box 11"/>
          <p:cNvSpPr txBox="1">
            <a:spLocks noChangeArrowheads="1"/>
          </p:cNvSpPr>
          <p:nvPr/>
        </p:nvSpPr>
        <p:spPr bwMode="auto">
          <a:xfrm>
            <a:off x="1127125" y="5619750"/>
            <a:ext cx="7254875" cy="369332"/>
          </a:xfrm>
          <a:prstGeom prst="rect">
            <a:avLst/>
          </a:prstGeom>
          <a:noFill/>
          <a:ln w="9525">
            <a:noFill/>
            <a:miter lim="800000"/>
            <a:headEnd/>
            <a:tailEnd/>
          </a:ln>
          <a:effectLst/>
        </p:spPr>
        <p:txBody>
          <a:bodyPr>
            <a:spAutoFit/>
          </a:bodyPr>
          <a:lstStyle/>
          <a:p>
            <a:pPr>
              <a:buFontTx/>
              <a:buNone/>
            </a:pPr>
            <a:r>
              <a:rPr kumimoji="0" lang="en-US" b="1" dirty="0">
                <a:solidFill>
                  <a:srgbClr val="0511F9"/>
                </a:solidFill>
              </a:rPr>
              <a:t>Decision:</a:t>
            </a:r>
            <a:r>
              <a:rPr kumimoji="0" lang="en-US" dirty="0">
                <a:solidFill>
                  <a:srgbClr val="000000"/>
                </a:solidFill>
              </a:rPr>
              <a:t> </a:t>
            </a:r>
            <a:r>
              <a:rPr kumimoji="0" lang="en-US" dirty="0" smtClean="0">
                <a:solidFill>
                  <a:srgbClr val="000000"/>
                </a:solidFill>
              </a:rPr>
              <a:t> to </a:t>
            </a:r>
            <a:r>
              <a:rPr kumimoji="0" lang="en-US" dirty="0">
                <a:solidFill>
                  <a:srgbClr val="000000"/>
                </a:solidFill>
              </a:rPr>
              <a:t>avoid Type error II, have high level of </a:t>
            </a:r>
            <a:r>
              <a:rPr kumimoji="0" lang="en-US" dirty="0" smtClean="0">
                <a:solidFill>
                  <a:srgbClr val="000000"/>
                </a:solidFill>
              </a:rPr>
              <a:t>significance</a:t>
            </a:r>
            <a:endParaRPr kumimoji="0" lang="en-US" dirty="0">
              <a:solidFill>
                <a:srgbClr val="0511F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49540"/>
                                        </p:tgtEl>
                                        <p:attrNameLst>
                                          <p:attrName>style.visibility</p:attrName>
                                        </p:attrNameLst>
                                      </p:cBhvr>
                                      <p:to>
                                        <p:strVal val="visible"/>
                                      </p:to>
                                    </p:set>
                                    <p:anim calcmode="lin" valueType="num">
                                      <p:cBhvr>
                                        <p:cTn id="7" dur="500" fill="hold"/>
                                        <p:tgtEl>
                                          <p:spTgt spid="449540"/>
                                        </p:tgtEl>
                                        <p:attrNameLst>
                                          <p:attrName>ppt_x</p:attrName>
                                        </p:attrNameLst>
                                      </p:cBhvr>
                                      <p:tavLst>
                                        <p:tav tm="0">
                                          <p:val>
                                            <p:strVal val="#ppt_x-#ppt_w/2"/>
                                          </p:val>
                                        </p:tav>
                                        <p:tav tm="100000">
                                          <p:val>
                                            <p:strVal val="#ppt_x"/>
                                          </p:val>
                                        </p:tav>
                                      </p:tavLst>
                                    </p:anim>
                                    <p:anim calcmode="lin" valueType="num">
                                      <p:cBhvr>
                                        <p:cTn id="8" dur="500" fill="hold"/>
                                        <p:tgtEl>
                                          <p:spTgt spid="449540"/>
                                        </p:tgtEl>
                                        <p:attrNameLst>
                                          <p:attrName>ppt_y</p:attrName>
                                        </p:attrNameLst>
                                      </p:cBhvr>
                                      <p:tavLst>
                                        <p:tav tm="0">
                                          <p:val>
                                            <p:strVal val="#ppt_y"/>
                                          </p:val>
                                        </p:tav>
                                        <p:tav tm="100000">
                                          <p:val>
                                            <p:strVal val="#ppt_y"/>
                                          </p:val>
                                        </p:tav>
                                      </p:tavLst>
                                    </p:anim>
                                    <p:anim calcmode="lin" valueType="num">
                                      <p:cBhvr>
                                        <p:cTn id="9" dur="500" fill="hold"/>
                                        <p:tgtEl>
                                          <p:spTgt spid="449540"/>
                                        </p:tgtEl>
                                        <p:attrNameLst>
                                          <p:attrName>ppt_w</p:attrName>
                                        </p:attrNameLst>
                                      </p:cBhvr>
                                      <p:tavLst>
                                        <p:tav tm="0">
                                          <p:val>
                                            <p:fltVal val="0"/>
                                          </p:val>
                                        </p:tav>
                                        <p:tav tm="100000">
                                          <p:val>
                                            <p:strVal val="#ppt_w"/>
                                          </p:val>
                                        </p:tav>
                                      </p:tavLst>
                                    </p:anim>
                                    <p:anim calcmode="lin" valueType="num">
                                      <p:cBhvr>
                                        <p:cTn id="10" dur="500" fill="hold"/>
                                        <p:tgtEl>
                                          <p:spTgt spid="44954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495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7" presetClass="entr" presetSubtype="2" fill="hold" grpId="0" nodeType="clickEffect">
                                  <p:stCondLst>
                                    <p:cond delay="0"/>
                                  </p:stCondLst>
                                  <p:childTnLst>
                                    <p:set>
                                      <p:cBhvr>
                                        <p:cTn id="17" dur="1" fill="hold">
                                          <p:stCondLst>
                                            <p:cond delay="0"/>
                                          </p:stCondLst>
                                        </p:cTn>
                                        <p:tgtEl>
                                          <p:spTgt spid="449541"/>
                                        </p:tgtEl>
                                        <p:attrNameLst>
                                          <p:attrName>style.visibility</p:attrName>
                                        </p:attrNameLst>
                                      </p:cBhvr>
                                      <p:to>
                                        <p:strVal val="visible"/>
                                      </p:to>
                                    </p:set>
                                    <p:anim calcmode="lin" valueType="num">
                                      <p:cBhvr>
                                        <p:cTn id="18" dur="500" fill="hold"/>
                                        <p:tgtEl>
                                          <p:spTgt spid="449541"/>
                                        </p:tgtEl>
                                        <p:attrNameLst>
                                          <p:attrName>ppt_x</p:attrName>
                                        </p:attrNameLst>
                                      </p:cBhvr>
                                      <p:tavLst>
                                        <p:tav tm="0">
                                          <p:val>
                                            <p:strVal val="#ppt_x+#ppt_w/2"/>
                                          </p:val>
                                        </p:tav>
                                        <p:tav tm="100000">
                                          <p:val>
                                            <p:strVal val="#ppt_x"/>
                                          </p:val>
                                        </p:tav>
                                      </p:tavLst>
                                    </p:anim>
                                    <p:anim calcmode="lin" valueType="num">
                                      <p:cBhvr>
                                        <p:cTn id="19" dur="500" fill="hold"/>
                                        <p:tgtEl>
                                          <p:spTgt spid="449541"/>
                                        </p:tgtEl>
                                        <p:attrNameLst>
                                          <p:attrName>ppt_y</p:attrName>
                                        </p:attrNameLst>
                                      </p:cBhvr>
                                      <p:tavLst>
                                        <p:tav tm="0">
                                          <p:val>
                                            <p:strVal val="#ppt_y"/>
                                          </p:val>
                                        </p:tav>
                                        <p:tav tm="100000">
                                          <p:val>
                                            <p:strVal val="#ppt_y"/>
                                          </p:val>
                                        </p:tav>
                                      </p:tavLst>
                                    </p:anim>
                                    <p:anim calcmode="lin" valueType="num">
                                      <p:cBhvr>
                                        <p:cTn id="20" dur="500" fill="hold"/>
                                        <p:tgtEl>
                                          <p:spTgt spid="449541"/>
                                        </p:tgtEl>
                                        <p:attrNameLst>
                                          <p:attrName>ppt_w</p:attrName>
                                        </p:attrNameLst>
                                      </p:cBhvr>
                                      <p:tavLst>
                                        <p:tav tm="0">
                                          <p:val>
                                            <p:fltVal val="0"/>
                                          </p:val>
                                        </p:tav>
                                        <p:tav tm="100000">
                                          <p:val>
                                            <p:strVal val="#ppt_w"/>
                                          </p:val>
                                        </p:tav>
                                      </p:tavLst>
                                    </p:anim>
                                    <p:anim calcmode="lin" valueType="num">
                                      <p:cBhvr>
                                        <p:cTn id="21" dur="500" fill="hold"/>
                                        <p:tgtEl>
                                          <p:spTgt spid="44954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495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49547"/>
                                        </p:tgtEl>
                                        <p:attrNameLst>
                                          <p:attrName>style.visibility</p:attrName>
                                        </p:attrNameLst>
                                      </p:cBhvr>
                                      <p:to>
                                        <p:strVal val="visible"/>
                                      </p:to>
                                    </p:set>
                                    <p:animEffect transition="in" filter="wipe(up)">
                                      <p:cBhvr>
                                        <p:cTn id="29" dur="500"/>
                                        <p:tgtEl>
                                          <p:spTgt spid="44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utoUpdateAnimBg="0"/>
      <p:bldP spid="449541" grpId="0" autoUpdateAnimBg="0"/>
      <p:bldP spid="449544" grpId="0" animBg="1"/>
      <p:bldP spid="449545" grpId="0" animBg="1"/>
      <p:bldP spid="44954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Testing of hypotheses</a:t>
            </a:r>
            <a:br>
              <a:rPr lang="en-US" sz="3200">
                <a:solidFill>
                  <a:schemeClr val="tx2"/>
                </a:solidFill>
                <a:latin typeface="Times New Roman" pitchFamily="18" charset="0"/>
              </a:rPr>
            </a:br>
            <a:r>
              <a:rPr lang="en-US" sz="2800">
                <a:solidFill>
                  <a:srgbClr val="FF0000"/>
                </a:solidFill>
                <a:latin typeface="Times New Roman" pitchFamily="18" charset="0"/>
              </a:rPr>
              <a:t>Confidence interval and significance test</a:t>
            </a:r>
            <a:endParaRPr lang="en-US" sz="3200">
              <a:solidFill>
                <a:schemeClr val="tx2"/>
              </a:solidFill>
              <a:latin typeface="Times New Roman" pitchFamily="18" charset="0"/>
            </a:endParaRPr>
          </a:p>
        </p:txBody>
      </p:sp>
      <p:sp>
        <p:nvSpPr>
          <p:cNvPr id="455683" name="Text Box 3"/>
          <p:cNvSpPr txBox="1">
            <a:spLocks noChangeArrowheads="1"/>
          </p:cNvSpPr>
          <p:nvPr/>
        </p:nvSpPr>
        <p:spPr bwMode="auto">
          <a:xfrm>
            <a:off x="1371600" y="2590800"/>
            <a:ext cx="3657600" cy="762000"/>
          </a:xfrm>
          <a:prstGeom prst="rect">
            <a:avLst/>
          </a:prstGeom>
          <a:noFill/>
          <a:ln w="9525">
            <a:noFill/>
            <a:miter lim="800000"/>
            <a:headEnd/>
            <a:tailEnd/>
          </a:ln>
          <a:effectLst/>
        </p:spPr>
        <p:txBody>
          <a:bodyPr>
            <a:spAutoFit/>
          </a:bodyPr>
          <a:lstStyle/>
          <a:p>
            <a:pPr algn="just">
              <a:spcBef>
                <a:spcPct val="0"/>
              </a:spcBef>
              <a:buFontTx/>
              <a:buNone/>
            </a:pPr>
            <a:r>
              <a:rPr lang="fi-FI">
                <a:latin typeface="Times New Roman" pitchFamily="18" charset="0"/>
              </a:rPr>
              <a:t>A value for null hypothesis within the 95% CI</a:t>
            </a:r>
          </a:p>
        </p:txBody>
      </p:sp>
      <p:sp>
        <p:nvSpPr>
          <p:cNvPr id="455686" name="Text Box 6"/>
          <p:cNvSpPr txBox="1">
            <a:spLocks noChangeArrowheads="1"/>
          </p:cNvSpPr>
          <p:nvPr/>
        </p:nvSpPr>
        <p:spPr bwMode="auto">
          <a:xfrm>
            <a:off x="1371600" y="4114800"/>
            <a:ext cx="3352800" cy="762000"/>
          </a:xfrm>
          <a:prstGeom prst="rect">
            <a:avLst/>
          </a:prstGeom>
          <a:noFill/>
          <a:ln w="9525">
            <a:noFill/>
            <a:miter lim="800000"/>
            <a:headEnd/>
            <a:tailEnd/>
          </a:ln>
          <a:effectLst/>
        </p:spPr>
        <p:txBody>
          <a:bodyPr>
            <a:spAutoFit/>
          </a:bodyPr>
          <a:lstStyle/>
          <a:p>
            <a:pPr>
              <a:spcBef>
                <a:spcPct val="0"/>
              </a:spcBef>
              <a:buFontTx/>
              <a:buNone/>
            </a:pPr>
            <a:r>
              <a:rPr lang="fi-FI">
                <a:latin typeface="Times New Roman" pitchFamily="18" charset="0"/>
              </a:rPr>
              <a:t>A value for null hypothesis outside of 95% CI </a:t>
            </a:r>
            <a:endParaRPr lang="en-US">
              <a:latin typeface="Times New Roman" pitchFamily="18" charset="0"/>
            </a:endParaRPr>
          </a:p>
        </p:txBody>
      </p:sp>
      <p:sp>
        <p:nvSpPr>
          <p:cNvPr id="455687" name="AutoShape 7"/>
          <p:cNvSpPr>
            <a:spLocks noChangeArrowheads="1"/>
          </p:cNvSpPr>
          <p:nvPr/>
        </p:nvSpPr>
        <p:spPr bwMode="auto">
          <a:xfrm>
            <a:off x="5410200" y="2819400"/>
            <a:ext cx="762000" cy="304800"/>
          </a:xfrm>
          <a:prstGeom prst="leftRightArrow">
            <a:avLst>
              <a:gd name="adj1" fmla="val 50000"/>
              <a:gd name="adj2" fmla="val 50000"/>
            </a:avLst>
          </a:prstGeom>
          <a:solidFill>
            <a:srgbClr val="339933"/>
          </a:solidFill>
          <a:ln w="9525">
            <a:solidFill>
              <a:srgbClr val="339933"/>
            </a:solidFill>
            <a:miter lim="800000"/>
            <a:headEnd/>
            <a:tailEnd/>
          </a:ln>
          <a:effectLst/>
        </p:spPr>
        <p:txBody>
          <a:bodyPr wrap="none" anchor="ctr"/>
          <a:lstStyle/>
          <a:p>
            <a:endParaRPr lang="en-US"/>
          </a:p>
        </p:txBody>
      </p:sp>
      <p:sp>
        <p:nvSpPr>
          <p:cNvPr id="455688" name="Text Box 8"/>
          <p:cNvSpPr txBox="1">
            <a:spLocks noChangeArrowheads="1"/>
          </p:cNvSpPr>
          <p:nvPr/>
        </p:nvSpPr>
        <p:spPr bwMode="auto">
          <a:xfrm>
            <a:off x="6400800" y="2743200"/>
            <a:ext cx="1828800" cy="427038"/>
          </a:xfrm>
          <a:prstGeom prst="rect">
            <a:avLst/>
          </a:prstGeom>
          <a:noFill/>
          <a:ln w="9525">
            <a:noFill/>
            <a:miter lim="800000"/>
            <a:headEnd/>
            <a:tailEnd/>
          </a:ln>
          <a:effectLst/>
        </p:spPr>
        <p:txBody>
          <a:bodyPr>
            <a:spAutoFit/>
          </a:bodyPr>
          <a:lstStyle/>
          <a:p>
            <a:pPr algn="just">
              <a:spcBef>
                <a:spcPct val="0"/>
              </a:spcBef>
              <a:buFontTx/>
              <a:buNone/>
            </a:pPr>
            <a:r>
              <a:rPr lang="fi-FI">
                <a:latin typeface="Times New Roman" pitchFamily="18" charset="0"/>
              </a:rPr>
              <a:t>p-value &gt; 0.05</a:t>
            </a:r>
          </a:p>
        </p:txBody>
      </p:sp>
      <p:sp>
        <p:nvSpPr>
          <p:cNvPr id="455689" name="AutoShape 9"/>
          <p:cNvSpPr>
            <a:spLocks noChangeArrowheads="1"/>
          </p:cNvSpPr>
          <p:nvPr/>
        </p:nvSpPr>
        <p:spPr bwMode="auto">
          <a:xfrm>
            <a:off x="5410200" y="4495800"/>
            <a:ext cx="762000" cy="304800"/>
          </a:xfrm>
          <a:prstGeom prst="leftRightArrow">
            <a:avLst>
              <a:gd name="adj1" fmla="val 50000"/>
              <a:gd name="adj2" fmla="val 50000"/>
            </a:avLst>
          </a:prstGeom>
          <a:solidFill>
            <a:srgbClr val="339933"/>
          </a:solidFill>
          <a:ln w="9525">
            <a:solidFill>
              <a:srgbClr val="339933"/>
            </a:solidFill>
            <a:miter lim="800000"/>
            <a:headEnd/>
            <a:tailEnd/>
          </a:ln>
          <a:effectLst/>
        </p:spPr>
        <p:txBody>
          <a:bodyPr wrap="none" anchor="ctr"/>
          <a:lstStyle/>
          <a:p>
            <a:endParaRPr lang="en-US"/>
          </a:p>
        </p:txBody>
      </p:sp>
      <p:sp>
        <p:nvSpPr>
          <p:cNvPr id="455690" name="Text Box 10"/>
          <p:cNvSpPr txBox="1">
            <a:spLocks noChangeArrowheads="1"/>
          </p:cNvSpPr>
          <p:nvPr/>
        </p:nvSpPr>
        <p:spPr bwMode="auto">
          <a:xfrm>
            <a:off x="6400800" y="4373563"/>
            <a:ext cx="1828800" cy="427037"/>
          </a:xfrm>
          <a:prstGeom prst="rect">
            <a:avLst/>
          </a:prstGeom>
          <a:noFill/>
          <a:ln w="9525">
            <a:noFill/>
            <a:miter lim="800000"/>
            <a:headEnd/>
            <a:tailEnd/>
          </a:ln>
          <a:effectLst/>
        </p:spPr>
        <p:txBody>
          <a:bodyPr>
            <a:spAutoFit/>
          </a:bodyPr>
          <a:lstStyle/>
          <a:p>
            <a:pPr algn="just">
              <a:spcBef>
                <a:spcPct val="0"/>
              </a:spcBef>
              <a:buFontTx/>
              <a:buNone/>
            </a:pPr>
            <a:r>
              <a:rPr lang="fi-FI">
                <a:latin typeface="Times New Roman" pitchFamily="18" charset="0"/>
              </a:rPr>
              <a:t>p-value &lt; 0.05</a:t>
            </a:r>
          </a:p>
        </p:txBody>
      </p:sp>
      <p:sp>
        <p:nvSpPr>
          <p:cNvPr id="455692" name="Line 12"/>
          <p:cNvSpPr>
            <a:spLocks noChangeShapeType="1"/>
          </p:cNvSpPr>
          <p:nvPr/>
        </p:nvSpPr>
        <p:spPr bwMode="auto">
          <a:xfrm flipH="1">
            <a:off x="5867400" y="2057400"/>
            <a:ext cx="609600" cy="68580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55693" name="Text Box 13"/>
          <p:cNvSpPr txBox="1">
            <a:spLocks noChangeArrowheads="1"/>
          </p:cNvSpPr>
          <p:nvPr/>
        </p:nvSpPr>
        <p:spPr bwMode="auto">
          <a:xfrm>
            <a:off x="6461125" y="1657350"/>
            <a:ext cx="2073275" cy="762000"/>
          </a:xfrm>
          <a:prstGeom prst="rect">
            <a:avLst/>
          </a:prstGeom>
          <a:noFill/>
          <a:ln w="9525">
            <a:noFill/>
            <a:miter lim="800000"/>
            <a:headEnd/>
            <a:tailEnd/>
          </a:ln>
          <a:effectLst/>
        </p:spPr>
        <p:txBody>
          <a:bodyPr>
            <a:spAutoFit/>
          </a:bodyPr>
          <a:lstStyle/>
          <a:p>
            <a:pPr>
              <a:buFontTx/>
              <a:buNone/>
            </a:pPr>
            <a:r>
              <a:rPr kumimoji="0" lang="en-US"/>
              <a:t>Null hypothesis is accepted</a:t>
            </a:r>
          </a:p>
        </p:txBody>
      </p:sp>
      <p:sp>
        <p:nvSpPr>
          <p:cNvPr id="455694" name="Line 14"/>
          <p:cNvSpPr>
            <a:spLocks noChangeShapeType="1"/>
          </p:cNvSpPr>
          <p:nvPr/>
        </p:nvSpPr>
        <p:spPr bwMode="auto">
          <a:xfrm flipH="1">
            <a:off x="5867400" y="3733800"/>
            <a:ext cx="609600" cy="68580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55695" name="Text Box 15"/>
          <p:cNvSpPr txBox="1">
            <a:spLocks noChangeArrowheads="1"/>
          </p:cNvSpPr>
          <p:nvPr/>
        </p:nvSpPr>
        <p:spPr bwMode="auto">
          <a:xfrm>
            <a:off x="6613525" y="3429000"/>
            <a:ext cx="2073275" cy="762000"/>
          </a:xfrm>
          <a:prstGeom prst="rect">
            <a:avLst/>
          </a:prstGeom>
          <a:noFill/>
          <a:ln w="9525">
            <a:noFill/>
            <a:miter lim="800000"/>
            <a:headEnd/>
            <a:tailEnd/>
          </a:ln>
          <a:effectLst/>
        </p:spPr>
        <p:txBody>
          <a:bodyPr>
            <a:spAutoFit/>
          </a:bodyPr>
          <a:lstStyle/>
          <a:p>
            <a:pPr>
              <a:buFontTx/>
              <a:buNone/>
            </a:pPr>
            <a:r>
              <a:rPr kumimoji="0" lang="en-US"/>
              <a:t>Null hypothesis is rejected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55693"/>
                                        </p:tgtEl>
                                        <p:attrNameLst>
                                          <p:attrName>style.visibility</p:attrName>
                                        </p:attrNameLst>
                                      </p:cBhvr>
                                      <p:to>
                                        <p:strVal val="visible"/>
                                      </p:to>
                                    </p:set>
                                    <p:animEffect transition="in" filter="checkerboard(down)">
                                      <p:cBhvr>
                                        <p:cTn id="7" dur="500"/>
                                        <p:tgtEl>
                                          <p:spTgt spid="45569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55692"/>
                                        </p:tgtEl>
                                        <p:attrNameLst>
                                          <p:attrName>style.visibility</p:attrName>
                                        </p:attrNameLst>
                                      </p:cBhvr>
                                      <p:to>
                                        <p:strVal val="visible"/>
                                      </p:to>
                                    </p:set>
                                  </p:childTnLst>
                                </p:cTn>
                              </p:par>
                            </p:childTnLst>
                          </p:cTn>
                        </p:par>
                        <p:par>
                          <p:cTn id="11" fill="hold">
                            <p:stCondLst>
                              <p:cond delay="1000"/>
                            </p:stCondLst>
                            <p:childTnLst>
                              <p:par>
                                <p:cTn id="12" presetID="5" presetClass="entr" presetSubtype="5" fill="hold" grpId="0" nodeType="afterEffect">
                                  <p:stCondLst>
                                    <p:cond delay="0"/>
                                  </p:stCondLst>
                                  <p:childTnLst>
                                    <p:set>
                                      <p:cBhvr>
                                        <p:cTn id="13" dur="1" fill="hold">
                                          <p:stCondLst>
                                            <p:cond delay="0"/>
                                          </p:stCondLst>
                                        </p:cTn>
                                        <p:tgtEl>
                                          <p:spTgt spid="455695"/>
                                        </p:tgtEl>
                                        <p:attrNameLst>
                                          <p:attrName>style.visibility</p:attrName>
                                        </p:attrNameLst>
                                      </p:cBhvr>
                                      <p:to>
                                        <p:strVal val="visible"/>
                                      </p:to>
                                    </p:set>
                                    <p:animEffect transition="in" filter="checkerboard(down)">
                                      <p:cBhvr>
                                        <p:cTn id="14" dur="500"/>
                                        <p:tgtEl>
                                          <p:spTgt spid="455695"/>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455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2" grpId="0" animBg="1"/>
      <p:bldP spid="455693" grpId="0" autoUpdateAnimBg="0"/>
      <p:bldP spid="455694" grpId="0" animBg="1"/>
      <p:bldP spid="45569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609600"/>
          </a:xfrm>
        </p:spPr>
        <p:txBody>
          <a:bodyPr>
            <a:normAutofit fontScale="90000"/>
          </a:bodyPr>
          <a:lstStyle/>
          <a:p>
            <a:r>
              <a:rPr lang="en-US" sz="3600"/>
              <a:t>Example - Efficacy Test for New drug</a:t>
            </a:r>
          </a:p>
        </p:txBody>
      </p:sp>
      <p:sp>
        <p:nvSpPr>
          <p:cNvPr id="3075" name="Rectangle 3"/>
          <p:cNvSpPr>
            <a:spLocks noGrp="1" noChangeArrowheads="1"/>
          </p:cNvSpPr>
          <p:nvPr>
            <p:ph type="body" idx="1"/>
          </p:nvPr>
        </p:nvSpPr>
        <p:spPr>
          <a:xfrm>
            <a:off x="685800" y="914400"/>
            <a:ext cx="7772400" cy="5181600"/>
          </a:xfrm>
        </p:spPr>
        <p:txBody>
          <a:bodyPr/>
          <a:lstStyle/>
          <a:p>
            <a:r>
              <a:rPr lang="en-US" sz="2800"/>
              <a:t>Drug company has new drug, wishes to compare it with current standard treatment</a:t>
            </a:r>
          </a:p>
          <a:p>
            <a:r>
              <a:rPr lang="en-US" sz="2800"/>
              <a:t>Federal regulators tell company that they must demonstrate that new drug is better than current treatment to receive approval</a:t>
            </a:r>
          </a:p>
          <a:p>
            <a:r>
              <a:rPr lang="en-US" sz="2800"/>
              <a:t>Firm runs clinical trial where some patients receive new drug, and others receive standard treatment</a:t>
            </a:r>
          </a:p>
          <a:p>
            <a:r>
              <a:rPr lang="en-US" sz="2800"/>
              <a:t>Numeric response of therapeutic effect is obtained (higher scores are better).</a:t>
            </a:r>
          </a:p>
          <a:p>
            <a:r>
              <a:rPr lang="en-US" sz="2800"/>
              <a:t>Parameter of interest:  </a:t>
            </a:r>
            <a:r>
              <a:rPr lang="en-US" sz="2800" i="1">
                <a:latin typeface="Symbol" pitchFamily="18" charset="2"/>
              </a:rPr>
              <a:t>m</a:t>
            </a:r>
            <a:r>
              <a:rPr lang="en-US" sz="2800" baseline="-25000"/>
              <a:t>New</a:t>
            </a:r>
            <a:r>
              <a:rPr lang="en-US" sz="2800"/>
              <a:t> - </a:t>
            </a:r>
            <a:r>
              <a:rPr lang="en-US" sz="2800" i="1">
                <a:latin typeface="Symbol" pitchFamily="18" charset="2"/>
              </a:rPr>
              <a:t>m</a:t>
            </a:r>
            <a:r>
              <a:rPr lang="en-US" sz="2800" baseline="-25000"/>
              <a:t>Std</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838200"/>
          </a:xfrm>
        </p:spPr>
        <p:txBody>
          <a:bodyPr/>
          <a:lstStyle/>
          <a:p>
            <a:r>
              <a:rPr lang="en-US" sz="3600"/>
              <a:t>Example - Efficacy Test for New drug</a:t>
            </a:r>
          </a:p>
        </p:txBody>
      </p:sp>
      <p:sp>
        <p:nvSpPr>
          <p:cNvPr id="4099" name="Rectangle 3"/>
          <p:cNvSpPr>
            <a:spLocks noGrp="1" noChangeArrowheads="1"/>
          </p:cNvSpPr>
          <p:nvPr>
            <p:ph type="body" idx="1"/>
          </p:nvPr>
        </p:nvSpPr>
        <p:spPr>
          <a:xfrm>
            <a:off x="304800" y="1447800"/>
            <a:ext cx="8458200" cy="609600"/>
          </a:xfrm>
        </p:spPr>
        <p:txBody>
          <a:bodyPr/>
          <a:lstStyle/>
          <a:p>
            <a:r>
              <a:rPr lang="en-US" sz="2400" b="1"/>
              <a:t>Null hypothesis - </a:t>
            </a:r>
            <a:r>
              <a:rPr lang="en-US" sz="2400"/>
              <a:t>New drug is no better than standard trt</a:t>
            </a:r>
            <a:endParaRPr lang="en-US" sz="2400" b="1"/>
          </a:p>
        </p:txBody>
      </p:sp>
      <p:graphicFrame>
        <p:nvGraphicFramePr>
          <p:cNvPr id="4100" name="Object 4"/>
          <p:cNvGraphicFramePr>
            <a:graphicFrameLocks noChangeAspect="1"/>
          </p:cNvGraphicFramePr>
          <p:nvPr/>
        </p:nvGraphicFramePr>
        <p:xfrm>
          <a:off x="1219200" y="2133600"/>
          <a:ext cx="5638800" cy="525463"/>
        </p:xfrm>
        <a:graphic>
          <a:graphicData uri="http://schemas.openxmlformats.org/presentationml/2006/ole">
            <p:oleObj spid="_x0000_s160770" name="Equation" r:id="rId3" imgW="2450880" imgH="228600" progId="Equation.3">
              <p:embed/>
            </p:oleObj>
          </a:graphicData>
        </a:graphic>
      </p:graphicFrame>
      <p:sp>
        <p:nvSpPr>
          <p:cNvPr id="4101" name="Text Box 5"/>
          <p:cNvSpPr txBox="1">
            <a:spLocks noChangeArrowheads="1"/>
          </p:cNvSpPr>
          <p:nvPr/>
        </p:nvSpPr>
        <p:spPr bwMode="auto">
          <a:xfrm>
            <a:off x="457200" y="2895600"/>
            <a:ext cx="8153400" cy="457200"/>
          </a:xfrm>
          <a:prstGeom prst="rect">
            <a:avLst/>
          </a:prstGeom>
          <a:noFill/>
          <a:ln w="9525">
            <a:noFill/>
            <a:miter lim="800000"/>
            <a:headEnd/>
            <a:tailEnd/>
          </a:ln>
          <a:effectLst/>
        </p:spPr>
        <p:txBody>
          <a:bodyPr>
            <a:spAutoFit/>
          </a:bodyPr>
          <a:lstStyle/>
          <a:p>
            <a:pPr>
              <a:spcBef>
                <a:spcPct val="50000"/>
              </a:spcBef>
              <a:buFontTx/>
              <a:buChar char="•"/>
            </a:pPr>
            <a:r>
              <a:rPr lang="en-US"/>
              <a:t> </a:t>
            </a:r>
            <a:r>
              <a:rPr lang="en-US" b="1"/>
              <a:t>Alternative hypothesis - </a:t>
            </a:r>
            <a:r>
              <a:rPr lang="en-US"/>
              <a:t>New drug is better than standard trt</a:t>
            </a:r>
            <a:endParaRPr lang="en-US" sz="1800"/>
          </a:p>
        </p:txBody>
      </p:sp>
      <p:graphicFrame>
        <p:nvGraphicFramePr>
          <p:cNvPr id="4102" name="Object 6"/>
          <p:cNvGraphicFramePr>
            <a:graphicFrameLocks noChangeAspect="1"/>
          </p:cNvGraphicFramePr>
          <p:nvPr/>
        </p:nvGraphicFramePr>
        <p:xfrm>
          <a:off x="2436813" y="3657600"/>
          <a:ext cx="3506787" cy="525463"/>
        </p:xfrm>
        <a:graphic>
          <a:graphicData uri="http://schemas.openxmlformats.org/presentationml/2006/ole">
            <p:oleObj spid="_x0000_s160771" name="Equation" r:id="rId4" imgW="1523880" imgH="228600" progId="Equation.3">
              <p:embed/>
            </p:oleObj>
          </a:graphicData>
        </a:graphic>
      </p:graphicFrame>
      <p:sp>
        <p:nvSpPr>
          <p:cNvPr id="4103" name="Text Box 7"/>
          <p:cNvSpPr txBox="1">
            <a:spLocks noChangeArrowheads="1"/>
          </p:cNvSpPr>
          <p:nvPr/>
        </p:nvSpPr>
        <p:spPr bwMode="auto">
          <a:xfrm>
            <a:off x="533400" y="4343400"/>
            <a:ext cx="7467600" cy="457200"/>
          </a:xfrm>
          <a:prstGeom prst="rect">
            <a:avLst/>
          </a:prstGeom>
          <a:noFill/>
          <a:ln w="9525">
            <a:noFill/>
            <a:miter lim="800000"/>
            <a:headEnd/>
            <a:tailEnd/>
          </a:ln>
          <a:effectLst/>
        </p:spPr>
        <p:txBody>
          <a:bodyPr>
            <a:spAutoFit/>
          </a:bodyPr>
          <a:lstStyle/>
          <a:p>
            <a:pPr>
              <a:spcBef>
                <a:spcPct val="50000"/>
              </a:spcBef>
              <a:buFontTx/>
              <a:buChar char="•"/>
            </a:pPr>
            <a:r>
              <a:rPr lang="en-US"/>
              <a:t> </a:t>
            </a:r>
            <a:r>
              <a:rPr lang="en-US" b="1"/>
              <a:t>Experimental (Sample) data:</a:t>
            </a:r>
            <a:endParaRPr lang="en-US"/>
          </a:p>
        </p:txBody>
      </p:sp>
      <p:graphicFrame>
        <p:nvGraphicFramePr>
          <p:cNvPr id="4104" name="Object 8"/>
          <p:cNvGraphicFramePr>
            <a:graphicFrameLocks noChangeAspect="1"/>
          </p:cNvGraphicFramePr>
          <p:nvPr/>
        </p:nvGraphicFramePr>
        <p:xfrm>
          <a:off x="4038600" y="4953000"/>
          <a:ext cx="1395413" cy="1447800"/>
        </p:xfrm>
        <a:graphic>
          <a:graphicData uri="http://schemas.openxmlformats.org/presentationml/2006/ole">
            <p:oleObj spid="_x0000_s160772" name="Equation" r:id="rId5" imgW="685800" imgH="711000" progId="Equation.3">
              <p:embed/>
            </p:oleObj>
          </a:graphicData>
        </a:graphic>
      </p:graphicFrame>
      <p:sp>
        <p:nvSpPr>
          <p:cNvPr id="4105" name="Line 9"/>
          <p:cNvSpPr>
            <a:spLocks noChangeShapeType="1"/>
          </p:cNvSpPr>
          <p:nvPr/>
        </p:nvSpPr>
        <p:spPr bwMode="auto">
          <a:xfrm>
            <a:off x="3886200" y="4876800"/>
            <a:ext cx="1676400" cy="0"/>
          </a:xfrm>
          <a:prstGeom prst="line">
            <a:avLst/>
          </a:prstGeom>
          <a:noFill/>
          <a:ln w="9525">
            <a:solidFill>
              <a:schemeClr val="tx1"/>
            </a:solidFill>
            <a:round/>
            <a:headEnd/>
            <a:tailEnd/>
          </a:ln>
          <a:effectLst/>
        </p:spPr>
        <p:txBody>
          <a:bodyPr wrap="none" anchor="ctr"/>
          <a:lstStyle/>
          <a:p>
            <a:endParaRPr lang="en-US"/>
          </a:p>
        </p:txBody>
      </p:sp>
      <p:sp>
        <p:nvSpPr>
          <p:cNvPr id="4106" name="Line 10"/>
          <p:cNvSpPr>
            <a:spLocks noChangeShapeType="1"/>
          </p:cNvSpPr>
          <p:nvPr/>
        </p:nvSpPr>
        <p:spPr bwMode="auto">
          <a:xfrm>
            <a:off x="3886200" y="4876800"/>
            <a:ext cx="0" cy="1676400"/>
          </a:xfrm>
          <a:prstGeom prst="line">
            <a:avLst/>
          </a:prstGeom>
          <a:noFill/>
          <a:ln w="9525">
            <a:solidFill>
              <a:schemeClr val="tx1"/>
            </a:solidFill>
            <a:round/>
            <a:headEnd/>
            <a:tailEnd/>
          </a:ln>
          <a:effectLst/>
        </p:spPr>
        <p:txBody>
          <a:bodyPr wrap="none" anchor="ctr"/>
          <a:lstStyle/>
          <a:p>
            <a:endParaRPr lang="en-US"/>
          </a:p>
        </p:txBody>
      </p:sp>
      <p:sp>
        <p:nvSpPr>
          <p:cNvPr id="4107" name="Line 11"/>
          <p:cNvSpPr>
            <a:spLocks noChangeShapeType="1"/>
          </p:cNvSpPr>
          <p:nvPr/>
        </p:nvSpPr>
        <p:spPr bwMode="auto">
          <a:xfrm>
            <a:off x="5562600" y="4876800"/>
            <a:ext cx="0" cy="1676400"/>
          </a:xfrm>
          <a:prstGeom prst="line">
            <a:avLst/>
          </a:prstGeom>
          <a:noFill/>
          <a:ln w="9525">
            <a:solidFill>
              <a:schemeClr val="tx1"/>
            </a:solidFill>
            <a:round/>
            <a:headEnd/>
            <a:tailEnd/>
          </a:ln>
          <a:effectLst/>
        </p:spPr>
        <p:txBody>
          <a:bodyPr wrap="none" anchor="ctr"/>
          <a:lstStyle/>
          <a:p>
            <a:endParaRPr lang="en-US"/>
          </a:p>
        </p:txBody>
      </p:sp>
      <p:sp>
        <p:nvSpPr>
          <p:cNvPr id="4108" name="Line 12"/>
          <p:cNvSpPr>
            <a:spLocks noChangeShapeType="1"/>
          </p:cNvSpPr>
          <p:nvPr/>
        </p:nvSpPr>
        <p:spPr bwMode="auto">
          <a:xfrm>
            <a:off x="3886200" y="6553200"/>
            <a:ext cx="1752600" cy="0"/>
          </a:xfrm>
          <a:prstGeom prst="line">
            <a:avLst/>
          </a:prstGeom>
          <a:noFill/>
          <a:ln w="9525">
            <a:solidFill>
              <a:schemeClr val="tx1"/>
            </a:solidFill>
            <a:round/>
            <a:headEnd/>
            <a:tailEnd/>
          </a:ln>
          <a:effectLst/>
        </p:spPr>
        <p:txBody>
          <a:bodyPr wrap="none" anchor="ctr"/>
          <a:lstStyle/>
          <a:p>
            <a:endParaRPr lang="en-US"/>
          </a:p>
        </p:txBody>
      </p:sp>
      <p:sp>
        <p:nvSpPr>
          <p:cNvPr id="4109" name="Line 13"/>
          <p:cNvSpPr>
            <a:spLocks noChangeShapeType="1"/>
          </p:cNvSpPr>
          <p:nvPr/>
        </p:nvSpPr>
        <p:spPr bwMode="auto">
          <a:xfrm>
            <a:off x="4724400" y="4876800"/>
            <a:ext cx="0" cy="1676400"/>
          </a:xfrm>
          <a:prstGeom prst="line">
            <a:avLst/>
          </a:prstGeom>
          <a:noFill/>
          <a:ln w="9525">
            <a:solidFill>
              <a:schemeClr val="tx1"/>
            </a:solidFill>
            <a:round/>
            <a:headEnd/>
            <a:tailEnd/>
          </a:ln>
          <a:effectLst/>
        </p:spPr>
        <p:txBody>
          <a:bodyPr wrap="none" anchor="ctr"/>
          <a:lstStyle/>
          <a:p>
            <a:endParaRPr lang="en-US"/>
          </a:p>
        </p:txBody>
      </p:sp>
      <p:sp>
        <p:nvSpPr>
          <p:cNvPr id="4110" name="Line 14"/>
          <p:cNvSpPr>
            <a:spLocks noChangeShapeType="1"/>
          </p:cNvSpPr>
          <p:nvPr/>
        </p:nvSpPr>
        <p:spPr bwMode="auto">
          <a:xfrm>
            <a:off x="3886200" y="5562600"/>
            <a:ext cx="1676400" cy="0"/>
          </a:xfrm>
          <a:prstGeom prst="line">
            <a:avLst/>
          </a:prstGeom>
          <a:noFill/>
          <a:ln w="9525">
            <a:solidFill>
              <a:schemeClr val="tx1"/>
            </a:solidFill>
            <a:round/>
            <a:headEnd/>
            <a:tailEnd/>
          </a:ln>
          <a:effectLst/>
        </p:spPr>
        <p:txBody>
          <a:bodyPr wrap="none" anchor="ctr"/>
          <a:lstStyle/>
          <a:p>
            <a:endParaRPr lang="en-US"/>
          </a:p>
        </p:txBody>
      </p:sp>
      <p:sp>
        <p:nvSpPr>
          <p:cNvPr id="4111" name="Line 15"/>
          <p:cNvSpPr>
            <a:spLocks noChangeShapeType="1"/>
          </p:cNvSpPr>
          <p:nvPr/>
        </p:nvSpPr>
        <p:spPr bwMode="auto">
          <a:xfrm>
            <a:off x="3886200" y="6019800"/>
            <a:ext cx="16764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304800"/>
            <a:ext cx="8686800" cy="838200"/>
          </a:xfrm>
        </p:spPr>
        <p:txBody>
          <a:bodyPr>
            <a:normAutofit fontScale="90000"/>
          </a:bodyPr>
          <a:lstStyle/>
          <a:p>
            <a:r>
              <a:rPr lang="en-US" sz="3600"/>
              <a:t>Sampling Distribution of Difference in Means</a:t>
            </a:r>
          </a:p>
        </p:txBody>
      </p:sp>
      <p:sp>
        <p:nvSpPr>
          <p:cNvPr id="5123" name="Rectangle 3"/>
          <p:cNvSpPr>
            <a:spLocks noGrp="1" noChangeArrowheads="1"/>
          </p:cNvSpPr>
          <p:nvPr>
            <p:ph type="body" idx="1"/>
          </p:nvPr>
        </p:nvSpPr>
        <p:spPr>
          <a:xfrm>
            <a:off x="685800" y="1524000"/>
            <a:ext cx="7772400" cy="914400"/>
          </a:xfrm>
        </p:spPr>
        <p:txBody>
          <a:bodyPr/>
          <a:lstStyle/>
          <a:p>
            <a:r>
              <a:rPr lang="en-US" sz="2400"/>
              <a:t>In large samples, the difference in two sample means is approximately normally distributed:</a:t>
            </a:r>
          </a:p>
        </p:txBody>
      </p:sp>
      <p:graphicFrame>
        <p:nvGraphicFramePr>
          <p:cNvPr id="5124" name="Object 4"/>
          <p:cNvGraphicFramePr>
            <a:graphicFrameLocks noChangeAspect="1"/>
          </p:cNvGraphicFramePr>
          <p:nvPr/>
        </p:nvGraphicFramePr>
        <p:xfrm>
          <a:off x="2209800" y="2514600"/>
          <a:ext cx="3886200" cy="985838"/>
        </p:xfrm>
        <a:graphic>
          <a:graphicData uri="http://schemas.openxmlformats.org/presentationml/2006/ole">
            <p:oleObj spid="_x0000_s161794" name="Equation" r:id="rId3" imgW="2095200" imgH="533160" progId="Equation.3">
              <p:embed/>
            </p:oleObj>
          </a:graphicData>
        </a:graphic>
      </p:graphicFrame>
      <p:sp>
        <p:nvSpPr>
          <p:cNvPr id="5126" name="Text Box 6"/>
          <p:cNvSpPr txBox="1">
            <a:spLocks noChangeArrowheads="1"/>
          </p:cNvSpPr>
          <p:nvPr/>
        </p:nvSpPr>
        <p:spPr bwMode="auto">
          <a:xfrm>
            <a:off x="914400" y="3733800"/>
            <a:ext cx="6705600" cy="457200"/>
          </a:xfrm>
          <a:prstGeom prst="rect">
            <a:avLst/>
          </a:prstGeom>
          <a:noFill/>
          <a:ln w="9525">
            <a:noFill/>
            <a:miter lim="800000"/>
            <a:headEnd/>
            <a:tailEnd/>
          </a:ln>
          <a:effectLst/>
        </p:spPr>
        <p:txBody>
          <a:bodyPr>
            <a:spAutoFit/>
          </a:bodyPr>
          <a:lstStyle/>
          <a:p>
            <a:pPr>
              <a:spcBef>
                <a:spcPct val="50000"/>
              </a:spcBef>
              <a:buFontTx/>
              <a:buChar char="•"/>
            </a:pPr>
            <a:r>
              <a:rPr lang="en-US"/>
              <a:t> Under the null hypothesis, </a:t>
            </a:r>
            <a:r>
              <a:rPr lang="en-US" i="1">
                <a:latin typeface="Symbol" pitchFamily="18" charset="2"/>
              </a:rPr>
              <a:t>m</a:t>
            </a:r>
            <a:r>
              <a:rPr lang="en-US" baseline="-25000"/>
              <a:t>1</a:t>
            </a:r>
            <a:r>
              <a:rPr lang="en-US"/>
              <a:t>-</a:t>
            </a:r>
            <a:r>
              <a:rPr lang="en-US" i="1">
                <a:latin typeface="Symbol" pitchFamily="18" charset="2"/>
              </a:rPr>
              <a:t>m</a:t>
            </a:r>
            <a:r>
              <a:rPr lang="en-US" baseline="-25000"/>
              <a:t>2</a:t>
            </a:r>
            <a:r>
              <a:rPr lang="en-US"/>
              <a:t>=0 and:</a:t>
            </a:r>
          </a:p>
        </p:txBody>
      </p:sp>
      <p:graphicFrame>
        <p:nvGraphicFramePr>
          <p:cNvPr id="5127" name="Object 7"/>
          <p:cNvGraphicFramePr>
            <a:graphicFrameLocks noChangeAspect="1"/>
          </p:cNvGraphicFramePr>
          <p:nvPr/>
        </p:nvGraphicFramePr>
        <p:xfrm>
          <a:off x="2667000" y="4495800"/>
          <a:ext cx="2667000" cy="1244600"/>
        </p:xfrm>
        <a:graphic>
          <a:graphicData uri="http://schemas.openxmlformats.org/presentationml/2006/ole">
            <p:oleObj spid="_x0000_s161795" name="Equation" r:id="rId4" imgW="1523880" imgH="711000" progId="Equation.3">
              <p:embed/>
            </p:oleObj>
          </a:graphicData>
        </a:graphic>
      </p:graphicFrame>
      <p:sp>
        <p:nvSpPr>
          <p:cNvPr id="5128" name="Text Box 8"/>
          <p:cNvSpPr txBox="1">
            <a:spLocks noChangeArrowheads="1"/>
          </p:cNvSpPr>
          <p:nvPr/>
        </p:nvSpPr>
        <p:spPr bwMode="auto">
          <a:xfrm>
            <a:off x="914400" y="6019800"/>
            <a:ext cx="7239000" cy="457200"/>
          </a:xfrm>
          <a:prstGeom prst="rect">
            <a:avLst/>
          </a:prstGeom>
          <a:noFill/>
          <a:ln w="9525">
            <a:noFill/>
            <a:miter lim="800000"/>
            <a:headEnd/>
            <a:tailEnd/>
          </a:ln>
          <a:effectLst/>
        </p:spPr>
        <p:txBody>
          <a:bodyPr>
            <a:spAutoFit/>
          </a:bodyPr>
          <a:lstStyle/>
          <a:p>
            <a:pPr>
              <a:spcBef>
                <a:spcPct val="50000"/>
              </a:spcBef>
              <a:buFontTx/>
              <a:buChar char="•"/>
            </a:pPr>
            <a:r>
              <a:rPr lang="en-US"/>
              <a:t> </a:t>
            </a:r>
            <a:r>
              <a:rPr lang="en-US" i="1">
                <a:latin typeface="Symbol" pitchFamily="18" charset="2"/>
              </a:rPr>
              <a:t>s</a:t>
            </a:r>
            <a:r>
              <a:rPr lang="en-US" baseline="-25000"/>
              <a:t>1</a:t>
            </a:r>
            <a:r>
              <a:rPr lang="en-US" baseline="30000"/>
              <a:t>2</a:t>
            </a:r>
            <a:r>
              <a:rPr lang="en-US"/>
              <a:t> and </a:t>
            </a:r>
            <a:r>
              <a:rPr lang="en-US" i="1">
                <a:latin typeface="Symbol" pitchFamily="18" charset="2"/>
              </a:rPr>
              <a:t>s</a:t>
            </a:r>
            <a:r>
              <a:rPr lang="en-US" baseline="-25000"/>
              <a:t>2</a:t>
            </a:r>
            <a:r>
              <a:rPr lang="en-US" baseline="30000"/>
              <a:t>2 </a:t>
            </a:r>
            <a:r>
              <a:rPr lang="en-US"/>
              <a:t> are unknown and estimated by </a:t>
            </a:r>
            <a:r>
              <a:rPr lang="en-US" i="1"/>
              <a:t>s</a:t>
            </a:r>
            <a:r>
              <a:rPr lang="en-US" baseline="-25000"/>
              <a:t>1</a:t>
            </a:r>
            <a:r>
              <a:rPr lang="en-US" baseline="30000"/>
              <a:t>2</a:t>
            </a:r>
            <a:r>
              <a:rPr lang="en-US"/>
              <a:t> and </a:t>
            </a:r>
            <a:r>
              <a:rPr lang="en-US" i="1"/>
              <a:t>s</a:t>
            </a:r>
            <a:r>
              <a:rPr lang="en-US" baseline="-25000"/>
              <a:t>2</a:t>
            </a:r>
            <a:r>
              <a:rPr lang="en-US" baseline="30000"/>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Statistical estimation</a:t>
            </a:r>
            <a:endParaRPr lang="en-US" sz="3400">
              <a:solidFill>
                <a:schemeClr val="tx2"/>
              </a:solidFill>
              <a:latin typeface="Times New Roman" pitchFamily="18" charset="0"/>
            </a:endParaRPr>
          </a:p>
        </p:txBody>
      </p:sp>
      <p:sp>
        <p:nvSpPr>
          <p:cNvPr id="433156" name="Oval 4"/>
          <p:cNvSpPr>
            <a:spLocks noChangeArrowheads="1"/>
          </p:cNvSpPr>
          <p:nvPr/>
        </p:nvSpPr>
        <p:spPr bwMode="auto">
          <a:xfrm>
            <a:off x="1219200" y="1905000"/>
            <a:ext cx="2514600" cy="2438400"/>
          </a:xfrm>
          <a:prstGeom prst="ellipse">
            <a:avLst/>
          </a:prstGeom>
          <a:solidFill>
            <a:schemeClr val="bg1"/>
          </a:solidFill>
          <a:ln w="28575">
            <a:solidFill>
              <a:schemeClr val="tx1"/>
            </a:solidFill>
            <a:miter lim="800000"/>
            <a:headEnd/>
            <a:tailEnd/>
          </a:ln>
          <a:effectLst/>
        </p:spPr>
        <p:txBody>
          <a:bodyPr wrap="none" anchor="ctr"/>
          <a:lstStyle/>
          <a:p>
            <a:pPr algn="ctr">
              <a:buFontTx/>
              <a:buNone/>
            </a:pPr>
            <a:r>
              <a:rPr kumimoji="0" lang="en-US" sz="2000"/>
              <a:t>Population</a:t>
            </a:r>
          </a:p>
        </p:txBody>
      </p:sp>
      <p:sp>
        <p:nvSpPr>
          <p:cNvPr id="433157" name="Freeform 5"/>
          <p:cNvSpPr>
            <a:spLocks/>
          </p:cNvSpPr>
          <p:nvPr/>
        </p:nvSpPr>
        <p:spPr bwMode="auto">
          <a:xfrm>
            <a:off x="3657600" y="2667000"/>
            <a:ext cx="2895600" cy="2286000"/>
          </a:xfrm>
          <a:custGeom>
            <a:avLst/>
            <a:gdLst/>
            <a:ahLst/>
            <a:cxnLst>
              <a:cxn ang="0">
                <a:pos x="0" y="0"/>
              </a:cxn>
              <a:cxn ang="0">
                <a:pos x="912" y="336"/>
              </a:cxn>
              <a:cxn ang="0">
                <a:pos x="1824" y="1440"/>
              </a:cxn>
            </a:cxnLst>
            <a:rect l="0" t="0" r="r" b="b"/>
            <a:pathLst>
              <a:path w="1824" h="1440">
                <a:moveTo>
                  <a:pt x="0" y="0"/>
                </a:moveTo>
                <a:cubicBezTo>
                  <a:pt x="304" y="48"/>
                  <a:pt x="608" y="96"/>
                  <a:pt x="912" y="336"/>
                </a:cubicBezTo>
                <a:cubicBezTo>
                  <a:pt x="1216" y="576"/>
                  <a:pt x="1672" y="1256"/>
                  <a:pt x="1824" y="1440"/>
                </a:cubicBezTo>
              </a:path>
            </a:pathLst>
          </a:custGeom>
          <a:noFill/>
          <a:ln w="28575" cap="flat" cmpd="sng">
            <a:solidFill>
              <a:schemeClr val="tx1"/>
            </a:solidFill>
            <a:prstDash val="solid"/>
            <a:miter lim="800000"/>
            <a:headEnd type="none" w="med" len="med"/>
            <a:tailEnd type="triangle" w="med" len="med"/>
          </a:ln>
          <a:effectLst/>
        </p:spPr>
        <p:txBody>
          <a:bodyPr wrap="none" anchor="ctr"/>
          <a:lstStyle/>
          <a:p>
            <a:endParaRPr lang="en-US"/>
          </a:p>
        </p:txBody>
      </p:sp>
      <p:sp>
        <p:nvSpPr>
          <p:cNvPr id="433158" name="Oval 6"/>
          <p:cNvSpPr>
            <a:spLocks noChangeArrowheads="1"/>
          </p:cNvSpPr>
          <p:nvPr/>
        </p:nvSpPr>
        <p:spPr bwMode="auto">
          <a:xfrm>
            <a:off x="5410200" y="4953000"/>
            <a:ext cx="2438400" cy="762000"/>
          </a:xfrm>
          <a:prstGeom prst="ellipse">
            <a:avLst/>
          </a:prstGeom>
          <a:solidFill>
            <a:schemeClr val="bg1"/>
          </a:solidFill>
          <a:ln w="9525">
            <a:solidFill>
              <a:schemeClr val="tx1"/>
            </a:solidFill>
            <a:miter lim="800000"/>
            <a:headEnd/>
            <a:tailEnd/>
          </a:ln>
          <a:effectLst/>
        </p:spPr>
        <p:txBody>
          <a:bodyPr wrap="none" anchor="ctr"/>
          <a:lstStyle/>
          <a:p>
            <a:pPr algn="ctr">
              <a:buFontTx/>
              <a:buNone/>
            </a:pPr>
            <a:r>
              <a:rPr kumimoji="0" lang="en-US" sz="2000"/>
              <a:t>Random sample</a:t>
            </a:r>
          </a:p>
        </p:txBody>
      </p:sp>
      <p:sp>
        <p:nvSpPr>
          <p:cNvPr id="433159" name="Text Box 7"/>
          <p:cNvSpPr txBox="1">
            <a:spLocks noChangeArrowheads="1"/>
          </p:cNvSpPr>
          <p:nvPr/>
        </p:nvSpPr>
        <p:spPr bwMode="auto">
          <a:xfrm>
            <a:off x="1219200" y="4495800"/>
            <a:ext cx="1803400" cy="427038"/>
          </a:xfrm>
          <a:prstGeom prst="rect">
            <a:avLst/>
          </a:prstGeom>
          <a:noFill/>
          <a:ln w="9525">
            <a:noFill/>
            <a:miter lim="800000"/>
            <a:headEnd/>
            <a:tailEnd/>
          </a:ln>
          <a:effectLst/>
        </p:spPr>
        <p:txBody>
          <a:bodyPr wrap="none">
            <a:spAutoFit/>
          </a:bodyPr>
          <a:lstStyle/>
          <a:p>
            <a:pPr>
              <a:buFontTx/>
              <a:buNone/>
            </a:pPr>
            <a:r>
              <a:rPr kumimoji="0" lang="en-US" b="1">
                <a:solidFill>
                  <a:srgbClr val="0511F9"/>
                </a:solidFill>
              </a:rPr>
              <a:t>Parameters</a:t>
            </a:r>
          </a:p>
        </p:txBody>
      </p:sp>
      <p:sp>
        <p:nvSpPr>
          <p:cNvPr id="433160" name="Text Box 8"/>
          <p:cNvSpPr txBox="1">
            <a:spLocks noChangeArrowheads="1"/>
          </p:cNvSpPr>
          <p:nvPr/>
        </p:nvSpPr>
        <p:spPr bwMode="auto">
          <a:xfrm>
            <a:off x="6172200" y="5943600"/>
            <a:ext cx="1479550" cy="427038"/>
          </a:xfrm>
          <a:prstGeom prst="rect">
            <a:avLst/>
          </a:prstGeom>
          <a:noFill/>
          <a:ln w="9525">
            <a:noFill/>
            <a:miter lim="800000"/>
            <a:headEnd/>
            <a:tailEnd/>
          </a:ln>
          <a:effectLst/>
        </p:spPr>
        <p:txBody>
          <a:bodyPr wrap="none">
            <a:spAutoFit/>
          </a:bodyPr>
          <a:lstStyle/>
          <a:p>
            <a:pPr>
              <a:buFontTx/>
              <a:buNone/>
            </a:pPr>
            <a:r>
              <a:rPr kumimoji="0" lang="en-US" b="1">
                <a:solidFill>
                  <a:srgbClr val="0511F9"/>
                </a:solidFill>
              </a:rPr>
              <a:t>Statistics</a:t>
            </a:r>
          </a:p>
        </p:txBody>
      </p:sp>
      <p:sp>
        <p:nvSpPr>
          <p:cNvPr id="433163" name="Line 11"/>
          <p:cNvSpPr>
            <a:spLocks noChangeShapeType="1"/>
          </p:cNvSpPr>
          <p:nvPr/>
        </p:nvSpPr>
        <p:spPr bwMode="auto">
          <a:xfrm flipH="1">
            <a:off x="5257800" y="2667000"/>
            <a:ext cx="609600" cy="68580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33164" name="Text Box 12"/>
          <p:cNvSpPr txBox="1">
            <a:spLocks noChangeArrowheads="1"/>
          </p:cNvSpPr>
          <p:nvPr/>
        </p:nvSpPr>
        <p:spPr bwMode="auto">
          <a:xfrm>
            <a:off x="5867400" y="1676400"/>
            <a:ext cx="2971800" cy="1492250"/>
          </a:xfrm>
          <a:prstGeom prst="rect">
            <a:avLst/>
          </a:prstGeom>
          <a:noFill/>
          <a:ln w="9525">
            <a:noFill/>
            <a:miter lim="800000"/>
            <a:headEnd/>
            <a:tailEnd/>
          </a:ln>
          <a:effectLst/>
        </p:spPr>
        <p:txBody>
          <a:bodyPr>
            <a:spAutoFit/>
          </a:bodyPr>
          <a:lstStyle/>
          <a:p>
            <a:pPr>
              <a:buFontTx/>
              <a:buNone/>
            </a:pPr>
            <a:r>
              <a:rPr kumimoji="0" lang="en-US" sz="2000"/>
              <a:t>Every member of the </a:t>
            </a:r>
          </a:p>
          <a:p>
            <a:pPr>
              <a:buFontTx/>
              <a:buNone/>
            </a:pPr>
            <a:r>
              <a:rPr kumimoji="0" lang="en-US" sz="2000"/>
              <a:t>population has the </a:t>
            </a:r>
          </a:p>
          <a:p>
            <a:pPr>
              <a:buFontTx/>
              <a:buNone/>
            </a:pPr>
            <a:r>
              <a:rPr kumimoji="0" lang="en-US" sz="2000"/>
              <a:t>same chance of being</a:t>
            </a:r>
          </a:p>
          <a:p>
            <a:pPr>
              <a:buFontTx/>
              <a:buNone/>
            </a:pPr>
            <a:r>
              <a:rPr kumimoji="0" lang="en-US" sz="2000"/>
              <a:t>selected in the sample</a:t>
            </a:r>
            <a:endParaRPr kumimoji="0" lang="en-US"/>
          </a:p>
        </p:txBody>
      </p:sp>
      <p:sp>
        <p:nvSpPr>
          <p:cNvPr id="433165" name="Line 13"/>
          <p:cNvSpPr>
            <a:spLocks noChangeShapeType="1"/>
          </p:cNvSpPr>
          <p:nvPr/>
        </p:nvSpPr>
        <p:spPr bwMode="auto">
          <a:xfrm flipH="1" flipV="1">
            <a:off x="2895600" y="5029200"/>
            <a:ext cx="3200400" cy="1219200"/>
          </a:xfrm>
          <a:prstGeom prst="line">
            <a:avLst/>
          </a:prstGeom>
          <a:noFill/>
          <a:ln w="38100">
            <a:solidFill>
              <a:schemeClr val="tx1"/>
            </a:solidFill>
            <a:prstDash val="sysDot"/>
            <a:miter lim="800000"/>
            <a:headEnd/>
            <a:tailEnd type="triangle" w="med" len="med"/>
          </a:ln>
          <a:effectLst/>
        </p:spPr>
        <p:txBody>
          <a:bodyPr wrap="none" anchor="ctr"/>
          <a:lstStyle/>
          <a:p>
            <a:endParaRPr lang="en-US"/>
          </a:p>
        </p:txBody>
      </p:sp>
      <p:sp>
        <p:nvSpPr>
          <p:cNvPr id="433167" name="Text Box 15"/>
          <p:cNvSpPr txBox="1">
            <a:spLocks noChangeArrowheads="1"/>
          </p:cNvSpPr>
          <p:nvPr/>
        </p:nvSpPr>
        <p:spPr bwMode="auto">
          <a:xfrm>
            <a:off x="3733800" y="5029200"/>
            <a:ext cx="1460500" cy="427038"/>
          </a:xfrm>
          <a:prstGeom prst="rect">
            <a:avLst/>
          </a:prstGeom>
          <a:noFill/>
          <a:ln w="9525">
            <a:noFill/>
            <a:miter lim="800000"/>
            <a:headEnd/>
            <a:tailEnd/>
          </a:ln>
          <a:effectLst/>
        </p:spPr>
        <p:txBody>
          <a:bodyPr wrap="none">
            <a:spAutoFit/>
          </a:bodyPr>
          <a:lstStyle/>
          <a:p>
            <a:pPr>
              <a:buFontTx/>
              <a:buNone/>
            </a:pPr>
            <a:r>
              <a:rPr kumimoji="0" lang="en-US" dirty="0"/>
              <a:t>estimation</a:t>
            </a:r>
          </a:p>
        </p:txBody>
      </p:sp>
      <p:sp>
        <p:nvSpPr>
          <p:cNvPr id="12" name="Oval 11"/>
          <p:cNvSpPr/>
          <p:nvPr/>
        </p:nvSpPr>
        <p:spPr>
          <a:xfrm>
            <a:off x="2362200" y="21336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25908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752600" y="25146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35814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19400" y="3581400"/>
            <a:ext cx="3810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33164"/>
                                        </p:tgtEl>
                                        <p:attrNameLst>
                                          <p:attrName>style.visibility</p:attrName>
                                        </p:attrNameLst>
                                      </p:cBhvr>
                                      <p:to>
                                        <p:strVal val="visible"/>
                                      </p:to>
                                    </p:set>
                                    <p:animEffect transition="in" filter="slide(fromRight)">
                                      <p:cBhvr>
                                        <p:cTn id="7" dur="500"/>
                                        <p:tgtEl>
                                          <p:spTgt spid="43316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331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3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3" grpId="0" animBg="1"/>
      <p:bldP spid="433164" grpId="0" autoUpdateAnimBg="0"/>
      <p:bldP spid="433165" grpId="0" animBg="1"/>
      <p:bldP spid="4331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r>
              <a:rPr lang="en-US" sz="3600"/>
              <a:t>Example - Efficacy Test for New drug</a:t>
            </a:r>
          </a:p>
        </p:txBody>
      </p:sp>
      <p:sp>
        <p:nvSpPr>
          <p:cNvPr id="6147" name="Rectangle 3"/>
          <p:cNvSpPr>
            <a:spLocks noGrp="1" noChangeArrowheads="1"/>
          </p:cNvSpPr>
          <p:nvPr>
            <p:ph type="body" idx="1"/>
          </p:nvPr>
        </p:nvSpPr>
        <p:spPr>
          <a:xfrm>
            <a:off x="228600" y="1524000"/>
            <a:ext cx="8686800" cy="4953000"/>
          </a:xfrm>
        </p:spPr>
        <p:txBody>
          <a:bodyPr/>
          <a:lstStyle/>
          <a:p>
            <a:r>
              <a:rPr lang="en-US" sz="2400" b="1"/>
              <a:t>Type I error - </a:t>
            </a:r>
            <a:r>
              <a:rPr lang="en-US" sz="2400"/>
              <a:t>Concluding that the new drug is better than the standard (</a:t>
            </a:r>
            <a:r>
              <a:rPr lang="en-US" sz="2400" i="1"/>
              <a:t>H</a:t>
            </a:r>
            <a:r>
              <a:rPr lang="en-US" sz="2400" baseline="-25000"/>
              <a:t>A</a:t>
            </a:r>
            <a:r>
              <a:rPr lang="en-US" sz="2400"/>
              <a:t>) when in fact it is no better (</a:t>
            </a:r>
            <a:r>
              <a:rPr lang="en-US" sz="2400" i="1"/>
              <a:t>H</a:t>
            </a:r>
            <a:r>
              <a:rPr lang="en-US" sz="2400" baseline="-25000"/>
              <a:t>0</a:t>
            </a:r>
            <a:r>
              <a:rPr lang="en-US" sz="2400"/>
              <a:t>). Ineffective drug is deemed better.</a:t>
            </a:r>
            <a:endParaRPr lang="en-US" sz="2800"/>
          </a:p>
          <a:p>
            <a:pPr lvl="1"/>
            <a:r>
              <a:rPr lang="en-US" sz="2400"/>
              <a:t>Traditionally </a:t>
            </a:r>
            <a:r>
              <a:rPr lang="en-US" sz="2400" i="1">
                <a:latin typeface="Symbol" pitchFamily="18" charset="2"/>
              </a:rPr>
              <a:t>a</a:t>
            </a:r>
            <a:r>
              <a:rPr lang="en-US" sz="2400">
                <a:latin typeface="Symbol" pitchFamily="18" charset="2"/>
              </a:rPr>
              <a:t> </a:t>
            </a:r>
            <a:r>
              <a:rPr lang="en-US" sz="2400"/>
              <a:t>= P(Type I error) = 0.05</a:t>
            </a:r>
          </a:p>
          <a:p>
            <a:pPr lvl="1">
              <a:buFontTx/>
              <a:buNone/>
            </a:pPr>
            <a:endParaRPr lang="en-US" sz="2400"/>
          </a:p>
          <a:p>
            <a:r>
              <a:rPr lang="en-US" sz="2400" b="1"/>
              <a:t>Type II error - </a:t>
            </a:r>
            <a:r>
              <a:rPr lang="en-US" sz="2400"/>
              <a:t>Failing to conclude that the new drug is better (</a:t>
            </a:r>
            <a:r>
              <a:rPr lang="en-US" sz="2400" i="1"/>
              <a:t>H</a:t>
            </a:r>
            <a:r>
              <a:rPr lang="en-US" sz="2400" baseline="-25000"/>
              <a:t>A</a:t>
            </a:r>
            <a:r>
              <a:rPr lang="en-US" sz="2400"/>
              <a:t>) when in fact it is. Effective drug is deemed to be no better.</a:t>
            </a:r>
            <a:endParaRPr lang="en-US" sz="2800"/>
          </a:p>
          <a:p>
            <a:pPr lvl="1"/>
            <a:r>
              <a:rPr lang="en-US" sz="2400"/>
              <a:t>Traditionally a clinically important difference (</a:t>
            </a:r>
            <a:r>
              <a:rPr lang="en-US" sz="2400">
                <a:latin typeface="Symbol" pitchFamily="18" charset="2"/>
              </a:rPr>
              <a:t>D)</a:t>
            </a:r>
            <a:r>
              <a:rPr lang="en-US" sz="2400"/>
              <a:t> is assigned and sample sizes chosen so that:</a:t>
            </a:r>
          </a:p>
          <a:p>
            <a:pPr lvl="1">
              <a:buFontTx/>
              <a:buNone/>
            </a:pPr>
            <a:r>
              <a:rPr lang="en-US" sz="2400"/>
              <a:t>      </a:t>
            </a:r>
            <a:r>
              <a:rPr lang="en-US" sz="2400" i="1">
                <a:latin typeface="Symbol" pitchFamily="18" charset="2"/>
              </a:rPr>
              <a:t>b</a:t>
            </a:r>
            <a:r>
              <a:rPr lang="en-US" sz="2400"/>
              <a:t> = P(Type II error | </a:t>
            </a:r>
            <a:r>
              <a:rPr lang="en-US" sz="2400" i="1">
                <a:latin typeface="Symbol" pitchFamily="18" charset="2"/>
              </a:rPr>
              <a:t>m</a:t>
            </a:r>
            <a:r>
              <a:rPr lang="en-US" sz="2400" baseline="-25000"/>
              <a:t>1</a:t>
            </a:r>
            <a:r>
              <a:rPr lang="en-US" sz="2400"/>
              <a:t>-</a:t>
            </a:r>
            <a:r>
              <a:rPr lang="en-US" sz="2400" i="1">
                <a:latin typeface="Symbol" pitchFamily="18" charset="2"/>
              </a:rPr>
              <a:t>m</a:t>
            </a:r>
            <a:r>
              <a:rPr lang="en-US" sz="2400" baseline="-25000"/>
              <a:t>2</a:t>
            </a:r>
            <a:r>
              <a:rPr lang="en-US" sz="2400"/>
              <a:t> = </a:t>
            </a:r>
            <a:r>
              <a:rPr lang="en-US" sz="2400">
                <a:latin typeface="Symbol" pitchFamily="18" charset="2"/>
              </a:rPr>
              <a:t>D</a:t>
            </a:r>
            <a:r>
              <a:rPr lang="en-US" sz="2400"/>
              <a:t>) </a:t>
            </a:r>
            <a:r>
              <a:rPr lang="en-US" sz="2400">
                <a:sym typeface="Symbol" pitchFamily="18" charset="2"/>
              </a:rPr>
              <a:t> .20</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685800"/>
          </a:xfrm>
        </p:spPr>
        <p:txBody>
          <a:bodyPr/>
          <a:lstStyle/>
          <a:p>
            <a:r>
              <a:rPr lang="en-US" sz="3600"/>
              <a:t>Elements of a Hypothesis Test</a:t>
            </a:r>
          </a:p>
        </p:txBody>
      </p:sp>
      <p:sp>
        <p:nvSpPr>
          <p:cNvPr id="8195" name="Rectangle 3"/>
          <p:cNvSpPr>
            <a:spLocks noGrp="1" noChangeArrowheads="1"/>
          </p:cNvSpPr>
          <p:nvPr>
            <p:ph type="body" idx="1"/>
          </p:nvPr>
        </p:nvSpPr>
        <p:spPr>
          <a:xfrm>
            <a:off x="685800" y="1219200"/>
            <a:ext cx="7772400" cy="1295400"/>
          </a:xfrm>
        </p:spPr>
        <p:txBody>
          <a:bodyPr>
            <a:normAutofit/>
          </a:bodyPr>
          <a:lstStyle/>
          <a:p>
            <a:r>
              <a:rPr lang="en-US" sz="2400" b="1"/>
              <a:t>Test Statistic - </a:t>
            </a:r>
            <a:r>
              <a:rPr lang="en-US" sz="2400"/>
              <a:t>Difference between the </a:t>
            </a:r>
            <a:r>
              <a:rPr lang="en-US" sz="2400" b="1"/>
              <a:t>Sample means</a:t>
            </a:r>
            <a:r>
              <a:rPr lang="en-US" sz="2400"/>
              <a:t>, scaled to number of standard deviations (standard errors) from the null difference of 0 for the </a:t>
            </a:r>
            <a:r>
              <a:rPr lang="en-US" sz="2400" b="1"/>
              <a:t>Population means</a:t>
            </a:r>
            <a:r>
              <a:rPr lang="en-US" sz="2400"/>
              <a:t>:</a:t>
            </a:r>
            <a:endParaRPr lang="en-US" sz="2400" b="1"/>
          </a:p>
        </p:txBody>
      </p:sp>
      <p:graphicFrame>
        <p:nvGraphicFramePr>
          <p:cNvPr id="8196" name="Object 4"/>
          <p:cNvGraphicFramePr>
            <a:graphicFrameLocks noChangeAspect="1"/>
          </p:cNvGraphicFramePr>
          <p:nvPr/>
        </p:nvGraphicFramePr>
        <p:xfrm>
          <a:off x="3048000" y="2590800"/>
          <a:ext cx="2895600" cy="1568450"/>
        </p:xfrm>
        <a:graphic>
          <a:graphicData uri="http://schemas.openxmlformats.org/presentationml/2006/ole">
            <p:oleObj spid="_x0000_s162818" name="Equation" r:id="rId3" imgW="1333440" imgH="723600" progId="Equation.3">
              <p:embed/>
            </p:oleObj>
          </a:graphicData>
        </a:graphic>
      </p:graphicFrame>
      <p:sp>
        <p:nvSpPr>
          <p:cNvPr id="8198" name="Text Box 6"/>
          <p:cNvSpPr txBox="1">
            <a:spLocks noChangeArrowheads="1"/>
          </p:cNvSpPr>
          <p:nvPr/>
        </p:nvSpPr>
        <p:spPr bwMode="auto">
          <a:xfrm>
            <a:off x="685800" y="4419600"/>
            <a:ext cx="7848600" cy="1187450"/>
          </a:xfrm>
          <a:prstGeom prst="rect">
            <a:avLst/>
          </a:prstGeom>
          <a:noFill/>
          <a:ln w="9525">
            <a:noFill/>
            <a:miter lim="800000"/>
            <a:headEnd/>
            <a:tailEnd/>
          </a:ln>
          <a:effectLst/>
        </p:spPr>
        <p:txBody>
          <a:bodyPr>
            <a:spAutoFit/>
          </a:bodyPr>
          <a:lstStyle/>
          <a:p>
            <a:pPr>
              <a:spcBef>
                <a:spcPct val="50000"/>
              </a:spcBef>
              <a:buFontTx/>
              <a:buChar char="•"/>
            </a:pPr>
            <a:r>
              <a:rPr lang="en-US"/>
              <a:t> </a:t>
            </a:r>
            <a:r>
              <a:rPr lang="en-US" b="1"/>
              <a:t>Rejection Region -</a:t>
            </a:r>
            <a:r>
              <a:rPr lang="en-US"/>
              <a:t> Set of values of the test statistic that are consistent with </a:t>
            </a:r>
            <a:r>
              <a:rPr lang="en-US" i="1"/>
              <a:t>H</a:t>
            </a:r>
            <a:r>
              <a:rPr lang="en-US" baseline="-25000"/>
              <a:t>A</a:t>
            </a:r>
            <a:r>
              <a:rPr lang="en-US"/>
              <a:t>, such that the probability it falls in this region when </a:t>
            </a:r>
            <a:r>
              <a:rPr lang="en-US" i="1"/>
              <a:t>H</a:t>
            </a:r>
            <a:r>
              <a:rPr lang="en-US" baseline="-25000"/>
              <a:t>0</a:t>
            </a:r>
            <a:r>
              <a:rPr lang="en-US"/>
              <a:t> is true is </a:t>
            </a:r>
            <a:r>
              <a:rPr lang="en-US" i="1">
                <a:latin typeface="Symbol" pitchFamily="18" charset="2"/>
              </a:rPr>
              <a:t>a</a:t>
            </a:r>
            <a:r>
              <a:rPr lang="en-US"/>
              <a:t> (we will always set </a:t>
            </a:r>
            <a:r>
              <a:rPr lang="en-US" i="1">
                <a:latin typeface="Symbol" pitchFamily="18" charset="2"/>
              </a:rPr>
              <a:t>a</a:t>
            </a:r>
            <a:r>
              <a:rPr lang="en-US"/>
              <a:t>=0.05)</a:t>
            </a:r>
          </a:p>
        </p:txBody>
      </p:sp>
      <p:graphicFrame>
        <p:nvGraphicFramePr>
          <p:cNvPr id="8199" name="Object 7"/>
          <p:cNvGraphicFramePr>
            <a:graphicFrameLocks noChangeAspect="1"/>
          </p:cNvGraphicFramePr>
          <p:nvPr/>
        </p:nvGraphicFramePr>
        <p:xfrm>
          <a:off x="1600200" y="5867400"/>
          <a:ext cx="6019800" cy="541338"/>
        </p:xfrm>
        <a:graphic>
          <a:graphicData uri="http://schemas.openxmlformats.org/presentationml/2006/ole">
            <p:oleObj spid="_x0000_s162819" name="Equation" r:id="rId4" imgW="2539800" imgH="228600"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28600"/>
            <a:ext cx="8382000" cy="533400"/>
          </a:xfrm>
        </p:spPr>
        <p:txBody>
          <a:bodyPr>
            <a:normAutofit fontScale="90000"/>
          </a:bodyPr>
          <a:lstStyle/>
          <a:p>
            <a:r>
              <a:rPr lang="en-US" sz="3600" i="1" dirty="0"/>
              <a:t>P</a:t>
            </a:r>
            <a:r>
              <a:rPr lang="en-US" sz="3600" dirty="0"/>
              <a:t>-value (aka Observed Significance Level)</a:t>
            </a:r>
          </a:p>
        </p:txBody>
      </p:sp>
      <p:sp>
        <p:nvSpPr>
          <p:cNvPr id="9219" name="Rectangle 3"/>
          <p:cNvSpPr>
            <a:spLocks noGrp="1" noChangeArrowheads="1"/>
          </p:cNvSpPr>
          <p:nvPr>
            <p:ph type="body" idx="1"/>
          </p:nvPr>
        </p:nvSpPr>
        <p:spPr>
          <a:xfrm>
            <a:off x="228600" y="1066800"/>
            <a:ext cx="8763000" cy="1524000"/>
          </a:xfrm>
        </p:spPr>
        <p:txBody>
          <a:bodyPr>
            <a:normAutofit/>
          </a:bodyPr>
          <a:lstStyle/>
          <a:p>
            <a:r>
              <a:rPr lang="en-US" sz="2800" b="1" i="1"/>
              <a:t>P</a:t>
            </a:r>
            <a:r>
              <a:rPr lang="en-US" sz="2800" b="1"/>
              <a:t>-value - </a:t>
            </a:r>
            <a:r>
              <a:rPr lang="en-US" sz="2800"/>
              <a:t>Measure of the strength of evidence the sample data provides against the null hypothesis:</a:t>
            </a:r>
            <a:endParaRPr lang="en-US" b="1" i="1"/>
          </a:p>
          <a:p>
            <a:pPr>
              <a:buFontTx/>
              <a:buNone/>
            </a:pPr>
            <a:r>
              <a:rPr lang="en-US" b="1" i="1"/>
              <a:t>  </a:t>
            </a:r>
            <a:r>
              <a:rPr lang="en-US" sz="2800"/>
              <a:t>P(Evidence This strong or stronger against </a:t>
            </a:r>
            <a:r>
              <a:rPr lang="en-US" sz="2800" i="1"/>
              <a:t>H</a:t>
            </a:r>
            <a:r>
              <a:rPr lang="en-US" sz="2800" baseline="-25000"/>
              <a:t>0</a:t>
            </a:r>
            <a:r>
              <a:rPr lang="en-US" sz="2800"/>
              <a:t> | </a:t>
            </a:r>
            <a:r>
              <a:rPr lang="en-US" sz="2800" i="1"/>
              <a:t>H</a:t>
            </a:r>
            <a:r>
              <a:rPr lang="en-US" sz="2800" baseline="-25000"/>
              <a:t>0</a:t>
            </a:r>
            <a:r>
              <a:rPr lang="en-US" sz="2800"/>
              <a:t> is true)</a:t>
            </a:r>
            <a:endParaRPr lang="en-US" b="1" i="1"/>
          </a:p>
        </p:txBody>
      </p:sp>
      <p:graphicFrame>
        <p:nvGraphicFramePr>
          <p:cNvPr id="9220" name="Object 4"/>
          <p:cNvGraphicFramePr>
            <a:graphicFrameLocks noChangeAspect="1"/>
          </p:cNvGraphicFramePr>
          <p:nvPr/>
        </p:nvGraphicFramePr>
        <p:xfrm>
          <a:off x="2514600" y="2743200"/>
          <a:ext cx="4038600" cy="615950"/>
        </p:xfrm>
        <a:graphic>
          <a:graphicData uri="http://schemas.openxmlformats.org/presentationml/2006/ole">
            <p:oleObj spid="_x0000_s163842" name="Equation" r:id="rId3" imgW="1498320" imgH="228600" progId="Equation.3">
              <p:embed/>
            </p:oleObj>
          </a:graphicData>
        </a:graphic>
      </p:graphicFrame>
      <p:pic>
        <p:nvPicPr>
          <p:cNvPr id="9230" name="Picture 14" descr="C:\ppt1\pval.bmp"/>
          <p:cNvPicPr>
            <a:picLocks noChangeAspect="1" noChangeArrowheads="1"/>
          </p:cNvPicPr>
          <p:nvPr/>
        </p:nvPicPr>
        <p:blipFill>
          <a:blip r:embed="rId4" cstate="print"/>
          <a:srcRect/>
          <a:stretch>
            <a:fillRect/>
          </a:stretch>
        </p:blipFill>
        <p:spPr bwMode="auto">
          <a:xfrm>
            <a:off x="1905000" y="3505200"/>
            <a:ext cx="5486400" cy="312102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228600"/>
            <a:ext cx="8915400" cy="762000"/>
          </a:xfrm>
        </p:spPr>
        <p:txBody>
          <a:bodyPr>
            <a:normAutofit fontScale="90000"/>
          </a:bodyPr>
          <a:lstStyle/>
          <a:p>
            <a:r>
              <a:rPr lang="en-US" sz="3600"/>
              <a:t>Large-Sample Test </a:t>
            </a:r>
            <a:r>
              <a:rPr lang="en-US" sz="3600" i="1"/>
              <a:t>H</a:t>
            </a:r>
            <a:r>
              <a:rPr lang="en-US" sz="3600" baseline="-25000"/>
              <a:t>0</a:t>
            </a:r>
            <a:r>
              <a:rPr lang="en-US" sz="3600"/>
              <a:t>:</a:t>
            </a:r>
            <a:r>
              <a:rPr lang="en-US" sz="3600" i="1">
                <a:latin typeface="Symbol" pitchFamily="18" charset="2"/>
              </a:rPr>
              <a:t>m</a:t>
            </a:r>
            <a:r>
              <a:rPr lang="en-US" sz="3600" baseline="-25000"/>
              <a:t>1</a:t>
            </a:r>
            <a:r>
              <a:rPr lang="en-US" sz="3600"/>
              <a:t>-</a:t>
            </a:r>
            <a:r>
              <a:rPr lang="en-US" sz="3600" i="1">
                <a:latin typeface="Symbol" pitchFamily="18" charset="2"/>
              </a:rPr>
              <a:t>m</a:t>
            </a:r>
            <a:r>
              <a:rPr lang="en-US" sz="3600" baseline="-25000"/>
              <a:t>2</a:t>
            </a:r>
            <a:r>
              <a:rPr lang="en-US" sz="3600"/>
              <a:t>=0 vs </a:t>
            </a:r>
            <a:r>
              <a:rPr lang="en-US" sz="3600" i="1"/>
              <a:t>H</a:t>
            </a:r>
            <a:r>
              <a:rPr lang="en-US" sz="3600" baseline="-25000"/>
              <a:t>0</a:t>
            </a:r>
            <a:r>
              <a:rPr lang="en-US" sz="3600"/>
              <a:t>:</a:t>
            </a:r>
            <a:r>
              <a:rPr lang="en-US" sz="3600" i="1">
                <a:latin typeface="Symbol" pitchFamily="18" charset="2"/>
              </a:rPr>
              <a:t>m</a:t>
            </a:r>
            <a:r>
              <a:rPr lang="en-US" sz="3600" baseline="-25000"/>
              <a:t>1</a:t>
            </a:r>
            <a:r>
              <a:rPr lang="en-US" sz="3600"/>
              <a:t>-</a:t>
            </a:r>
            <a:r>
              <a:rPr lang="en-US" sz="3600" i="1">
                <a:latin typeface="Symbol" pitchFamily="18" charset="2"/>
              </a:rPr>
              <a:t>m</a:t>
            </a:r>
            <a:r>
              <a:rPr lang="en-US" sz="3600" baseline="-25000"/>
              <a:t>2</a:t>
            </a:r>
            <a:r>
              <a:rPr lang="en-US" sz="3600"/>
              <a:t>&gt;0 </a:t>
            </a:r>
          </a:p>
        </p:txBody>
      </p:sp>
      <p:sp>
        <p:nvSpPr>
          <p:cNvPr id="10243" name="Rectangle 3"/>
          <p:cNvSpPr>
            <a:spLocks noGrp="1" noChangeArrowheads="1"/>
          </p:cNvSpPr>
          <p:nvPr>
            <p:ph type="body" idx="1"/>
          </p:nvPr>
        </p:nvSpPr>
        <p:spPr>
          <a:xfrm>
            <a:off x="685800" y="1447800"/>
            <a:ext cx="7772400" cy="1066800"/>
          </a:xfrm>
        </p:spPr>
        <p:txBody>
          <a:bodyPr>
            <a:normAutofit/>
          </a:bodyPr>
          <a:lstStyle/>
          <a:p>
            <a:r>
              <a:rPr lang="en-US" sz="2800" b="1" i="1"/>
              <a:t>H</a:t>
            </a:r>
            <a:r>
              <a:rPr lang="en-US" sz="2800" b="1" baseline="-25000"/>
              <a:t>0</a:t>
            </a:r>
            <a:r>
              <a:rPr lang="en-US" sz="2800" b="1"/>
              <a:t>: </a:t>
            </a:r>
            <a:r>
              <a:rPr lang="en-US" sz="2800" i="1">
                <a:latin typeface="Symbol" pitchFamily="18" charset="2"/>
              </a:rPr>
              <a:t>m</a:t>
            </a:r>
            <a:r>
              <a:rPr lang="en-US" sz="2800" baseline="-25000"/>
              <a:t>1</a:t>
            </a:r>
            <a:r>
              <a:rPr lang="en-US" sz="2800"/>
              <a:t>-</a:t>
            </a:r>
            <a:r>
              <a:rPr lang="en-US" sz="2800" i="1">
                <a:latin typeface="Symbol" pitchFamily="18" charset="2"/>
              </a:rPr>
              <a:t>m</a:t>
            </a:r>
            <a:r>
              <a:rPr lang="en-US" sz="2800" baseline="-25000"/>
              <a:t>2</a:t>
            </a:r>
            <a:r>
              <a:rPr lang="en-US" sz="2800"/>
              <a:t> = 0  (No difference in population means</a:t>
            </a:r>
          </a:p>
          <a:p>
            <a:r>
              <a:rPr lang="en-US" sz="2800" b="1" i="1"/>
              <a:t>H</a:t>
            </a:r>
            <a:r>
              <a:rPr lang="en-US" sz="2800" b="1" baseline="-25000"/>
              <a:t>A</a:t>
            </a:r>
            <a:r>
              <a:rPr lang="en-US" sz="2800" b="1"/>
              <a:t>: </a:t>
            </a:r>
            <a:r>
              <a:rPr lang="en-US" sz="2800" i="1">
                <a:latin typeface="Symbol" pitchFamily="18" charset="2"/>
              </a:rPr>
              <a:t>m</a:t>
            </a:r>
            <a:r>
              <a:rPr lang="en-US" sz="2800" baseline="-25000"/>
              <a:t>1</a:t>
            </a:r>
            <a:r>
              <a:rPr lang="en-US" sz="2800"/>
              <a:t>-</a:t>
            </a:r>
            <a:r>
              <a:rPr lang="en-US" sz="2800" i="1">
                <a:latin typeface="Symbol" pitchFamily="18" charset="2"/>
              </a:rPr>
              <a:t>m</a:t>
            </a:r>
            <a:r>
              <a:rPr lang="en-US" sz="2800" baseline="-25000"/>
              <a:t>2</a:t>
            </a:r>
            <a:r>
              <a:rPr lang="en-US" sz="2800"/>
              <a:t> &gt; 0  (Population Mean 1 &gt; Pop Mean 2)</a:t>
            </a:r>
          </a:p>
        </p:txBody>
      </p:sp>
      <p:graphicFrame>
        <p:nvGraphicFramePr>
          <p:cNvPr id="10244" name="Object 4"/>
          <p:cNvGraphicFramePr>
            <a:graphicFrameLocks noChangeAspect="1"/>
          </p:cNvGraphicFramePr>
          <p:nvPr/>
        </p:nvGraphicFramePr>
        <p:xfrm>
          <a:off x="1905000" y="2667000"/>
          <a:ext cx="4495800" cy="2811463"/>
        </p:xfrm>
        <a:graphic>
          <a:graphicData uri="http://schemas.openxmlformats.org/presentationml/2006/ole">
            <p:oleObj spid="_x0000_s164866" name="Equation" r:id="rId3" imgW="1473120" imgH="1180800" progId="Equation.3">
              <p:embed/>
            </p:oleObj>
          </a:graphicData>
        </a:graphic>
      </p:graphicFrame>
      <p:sp>
        <p:nvSpPr>
          <p:cNvPr id="10246" name="Text Box 6"/>
          <p:cNvSpPr txBox="1">
            <a:spLocks noChangeArrowheads="1"/>
          </p:cNvSpPr>
          <p:nvPr/>
        </p:nvSpPr>
        <p:spPr bwMode="auto">
          <a:xfrm>
            <a:off x="457200" y="5715000"/>
            <a:ext cx="8077200" cy="822325"/>
          </a:xfrm>
          <a:prstGeom prst="rect">
            <a:avLst/>
          </a:prstGeom>
          <a:noFill/>
          <a:ln w="9525">
            <a:noFill/>
            <a:miter lim="800000"/>
            <a:headEnd/>
            <a:tailEnd/>
          </a:ln>
          <a:effectLst/>
        </p:spPr>
        <p:txBody>
          <a:bodyPr>
            <a:spAutoFit/>
          </a:bodyPr>
          <a:lstStyle/>
          <a:p>
            <a:pPr>
              <a:spcBef>
                <a:spcPct val="50000"/>
              </a:spcBef>
              <a:buFontTx/>
              <a:buChar char="•"/>
            </a:pPr>
            <a:r>
              <a:rPr lang="en-US"/>
              <a:t> </a:t>
            </a:r>
            <a:r>
              <a:rPr lang="en-US" b="1"/>
              <a:t>Conclusion - </a:t>
            </a:r>
            <a:r>
              <a:rPr lang="en-US"/>
              <a:t>Reject </a:t>
            </a:r>
            <a:r>
              <a:rPr lang="en-US" i="1"/>
              <a:t>H</a:t>
            </a:r>
            <a:r>
              <a:rPr lang="en-US" baseline="-25000"/>
              <a:t>0</a:t>
            </a:r>
            <a:r>
              <a:rPr lang="en-US"/>
              <a:t> if test statistic falls in rejection region, or equivalently the </a:t>
            </a:r>
            <a:r>
              <a:rPr lang="en-US" i="1"/>
              <a:t>P</a:t>
            </a:r>
            <a:r>
              <a:rPr lang="en-US"/>
              <a:t>-value is </a:t>
            </a:r>
            <a:r>
              <a:rPr lang="en-US">
                <a:sym typeface="Symbol" pitchFamily="18" charset="2"/>
              </a:rPr>
              <a:t> </a:t>
            </a:r>
            <a:r>
              <a:rPr lang="en-US" i="1">
                <a:latin typeface="Symbol" pitchFamily="18" charset="2"/>
                <a:sym typeface="Symbol" pitchFamily="18" charset="2"/>
              </a:rPr>
              <a:t>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7772400" cy="1143000"/>
          </a:xfrm>
        </p:spPr>
        <p:txBody>
          <a:bodyPr/>
          <a:lstStyle/>
          <a:p>
            <a:r>
              <a:rPr lang="en-US" sz="3600" dirty="0"/>
              <a:t>Hypothesis Test: Example 1</a:t>
            </a:r>
          </a:p>
        </p:txBody>
      </p:sp>
      <p:sp>
        <p:nvSpPr>
          <p:cNvPr id="33795" name="Rectangle 3"/>
          <p:cNvSpPr>
            <a:spLocks noGrp="1" noChangeArrowheads="1"/>
          </p:cNvSpPr>
          <p:nvPr>
            <p:ph type="subTitle" idx="4294967295"/>
          </p:nvPr>
        </p:nvSpPr>
        <p:spPr>
          <a:xfrm>
            <a:off x="0" y="914400"/>
            <a:ext cx="8686800" cy="5562600"/>
          </a:xfrm>
        </p:spPr>
        <p:txBody>
          <a:bodyPr/>
          <a:lstStyle/>
          <a:p>
            <a:pPr algn="l">
              <a:lnSpc>
                <a:spcPct val="90000"/>
              </a:lnSpc>
            </a:pPr>
            <a:r>
              <a:rPr lang="en-US" sz="2800" dirty="0"/>
              <a:t>A restaurant has changed its menu so that most of the meals now offered cost less than the meals it used to offer.  The new meals are also less expensive to prepare, and the owner wants to compare the mean net daily income obtained with the lower-priced meals to the previous mean net daily income obtained with the higher priced meals.  A random sample of 50 net daily incomes for the earlier period is selected, and a second random sample of 30 net daily incomes for the current period is selected.  Do these samples provide sufficient evidence for the owner to conclude that the mean net daily income has changed since the menu changed?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381000" y="609600"/>
            <a:ext cx="8229600" cy="2362200"/>
          </a:xfrm>
        </p:spPr>
        <p:txBody>
          <a:bodyPr/>
          <a:lstStyle/>
          <a:p>
            <a:r>
              <a:rPr lang="en-US"/>
              <a:t>H</a:t>
            </a:r>
            <a:r>
              <a:rPr lang="en-US" baseline="-25000"/>
              <a:t>0</a:t>
            </a:r>
            <a:r>
              <a:rPr lang="en-US"/>
              <a:t>: </a:t>
            </a:r>
            <a:r>
              <a:rPr lang="en-US">
                <a:cs typeface="Arial" charset="0"/>
              </a:rPr>
              <a:t>µ</a:t>
            </a:r>
            <a:r>
              <a:rPr lang="en-US" baseline="-25000">
                <a:cs typeface="Arial" charset="0"/>
              </a:rPr>
              <a:t>1</a:t>
            </a:r>
            <a:r>
              <a:rPr lang="en-US">
                <a:cs typeface="Arial" charset="0"/>
              </a:rPr>
              <a:t> - µ</a:t>
            </a:r>
            <a:r>
              <a:rPr lang="en-US" baseline="-25000">
                <a:cs typeface="Arial" charset="0"/>
              </a:rPr>
              <a:t>2 </a:t>
            </a:r>
            <a:r>
              <a:rPr lang="en-US">
                <a:cs typeface="Arial" charset="0"/>
              </a:rPr>
              <a:t>= 0</a:t>
            </a:r>
          </a:p>
          <a:p>
            <a:r>
              <a:rPr lang="en-US"/>
              <a:t>H</a:t>
            </a:r>
            <a:r>
              <a:rPr lang="en-US" baseline="-25000"/>
              <a:t>a</a:t>
            </a:r>
            <a:r>
              <a:rPr lang="en-US"/>
              <a:t>: </a:t>
            </a:r>
            <a:r>
              <a:rPr lang="en-US">
                <a:cs typeface="Arial" charset="0"/>
              </a:rPr>
              <a:t>µ</a:t>
            </a:r>
            <a:r>
              <a:rPr lang="en-US" baseline="-25000">
                <a:cs typeface="Arial" charset="0"/>
              </a:rPr>
              <a:t>1</a:t>
            </a:r>
            <a:r>
              <a:rPr lang="en-US">
                <a:cs typeface="Arial" charset="0"/>
              </a:rPr>
              <a:t> - µ</a:t>
            </a:r>
            <a:r>
              <a:rPr lang="en-US" baseline="-25000">
                <a:cs typeface="Arial" charset="0"/>
              </a:rPr>
              <a:t>2 </a:t>
            </a:r>
            <a:r>
              <a:rPr lang="en-US">
                <a:cs typeface="Arial" charset="0"/>
              </a:rPr>
              <a:t>≠ 0</a:t>
            </a:r>
          </a:p>
          <a:p>
            <a:r>
              <a:rPr lang="en-US">
                <a:cs typeface="Arial" charset="0"/>
              </a:rPr>
              <a:t>Accept </a:t>
            </a:r>
            <a:r>
              <a:rPr lang="en-US"/>
              <a:t>H</a:t>
            </a:r>
            <a:r>
              <a:rPr lang="en-US" baseline="-25000"/>
              <a:t>0</a:t>
            </a:r>
            <a:r>
              <a:rPr lang="en-US"/>
              <a:t> if p-value &lt; </a:t>
            </a:r>
            <a:r>
              <a:rPr lang="el-GR">
                <a:cs typeface="Arial" charset="0"/>
              </a:rPr>
              <a:t>α</a:t>
            </a:r>
            <a:r>
              <a:rPr lang="en-US">
                <a:cs typeface="Arial" charset="0"/>
              </a:rPr>
              <a:t> (0.05)</a:t>
            </a:r>
          </a:p>
          <a:p>
            <a:r>
              <a:rPr lang="en-US">
                <a:cs typeface="Arial" charset="0"/>
              </a:rPr>
              <a:t>Test Statistic:  t</a:t>
            </a:r>
          </a:p>
          <a:p>
            <a:endParaRPr lang="en-US">
              <a:cs typeface="Arial" charset="0"/>
            </a:endParaRPr>
          </a:p>
          <a:p>
            <a:endParaRPr lang="en-US" baseline="-25000">
              <a:cs typeface="Arial" charset="0"/>
            </a:endParaRPr>
          </a:p>
        </p:txBody>
      </p:sp>
      <p:sp>
        <p:nvSpPr>
          <p:cNvPr id="58447" name="Rectangle 79"/>
          <p:cNvSpPr>
            <a:spLocks noChangeArrowheads="1"/>
          </p:cNvSpPr>
          <p:nvPr/>
        </p:nvSpPr>
        <p:spPr bwMode="auto">
          <a:xfrm>
            <a:off x="1054100" y="4619625"/>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58448" name="Rectangle 80"/>
          <p:cNvSpPr>
            <a:spLocks noChangeArrowheads="1"/>
          </p:cNvSpPr>
          <p:nvPr/>
        </p:nvSpPr>
        <p:spPr bwMode="auto">
          <a:xfrm>
            <a:off x="990600" y="3124200"/>
            <a:ext cx="2940050" cy="2289175"/>
          </a:xfrm>
          <a:prstGeom prst="rect">
            <a:avLst/>
          </a:prstGeom>
          <a:noFill/>
          <a:ln w="9525">
            <a:noFill/>
            <a:miter lim="800000"/>
            <a:headEnd/>
            <a:tailEnd/>
          </a:ln>
          <a:effectLst/>
        </p:spPr>
        <p:txBody>
          <a:bodyPr wrap="none" anchor="ctr">
            <a:spAutoFit/>
          </a:bodyPr>
          <a:lstStyle/>
          <a:p>
            <a:r>
              <a:rPr lang="en-US" b="1"/>
              <a:t>Hypothesis test results:</a:t>
            </a:r>
            <a:r>
              <a:rPr lang="en-US"/>
              <a:t> </a:t>
            </a:r>
            <a:br>
              <a:rPr lang="en-US"/>
            </a:br>
            <a:r>
              <a:rPr lang="en-US"/>
              <a:t>μ</a:t>
            </a:r>
            <a:r>
              <a:rPr lang="en-US" baseline="-30000"/>
              <a:t>1</a:t>
            </a:r>
            <a:r>
              <a:rPr lang="en-US"/>
              <a:t> : mean of Higher-Priced </a:t>
            </a:r>
            <a:br>
              <a:rPr lang="en-US"/>
            </a:br>
            <a:r>
              <a:rPr lang="en-US"/>
              <a:t>μ</a:t>
            </a:r>
            <a:r>
              <a:rPr lang="en-US" baseline="-30000"/>
              <a:t>2</a:t>
            </a:r>
            <a:r>
              <a:rPr lang="en-US"/>
              <a:t> : mean of Lower-Priced </a:t>
            </a:r>
            <a:br>
              <a:rPr lang="en-US"/>
            </a:br>
            <a:r>
              <a:rPr lang="en-US"/>
              <a:t>μ</a:t>
            </a:r>
            <a:r>
              <a:rPr lang="en-US" baseline="-30000"/>
              <a:t>1</a:t>
            </a:r>
            <a:r>
              <a:rPr lang="en-US"/>
              <a:t> - μ</a:t>
            </a:r>
            <a:r>
              <a:rPr lang="en-US" baseline="-30000"/>
              <a:t>2</a:t>
            </a:r>
            <a:r>
              <a:rPr lang="en-US"/>
              <a:t> : mean difference </a:t>
            </a:r>
            <a:br>
              <a:rPr lang="en-US"/>
            </a:br>
            <a:r>
              <a:rPr lang="en-US"/>
              <a:t>H</a:t>
            </a:r>
            <a:r>
              <a:rPr lang="en-US" baseline="-30000"/>
              <a:t>0</a:t>
            </a:r>
            <a:r>
              <a:rPr lang="en-US"/>
              <a:t> : μ</a:t>
            </a:r>
            <a:r>
              <a:rPr lang="en-US" baseline="-30000"/>
              <a:t>1</a:t>
            </a:r>
            <a:r>
              <a:rPr lang="en-US"/>
              <a:t> - μ</a:t>
            </a:r>
            <a:r>
              <a:rPr lang="en-US" baseline="-30000"/>
              <a:t>2</a:t>
            </a:r>
            <a:r>
              <a:rPr lang="en-US"/>
              <a:t> = 0 </a:t>
            </a:r>
            <a:br>
              <a:rPr lang="en-US"/>
            </a:br>
            <a:r>
              <a:rPr lang="en-US"/>
              <a:t>H</a:t>
            </a:r>
            <a:r>
              <a:rPr lang="en-US" baseline="-30000"/>
              <a:t>A</a:t>
            </a:r>
            <a:r>
              <a:rPr lang="en-US"/>
              <a:t> : μ</a:t>
            </a:r>
            <a:r>
              <a:rPr lang="en-US" baseline="-30000"/>
              <a:t>1</a:t>
            </a:r>
            <a:r>
              <a:rPr lang="en-US"/>
              <a:t> - μ</a:t>
            </a:r>
            <a:r>
              <a:rPr lang="en-US" baseline="-30000"/>
              <a:t>2</a:t>
            </a:r>
            <a:r>
              <a:rPr lang="en-US"/>
              <a:t> ≠ 0 </a:t>
            </a:r>
            <a:br>
              <a:rPr lang="en-US"/>
            </a:br>
            <a:r>
              <a:rPr lang="en-US"/>
              <a:t>(without pooled variances) </a:t>
            </a:r>
            <a:br>
              <a:rPr lang="en-US"/>
            </a:br>
            <a:endParaRPr lang="en-US"/>
          </a:p>
        </p:txBody>
      </p:sp>
      <p:graphicFrame>
        <p:nvGraphicFramePr>
          <p:cNvPr id="58522" name="Group 154"/>
          <p:cNvGraphicFramePr>
            <a:graphicFrameLocks noGrp="1"/>
          </p:cNvGraphicFramePr>
          <p:nvPr/>
        </p:nvGraphicFramePr>
        <p:xfrm>
          <a:off x="762000" y="5715000"/>
          <a:ext cx="7429500" cy="733426"/>
        </p:xfrm>
        <a:graphic>
          <a:graphicData uri="http://schemas.openxmlformats.org/drawingml/2006/table">
            <a:tbl>
              <a:tblPr/>
              <a:tblGrid>
                <a:gridCol w="1301750"/>
                <a:gridCol w="1644650"/>
                <a:gridCol w="1263650"/>
                <a:gridCol w="1009650"/>
                <a:gridCol w="1212850"/>
                <a:gridCol w="9969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Mean</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T-Stat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P-value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μ</a:t>
                      </a:r>
                      <a:r>
                        <a:rPr kumimoji="0" lang="en-US" sz="1800" b="0" i="0" u="none" strike="noStrike" cap="none" normalizeH="0" baseline="-30000" smtClean="0">
                          <a:ln>
                            <a:noFill/>
                          </a:ln>
                          <a:solidFill>
                            <a:schemeClr val="tx1"/>
                          </a:solidFill>
                          <a:effectLst/>
                          <a:latin typeface="Arial" charset="0"/>
                        </a:rPr>
                        <a:t>1</a:t>
                      </a:r>
                      <a:r>
                        <a:rPr kumimoji="0" lang="en-US" sz="1800" b="0" i="0" u="none" strike="noStrike" cap="none" normalizeH="0" baseline="0" smtClean="0">
                          <a:ln>
                            <a:noFill/>
                          </a:ln>
                          <a:solidFill>
                            <a:schemeClr val="tx1"/>
                          </a:solidFill>
                          <a:effectLst/>
                          <a:latin typeface="Arial" charset="0"/>
                        </a:rPr>
                        <a:t> - μ</a:t>
                      </a:r>
                      <a:r>
                        <a:rPr kumimoji="0" lang="en-US" sz="1800" b="0" i="0" u="none" strike="noStrike" cap="none" normalizeH="0" baseline="-30000" smtClean="0">
                          <a:ln>
                            <a:noFill/>
                          </a:ln>
                          <a:solidFill>
                            <a:schemeClr val="tx1"/>
                          </a:solidFill>
                          <a:effectLst/>
                          <a:latin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-34.702732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18.772532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45.5688</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-1.848591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0.071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58523" name="Rectangle 155"/>
          <p:cNvSpPr>
            <a:spLocks noChangeArrowheads="1"/>
          </p:cNvSpPr>
          <p:nvPr/>
        </p:nvSpPr>
        <p:spPr bwMode="auto">
          <a:xfrm>
            <a:off x="857250" y="4619625"/>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533400" y="381000"/>
            <a:ext cx="8229600" cy="6248400"/>
          </a:xfrm>
        </p:spPr>
        <p:txBody>
          <a:bodyPr/>
          <a:lstStyle/>
          <a:p>
            <a:r>
              <a:rPr lang="en-US"/>
              <a:t>t = -1.84</a:t>
            </a:r>
          </a:p>
          <a:p>
            <a:r>
              <a:rPr lang="en-US"/>
              <a:t>p-value = 0.071</a:t>
            </a:r>
          </a:p>
          <a:p>
            <a:r>
              <a:rPr lang="en-US"/>
              <a:t>Since 0.071 is more than 0.05, we will not accept the alternative hypothesis.</a:t>
            </a:r>
          </a:p>
          <a:p>
            <a:r>
              <a:rPr lang="en-US"/>
              <a:t>There is insufficient evidence to say that the mean net daily income has changed since the menu changed.</a:t>
            </a:r>
          </a:p>
          <a:p>
            <a:endParaRPr lang="en-US"/>
          </a:p>
          <a:p>
            <a:r>
              <a:rPr lang="en-US"/>
              <a:t>Now let’s check the confidence interval.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381000" y="457200"/>
            <a:ext cx="8229600" cy="6019800"/>
          </a:xfrm>
        </p:spPr>
        <p:txBody>
          <a:bodyPr/>
          <a:lstStyle/>
          <a:p>
            <a:r>
              <a:rPr lang="en-US"/>
              <a:t>What is the 95% confidence interval for the difference of </a:t>
            </a:r>
            <a:r>
              <a:rPr lang="en-US">
                <a:cs typeface="Arial" charset="0"/>
              </a:rPr>
              <a:t>µ</a:t>
            </a:r>
            <a:r>
              <a:rPr lang="en-US" baseline="-25000">
                <a:cs typeface="Arial" charset="0"/>
              </a:rPr>
              <a:t>1</a:t>
            </a:r>
            <a:r>
              <a:rPr lang="en-US">
                <a:cs typeface="Arial" charset="0"/>
              </a:rPr>
              <a:t> - µ</a:t>
            </a:r>
            <a:r>
              <a:rPr lang="en-US" baseline="-25000">
                <a:cs typeface="Arial" charset="0"/>
              </a:rPr>
              <a:t>2 ?</a:t>
            </a:r>
          </a:p>
          <a:p>
            <a:endParaRPr lang="en-US" baseline="-25000">
              <a:cs typeface="Arial" charset="0"/>
            </a:endParaRPr>
          </a:p>
          <a:p>
            <a:endParaRPr lang="en-US" baseline="-25000">
              <a:cs typeface="Arial" charset="0"/>
            </a:endParaRPr>
          </a:p>
          <a:p>
            <a:endParaRPr lang="en-US" baseline="-25000">
              <a:cs typeface="Arial" charset="0"/>
            </a:endParaRPr>
          </a:p>
          <a:p>
            <a:endParaRPr lang="en-US" baseline="-25000">
              <a:cs typeface="Arial" charset="0"/>
            </a:endParaRPr>
          </a:p>
          <a:p>
            <a:endParaRPr lang="en-US" baseline="-25000">
              <a:cs typeface="Arial" charset="0"/>
            </a:endParaRPr>
          </a:p>
          <a:p>
            <a:endParaRPr lang="en-US" baseline="-25000">
              <a:cs typeface="Arial" charset="0"/>
            </a:endParaRPr>
          </a:p>
          <a:p>
            <a:r>
              <a:rPr lang="en-US" baseline="-25000">
                <a:cs typeface="Arial" charset="0"/>
              </a:rPr>
              <a:t>The confidence interval is -72.50 to 3.09.  This tells us that the results are inconclusive.</a:t>
            </a:r>
          </a:p>
          <a:p>
            <a:r>
              <a:rPr lang="en-US" baseline="-25000">
                <a:cs typeface="Arial" charset="0"/>
              </a:rPr>
              <a:t>Since we are taking µ1 – µ2, if the answer is negative, that means that µ2 is larger than µ1</a:t>
            </a:r>
          </a:p>
          <a:p>
            <a:r>
              <a:rPr lang="en-US" baseline="-25000">
                <a:cs typeface="Arial" charset="0"/>
              </a:rPr>
              <a:t>If the lower priced menu has greater net income, it is by no more than $72.50.  If the higher price income has greater net income, it is by no more than $3.09.</a:t>
            </a:r>
          </a:p>
          <a:p>
            <a:endParaRPr lang="en-US" sz="2400" baseline="-25000">
              <a:cs typeface="Arial" charset="0"/>
            </a:endParaRPr>
          </a:p>
        </p:txBody>
      </p:sp>
      <p:sp>
        <p:nvSpPr>
          <p:cNvPr id="60420" name="Rectangle 4"/>
          <p:cNvSpPr>
            <a:spLocks noChangeArrowheads="1"/>
          </p:cNvSpPr>
          <p:nvPr/>
        </p:nvSpPr>
        <p:spPr bwMode="auto">
          <a:xfrm>
            <a:off x="914400" y="1524000"/>
            <a:ext cx="3740150" cy="1739900"/>
          </a:xfrm>
          <a:prstGeom prst="rect">
            <a:avLst/>
          </a:prstGeom>
          <a:noFill/>
          <a:ln w="9525">
            <a:noFill/>
            <a:miter lim="800000"/>
            <a:headEnd/>
            <a:tailEnd/>
          </a:ln>
          <a:effectLst/>
        </p:spPr>
        <p:txBody>
          <a:bodyPr wrap="none" anchor="ctr">
            <a:spAutoFit/>
          </a:bodyPr>
          <a:lstStyle/>
          <a:p>
            <a:r>
              <a:rPr lang="en-US" b="1"/>
              <a:t>95% confidence interval results:</a:t>
            </a:r>
            <a:r>
              <a:rPr lang="en-US"/>
              <a:t> </a:t>
            </a:r>
            <a:br>
              <a:rPr lang="en-US"/>
            </a:br>
            <a:r>
              <a:rPr lang="en-US"/>
              <a:t>μ</a:t>
            </a:r>
            <a:r>
              <a:rPr lang="en-US" baseline="-30000"/>
              <a:t>1</a:t>
            </a:r>
            <a:r>
              <a:rPr lang="en-US"/>
              <a:t> : mean of Higher-Priced </a:t>
            </a:r>
            <a:br>
              <a:rPr lang="en-US"/>
            </a:br>
            <a:r>
              <a:rPr lang="en-US"/>
              <a:t>μ</a:t>
            </a:r>
            <a:r>
              <a:rPr lang="en-US" baseline="-30000"/>
              <a:t>2</a:t>
            </a:r>
            <a:r>
              <a:rPr lang="en-US"/>
              <a:t> : mean of Lower-Priced </a:t>
            </a:r>
            <a:br>
              <a:rPr lang="en-US"/>
            </a:br>
            <a:r>
              <a:rPr lang="en-US"/>
              <a:t>μ</a:t>
            </a:r>
            <a:r>
              <a:rPr lang="en-US" baseline="-30000"/>
              <a:t>1</a:t>
            </a:r>
            <a:r>
              <a:rPr lang="en-US"/>
              <a:t> - μ</a:t>
            </a:r>
            <a:r>
              <a:rPr lang="en-US" baseline="-30000"/>
              <a:t>2</a:t>
            </a:r>
            <a:r>
              <a:rPr lang="en-US"/>
              <a:t> : mean difference </a:t>
            </a:r>
            <a:br>
              <a:rPr lang="en-US"/>
            </a:br>
            <a:r>
              <a:rPr lang="en-US"/>
              <a:t>(with pooled variances) </a:t>
            </a:r>
            <a:br>
              <a:rPr lang="en-US"/>
            </a:br>
            <a:endParaRPr lang="en-US"/>
          </a:p>
        </p:txBody>
      </p:sp>
      <p:graphicFrame>
        <p:nvGraphicFramePr>
          <p:cNvPr id="60570" name="Group 154"/>
          <p:cNvGraphicFramePr>
            <a:graphicFrameLocks noGrp="1"/>
          </p:cNvGraphicFramePr>
          <p:nvPr/>
        </p:nvGraphicFramePr>
        <p:xfrm>
          <a:off x="685800" y="3124200"/>
          <a:ext cx="7823200" cy="733426"/>
        </p:xfrm>
        <a:graphic>
          <a:graphicData uri="http://schemas.openxmlformats.org/drawingml/2006/table">
            <a:tbl>
              <a:tblPr/>
              <a:tblGrid>
                <a:gridCol w="1301750"/>
                <a:gridCol w="1644650"/>
                <a:gridCol w="1263650"/>
                <a:gridCol w="1009650"/>
                <a:gridCol w="1339850"/>
                <a:gridCol w="12636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Mean</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 Limit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U. Limit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μ</a:t>
                      </a:r>
                      <a:r>
                        <a:rPr kumimoji="0" lang="en-US" sz="1800" b="0" i="0" u="none" strike="noStrike" cap="none" normalizeH="0" baseline="-30000" smtClean="0">
                          <a:ln>
                            <a:noFill/>
                          </a:ln>
                          <a:solidFill>
                            <a:schemeClr val="tx1"/>
                          </a:solidFill>
                          <a:effectLst/>
                          <a:latin typeface="Arial" charset="0"/>
                        </a:rPr>
                        <a:t>1</a:t>
                      </a:r>
                      <a:r>
                        <a:rPr kumimoji="0" lang="en-US" sz="1800" b="0" i="0" u="none" strike="noStrike" cap="none" normalizeH="0" baseline="0" smtClean="0">
                          <a:ln>
                            <a:noFill/>
                          </a:ln>
                          <a:solidFill>
                            <a:schemeClr val="tx1"/>
                          </a:solidFill>
                          <a:effectLst/>
                          <a:latin typeface="Arial" charset="0"/>
                        </a:rPr>
                        <a:t> - μ</a:t>
                      </a:r>
                      <a:r>
                        <a:rPr kumimoji="0" lang="en-US" sz="1800" b="0" i="0" u="none" strike="noStrike" cap="none" normalizeH="0" baseline="-30000" smtClean="0">
                          <a:ln>
                            <a:noFill/>
                          </a:ln>
                          <a:solidFill>
                            <a:schemeClr val="tx1"/>
                          </a:solidFill>
                          <a:effectLst/>
                          <a:latin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-34.702732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18.772532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45.5688</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-72.499535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3.0940645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60571" name="Rectangle 155"/>
          <p:cNvSpPr>
            <a:spLocks noChangeArrowheads="1"/>
          </p:cNvSpPr>
          <p:nvPr/>
        </p:nvSpPr>
        <p:spPr bwMode="auto">
          <a:xfrm>
            <a:off x="660400" y="4344988"/>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Hypothesis Test Example 2</a:t>
            </a:r>
          </a:p>
        </p:txBody>
      </p:sp>
      <p:sp>
        <p:nvSpPr>
          <p:cNvPr id="61443" name="Rectangle 3"/>
          <p:cNvSpPr>
            <a:spLocks noGrp="1" noChangeArrowheads="1"/>
          </p:cNvSpPr>
          <p:nvPr>
            <p:ph type="body" idx="1"/>
          </p:nvPr>
        </p:nvSpPr>
        <p:spPr/>
        <p:txBody>
          <a:bodyPr/>
          <a:lstStyle/>
          <a:p>
            <a:pPr>
              <a:lnSpc>
                <a:spcPct val="90000"/>
              </a:lnSpc>
            </a:pPr>
            <a:r>
              <a:rPr lang="en-US"/>
              <a:t>A television network executive believes that major sports events attract more viewers than first-run movies in a particular section of the United States.  Fifteen evenings on which first-run movies were shown are selected (sample 1) and another random sample of thirteen evenings on which major sports events were televised are randomly selected (sample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Hypothesis Test Example 2</a:t>
            </a:r>
          </a:p>
        </p:txBody>
      </p:sp>
      <p:sp>
        <p:nvSpPr>
          <p:cNvPr id="62467" name="Rectangle 3"/>
          <p:cNvSpPr>
            <a:spLocks noGrp="1" noChangeArrowheads="1"/>
          </p:cNvSpPr>
          <p:nvPr>
            <p:ph type="body" idx="1"/>
          </p:nvPr>
        </p:nvSpPr>
        <p:spPr/>
        <p:txBody>
          <a:bodyPr/>
          <a:lstStyle/>
          <a:p>
            <a:pPr>
              <a:lnSpc>
                <a:spcPct val="90000"/>
              </a:lnSpc>
            </a:pPr>
            <a:r>
              <a:rPr lang="en-US"/>
              <a:t>The number of viewers (obtained from a television viewer rating firm) is recorded for each program.  The populations, consisting of number of viewers per program for both major sports and first-run movies, are normally distributed. At the 0.10 level of significance, is there sufficient evidence to conclude that major sports events attract more viewers than first-run movies in this part of the 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Statistical estimation</a:t>
            </a:r>
            <a:endParaRPr lang="en-US" sz="3400">
              <a:solidFill>
                <a:schemeClr val="tx2"/>
              </a:solidFill>
              <a:latin typeface="Times New Roman" pitchFamily="18" charset="0"/>
            </a:endParaRPr>
          </a:p>
        </p:txBody>
      </p:sp>
      <p:sp>
        <p:nvSpPr>
          <p:cNvPr id="436237" name="Rectangle 13"/>
          <p:cNvSpPr>
            <a:spLocks noGrp="1" noChangeArrowheads="1"/>
          </p:cNvSpPr>
          <p:nvPr>
            <p:ph type="body" idx="1"/>
          </p:nvPr>
        </p:nvSpPr>
        <p:spPr/>
        <p:txBody>
          <a:bodyPr/>
          <a:lstStyle/>
          <a:p>
            <a:pPr>
              <a:buFont typeface="Monotype Sorts" pitchFamily="2" charset="2"/>
              <a:buNone/>
            </a:pPr>
            <a:r>
              <a:rPr lang="en-US" sz="2800"/>
              <a:t>				</a:t>
            </a:r>
            <a:r>
              <a:rPr lang="en-US" sz="2800" b="1"/>
              <a:t>Estimate</a:t>
            </a:r>
            <a:endParaRPr lang="en-US" sz="2800"/>
          </a:p>
        </p:txBody>
      </p:sp>
      <p:sp>
        <p:nvSpPr>
          <p:cNvPr id="436238" name="Line 14"/>
          <p:cNvSpPr>
            <a:spLocks noChangeShapeType="1"/>
          </p:cNvSpPr>
          <p:nvPr/>
        </p:nvSpPr>
        <p:spPr bwMode="auto">
          <a:xfrm flipH="1">
            <a:off x="3048000" y="2286000"/>
            <a:ext cx="1524000" cy="60960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36239" name="Line 15"/>
          <p:cNvSpPr>
            <a:spLocks noChangeShapeType="1"/>
          </p:cNvSpPr>
          <p:nvPr/>
        </p:nvSpPr>
        <p:spPr bwMode="auto">
          <a:xfrm>
            <a:off x="4572000" y="2286000"/>
            <a:ext cx="1447800" cy="68580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36240" name="Text Box 16"/>
          <p:cNvSpPr txBox="1">
            <a:spLocks noChangeArrowheads="1"/>
          </p:cNvSpPr>
          <p:nvPr/>
        </p:nvSpPr>
        <p:spPr bwMode="auto">
          <a:xfrm>
            <a:off x="1660525" y="2952750"/>
            <a:ext cx="1943100" cy="427038"/>
          </a:xfrm>
          <a:prstGeom prst="rect">
            <a:avLst/>
          </a:prstGeom>
          <a:noFill/>
          <a:ln w="9525">
            <a:noFill/>
            <a:miter lim="800000"/>
            <a:headEnd/>
            <a:tailEnd/>
          </a:ln>
          <a:effectLst/>
        </p:spPr>
        <p:txBody>
          <a:bodyPr wrap="none">
            <a:spAutoFit/>
          </a:bodyPr>
          <a:lstStyle/>
          <a:p>
            <a:pPr>
              <a:buFontTx/>
              <a:buNone/>
            </a:pPr>
            <a:r>
              <a:rPr kumimoji="0" lang="en-US">
                <a:solidFill>
                  <a:srgbClr val="FF0000"/>
                </a:solidFill>
              </a:rPr>
              <a:t>Point estimate</a:t>
            </a:r>
            <a:endParaRPr kumimoji="0" lang="en-US"/>
          </a:p>
        </p:txBody>
      </p:sp>
      <p:sp>
        <p:nvSpPr>
          <p:cNvPr id="436241" name="Text Box 17"/>
          <p:cNvSpPr txBox="1">
            <a:spLocks noChangeArrowheads="1"/>
          </p:cNvSpPr>
          <p:nvPr/>
        </p:nvSpPr>
        <p:spPr bwMode="auto">
          <a:xfrm>
            <a:off x="5148263" y="2925763"/>
            <a:ext cx="2274887" cy="427037"/>
          </a:xfrm>
          <a:prstGeom prst="rect">
            <a:avLst/>
          </a:prstGeom>
          <a:noFill/>
          <a:ln w="9525">
            <a:noFill/>
            <a:miter lim="800000"/>
            <a:headEnd/>
            <a:tailEnd/>
          </a:ln>
          <a:effectLst/>
        </p:spPr>
        <p:txBody>
          <a:bodyPr wrap="none">
            <a:spAutoFit/>
          </a:bodyPr>
          <a:lstStyle/>
          <a:p>
            <a:pPr>
              <a:buFontTx/>
              <a:buNone/>
            </a:pPr>
            <a:r>
              <a:rPr kumimoji="0" lang="en-US">
                <a:solidFill>
                  <a:srgbClr val="FF0000"/>
                </a:solidFill>
              </a:rPr>
              <a:t>Interval estimate</a:t>
            </a:r>
            <a:endParaRPr kumimoji="0" lang="en-US"/>
          </a:p>
        </p:txBody>
      </p:sp>
      <p:sp>
        <p:nvSpPr>
          <p:cNvPr id="436242" name="Text Box 18"/>
          <p:cNvSpPr txBox="1">
            <a:spLocks noChangeArrowheads="1"/>
          </p:cNvSpPr>
          <p:nvPr/>
        </p:nvSpPr>
        <p:spPr bwMode="auto">
          <a:xfrm>
            <a:off x="1736725" y="3587750"/>
            <a:ext cx="2413000" cy="762000"/>
          </a:xfrm>
          <a:prstGeom prst="rect">
            <a:avLst/>
          </a:prstGeom>
          <a:noFill/>
          <a:ln w="9525">
            <a:noFill/>
            <a:miter lim="800000"/>
            <a:headEnd/>
            <a:tailEnd/>
          </a:ln>
          <a:effectLst/>
        </p:spPr>
        <p:txBody>
          <a:bodyPr wrap="none">
            <a:spAutoFit/>
          </a:bodyPr>
          <a:lstStyle/>
          <a:p>
            <a:r>
              <a:rPr kumimoji="0" lang="en-US" sz="2000"/>
              <a:t> sample mean</a:t>
            </a:r>
          </a:p>
          <a:p>
            <a:r>
              <a:rPr kumimoji="0" lang="en-US" sz="2000"/>
              <a:t> sample proportion</a:t>
            </a:r>
          </a:p>
        </p:txBody>
      </p:sp>
      <p:sp>
        <p:nvSpPr>
          <p:cNvPr id="436243" name="Text Box 19"/>
          <p:cNvSpPr txBox="1">
            <a:spLocks noChangeArrowheads="1"/>
          </p:cNvSpPr>
          <p:nvPr/>
        </p:nvSpPr>
        <p:spPr bwMode="auto">
          <a:xfrm>
            <a:off x="4724400" y="3581400"/>
            <a:ext cx="4124325" cy="762000"/>
          </a:xfrm>
          <a:prstGeom prst="rect">
            <a:avLst/>
          </a:prstGeom>
          <a:noFill/>
          <a:ln w="9525">
            <a:noFill/>
            <a:miter lim="800000"/>
            <a:headEnd/>
            <a:tailEnd/>
          </a:ln>
          <a:effectLst/>
        </p:spPr>
        <p:txBody>
          <a:bodyPr wrap="none">
            <a:spAutoFit/>
          </a:bodyPr>
          <a:lstStyle/>
          <a:p>
            <a:r>
              <a:rPr kumimoji="0" lang="en-US" sz="2000"/>
              <a:t> confidence interval for mean</a:t>
            </a:r>
          </a:p>
          <a:p>
            <a:r>
              <a:rPr kumimoji="0" lang="en-US" sz="2000"/>
              <a:t> confidence interval for proportion</a:t>
            </a:r>
          </a:p>
        </p:txBody>
      </p:sp>
      <p:sp>
        <p:nvSpPr>
          <p:cNvPr id="436244" name="Text Box 20"/>
          <p:cNvSpPr txBox="1">
            <a:spLocks noChangeArrowheads="1"/>
          </p:cNvSpPr>
          <p:nvPr/>
        </p:nvSpPr>
        <p:spPr bwMode="auto">
          <a:xfrm>
            <a:off x="1066800" y="5562600"/>
            <a:ext cx="7620000" cy="427038"/>
          </a:xfrm>
          <a:prstGeom prst="rect">
            <a:avLst/>
          </a:prstGeom>
          <a:noFill/>
          <a:ln w="9525">
            <a:noFill/>
            <a:miter lim="800000"/>
            <a:headEnd/>
            <a:tailEnd/>
          </a:ln>
          <a:effectLst/>
        </p:spPr>
        <p:txBody>
          <a:bodyPr>
            <a:spAutoFit/>
          </a:bodyPr>
          <a:lstStyle/>
          <a:p>
            <a:pPr>
              <a:buFontTx/>
              <a:buNone/>
            </a:pPr>
            <a:r>
              <a:rPr kumimoji="0" lang="en-US" b="1" i="1">
                <a:solidFill>
                  <a:srgbClr val="0511F9"/>
                </a:solidFill>
              </a:rPr>
              <a:t>Point estimate is always within the interval estimate</a:t>
            </a:r>
            <a:endParaRPr kumimoji="0" lang="en-US" b="1">
              <a:solidFill>
                <a:srgbClr val="0511F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36242"/>
                                        </p:tgtEl>
                                        <p:attrNameLst>
                                          <p:attrName>style.visibility</p:attrName>
                                        </p:attrNameLst>
                                      </p:cBhvr>
                                      <p:to>
                                        <p:strVal val="visible"/>
                                      </p:to>
                                    </p:set>
                                    <p:anim calcmode="lin" valueType="num">
                                      <p:cBhvr>
                                        <p:cTn id="7" dur="500" fill="hold"/>
                                        <p:tgtEl>
                                          <p:spTgt spid="436242"/>
                                        </p:tgtEl>
                                        <p:attrNameLst>
                                          <p:attrName>ppt_x</p:attrName>
                                        </p:attrNameLst>
                                      </p:cBhvr>
                                      <p:tavLst>
                                        <p:tav tm="0">
                                          <p:val>
                                            <p:strVal val="#ppt_x-#ppt_w/2"/>
                                          </p:val>
                                        </p:tav>
                                        <p:tav tm="100000">
                                          <p:val>
                                            <p:strVal val="#ppt_x"/>
                                          </p:val>
                                        </p:tav>
                                      </p:tavLst>
                                    </p:anim>
                                    <p:anim calcmode="lin" valueType="num">
                                      <p:cBhvr>
                                        <p:cTn id="8" dur="500" fill="hold"/>
                                        <p:tgtEl>
                                          <p:spTgt spid="436242"/>
                                        </p:tgtEl>
                                        <p:attrNameLst>
                                          <p:attrName>ppt_y</p:attrName>
                                        </p:attrNameLst>
                                      </p:cBhvr>
                                      <p:tavLst>
                                        <p:tav tm="0">
                                          <p:val>
                                            <p:strVal val="#ppt_y"/>
                                          </p:val>
                                        </p:tav>
                                        <p:tav tm="100000">
                                          <p:val>
                                            <p:strVal val="#ppt_y"/>
                                          </p:val>
                                        </p:tav>
                                      </p:tavLst>
                                    </p:anim>
                                    <p:anim calcmode="lin" valueType="num">
                                      <p:cBhvr>
                                        <p:cTn id="9" dur="500" fill="hold"/>
                                        <p:tgtEl>
                                          <p:spTgt spid="436242"/>
                                        </p:tgtEl>
                                        <p:attrNameLst>
                                          <p:attrName>ppt_w</p:attrName>
                                        </p:attrNameLst>
                                      </p:cBhvr>
                                      <p:tavLst>
                                        <p:tav tm="0">
                                          <p:val>
                                            <p:fltVal val="0"/>
                                          </p:val>
                                        </p:tav>
                                        <p:tav tm="100000">
                                          <p:val>
                                            <p:strVal val="#ppt_w"/>
                                          </p:val>
                                        </p:tav>
                                      </p:tavLst>
                                    </p:anim>
                                    <p:anim calcmode="lin" valueType="num">
                                      <p:cBhvr>
                                        <p:cTn id="10" dur="500" fill="hold"/>
                                        <p:tgtEl>
                                          <p:spTgt spid="43624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436243"/>
                                        </p:tgtEl>
                                        <p:attrNameLst>
                                          <p:attrName>style.visibility</p:attrName>
                                        </p:attrNameLst>
                                      </p:cBhvr>
                                      <p:to>
                                        <p:strVal val="visible"/>
                                      </p:to>
                                    </p:set>
                                    <p:anim calcmode="lin" valueType="num">
                                      <p:cBhvr>
                                        <p:cTn id="15" dur="500" fill="hold"/>
                                        <p:tgtEl>
                                          <p:spTgt spid="436243"/>
                                        </p:tgtEl>
                                        <p:attrNameLst>
                                          <p:attrName>ppt_x</p:attrName>
                                        </p:attrNameLst>
                                      </p:cBhvr>
                                      <p:tavLst>
                                        <p:tav tm="0">
                                          <p:val>
                                            <p:strVal val="#ppt_x+#ppt_w/2"/>
                                          </p:val>
                                        </p:tav>
                                        <p:tav tm="100000">
                                          <p:val>
                                            <p:strVal val="#ppt_x"/>
                                          </p:val>
                                        </p:tav>
                                      </p:tavLst>
                                    </p:anim>
                                    <p:anim calcmode="lin" valueType="num">
                                      <p:cBhvr>
                                        <p:cTn id="16" dur="500" fill="hold"/>
                                        <p:tgtEl>
                                          <p:spTgt spid="436243"/>
                                        </p:tgtEl>
                                        <p:attrNameLst>
                                          <p:attrName>ppt_y</p:attrName>
                                        </p:attrNameLst>
                                      </p:cBhvr>
                                      <p:tavLst>
                                        <p:tav tm="0">
                                          <p:val>
                                            <p:strVal val="#ppt_y"/>
                                          </p:val>
                                        </p:tav>
                                        <p:tav tm="100000">
                                          <p:val>
                                            <p:strVal val="#ppt_y"/>
                                          </p:val>
                                        </p:tav>
                                      </p:tavLst>
                                    </p:anim>
                                    <p:anim calcmode="lin" valueType="num">
                                      <p:cBhvr>
                                        <p:cTn id="17" dur="500" fill="hold"/>
                                        <p:tgtEl>
                                          <p:spTgt spid="436243"/>
                                        </p:tgtEl>
                                        <p:attrNameLst>
                                          <p:attrName>ppt_w</p:attrName>
                                        </p:attrNameLst>
                                      </p:cBhvr>
                                      <p:tavLst>
                                        <p:tav tm="0">
                                          <p:val>
                                            <p:fltVal val="0"/>
                                          </p:val>
                                        </p:tav>
                                        <p:tav tm="100000">
                                          <p:val>
                                            <p:strVal val="#ppt_w"/>
                                          </p:val>
                                        </p:tav>
                                      </p:tavLst>
                                    </p:anim>
                                    <p:anim calcmode="lin" valueType="num">
                                      <p:cBhvr>
                                        <p:cTn id="18" dur="500" fill="hold"/>
                                        <p:tgtEl>
                                          <p:spTgt spid="43624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436244"/>
                                        </p:tgtEl>
                                        <p:attrNameLst>
                                          <p:attrName>style.visibility</p:attrName>
                                        </p:attrNameLst>
                                      </p:cBhvr>
                                      <p:to>
                                        <p:strVal val="visible"/>
                                      </p:to>
                                    </p:set>
                                    <p:anim calcmode="lin" valueType="num">
                                      <p:cBhvr>
                                        <p:cTn id="23" dur="500" fill="hold"/>
                                        <p:tgtEl>
                                          <p:spTgt spid="436244"/>
                                        </p:tgtEl>
                                        <p:attrNameLst>
                                          <p:attrName>ppt_x</p:attrName>
                                        </p:attrNameLst>
                                      </p:cBhvr>
                                      <p:tavLst>
                                        <p:tav tm="0">
                                          <p:val>
                                            <p:strVal val="#ppt_x"/>
                                          </p:val>
                                        </p:tav>
                                        <p:tav tm="100000">
                                          <p:val>
                                            <p:strVal val="#ppt_x"/>
                                          </p:val>
                                        </p:tav>
                                      </p:tavLst>
                                    </p:anim>
                                    <p:anim calcmode="lin" valueType="num">
                                      <p:cBhvr>
                                        <p:cTn id="24" dur="500" fill="hold"/>
                                        <p:tgtEl>
                                          <p:spTgt spid="436244"/>
                                        </p:tgtEl>
                                        <p:attrNameLst>
                                          <p:attrName>ppt_y</p:attrName>
                                        </p:attrNameLst>
                                      </p:cBhvr>
                                      <p:tavLst>
                                        <p:tav tm="0">
                                          <p:val>
                                            <p:strVal val="#ppt_y+#ppt_h/2"/>
                                          </p:val>
                                        </p:tav>
                                        <p:tav tm="100000">
                                          <p:val>
                                            <p:strVal val="#ppt_y"/>
                                          </p:val>
                                        </p:tav>
                                      </p:tavLst>
                                    </p:anim>
                                    <p:anim calcmode="lin" valueType="num">
                                      <p:cBhvr>
                                        <p:cTn id="25" dur="500" fill="hold"/>
                                        <p:tgtEl>
                                          <p:spTgt spid="436244"/>
                                        </p:tgtEl>
                                        <p:attrNameLst>
                                          <p:attrName>ppt_w</p:attrName>
                                        </p:attrNameLst>
                                      </p:cBhvr>
                                      <p:tavLst>
                                        <p:tav tm="0">
                                          <p:val>
                                            <p:strVal val="#ppt_w"/>
                                          </p:val>
                                        </p:tav>
                                        <p:tav tm="100000">
                                          <p:val>
                                            <p:strVal val="#ppt_w"/>
                                          </p:val>
                                        </p:tav>
                                      </p:tavLst>
                                    </p:anim>
                                    <p:anim calcmode="lin" valueType="num">
                                      <p:cBhvr>
                                        <p:cTn id="26" dur="500" fill="hold"/>
                                        <p:tgtEl>
                                          <p:spTgt spid="4362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42" grpId="0" autoUpdateAnimBg="0"/>
      <p:bldP spid="436243" grpId="0" autoUpdateAnimBg="0"/>
      <p:bldP spid="4362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228600"/>
            <a:ext cx="7772400" cy="1143000"/>
          </a:xfrm>
        </p:spPr>
        <p:txBody>
          <a:bodyPr/>
          <a:lstStyle/>
          <a:p>
            <a:r>
              <a:rPr lang="en-US" sz="3600" dirty="0"/>
              <a:t>Hypothesis Test: Example 2</a:t>
            </a:r>
          </a:p>
        </p:txBody>
      </p:sp>
      <p:sp>
        <p:nvSpPr>
          <p:cNvPr id="24579" name="Rectangle 3"/>
          <p:cNvSpPr>
            <a:spLocks noGrp="1" noChangeArrowheads="1"/>
          </p:cNvSpPr>
          <p:nvPr>
            <p:ph sz="quarter" idx="1"/>
          </p:nvPr>
        </p:nvSpPr>
        <p:spPr>
          <a:xfrm>
            <a:off x="152400" y="1447800"/>
            <a:ext cx="7772400" cy="4876800"/>
          </a:xfrm>
        </p:spPr>
        <p:txBody>
          <a:bodyPr>
            <a:normAutofit lnSpcReduction="10000"/>
          </a:bodyPr>
          <a:lstStyle/>
          <a:p>
            <a:pPr marL="609600" indent="-609600" algn="l">
              <a:lnSpc>
                <a:spcPct val="90000"/>
              </a:lnSpc>
            </a:pPr>
            <a:r>
              <a:rPr lang="en-US" sz="2800" dirty="0"/>
              <a:t>H</a:t>
            </a:r>
            <a:r>
              <a:rPr lang="en-US" sz="2800" baseline="-25000" dirty="0"/>
              <a:t>0</a:t>
            </a:r>
            <a:r>
              <a:rPr lang="en-US" sz="2800" dirty="0"/>
              <a:t>: </a:t>
            </a:r>
            <a:r>
              <a:rPr lang="en-US" sz="2800" dirty="0">
                <a:latin typeface="Symbol" pitchFamily="18" charset="2"/>
              </a:rPr>
              <a:t>m</a:t>
            </a:r>
            <a:r>
              <a:rPr lang="en-US" sz="2800" baseline="-25000" dirty="0"/>
              <a:t>1 </a:t>
            </a:r>
            <a:r>
              <a:rPr lang="en-US" sz="2800" dirty="0"/>
              <a:t>– </a:t>
            </a:r>
            <a:r>
              <a:rPr lang="en-US" sz="2800" dirty="0">
                <a:latin typeface="Symbol" pitchFamily="18" charset="2"/>
              </a:rPr>
              <a:t>m</a:t>
            </a:r>
            <a:r>
              <a:rPr lang="en-US" sz="2800" baseline="-25000" dirty="0"/>
              <a:t>2</a:t>
            </a:r>
            <a:r>
              <a:rPr lang="en-US" sz="2800" dirty="0"/>
              <a:t> = 0 	H</a:t>
            </a:r>
            <a:r>
              <a:rPr lang="en-US" sz="2800" baseline="-25000" dirty="0"/>
              <a:t>a</a:t>
            </a:r>
            <a:r>
              <a:rPr lang="en-US" sz="2800" dirty="0"/>
              <a:t>: </a:t>
            </a:r>
            <a:r>
              <a:rPr lang="en-US" sz="2800" dirty="0">
                <a:latin typeface="Symbol" pitchFamily="18" charset="2"/>
              </a:rPr>
              <a:t>m</a:t>
            </a:r>
            <a:r>
              <a:rPr lang="en-US" sz="2800" baseline="-25000" dirty="0"/>
              <a:t>1</a:t>
            </a:r>
            <a:r>
              <a:rPr lang="en-US" sz="2800" dirty="0"/>
              <a:t>– </a:t>
            </a:r>
            <a:r>
              <a:rPr lang="en-US" sz="2800" dirty="0">
                <a:latin typeface="Symbol" pitchFamily="18" charset="2"/>
              </a:rPr>
              <a:t>m</a:t>
            </a:r>
            <a:r>
              <a:rPr lang="en-US" sz="2800" baseline="-25000" dirty="0"/>
              <a:t>2</a:t>
            </a:r>
            <a:r>
              <a:rPr lang="en-US" sz="2800" dirty="0"/>
              <a:t> &lt;  0</a:t>
            </a:r>
          </a:p>
          <a:p>
            <a:pPr marL="609600" indent="-609600" algn="l">
              <a:lnSpc>
                <a:spcPct val="90000"/>
              </a:lnSpc>
            </a:pPr>
            <a:r>
              <a:rPr lang="en-US" sz="2800" dirty="0"/>
              <a:t>Accept H</a:t>
            </a:r>
            <a:r>
              <a:rPr lang="en-US" sz="2800" baseline="-25000" dirty="0"/>
              <a:t>a </a:t>
            </a:r>
            <a:r>
              <a:rPr lang="en-US" sz="2800" dirty="0"/>
              <a:t>if p-value &lt; </a:t>
            </a:r>
            <a:r>
              <a:rPr lang="el-GR" sz="2800" dirty="0">
                <a:cs typeface="Arial" charset="0"/>
              </a:rPr>
              <a:t>α</a:t>
            </a:r>
            <a:r>
              <a:rPr lang="en-US" sz="2800" dirty="0">
                <a:cs typeface="Arial" charset="0"/>
              </a:rPr>
              <a:t> ( 0.10)</a:t>
            </a:r>
          </a:p>
          <a:p>
            <a:pPr marL="609600" indent="-609600" algn="l">
              <a:lnSpc>
                <a:spcPct val="90000"/>
              </a:lnSpc>
            </a:pPr>
            <a:r>
              <a:rPr lang="en-US" sz="2800" dirty="0">
                <a:cs typeface="Arial" charset="0"/>
              </a:rPr>
              <a:t>Test Stat: t</a:t>
            </a:r>
            <a:endParaRPr lang="el-GR" sz="2800" dirty="0">
              <a:cs typeface="Arial" charset="0"/>
            </a:endParaRPr>
          </a:p>
          <a:p>
            <a:pPr marL="609600" indent="-609600" algn="l">
              <a:lnSpc>
                <a:spcPct val="90000"/>
              </a:lnSpc>
            </a:pPr>
            <a:endParaRPr lang="en-US" sz="3600" dirty="0"/>
          </a:p>
          <a:p>
            <a:pPr marL="609600" indent="-609600" algn="l">
              <a:lnSpc>
                <a:spcPct val="90000"/>
              </a:lnSpc>
            </a:pPr>
            <a:endParaRPr lang="en-US" sz="2800" dirty="0"/>
          </a:p>
          <a:p>
            <a:pPr marL="609600" indent="-609600" algn="l">
              <a:lnSpc>
                <a:spcPct val="90000"/>
              </a:lnSpc>
            </a:pPr>
            <a:endParaRPr lang="en-US" sz="2800" dirty="0"/>
          </a:p>
          <a:p>
            <a:pPr marL="609600" indent="-609600" algn="l">
              <a:lnSpc>
                <a:spcPct val="90000"/>
              </a:lnSpc>
            </a:pPr>
            <a:r>
              <a:rPr lang="en-US" sz="2800" dirty="0"/>
              <a:t>t = -1.35,  p-value = 0.0956</a:t>
            </a:r>
          </a:p>
          <a:p>
            <a:pPr marL="609600" indent="-609600" algn="l">
              <a:lnSpc>
                <a:spcPct val="90000"/>
              </a:lnSpc>
            </a:pPr>
            <a:r>
              <a:rPr lang="en-US" sz="2800" dirty="0"/>
              <a:t>At the 0.10 level of significance, there is evidence to say that major sports events attract more viewers than first-run movies in this part of the U.S.</a:t>
            </a:r>
          </a:p>
          <a:p>
            <a:pPr marL="609600" indent="-609600" algn="l">
              <a:lnSpc>
                <a:spcPct val="90000"/>
              </a:lnSpc>
            </a:pPr>
            <a:r>
              <a:rPr lang="en-US" sz="2800" dirty="0"/>
              <a:t>Valid since the populations are normal.</a:t>
            </a:r>
            <a:r>
              <a:rPr lang="en-US" sz="3600" dirty="0"/>
              <a:t>        </a:t>
            </a:r>
          </a:p>
        </p:txBody>
      </p:sp>
      <p:graphicFrame>
        <p:nvGraphicFramePr>
          <p:cNvPr id="24580" name="Object 4"/>
          <p:cNvGraphicFramePr>
            <a:graphicFrameLocks noChangeAspect="1"/>
          </p:cNvGraphicFramePr>
          <p:nvPr/>
        </p:nvGraphicFramePr>
        <p:xfrm>
          <a:off x="4514850" y="3321050"/>
          <a:ext cx="114300" cy="215900"/>
        </p:xfrm>
        <a:graphic>
          <a:graphicData uri="http://schemas.openxmlformats.org/presentationml/2006/ole">
            <p:oleObj spid="_x0000_s167938" name="Equation" r:id="rId3" imgW="114120" imgH="215640" progId="Equation.3">
              <p:embed/>
            </p:oleObj>
          </a:graphicData>
        </a:graphic>
      </p:graphicFrame>
      <p:sp>
        <p:nvSpPr>
          <p:cNvPr id="24586" name="Rectangle 10"/>
          <p:cNvSpPr>
            <a:spLocks noChangeArrowheads="1"/>
          </p:cNvSpPr>
          <p:nvPr/>
        </p:nvSpPr>
        <p:spPr bwMode="auto">
          <a:xfrm>
            <a:off x="6305550" y="838200"/>
            <a:ext cx="2914650" cy="2289175"/>
          </a:xfrm>
          <a:prstGeom prst="rect">
            <a:avLst/>
          </a:prstGeom>
          <a:noFill/>
          <a:ln w="9525">
            <a:noFill/>
            <a:miter lim="800000"/>
            <a:headEnd/>
            <a:tailEnd/>
          </a:ln>
          <a:effectLst/>
        </p:spPr>
        <p:txBody>
          <a:bodyPr wrap="none" anchor="ctr">
            <a:spAutoFit/>
          </a:bodyPr>
          <a:lstStyle/>
          <a:p>
            <a:r>
              <a:rPr lang="en-US" b="1" dirty="0"/>
              <a:t>Hypothesis test results:</a:t>
            </a:r>
            <a:r>
              <a:rPr lang="en-US" dirty="0"/>
              <a:t> </a:t>
            </a:r>
            <a:br>
              <a:rPr lang="en-US" dirty="0"/>
            </a:br>
            <a:r>
              <a:rPr lang="en-US" dirty="0"/>
              <a:t>μ</a:t>
            </a:r>
            <a:r>
              <a:rPr lang="en-US" baseline="-30000" dirty="0"/>
              <a:t>1</a:t>
            </a:r>
            <a:r>
              <a:rPr lang="en-US" dirty="0"/>
              <a:t> : mean of Movies </a:t>
            </a:r>
            <a:br>
              <a:rPr lang="en-US" dirty="0"/>
            </a:br>
            <a:r>
              <a:rPr lang="en-US" dirty="0"/>
              <a:t>μ</a:t>
            </a:r>
            <a:r>
              <a:rPr lang="en-US" baseline="-30000" dirty="0"/>
              <a:t>2</a:t>
            </a:r>
            <a:r>
              <a:rPr lang="en-US" dirty="0"/>
              <a:t> : mean of Sports </a:t>
            </a:r>
            <a:br>
              <a:rPr lang="en-US" dirty="0"/>
            </a:br>
            <a:r>
              <a:rPr lang="en-US" dirty="0"/>
              <a:t>μ</a:t>
            </a:r>
            <a:r>
              <a:rPr lang="en-US" baseline="-30000" dirty="0"/>
              <a:t>1</a:t>
            </a:r>
            <a:r>
              <a:rPr lang="en-US" dirty="0"/>
              <a:t> - μ</a:t>
            </a:r>
            <a:r>
              <a:rPr lang="en-US" baseline="-30000" dirty="0"/>
              <a:t>2</a:t>
            </a:r>
            <a:r>
              <a:rPr lang="en-US" dirty="0"/>
              <a:t> : mean difference </a:t>
            </a:r>
            <a:br>
              <a:rPr lang="en-US" dirty="0"/>
            </a:br>
            <a:r>
              <a:rPr lang="en-US" dirty="0"/>
              <a:t>H</a:t>
            </a:r>
            <a:r>
              <a:rPr lang="en-US" baseline="-30000" dirty="0"/>
              <a:t>0</a:t>
            </a:r>
            <a:r>
              <a:rPr lang="en-US" dirty="0"/>
              <a:t> : μ</a:t>
            </a:r>
            <a:r>
              <a:rPr lang="en-US" baseline="-30000" dirty="0"/>
              <a:t>1</a:t>
            </a:r>
            <a:r>
              <a:rPr lang="en-US" dirty="0"/>
              <a:t> - μ</a:t>
            </a:r>
            <a:r>
              <a:rPr lang="en-US" baseline="-30000" dirty="0"/>
              <a:t>2</a:t>
            </a:r>
            <a:r>
              <a:rPr lang="en-US" dirty="0"/>
              <a:t> = 0 </a:t>
            </a:r>
            <a:br>
              <a:rPr lang="en-US" dirty="0"/>
            </a:br>
            <a:r>
              <a:rPr lang="en-US" dirty="0"/>
              <a:t>H</a:t>
            </a:r>
            <a:r>
              <a:rPr lang="en-US" baseline="-30000" dirty="0"/>
              <a:t>A</a:t>
            </a:r>
            <a:r>
              <a:rPr lang="en-US" dirty="0"/>
              <a:t> : μ</a:t>
            </a:r>
            <a:r>
              <a:rPr lang="en-US" baseline="-30000" dirty="0"/>
              <a:t>1</a:t>
            </a:r>
            <a:r>
              <a:rPr lang="en-US" dirty="0"/>
              <a:t> - μ</a:t>
            </a:r>
            <a:r>
              <a:rPr lang="en-US" baseline="-30000" dirty="0"/>
              <a:t>2</a:t>
            </a:r>
            <a:r>
              <a:rPr lang="en-US" dirty="0"/>
              <a:t> &lt; 0 </a:t>
            </a:r>
            <a:br>
              <a:rPr lang="en-US" dirty="0"/>
            </a:br>
            <a:r>
              <a:rPr lang="en-US" dirty="0"/>
              <a:t>(without pooled variances) </a:t>
            </a:r>
            <a:br>
              <a:rPr lang="en-US" dirty="0"/>
            </a:br>
            <a:endParaRPr lang="en-US" dirty="0"/>
          </a:p>
        </p:txBody>
      </p:sp>
      <p:graphicFrame>
        <p:nvGraphicFramePr>
          <p:cNvPr id="24660" name="Group 84"/>
          <p:cNvGraphicFramePr>
            <a:graphicFrameLocks noGrp="1"/>
          </p:cNvGraphicFramePr>
          <p:nvPr/>
        </p:nvGraphicFramePr>
        <p:xfrm>
          <a:off x="952500" y="2971800"/>
          <a:ext cx="7810500" cy="733426"/>
        </p:xfrm>
        <a:graphic>
          <a:graphicData uri="http://schemas.openxmlformats.org/drawingml/2006/table">
            <a:tbl>
              <a:tblPr/>
              <a:tblGrid>
                <a:gridCol w="1301750"/>
                <a:gridCol w="1644650"/>
                <a:gridCol w="1390650"/>
                <a:gridCol w="1263650"/>
                <a:gridCol w="1212850"/>
                <a:gridCol w="9969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Mean</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T-Stat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P-value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μ</a:t>
                      </a:r>
                      <a:r>
                        <a:rPr kumimoji="0" lang="en-US" sz="1800" b="0" i="0" u="none" strike="noStrike" cap="none" normalizeH="0" baseline="-30000" smtClean="0">
                          <a:ln>
                            <a:noFill/>
                          </a:ln>
                          <a:solidFill>
                            <a:schemeClr val="tx1"/>
                          </a:solidFill>
                          <a:effectLst/>
                          <a:latin typeface="Arial" charset="0"/>
                        </a:rPr>
                        <a:t>1</a:t>
                      </a:r>
                      <a:r>
                        <a:rPr kumimoji="0" lang="en-US" sz="1800" b="0" i="0" u="none" strike="noStrike" cap="none" normalizeH="0" baseline="0" smtClean="0">
                          <a:ln>
                            <a:noFill/>
                          </a:ln>
                          <a:solidFill>
                            <a:schemeClr val="tx1"/>
                          </a:solidFill>
                          <a:effectLst/>
                          <a:latin typeface="Arial" charset="0"/>
                        </a:rPr>
                        <a:t> - μ</a:t>
                      </a:r>
                      <a:r>
                        <a:rPr kumimoji="0" lang="en-US" sz="1800" b="0" i="0" u="none" strike="noStrike" cap="none" normalizeH="0" baseline="-30000" smtClean="0">
                          <a:ln>
                            <a:noFill/>
                          </a:ln>
                          <a:solidFill>
                            <a:schemeClr val="tx1"/>
                          </a:solidFill>
                          <a:effectLst/>
                          <a:latin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-0.73333335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0.54210484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19.991693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-1.352752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0.0956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4661" name="Rectangle 85"/>
          <p:cNvSpPr>
            <a:spLocks noChangeArrowheads="1"/>
          </p:cNvSpPr>
          <p:nvPr/>
        </p:nvSpPr>
        <p:spPr bwMode="auto">
          <a:xfrm>
            <a:off x="666750" y="4619625"/>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Hypothesis Test: Example 3</a:t>
            </a:r>
          </a:p>
        </p:txBody>
      </p:sp>
      <p:sp>
        <p:nvSpPr>
          <p:cNvPr id="48131" name="Rectangle 3"/>
          <p:cNvSpPr>
            <a:spLocks noGrp="1" noChangeArrowheads="1"/>
          </p:cNvSpPr>
          <p:nvPr>
            <p:ph type="body" idx="1"/>
          </p:nvPr>
        </p:nvSpPr>
        <p:spPr/>
        <p:txBody>
          <a:bodyPr>
            <a:normAutofit/>
          </a:bodyPr>
          <a:lstStyle/>
          <a:p>
            <a:pPr>
              <a:lnSpc>
                <a:spcPct val="90000"/>
              </a:lnSpc>
            </a:pPr>
            <a:r>
              <a:rPr lang="en-US" sz="2800"/>
              <a:t>A study is done to see if the mean time spent on patient care per week is the same or different for General Practitioners than for Pediatric Physicians. 79 General Practitioners and 91 Pediatric Physicians were studied, and the time that each spent on patient care in one week was recorded.</a:t>
            </a:r>
          </a:p>
          <a:p>
            <a:pPr>
              <a:lnSpc>
                <a:spcPct val="90000"/>
              </a:lnSpc>
            </a:pPr>
            <a:r>
              <a:rPr lang="en-US" sz="2800"/>
              <a:t>Using the output from Minitab, can we conclude that the mean time spent on patient care weekly is different for General Practitioners than for Pediatric Physicians? Use </a:t>
            </a:r>
            <a:r>
              <a:rPr lang="en-US" sz="2800">
                <a:latin typeface="Symbol" pitchFamily="18" charset="2"/>
              </a:rPr>
              <a:t>a</a:t>
            </a:r>
            <a:r>
              <a:rPr lang="en-US" sz="2800"/>
              <a:t> = 0.05.</a:t>
            </a:r>
          </a:p>
          <a:p>
            <a:pPr>
              <a:lnSpc>
                <a:spcPct val="90000"/>
              </a:lnSpc>
            </a:pP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4400" y="228600"/>
            <a:ext cx="7772400" cy="1143000"/>
          </a:xfrm>
        </p:spPr>
        <p:txBody>
          <a:bodyPr/>
          <a:lstStyle/>
          <a:p>
            <a:r>
              <a:rPr lang="en-US" dirty="0"/>
              <a:t>Confidence Interval Example </a:t>
            </a:r>
          </a:p>
        </p:txBody>
      </p:sp>
      <p:sp>
        <p:nvSpPr>
          <p:cNvPr id="64515" name="Rectangle 3"/>
          <p:cNvSpPr>
            <a:spLocks noGrp="1" noChangeArrowheads="1"/>
          </p:cNvSpPr>
          <p:nvPr>
            <p:ph type="body" idx="1"/>
          </p:nvPr>
        </p:nvSpPr>
        <p:spPr/>
        <p:txBody>
          <a:bodyPr/>
          <a:lstStyle/>
          <a:p>
            <a:r>
              <a:rPr lang="en-US" sz="2800"/>
              <a:t>An experiment is conducted to investigate the effect a drug has on the time to complete a certain task.  Forty people are divided, at random, into two groups of twenty people each.  One group (the control group) is given a placebo, while the second group (the experimental group) is given the drug.  Each person is then asked to perform the task, and the length of time (in minutes) it takes each person to complete the task is recorded.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dirty="0"/>
              <a:t>Confidence Interval </a:t>
            </a:r>
            <a:r>
              <a:rPr lang="en-US" dirty="0" smtClean="0"/>
              <a:t>Example contd..</a:t>
            </a:r>
            <a:endParaRPr lang="en-US" dirty="0"/>
          </a:p>
        </p:txBody>
      </p:sp>
      <p:sp>
        <p:nvSpPr>
          <p:cNvPr id="65539" name="Rectangle 3"/>
          <p:cNvSpPr>
            <a:spLocks noGrp="1" noChangeArrowheads="1"/>
          </p:cNvSpPr>
          <p:nvPr>
            <p:ph type="body" idx="1"/>
          </p:nvPr>
        </p:nvSpPr>
        <p:spPr/>
        <p:txBody>
          <a:bodyPr/>
          <a:lstStyle/>
          <a:p>
            <a:r>
              <a:rPr lang="en-US"/>
              <a:t>Estimate the difference, using a 95% confidence level, between the mean length of time to complete the task for all people administered the placebo and the mean length of time to complete the task for all people using the drug.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533400" y="457200"/>
            <a:ext cx="3740150" cy="1739900"/>
          </a:xfrm>
          <a:prstGeom prst="rect">
            <a:avLst/>
          </a:prstGeom>
          <a:noFill/>
          <a:ln w="9525">
            <a:noFill/>
            <a:miter lim="800000"/>
            <a:headEnd/>
            <a:tailEnd/>
          </a:ln>
          <a:effectLst/>
        </p:spPr>
        <p:txBody>
          <a:bodyPr wrap="none" anchor="ctr">
            <a:spAutoFit/>
          </a:bodyPr>
          <a:lstStyle/>
          <a:p>
            <a:r>
              <a:rPr lang="en-US" b="1"/>
              <a:t>95% confidence interval results:</a:t>
            </a:r>
            <a:r>
              <a:rPr lang="en-US"/>
              <a:t> </a:t>
            </a:r>
            <a:br>
              <a:rPr lang="en-US"/>
            </a:br>
            <a:r>
              <a:rPr lang="en-US"/>
              <a:t>μ</a:t>
            </a:r>
            <a:r>
              <a:rPr lang="en-US" baseline="-30000"/>
              <a:t>1</a:t>
            </a:r>
            <a:r>
              <a:rPr lang="en-US"/>
              <a:t> : mean of Control </a:t>
            </a:r>
            <a:br>
              <a:rPr lang="en-US"/>
            </a:br>
            <a:r>
              <a:rPr lang="en-US"/>
              <a:t>μ</a:t>
            </a:r>
            <a:r>
              <a:rPr lang="en-US" baseline="-30000"/>
              <a:t>2</a:t>
            </a:r>
            <a:r>
              <a:rPr lang="en-US"/>
              <a:t> : mean of Experimental </a:t>
            </a:r>
            <a:br>
              <a:rPr lang="en-US"/>
            </a:br>
            <a:r>
              <a:rPr lang="en-US"/>
              <a:t>μ</a:t>
            </a:r>
            <a:r>
              <a:rPr lang="en-US" baseline="-30000"/>
              <a:t>1</a:t>
            </a:r>
            <a:r>
              <a:rPr lang="en-US"/>
              <a:t> - μ</a:t>
            </a:r>
            <a:r>
              <a:rPr lang="en-US" baseline="-30000"/>
              <a:t>2</a:t>
            </a:r>
            <a:r>
              <a:rPr lang="en-US"/>
              <a:t> : mean difference </a:t>
            </a:r>
            <a:br>
              <a:rPr lang="en-US"/>
            </a:br>
            <a:r>
              <a:rPr lang="en-US"/>
              <a:t>(without pooled variances) </a:t>
            </a:r>
            <a:br>
              <a:rPr lang="en-US"/>
            </a:br>
            <a:endParaRPr lang="en-US"/>
          </a:p>
        </p:txBody>
      </p:sp>
      <p:graphicFrame>
        <p:nvGraphicFramePr>
          <p:cNvPr id="66638" name="Group 78"/>
          <p:cNvGraphicFramePr>
            <a:graphicFrameLocks noGrp="1"/>
          </p:cNvGraphicFramePr>
          <p:nvPr/>
        </p:nvGraphicFramePr>
        <p:xfrm>
          <a:off x="457200" y="2209800"/>
          <a:ext cx="8255000" cy="733426"/>
        </p:xfrm>
        <a:graphic>
          <a:graphicData uri="http://schemas.openxmlformats.org/drawingml/2006/table">
            <a:tbl>
              <a:tblPr/>
              <a:tblGrid>
                <a:gridCol w="1301750"/>
                <a:gridCol w="1644650"/>
                <a:gridCol w="1390650"/>
                <a:gridCol w="1263650"/>
                <a:gridCol w="1390650"/>
                <a:gridCol w="12636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Mean</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 Limit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U. Limit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μ</a:t>
                      </a:r>
                      <a:r>
                        <a:rPr kumimoji="0" lang="en-US" sz="1800" b="0" i="0" u="none" strike="noStrike" cap="none" normalizeH="0" baseline="-30000" smtClean="0">
                          <a:ln>
                            <a:noFill/>
                          </a:ln>
                          <a:solidFill>
                            <a:schemeClr val="tx1"/>
                          </a:solidFill>
                          <a:effectLst/>
                          <a:latin typeface="Arial" charset="0"/>
                        </a:rPr>
                        <a:t>1</a:t>
                      </a:r>
                      <a:r>
                        <a:rPr kumimoji="0" lang="en-US" sz="1800" b="0" i="0" u="none" strike="noStrike" cap="none" normalizeH="0" baseline="0" smtClean="0">
                          <a:ln>
                            <a:noFill/>
                          </a:ln>
                          <a:solidFill>
                            <a:schemeClr val="tx1"/>
                          </a:solidFill>
                          <a:effectLst/>
                          <a:latin typeface="Arial" charset="0"/>
                        </a:rPr>
                        <a:t> - μ</a:t>
                      </a:r>
                      <a:r>
                        <a:rPr kumimoji="0" lang="en-US" sz="1800" b="0" i="0" u="none" strike="noStrike" cap="none" normalizeH="0" baseline="-30000" smtClean="0">
                          <a:ln>
                            <a:noFill/>
                          </a:ln>
                          <a:solidFill>
                            <a:schemeClr val="tx1"/>
                          </a:solidFill>
                          <a:effectLst/>
                          <a:latin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2.29</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0.94039464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28.814648</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0.36613944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4.2138605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66639" name="Rectangle 79"/>
          <p:cNvSpPr>
            <a:spLocks noChangeArrowheads="1"/>
          </p:cNvSpPr>
          <p:nvPr/>
        </p:nvSpPr>
        <p:spPr bwMode="auto">
          <a:xfrm>
            <a:off x="444500" y="4344988"/>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66641" name="Text Box 81"/>
          <p:cNvSpPr txBox="1">
            <a:spLocks noChangeArrowheads="1"/>
          </p:cNvSpPr>
          <p:nvPr/>
        </p:nvSpPr>
        <p:spPr bwMode="auto">
          <a:xfrm>
            <a:off x="533400" y="3352800"/>
            <a:ext cx="8153400" cy="2465388"/>
          </a:xfrm>
          <a:prstGeom prst="rect">
            <a:avLst/>
          </a:prstGeom>
          <a:noFill/>
          <a:ln w="9525">
            <a:noFill/>
            <a:miter lim="800000"/>
            <a:headEnd/>
            <a:tailEnd/>
          </a:ln>
          <a:effectLst/>
        </p:spPr>
        <p:txBody>
          <a:bodyPr>
            <a:spAutoFit/>
          </a:bodyPr>
          <a:lstStyle/>
          <a:p>
            <a:pPr>
              <a:spcBef>
                <a:spcPct val="50000"/>
              </a:spcBef>
            </a:pPr>
            <a:r>
              <a:rPr lang="en-US" sz="2400"/>
              <a:t>Since both limits are positive numbers, then mu 1 must be greater than mu 2.</a:t>
            </a:r>
          </a:p>
          <a:p>
            <a:pPr>
              <a:spcBef>
                <a:spcPct val="50000"/>
              </a:spcBef>
            </a:pPr>
            <a:r>
              <a:rPr lang="en-US" sz="2400"/>
              <a:t>It takes those taking the placebo between 0.37 and 4.21 minutes more to complete the task than it takes those taking the drug.  Thus the drug speeds up the reaction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a:t>Dependent Samples Hypothesis </a:t>
            </a:r>
          </a:p>
        </p:txBody>
      </p:sp>
      <p:sp>
        <p:nvSpPr>
          <p:cNvPr id="55301" name="Rectangle 5"/>
          <p:cNvSpPr>
            <a:spLocks noGrp="1" noChangeArrowheads="1"/>
          </p:cNvSpPr>
          <p:nvPr>
            <p:ph type="body" idx="1"/>
          </p:nvPr>
        </p:nvSpPr>
        <p:spPr/>
        <p:txBody>
          <a:bodyPr>
            <a:noAutofit/>
          </a:bodyPr>
          <a:lstStyle/>
          <a:p>
            <a:r>
              <a:rPr lang="en-US" sz="2800" dirty="0"/>
              <a:t>A researcher is interested in measuring how effective an educational course is in raising awareness of diabetes.  </a:t>
            </a:r>
            <a:endParaRPr lang="en-US" sz="2800" dirty="0" smtClean="0"/>
          </a:p>
          <a:p>
            <a:r>
              <a:rPr lang="en-US" sz="2800" dirty="0" smtClean="0"/>
              <a:t>He </a:t>
            </a:r>
            <a:r>
              <a:rPr lang="en-US" sz="2800" dirty="0"/>
              <a:t>devised a test to measure diabetes awareness.  </a:t>
            </a:r>
            <a:endParaRPr lang="en-US" sz="2800" dirty="0" smtClean="0"/>
          </a:p>
          <a:p>
            <a:r>
              <a:rPr lang="en-US" sz="2800" dirty="0" smtClean="0"/>
              <a:t>He </a:t>
            </a:r>
            <a:r>
              <a:rPr lang="en-US" sz="2800" dirty="0"/>
              <a:t>recruited 10 individuals, and gave them the test, and recorded their scores.  </a:t>
            </a:r>
            <a:endParaRPr lang="en-US" sz="2800" dirty="0" smtClean="0"/>
          </a:p>
          <a:p>
            <a:r>
              <a:rPr lang="en-US" sz="2800" dirty="0" smtClean="0"/>
              <a:t>After </a:t>
            </a:r>
            <a:r>
              <a:rPr lang="en-US" sz="2800" dirty="0"/>
              <a:t>they took the course, he tested them again.  </a:t>
            </a:r>
            <a:endParaRPr lang="en-US" sz="2800" dirty="0" smtClean="0"/>
          </a:p>
          <a:p>
            <a:r>
              <a:rPr lang="en-US" sz="2800" dirty="0" smtClean="0"/>
              <a:t>The </a:t>
            </a:r>
            <a:r>
              <a:rPr lang="en-US" sz="2800" dirty="0"/>
              <a:t>data is on the next slide.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0"/>
            <a:ext cx="7772400" cy="1143000"/>
          </a:xfrm>
        </p:spPr>
        <p:txBody>
          <a:bodyPr/>
          <a:lstStyle/>
          <a:p>
            <a:r>
              <a:rPr lang="en-US" sz="3600" dirty="0"/>
              <a:t>Dependent Samples Hypothesis Test</a:t>
            </a:r>
          </a:p>
        </p:txBody>
      </p:sp>
      <p:sp>
        <p:nvSpPr>
          <p:cNvPr id="10243" name="Rectangle 3"/>
          <p:cNvSpPr>
            <a:spLocks noGrp="1" noChangeArrowheads="1"/>
          </p:cNvSpPr>
          <p:nvPr>
            <p:ph sz="quarter" idx="1"/>
          </p:nvPr>
        </p:nvSpPr>
        <p:spPr>
          <a:xfrm>
            <a:off x="914400" y="1447800"/>
            <a:ext cx="7772400" cy="5029200"/>
          </a:xfrm>
        </p:spPr>
        <p:txBody>
          <a:bodyPr/>
          <a:lstStyle/>
          <a:p>
            <a:pPr algn="l"/>
            <a:r>
              <a:rPr lang="en-US" sz="2800" dirty="0"/>
              <a:t>Example		Let </a:t>
            </a:r>
            <a:r>
              <a:rPr lang="en-US" sz="2800" dirty="0" err="1">
                <a:latin typeface="Symbol" pitchFamily="18" charset="2"/>
              </a:rPr>
              <a:t>m</a:t>
            </a:r>
            <a:r>
              <a:rPr lang="en-US" sz="2800" baseline="-25000" dirty="0" err="1"/>
              <a:t>D</a:t>
            </a:r>
            <a:r>
              <a:rPr lang="en-US" sz="2800" dirty="0"/>
              <a:t> = </a:t>
            </a:r>
            <a:r>
              <a:rPr lang="en-US" sz="2800" dirty="0" err="1">
                <a:latin typeface="Symbol" pitchFamily="18" charset="2"/>
              </a:rPr>
              <a:t>m</a:t>
            </a:r>
            <a:r>
              <a:rPr lang="en-US" sz="2800" baseline="-25000" dirty="0" err="1"/>
              <a:t>after</a:t>
            </a:r>
            <a:r>
              <a:rPr lang="en-US" sz="2800" baseline="-25000" dirty="0"/>
              <a:t>-before</a:t>
            </a:r>
          </a:p>
          <a:p>
            <a:pPr algn="l"/>
            <a:endParaRPr lang="en-US" sz="2800" dirty="0"/>
          </a:p>
          <a:p>
            <a:pPr algn="l"/>
            <a:endParaRPr lang="en-US" sz="2800" dirty="0"/>
          </a:p>
          <a:p>
            <a:pPr algn="l"/>
            <a:endParaRPr lang="en-US" sz="2800" dirty="0"/>
          </a:p>
          <a:p>
            <a:pPr algn="l"/>
            <a:endParaRPr lang="en-US" sz="2800" dirty="0"/>
          </a:p>
          <a:p>
            <a:pPr algn="l"/>
            <a:endParaRPr lang="en-US" sz="2800" dirty="0"/>
          </a:p>
          <a:p>
            <a:pPr algn="l"/>
            <a:r>
              <a:rPr lang="en-US" sz="2800" dirty="0"/>
              <a:t>					     </a:t>
            </a:r>
            <a:r>
              <a:rPr lang="en-US" sz="2800" dirty="0" smtClean="0"/>
              <a:t>    = </a:t>
            </a:r>
            <a:r>
              <a:rPr lang="en-US" sz="2800" dirty="0"/>
              <a:t>3.2</a:t>
            </a:r>
          </a:p>
          <a:p>
            <a:pPr algn="l">
              <a:buNone/>
            </a:pPr>
            <a:endParaRPr lang="en-US" sz="2800" dirty="0"/>
          </a:p>
          <a:p>
            <a:pPr algn="l"/>
            <a:r>
              <a:rPr lang="en-US" sz="2800" dirty="0" err="1"/>
              <a:t>s</a:t>
            </a:r>
            <a:r>
              <a:rPr lang="en-US" sz="2800" baseline="-25000" dirty="0" err="1"/>
              <a:t>D</a:t>
            </a:r>
            <a:r>
              <a:rPr lang="en-US" sz="2800" baseline="-25000" dirty="0"/>
              <a:t> </a:t>
            </a:r>
            <a:r>
              <a:rPr lang="en-US" sz="2800" dirty="0"/>
              <a:t>= 2.741 (</a:t>
            </a:r>
            <a:r>
              <a:rPr lang="en-US" sz="2800" dirty="0" err="1"/>
              <a:t>StatCrunch</a:t>
            </a:r>
            <a:r>
              <a:rPr lang="en-US" sz="2800" dirty="0"/>
              <a:t>)</a:t>
            </a:r>
          </a:p>
        </p:txBody>
      </p:sp>
      <p:graphicFrame>
        <p:nvGraphicFramePr>
          <p:cNvPr id="10311" name="Group 71"/>
          <p:cNvGraphicFramePr>
            <a:graphicFrameLocks noGrp="1"/>
          </p:cNvGraphicFramePr>
          <p:nvPr/>
        </p:nvGraphicFramePr>
        <p:xfrm>
          <a:off x="1219200" y="2087880"/>
          <a:ext cx="7391400" cy="1950720"/>
        </p:xfrm>
        <a:graphic>
          <a:graphicData uri="http://schemas.openxmlformats.org/drawingml/2006/table">
            <a:tbl>
              <a:tblPr/>
              <a:tblGrid>
                <a:gridCol w="1849438"/>
                <a:gridCol w="554037"/>
                <a:gridCol w="554038"/>
                <a:gridCol w="554037"/>
                <a:gridCol w="554038"/>
                <a:gridCol w="555625"/>
                <a:gridCol w="554037"/>
                <a:gridCol w="554038"/>
                <a:gridCol w="554037"/>
                <a:gridCol w="554038"/>
                <a:gridCol w="554037"/>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Before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After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Difference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(After-Before)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309" name="Object 69"/>
          <p:cNvGraphicFramePr>
            <a:graphicFrameLocks noChangeAspect="1"/>
          </p:cNvGraphicFramePr>
          <p:nvPr/>
        </p:nvGraphicFramePr>
        <p:xfrm>
          <a:off x="1225550" y="4392612"/>
          <a:ext cx="4946650" cy="712788"/>
        </p:xfrm>
        <a:graphic>
          <a:graphicData uri="http://schemas.openxmlformats.org/presentationml/2006/ole">
            <p:oleObj spid="_x0000_s168962" name="Equation" r:id="rId3" imgW="2730240" imgH="39348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52400"/>
            <a:ext cx="7772400" cy="1143000"/>
          </a:xfrm>
        </p:spPr>
        <p:txBody>
          <a:bodyPr>
            <a:normAutofit/>
          </a:bodyPr>
          <a:lstStyle/>
          <a:p>
            <a:r>
              <a:rPr lang="en-US" sz="3600" dirty="0"/>
              <a:t>Dependent Samples Hypothesis Test</a:t>
            </a:r>
          </a:p>
        </p:txBody>
      </p:sp>
      <p:sp>
        <p:nvSpPr>
          <p:cNvPr id="16387" name="Rectangle 3"/>
          <p:cNvSpPr>
            <a:spLocks noGrp="1" noChangeArrowheads="1"/>
          </p:cNvSpPr>
          <p:nvPr>
            <p:ph type="subTitle" idx="4294967295"/>
          </p:nvPr>
        </p:nvSpPr>
        <p:spPr>
          <a:xfrm>
            <a:off x="0" y="914400"/>
            <a:ext cx="8686800" cy="5562600"/>
          </a:xfrm>
        </p:spPr>
        <p:txBody>
          <a:bodyPr/>
          <a:lstStyle/>
          <a:p>
            <a:pPr algn="l"/>
            <a:r>
              <a:rPr lang="en-US" sz="2800" dirty="0"/>
              <a:t>Example		Let </a:t>
            </a:r>
            <a:r>
              <a:rPr lang="en-US" sz="2800" dirty="0" err="1">
                <a:latin typeface="Symbol" pitchFamily="18" charset="2"/>
              </a:rPr>
              <a:t>m</a:t>
            </a:r>
            <a:r>
              <a:rPr lang="en-US" sz="2800" baseline="-25000" dirty="0" err="1"/>
              <a:t>D</a:t>
            </a:r>
            <a:r>
              <a:rPr lang="en-US" sz="2800" dirty="0"/>
              <a:t> = </a:t>
            </a:r>
            <a:r>
              <a:rPr lang="en-US" sz="2800" dirty="0" err="1">
                <a:latin typeface="Symbol" pitchFamily="18" charset="2"/>
              </a:rPr>
              <a:t>m</a:t>
            </a:r>
            <a:r>
              <a:rPr lang="en-US" sz="2800" baseline="-25000" dirty="0" err="1"/>
              <a:t>after</a:t>
            </a:r>
            <a:r>
              <a:rPr lang="en-US" sz="2800" baseline="-25000" dirty="0"/>
              <a:t>-before</a:t>
            </a:r>
            <a:endParaRPr lang="en-US" sz="2800" dirty="0"/>
          </a:p>
          <a:p>
            <a:pPr algn="l"/>
            <a:r>
              <a:rPr lang="en-US" sz="2800" dirty="0"/>
              <a:t>Step 1: H</a:t>
            </a:r>
            <a:r>
              <a:rPr lang="en-US" sz="2800" baseline="-25000" dirty="0"/>
              <a:t>0</a:t>
            </a:r>
            <a:r>
              <a:rPr lang="en-US" sz="2800" dirty="0"/>
              <a:t>: </a:t>
            </a:r>
            <a:r>
              <a:rPr lang="en-US" sz="2800" dirty="0" err="1">
                <a:latin typeface="Symbol" pitchFamily="18" charset="2"/>
              </a:rPr>
              <a:t>m</a:t>
            </a:r>
            <a:r>
              <a:rPr lang="en-US" sz="2800" baseline="-25000" dirty="0" err="1">
                <a:latin typeface="Times New Roman" pitchFamily="18" charset="0"/>
              </a:rPr>
              <a:t>D</a:t>
            </a:r>
            <a:r>
              <a:rPr lang="en-US" sz="2800" baseline="-25000" dirty="0">
                <a:latin typeface="Times New Roman" pitchFamily="18" charset="0"/>
              </a:rPr>
              <a:t> </a:t>
            </a:r>
            <a:r>
              <a:rPr lang="en-US" sz="2800" dirty="0"/>
              <a:t>= 0   	H</a:t>
            </a:r>
            <a:r>
              <a:rPr lang="en-US" sz="2800" baseline="-25000" dirty="0"/>
              <a:t>a</a:t>
            </a:r>
            <a:r>
              <a:rPr lang="en-US" sz="2800" dirty="0"/>
              <a:t>: </a:t>
            </a:r>
            <a:r>
              <a:rPr lang="en-US" sz="2800" dirty="0" err="1">
                <a:latin typeface="Symbol" pitchFamily="18" charset="2"/>
              </a:rPr>
              <a:t>m</a:t>
            </a:r>
            <a:r>
              <a:rPr lang="en-US" sz="2800" baseline="-25000" dirty="0" err="1"/>
              <a:t>D</a:t>
            </a:r>
            <a:r>
              <a:rPr lang="en-US" sz="2800" baseline="-25000" dirty="0"/>
              <a:t> </a:t>
            </a:r>
            <a:r>
              <a:rPr lang="en-US" sz="2800" dirty="0"/>
              <a:t>&gt; 0</a:t>
            </a:r>
          </a:p>
          <a:p>
            <a:pPr algn="l"/>
            <a:endParaRPr lang="en-US" sz="2800" dirty="0"/>
          </a:p>
          <a:p>
            <a:pPr algn="l"/>
            <a:r>
              <a:rPr lang="en-US" sz="2800" dirty="0"/>
              <a:t>Step 2: Accept H</a:t>
            </a:r>
            <a:r>
              <a:rPr lang="en-US" sz="2800" baseline="-25000" dirty="0"/>
              <a:t>a</a:t>
            </a:r>
            <a:r>
              <a:rPr lang="en-US" sz="2800" dirty="0"/>
              <a:t> if p-value &lt; .05</a:t>
            </a:r>
          </a:p>
          <a:p>
            <a:pPr algn="l"/>
            <a:endParaRPr lang="en-US" sz="5400" dirty="0"/>
          </a:p>
          <a:p>
            <a:pPr algn="l"/>
            <a:r>
              <a:rPr lang="en-US" sz="2800" dirty="0"/>
              <a:t>Step 3: t* =                   = 3.7 (round to tenths place)</a:t>
            </a:r>
          </a:p>
          <a:p>
            <a:pPr algn="l"/>
            <a:endParaRPr lang="en-US" sz="2800" dirty="0"/>
          </a:p>
          <a:p>
            <a:pPr algn="l"/>
            <a:r>
              <a:rPr lang="en-US" sz="2800" dirty="0"/>
              <a:t>Step 4: p-value = P(</a:t>
            </a:r>
            <a:r>
              <a:rPr lang="en-US" sz="2800" dirty="0" err="1"/>
              <a:t>t</a:t>
            </a:r>
            <a:r>
              <a:rPr lang="en-US" sz="2800" baseline="-25000" dirty="0" err="1"/>
              <a:t>df</a:t>
            </a:r>
            <a:r>
              <a:rPr lang="en-US" sz="2800" baseline="-25000" dirty="0"/>
              <a:t>=9</a:t>
            </a:r>
            <a:r>
              <a:rPr lang="en-US" sz="2800" dirty="0"/>
              <a:t> &gt; 3.7) &lt; .01 </a:t>
            </a:r>
            <a:r>
              <a:rPr lang="en-US" sz="2000" dirty="0"/>
              <a:t>(Table 4 Handout)</a:t>
            </a:r>
            <a:r>
              <a:rPr lang="en-US" sz="2800" dirty="0"/>
              <a:t> </a:t>
            </a:r>
          </a:p>
          <a:p>
            <a:pPr algn="l"/>
            <a:r>
              <a:rPr lang="en-US" sz="2800" dirty="0"/>
              <a:t>		</a:t>
            </a:r>
          </a:p>
        </p:txBody>
      </p:sp>
      <p:graphicFrame>
        <p:nvGraphicFramePr>
          <p:cNvPr id="16389" name="Object 5"/>
          <p:cNvGraphicFramePr>
            <a:graphicFrameLocks noChangeAspect="1"/>
          </p:cNvGraphicFramePr>
          <p:nvPr/>
        </p:nvGraphicFramePr>
        <p:xfrm>
          <a:off x="2200275" y="3648075"/>
          <a:ext cx="1609725" cy="1304925"/>
        </p:xfrm>
        <a:graphic>
          <a:graphicData uri="http://schemas.openxmlformats.org/presentationml/2006/ole">
            <p:oleObj spid="_x0000_s169986" name="Equation" r:id="rId3" imgW="672840" imgH="54576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7772400" cy="1143000"/>
          </a:xfrm>
        </p:spPr>
        <p:txBody>
          <a:bodyPr>
            <a:normAutofit/>
          </a:bodyPr>
          <a:lstStyle/>
          <a:p>
            <a:r>
              <a:rPr lang="en-US" sz="3600" dirty="0"/>
              <a:t>Dependent Samples Hypothesis Test</a:t>
            </a:r>
          </a:p>
        </p:txBody>
      </p:sp>
      <p:sp>
        <p:nvSpPr>
          <p:cNvPr id="14339" name="Rectangle 3"/>
          <p:cNvSpPr>
            <a:spLocks noGrp="1" noChangeArrowheads="1"/>
          </p:cNvSpPr>
          <p:nvPr>
            <p:ph type="subTitle" idx="4294967295"/>
          </p:nvPr>
        </p:nvSpPr>
        <p:spPr>
          <a:xfrm>
            <a:off x="0" y="914400"/>
            <a:ext cx="8686800" cy="5562600"/>
          </a:xfrm>
        </p:spPr>
        <p:txBody>
          <a:bodyPr/>
          <a:lstStyle/>
          <a:p>
            <a:pPr algn="l"/>
            <a:r>
              <a:rPr lang="en-US" sz="2800"/>
              <a:t>Example		Let </a:t>
            </a:r>
            <a:r>
              <a:rPr lang="en-US" sz="2800">
                <a:latin typeface="Symbol" pitchFamily="18" charset="2"/>
              </a:rPr>
              <a:t>m</a:t>
            </a:r>
            <a:r>
              <a:rPr lang="en-US" sz="2800" baseline="-25000"/>
              <a:t>D</a:t>
            </a:r>
            <a:r>
              <a:rPr lang="en-US" sz="2800"/>
              <a:t> = </a:t>
            </a:r>
            <a:r>
              <a:rPr lang="en-US" sz="2800">
                <a:latin typeface="Symbol" pitchFamily="18" charset="2"/>
              </a:rPr>
              <a:t>m</a:t>
            </a:r>
            <a:r>
              <a:rPr lang="en-US" sz="2800" baseline="-25000"/>
              <a:t>after-before</a:t>
            </a:r>
            <a:endParaRPr lang="en-US" sz="2800"/>
          </a:p>
          <a:p>
            <a:pPr algn="l"/>
            <a:r>
              <a:rPr lang="en-US" sz="2800"/>
              <a:t>Step 1: H</a:t>
            </a:r>
            <a:r>
              <a:rPr lang="en-US" sz="2800" baseline="-25000"/>
              <a:t>0</a:t>
            </a:r>
            <a:r>
              <a:rPr lang="en-US" sz="2800"/>
              <a:t>: </a:t>
            </a:r>
            <a:r>
              <a:rPr lang="en-US" sz="2800">
                <a:latin typeface="Symbol" pitchFamily="18" charset="2"/>
              </a:rPr>
              <a:t>m</a:t>
            </a:r>
            <a:r>
              <a:rPr lang="en-US" sz="2800" baseline="-25000">
                <a:latin typeface="Times New Roman" pitchFamily="18" charset="0"/>
              </a:rPr>
              <a:t>D</a:t>
            </a:r>
            <a:r>
              <a:rPr lang="en-US" sz="2800"/>
              <a:t> = 0   	H</a:t>
            </a:r>
            <a:r>
              <a:rPr lang="en-US" sz="2800" baseline="-25000"/>
              <a:t>1</a:t>
            </a:r>
            <a:r>
              <a:rPr lang="en-US" sz="2800"/>
              <a:t>: </a:t>
            </a:r>
            <a:r>
              <a:rPr lang="en-US" sz="2800">
                <a:latin typeface="Symbol" pitchFamily="18" charset="2"/>
              </a:rPr>
              <a:t>m</a:t>
            </a:r>
            <a:r>
              <a:rPr lang="en-US" sz="2800" baseline="-25000"/>
              <a:t>D </a:t>
            </a:r>
            <a:r>
              <a:rPr lang="en-US" sz="2800"/>
              <a:t>&gt; 0</a:t>
            </a:r>
          </a:p>
          <a:p>
            <a:pPr algn="l"/>
            <a:r>
              <a:rPr lang="en-US" sz="2800"/>
              <a:t>Step 4: p-value = P(t</a:t>
            </a:r>
            <a:r>
              <a:rPr lang="en-US" sz="2800" baseline="-25000"/>
              <a:t>df=9</a:t>
            </a:r>
            <a:r>
              <a:rPr lang="en-US" sz="2800"/>
              <a:t> &gt; 3.7) &lt; .01 </a:t>
            </a:r>
            <a:r>
              <a:rPr lang="en-US" sz="2000"/>
              <a:t>(Table 4 Handout)</a:t>
            </a:r>
            <a:r>
              <a:rPr lang="en-US" sz="2800"/>
              <a:t> </a:t>
            </a:r>
          </a:p>
          <a:p>
            <a:pPr algn="l"/>
            <a:r>
              <a:rPr lang="en-US" sz="2800"/>
              <a:t>Step 5: Since the p-value is less than any </a:t>
            </a:r>
          </a:p>
          <a:p>
            <a:pPr algn="l"/>
            <a:r>
              <a:rPr lang="en-US" sz="2800"/>
              <a:t>	   reasonable level of significance, we accept </a:t>
            </a:r>
          </a:p>
          <a:p>
            <a:pPr algn="l"/>
            <a:r>
              <a:rPr lang="en-US" sz="2800"/>
              <a:t>	   the  alternative hypothesis.</a:t>
            </a:r>
          </a:p>
          <a:p>
            <a:pPr algn="l"/>
            <a:endParaRPr lang="en-US" sz="2800"/>
          </a:p>
          <a:p>
            <a:pPr algn="l"/>
            <a:r>
              <a:rPr lang="en-US" sz="2800"/>
              <a:t>Step 6: At the .05 level of significance, there is</a:t>
            </a:r>
          </a:p>
          <a:p>
            <a:pPr algn="l"/>
            <a:r>
              <a:rPr lang="en-US" sz="2800"/>
              <a:t>	   </a:t>
            </a:r>
            <a:r>
              <a:rPr lang="en-US" sz="2800" u="sng"/>
              <a:t>sufficient</a:t>
            </a:r>
            <a:r>
              <a:rPr lang="en-US" sz="2800"/>
              <a:t> evidence that the program yields a</a:t>
            </a:r>
          </a:p>
          <a:p>
            <a:pPr algn="l"/>
            <a:r>
              <a:rPr lang="en-US" sz="2800"/>
              <a:t>	   mean increase in knowledge of diabetes.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ChangeArrowheads="1"/>
          </p:cNvSpPr>
          <p:nvPr/>
        </p:nvSpPr>
        <p:spPr bwMode="auto">
          <a:xfrm>
            <a:off x="914400" y="1752600"/>
            <a:ext cx="7772400" cy="4419600"/>
          </a:xfrm>
          <a:prstGeom prst="rect">
            <a:avLst/>
          </a:prstGeom>
          <a:noFill/>
          <a:ln w="9525">
            <a:noFill/>
            <a:miter lim="800000"/>
            <a:headEnd/>
            <a:tailEnd/>
          </a:ln>
          <a:effectLst/>
        </p:spPr>
        <p:txBody>
          <a:bodyPr/>
          <a:lstStyle/>
          <a:p>
            <a:pPr marL="342900" indent="-342900">
              <a:spcBef>
                <a:spcPct val="20000"/>
              </a:spcBef>
            </a:pPr>
            <a:r>
              <a:rPr lang="en-US" sz="3200" b="1" dirty="0"/>
              <a:t>Example 2</a:t>
            </a:r>
          </a:p>
          <a:p>
            <a:pPr marL="742950" lvl="1" indent="-285750">
              <a:spcBef>
                <a:spcPct val="20000"/>
              </a:spcBef>
              <a:buFontTx/>
              <a:buChar char="–"/>
            </a:pPr>
            <a:r>
              <a:rPr lang="en-US" sz="2000" dirty="0"/>
              <a:t>To investigate the job offers obtained by MBA graduates, a study focusing on salaries was conducted.</a:t>
            </a:r>
          </a:p>
          <a:p>
            <a:pPr marL="742950" lvl="1" indent="-285750">
              <a:spcBef>
                <a:spcPct val="20000"/>
              </a:spcBef>
              <a:buFontTx/>
              <a:buChar char="–"/>
            </a:pPr>
            <a:r>
              <a:rPr lang="en-US" sz="2000" dirty="0"/>
              <a:t>Particularly, the salaries offered to male majors were compared to those offered to female majors.</a:t>
            </a:r>
          </a:p>
          <a:p>
            <a:pPr marL="742950" lvl="1" indent="-285750">
              <a:spcBef>
                <a:spcPct val="20000"/>
              </a:spcBef>
              <a:buFontTx/>
              <a:buChar char="–"/>
            </a:pPr>
            <a:r>
              <a:rPr lang="en-US" sz="2000" dirty="0"/>
              <a:t>Two random samples of 12 graduates of each gender were selected (matched by GPA and age), and the highest salary offer was recorded for each one. </a:t>
            </a:r>
          </a:p>
          <a:p>
            <a:pPr marL="742950" lvl="1" indent="-285750">
              <a:spcBef>
                <a:spcPct val="20000"/>
              </a:spcBef>
              <a:buFontTx/>
              <a:buChar char="–"/>
            </a:pPr>
            <a:r>
              <a:rPr lang="en-US" sz="2000" dirty="0"/>
              <a:t>Can we infer that males obtain higher salary offers than do females among MBAs?  Assume that the population of differences is normal. </a:t>
            </a:r>
          </a:p>
        </p:txBody>
      </p:sp>
      <p:sp>
        <p:nvSpPr>
          <p:cNvPr id="50181" name="Rectangle 5"/>
          <p:cNvSpPr>
            <a:spLocks noChangeArrowheads="1"/>
          </p:cNvSpPr>
          <p:nvPr/>
        </p:nvSpPr>
        <p:spPr bwMode="auto">
          <a:xfrm>
            <a:off x="685800" y="609600"/>
            <a:ext cx="7772400" cy="1143000"/>
          </a:xfrm>
          <a:prstGeom prst="rect">
            <a:avLst/>
          </a:prstGeom>
          <a:noFill/>
          <a:ln w="9525">
            <a:noFill/>
            <a:miter lim="800000"/>
            <a:headEnd/>
            <a:tailEnd/>
          </a:ln>
          <a:effectLst>
            <a:outerShdw dist="28398" dir="20006097" algn="ctr" rotWithShape="0">
              <a:schemeClr val="bg2"/>
            </a:outerShdw>
          </a:effectLst>
        </p:spPr>
        <p:txBody>
          <a:bodyPr anchor="ctr"/>
          <a:lstStyle/>
          <a:p>
            <a:pPr algn="ctr"/>
            <a:r>
              <a:rPr lang="en-US" sz="4400">
                <a:solidFill>
                  <a:schemeClr val="tx2"/>
                </a:solidFill>
              </a:rPr>
              <a:t>Matched Pairs Experiment</a:t>
            </a:r>
            <a:endParaRPr lang="en-US" sz="4400" b="1">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Interval estimation</a:t>
            </a:r>
            <a:r>
              <a:rPr lang="en-US" sz="3400">
                <a:solidFill>
                  <a:schemeClr val="tx2"/>
                </a:solidFill>
                <a:latin typeface="Times New Roman" pitchFamily="18" charset="0"/>
              </a:rPr>
              <a:t/>
            </a:r>
            <a:br>
              <a:rPr lang="en-US" sz="3400">
                <a:solidFill>
                  <a:schemeClr val="tx2"/>
                </a:solidFill>
                <a:latin typeface="Times New Roman" pitchFamily="18" charset="0"/>
              </a:rPr>
            </a:br>
            <a:r>
              <a:rPr lang="en-US" sz="2800">
                <a:solidFill>
                  <a:srgbClr val="FF0000"/>
                </a:solidFill>
                <a:latin typeface="Times New Roman" pitchFamily="18" charset="0"/>
              </a:rPr>
              <a:t>Confidence interval (CI)</a:t>
            </a:r>
            <a:endParaRPr lang="en-US" sz="3400">
              <a:solidFill>
                <a:schemeClr val="tx2"/>
              </a:solidFill>
              <a:latin typeface="Times New Roman" pitchFamily="18" charset="0"/>
            </a:endParaRPr>
          </a:p>
        </p:txBody>
      </p:sp>
      <p:sp>
        <p:nvSpPr>
          <p:cNvPr id="438285" name="Rectangle 13"/>
          <p:cNvSpPr>
            <a:spLocks noGrp="1" noChangeArrowheads="1"/>
          </p:cNvSpPr>
          <p:nvPr>
            <p:ph type="body" idx="1"/>
          </p:nvPr>
        </p:nvSpPr>
        <p:spPr>
          <a:xfrm>
            <a:off x="914400" y="1828800"/>
            <a:ext cx="7772400" cy="4343400"/>
          </a:xfrm>
        </p:spPr>
        <p:txBody>
          <a:bodyPr>
            <a:normAutofit fontScale="92500" lnSpcReduction="10000"/>
          </a:bodyPr>
          <a:lstStyle/>
          <a:p>
            <a:pPr marL="0" indent="0" algn="just">
              <a:lnSpc>
                <a:spcPct val="150000"/>
              </a:lnSpc>
              <a:buFont typeface="Monotype Sorts" pitchFamily="2" charset="2"/>
              <a:buNone/>
              <a:tabLst>
                <a:tab pos="223838" algn="l"/>
              </a:tabLst>
            </a:pPr>
            <a:r>
              <a:rPr lang="fi-FI" sz="2400" dirty="0"/>
              <a:t>provide us with a range of values that we </a:t>
            </a:r>
            <a:r>
              <a:rPr lang="fi-FI" sz="2400" dirty="0" smtClean="0"/>
              <a:t>believe</a:t>
            </a:r>
            <a:r>
              <a:rPr lang="fi-FI" sz="2400" dirty="0"/>
              <a:t>, with a given level of confidence, containes a true value</a:t>
            </a:r>
          </a:p>
          <a:p>
            <a:pPr marL="0" indent="0" algn="just">
              <a:lnSpc>
                <a:spcPct val="150000"/>
              </a:lnSpc>
              <a:buFont typeface="Monotype Sorts" pitchFamily="2" charset="2"/>
              <a:buNone/>
              <a:tabLst>
                <a:tab pos="223838" algn="l"/>
              </a:tabLst>
            </a:pPr>
            <a:r>
              <a:rPr lang="fi-FI" sz="2400" dirty="0">
                <a:solidFill>
                  <a:srgbClr val="0511F9"/>
                </a:solidFill>
              </a:rPr>
              <a:t>CI for the </a:t>
            </a:r>
            <a:r>
              <a:rPr lang="fi-FI" sz="2400" dirty="0" smtClean="0">
                <a:solidFill>
                  <a:srgbClr val="0511F9"/>
                </a:solidFill>
              </a:rPr>
              <a:t>population </a:t>
            </a:r>
            <a:r>
              <a:rPr lang="fi-FI" sz="2400" dirty="0" smtClean="0">
                <a:solidFill>
                  <a:srgbClr val="0511F9"/>
                </a:solidFill>
              </a:rPr>
              <a:t>means</a:t>
            </a:r>
          </a:p>
          <a:p>
            <a:pPr marL="0" indent="0" algn="just">
              <a:lnSpc>
                <a:spcPct val="150000"/>
              </a:lnSpc>
              <a:buFont typeface="Monotype Sorts" pitchFamily="2" charset="2"/>
              <a:buNone/>
              <a:tabLst>
                <a:tab pos="223838" algn="l"/>
              </a:tabLst>
            </a:pPr>
            <a:endParaRPr lang="fi-FI" sz="2400" dirty="0" smtClean="0">
              <a:solidFill>
                <a:srgbClr val="0511F9"/>
              </a:solidFill>
            </a:endParaRPr>
          </a:p>
          <a:p>
            <a:pPr marL="0" indent="0" algn="just">
              <a:lnSpc>
                <a:spcPct val="150000"/>
              </a:lnSpc>
              <a:buFont typeface="Monotype Sorts" pitchFamily="2" charset="2"/>
              <a:buNone/>
              <a:tabLst>
                <a:tab pos="223838" algn="l"/>
              </a:tabLst>
            </a:pPr>
            <a:endParaRPr lang="fi-FI" sz="2400" dirty="0" smtClean="0">
              <a:solidFill>
                <a:srgbClr val="0511F9"/>
              </a:solidFill>
            </a:endParaRPr>
          </a:p>
          <a:p>
            <a:pPr marL="0" indent="0" algn="just">
              <a:lnSpc>
                <a:spcPct val="150000"/>
              </a:lnSpc>
              <a:buFont typeface="Monotype Sorts" pitchFamily="2" charset="2"/>
              <a:buNone/>
              <a:tabLst>
                <a:tab pos="223838" algn="l"/>
              </a:tabLst>
            </a:pPr>
            <a:endParaRPr lang="fi-FI" sz="2400" dirty="0" smtClean="0">
              <a:solidFill>
                <a:srgbClr val="0511F9"/>
              </a:solidFill>
            </a:endParaRPr>
          </a:p>
          <a:p>
            <a:pPr marL="0" indent="0" algn="just">
              <a:lnSpc>
                <a:spcPct val="150000"/>
              </a:lnSpc>
              <a:buFont typeface="Monotype Sorts" pitchFamily="2" charset="2"/>
              <a:buNone/>
              <a:tabLst>
                <a:tab pos="223838" algn="l"/>
              </a:tabLst>
            </a:pPr>
            <a:endParaRPr lang="fi-FI" sz="2400" dirty="0" smtClean="0">
              <a:solidFill>
                <a:srgbClr val="0511F9"/>
              </a:solidFill>
            </a:endParaRPr>
          </a:p>
          <a:p>
            <a:pPr marL="0" indent="0" algn="just">
              <a:lnSpc>
                <a:spcPct val="150000"/>
              </a:lnSpc>
              <a:buFont typeface="Monotype Sorts" pitchFamily="2" charset="2"/>
              <a:buNone/>
              <a:tabLst>
                <a:tab pos="223838" algn="l"/>
              </a:tabLst>
            </a:pPr>
            <a:r>
              <a:rPr lang="fi-FI" sz="2400" dirty="0" smtClean="0">
                <a:solidFill>
                  <a:schemeClr val="tx2"/>
                </a:solidFill>
              </a:rPr>
              <a:t>SEM : Standard Error of Mean</a:t>
            </a:r>
            <a:endParaRPr lang="en-US" sz="2400" dirty="0">
              <a:solidFill>
                <a:schemeClr val="tx2"/>
              </a:solidFill>
            </a:endParaRPr>
          </a:p>
        </p:txBody>
      </p:sp>
      <p:graphicFrame>
        <p:nvGraphicFramePr>
          <p:cNvPr id="438286" name="Object 14"/>
          <p:cNvGraphicFramePr>
            <a:graphicFrameLocks noChangeAspect="1"/>
          </p:cNvGraphicFramePr>
          <p:nvPr/>
        </p:nvGraphicFramePr>
        <p:xfrm>
          <a:off x="1905000" y="3886200"/>
          <a:ext cx="5791200" cy="1881188"/>
        </p:xfrm>
        <a:graphic>
          <a:graphicData uri="http://schemas.openxmlformats.org/presentationml/2006/ole">
            <p:oleObj spid="_x0000_s90114" name="Equation" r:id="rId3" imgW="1460160" imgH="927000" progId="Equation.3">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685800" y="1676400"/>
            <a:ext cx="7620000" cy="2667000"/>
          </a:xfrm>
          <a:prstGeom prst="rect">
            <a:avLst/>
          </a:prstGeom>
          <a:noFill/>
          <a:ln w="9525">
            <a:noFill/>
            <a:miter lim="800000"/>
            <a:headEnd/>
            <a:tailEnd/>
          </a:ln>
          <a:effectLst/>
        </p:spPr>
        <p:txBody>
          <a:bodyPr/>
          <a:lstStyle/>
          <a:p>
            <a:pPr marL="342900" indent="-342900">
              <a:spcBef>
                <a:spcPct val="20000"/>
              </a:spcBef>
              <a:buFontTx/>
              <a:buChar char="•"/>
            </a:pPr>
            <a:r>
              <a:rPr lang="en-US" sz="3200"/>
              <a:t>Solution</a:t>
            </a:r>
          </a:p>
          <a:p>
            <a:pPr marL="742950" lvl="1" indent="-285750">
              <a:spcBef>
                <a:spcPct val="20000"/>
              </a:spcBef>
              <a:buFontTx/>
              <a:buChar char="–"/>
            </a:pPr>
            <a:r>
              <a:rPr lang="en-US" sz="2800"/>
              <a:t>Compare two populations of interval data.</a:t>
            </a:r>
            <a:br>
              <a:rPr lang="en-US" sz="2800"/>
            </a:br>
            <a:endParaRPr lang="en-US" sz="2800"/>
          </a:p>
          <a:p>
            <a:pPr marL="742950" lvl="1" indent="-285750">
              <a:spcBef>
                <a:spcPct val="20000"/>
              </a:spcBef>
              <a:buFontTx/>
              <a:buChar char="–"/>
            </a:pPr>
            <a:r>
              <a:rPr lang="en-US" sz="2800"/>
              <a:t>The parameter tested is </a:t>
            </a:r>
            <a:r>
              <a:rPr lang="en-US" sz="2800">
                <a:latin typeface="Symbol" pitchFamily="18" charset="2"/>
              </a:rPr>
              <a:t>m</a:t>
            </a:r>
            <a:r>
              <a:rPr lang="en-US" sz="2400" baseline="-25000"/>
              <a:t>1</a:t>
            </a:r>
            <a:r>
              <a:rPr lang="en-US" sz="2800"/>
              <a:t> - </a:t>
            </a:r>
            <a:r>
              <a:rPr lang="en-US" sz="2800">
                <a:latin typeface="Symbol" pitchFamily="18" charset="2"/>
              </a:rPr>
              <a:t>m</a:t>
            </a:r>
            <a:r>
              <a:rPr lang="en-US" sz="2400" baseline="-25000"/>
              <a:t>2</a:t>
            </a:r>
            <a:r>
              <a:rPr lang="en-US" sz="2800"/>
              <a:t> (Actually </a:t>
            </a:r>
            <a:r>
              <a:rPr lang="el-GR" sz="2800">
                <a:cs typeface="Arial" charset="0"/>
              </a:rPr>
              <a:t>μ</a:t>
            </a:r>
            <a:r>
              <a:rPr lang="en-US" sz="2800" baseline="-25000">
                <a:cs typeface="Arial" charset="0"/>
              </a:rPr>
              <a:t>D</a:t>
            </a:r>
            <a:r>
              <a:rPr lang="en-US" sz="2800">
                <a:cs typeface="Arial" charset="0"/>
              </a:rPr>
              <a:t>)</a:t>
            </a:r>
            <a:r>
              <a:rPr lang="en-US" sz="2800"/>
              <a:t/>
            </a:r>
            <a:br>
              <a:rPr lang="en-US" sz="2800"/>
            </a:br>
            <a:endParaRPr lang="en-US" sz="2800"/>
          </a:p>
        </p:txBody>
      </p:sp>
      <p:sp>
        <p:nvSpPr>
          <p:cNvPr id="51206" name="Rectangle 6"/>
          <p:cNvSpPr>
            <a:spLocks noChangeArrowheads="1"/>
          </p:cNvSpPr>
          <p:nvPr/>
        </p:nvSpPr>
        <p:spPr bwMode="auto">
          <a:xfrm>
            <a:off x="4800600" y="4114800"/>
            <a:ext cx="385763" cy="366713"/>
          </a:xfrm>
          <a:prstGeom prst="rect">
            <a:avLst/>
          </a:prstGeom>
          <a:noFill/>
          <a:ln w="9525">
            <a:noFill/>
            <a:miter lim="800000"/>
            <a:headEnd/>
            <a:tailEnd/>
          </a:ln>
          <a:effectLst/>
        </p:spPr>
        <p:txBody>
          <a:bodyPr wrap="none">
            <a:spAutoFit/>
          </a:bodyPr>
          <a:lstStyle/>
          <a:p>
            <a:pPr eaLnBrk="0" hangingPunct="0"/>
            <a:r>
              <a:rPr lang="en-US" b="1">
                <a:latin typeface="Symbol" pitchFamily="18" charset="2"/>
              </a:rPr>
              <a:t>m</a:t>
            </a:r>
            <a:r>
              <a:rPr lang="en-US" sz="1600" b="1" baseline="-25000">
                <a:latin typeface="Times New Roman" pitchFamily="18" charset="0"/>
              </a:rPr>
              <a:t>1</a:t>
            </a:r>
          </a:p>
        </p:txBody>
      </p:sp>
      <p:sp>
        <p:nvSpPr>
          <p:cNvPr id="51207" name="Rectangle 7"/>
          <p:cNvSpPr>
            <a:spLocks noChangeArrowheads="1"/>
          </p:cNvSpPr>
          <p:nvPr/>
        </p:nvSpPr>
        <p:spPr bwMode="auto">
          <a:xfrm>
            <a:off x="4800600" y="5029200"/>
            <a:ext cx="385763" cy="366713"/>
          </a:xfrm>
          <a:prstGeom prst="rect">
            <a:avLst/>
          </a:prstGeom>
          <a:noFill/>
          <a:ln w="9525">
            <a:noFill/>
            <a:miter lim="800000"/>
            <a:headEnd/>
            <a:tailEnd/>
          </a:ln>
          <a:effectLst/>
        </p:spPr>
        <p:txBody>
          <a:bodyPr wrap="none">
            <a:spAutoFit/>
          </a:bodyPr>
          <a:lstStyle/>
          <a:p>
            <a:pPr eaLnBrk="0" hangingPunct="0"/>
            <a:r>
              <a:rPr lang="en-US" b="1">
                <a:latin typeface="Symbol" pitchFamily="18" charset="2"/>
              </a:rPr>
              <a:t>m</a:t>
            </a:r>
            <a:r>
              <a:rPr lang="en-US" sz="1600" b="1" baseline="-25000">
                <a:latin typeface="Times New Roman" pitchFamily="18" charset="0"/>
              </a:rPr>
              <a:t>2</a:t>
            </a:r>
          </a:p>
        </p:txBody>
      </p:sp>
      <p:sp>
        <p:nvSpPr>
          <p:cNvPr id="51208" name="Text Box 8"/>
          <p:cNvSpPr txBox="1">
            <a:spLocks noChangeArrowheads="1"/>
          </p:cNvSpPr>
          <p:nvPr/>
        </p:nvSpPr>
        <p:spPr bwMode="auto">
          <a:xfrm>
            <a:off x="5334000" y="4114800"/>
            <a:ext cx="3040063" cy="701675"/>
          </a:xfrm>
          <a:prstGeom prst="rect">
            <a:avLst/>
          </a:prstGeom>
          <a:noFill/>
          <a:ln w="9525">
            <a:noFill/>
            <a:miter lim="800000"/>
            <a:headEnd/>
            <a:tailEnd/>
          </a:ln>
          <a:effectLst/>
        </p:spPr>
        <p:txBody>
          <a:bodyPr wrap="none">
            <a:spAutoFit/>
          </a:bodyPr>
          <a:lstStyle/>
          <a:p>
            <a:pPr eaLnBrk="0" hangingPunct="0"/>
            <a:r>
              <a:rPr lang="en-US" sz="2000">
                <a:latin typeface="Arial Narrow" pitchFamily="34" charset="0"/>
              </a:rPr>
              <a:t>The mean of the highest salary</a:t>
            </a:r>
            <a:br>
              <a:rPr lang="en-US" sz="2000">
                <a:latin typeface="Arial Narrow" pitchFamily="34" charset="0"/>
              </a:rPr>
            </a:br>
            <a:r>
              <a:rPr lang="en-US" sz="2000">
                <a:latin typeface="Arial Narrow" pitchFamily="34" charset="0"/>
              </a:rPr>
              <a:t>offered to male MBAs </a:t>
            </a:r>
          </a:p>
        </p:txBody>
      </p:sp>
      <p:sp>
        <p:nvSpPr>
          <p:cNvPr id="51209" name="Text Box 9"/>
          <p:cNvSpPr txBox="1">
            <a:spLocks noChangeArrowheads="1"/>
          </p:cNvSpPr>
          <p:nvPr/>
        </p:nvSpPr>
        <p:spPr bwMode="auto">
          <a:xfrm>
            <a:off x="1889125" y="5680075"/>
            <a:ext cx="184150" cy="457200"/>
          </a:xfrm>
          <a:prstGeom prst="rect">
            <a:avLst/>
          </a:prstGeom>
          <a:noFill/>
          <a:ln w="9525">
            <a:noFill/>
            <a:miter lim="800000"/>
            <a:headEnd/>
            <a:tailEnd/>
          </a:ln>
          <a:effectLst/>
        </p:spPr>
        <p:txBody>
          <a:bodyPr wrap="none">
            <a:spAutoFit/>
          </a:bodyPr>
          <a:lstStyle/>
          <a:p>
            <a:pPr eaLnBrk="0" hangingPunct="0"/>
            <a:endParaRPr lang="en-US" sz="2400">
              <a:latin typeface="Times New Roman" pitchFamily="18" charset="0"/>
            </a:endParaRPr>
          </a:p>
        </p:txBody>
      </p:sp>
      <p:sp>
        <p:nvSpPr>
          <p:cNvPr id="51210" name="Text Box 10"/>
          <p:cNvSpPr txBox="1">
            <a:spLocks noChangeArrowheads="1"/>
          </p:cNvSpPr>
          <p:nvPr/>
        </p:nvSpPr>
        <p:spPr bwMode="auto">
          <a:xfrm>
            <a:off x="5410200" y="5029200"/>
            <a:ext cx="3040063" cy="701675"/>
          </a:xfrm>
          <a:prstGeom prst="rect">
            <a:avLst/>
          </a:prstGeom>
          <a:noFill/>
          <a:ln w="9525">
            <a:noFill/>
            <a:miter lim="800000"/>
            <a:headEnd/>
            <a:tailEnd/>
          </a:ln>
          <a:effectLst/>
        </p:spPr>
        <p:txBody>
          <a:bodyPr wrap="none">
            <a:spAutoFit/>
          </a:bodyPr>
          <a:lstStyle/>
          <a:p>
            <a:pPr eaLnBrk="0" hangingPunct="0"/>
            <a:r>
              <a:rPr lang="en-US" sz="2000">
                <a:latin typeface="Arial Narrow" pitchFamily="34" charset="0"/>
              </a:rPr>
              <a:t>The mean of the highest salary</a:t>
            </a:r>
            <a:br>
              <a:rPr lang="en-US" sz="2000">
                <a:latin typeface="Arial Narrow" pitchFamily="34" charset="0"/>
              </a:rPr>
            </a:br>
            <a:r>
              <a:rPr lang="en-US" sz="2000">
                <a:latin typeface="Arial Narrow" pitchFamily="34" charset="0"/>
              </a:rPr>
              <a:t>offered to female MBAs </a:t>
            </a:r>
          </a:p>
        </p:txBody>
      </p:sp>
      <p:sp>
        <p:nvSpPr>
          <p:cNvPr id="51211" name="Text Box 11"/>
          <p:cNvSpPr txBox="1">
            <a:spLocks noChangeArrowheads="1"/>
          </p:cNvSpPr>
          <p:nvPr/>
        </p:nvSpPr>
        <p:spPr bwMode="auto">
          <a:xfrm>
            <a:off x="1066800" y="4343400"/>
            <a:ext cx="2155825" cy="1397000"/>
          </a:xfrm>
          <a:prstGeom prst="rect">
            <a:avLst/>
          </a:prstGeom>
          <a:noFill/>
          <a:ln w="9525">
            <a:noFill/>
            <a:miter lim="800000"/>
            <a:headEnd/>
            <a:tailEnd/>
          </a:ln>
          <a:effectLst/>
        </p:spPr>
        <p:txBody>
          <a:bodyPr wrap="none">
            <a:spAutoFit/>
          </a:bodyPr>
          <a:lstStyle/>
          <a:p>
            <a:pPr marL="292100" lvl="1" eaLnBrk="0" hangingPunct="0">
              <a:lnSpc>
                <a:spcPct val="110000"/>
              </a:lnSpc>
              <a:spcBef>
                <a:spcPct val="20000"/>
              </a:spcBef>
              <a:buFontTx/>
              <a:buChar char="–"/>
            </a:pPr>
            <a:r>
              <a:rPr lang="en-US" sz="2800">
                <a:solidFill>
                  <a:srgbClr val="666699"/>
                </a:solidFill>
                <a:latin typeface="Arial Narrow" pitchFamily="34" charset="0"/>
              </a:rPr>
              <a:t>  H</a:t>
            </a:r>
            <a:r>
              <a:rPr lang="en-US" sz="2800" baseline="-25000">
                <a:solidFill>
                  <a:srgbClr val="666699"/>
                </a:solidFill>
                <a:latin typeface="Arial Narrow" pitchFamily="34" charset="0"/>
              </a:rPr>
              <a:t>0</a:t>
            </a:r>
            <a:r>
              <a:rPr lang="en-US" sz="2800">
                <a:solidFill>
                  <a:srgbClr val="666699"/>
                </a:solidFill>
                <a:latin typeface="Arial Narrow" pitchFamily="34" charset="0"/>
              </a:rPr>
              <a:t>: </a:t>
            </a:r>
            <a:r>
              <a:rPr lang="en-US" sz="2800">
                <a:solidFill>
                  <a:srgbClr val="666699"/>
                </a:solidFill>
                <a:latin typeface="Symbol" pitchFamily="18" charset="2"/>
              </a:rPr>
              <a:t>m</a:t>
            </a:r>
            <a:r>
              <a:rPr lang="en-US" sz="2800" baseline="-25000">
                <a:solidFill>
                  <a:srgbClr val="666699"/>
                </a:solidFill>
                <a:latin typeface="Times New Roman" pitchFamily="18" charset="0"/>
              </a:rPr>
              <a:t>D</a:t>
            </a:r>
            <a:r>
              <a:rPr lang="en-US" sz="2800">
                <a:solidFill>
                  <a:srgbClr val="666699"/>
                </a:solidFill>
                <a:latin typeface="Arial Narrow" pitchFamily="34" charset="0"/>
              </a:rPr>
              <a:t> = 0</a:t>
            </a:r>
            <a:br>
              <a:rPr lang="en-US" sz="2800">
                <a:solidFill>
                  <a:srgbClr val="666699"/>
                </a:solidFill>
                <a:latin typeface="Arial Narrow" pitchFamily="34" charset="0"/>
              </a:rPr>
            </a:br>
            <a:r>
              <a:rPr lang="en-US" sz="2800">
                <a:solidFill>
                  <a:srgbClr val="666699"/>
                </a:solidFill>
                <a:latin typeface="Arial Narrow" pitchFamily="34" charset="0"/>
              </a:rPr>
              <a:t>    H</a:t>
            </a:r>
            <a:r>
              <a:rPr lang="en-US" sz="2800" baseline="-25000">
                <a:solidFill>
                  <a:srgbClr val="666699"/>
                </a:solidFill>
                <a:latin typeface="Arial Narrow" pitchFamily="34" charset="0"/>
              </a:rPr>
              <a:t>1</a:t>
            </a:r>
            <a:r>
              <a:rPr lang="en-US" sz="2800">
                <a:solidFill>
                  <a:srgbClr val="666699"/>
                </a:solidFill>
                <a:latin typeface="Arial Narrow" pitchFamily="34" charset="0"/>
              </a:rPr>
              <a:t>: </a:t>
            </a:r>
            <a:r>
              <a:rPr lang="en-US" sz="2800">
                <a:solidFill>
                  <a:srgbClr val="666699"/>
                </a:solidFill>
                <a:latin typeface="Symbol" pitchFamily="18" charset="2"/>
              </a:rPr>
              <a:t>m</a:t>
            </a:r>
            <a:r>
              <a:rPr lang="en-US" sz="2800" baseline="-25000">
                <a:solidFill>
                  <a:srgbClr val="666699"/>
                </a:solidFill>
                <a:latin typeface="Times New Roman" pitchFamily="18" charset="0"/>
              </a:rPr>
              <a:t>D</a:t>
            </a:r>
            <a:r>
              <a:rPr lang="en-US" sz="2800">
                <a:solidFill>
                  <a:srgbClr val="666699"/>
                </a:solidFill>
                <a:latin typeface="Arial Narrow" pitchFamily="34" charset="0"/>
              </a:rPr>
              <a:t> &gt; 0</a:t>
            </a:r>
            <a:endParaRPr lang="en-US" sz="3200">
              <a:solidFill>
                <a:srgbClr val="666699"/>
              </a:solidFill>
              <a:latin typeface="Arial Narrow" pitchFamily="34" charset="0"/>
            </a:endParaRPr>
          </a:p>
          <a:p>
            <a:pPr eaLnBrk="0" hangingPunct="0"/>
            <a:r>
              <a:rPr lang="en-US" sz="2400"/>
              <a:t> </a:t>
            </a:r>
          </a:p>
        </p:txBody>
      </p:sp>
      <p:sp>
        <p:nvSpPr>
          <p:cNvPr id="51212" name="Rectangle 12"/>
          <p:cNvSpPr>
            <a:spLocks noChangeArrowheads="1"/>
          </p:cNvSpPr>
          <p:nvPr/>
        </p:nvSpPr>
        <p:spPr bwMode="auto">
          <a:xfrm>
            <a:off x="685800" y="609600"/>
            <a:ext cx="7772400" cy="1143000"/>
          </a:xfrm>
          <a:prstGeom prst="rect">
            <a:avLst/>
          </a:prstGeom>
          <a:noFill/>
          <a:ln w="9525">
            <a:noFill/>
            <a:miter lim="800000"/>
            <a:headEnd/>
            <a:tailEnd/>
          </a:ln>
          <a:effectLst>
            <a:outerShdw dist="28398" dir="20006097" algn="ctr" rotWithShape="0">
              <a:schemeClr val="bg2"/>
            </a:outerShdw>
          </a:effectLst>
        </p:spPr>
        <p:txBody>
          <a:bodyPr anchor="ctr"/>
          <a:lstStyle/>
          <a:p>
            <a:pPr algn="ctr"/>
            <a:r>
              <a:rPr lang="en-US" sz="4400">
                <a:solidFill>
                  <a:schemeClr val="tx2"/>
                </a:solidFill>
              </a:rPr>
              <a:t>  Matched Pairs Experiment</a:t>
            </a:r>
            <a:endParaRPr lang="en-US" sz="44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51206"/>
                                        </p:tgtEl>
                                        <p:attrNameLst>
                                          <p:attrName>style.visibility</p:attrName>
                                        </p:attrNameLst>
                                      </p:cBhvr>
                                      <p:to>
                                        <p:strVal val="visible"/>
                                      </p:to>
                                    </p:set>
                                    <p:anim calcmode="lin" valueType="num">
                                      <p:cBhvr additive="base">
                                        <p:cTn id="11" dur="500" fill="hold"/>
                                        <p:tgtEl>
                                          <p:spTgt spid="51206"/>
                                        </p:tgtEl>
                                        <p:attrNameLst>
                                          <p:attrName>ppt_x</p:attrName>
                                        </p:attrNameLst>
                                      </p:cBhvr>
                                      <p:tavLst>
                                        <p:tav tm="0">
                                          <p:val>
                                            <p:strVal val="#ppt_x"/>
                                          </p:val>
                                        </p:tav>
                                        <p:tav tm="100000">
                                          <p:val>
                                            <p:strVal val="#ppt_x"/>
                                          </p:val>
                                        </p:tav>
                                      </p:tavLst>
                                    </p:anim>
                                    <p:anim calcmode="lin" valueType="num">
                                      <p:cBhvr additive="base">
                                        <p:cTn id="12" dur="500" fill="hold"/>
                                        <p:tgtEl>
                                          <p:spTgt spid="5120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51208"/>
                                        </p:tgtEl>
                                        <p:attrNameLst>
                                          <p:attrName>style.visibility</p:attrName>
                                        </p:attrNameLst>
                                      </p:cBhvr>
                                      <p:to>
                                        <p:strVal val="visible"/>
                                      </p:to>
                                    </p:set>
                                    <p:anim calcmode="lin" valueType="num">
                                      <p:cBhvr additive="base">
                                        <p:cTn id="16" dur="500" fill="hold"/>
                                        <p:tgtEl>
                                          <p:spTgt spid="51208"/>
                                        </p:tgtEl>
                                        <p:attrNameLst>
                                          <p:attrName>ppt_x</p:attrName>
                                        </p:attrNameLst>
                                      </p:cBhvr>
                                      <p:tavLst>
                                        <p:tav tm="0">
                                          <p:val>
                                            <p:strVal val="#ppt_x"/>
                                          </p:val>
                                        </p:tav>
                                        <p:tav tm="100000">
                                          <p:val>
                                            <p:strVal val="#ppt_x"/>
                                          </p:val>
                                        </p:tav>
                                      </p:tavLst>
                                    </p:anim>
                                    <p:anim calcmode="lin" valueType="num">
                                      <p:cBhvr additive="base">
                                        <p:cTn id="17" dur="500" fill="hold"/>
                                        <p:tgtEl>
                                          <p:spTgt spid="51208"/>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51207"/>
                                        </p:tgtEl>
                                        <p:attrNameLst>
                                          <p:attrName>style.visibility</p:attrName>
                                        </p:attrNameLst>
                                      </p:cBhvr>
                                      <p:to>
                                        <p:strVal val="visible"/>
                                      </p:to>
                                    </p:set>
                                    <p:anim calcmode="lin" valueType="num">
                                      <p:cBhvr additive="base">
                                        <p:cTn id="22" dur="500" fill="hold"/>
                                        <p:tgtEl>
                                          <p:spTgt spid="51207"/>
                                        </p:tgtEl>
                                        <p:attrNameLst>
                                          <p:attrName>ppt_x</p:attrName>
                                        </p:attrNameLst>
                                      </p:cBhvr>
                                      <p:tavLst>
                                        <p:tav tm="0">
                                          <p:val>
                                            <p:strVal val="#ppt_x"/>
                                          </p:val>
                                        </p:tav>
                                        <p:tav tm="100000">
                                          <p:val>
                                            <p:strVal val="#ppt_x"/>
                                          </p:val>
                                        </p:tav>
                                      </p:tavLst>
                                    </p:anim>
                                    <p:anim calcmode="lin" valueType="num">
                                      <p:cBhvr additive="base">
                                        <p:cTn id="23" dur="500" fill="hold"/>
                                        <p:tgtEl>
                                          <p:spTgt spid="51207"/>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2" presetClass="entr" presetSubtype="1" fill="hold" grpId="0" nodeType="afterEffect">
                                  <p:stCondLst>
                                    <p:cond delay="0"/>
                                  </p:stCondLst>
                                  <p:childTnLst>
                                    <p:set>
                                      <p:cBhvr>
                                        <p:cTn id="26" dur="1" fill="hold">
                                          <p:stCondLst>
                                            <p:cond delay="0"/>
                                          </p:stCondLst>
                                        </p:cTn>
                                        <p:tgtEl>
                                          <p:spTgt spid="51210"/>
                                        </p:tgtEl>
                                        <p:attrNameLst>
                                          <p:attrName>style.visibility</p:attrName>
                                        </p:attrNameLst>
                                      </p:cBhvr>
                                      <p:to>
                                        <p:strVal val="visible"/>
                                      </p:to>
                                    </p:set>
                                    <p:anim calcmode="lin" valueType="num">
                                      <p:cBhvr additive="base">
                                        <p:cTn id="27" dur="500" fill="hold"/>
                                        <p:tgtEl>
                                          <p:spTgt spid="51210"/>
                                        </p:tgtEl>
                                        <p:attrNameLst>
                                          <p:attrName>ppt_x</p:attrName>
                                        </p:attrNameLst>
                                      </p:cBhvr>
                                      <p:tavLst>
                                        <p:tav tm="0">
                                          <p:val>
                                            <p:strVal val="#ppt_x"/>
                                          </p:val>
                                        </p:tav>
                                        <p:tav tm="100000">
                                          <p:val>
                                            <p:strVal val="#ppt_x"/>
                                          </p:val>
                                        </p:tav>
                                      </p:tavLst>
                                    </p:anim>
                                    <p:anim calcmode="lin" valueType="num">
                                      <p:cBhvr additive="base">
                                        <p:cTn id="28" dur="500" fill="hold"/>
                                        <p:tgtEl>
                                          <p:spTgt spid="5121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51211"/>
                                        </p:tgtEl>
                                        <p:attrNameLst>
                                          <p:attrName>style.visibility</p:attrName>
                                        </p:attrNameLst>
                                      </p:cBhvr>
                                      <p:to>
                                        <p:strVal val="visible"/>
                                      </p:to>
                                    </p:set>
                                    <p:anim calcmode="lin" valueType="num">
                                      <p:cBhvr additive="base">
                                        <p:cTn id="33" dur="500" fill="hold"/>
                                        <p:tgtEl>
                                          <p:spTgt spid="51211"/>
                                        </p:tgtEl>
                                        <p:attrNameLst>
                                          <p:attrName>ppt_x</p:attrName>
                                        </p:attrNameLst>
                                      </p:cBhvr>
                                      <p:tavLst>
                                        <p:tav tm="0">
                                          <p:val>
                                            <p:strVal val="#ppt_x"/>
                                          </p:val>
                                        </p:tav>
                                        <p:tav tm="100000">
                                          <p:val>
                                            <p:strVal val="#ppt_x"/>
                                          </p:val>
                                        </p:tav>
                                      </p:tavLst>
                                    </p:anim>
                                    <p:anim calcmode="lin" valueType="num">
                                      <p:cBhvr additive="base">
                                        <p:cTn id="34" dur="500" fill="hold"/>
                                        <p:tgtEl>
                                          <p:spTgt spid="51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06" grpId="0" autoUpdateAnimBg="0"/>
      <p:bldP spid="51207" grpId="0" autoUpdateAnimBg="0"/>
      <p:bldP spid="51208" grpId="0" autoUpdateAnimBg="0"/>
      <p:bldP spid="51210" grpId="0" autoUpdateAnimBg="0"/>
      <p:bldP spid="512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z="4000"/>
              <a:t>Matched Pairs Experiment</a:t>
            </a:r>
            <a:r>
              <a:rPr lang="en-US" sz="4000" b="1"/>
              <a:t/>
            </a:r>
            <a:br>
              <a:rPr lang="en-US" sz="4000" b="1"/>
            </a:br>
            <a:endParaRPr lang="en-US" sz="4000" b="1"/>
          </a:p>
        </p:txBody>
      </p:sp>
      <p:sp>
        <p:nvSpPr>
          <p:cNvPr id="52229" name="Rectangle 5"/>
          <p:cNvSpPr>
            <a:spLocks noChangeArrowheads="1"/>
          </p:cNvSpPr>
          <p:nvPr/>
        </p:nvSpPr>
        <p:spPr bwMode="auto">
          <a:xfrm>
            <a:off x="914400" y="1295400"/>
            <a:ext cx="6800850" cy="1465263"/>
          </a:xfrm>
          <a:prstGeom prst="rect">
            <a:avLst/>
          </a:prstGeom>
          <a:noFill/>
          <a:ln w="9525">
            <a:noFill/>
            <a:miter lim="800000"/>
            <a:headEnd/>
            <a:tailEnd/>
          </a:ln>
          <a:effectLst/>
        </p:spPr>
        <p:txBody>
          <a:bodyPr wrap="none" anchor="ctr">
            <a:spAutoFit/>
          </a:bodyPr>
          <a:lstStyle/>
          <a:p>
            <a:r>
              <a:rPr lang="en-US" b="1"/>
              <a:t>Hypothesis test results:</a:t>
            </a:r>
            <a:r>
              <a:rPr lang="en-US"/>
              <a:t> </a:t>
            </a:r>
            <a:br>
              <a:rPr lang="en-US"/>
            </a:br>
            <a:r>
              <a:rPr lang="en-US"/>
              <a:t>μ</a:t>
            </a:r>
            <a:r>
              <a:rPr lang="en-US" baseline="-30000"/>
              <a:t>1</a:t>
            </a:r>
            <a:r>
              <a:rPr lang="en-US"/>
              <a:t> - μ</a:t>
            </a:r>
            <a:r>
              <a:rPr lang="en-US" baseline="-30000"/>
              <a:t>2</a:t>
            </a:r>
            <a:r>
              <a:rPr lang="en-US"/>
              <a:t> : mean of the paired difference between Male and Female </a:t>
            </a:r>
            <a:br>
              <a:rPr lang="en-US"/>
            </a:br>
            <a:r>
              <a:rPr lang="en-US"/>
              <a:t>H</a:t>
            </a:r>
            <a:r>
              <a:rPr lang="en-US" baseline="-30000"/>
              <a:t>0</a:t>
            </a:r>
            <a:r>
              <a:rPr lang="en-US"/>
              <a:t> : μ</a:t>
            </a:r>
            <a:r>
              <a:rPr lang="en-US" baseline="-30000"/>
              <a:t>1</a:t>
            </a:r>
            <a:r>
              <a:rPr lang="en-US"/>
              <a:t> - μ</a:t>
            </a:r>
            <a:r>
              <a:rPr lang="en-US" baseline="-30000"/>
              <a:t>2</a:t>
            </a:r>
            <a:r>
              <a:rPr lang="en-US"/>
              <a:t> = 0 </a:t>
            </a:r>
            <a:br>
              <a:rPr lang="en-US"/>
            </a:br>
            <a:r>
              <a:rPr lang="en-US"/>
              <a:t>H</a:t>
            </a:r>
            <a:r>
              <a:rPr lang="en-US" baseline="-30000"/>
              <a:t>A</a:t>
            </a:r>
            <a:r>
              <a:rPr lang="en-US"/>
              <a:t> : μ</a:t>
            </a:r>
            <a:r>
              <a:rPr lang="en-US" baseline="-30000"/>
              <a:t>1</a:t>
            </a:r>
            <a:r>
              <a:rPr lang="en-US"/>
              <a:t> - μ</a:t>
            </a:r>
            <a:r>
              <a:rPr lang="en-US" baseline="-30000"/>
              <a:t>2</a:t>
            </a:r>
            <a:r>
              <a:rPr lang="en-US"/>
              <a:t> &gt; 0 </a:t>
            </a:r>
            <a:br>
              <a:rPr lang="en-US"/>
            </a:br>
            <a:endParaRPr lang="en-US"/>
          </a:p>
        </p:txBody>
      </p:sp>
      <p:graphicFrame>
        <p:nvGraphicFramePr>
          <p:cNvPr id="52303" name="Group 79"/>
          <p:cNvGraphicFramePr>
            <a:graphicFrameLocks noGrp="1"/>
          </p:cNvGraphicFramePr>
          <p:nvPr/>
        </p:nvGraphicFramePr>
        <p:xfrm>
          <a:off x="914400" y="2667000"/>
          <a:ext cx="7035800" cy="733426"/>
        </p:xfrm>
        <a:graphic>
          <a:graphicData uri="http://schemas.openxmlformats.org/drawingml/2006/table">
            <a:tbl>
              <a:tblPr/>
              <a:tblGrid>
                <a:gridCol w="1644650"/>
                <a:gridCol w="1504950"/>
                <a:gridCol w="1263650"/>
                <a:gridCol w="488950"/>
                <a:gridCol w="1136650"/>
                <a:gridCol w="9969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Diff.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T-Stat</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P-value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Male - Female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160.16667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63.772423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2.511535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0.0145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52304" name="Rectangle 80"/>
          <p:cNvSpPr>
            <a:spLocks noChangeArrowheads="1"/>
          </p:cNvSpPr>
          <p:nvPr/>
        </p:nvSpPr>
        <p:spPr bwMode="auto">
          <a:xfrm>
            <a:off x="1054100" y="4208463"/>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52305" name="Text Box 81"/>
          <p:cNvSpPr txBox="1">
            <a:spLocks noChangeArrowheads="1"/>
          </p:cNvSpPr>
          <p:nvPr/>
        </p:nvSpPr>
        <p:spPr bwMode="auto">
          <a:xfrm>
            <a:off x="914400" y="3733800"/>
            <a:ext cx="7620000" cy="2165350"/>
          </a:xfrm>
          <a:prstGeom prst="rect">
            <a:avLst/>
          </a:prstGeom>
          <a:noFill/>
          <a:ln w="9525">
            <a:noFill/>
            <a:miter lim="800000"/>
            <a:headEnd/>
            <a:tailEnd/>
          </a:ln>
          <a:effectLst/>
        </p:spPr>
        <p:txBody>
          <a:bodyPr>
            <a:spAutoFit/>
          </a:bodyPr>
          <a:lstStyle/>
          <a:p>
            <a:r>
              <a:rPr lang="en-US" sz="2000"/>
              <a:t>t = 2.51, </a:t>
            </a:r>
          </a:p>
          <a:p>
            <a:r>
              <a:rPr lang="en-US" sz="2000"/>
              <a:t>p - value = 0.0145 and </a:t>
            </a:r>
            <a:r>
              <a:rPr lang="el-GR" sz="2000"/>
              <a:t>α</a:t>
            </a:r>
            <a:r>
              <a:rPr lang="en-US" sz="2000"/>
              <a:t> = 0.05</a:t>
            </a:r>
          </a:p>
          <a:p>
            <a:r>
              <a:rPr lang="en-US" sz="2000"/>
              <a:t>There is strong evidence to conclude that male MBAs are offered higher salaries than female MBAs.</a:t>
            </a:r>
          </a:p>
          <a:p>
            <a:endParaRPr lang="en-US" sz="2000"/>
          </a:p>
          <a:p>
            <a:endParaRPr lang="en-US"/>
          </a:p>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Confidence Interval</a:t>
            </a:r>
          </a:p>
        </p:txBody>
      </p:sp>
      <p:sp>
        <p:nvSpPr>
          <p:cNvPr id="53251" name="Rectangle 3"/>
          <p:cNvSpPr>
            <a:spLocks noGrp="1" noChangeArrowheads="1"/>
          </p:cNvSpPr>
          <p:nvPr>
            <p:ph type="body" idx="1"/>
          </p:nvPr>
        </p:nvSpPr>
        <p:spPr>
          <a:xfrm>
            <a:off x="457200" y="1600200"/>
            <a:ext cx="8229600" cy="1066800"/>
          </a:xfrm>
        </p:spPr>
        <p:txBody>
          <a:bodyPr/>
          <a:lstStyle/>
          <a:p>
            <a:pPr eaLnBrk="0" hangingPunct="0">
              <a:spcBef>
                <a:spcPct val="0"/>
              </a:spcBef>
              <a:buFontTx/>
              <a:buNone/>
            </a:pPr>
            <a:r>
              <a:rPr lang="en-US"/>
              <a:t>Let’s check this by calculating the 95% confidence interval.</a:t>
            </a:r>
          </a:p>
          <a:p>
            <a:pPr eaLnBrk="0" hangingPunct="0">
              <a:spcBef>
                <a:spcPct val="0"/>
              </a:spcBef>
              <a:buFontTx/>
              <a:buNone/>
            </a:pPr>
            <a:endParaRPr lang="en-US"/>
          </a:p>
          <a:p>
            <a:pPr>
              <a:buFontTx/>
              <a:buNone/>
            </a:pPr>
            <a:endParaRPr lang="en-US"/>
          </a:p>
        </p:txBody>
      </p:sp>
      <p:sp>
        <p:nvSpPr>
          <p:cNvPr id="53252" name="Rectangle 4"/>
          <p:cNvSpPr>
            <a:spLocks noChangeArrowheads="1"/>
          </p:cNvSpPr>
          <p:nvPr/>
        </p:nvSpPr>
        <p:spPr bwMode="auto">
          <a:xfrm>
            <a:off x="762000" y="2667000"/>
            <a:ext cx="6800850" cy="915988"/>
          </a:xfrm>
          <a:prstGeom prst="rect">
            <a:avLst/>
          </a:prstGeom>
          <a:noFill/>
          <a:ln w="9525">
            <a:noFill/>
            <a:miter lim="800000"/>
            <a:headEnd/>
            <a:tailEnd/>
          </a:ln>
          <a:effectLst/>
        </p:spPr>
        <p:txBody>
          <a:bodyPr wrap="none" anchor="ctr">
            <a:spAutoFit/>
          </a:bodyPr>
          <a:lstStyle/>
          <a:p>
            <a:r>
              <a:rPr lang="en-US" b="1"/>
              <a:t>95% confidence interval results:</a:t>
            </a:r>
            <a:r>
              <a:rPr lang="en-US"/>
              <a:t> </a:t>
            </a:r>
            <a:br>
              <a:rPr lang="en-US"/>
            </a:br>
            <a:r>
              <a:rPr lang="en-US"/>
              <a:t>μ</a:t>
            </a:r>
            <a:r>
              <a:rPr lang="en-US" baseline="-30000"/>
              <a:t>1</a:t>
            </a:r>
            <a:r>
              <a:rPr lang="en-US"/>
              <a:t> - μ</a:t>
            </a:r>
            <a:r>
              <a:rPr lang="en-US" baseline="-30000"/>
              <a:t>2</a:t>
            </a:r>
            <a:r>
              <a:rPr lang="en-US"/>
              <a:t> : mean of the paired difference between Male and Female </a:t>
            </a:r>
            <a:br>
              <a:rPr lang="en-US"/>
            </a:br>
            <a:endParaRPr lang="en-US"/>
          </a:p>
        </p:txBody>
      </p:sp>
      <p:graphicFrame>
        <p:nvGraphicFramePr>
          <p:cNvPr id="53326" name="Group 78"/>
          <p:cNvGraphicFramePr>
            <a:graphicFrameLocks noGrp="1"/>
          </p:cNvGraphicFramePr>
          <p:nvPr/>
        </p:nvGraphicFramePr>
        <p:xfrm>
          <a:off x="533400" y="3733800"/>
          <a:ext cx="7302500" cy="733426"/>
        </p:xfrm>
        <a:graphic>
          <a:graphicData uri="http://schemas.openxmlformats.org/drawingml/2006/table">
            <a:tbl>
              <a:tblPr/>
              <a:tblGrid>
                <a:gridCol w="1644650"/>
                <a:gridCol w="1504950"/>
                <a:gridCol w="1263650"/>
                <a:gridCol w="488950"/>
                <a:gridCol w="1263650"/>
                <a:gridCol w="113665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Difference</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Sample Diff.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Std. Err.</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DF</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 Lim</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U. Lim</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Male - Female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160.16667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63.772423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19.804514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300.5288</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53327" name="Rectangle 79"/>
          <p:cNvSpPr>
            <a:spLocks noChangeArrowheads="1"/>
          </p:cNvSpPr>
          <p:nvPr/>
        </p:nvSpPr>
        <p:spPr bwMode="auto">
          <a:xfrm>
            <a:off x="920750" y="3933825"/>
            <a:ext cx="184150" cy="641350"/>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53328" name="Text Box 80"/>
          <p:cNvSpPr txBox="1">
            <a:spLocks noChangeArrowheads="1"/>
          </p:cNvSpPr>
          <p:nvPr/>
        </p:nvSpPr>
        <p:spPr bwMode="auto">
          <a:xfrm>
            <a:off x="533400" y="4648200"/>
            <a:ext cx="7924800" cy="1552575"/>
          </a:xfrm>
          <a:prstGeom prst="rect">
            <a:avLst/>
          </a:prstGeom>
          <a:noFill/>
          <a:ln w="9525">
            <a:noFill/>
            <a:miter lim="800000"/>
            <a:headEnd/>
            <a:tailEnd/>
          </a:ln>
          <a:effectLst/>
        </p:spPr>
        <p:txBody>
          <a:bodyPr>
            <a:spAutoFit/>
          </a:bodyPr>
          <a:lstStyle/>
          <a:p>
            <a:pPr>
              <a:spcBef>
                <a:spcPct val="50000"/>
              </a:spcBef>
            </a:pPr>
            <a:r>
              <a:rPr lang="en-US" sz="2400"/>
              <a:t>I am 95% confident that the true mean difference in starting salaries offered to male MBA graduates is between $19.80 and $300.53 higher than those offered to female MBA graduates.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algn="ctr"/>
            <a:r>
              <a:rPr lang="en-US" sz="3200"/>
              <a:t>Parametric and nonparametric tests of significance</a:t>
            </a:r>
          </a:p>
        </p:txBody>
      </p:sp>
      <p:sp>
        <p:nvSpPr>
          <p:cNvPr id="456707" name="Rectangle 3"/>
          <p:cNvSpPr>
            <a:spLocks noGrp="1" noChangeArrowheads="1"/>
          </p:cNvSpPr>
          <p:nvPr>
            <p:ph type="body" idx="1"/>
          </p:nvPr>
        </p:nvSpPr>
        <p:spPr>
          <a:xfrm>
            <a:off x="990600" y="1828800"/>
            <a:ext cx="7772400" cy="4419600"/>
          </a:xfrm>
        </p:spPr>
        <p:txBody>
          <a:bodyPr/>
          <a:lstStyle/>
          <a:p>
            <a:pPr>
              <a:buFont typeface="Monotype Sorts" pitchFamily="2" charset="2"/>
              <a:buNone/>
            </a:pPr>
            <a:r>
              <a:rPr lang="en-US" sz="2400" b="1" i="1">
                <a:solidFill>
                  <a:srgbClr val="FF0000"/>
                </a:solidFill>
              </a:rPr>
              <a:t>learning objectives:</a:t>
            </a:r>
            <a:r>
              <a:rPr lang="en-US" sz="2400">
                <a:solidFill>
                  <a:srgbClr val="FF0000"/>
                </a:solidFill>
              </a:rPr>
              <a:t> </a:t>
            </a:r>
          </a:p>
          <a:p>
            <a:pPr>
              <a:buFont typeface="Monotype Sorts" pitchFamily="2" charset="2"/>
              <a:buNone/>
            </a:pPr>
            <a:endParaRPr lang="en-US" sz="2400">
              <a:solidFill>
                <a:srgbClr val="FF0000"/>
              </a:solidFill>
            </a:endParaRPr>
          </a:p>
          <a:p>
            <a:pPr lvl="4"/>
            <a:r>
              <a:rPr lang="en-US" sz="2400"/>
              <a:t>to distinguish parametric and nonparametric tests of significance </a:t>
            </a:r>
          </a:p>
          <a:p>
            <a:pPr lvl="4"/>
            <a:endParaRPr lang="en-US" sz="2400"/>
          </a:p>
          <a:p>
            <a:pPr lvl="4"/>
            <a:r>
              <a:rPr lang="en-US" sz="2400"/>
              <a:t>to identify situations in which the use of parametric tests is appropriate </a:t>
            </a:r>
          </a:p>
          <a:p>
            <a:pPr lvl="4"/>
            <a:endParaRPr lang="en-US" sz="2400"/>
          </a:p>
          <a:p>
            <a:pPr lvl="4"/>
            <a:r>
              <a:rPr lang="en-US" sz="2400"/>
              <a:t>to identify situations in which the use of nonparametric tests is appropriate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lgn="ctr"/>
            <a:r>
              <a:rPr lang="en-US" sz="3200"/>
              <a:t>Parametric and nonparametric tests of significance</a:t>
            </a:r>
          </a:p>
        </p:txBody>
      </p:sp>
      <p:sp>
        <p:nvSpPr>
          <p:cNvPr id="457731" name="Rectangle 3"/>
          <p:cNvSpPr>
            <a:spLocks noGrp="1" noChangeArrowheads="1"/>
          </p:cNvSpPr>
          <p:nvPr>
            <p:ph type="body" idx="1"/>
          </p:nvPr>
        </p:nvSpPr>
        <p:spPr>
          <a:xfrm>
            <a:off x="990600" y="2286000"/>
            <a:ext cx="7772400" cy="3352800"/>
          </a:xfrm>
        </p:spPr>
        <p:txBody>
          <a:bodyPr/>
          <a:lstStyle/>
          <a:p>
            <a:pPr>
              <a:buFont typeface="Monotype Sorts" pitchFamily="2" charset="2"/>
              <a:buNone/>
            </a:pPr>
            <a:r>
              <a:rPr lang="fi-FI" sz="2200">
                <a:solidFill>
                  <a:srgbClr val="FF0000"/>
                </a:solidFill>
              </a:rPr>
              <a:t>Parametric test of significance</a:t>
            </a:r>
            <a:r>
              <a:rPr lang="fi-FI" sz="2200"/>
              <a:t> - to estimate at least one population parameter from sample statistics</a:t>
            </a:r>
          </a:p>
          <a:p>
            <a:pPr>
              <a:buFont typeface="Monotype Sorts" pitchFamily="2" charset="2"/>
              <a:buNone/>
            </a:pPr>
            <a:r>
              <a:rPr lang="fi-FI" sz="2200">
                <a:solidFill>
                  <a:srgbClr val="0511F9"/>
                </a:solidFill>
              </a:rPr>
              <a:t>Assumption:</a:t>
            </a:r>
            <a:r>
              <a:rPr lang="fi-FI" sz="2200"/>
              <a:t> the variable we have measured in the sample is</a:t>
            </a:r>
            <a:r>
              <a:rPr lang="fi-FI" sz="2200" i="1"/>
              <a:t> normally distributed in the population</a:t>
            </a:r>
            <a:r>
              <a:rPr lang="fi-FI" sz="2200"/>
              <a:t> to which we plan to generalize our findings</a:t>
            </a:r>
          </a:p>
          <a:p>
            <a:pPr>
              <a:buFont typeface="Monotype Sorts" pitchFamily="2" charset="2"/>
              <a:buNone/>
            </a:pPr>
            <a:endParaRPr lang="fi-FI" sz="2200"/>
          </a:p>
          <a:p>
            <a:pPr>
              <a:buFont typeface="Monotype Sorts" pitchFamily="2" charset="2"/>
              <a:buNone/>
            </a:pPr>
            <a:r>
              <a:rPr lang="fi-FI" sz="2200">
                <a:solidFill>
                  <a:srgbClr val="FF0000"/>
                </a:solidFill>
              </a:rPr>
              <a:t>Nonparametric test </a:t>
            </a:r>
            <a:r>
              <a:rPr lang="fi-FI" sz="2200"/>
              <a:t> - </a:t>
            </a:r>
            <a:r>
              <a:rPr lang="fi-FI" sz="2200" i="1"/>
              <a:t>distribution free</a:t>
            </a:r>
            <a:r>
              <a:rPr lang="fi-FI" sz="2200"/>
              <a:t>, no assumption about the distribution of the variable in the population</a:t>
            </a:r>
          </a:p>
          <a:p>
            <a:pPr>
              <a:buFont typeface="Monotype Sorts" pitchFamily="2" charset="2"/>
              <a:buNone/>
            </a:pPr>
            <a:endParaRPr lang="en-US" sz="24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lgn="ctr"/>
            <a:r>
              <a:rPr lang="en-US" sz="3200"/>
              <a:t>Parametric and nonparametric tests of significance</a:t>
            </a:r>
          </a:p>
        </p:txBody>
      </p:sp>
      <p:graphicFrame>
        <p:nvGraphicFramePr>
          <p:cNvPr id="458757" name="Object 5"/>
          <p:cNvGraphicFramePr>
            <a:graphicFrameLocks/>
          </p:cNvGraphicFramePr>
          <p:nvPr/>
        </p:nvGraphicFramePr>
        <p:xfrm>
          <a:off x="1066800" y="1787525"/>
          <a:ext cx="7672388" cy="5070475"/>
        </p:xfrm>
        <a:graphic>
          <a:graphicData uri="http://schemas.openxmlformats.org/presentationml/2006/ole">
            <p:oleObj spid="_x0000_s94210" name="Document" r:id="rId3" imgW="8247960" imgH="6077880" progId="Word.Document.8">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1026"/>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Some concepts related to the statistical methods.</a:t>
            </a:r>
          </a:p>
        </p:txBody>
      </p:sp>
      <p:sp>
        <p:nvSpPr>
          <p:cNvPr id="470019" name="Rectangle 1027"/>
          <p:cNvSpPr>
            <a:spLocks noChangeArrowheads="1"/>
          </p:cNvSpPr>
          <p:nvPr/>
        </p:nvSpPr>
        <p:spPr bwMode="auto">
          <a:xfrm>
            <a:off x="1066800" y="2209800"/>
            <a:ext cx="7772400" cy="3276600"/>
          </a:xfrm>
          <a:prstGeom prst="rect">
            <a:avLst/>
          </a:prstGeom>
          <a:noFill/>
          <a:ln w="9525">
            <a:noFill/>
            <a:miter lim="800000"/>
            <a:headEnd/>
            <a:tailEnd/>
          </a:ln>
        </p:spPr>
        <p:txBody>
          <a:bodyPr/>
          <a:lstStyle/>
          <a:p>
            <a:pPr marL="342900" indent="-342900">
              <a:buClr>
                <a:schemeClr val="accent1"/>
              </a:buClr>
              <a:buSzPct val="90000"/>
              <a:buFont typeface="Monotype Sorts" pitchFamily="2" charset="2"/>
              <a:buNone/>
            </a:pPr>
            <a:r>
              <a:rPr lang="en-US" sz="2400">
                <a:solidFill>
                  <a:srgbClr val="FF0000"/>
                </a:solidFill>
              </a:rPr>
              <a:t>Multiple comparison</a:t>
            </a:r>
            <a:endParaRPr lang="en-US" sz="2400"/>
          </a:p>
          <a:p>
            <a:pPr marL="342900" indent="-342900">
              <a:buClr>
                <a:schemeClr val="accent1"/>
              </a:buClr>
              <a:buSzPct val="90000"/>
              <a:buFont typeface="Monotype Sorts" pitchFamily="2" charset="2"/>
              <a:buNone/>
            </a:pPr>
            <a:r>
              <a:rPr lang="en-US" sz="2400"/>
              <a:t>		</a:t>
            </a:r>
          </a:p>
          <a:p>
            <a:pPr marL="342900" indent="-342900">
              <a:buClr>
                <a:schemeClr val="accent1"/>
              </a:buClr>
              <a:buSzPct val="90000"/>
              <a:buFont typeface="Monotype Sorts" pitchFamily="2" charset="2"/>
              <a:buNone/>
            </a:pPr>
            <a:r>
              <a:rPr lang="en-US" sz="2400"/>
              <a:t>	</a:t>
            </a:r>
            <a:r>
              <a:rPr lang="fi-FI"/>
              <a:t>two or more data sets, which should be analyzed</a:t>
            </a:r>
          </a:p>
          <a:p>
            <a:pPr marL="342900" indent="-342900">
              <a:buClr>
                <a:schemeClr val="accent1"/>
              </a:buClr>
              <a:buSzPct val="90000"/>
              <a:buFont typeface="Monotype Sorts" pitchFamily="2" charset="2"/>
              <a:buNone/>
            </a:pPr>
            <a:endParaRPr lang="fi-FI"/>
          </a:p>
          <a:p>
            <a:pPr marL="742950" lvl="1" indent="-285750">
              <a:buClr>
                <a:schemeClr val="accent1"/>
              </a:buClr>
              <a:buFontTx/>
              <a:buChar char="–"/>
            </a:pPr>
            <a:r>
              <a:rPr lang="fi-FI"/>
              <a:t>repeated measurements made on the same individuals </a:t>
            </a:r>
          </a:p>
          <a:p>
            <a:pPr marL="742950" lvl="1" indent="-285750">
              <a:buClr>
                <a:schemeClr val="accent1"/>
              </a:buClr>
              <a:buFontTx/>
              <a:buChar char="–"/>
            </a:pPr>
            <a:endParaRPr lang="fi-FI"/>
          </a:p>
          <a:p>
            <a:pPr marL="742950" lvl="1" indent="-285750">
              <a:buClr>
                <a:schemeClr val="accent1"/>
              </a:buClr>
              <a:buFontTx/>
              <a:buChar char="–"/>
            </a:pPr>
            <a:r>
              <a:rPr lang="fi-FI"/>
              <a:t>entirely independent samples</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Some concepts related to the statistical methods.</a:t>
            </a:r>
          </a:p>
        </p:txBody>
      </p:sp>
      <p:sp>
        <p:nvSpPr>
          <p:cNvPr id="483331" name="Rectangle 3"/>
          <p:cNvSpPr>
            <a:spLocks noChangeArrowheads="1"/>
          </p:cNvSpPr>
          <p:nvPr/>
        </p:nvSpPr>
        <p:spPr bwMode="auto">
          <a:xfrm>
            <a:off x="990600" y="1828800"/>
            <a:ext cx="7772400" cy="990600"/>
          </a:xfrm>
          <a:prstGeom prst="rect">
            <a:avLst/>
          </a:prstGeom>
          <a:noFill/>
          <a:ln w="9525">
            <a:noFill/>
            <a:miter lim="800000"/>
            <a:headEnd/>
            <a:tailEnd/>
          </a:ln>
        </p:spPr>
        <p:txBody>
          <a:bodyPr/>
          <a:lstStyle/>
          <a:p>
            <a:pPr marL="342900" indent="-342900">
              <a:buClr>
                <a:schemeClr val="accent1"/>
              </a:buClr>
              <a:buSzPct val="90000"/>
              <a:buFont typeface="Monotype Sorts" pitchFamily="2" charset="2"/>
              <a:buNone/>
            </a:pPr>
            <a:r>
              <a:rPr lang="en-US" sz="2400">
                <a:solidFill>
                  <a:srgbClr val="FF0000"/>
                </a:solidFill>
              </a:rPr>
              <a:t>Sample size</a:t>
            </a:r>
            <a:endParaRPr lang="en-US" sz="2400"/>
          </a:p>
          <a:p>
            <a:pPr marL="342900" indent="-342900">
              <a:buClr>
                <a:schemeClr val="accent1"/>
              </a:buClr>
              <a:buSzPct val="90000"/>
              <a:buFont typeface="Monotype Sorts" pitchFamily="2" charset="2"/>
              <a:buNone/>
            </a:pPr>
            <a:r>
              <a:rPr lang="en-US" sz="2400"/>
              <a:t>		</a:t>
            </a:r>
            <a:r>
              <a:rPr lang="en-US"/>
              <a:t>number of cases, on which data have been obtained</a:t>
            </a:r>
          </a:p>
        </p:txBody>
      </p:sp>
      <p:sp>
        <p:nvSpPr>
          <p:cNvPr id="483332" name="Text Box 4"/>
          <p:cNvSpPr txBox="1">
            <a:spLocks noChangeArrowheads="1"/>
          </p:cNvSpPr>
          <p:nvPr/>
        </p:nvSpPr>
        <p:spPr bwMode="auto">
          <a:xfrm>
            <a:off x="990600" y="5257800"/>
            <a:ext cx="7712075" cy="768350"/>
          </a:xfrm>
          <a:prstGeom prst="rect">
            <a:avLst/>
          </a:prstGeom>
          <a:noFill/>
          <a:ln w="9525">
            <a:noFill/>
            <a:miter lim="800000"/>
            <a:headEnd/>
            <a:tailEnd/>
          </a:ln>
          <a:effectLst/>
        </p:spPr>
        <p:txBody>
          <a:bodyPr>
            <a:spAutoFit/>
          </a:bodyPr>
          <a:lstStyle/>
          <a:p>
            <a:pPr>
              <a:spcBef>
                <a:spcPct val="0"/>
              </a:spcBef>
              <a:buFontTx/>
              <a:buNone/>
            </a:pPr>
            <a:endParaRPr lang="en-US" sz="1800"/>
          </a:p>
          <a:p>
            <a:endParaRPr kumimoji="0" lang="en-US"/>
          </a:p>
        </p:txBody>
      </p:sp>
      <p:sp>
        <p:nvSpPr>
          <p:cNvPr id="483335" name="Rectangle 7"/>
          <p:cNvSpPr>
            <a:spLocks noChangeArrowheads="1"/>
          </p:cNvSpPr>
          <p:nvPr/>
        </p:nvSpPr>
        <p:spPr bwMode="auto">
          <a:xfrm>
            <a:off x="1219200" y="2971800"/>
            <a:ext cx="7391400" cy="822325"/>
          </a:xfrm>
          <a:prstGeom prst="rect">
            <a:avLst/>
          </a:prstGeom>
          <a:noFill/>
          <a:ln w="9525">
            <a:noFill/>
            <a:miter lim="800000"/>
            <a:headEnd/>
            <a:tailEnd/>
          </a:ln>
          <a:effectLst/>
        </p:spPr>
        <p:txBody>
          <a:bodyPr>
            <a:spAutoFit/>
          </a:bodyPr>
          <a:lstStyle/>
          <a:p>
            <a:pPr>
              <a:spcBef>
                <a:spcPct val="0"/>
              </a:spcBef>
              <a:buFontTx/>
              <a:buNone/>
            </a:pPr>
            <a:r>
              <a:rPr lang="en-US" sz="2400" b="1" i="1">
                <a:solidFill>
                  <a:srgbClr val="0511F9"/>
                </a:solidFill>
                <a:latin typeface="Times New Roman" pitchFamily="18" charset="0"/>
              </a:rPr>
              <a:t>Which of the basic characteristics of a distribution are more sensitive to the sample size ?</a:t>
            </a:r>
            <a:endParaRPr lang="en-US" b="1" i="1">
              <a:latin typeface="Times New Roman" pitchFamily="18" charset="0"/>
            </a:endParaRPr>
          </a:p>
        </p:txBody>
      </p:sp>
      <p:sp>
        <p:nvSpPr>
          <p:cNvPr id="483336" name="Text Box 8"/>
          <p:cNvSpPr txBox="1">
            <a:spLocks noChangeArrowheads="1"/>
          </p:cNvSpPr>
          <p:nvPr/>
        </p:nvSpPr>
        <p:spPr bwMode="auto">
          <a:xfrm>
            <a:off x="1371600" y="3810000"/>
            <a:ext cx="5181600" cy="2436813"/>
          </a:xfrm>
          <a:prstGeom prst="rect">
            <a:avLst/>
          </a:prstGeom>
          <a:noFill/>
          <a:ln w="9525">
            <a:noFill/>
            <a:miter lim="800000"/>
            <a:headEnd/>
            <a:tailEnd/>
          </a:ln>
          <a:effectLst/>
        </p:spPr>
        <p:txBody>
          <a:bodyPr>
            <a:spAutoFit/>
          </a:bodyPr>
          <a:lstStyle/>
          <a:p>
            <a:pPr>
              <a:spcBef>
                <a:spcPct val="0"/>
              </a:spcBef>
              <a:buFontTx/>
              <a:buNone/>
            </a:pPr>
            <a:r>
              <a:rPr lang="en-US">
                <a:latin typeface="Times New Roman" pitchFamily="18" charset="0"/>
              </a:rPr>
              <a:t>central tendency (mean, median, mode)</a:t>
            </a:r>
          </a:p>
          <a:p>
            <a:pPr>
              <a:spcBef>
                <a:spcPct val="0"/>
              </a:spcBef>
              <a:buFontTx/>
              <a:buNone/>
            </a:pPr>
            <a:endParaRPr lang="en-US">
              <a:latin typeface="Times New Roman" pitchFamily="18" charset="0"/>
            </a:endParaRPr>
          </a:p>
          <a:p>
            <a:pPr>
              <a:spcBef>
                <a:spcPct val="0"/>
              </a:spcBef>
              <a:buFontTx/>
              <a:buNone/>
            </a:pPr>
            <a:r>
              <a:rPr lang="en-US">
                <a:latin typeface="Times New Roman" pitchFamily="18" charset="0"/>
              </a:rPr>
              <a:t>variability (standard deviation, range, IQR)</a:t>
            </a:r>
          </a:p>
          <a:p>
            <a:pPr>
              <a:spcBef>
                <a:spcPct val="0"/>
              </a:spcBef>
              <a:buFontTx/>
              <a:buNone/>
            </a:pPr>
            <a:endParaRPr lang="en-US">
              <a:latin typeface="Times New Roman" pitchFamily="18" charset="0"/>
            </a:endParaRPr>
          </a:p>
          <a:p>
            <a:pPr>
              <a:spcBef>
                <a:spcPct val="0"/>
              </a:spcBef>
              <a:buFontTx/>
              <a:buNone/>
            </a:pPr>
            <a:r>
              <a:rPr lang="en-US">
                <a:latin typeface="Times New Roman" pitchFamily="18" charset="0"/>
              </a:rPr>
              <a:t>skewness</a:t>
            </a:r>
          </a:p>
          <a:p>
            <a:pPr>
              <a:spcBef>
                <a:spcPct val="0"/>
              </a:spcBef>
              <a:buFontTx/>
              <a:buNone/>
            </a:pPr>
            <a:endParaRPr lang="en-US">
              <a:latin typeface="Times New Roman" pitchFamily="18" charset="0"/>
            </a:endParaRPr>
          </a:p>
          <a:p>
            <a:pPr>
              <a:spcBef>
                <a:spcPct val="0"/>
              </a:spcBef>
              <a:buFontTx/>
              <a:buNone/>
            </a:pPr>
            <a:r>
              <a:rPr lang="en-US">
                <a:latin typeface="Times New Roman" pitchFamily="18" charset="0"/>
              </a:rPr>
              <a:t>kurtosis</a:t>
            </a:r>
            <a:endParaRPr kumimoji="0" lang="en-US"/>
          </a:p>
        </p:txBody>
      </p:sp>
      <p:sp>
        <p:nvSpPr>
          <p:cNvPr id="483337" name="Text Box 9"/>
          <p:cNvSpPr txBox="1">
            <a:spLocks noChangeArrowheads="1"/>
          </p:cNvSpPr>
          <p:nvPr/>
        </p:nvSpPr>
        <p:spPr bwMode="auto">
          <a:xfrm>
            <a:off x="6461125" y="3790950"/>
            <a:ext cx="868363" cy="427038"/>
          </a:xfrm>
          <a:prstGeom prst="rect">
            <a:avLst/>
          </a:prstGeom>
          <a:noFill/>
          <a:ln w="9525">
            <a:noFill/>
            <a:miter lim="800000"/>
            <a:headEnd/>
            <a:tailEnd/>
          </a:ln>
          <a:effectLst/>
        </p:spPr>
        <p:txBody>
          <a:bodyPr wrap="none">
            <a:spAutoFit/>
          </a:bodyPr>
          <a:lstStyle/>
          <a:p>
            <a:pPr>
              <a:buFontTx/>
              <a:buNone/>
            </a:pPr>
            <a:r>
              <a:rPr kumimoji="0" lang="en-US">
                <a:solidFill>
                  <a:srgbClr val="339933"/>
                </a:solidFill>
              </a:rPr>
              <a:t>mean</a:t>
            </a:r>
          </a:p>
        </p:txBody>
      </p:sp>
      <p:sp>
        <p:nvSpPr>
          <p:cNvPr id="483338" name="Text Box 10"/>
          <p:cNvSpPr txBox="1">
            <a:spLocks noChangeArrowheads="1"/>
          </p:cNvSpPr>
          <p:nvPr/>
        </p:nvSpPr>
        <p:spPr bwMode="auto">
          <a:xfrm>
            <a:off x="6400800" y="4495800"/>
            <a:ext cx="2462213" cy="427038"/>
          </a:xfrm>
          <a:prstGeom prst="rect">
            <a:avLst/>
          </a:prstGeom>
          <a:noFill/>
          <a:ln w="9525">
            <a:noFill/>
            <a:miter lim="800000"/>
            <a:headEnd/>
            <a:tailEnd/>
          </a:ln>
          <a:effectLst/>
        </p:spPr>
        <p:txBody>
          <a:bodyPr wrap="none">
            <a:spAutoFit/>
          </a:bodyPr>
          <a:lstStyle/>
          <a:p>
            <a:pPr>
              <a:buFontTx/>
              <a:buNone/>
            </a:pPr>
            <a:r>
              <a:rPr kumimoji="0" lang="en-US">
                <a:solidFill>
                  <a:srgbClr val="339933"/>
                </a:solidFill>
              </a:rPr>
              <a:t>standard deviation</a:t>
            </a:r>
          </a:p>
        </p:txBody>
      </p:sp>
      <p:sp>
        <p:nvSpPr>
          <p:cNvPr id="483339" name="Text Box 11"/>
          <p:cNvSpPr txBox="1">
            <a:spLocks noChangeArrowheads="1"/>
          </p:cNvSpPr>
          <p:nvPr/>
        </p:nvSpPr>
        <p:spPr bwMode="auto">
          <a:xfrm>
            <a:off x="6477000" y="5257800"/>
            <a:ext cx="1358900" cy="828675"/>
          </a:xfrm>
          <a:prstGeom prst="rect">
            <a:avLst/>
          </a:prstGeom>
          <a:noFill/>
          <a:ln w="9525">
            <a:noFill/>
            <a:miter lim="800000"/>
            <a:headEnd/>
            <a:tailEnd/>
          </a:ln>
          <a:effectLst/>
        </p:spPr>
        <p:txBody>
          <a:bodyPr wrap="none">
            <a:spAutoFit/>
          </a:bodyPr>
          <a:lstStyle/>
          <a:p>
            <a:pPr>
              <a:buFontTx/>
              <a:buNone/>
            </a:pPr>
            <a:r>
              <a:rPr kumimoji="0" lang="en-US">
                <a:solidFill>
                  <a:srgbClr val="339933"/>
                </a:solidFill>
              </a:rPr>
              <a:t>skewness</a:t>
            </a:r>
          </a:p>
          <a:p>
            <a:pPr>
              <a:buFontTx/>
              <a:buNone/>
            </a:pPr>
            <a:r>
              <a:rPr kumimoji="0" lang="en-US">
                <a:solidFill>
                  <a:srgbClr val="339933"/>
                </a:solidFill>
              </a:rPr>
              <a:t>kurtosis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3335"/>
                                        </p:tgtEl>
                                        <p:attrNameLst>
                                          <p:attrName>style.visibility</p:attrName>
                                        </p:attrNameLst>
                                      </p:cBhvr>
                                      <p:to>
                                        <p:strVal val="visible"/>
                                      </p:to>
                                    </p:set>
                                    <p:animEffect transition="in" filter="checkerboard(across)">
                                      <p:cBhvr>
                                        <p:cTn id="7" dur="500"/>
                                        <p:tgtEl>
                                          <p:spTgt spid="4833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833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2" fill="hold" grpId="0" nodeType="clickEffect">
                                  <p:stCondLst>
                                    <p:cond delay="0"/>
                                  </p:stCondLst>
                                  <p:childTnLst>
                                    <p:set>
                                      <p:cBhvr>
                                        <p:cTn id="15" dur="1" fill="hold">
                                          <p:stCondLst>
                                            <p:cond delay="0"/>
                                          </p:stCondLst>
                                        </p:cTn>
                                        <p:tgtEl>
                                          <p:spTgt spid="483337"/>
                                        </p:tgtEl>
                                        <p:attrNameLst>
                                          <p:attrName>style.visibility</p:attrName>
                                        </p:attrNameLst>
                                      </p:cBhvr>
                                      <p:to>
                                        <p:strVal val="visible"/>
                                      </p:to>
                                    </p:set>
                                    <p:anim calcmode="lin" valueType="num">
                                      <p:cBhvr>
                                        <p:cTn id="16" dur="500" fill="hold"/>
                                        <p:tgtEl>
                                          <p:spTgt spid="483337"/>
                                        </p:tgtEl>
                                        <p:attrNameLst>
                                          <p:attrName>ppt_x</p:attrName>
                                        </p:attrNameLst>
                                      </p:cBhvr>
                                      <p:tavLst>
                                        <p:tav tm="0">
                                          <p:val>
                                            <p:strVal val="#ppt_x+#ppt_w/2"/>
                                          </p:val>
                                        </p:tav>
                                        <p:tav tm="100000">
                                          <p:val>
                                            <p:strVal val="#ppt_x"/>
                                          </p:val>
                                        </p:tav>
                                      </p:tavLst>
                                    </p:anim>
                                    <p:anim calcmode="lin" valueType="num">
                                      <p:cBhvr>
                                        <p:cTn id="17" dur="500" fill="hold"/>
                                        <p:tgtEl>
                                          <p:spTgt spid="483337"/>
                                        </p:tgtEl>
                                        <p:attrNameLst>
                                          <p:attrName>ppt_y</p:attrName>
                                        </p:attrNameLst>
                                      </p:cBhvr>
                                      <p:tavLst>
                                        <p:tav tm="0">
                                          <p:val>
                                            <p:strVal val="#ppt_y"/>
                                          </p:val>
                                        </p:tav>
                                        <p:tav tm="100000">
                                          <p:val>
                                            <p:strVal val="#ppt_y"/>
                                          </p:val>
                                        </p:tav>
                                      </p:tavLst>
                                    </p:anim>
                                    <p:anim calcmode="lin" valueType="num">
                                      <p:cBhvr>
                                        <p:cTn id="18" dur="500" fill="hold"/>
                                        <p:tgtEl>
                                          <p:spTgt spid="483337"/>
                                        </p:tgtEl>
                                        <p:attrNameLst>
                                          <p:attrName>ppt_w</p:attrName>
                                        </p:attrNameLst>
                                      </p:cBhvr>
                                      <p:tavLst>
                                        <p:tav tm="0">
                                          <p:val>
                                            <p:fltVal val="0"/>
                                          </p:val>
                                        </p:tav>
                                        <p:tav tm="100000">
                                          <p:val>
                                            <p:strVal val="#ppt_w"/>
                                          </p:val>
                                        </p:tav>
                                      </p:tavLst>
                                    </p:anim>
                                    <p:anim calcmode="lin" valueType="num">
                                      <p:cBhvr>
                                        <p:cTn id="19" dur="500" fill="hold"/>
                                        <p:tgtEl>
                                          <p:spTgt spid="483337"/>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2" fill="hold" grpId="0" nodeType="clickEffect">
                                  <p:stCondLst>
                                    <p:cond delay="0"/>
                                  </p:stCondLst>
                                  <p:childTnLst>
                                    <p:set>
                                      <p:cBhvr>
                                        <p:cTn id="23" dur="1" fill="hold">
                                          <p:stCondLst>
                                            <p:cond delay="0"/>
                                          </p:stCondLst>
                                        </p:cTn>
                                        <p:tgtEl>
                                          <p:spTgt spid="483338"/>
                                        </p:tgtEl>
                                        <p:attrNameLst>
                                          <p:attrName>style.visibility</p:attrName>
                                        </p:attrNameLst>
                                      </p:cBhvr>
                                      <p:to>
                                        <p:strVal val="visible"/>
                                      </p:to>
                                    </p:set>
                                    <p:anim calcmode="lin" valueType="num">
                                      <p:cBhvr>
                                        <p:cTn id="24" dur="500" fill="hold"/>
                                        <p:tgtEl>
                                          <p:spTgt spid="483338"/>
                                        </p:tgtEl>
                                        <p:attrNameLst>
                                          <p:attrName>ppt_x</p:attrName>
                                        </p:attrNameLst>
                                      </p:cBhvr>
                                      <p:tavLst>
                                        <p:tav tm="0">
                                          <p:val>
                                            <p:strVal val="#ppt_x+#ppt_w/2"/>
                                          </p:val>
                                        </p:tav>
                                        <p:tav tm="100000">
                                          <p:val>
                                            <p:strVal val="#ppt_x"/>
                                          </p:val>
                                        </p:tav>
                                      </p:tavLst>
                                    </p:anim>
                                    <p:anim calcmode="lin" valueType="num">
                                      <p:cBhvr>
                                        <p:cTn id="25" dur="500" fill="hold"/>
                                        <p:tgtEl>
                                          <p:spTgt spid="483338"/>
                                        </p:tgtEl>
                                        <p:attrNameLst>
                                          <p:attrName>ppt_y</p:attrName>
                                        </p:attrNameLst>
                                      </p:cBhvr>
                                      <p:tavLst>
                                        <p:tav tm="0">
                                          <p:val>
                                            <p:strVal val="#ppt_y"/>
                                          </p:val>
                                        </p:tav>
                                        <p:tav tm="100000">
                                          <p:val>
                                            <p:strVal val="#ppt_y"/>
                                          </p:val>
                                        </p:tav>
                                      </p:tavLst>
                                    </p:anim>
                                    <p:anim calcmode="lin" valueType="num">
                                      <p:cBhvr>
                                        <p:cTn id="26" dur="500" fill="hold"/>
                                        <p:tgtEl>
                                          <p:spTgt spid="483338"/>
                                        </p:tgtEl>
                                        <p:attrNameLst>
                                          <p:attrName>ppt_w</p:attrName>
                                        </p:attrNameLst>
                                      </p:cBhvr>
                                      <p:tavLst>
                                        <p:tav tm="0">
                                          <p:val>
                                            <p:fltVal val="0"/>
                                          </p:val>
                                        </p:tav>
                                        <p:tav tm="100000">
                                          <p:val>
                                            <p:strVal val="#ppt_w"/>
                                          </p:val>
                                        </p:tav>
                                      </p:tavLst>
                                    </p:anim>
                                    <p:anim calcmode="lin" valueType="num">
                                      <p:cBhvr>
                                        <p:cTn id="27" dur="500" fill="hold"/>
                                        <p:tgtEl>
                                          <p:spTgt spid="48333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2" fill="hold" grpId="0" nodeType="clickEffect">
                                  <p:stCondLst>
                                    <p:cond delay="0"/>
                                  </p:stCondLst>
                                  <p:childTnLst>
                                    <p:set>
                                      <p:cBhvr>
                                        <p:cTn id="31" dur="1" fill="hold">
                                          <p:stCondLst>
                                            <p:cond delay="0"/>
                                          </p:stCondLst>
                                        </p:cTn>
                                        <p:tgtEl>
                                          <p:spTgt spid="483339"/>
                                        </p:tgtEl>
                                        <p:attrNameLst>
                                          <p:attrName>style.visibility</p:attrName>
                                        </p:attrNameLst>
                                      </p:cBhvr>
                                      <p:to>
                                        <p:strVal val="visible"/>
                                      </p:to>
                                    </p:set>
                                    <p:anim calcmode="lin" valueType="num">
                                      <p:cBhvr>
                                        <p:cTn id="32" dur="500" fill="hold"/>
                                        <p:tgtEl>
                                          <p:spTgt spid="483339"/>
                                        </p:tgtEl>
                                        <p:attrNameLst>
                                          <p:attrName>ppt_x</p:attrName>
                                        </p:attrNameLst>
                                      </p:cBhvr>
                                      <p:tavLst>
                                        <p:tav tm="0">
                                          <p:val>
                                            <p:strVal val="#ppt_x+#ppt_w/2"/>
                                          </p:val>
                                        </p:tav>
                                        <p:tav tm="100000">
                                          <p:val>
                                            <p:strVal val="#ppt_x"/>
                                          </p:val>
                                        </p:tav>
                                      </p:tavLst>
                                    </p:anim>
                                    <p:anim calcmode="lin" valueType="num">
                                      <p:cBhvr>
                                        <p:cTn id="33" dur="500" fill="hold"/>
                                        <p:tgtEl>
                                          <p:spTgt spid="483339"/>
                                        </p:tgtEl>
                                        <p:attrNameLst>
                                          <p:attrName>ppt_y</p:attrName>
                                        </p:attrNameLst>
                                      </p:cBhvr>
                                      <p:tavLst>
                                        <p:tav tm="0">
                                          <p:val>
                                            <p:strVal val="#ppt_y"/>
                                          </p:val>
                                        </p:tav>
                                        <p:tav tm="100000">
                                          <p:val>
                                            <p:strVal val="#ppt_y"/>
                                          </p:val>
                                        </p:tav>
                                      </p:tavLst>
                                    </p:anim>
                                    <p:anim calcmode="lin" valueType="num">
                                      <p:cBhvr>
                                        <p:cTn id="34" dur="500" fill="hold"/>
                                        <p:tgtEl>
                                          <p:spTgt spid="483339"/>
                                        </p:tgtEl>
                                        <p:attrNameLst>
                                          <p:attrName>ppt_w</p:attrName>
                                        </p:attrNameLst>
                                      </p:cBhvr>
                                      <p:tavLst>
                                        <p:tav tm="0">
                                          <p:val>
                                            <p:fltVal val="0"/>
                                          </p:val>
                                        </p:tav>
                                        <p:tav tm="100000">
                                          <p:val>
                                            <p:strVal val="#ppt_w"/>
                                          </p:val>
                                        </p:tav>
                                      </p:tavLst>
                                    </p:anim>
                                    <p:anim calcmode="lin" valueType="num">
                                      <p:cBhvr>
                                        <p:cTn id="35" dur="500" fill="hold"/>
                                        <p:tgtEl>
                                          <p:spTgt spid="4833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5" grpId="0" autoUpdateAnimBg="0"/>
      <p:bldP spid="483336" grpId="0" autoUpdateAnimBg="0"/>
      <p:bldP spid="483337" grpId="0" autoUpdateAnimBg="0"/>
      <p:bldP spid="483338" grpId="0" autoUpdateAnimBg="0"/>
      <p:bldP spid="4833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Some concepts related to the statistical methods.</a:t>
            </a:r>
          </a:p>
        </p:txBody>
      </p:sp>
      <p:sp>
        <p:nvSpPr>
          <p:cNvPr id="491524" name="Text Box 4"/>
          <p:cNvSpPr txBox="1">
            <a:spLocks noChangeArrowheads="1"/>
          </p:cNvSpPr>
          <p:nvPr/>
        </p:nvSpPr>
        <p:spPr bwMode="auto">
          <a:xfrm>
            <a:off x="990600" y="5257800"/>
            <a:ext cx="7712075" cy="768350"/>
          </a:xfrm>
          <a:prstGeom prst="rect">
            <a:avLst/>
          </a:prstGeom>
          <a:noFill/>
          <a:ln w="9525">
            <a:noFill/>
            <a:miter lim="800000"/>
            <a:headEnd/>
            <a:tailEnd/>
          </a:ln>
          <a:effectLst/>
        </p:spPr>
        <p:txBody>
          <a:bodyPr>
            <a:spAutoFit/>
          </a:bodyPr>
          <a:lstStyle/>
          <a:p>
            <a:pPr>
              <a:spcBef>
                <a:spcPct val="0"/>
              </a:spcBef>
              <a:buFontTx/>
              <a:buNone/>
            </a:pPr>
            <a:endParaRPr lang="en-US" sz="1800"/>
          </a:p>
          <a:p>
            <a:endParaRPr kumimoji="0" lang="en-US"/>
          </a:p>
        </p:txBody>
      </p:sp>
      <p:sp>
        <p:nvSpPr>
          <p:cNvPr id="491525" name="Rectangle 5"/>
          <p:cNvSpPr>
            <a:spLocks noChangeArrowheads="1"/>
          </p:cNvSpPr>
          <p:nvPr/>
        </p:nvSpPr>
        <p:spPr bwMode="auto">
          <a:xfrm>
            <a:off x="990600" y="2209800"/>
            <a:ext cx="7772400" cy="1295400"/>
          </a:xfrm>
          <a:prstGeom prst="rect">
            <a:avLst/>
          </a:prstGeom>
          <a:noFill/>
          <a:ln w="9525">
            <a:noFill/>
            <a:miter lim="800000"/>
            <a:headEnd/>
            <a:tailEnd/>
          </a:ln>
        </p:spPr>
        <p:txBody>
          <a:bodyPr/>
          <a:lstStyle/>
          <a:p>
            <a:pPr marL="342900" indent="-342900">
              <a:buClr>
                <a:schemeClr val="accent1"/>
              </a:buClr>
              <a:buSzPct val="90000"/>
              <a:buFont typeface="Monotype Sorts" pitchFamily="2" charset="2"/>
              <a:buNone/>
            </a:pPr>
            <a:r>
              <a:rPr lang="en-US" sz="2400">
                <a:solidFill>
                  <a:srgbClr val="FF0000"/>
                </a:solidFill>
              </a:rPr>
              <a:t>Degrees of freedom</a:t>
            </a:r>
            <a:endParaRPr lang="en-US" sz="2400"/>
          </a:p>
          <a:p>
            <a:pPr marL="342900" indent="-342900">
              <a:buClr>
                <a:schemeClr val="accent1"/>
              </a:buClr>
              <a:buSzPct val="90000"/>
              <a:buFont typeface="Monotype Sorts" pitchFamily="2" charset="2"/>
              <a:buNone/>
            </a:pPr>
            <a:r>
              <a:rPr lang="en-US" sz="2400"/>
              <a:t>		</a:t>
            </a:r>
            <a:r>
              <a:rPr lang="en-US"/>
              <a:t>the number of scores, items, or other units in the 		data set, which are free to vary</a:t>
            </a:r>
          </a:p>
        </p:txBody>
      </p:sp>
      <p:sp>
        <p:nvSpPr>
          <p:cNvPr id="491526" name="Rectangle 6"/>
          <p:cNvSpPr>
            <a:spLocks noChangeArrowheads="1"/>
          </p:cNvSpPr>
          <p:nvPr/>
        </p:nvSpPr>
        <p:spPr bwMode="auto">
          <a:xfrm>
            <a:off x="990600" y="4191000"/>
            <a:ext cx="7772400" cy="1676400"/>
          </a:xfrm>
          <a:prstGeom prst="rect">
            <a:avLst/>
          </a:prstGeom>
          <a:noFill/>
          <a:ln w="9525">
            <a:noFill/>
            <a:miter lim="800000"/>
            <a:headEnd/>
            <a:tailEnd/>
          </a:ln>
        </p:spPr>
        <p:txBody>
          <a:bodyPr/>
          <a:lstStyle/>
          <a:p>
            <a:pPr marL="342900" indent="-342900">
              <a:buClr>
                <a:schemeClr val="accent1"/>
              </a:buClr>
              <a:buSzPct val="90000"/>
              <a:buFont typeface="Monotype Sorts" pitchFamily="2" charset="2"/>
              <a:buNone/>
            </a:pPr>
            <a:r>
              <a:rPr lang="en-US" sz="2400">
                <a:solidFill>
                  <a:srgbClr val="FF0000"/>
                </a:solidFill>
              </a:rPr>
              <a:t>One- and two tailed tests</a:t>
            </a:r>
            <a:endParaRPr lang="en-US" sz="2400"/>
          </a:p>
          <a:p>
            <a:pPr marL="342900" indent="-342900">
              <a:buClr>
                <a:schemeClr val="accent1"/>
              </a:buClr>
              <a:buSzPct val="90000"/>
              <a:buFont typeface="Monotype Sorts" pitchFamily="2" charset="2"/>
              <a:buNone/>
            </a:pPr>
            <a:r>
              <a:rPr lang="en-US" sz="2400"/>
              <a:t>	</a:t>
            </a:r>
            <a:r>
              <a:rPr lang="en-US"/>
              <a:t>one-tailed test of significance used for directional hypothesis</a:t>
            </a:r>
          </a:p>
          <a:p>
            <a:pPr marL="342900" indent="-342900">
              <a:buClr>
                <a:schemeClr val="accent1"/>
              </a:buClr>
              <a:buSzPct val="90000"/>
              <a:buFont typeface="Monotype Sorts" pitchFamily="2" charset="2"/>
              <a:buNone/>
            </a:pPr>
            <a:r>
              <a:rPr lang="en-US"/>
              <a:t>	two-tailed tests in all other situations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1525"/>
                                        </p:tgtEl>
                                        <p:attrNameLst>
                                          <p:attrName>style.visibility</p:attrName>
                                        </p:attrNameLst>
                                      </p:cBhvr>
                                      <p:to>
                                        <p:strVal val="visible"/>
                                      </p:to>
                                    </p:set>
                                    <p:animEffect transition="in" filter="slide(fromLeft)">
                                      <p:cBhvr>
                                        <p:cTn id="7" dur="500"/>
                                        <p:tgtEl>
                                          <p:spTgt spid="4915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slide(fromLeft)">
                                      <p:cBhvr>
                                        <p:cTn id="12"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autoUpdateAnimBg="0"/>
      <p:bldP spid="49152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goodness of fit test.</a:t>
            </a:r>
            <a:endParaRPr lang="en-US"/>
          </a:p>
        </p:txBody>
      </p:sp>
      <p:sp>
        <p:nvSpPr>
          <p:cNvPr id="459781" name="Rectangle 5"/>
          <p:cNvSpPr>
            <a:spLocks noGrp="1" noChangeArrowheads="1"/>
          </p:cNvSpPr>
          <p:nvPr>
            <p:ph type="body" idx="1"/>
          </p:nvPr>
        </p:nvSpPr>
        <p:spPr>
          <a:xfrm>
            <a:off x="1066800" y="2209800"/>
            <a:ext cx="7772400" cy="838200"/>
          </a:xfrm>
        </p:spPr>
        <p:txBody>
          <a:bodyPr/>
          <a:lstStyle/>
          <a:p>
            <a:pPr>
              <a:buFont typeface="Monotype Sorts" pitchFamily="2" charset="2"/>
              <a:buNone/>
            </a:pPr>
            <a:r>
              <a:rPr lang="fi-FI" sz="2200"/>
              <a:t>to determine whether a variable has a frequency distribution compariable to the one expected</a:t>
            </a:r>
            <a:endParaRPr lang="en-US" sz="2200"/>
          </a:p>
        </p:txBody>
      </p:sp>
      <p:sp>
        <p:nvSpPr>
          <p:cNvPr id="459782" name="Text Box 6"/>
          <p:cNvSpPr txBox="1">
            <a:spLocks noChangeArrowheads="1"/>
          </p:cNvSpPr>
          <p:nvPr/>
        </p:nvSpPr>
        <p:spPr bwMode="auto">
          <a:xfrm>
            <a:off x="1295400" y="4648200"/>
            <a:ext cx="5029200" cy="1631950"/>
          </a:xfrm>
          <a:prstGeom prst="rect">
            <a:avLst/>
          </a:prstGeom>
          <a:noFill/>
          <a:ln w="9525">
            <a:noFill/>
            <a:miter lim="800000"/>
            <a:headEnd/>
            <a:tailEnd/>
          </a:ln>
          <a:effectLst/>
        </p:spPr>
        <p:txBody>
          <a:bodyPr>
            <a:spAutoFit/>
          </a:bodyPr>
          <a:lstStyle/>
          <a:p>
            <a:pPr>
              <a:buFontTx/>
              <a:buNone/>
            </a:pPr>
            <a:r>
              <a:rPr lang="fi-FI">
                <a:latin typeface="Times New Roman" pitchFamily="18" charset="0"/>
              </a:rPr>
              <a:t>expected frequency can be based on </a:t>
            </a:r>
          </a:p>
          <a:p>
            <a:pPr lvl="1"/>
            <a:r>
              <a:rPr lang="fi-FI">
                <a:latin typeface="Times New Roman" pitchFamily="18" charset="0"/>
              </a:rPr>
              <a:t>  theory</a:t>
            </a:r>
          </a:p>
          <a:p>
            <a:pPr lvl="1"/>
            <a:r>
              <a:rPr lang="fi-FI">
                <a:latin typeface="Times New Roman" pitchFamily="18" charset="0"/>
              </a:rPr>
              <a:t>  previous experience </a:t>
            </a:r>
          </a:p>
          <a:p>
            <a:pPr lvl="1"/>
            <a:r>
              <a:rPr lang="fi-FI">
                <a:latin typeface="Times New Roman" pitchFamily="18" charset="0"/>
              </a:rPr>
              <a:t>  comparison groups</a:t>
            </a:r>
            <a:endParaRPr lang="en-US">
              <a:latin typeface="Times New Roman" pitchFamily="18" charset="0"/>
            </a:endParaRPr>
          </a:p>
        </p:txBody>
      </p:sp>
      <p:graphicFrame>
        <p:nvGraphicFramePr>
          <p:cNvPr id="459783" name="Object 7"/>
          <p:cNvGraphicFramePr>
            <a:graphicFrameLocks noChangeAspect="1"/>
          </p:cNvGraphicFramePr>
          <p:nvPr/>
        </p:nvGraphicFramePr>
        <p:xfrm>
          <a:off x="1676400" y="3124200"/>
          <a:ext cx="3962400" cy="1277938"/>
        </p:xfrm>
        <a:graphic>
          <a:graphicData uri="http://schemas.openxmlformats.org/presentationml/2006/ole">
            <p:oleObj spid="_x0000_s95234" name="Equation" r:id="rId3" imgW="133344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459783"/>
                                        </p:tgtEl>
                                        <p:attrNameLst>
                                          <p:attrName>style.visibility</p:attrName>
                                        </p:attrNameLst>
                                      </p:cBhvr>
                                      <p:to>
                                        <p:strVal val="visible"/>
                                      </p:to>
                                    </p:set>
                                    <p:animEffect transition="in" filter="checkerboard(down)">
                                      <p:cBhvr>
                                        <p:cTn id="7" dur="500"/>
                                        <p:tgtEl>
                                          <p:spTgt spid="4597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59782"/>
                                        </p:tgtEl>
                                        <p:attrNameLst>
                                          <p:attrName>style.visibility</p:attrName>
                                        </p:attrNameLst>
                                      </p:cBhvr>
                                      <p:to>
                                        <p:strVal val="visible"/>
                                      </p:to>
                                    </p:set>
                                    <p:anim calcmode="lin" valueType="num">
                                      <p:cBhvr additive="base">
                                        <p:cTn id="12" dur="500" fill="hold"/>
                                        <p:tgtEl>
                                          <p:spTgt spid="459782"/>
                                        </p:tgtEl>
                                        <p:attrNameLst>
                                          <p:attrName>ppt_x</p:attrName>
                                        </p:attrNameLst>
                                      </p:cBhvr>
                                      <p:tavLst>
                                        <p:tav tm="0">
                                          <p:val>
                                            <p:strVal val="0-#ppt_w/2"/>
                                          </p:val>
                                        </p:tav>
                                        <p:tav tm="100000">
                                          <p:val>
                                            <p:strVal val="#ppt_x"/>
                                          </p:val>
                                        </p:tav>
                                      </p:tavLst>
                                    </p:anim>
                                    <p:anim calcmode="lin" valueType="num">
                                      <p:cBhvr additive="base">
                                        <p:cTn id="13" dur="500" fill="hold"/>
                                        <p:tgtEl>
                                          <p:spTgt spid="459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Interval estimation</a:t>
            </a:r>
            <a:r>
              <a:rPr lang="en-US" sz="3400">
                <a:solidFill>
                  <a:schemeClr val="tx2"/>
                </a:solidFill>
                <a:latin typeface="Times New Roman" pitchFamily="18" charset="0"/>
              </a:rPr>
              <a:t/>
            </a:r>
            <a:br>
              <a:rPr lang="en-US" sz="3400">
                <a:solidFill>
                  <a:schemeClr val="tx2"/>
                </a:solidFill>
                <a:latin typeface="Times New Roman" pitchFamily="18" charset="0"/>
              </a:rPr>
            </a:br>
            <a:r>
              <a:rPr lang="en-US" sz="2800">
                <a:solidFill>
                  <a:srgbClr val="FF0000"/>
                </a:solidFill>
                <a:latin typeface="Times New Roman" pitchFamily="18" charset="0"/>
              </a:rPr>
              <a:t>Confidence interval (CI)</a:t>
            </a:r>
            <a:endParaRPr lang="en-US" sz="3400">
              <a:solidFill>
                <a:schemeClr val="tx2"/>
              </a:solidFill>
              <a:latin typeface="Times New Roman" pitchFamily="18" charset="0"/>
            </a:endParaRPr>
          </a:p>
        </p:txBody>
      </p:sp>
      <p:sp>
        <p:nvSpPr>
          <p:cNvPr id="439302" name="Line 6"/>
          <p:cNvSpPr>
            <a:spLocks noChangeShapeType="1"/>
          </p:cNvSpPr>
          <p:nvPr/>
        </p:nvSpPr>
        <p:spPr bwMode="auto">
          <a:xfrm>
            <a:off x="1600200" y="2362200"/>
            <a:ext cx="0" cy="2895600"/>
          </a:xfrm>
          <a:prstGeom prst="line">
            <a:avLst/>
          </a:prstGeom>
          <a:noFill/>
          <a:ln w="9525">
            <a:solidFill>
              <a:schemeClr val="tx1"/>
            </a:solidFill>
            <a:miter lim="800000"/>
            <a:headEnd type="triangle" w="med" len="med"/>
            <a:tailEnd/>
          </a:ln>
          <a:effectLst/>
        </p:spPr>
        <p:txBody>
          <a:bodyPr wrap="none" anchor="ctr"/>
          <a:lstStyle/>
          <a:p>
            <a:endParaRPr lang="en-US"/>
          </a:p>
        </p:txBody>
      </p:sp>
      <p:sp>
        <p:nvSpPr>
          <p:cNvPr id="439303" name="Line 7"/>
          <p:cNvSpPr>
            <a:spLocks noChangeShapeType="1"/>
          </p:cNvSpPr>
          <p:nvPr/>
        </p:nvSpPr>
        <p:spPr bwMode="auto">
          <a:xfrm>
            <a:off x="4724400" y="3200400"/>
            <a:ext cx="0" cy="2057400"/>
          </a:xfrm>
          <a:prstGeom prst="line">
            <a:avLst/>
          </a:prstGeom>
          <a:noFill/>
          <a:ln w="9525">
            <a:solidFill>
              <a:schemeClr val="tx1"/>
            </a:solidFill>
            <a:miter lim="800000"/>
            <a:headEnd/>
            <a:tailEnd/>
          </a:ln>
          <a:effectLst/>
        </p:spPr>
        <p:txBody>
          <a:bodyPr wrap="none" anchor="ctr"/>
          <a:lstStyle/>
          <a:p>
            <a:endParaRPr lang="en-US"/>
          </a:p>
        </p:txBody>
      </p:sp>
      <p:sp>
        <p:nvSpPr>
          <p:cNvPr id="439304" name="Line 8"/>
          <p:cNvSpPr>
            <a:spLocks noChangeShapeType="1"/>
          </p:cNvSpPr>
          <p:nvPr/>
        </p:nvSpPr>
        <p:spPr bwMode="auto">
          <a:xfrm>
            <a:off x="3581400" y="3962400"/>
            <a:ext cx="0" cy="1295400"/>
          </a:xfrm>
          <a:prstGeom prst="line">
            <a:avLst/>
          </a:prstGeom>
          <a:noFill/>
          <a:ln w="9525">
            <a:solidFill>
              <a:schemeClr val="tx1"/>
            </a:solidFill>
            <a:miter lim="800000"/>
            <a:headEnd/>
            <a:tailEnd/>
          </a:ln>
          <a:effectLst/>
        </p:spPr>
        <p:txBody>
          <a:bodyPr wrap="none" anchor="ctr"/>
          <a:lstStyle/>
          <a:p>
            <a:endParaRPr lang="en-US"/>
          </a:p>
        </p:txBody>
      </p:sp>
      <p:sp>
        <p:nvSpPr>
          <p:cNvPr id="439305" name="Line 9"/>
          <p:cNvSpPr>
            <a:spLocks noChangeShapeType="1"/>
          </p:cNvSpPr>
          <p:nvPr/>
        </p:nvSpPr>
        <p:spPr bwMode="auto">
          <a:xfrm>
            <a:off x="5867400" y="3962400"/>
            <a:ext cx="0" cy="1295400"/>
          </a:xfrm>
          <a:prstGeom prst="line">
            <a:avLst/>
          </a:prstGeom>
          <a:noFill/>
          <a:ln w="9525">
            <a:solidFill>
              <a:schemeClr val="tx1"/>
            </a:solidFill>
            <a:miter lim="800000"/>
            <a:headEnd/>
            <a:tailEnd/>
          </a:ln>
          <a:effectLst/>
        </p:spPr>
        <p:txBody>
          <a:bodyPr wrap="none" anchor="ctr"/>
          <a:lstStyle/>
          <a:p>
            <a:endParaRPr lang="en-US"/>
          </a:p>
        </p:txBody>
      </p:sp>
      <p:sp>
        <p:nvSpPr>
          <p:cNvPr id="439306" name="Line 10"/>
          <p:cNvSpPr>
            <a:spLocks noChangeShapeType="1"/>
          </p:cNvSpPr>
          <p:nvPr/>
        </p:nvSpPr>
        <p:spPr bwMode="auto">
          <a:xfrm>
            <a:off x="2743200" y="4724400"/>
            <a:ext cx="0" cy="533400"/>
          </a:xfrm>
          <a:prstGeom prst="line">
            <a:avLst/>
          </a:prstGeom>
          <a:noFill/>
          <a:ln w="9525">
            <a:solidFill>
              <a:schemeClr val="tx1"/>
            </a:solidFill>
            <a:miter lim="800000"/>
            <a:headEnd/>
            <a:tailEnd/>
          </a:ln>
          <a:effectLst/>
        </p:spPr>
        <p:txBody>
          <a:bodyPr wrap="none" anchor="ctr"/>
          <a:lstStyle/>
          <a:p>
            <a:endParaRPr lang="en-US"/>
          </a:p>
        </p:txBody>
      </p:sp>
      <p:sp>
        <p:nvSpPr>
          <p:cNvPr id="439307" name="Line 11"/>
          <p:cNvSpPr>
            <a:spLocks noChangeShapeType="1"/>
          </p:cNvSpPr>
          <p:nvPr/>
        </p:nvSpPr>
        <p:spPr bwMode="auto">
          <a:xfrm>
            <a:off x="6705600" y="4724400"/>
            <a:ext cx="0" cy="533400"/>
          </a:xfrm>
          <a:prstGeom prst="line">
            <a:avLst/>
          </a:prstGeom>
          <a:noFill/>
          <a:ln w="9525">
            <a:solidFill>
              <a:schemeClr val="tx1"/>
            </a:solidFill>
            <a:miter lim="800000"/>
            <a:headEnd/>
            <a:tailEnd/>
          </a:ln>
          <a:effectLst/>
        </p:spPr>
        <p:txBody>
          <a:bodyPr wrap="none" anchor="ctr"/>
          <a:lstStyle/>
          <a:p>
            <a:endParaRPr lang="en-US"/>
          </a:p>
        </p:txBody>
      </p:sp>
      <p:sp>
        <p:nvSpPr>
          <p:cNvPr id="439308" name="Line 12"/>
          <p:cNvSpPr>
            <a:spLocks noChangeShapeType="1"/>
          </p:cNvSpPr>
          <p:nvPr/>
        </p:nvSpPr>
        <p:spPr bwMode="auto">
          <a:xfrm>
            <a:off x="1600200" y="5257800"/>
            <a:ext cx="6400800" cy="0"/>
          </a:xfrm>
          <a:prstGeom prst="line">
            <a:avLst/>
          </a:prstGeom>
          <a:noFill/>
          <a:ln w="9525">
            <a:solidFill>
              <a:schemeClr val="tx1"/>
            </a:solidFill>
            <a:miter lim="800000"/>
            <a:headEnd/>
            <a:tailEnd type="triangle" w="med" len="med"/>
          </a:ln>
          <a:effectLst/>
        </p:spPr>
        <p:txBody>
          <a:bodyPr wrap="none" anchor="ctr"/>
          <a:lstStyle/>
          <a:p>
            <a:endParaRPr lang="en-US"/>
          </a:p>
        </p:txBody>
      </p:sp>
      <p:sp>
        <p:nvSpPr>
          <p:cNvPr id="439309" name="Line 13"/>
          <p:cNvSpPr>
            <a:spLocks noChangeShapeType="1"/>
          </p:cNvSpPr>
          <p:nvPr/>
        </p:nvSpPr>
        <p:spPr bwMode="auto">
          <a:xfrm>
            <a:off x="2133600" y="5105400"/>
            <a:ext cx="0" cy="152400"/>
          </a:xfrm>
          <a:prstGeom prst="line">
            <a:avLst/>
          </a:prstGeom>
          <a:noFill/>
          <a:ln w="9525">
            <a:solidFill>
              <a:schemeClr val="tx1"/>
            </a:solidFill>
            <a:miter lim="800000"/>
            <a:headEnd/>
            <a:tailEnd/>
          </a:ln>
          <a:effectLst/>
        </p:spPr>
        <p:txBody>
          <a:bodyPr wrap="none" anchor="ctr"/>
          <a:lstStyle/>
          <a:p>
            <a:endParaRPr lang="en-US"/>
          </a:p>
        </p:txBody>
      </p:sp>
      <p:sp>
        <p:nvSpPr>
          <p:cNvPr id="439310" name="Line 14"/>
          <p:cNvSpPr>
            <a:spLocks noChangeShapeType="1"/>
          </p:cNvSpPr>
          <p:nvPr/>
        </p:nvSpPr>
        <p:spPr bwMode="auto">
          <a:xfrm>
            <a:off x="7391400" y="5105400"/>
            <a:ext cx="0" cy="152400"/>
          </a:xfrm>
          <a:prstGeom prst="line">
            <a:avLst/>
          </a:prstGeom>
          <a:noFill/>
          <a:ln w="9525">
            <a:solidFill>
              <a:schemeClr val="tx1"/>
            </a:solidFill>
            <a:miter lim="800000"/>
            <a:headEnd/>
            <a:tailEnd/>
          </a:ln>
          <a:effectLst/>
        </p:spPr>
        <p:txBody>
          <a:bodyPr wrap="none" anchor="ctr"/>
          <a:lstStyle/>
          <a:p>
            <a:endParaRPr lang="en-US"/>
          </a:p>
        </p:txBody>
      </p:sp>
      <p:sp>
        <p:nvSpPr>
          <p:cNvPr id="439311" name="Freeform 15"/>
          <p:cNvSpPr>
            <a:spLocks/>
          </p:cNvSpPr>
          <p:nvPr/>
        </p:nvSpPr>
        <p:spPr bwMode="auto">
          <a:xfrm>
            <a:off x="1600200" y="3200400"/>
            <a:ext cx="6324600" cy="2057400"/>
          </a:xfrm>
          <a:custGeom>
            <a:avLst/>
            <a:gdLst/>
            <a:ahLst/>
            <a:cxnLst>
              <a:cxn ang="0">
                <a:pos x="0" y="1296"/>
              </a:cxn>
              <a:cxn ang="0">
                <a:pos x="336" y="1200"/>
              </a:cxn>
              <a:cxn ang="0">
                <a:pos x="720" y="960"/>
              </a:cxn>
              <a:cxn ang="0">
                <a:pos x="1248" y="480"/>
              </a:cxn>
              <a:cxn ang="0">
                <a:pos x="1968" y="0"/>
              </a:cxn>
              <a:cxn ang="0">
                <a:pos x="2688" y="480"/>
              </a:cxn>
              <a:cxn ang="0">
                <a:pos x="3216" y="960"/>
              </a:cxn>
              <a:cxn ang="0">
                <a:pos x="3648" y="1200"/>
              </a:cxn>
              <a:cxn ang="0">
                <a:pos x="3984" y="1248"/>
              </a:cxn>
            </a:cxnLst>
            <a:rect l="0" t="0" r="r" b="b"/>
            <a:pathLst>
              <a:path w="3984" h="1296">
                <a:moveTo>
                  <a:pt x="0" y="1296"/>
                </a:moveTo>
                <a:cubicBezTo>
                  <a:pt x="108" y="1276"/>
                  <a:pt x="216" y="1256"/>
                  <a:pt x="336" y="1200"/>
                </a:cubicBezTo>
                <a:cubicBezTo>
                  <a:pt x="456" y="1144"/>
                  <a:pt x="568" y="1080"/>
                  <a:pt x="720" y="960"/>
                </a:cubicBezTo>
                <a:cubicBezTo>
                  <a:pt x="872" y="840"/>
                  <a:pt x="1040" y="640"/>
                  <a:pt x="1248" y="480"/>
                </a:cubicBezTo>
                <a:cubicBezTo>
                  <a:pt x="1456" y="320"/>
                  <a:pt x="1728" y="0"/>
                  <a:pt x="1968" y="0"/>
                </a:cubicBezTo>
                <a:cubicBezTo>
                  <a:pt x="2208" y="0"/>
                  <a:pt x="2480" y="320"/>
                  <a:pt x="2688" y="480"/>
                </a:cubicBezTo>
                <a:cubicBezTo>
                  <a:pt x="2896" y="640"/>
                  <a:pt x="3056" y="840"/>
                  <a:pt x="3216" y="960"/>
                </a:cubicBezTo>
                <a:cubicBezTo>
                  <a:pt x="3376" y="1080"/>
                  <a:pt x="3520" y="1152"/>
                  <a:pt x="3648" y="1200"/>
                </a:cubicBezTo>
                <a:cubicBezTo>
                  <a:pt x="3776" y="1248"/>
                  <a:pt x="3928" y="1240"/>
                  <a:pt x="3984" y="1248"/>
                </a:cubicBezTo>
              </a:path>
            </a:pathLst>
          </a:custGeom>
          <a:noFill/>
          <a:ln w="9525" cap="flat" cmpd="sng">
            <a:solidFill>
              <a:schemeClr val="tx1"/>
            </a:solidFill>
            <a:prstDash val="solid"/>
            <a:miter lim="800000"/>
            <a:headEnd/>
            <a:tailEnd/>
          </a:ln>
          <a:effectLst/>
        </p:spPr>
        <p:txBody>
          <a:bodyPr wrap="none" anchor="ctr"/>
          <a:lstStyle/>
          <a:p>
            <a:endParaRPr lang="en-US"/>
          </a:p>
        </p:txBody>
      </p:sp>
      <p:sp>
        <p:nvSpPr>
          <p:cNvPr id="439312" name="Text Box 16"/>
          <p:cNvSpPr txBox="1">
            <a:spLocks noChangeArrowheads="1"/>
          </p:cNvSpPr>
          <p:nvPr/>
        </p:nvSpPr>
        <p:spPr bwMode="auto">
          <a:xfrm>
            <a:off x="1752600" y="5492750"/>
            <a:ext cx="6248400" cy="396875"/>
          </a:xfrm>
          <a:prstGeom prst="rect">
            <a:avLst/>
          </a:prstGeom>
          <a:noFill/>
          <a:ln w="9525">
            <a:noFill/>
            <a:miter lim="800000"/>
            <a:headEnd/>
            <a:tailEnd/>
          </a:ln>
          <a:effectLst/>
        </p:spPr>
        <p:txBody>
          <a:bodyPr>
            <a:spAutoFit/>
          </a:bodyPr>
          <a:lstStyle/>
          <a:p>
            <a:pPr>
              <a:buFontTx/>
              <a:buNone/>
            </a:pPr>
            <a:r>
              <a:rPr kumimoji="0" lang="en-US" sz="2000"/>
              <a:t>-3.0   -2.0    -1.0           0.0          1.0      2.0    3.0</a:t>
            </a:r>
          </a:p>
        </p:txBody>
      </p:sp>
      <p:sp>
        <p:nvSpPr>
          <p:cNvPr id="439313" name="Text Box 17"/>
          <p:cNvSpPr txBox="1">
            <a:spLocks noChangeArrowheads="1"/>
          </p:cNvSpPr>
          <p:nvPr/>
        </p:nvSpPr>
        <p:spPr bwMode="auto">
          <a:xfrm>
            <a:off x="3810000" y="4419600"/>
            <a:ext cx="708025" cy="396875"/>
          </a:xfrm>
          <a:prstGeom prst="rect">
            <a:avLst/>
          </a:prstGeom>
          <a:noFill/>
          <a:ln w="9525">
            <a:noFill/>
            <a:miter lim="800000"/>
            <a:headEnd/>
            <a:tailEnd/>
          </a:ln>
          <a:effectLst/>
        </p:spPr>
        <p:txBody>
          <a:bodyPr wrap="none">
            <a:spAutoFit/>
          </a:bodyPr>
          <a:lstStyle/>
          <a:p>
            <a:pPr>
              <a:buFontTx/>
              <a:buNone/>
            </a:pPr>
            <a:r>
              <a:rPr kumimoji="0" lang="en-US" sz="2000"/>
              <a:t>34%</a:t>
            </a:r>
          </a:p>
        </p:txBody>
      </p:sp>
      <p:sp>
        <p:nvSpPr>
          <p:cNvPr id="439314" name="Text Box 18"/>
          <p:cNvSpPr txBox="1">
            <a:spLocks noChangeArrowheads="1"/>
          </p:cNvSpPr>
          <p:nvPr/>
        </p:nvSpPr>
        <p:spPr bwMode="auto">
          <a:xfrm>
            <a:off x="5006975" y="4419600"/>
            <a:ext cx="708025" cy="396875"/>
          </a:xfrm>
          <a:prstGeom prst="rect">
            <a:avLst/>
          </a:prstGeom>
          <a:noFill/>
          <a:ln w="9525">
            <a:noFill/>
            <a:miter lim="800000"/>
            <a:headEnd/>
            <a:tailEnd/>
          </a:ln>
          <a:effectLst/>
        </p:spPr>
        <p:txBody>
          <a:bodyPr wrap="none">
            <a:spAutoFit/>
          </a:bodyPr>
          <a:lstStyle/>
          <a:p>
            <a:pPr>
              <a:buFontTx/>
              <a:buNone/>
            </a:pPr>
            <a:r>
              <a:rPr kumimoji="0" lang="en-US" sz="2000"/>
              <a:t>34%</a:t>
            </a:r>
          </a:p>
        </p:txBody>
      </p:sp>
      <p:sp>
        <p:nvSpPr>
          <p:cNvPr id="439315" name="Text Box 19"/>
          <p:cNvSpPr txBox="1">
            <a:spLocks noChangeArrowheads="1"/>
          </p:cNvSpPr>
          <p:nvPr/>
        </p:nvSpPr>
        <p:spPr bwMode="auto">
          <a:xfrm>
            <a:off x="2819400" y="4648200"/>
            <a:ext cx="708025" cy="396875"/>
          </a:xfrm>
          <a:prstGeom prst="rect">
            <a:avLst/>
          </a:prstGeom>
          <a:noFill/>
          <a:ln w="9525">
            <a:noFill/>
            <a:miter lim="800000"/>
            <a:headEnd/>
            <a:tailEnd/>
          </a:ln>
          <a:effectLst/>
        </p:spPr>
        <p:txBody>
          <a:bodyPr wrap="none">
            <a:spAutoFit/>
          </a:bodyPr>
          <a:lstStyle/>
          <a:p>
            <a:pPr>
              <a:buFontTx/>
              <a:buNone/>
            </a:pPr>
            <a:r>
              <a:rPr kumimoji="0" lang="en-US" sz="2000"/>
              <a:t>14%</a:t>
            </a:r>
          </a:p>
        </p:txBody>
      </p:sp>
      <p:sp>
        <p:nvSpPr>
          <p:cNvPr id="439316" name="Text Box 20"/>
          <p:cNvSpPr txBox="1">
            <a:spLocks noChangeArrowheads="1"/>
          </p:cNvSpPr>
          <p:nvPr/>
        </p:nvSpPr>
        <p:spPr bwMode="auto">
          <a:xfrm>
            <a:off x="5921375" y="4648200"/>
            <a:ext cx="708025" cy="396875"/>
          </a:xfrm>
          <a:prstGeom prst="rect">
            <a:avLst/>
          </a:prstGeom>
          <a:noFill/>
          <a:ln w="9525">
            <a:noFill/>
            <a:miter lim="800000"/>
            <a:headEnd/>
            <a:tailEnd/>
          </a:ln>
          <a:effectLst/>
        </p:spPr>
        <p:txBody>
          <a:bodyPr wrap="none">
            <a:spAutoFit/>
          </a:bodyPr>
          <a:lstStyle/>
          <a:p>
            <a:pPr>
              <a:buFontTx/>
              <a:buNone/>
            </a:pPr>
            <a:r>
              <a:rPr kumimoji="0" lang="en-US" sz="2000"/>
              <a:t>14%</a:t>
            </a:r>
          </a:p>
        </p:txBody>
      </p:sp>
      <p:sp>
        <p:nvSpPr>
          <p:cNvPr id="439317" name="Text Box 21"/>
          <p:cNvSpPr txBox="1">
            <a:spLocks noChangeArrowheads="1"/>
          </p:cNvSpPr>
          <p:nvPr/>
        </p:nvSpPr>
        <p:spPr bwMode="auto">
          <a:xfrm>
            <a:off x="2209800" y="4876800"/>
            <a:ext cx="569913" cy="396875"/>
          </a:xfrm>
          <a:prstGeom prst="rect">
            <a:avLst/>
          </a:prstGeom>
          <a:noFill/>
          <a:ln w="9525">
            <a:noFill/>
            <a:miter lim="800000"/>
            <a:headEnd/>
            <a:tailEnd/>
          </a:ln>
          <a:effectLst/>
        </p:spPr>
        <p:txBody>
          <a:bodyPr wrap="none">
            <a:spAutoFit/>
          </a:bodyPr>
          <a:lstStyle/>
          <a:p>
            <a:pPr>
              <a:buFontTx/>
              <a:buNone/>
            </a:pPr>
            <a:r>
              <a:rPr kumimoji="0" lang="en-US" sz="2000"/>
              <a:t>2%</a:t>
            </a:r>
          </a:p>
        </p:txBody>
      </p:sp>
      <p:sp>
        <p:nvSpPr>
          <p:cNvPr id="439318" name="Text Box 22"/>
          <p:cNvSpPr txBox="1">
            <a:spLocks noChangeArrowheads="1"/>
          </p:cNvSpPr>
          <p:nvPr/>
        </p:nvSpPr>
        <p:spPr bwMode="auto">
          <a:xfrm>
            <a:off x="6745288" y="4876800"/>
            <a:ext cx="569912" cy="396875"/>
          </a:xfrm>
          <a:prstGeom prst="rect">
            <a:avLst/>
          </a:prstGeom>
          <a:noFill/>
          <a:ln w="9525">
            <a:noFill/>
            <a:miter lim="800000"/>
            <a:headEnd/>
            <a:tailEnd/>
          </a:ln>
          <a:effectLst/>
        </p:spPr>
        <p:txBody>
          <a:bodyPr wrap="none">
            <a:spAutoFit/>
          </a:bodyPr>
          <a:lstStyle/>
          <a:p>
            <a:pPr>
              <a:buFontTx/>
              <a:buNone/>
            </a:pPr>
            <a:r>
              <a:rPr kumimoji="0" lang="en-US" sz="2000"/>
              <a:t>2%</a:t>
            </a:r>
          </a:p>
        </p:txBody>
      </p:sp>
      <p:sp>
        <p:nvSpPr>
          <p:cNvPr id="439319" name="Text Box 23"/>
          <p:cNvSpPr txBox="1">
            <a:spLocks noChangeArrowheads="1"/>
          </p:cNvSpPr>
          <p:nvPr/>
        </p:nvSpPr>
        <p:spPr bwMode="auto">
          <a:xfrm>
            <a:off x="8137525" y="5187950"/>
            <a:ext cx="296863" cy="396875"/>
          </a:xfrm>
          <a:prstGeom prst="rect">
            <a:avLst/>
          </a:prstGeom>
          <a:noFill/>
          <a:ln w="9525">
            <a:noFill/>
            <a:miter lim="800000"/>
            <a:headEnd/>
            <a:tailEnd/>
          </a:ln>
          <a:effectLst/>
        </p:spPr>
        <p:txBody>
          <a:bodyPr wrap="none">
            <a:spAutoFit/>
          </a:bodyPr>
          <a:lstStyle/>
          <a:p>
            <a:pPr>
              <a:buFontTx/>
              <a:buNone/>
            </a:pPr>
            <a:r>
              <a:rPr kumimoji="0" lang="en-US" sz="2000"/>
              <a:t>z</a:t>
            </a:r>
          </a:p>
        </p:txBody>
      </p:sp>
      <p:sp>
        <p:nvSpPr>
          <p:cNvPr id="439320" name="Line 24"/>
          <p:cNvSpPr>
            <a:spLocks noChangeShapeType="1"/>
          </p:cNvSpPr>
          <p:nvPr/>
        </p:nvSpPr>
        <p:spPr bwMode="auto">
          <a:xfrm>
            <a:off x="2895600" y="4572000"/>
            <a:ext cx="0" cy="685800"/>
          </a:xfrm>
          <a:prstGeom prst="line">
            <a:avLst/>
          </a:prstGeom>
          <a:noFill/>
          <a:ln w="38100">
            <a:solidFill>
              <a:srgbClr val="0511F9"/>
            </a:solidFill>
            <a:miter lim="800000"/>
            <a:headEnd/>
            <a:tailEnd/>
          </a:ln>
          <a:effectLst/>
        </p:spPr>
        <p:txBody>
          <a:bodyPr wrap="none" anchor="ctr"/>
          <a:lstStyle/>
          <a:p>
            <a:endParaRPr lang="en-US"/>
          </a:p>
        </p:txBody>
      </p:sp>
      <p:sp>
        <p:nvSpPr>
          <p:cNvPr id="439321" name="Line 25"/>
          <p:cNvSpPr>
            <a:spLocks noChangeShapeType="1"/>
          </p:cNvSpPr>
          <p:nvPr/>
        </p:nvSpPr>
        <p:spPr bwMode="auto">
          <a:xfrm>
            <a:off x="6553200" y="4572000"/>
            <a:ext cx="0" cy="685800"/>
          </a:xfrm>
          <a:prstGeom prst="line">
            <a:avLst/>
          </a:prstGeom>
          <a:noFill/>
          <a:ln w="38100">
            <a:solidFill>
              <a:srgbClr val="0511F9"/>
            </a:solidFill>
            <a:miter lim="800000"/>
            <a:headEnd/>
            <a:tailEnd/>
          </a:ln>
          <a:effectLst/>
        </p:spPr>
        <p:txBody>
          <a:bodyPr wrap="none" anchor="ctr"/>
          <a:lstStyle/>
          <a:p>
            <a:endParaRPr lang="en-US"/>
          </a:p>
        </p:txBody>
      </p:sp>
      <p:sp>
        <p:nvSpPr>
          <p:cNvPr id="439323" name="Freeform 27"/>
          <p:cNvSpPr>
            <a:spLocks/>
          </p:cNvSpPr>
          <p:nvPr/>
        </p:nvSpPr>
        <p:spPr bwMode="auto">
          <a:xfrm>
            <a:off x="1600200" y="5257800"/>
            <a:ext cx="1295400" cy="1588"/>
          </a:xfrm>
          <a:custGeom>
            <a:avLst/>
            <a:gdLst/>
            <a:ahLst/>
            <a:cxnLst>
              <a:cxn ang="0">
                <a:pos x="0" y="0"/>
              </a:cxn>
              <a:cxn ang="0">
                <a:pos x="816" y="0"/>
              </a:cxn>
            </a:cxnLst>
            <a:rect l="0" t="0" r="r" b="b"/>
            <a:pathLst>
              <a:path w="816" h="1">
                <a:moveTo>
                  <a:pt x="0" y="0"/>
                </a:moveTo>
                <a:cubicBezTo>
                  <a:pt x="340" y="0"/>
                  <a:pt x="680" y="0"/>
                  <a:pt x="816" y="0"/>
                </a:cubicBezTo>
              </a:path>
            </a:pathLst>
          </a:custGeom>
          <a:noFill/>
          <a:ln w="9525" cap="flat" cmpd="sng">
            <a:solidFill>
              <a:schemeClr val="tx1"/>
            </a:solidFill>
            <a:prstDash val="solid"/>
            <a:miter lim="800000"/>
            <a:headEnd/>
            <a:tailEnd/>
          </a:ln>
          <a:effectLst/>
        </p:spPr>
        <p:txBody>
          <a:bodyPr wrap="none" anchor="ctr"/>
          <a:lstStyle/>
          <a:p>
            <a:endParaRPr lang="en-US"/>
          </a:p>
        </p:txBody>
      </p:sp>
      <p:sp>
        <p:nvSpPr>
          <p:cNvPr id="439325" name="Line 29"/>
          <p:cNvSpPr>
            <a:spLocks noChangeShapeType="1"/>
          </p:cNvSpPr>
          <p:nvPr/>
        </p:nvSpPr>
        <p:spPr bwMode="auto">
          <a:xfrm>
            <a:off x="2895600" y="5257800"/>
            <a:ext cx="685800" cy="914400"/>
          </a:xfrm>
          <a:prstGeom prst="line">
            <a:avLst/>
          </a:prstGeom>
          <a:noFill/>
          <a:ln w="9525">
            <a:solidFill>
              <a:schemeClr val="tx1"/>
            </a:solidFill>
            <a:miter lim="800000"/>
            <a:headEnd type="triangle" w="med" len="med"/>
            <a:tailEnd/>
          </a:ln>
          <a:effectLst/>
        </p:spPr>
        <p:txBody>
          <a:bodyPr wrap="none" anchor="ctr"/>
          <a:lstStyle/>
          <a:p>
            <a:endParaRPr lang="en-US"/>
          </a:p>
        </p:txBody>
      </p:sp>
      <p:sp>
        <p:nvSpPr>
          <p:cNvPr id="439326" name="Text Box 30"/>
          <p:cNvSpPr txBox="1">
            <a:spLocks noChangeArrowheads="1"/>
          </p:cNvSpPr>
          <p:nvPr/>
        </p:nvSpPr>
        <p:spPr bwMode="auto">
          <a:xfrm>
            <a:off x="3184525" y="6051550"/>
            <a:ext cx="712788" cy="366713"/>
          </a:xfrm>
          <a:prstGeom prst="rect">
            <a:avLst/>
          </a:prstGeom>
          <a:noFill/>
          <a:ln w="9525">
            <a:noFill/>
            <a:miter lim="800000"/>
            <a:headEnd/>
            <a:tailEnd/>
          </a:ln>
          <a:effectLst/>
        </p:spPr>
        <p:txBody>
          <a:bodyPr wrap="none">
            <a:spAutoFit/>
          </a:bodyPr>
          <a:lstStyle/>
          <a:p>
            <a:pPr>
              <a:buFontTx/>
              <a:buNone/>
            </a:pPr>
            <a:r>
              <a:rPr kumimoji="0" lang="en-US" sz="1800">
                <a:solidFill>
                  <a:srgbClr val="0511F9"/>
                </a:solidFill>
              </a:rPr>
              <a:t>-1.96</a:t>
            </a:r>
            <a:endParaRPr kumimoji="0" lang="en-US"/>
          </a:p>
        </p:txBody>
      </p:sp>
      <p:sp>
        <p:nvSpPr>
          <p:cNvPr id="439327" name="Line 31"/>
          <p:cNvSpPr>
            <a:spLocks noChangeShapeType="1"/>
          </p:cNvSpPr>
          <p:nvPr/>
        </p:nvSpPr>
        <p:spPr bwMode="auto">
          <a:xfrm flipH="1">
            <a:off x="6172200" y="5257800"/>
            <a:ext cx="381000" cy="914400"/>
          </a:xfrm>
          <a:prstGeom prst="line">
            <a:avLst/>
          </a:prstGeom>
          <a:noFill/>
          <a:ln w="9525">
            <a:solidFill>
              <a:schemeClr val="tx1"/>
            </a:solidFill>
            <a:miter lim="800000"/>
            <a:headEnd type="triangle" w="med" len="med"/>
            <a:tailEnd/>
          </a:ln>
          <a:effectLst/>
        </p:spPr>
        <p:txBody>
          <a:bodyPr wrap="none" anchor="ctr"/>
          <a:lstStyle/>
          <a:p>
            <a:endParaRPr lang="en-US"/>
          </a:p>
        </p:txBody>
      </p:sp>
      <p:sp>
        <p:nvSpPr>
          <p:cNvPr id="439328" name="Text Box 32"/>
          <p:cNvSpPr txBox="1">
            <a:spLocks noChangeArrowheads="1"/>
          </p:cNvSpPr>
          <p:nvPr/>
        </p:nvSpPr>
        <p:spPr bwMode="auto">
          <a:xfrm>
            <a:off x="5867400" y="6096000"/>
            <a:ext cx="630238" cy="366713"/>
          </a:xfrm>
          <a:prstGeom prst="rect">
            <a:avLst/>
          </a:prstGeom>
          <a:noFill/>
          <a:ln w="9525">
            <a:noFill/>
            <a:miter lim="800000"/>
            <a:headEnd/>
            <a:tailEnd/>
          </a:ln>
          <a:effectLst/>
        </p:spPr>
        <p:txBody>
          <a:bodyPr wrap="none">
            <a:spAutoFit/>
          </a:bodyPr>
          <a:lstStyle/>
          <a:p>
            <a:pPr>
              <a:buFontTx/>
              <a:buNone/>
            </a:pPr>
            <a:r>
              <a:rPr kumimoji="0" lang="en-US" sz="1800">
                <a:solidFill>
                  <a:srgbClr val="0511F9"/>
                </a:solidFill>
              </a:rPr>
              <a:t>1.96</a:t>
            </a:r>
            <a:endParaRPr kumimoji="0" lang="en-US"/>
          </a:p>
        </p:txBody>
      </p:sp>
      <p:sp>
        <p:nvSpPr>
          <p:cNvPr id="439329" name="Line 33"/>
          <p:cNvSpPr>
            <a:spLocks noChangeShapeType="1"/>
          </p:cNvSpPr>
          <p:nvPr/>
        </p:nvSpPr>
        <p:spPr bwMode="auto">
          <a:xfrm>
            <a:off x="2438400" y="4953000"/>
            <a:ext cx="0" cy="304800"/>
          </a:xfrm>
          <a:prstGeom prst="line">
            <a:avLst/>
          </a:prstGeom>
          <a:noFill/>
          <a:ln w="38100">
            <a:solidFill>
              <a:srgbClr val="339933"/>
            </a:solidFill>
            <a:miter lim="800000"/>
            <a:headEnd/>
            <a:tailEnd/>
          </a:ln>
          <a:effectLst/>
        </p:spPr>
        <p:txBody>
          <a:bodyPr wrap="none" anchor="ctr"/>
          <a:lstStyle/>
          <a:p>
            <a:endParaRPr lang="en-US"/>
          </a:p>
        </p:txBody>
      </p:sp>
      <p:sp>
        <p:nvSpPr>
          <p:cNvPr id="439330" name="Line 34"/>
          <p:cNvSpPr>
            <a:spLocks noChangeShapeType="1"/>
          </p:cNvSpPr>
          <p:nvPr/>
        </p:nvSpPr>
        <p:spPr bwMode="auto">
          <a:xfrm>
            <a:off x="7086600" y="4953000"/>
            <a:ext cx="0" cy="304800"/>
          </a:xfrm>
          <a:prstGeom prst="line">
            <a:avLst/>
          </a:prstGeom>
          <a:noFill/>
          <a:ln w="38100">
            <a:solidFill>
              <a:srgbClr val="339933"/>
            </a:solidFill>
            <a:miter lim="800000"/>
            <a:headEnd/>
            <a:tailEnd/>
          </a:ln>
          <a:effectLst/>
        </p:spPr>
        <p:txBody>
          <a:bodyPr wrap="none" anchor="ctr"/>
          <a:lstStyle/>
          <a:p>
            <a:endParaRPr lang="en-US"/>
          </a:p>
        </p:txBody>
      </p:sp>
      <p:sp>
        <p:nvSpPr>
          <p:cNvPr id="439331" name="Line 35"/>
          <p:cNvSpPr>
            <a:spLocks noChangeShapeType="1"/>
          </p:cNvSpPr>
          <p:nvPr/>
        </p:nvSpPr>
        <p:spPr bwMode="auto">
          <a:xfrm flipH="1">
            <a:off x="2057400" y="5257800"/>
            <a:ext cx="381000" cy="990600"/>
          </a:xfrm>
          <a:prstGeom prst="line">
            <a:avLst/>
          </a:prstGeom>
          <a:noFill/>
          <a:ln w="9525">
            <a:solidFill>
              <a:schemeClr val="tx1"/>
            </a:solidFill>
            <a:miter lim="800000"/>
            <a:headEnd type="triangle" w="med" len="med"/>
            <a:tailEnd/>
          </a:ln>
          <a:effectLst/>
        </p:spPr>
        <p:txBody>
          <a:bodyPr wrap="none" anchor="ctr"/>
          <a:lstStyle/>
          <a:p>
            <a:endParaRPr lang="en-US"/>
          </a:p>
        </p:txBody>
      </p:sp>
      <p:sp>
        <p:nvSpPr>
          <p:cNvPr id="439332" name="Line 36"/>
          <p:cNvSpPr>
            <a:spLocks noChangeShapeType="1"/>
          </p:cNvSpPr>
          <p:nvPr/>
        </p:nvSpPr>
        <p:spPr bwMode="auto">
          <a:xfrm>
            <a:off x="7086600" y="5257800"/>
            <a:ext cx="1066800" cy="838200"/>
          </a:xfrm>
          <a:prstGeom prst="line">
            <a:avLst/>
          </a:prstGeom>
          <a:noFill/>
          <a:ln w="9525">
            <a:solidFill>
              <a:schemeClr val="tx1"/>
            </a:solidFill>
            <a:miter lim="800000"/>
            <a:headEnd type="triangle" w="med" len="med"/>
            <a:tailEnd/>
          </a:ln>
          <a:effectLst/>
        </p:spPr>
        <p:txBody>
          <a:bodyPr wrap="none" anchor="ctr"/>
          <a:lstStyle/>
          <a:p>
            <a:endParaRPr lang="en-US"/>
          </a:p>
        </p:txBody>
      </p:sp>
      <p:sp>
        <p:nvSpPr>
          <p:cNvPr id="439333" name="Text Box 37"/>
          <p:cNvSpPr txBox="1">
            <a:spLocks noChangeArrowheads="1"/>
          </p:cNvSpPr>
          <p:nvPr/>
        </p:nvSpPr>
        <p:spPr bwMode="auto">
          <a:xfrm>
            <a:off x="1447800" y="6110288"/>
            <a:ext cx="712788" cy="366712"/>
          </a:xfrm>
          <a:prstGeom prst="rect">
            <a:avLst/>
          </a:prstGeom>
          <a:noFill/>
          <a:ln w="9525">
            <a:noFill/>
            <a:miter lim="800000"/>
            <a:headEnd/>
            <a:tailEnd/>
          </a:ln>
          <a:effectLst/>
        </p:spPr>
        <p:txBody>
          <a:bodyPr wrap="none">
            <a:spAutoFit/>
          </a:bodyPr>
          <a:lstStyle/>
          <a:p>
            <a:pPr>
              <a:buFontTx/>
              <a:buNone/>
            </a:pPr>
            <a:r>
              <a:rPr kumimoji="0" lang="en-US" sz="1800">
                <a:solidFill>
                  <a:srgbClr val="339933"/>
                </a:solidFill>
              </a:rPr>
              <a:t>-2.58</a:t>
            </a:r>
            <a:endParaRPr kumimoji="0" lang="en-US">
              <a:solidFill>
                <a:srgbClr val="339933"/>
              </a:solidFill>
            </a:endParaRPr>
          </a:p>
        </p:txBody>
      </p:sp>
      <p:sp>
        <p:nvSpPr>
          <p:cNvPr id="439334" name="Text Box 38"/>
          <p:cNvSpPr txBox="1">
            <a:spLocks noChangeArrowheads="1"/>
          </p:cNvSpPr>
          <p:nvPr/>
        </p:nvSpPr>
        <p:spPr bwMode="auto">
          <a:xfrm>
            <a:off x="8077200" y="6019800"/>
            <a:ext cx="630238" cy="366713"/>
          </a:xfrm>
          <a:prstGeom prst="rect">
            <a:avLst/>
          </a:prstGeom>
          <a:noFill/>
          <a:ln w="9525">
            <a:noFill/>
            <a:miter lim="800000"/>
            <a:headEnd/>
            <a:tailEnd/>
          </a:ln>
          <a:effectLst/>
        </p:spPr>
        <p:txBody>
          <a:bodyPr wrap="none">
            <a:spAutoFit/>
          </a:bodyPr>
          <a:lstStyle/>
          <a:p>
            <a:pPr>
              <a:buFontTx/>
              <a:buNone/>
            </a:pPr>
            <a:r>
              <a:rPr kumimoji="0" lang="en-US" sz="1800">
                <a:solidFill>
                  <a:srgbClr val="339933"/>
                </a:solidFill>
              </a:rPr>
              <a:t>2.58</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32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9321"/>
                                        </p:tgtEl>
                                        <p:attrNameLst>
                                          <p:attrName>style.visibility</p:attrName>
                                        </p:attrNameLst>
                                      </p:cBhvr>
                                      <p:to>
                                        <p:strVal val="visible"/>
                                      </p:to>
                                    </p:se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439325"/>
                                        </p:tgtEl>
                                        <p:attrNameLst>
                                          <p:attrName>style.visibility</p:attrName>
                                        </p:attrNameLst>
                                      </p:cBhvr>
                                      <p:to>
                                        <p:strVal val="visible"/>
                                      </p:to>
                                    </p:set>
                                    <p:anim calcmode="lin" valueType="num">
                                      <p:cBhvr additive="base">
                                        <p:cTn id="13" dur="500" fill="hold"/>
                                        <p:tgtEl>
                                          <p:spTgt spid="439325"/>
                                        </p:tgtEl>
                                        <p:attrNameLst>
                                          <p:attrName>ppt_x</p:attrName>
                                        </p:attrNameLst>
                                      </p:cBhvr>
                                      <p:tavLst>
                                        <p:tav tm="0">
                                          <p:val>
                                            <p:strVal val="0-#ppt_w/2"/>
                                          </p:val>
                                        </p:tav>
                                        <p:tav tm="100000">
                                          <p:val>
                                            <p:strVal val="#ppt_x"/>
                                          </p:val>
                                        </p:tav>
                                      </p:tavLst>
                                    </p:anim>
                                    <p:anim calcmode="lin" valueType="num">
                                      <p:cBhvr additive="base">
                                        <p:cTn id="14" dur="500" fill="hold"/>
                                        <p:tgtEl>
                                          <p:spTgt spid="43932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439326"/>
                                        </p:tgtEl>
                                        <p:attrNameLst>
                                          <p:attrName>style.visibility</p:attrName>
                                        </p:attrNameLst>
                                      </p:cBhvr>
                                      <p:to>
                                        <p:strVal val="visible"/>
                                      </p:to>
                                    </p:set>
                                    <p:anim calcmode="lin" valueType="num">
                                      <p:cBhvr additive="base">
                                        <p:cTn id="18" dur="500" fill="hold"/>
                                        <p:tgtEl>
                                          <p:spTgt spid="439326"/>
                                        </p:tgtEl>
                                        <p:attrNameLst>
                                          <p:attrName>ppt_x</p:attrName>
                                        </p:attrNameLst>
                                      </p:cBhvr>
                                      <p:tavLst>
                                        <p:tav tm="0">
                                          <p:val>
                                            <p:strVal val="0-#ppt_w/2"/>
                                          </p:val>
                                        </p:tav>
                                        <p:tav tm="100000">
                                          <p:val>
                                            <p:strVal val="#ppt_x"/>
                                          </p:val>
                                        </p:tav>
                                      </p:tavLst>
                                    </p:anim>
                                    <p:anim calcmode="lin" valueType="num">
                                      <p:cBhvr additive="base">
                                        <p:cTn id="19" dur="500" fill="hold"/>
                                        <p:tgtEl>
                                          <p:spTgt spid="43932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439327"/>
                                        </p:tgtEl>
                                        <p:attrNameLst>
                                          <p:attrName>style.visibility</p:attrName>
                                        </p:attrNameLst>
                                      </p:cBhvr>
                                      <p:to>
                                        <p:strVal val="visible"/>
                                      </p:to>
                                    </p:set>
                                    <p:anim calcmode="lin" valueType="num">
                                      <p:cBhvr additive="base">
                                        <p:cTn id="23" dur="500" fill="hold"/>
                                        <p:tgtEl>
                                          <p:spTgt spid="439327"/>
                                        </p:tgtEl>
                                        <p:attrNameLst>
                                          <p:attrName>ppt_x</p:attrName>
                                        </p:attrNameLst>
                                      </p:cBhvr>
                                      <p:tavLst>
                                        <p:tav tm="0">
                                          <p:val>
                                            <p:strVal val="0-#ppt_w/2"/>
                                          </p:val>
                                        </p:tav>
                                        <p:tav tm="100000">
                                          <p:val>
                                            <p:strVal val="#ppt_x"/>
                                          </p:val>
                                        </p:tav>
                                      </p:tavLst>
                                    </p:anim>
                                    <p:anim calcmode="lin" valueType="num">
                                      <p:cBhvr additive="base">
                                        <p:cTn id="24" dur="500" fill="hold"/>
                                        <p:tgtEl>
                                          <p:spTgt spid="43932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439328"/>
                                        </p:tgtEl>
                                        <p:attrNameLst>
                                          <p:attrName>style.visibility</p:attrName>
                                        </p:attrNameLst>
                                      </p:cBhvr>
                                      <p:to>
                                        <p:strVal val="visible"/>
                                      </p:to>
                                    </p:set>
                                    <p:anim calcmode="lin" valueType="num">
                                      <p:cBhvr additive="base">
                                        <p:cTn id="28" dur="500" fill="hold"/>
                                        <p:tgtEl>
                                          <p:spTgt spid="439328"/>
                                        </p:tgtEl>
                                        <p:attrNameLst>
                                          <p:attrName>ppt_x</p:attrName>
                                        </p:attrNameLst>
                                      </p:cBhvr>
                                      <p:tavLst>
                                        <p:tav tm="0">
                                          <p:val>
                                            <p:strVal val="0-#ppt_w/2"/>
                                          </p:val>
                                        </p:tav>
                                        <p:tav tm="100000">
                                          <p:val>
                                            <p:strVal val="#ppt_x"/>
                                          </p:val>
                                        </p:tav>
                                      </p:tavLst>
                                    </p:anim>
                                    <p:anim calcmode="lin" valueType="num">
                                      <p:cBhvr additive="base">
                                        <p:cTn id="29" dur="500" fill="hold"/>
                                        <p:tgtEl>
                                          <p:spTgt spid="4393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393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39330"/>
                                        </p:tgtEl>
                                        <p:attrNameLst>
                                          <p:attrName>style.visibility</p:attrName>
                                        </p:attrNameLst>
                                      </p:cBhvr>
                                      <p:to>
                                        <p:strVal val="visible"/>
                                      </p:to>
                                    </p:set>
                                  </p:childTnLst>
                                </p:cTn>
                              </p:par>
                            </p:childTnLst>
                          </p:cTn>
                        </p:par>
                        <p:par>
                          <p:cTn id="38" fill="hold">
                            <p:stCondLst>
                              <p:cond delay="500"/>
                            </p:stCondLst>
                            <p:childTnLst>
                              <p:par>
                                <p:cTn id="39" presetID="2" presetClass="entr" presetSubtype="8" fill="hold" grpId="0" nodeType="afterEffect">
                                  <p:stCondLst>
                                    <p:cond delay="0"/>
                                  </p:stCondLst>
                                  <p:childTnLst>
                                    <p:set>
                                      <p:cBhvr>
                                        <p:cTn id="40" dur="1" fill="hold">
                                          <p:stCondLst>
                                            <p:cond delay="0"/>
                                          </p:stCondLst>
                                        </p:cTn>
                                        <p:tgtEl>
                                          <p:spTgt spid="439331"/>
                                        </p:tgtEl>
                                        <p:attrNameLst>
                                          <p:attrName>style.visibility</p:attrName>
                                        </p:attrNameLst>
                                      </p:cBhvr>
                                      <p:to>
                                        <p:strVal val="visible"/>
                                      </p:to>
                                    </p:set>
                                    <p:anim calcmode="lin" valueType="num">
                                      <p:cBhvr additive="base">
                                        <p:cTn id="41" dur="500" fill="hold"/>
                                        <p:tgtEl>
                                          <p:spTgt spid="439331"/>
                                        </p:tgtEl>
                                        <p:attrNameLst>
                                          <p:attrName>ppt_x</p:attrName>
                                        </p:attrNameLst>
                                      </p:cBhvr>
                                      <p:tavLst>
                                        <p:tav tm="0">
                                          <p:val>
                                            <p:strVal val="0-#ppt_w/2"/>
                                          </p:val>
                                        </p:tav>
                                        <p:tav tm="100000">
                                          <p:val>
                                            <p:strVal val="#ppt_x"/>
                                          </p:val>
                                        </p:tav>
                                      </p:tavLst>
                                    </p:anim>
                                    <p:anim calcmode="lin" valueType="num">
                                      <p:cBhvr additive="base">
                                        <p:cTn id="42" dur="500" fill="hold"/>
                                        <p:tgtEl>
                                          <p:spTgt spid="439331"/>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grpId="0" nodeType="afterEffect">
                                  <p:stCondLst>
                                    <p:cond delay="0"/>
                                  </p:stCondLst>
                                  <p:childTnLst>
                                    <p:set>
                                      <p:cBhvr>
                                        <p:cTn id="45" dur="1" fill="hold">
                                          <p:stCondLst>
                                            <p:cond delay="0"/>
                                          </p:stCondLst>
                                        </p:cTn>
                                        <p:tgtEl>
                                          <p:spTgt spid="439333"/>
                                        </p:tgtEl>
                                        <p:attrNameLst>
                                          <p:attrName>style.visibility</p:attrName>
                                        </p:attrNameLst>
                                      </p:cBhvr>
                                      <p:to>
                                        <p:strVal val="visible"/>
                                      </p:to>
                                    </p:set>
                                    <p:anim calcmode="lin" valueType="num">
                                      <p:cBhvr additive="base">
                                        <p:cTn id="46" dur="500" fill="hold"/>
                                        <p:tgtEl>
                                          <p:spTgt spid="439333"/>
                                        </p:tgtEl>
                                        <p:attrNameLst>
                                          <p:attrName>ppt_x</p:attrName>
                                        </p:attrNameLst>
                                      </p:cBhvr>
                                      <p:tavLst>
                                        <p:tav tm="0">
                                          <p:val>
                                            <p:strVal val="0-#ppt_w/2"/>
                                          </p:val>
                                        </p:tav>
                                        <p:tav tm="100000">
                                          <p:val>
                                            <p:strVal val="#ppt_x"/>
                                          </p:val>
                                        </p:tav>
                                      </p:tavLst>
                                    </p:anim>
                                    <p:anim calcmode="lin" valueType="num">
                                      <p:cBhvr additive="base">
                                        <p:cTn id="47" dur="500" fill="hold"/>
                                        <p:tgtEl>
                                          <p:spTgt spid="439333"/>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439332"/>
                                        </p:tgtEl>
                                        <p:attrNameLst>
                                          <p:attrName>style.visibility</p:attrName>
                                        </p:attrNameLst>
                                      </p:cBhvr>
                                      <p:to>
                                        <p:strVal val="visible"/>
                                      </p:to>
                                    </p:set>
                                    <p:anim calcmode="lin" valueType="num">
                                      <p:cBhvr additive="base">
                                        <p:cTn id="51" dur="500" fill="hold"/>
                                        <p:tgtEl>
                                          <p:spTgt spid="439332"/>
                                        </p:tgtEl>
                                        <p:attrNameLst>
                                          <p:attrName>ppt_x</p:attrName>
                                        </p:attrNameLst>
                                      </p:cBhvr>
                                      <p:tavLst>
                                        <p:tav tm="0">
                                          <p:val>
                                            <p:strVal val="0-#ppt_w/2"/>
                                          </p:val>
                                        </p:tav>
                                        <p:tav tm="100000">
                                          <p:val>
                                            <p:strVal val="#ppt_x"/>
                                          </p:val>
                                        </p:tav>
                                      </p:tavLst>
                                    </p:anim>
                                    <p:anim calcmode="lin" valueType="num">
                                      <p:cBhvr additive="base">
                                        <p:cTn id="52" dur="500" fill="hold"/>
                                        <p:tgtEl>
                                          <p:spTgt spid="439332"/>
                                        </p:tgtEl>
                                        <p:attrNameLst>
                                          <p:attrName>ppt_y</p:attrName>
                                        </p:attrNameLst>
                                      </p:cBhvr>
                                      <p:tavLst>
                                        <p:tav tm="0">
                                          <p:val>
                                            <p:strVal val="#ppt_y"/>
                                          </p:val>
                                        </p:tav>
                                        <p:tav tm="100000">
                                          <p:val>
                                            <p:strVal val="#ppt_y"/>
                                          </p:val>
                                        </p:tav>
                                      </p:tavLst>
                                    </p:anim>
                                  </p:childTnLst>
                                </p:cTn>
                              </p:par>
                            </p:childTnLst>
                          </p:cTn>
                        </p:par>
                        <p:par>
                          <p:cTn id="53" fill="hold">
                            <p:stCondLst>
                              <p:cond delay="2000"/>
                            </p:stCondLst>
                            <p:childTnLst>
                              <p:par>
                                <p:cTn id="54" presetID="2" presetClass="entr" presetSubtype="8" fill="hold" grpId="0" nodeType="afterEffect">
                                  <p:stCondLst>
                                    <p:cond delay="0"/>
                                  </p:stCondLst>
                                  <p:childTnLst>
                                    <p:set>
                                      <p:cBhvr>
                                        <p:cTn id="55" dur="1" fill="hold">
                                          <p:stCondLst>
                                            <p:cond delay="0"/>
                                          </p:stCondLst>
                                        </p:cTn>
                                        <p:tgtEl>
                                          <p:spTgt spid="439334"/>
                                        </p:tgtEl>
                                        <p:attrNameLst>
                                          <p:attrName>style.visibility</p:attrName>
                                        </p:attrNameLst>
                                      </p:cBhvr>
                                      <p:to>
                                        <p:strVal val="visible"/>
                                      </p:to>
                                    </p:set>
                                    <p:anim calcmode="lin" valueType="num">
                                      <p:cBhvr additive="base">
                                        <p:cTn id="56" dur="500" fill="hold"/>
                                        <p:tgtEl>
                                          <p:spTgt spid="439334"/>
                                        </p:tgtEl>
                                        <p:attrNameLst>
                                          <p:attrName>ppt_x</p:attrName>
                                        </p:attrNameLst>
                                      </p:cBhvr>
                                      <p:tavLst>
                                        <p:tav tm="0">
                                          <p:val>
                                            <p:strVal val="0-#ppt_w/2"/>
                                          </p:val>
                                        </p:tav>
                                        <p:tav tm="100000">
                                          <p:val>
                                            <p:strVal val="#ppt_x"/>
                                          </p:val>
                                        </p:tav>
                                      </p:tavLst>
                                    </p:anim>
                                    <p:anim calcmode="lin" valueType="num">
                                      <p:cBhvr additive="base">
                                        <p:cTn id="57" dur="500" fill="hold"/>
                                        <p:tgtEl>
                                          <p:spTgt spid="43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20" grpId="0" animBg="1"/>
      <p:bldP spid="439321" grpId="0" animBg="1"/>
      <p:bldP spid="439325" grpId="0" animBg="1"/>
      <p:bldP spid="439326" grpId="0" autoUpdateAnimBg="0"/>
      <p:bldP spid="439327" grpId="0" animBg="1"/>
      <p:bldP spid="439328" grpId="0" autoUpdateAnimBg="0"/>
      <p:bldP spid="439329" grpId="0" animBg="1"/>
      <p:bldP spid="439330" grpId="0" animBg="1"/>
      <p:bldP spid="439331" grpId="0" animBg="1"/>
      <p:bldP spid="439332" grpId="0" animBg="1"/>
      <p:bldP spid="439333" grpId="0" autoUpdateAnimBg="0"/>
      <p:bldP spid="43933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goodness of fit test. Example</a:t>
            </a:r>
            <a:endParaRPr lang="en-US"/>
          </a:p>
        </p:txBody>
      </p:sp>
      <p:sp>
        <p:nvSpPr>
          <p:cNvPr id="460803" name="Rectangle 3"/>
          <p:cNvSpPr>
            <a:spLocks noGrp="1" noChangeArrowheads="1"/>
          </p:cNvSpPr>
          <p:nvPr>
            <p:ph type="body" idx="1"/>
          </p:nvPr>
        </p:nvSpPr>
        <p:spPr>
          <a:xfrm>
            <a:off x="914400" y="1676400"/>
            <a:ext cx="7772400" cy="4267200"/>
          </a:xfrm>
        </p:spPr>
        <p:txBody>
          <a:bodyPr>
            <a:normAutofit lnSpcReduction="10000"/>
          </a:bodyPr>
          <a:lstStyle/>
          <a:p>
            <a:pPr algn="just">
              <a:buFont typeface="Monotype Sorts" pitchFamily="2" charset="2"/>
              <a:buNone/>
            </a:pPr>
            <a:r>
              <a:rPr lang="fi-FI" sz="2200"/>
              <a:t>		The average prognosis of total hip replacement in relation to pain reduction in hip joint is </a:t>
            </a:r>
          </a:p>
          <a:p>
            <a:pPr algn="just">
              <a:buFont typeface="Monotype Sorts" pitchFamily="2" charset="2"/>
              <a:buNone/>
            </a:pPr>
            <a:r>
              <a:rPr lang="fi-FI" sz="2200"/>
              <a:t>	exelent   -  80%</a:t>
            </a:r>
          </a:p>
          <a:p>
            <a:pPr algn="just">
              <a:buFont typeface="Monotype Sorts" pitchFamily="2" charset="2"/>
              <a:buNone/>
            </a:pPr>
            <a:r>
              <a:rPr lang="fi-FI" sz="2200"/>
              <a:t>	good       - 10%</a:t>
            </a:r>
          </a:p>
          <a:p>
            <a:pPr algn="just">
              <a:buFont typeface="Monotype Sorts" pitchFamily="2" charset="2"/>
              <a:buNone/>
            </a:pPr>
            <a:r>
              <a:rPr lang="fi-FI" sz="2200"/>
              <a:t>	medium - 5%</a:t>
            </a:r>
          </a:p>
          <a:p>
            <a:pPr algn="just">
              <a:buFont typeface="Monotype Sorts" pitchFamily="2" charset="2"/>
              <a:buNone/>
            </a:pPr>
            <a:r>
              <a:rPr lang="fi-FI" sz="2200"/>
              <a:t>	bad       - 5%</a:t>
            </a:r>
          </a:p>
          <a:p>
            <a:pPr algn="just">
              <a:buFont typeface="Monotype Sorts" pitchFamily="2" charset="2"/>
              <a:buNone/>
            </a:pPr>
            <a:r>
              <a:rPr lang="fi-FI" sz="2200"/>
              <a:t> 	</a:t>
            </a:r>
            <a:r>
              <a:rPr lang="fi-FI" sz="2200">
                <a:solidFill>
                  <a:srgbClr val="0511F9"/>
                </a:solidFill>
              </a:rPr>
              <a:t>In our study of  we had got a different outcome </a:t>
            </a:r>
          </a:p>
          <a:p>
            <a:pPr algn="just">
              <a:buFont typeface="Monotype Sorts" pitchFamily="2" charset="2"/>
              <a:buNone/>
            </a:pPr>
            <a:r>
              <a:rPr lang="fi-FI" sz="2200"/>
              <a:t> 	 exelent   -  95%</a:t>
            </a:r>
          </a:p>
          <a:p>
            <a:pPr>
              <a:buFont typeface="Monotype Sorts" pitchFamily="2" charset="2"/>
              <a:buNone/>
            </a:pPr>
            <a:r>
              <a:rPr lang="fi-FI" sz="2200"/>
              <a:t>	good       - 2%</a:t>
            </a:r>
          </a:p>
          <a:p>
            <a:pPr>
              <a:buFont typeface="Monotype Sorts" pitchFamily="2" charset="2"/>
              <a:buNone/>
            </a:pPr>
            <a:r>
              <a:rPr lang="fi-FI" sz="2200"/>
              <a:t>	medium - 2%</a:t>
            </a:r>
          </a:p>
          <a:p>
            <a:pPr>
              <a:buFont typeface="Monotype Sorts" pitchFamily="2" charset="2"/>
              <a:buNone/>
            </a:pPr>
            <a:r>
              <a:rPr lang="en-US" sz="2200"/>
              <a:t>	bad         - 1%			</a:t>
            </a:r>
          </a:p>
        </p:txBody>
      </p:sp>
      <p:sp>
        <p:nvSpPr>
          <p:cNvPr id="460805" name="Text Box 5"/>
          <p:cNvSpPr txBox="1">
            <a:spLocks noChangeArrowheads="1"/>
          </p:cNvSpPr>
          <p:nvPr/>
        </p:nvSpPr>
        <p:spPr bwMode="auto">
          <a:xfrm>
            <a:off x="5562600" y="2971800"/>
            <a:ext cx="1371600" cy="427038"/>
          </a:xfrm>
          <a:prstGeom prst="rect">
            <a:avLst/>
          </a:prstGeom>
          <a:noFill/>
          <a:ln w="9525">
            <a:noFill/>
            <a:miter lim="800000"/>
            <a:headEnd/>
            <a:tailEnd/>
          </a:ln>
          <a:effectLst/>
        </p:spPr>
        <p:txBody>
          <a:bodyPr>
            <a:spAutoFit/>
          </a:bodyPr>
          <a:lstStyle/>
          <a:p>
            <a:pPr>
              <a:buFontTx/>
              <a:buNone/>
            </a:pPr>
            <a:r>
              <a:rPr kumimoji="0" lang="en-US">
                <a:solidFill>
                  <a:srgbClr val="339933"/>
                </a:solidFill>
              </a:rPr>
              <a:t>expected</a:t>
            </a:r>
            <a:endParaRPr kumimoji="0" lang="en-US"/>
          </a:p>
        </p:txBody>
      </p:sp>
      <p:sp>
        <p:nvSpPr>
          <p:cNvPr id="460806" name="Text Box 6"/>
          <p:cNvSpPr txBox="1">
            <a:spLocks noChangeArrowheads="1"/>
          </p:cNvSpPr>
          <p:nvPr/>
        </p:nvSpPr>
        <p:spPr bwMode="auto">
          <a:xfrm>
            <a:off x="5562600" y="4983163"/>
            <a:ext cx="1371600" cy="427037"/>
          </a:xfrm>
          <a:prstGeom prst="rect">
            <a:avLst/>
          </a:prstGeom>
          <a:noFill/>
          <a:ln w="9525">
            <a:noFill/>
            <a:miter lim="800000"/>
            <a:headEnd/>
            <a:tailEnd/>
          </a:ln>
          <a:effectLst/>
        </p:spPr>
        <p:txBody>
          <a:bodyPr>
            <a:spAutoFit/>
          </a:bodyPr>
          <a:lstStyle/>
          <a:p>
            <a:pPr>
              <a:buFontTx/>
              <a:buNone/>
            </a:pPr>
            <a:r>
              <a:rPr kumimoji="0" lang="en-US">
                <a:solidFill>
                  <a:srgbClr val="339933"/>
                </a:solidFill>
              </a:rPr>
              <a:t>observed</a:t>
            </a:r>
            <a:endParaRPr kumimoji="0" lang="en-US"/>
          </a:p>
        </p:txBody>
      </p:sp>
      <p:sp>
        <p:nvSpPr>
          <p:cNvPr id="460807" name="Text Box 7"/>
          <p:cNvSpPr txBox="1">
            <a:spLocks noChangeArrowheads="1"/>
          </p:cNvSpPr>
          <p:nvPr/>
        </p:nvSpPr>
        <p:spPr bwMode="auto">
          <a:xfrm>
            <a:off x="1889125" y="6008688"/>
            <a:ext cx="5754688" cy="427037"/>
          </a:xfrm>
          <a:prstGeom prst="rect">
            <a:avLst/>
          </a:prstGeom>
          <a:noFill/>
          <a:ln w="9525">
            <a:noFill/>
            <a:miter lim="800000"/>
            <a:headEnd/>
            <a:tailEnd/>
          </a:ln>
          <a:effectLst/>
        </p:spPr>
        <p:txBody>
          <a:bodyPr wrap="none">
            <a:spAutoFit/>
          </a:bodyPr>
          <a:lstStyle/>
          <a:p>
            <a:pPr>
              <a:buFontTx/>
              <a:buNone/>
            </a:pPr>
            <a:r>
              <a:rPr lang="en-US">
                <a:solidFill>
                  <a:srgbClr val="FF0000"/>
                </a:solidFill>
                <a:latin typeface="Times New Roman" pitchFamily="18" charset="0"/>
              </a:rPr>
              <a:t>Does observed frequencies differ from expected ?</a:t>
            </a:r>
            <a:endParaRPr lang="en-US" sz="180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05"/>
                                        </p:tgtEl>
                                        <p:attrNameLst>
                                          <p:attrName>style.visibility</p:attrName>
                                        </p:attrNameLst>
                                      </p:cBhvr>
                                      <p:to>
                                        <p:strVal val="visible"/>
                                      </p:to>
                                    </p:set>
                                    <p:anim calcmode="lin" valueType="num">
                                      <p:cBhvr additive="base">
                                        <p:cTn id="7" dur="500" fill="hold"/>
                                        <p:tgtEl>
                                          <p:spTgt spid="460805"/>
                                        </p:tgtEl>
                                        <p:attrNameLst>
                                          <p:attrName>ppt_x</p:attrName>
                                        </p:attrNameLst>
                                      </p:cBhvr>
                                      <p:tavLst>
                                        <p:tav tm="0">
                                          <p:val>
                                            <p:strVal val="1+#ppt_w/2"/>
                                          </p:val>
                                        </p:tav>
                                        <p:tav tm="100000">
                                          <p:val>
                                            <p:strVal val="#ppt_x"/>
                                          </p:val>
                                        </p:tav>
                                      </p:tavLst>
                                    </p:anim>
                                    <p:anim calcmode="lin" valueType="num">
                                      <p:cBhvr additive="base">
                                        <p:cTn id="8" dur="500" fill="hold"/>
                                        <p:tgtEl>
                                          <p:spTgt spid="4608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06"/>
                                        </p:tgtEl>
                                        <p:attrNameLst>
                                          <p:attrName>style.visibility</p:attrName>
                                        </p:attrNameLst>
                                      </p:cBhvr>
                                      <p:to>
                                        <p:strVal val="visible"/>
                                      </p:to>
                                    </p:set>
                                    <p:anim calcmode="lin" valueType="num">
                                      <p:cBhvr additive="base">
                                        <p:cTn id="13" dur="500" fill="hold"/>
                                        <p:tgtEl>
                                          <p:spTgt spid="460806"/>
                                        </p:tgtEl>
                                        <p:attrNameLst>
                                          <p:attrName>ppt_x</p:attrName>
                                        </p:attrNameLst>
                                      </p:cBhvr>
                                      <p:tavLst>
                                        <p:tav tm="0">
                                          <p:val>
                                            <p:strVal val="1+#ppt_w/2"/>
                                          </p:val>
                                        </p:tav>
                                        <p:tav tm="100000">
                                          <p:val>
                                            <p:strVal val="#ppt_x"/>
                                          </p:val>
                                        </p:tav>
                                      </p:tavLst>
                                    </p:anim>
                                    <p:anim calcmode="lin" valueType="num">
                                      <p:cBhvr additive="base">
                                        <p:cTn id="14" dur="500" fill="hold"/>
                                        <p:tgtEl>
                                          <p:spTgt spid="4608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60807"/>
                                        </p:tgtEl>
                                        <p:attrNameLst>
                                          <p:attrName>style.visibility</p:attrName>
                                        </p:attrNameLst>
                                      </p:cBhvr>
                                      <p:to>
                                        <p:strVal val="visible"/>
                                      </p:to>
                                    </p:set>
                                    <p:animEffect transition="in" filter="slide(fromBottom)">
                                      <p:cBhvr>
                                        <p:cTn id="19" dur="500"/>
                                        <p:tgtEl>
                                          <p:spTgt spid="46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autoUpdateAnimBg="0"/>
      <p:bldP spid="460806" grpId="0" autoUpdateAnimBg="0"/>
      <p:bldP spid="46080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goodness of fit test. Example</a:t>
            </a:r>
            <a:endParaRPr lang="en-US"/>
          </a:p>
        </p:txBody>
      </p:sp>
      <p:sp>
        <p:nvSpPr>
          <p:cNvPr id="461827" name="Rectangle 3"/>
          <p:cNvSpPr>
            <a:spLocks noGrp="1" noChangeArrowheads="1"/>
          </p:cNvSpPr>
          <p:nvPr>
            <p:ph type="body" idx="1"/>
          </p:nvPr>
        </p:nvSpPr>
        <p:spPr>
          <a:xfrm>
            <a:off x="914400" y="1676400"/>
            <a:ext cx="7772400" cy="1752600"/>
          </a:xfrm>
        </p:spPr>
        <p:txBody>
          <a:bodyPr>
            <a:normAutofit lnSpcReduction="10000"/>
          </a:bodyPr>
          <a:lstStyle/>
          <a:p>
            <a:pPr algn="just">
              <a:buFont typeface="Monotype Sorts" pitchFamily="2" charset="2"/>
              <a:buNone/>
            </a:pPr>
            <a:r>
              <a:rPr lang="fi-FI" sz="2200"/>
              <a:t>		</a:t>
            </a:r>
          </a:p>
          <a:p>
            <a:pPr algn="just">
              <a:lnSpc>
                <a:spcPct val="125000"/>
              </a:lnSpc>
              <a:buFont typeface="Monotype Sorts" pitchFamily="2" charset="2"/>
              <a:buNone/>
            </a:pPr>
            <a:r>
              <a:rPr lang="fi-FI" sz="2200"/>
              <a:t>	f</a:t>
            </a:r>
            <a:r>
              <a:rPr lang="fi-FI" sz="2200" baseline="-25000"/>
              <a:t>e1</a:t>
            </a:r>
            <a:r>
              <a:rPr lang="fi-FI" sz="2200"/>
              <a:t>= 80, 	 f</a:t>
            </a:r>
            <a:r>
              <a:rPr lang="fi-FI" sz="2200" baseline="-25000"/>
              <a:t>e2</a:t>
            </a:r>
            <a:r>
              <a:rPr lang="fi-FI" sz="2200"/>
              <a:t>= 10,	f</a:t>
            </a:r>
            <a:r>
              <a:rPr lang="fi-FI" sz="2200" baseline="-25000"/>
              <a:t>e3</a:t>
            </a:r>
            <a:r>
              <a:rPr lang="fi-FI" sz="2200"/>
              <a:t>=5,	 	f</a:t>
            </a:r>
            <a:r>
              <a:rPr lang="fi-FI" sz="2200" baseline="-25000"/>
              <a:t>e4</a:t>
            </a:r>
            <a:r>
              <a:rPr lang="fi-FI" sz="2200"/>
              <a:t>=  5;</a:t>
            </a:r>
          </a:p>
          <a:p>
            <a:pPr>
              <a:lnSpc>
                <a:spcPct val="125000"/>
              </a:lnSpc>
              <a:buFont typeface="Monotype Sorts" pitchFamily="2" charset="2"/>
              <a:buNone/>
            </a:pPr>
            <a:r>
              <a:rPr lang="fi-FI" sz="2200"/>
              <a:t>	f</a:t>
            </a:r>
            <a:r>
              <a:rPr lang="fi-FI" sz="2200" baseline="-25000"/>
              <a:t>o1</a:t>
            </a:r>
            <a:r>
              <a:rPr lang="fi-FI" sz="2200"/>
              <a:t>= 95, 	 f</a:t>
            </a:r>
            <a:r>
              <a:rPr lang="fi-FI" sz="2200" baseline="-25000"/>
              <a:t>o2</a:t>
            </a:r>
            <a:r>
              <a:rPr lang="fi-FI" sz="2200"/>
              <a:t>= 2,	 	f</a:t>
            </a:r>
            <a:r>
              <a:rPr lang="fi-FI" sz="2200" baseline="-25000"/>
              <a:t>o3</a:t>
            </a:r>
            <a:r>
              <a:rPr lang="fi-FI" sz="2200"/>
              <a:t>=2,	 	f</a:t>
            </a:r>
            <a:r>
              <a:rPr lang="fi-FI" sz="2200" baseline="-25000"/>
              <a:t>o4</a:t>
            </a:r>
            <a:r>
              <a:rPr lang="fi-FI" sz="2200"/>
              <a:t>=  1;</a:t>
            </a:r>
          </a:p>
          <a:p>
            <a:pPr algn="just">
              <a:buFont typeface="Monotype Sorts" pitchFamily="2" charset="2"/>
              <a:buNone/>
            </a:pPr>
            <a:r>
              <a:rPr lang="fi-FI" sz="2200"/>
              <a:t> 	 </a:t>
            </a:r>
            <a:r>
              <a:rPr lang="en-US" sz="2200"/>
              <a:t>		</a:t>
            </a:r>
          </a:p>
        </p:txBody>
      </p:sp>
      <p:sp>
        <p:nvSpPr>
          <p:cNvPr id="461831" name="Text Box 7"/>
          <p:cNvSpPr txBox="1">
            <a:spLocks noChangeArrowheads="1"/>
          </p:cNvSpPr>
          <p:nvPr/>
        </p:nvSpPr>
        <p:spPr bwMode="auto">
          <a:xfrm>
            <a:off x="1355725" y="3668713"/>
            <a:ext cx="2908300" cy="579437"/>
          </a:xfrm>
          <a:prstGeom prst="rect">
            <a:avLst/>
          </a:prstGeom>
          <a:noFill/>
          <a:ln w="9525">
            <a:noFill/>
            <a:miter lim="800000"/>
            <a:headEnd/>
            <a:tailEnd/>
          </a:ln>
          <a:effectLst/>
        </p:spPr>
        <p:txBody>
          <a:bodyPr wrap="none">
            <a:spAutoFit/>
          </a:bodyPr>
          <a:lstStyle/>
          <a:p>
            <a:pPr>
              <a:buFontTx/>
              <a:buNone/>
            </a:pPr>
            <a:r>
              <a:rPr kumimoji="0" lang="en-US" sz="3200">
                <a:sym typeface="Symbol" pitchFamily="18" charset="2"/>
              </a:rPr>
              <a:t></a:t>
            </a:r>
            <a:r>
              <a:rPr kumimoji="0" lang="en-US" baseline="30000">
                <a:sym typeface="Symbol" pitchFamily="18" charset="2"/>
              </a:rPr>
              <a:t>2</a:t>
            </a:r>
            <a:r>
              <a:rPr kumimoji="0" lang="en-US">
                <a:sym typeface="Symbol" pitchFamily="18" charset="2"/>
              </a:rPr>
              <a:t>= 14.2, df=3  (4-1)</a:t>
            </a:r>
            <a:endParaRPr kumimoji="0" lang="en-US" sz="3200"/>
          </a:p>
        </p:txBody>
      </p:sp>
      <p:sp>
        <p:nvSpPr>
          <p:cNvPr id="461832" name="Text Box 8"/>
          <p:cNvSpPr txBox="1">
            <a:spLocks noChangeArrowheads="1"/>
          </p:cNvSpPr>
          <p:nvPr/>
        </p:nvSpPr>
        <p:spPr bwMode="auto">
          <a:xfrm>
            <a:off x="1431925" y="4476750"/>
            <a:ext cx="2568575" cy="427038"/>
          </a:xfrm>
          <a:prstGeom prst="rect">
            <a:avLst/>
          </a:prstGeom>
          <a:noFill/>
          <a:ln w="9525">
            <a:noFill/>
            <a:miter lim="800000"/>
            <a:headEnd/>
            <a:tailEnd/>
          </a:ln>
          <a:effectLst/>
        </p:spPr>
        <p:txBody>
          <a:bodyPr wrap="none">
            <a:spAutoFit/>
          </a:bodyPr>
          <a:lstStyle/>
          <a:p>
            <a:pPr>
              <a:buFontTx/>
              <a:buNone/>
            </a:pPr>
            <a:r>
              <a:rPr kumimoji="0" lang="en-US"/>
              <a:t>0.0005 &lt; p &lt; 0.05 </a:t>
            </a:r>
          </a:p>
        </p:txBody>
      </p:sp>
      <p:sp>
        <p:nvSpPr>
          <p:cNvPr id="461833" name="Text Box 9"/>
          <p:cNvSpPr txBox="1">
            <a:spLocks noChangeArrowheads="1"/>
          </p:cNvSpPr>
          <p:nvPr/>
        </p:nvSpPr>
        <p:spPr bwMode="auto">
          <a:xfrm>
            <a:off x="1371600" y="5410200"/>
            <a:ext cx="4903788" cy="427038"/>
          </a:xfrm>
          <a:prstGeom prst="rect">
            <a:avLst/>
          </a:prstGeom>
          <a:noFill/>
          <a:ln w="9525">
            <a:noFill/>
            <a:miter lim="800000"/>
            <a:headEnd/>
            <a:tailEnd/>
          </a:ln>
          <a:effectLst/>
        </p:spPr>
        <p:txBody>
          <a:bodyPr wrap="none">
            <a:spAutoFit/>
          </a:bodyPr>
          <a:lstStyle/>
          <a:p>
            <a:pPr>
              <a:buFontTx/>
              <a:buNone/>
            </a:pPr>
            <a:r>
              <a:rPr kumimoji="0" lang="en-US">
                <a:solidFill>
                  <a:srgbClr val="FF0000"/>
                </a:solidFill>
              </a:rPr>
              <a:t>Null hypothesis is rejected at 5% level</a:t>
            </a:r>
            <a:endParaRPr kumimoji="0" lang="en-US"/>
          </a:p>
        </p:txBody>
      </p:sp>
      <p:sp>
        <p:nvSpPr>
          <p:cNvPr id="461835" name="Text Box 11"/>
          <p:cNvSpPr txBox="1">
            <a:spLocks noChangeArrowheads="1"/>
          </p:cNvSpPr>
          <p:nvPr/>
        </p:nvSpPr>
        <p:spPr bwMode="auto">
          <a:xfrm>
            <a:off x="5334000" y="3429000"/>
            <a:ext cx="3246438" cy="1747838"/>
          </a:xfrm>
          <a:prstGeom prst="rect">
            <a:avLst/>
          </a:prstGeom>
          <a:noFill/>
          <a:ln w="9525">
            <a:noFill/>
            <a:miter lim="800000"/>
            <a:headEnd/>
            <a:tailEnd/>
          </a:ln>
          <a:effectLst/>
        </p:spPr>
        <p:txBody>
          <a:bodyPr>
            <a:spAutoFit/>
          </a:bodyPr>
          <a:lstStyle/>
          <a:p>
            <a:pPr>
              <a:buFontTx/>
              <a:buNone/>
            </a:pPr>
            <a:r>
              <a:rPr kumimoji="0" lang="en-US" sz="3200">
                <a:solidFill>
                  <a:srgbClr val="339933"/>
                </a:solidFill>
                <a:sym typeface="Symbol" pitchFamily="18" charset="2"/>
              </a:rPr>
              <a:t></a:t>
            </a:r>
            <a:r>
              <a:rPr kumimoji="0" lang="en-US" baseline="30000">
                <a:solidFill>
                  <a:srgbClr val="339933"/>
                </a:solidFill>
                <a:sym typeface="Symbol" pitchFamily="18" charset="2"/>
              </a:rPr>
              <a:t>2 </a:t>
            </a:r>
            <a:r>
              <a:rPr kumimoji="0" lang="en-US">
                <a:solidFill>
                  <a:srgbClr val="339933"/>
                </a:solidFill>
                <a:sym typeface="Symbol" pitchFamily="18" charset="2"/>
              </a:rPr>
              <a:t>&gt; 3.841  p &lt; 0.05</a:t>
            </a:r>
          </a:p>
          <a:p>
            <a:pPr>
              <a:buFontTx/>
              <a:buNone/>
            </a:pPr>
            <a:r>
              <a:rPr kumimoji="0" lang="en-US" sz="3200">
                <a:solidFill>
                  <a:srgbClr val="339933"/>
                </a:solidFill>
                <a:sym typeface="Symbol" pitchFamily="18" charset="2"/>
              </a:rPr>
              <a:t></a:t>
            </a:r>
            <a:r>
              <a:rPr kumimoji="0" lang="en-US" baseline="30000">
                <a:solidFill>
                  <a:srgbClr val="339933"/>
                </a:solidFill>
                <a:sym typeface="Symbol" pitchFamily="18" charset="2"/>
              </a:rPr>
              <a:t>2 </a:t>
            </a:r>
            <a:r>
              <a:rPr kumimoji="0" lang="en-US">
                <a:solidFill>
                  <a:srgbClr val="339933"/>
                </a:solidFill>
                <a:sym typeface="Symbol" pitchFamily="18" charset="2"/>
              </a:rPr>
              <a:t>&gt; 6.635  p &lt; 0.01</a:t>
            </a:r>
          </a:p>
          <a:p>
            <a:pPr>
              <a:buFontTx/>
              <a:buNone/>
            </a:pPr>
            <a:r>
              <a:rPr kumimoji="0" lang="en-US" sz="3200">
                <a:solidFill>
                  <a:srgbClr val="339933"/>
                </a:solidFill>
                <a:sym typeface="Symbol" pitchFamily="18" charset="2"/>
              </a:rPr>
              <a:t></a:t>
            </a:r>
            <a:r>
              <a:rPr kumimoji="0" lang="en-US" baseline="30000">
                <a:solidFill>
                  <a:srgbClr val="339933"/>
                </a:solidFill>
                <a:sym typeface="Symbol" pitchFamily="18" charset="2"/>
              </a:rPr>
              <a:t>2 </a:t>
            </a:r>
            <a:r>
              <a:rPr kumimoji="0" lang="en-US">
                <a:solidFill>
                  <a:srgbClr val="339933"/>
                </a:solidFill>
                <a:sym typeface="Symbol" pitchFamily="18" charset="2"/>
              </a:rPr>
              <a:t>&gt; 10.83  p &lt; 0.001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blinds(horizontal)">
                                      <p:cBhvr>
                                        <p:cTn id="7" dur="500"/>
                                        <p:tgtEl>
                                          <p:spTgt spid="4618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18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61832"/>
                                        </p:tgtEl>
                                        <p:attrNameLst>
                                          <p:attrName>style.visibility</p:attrName>
                                        </p:attrNameLst>
                                      </p:cBhvr>
                                      <p:to>
                                        <p:strVal val="visible"/>
                                      </p:to>
                                    </p:set>
                                    <p:animEffect transition="in" filter="checkerboard(across)">
                                      <p:cBhvr>
                                        <p:cTn id="16" dur="500"/>
                                        <p:tgtEl>
                                          <p:spTgt spid="46183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61833"/>
                                        </p:tgtEl>
                                        <p:attrNameLst>
                                          <p:attrName>style.visibility</p:attrName>
                                        </p:attrNameLst>
                                      </p:cBhvr>
                                      <p:to>
                                        <p:strVal val="visible"/>
                                      </p:to>
                                    </p:set>
                                    <p:animEffect transition="in" filter="checkerboard(across)">
                                      <p:cBhvr>
                                        <p:cTn id="21" dur="500"/>
                                        <p:tgtEl>
                                          <p:spTgt spid="461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1" grpId="0" autoUpdateAnimBg="0"/>
      <p:bldP spid="461832" grpId="0" autoUpdateAnimBg="0"/>
      <p:bldP spid="461833" grpId="0" autoUpdateAnimBg="0"/>
      <p:bldP spid="4618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a:t>
            </a:r>
            <a:endParaRPr lang="en-US"/>
          </a:p>
        </p:txBody>
      </p:sp>
      <p:sp>
        <p:nvSpPr>
          <p:cNvPr id="462851" name="Rectangle 3"/>
          <p:cNvSpPr>
            <a:spLocks noGrp="1" noChangeArrowheads="1"/>
          </p:cNvSpPr>
          <p:nvPr>
            <p:ph type="body" idx="1"/>
          </p:nvPr>
        </p:nvSpPr>
        <p:spPr>
          <a:xfrm>
            <a:off x="914400" y="1828800"/>
            <a:ext cx="7772400" cy="990600"/>
          </a:xfrm>
        </p:spPr>
        <p:txBody>
          <a:bodyPr/>
          <a:lstStyle/>
          <a:p>
            <a:pPr algn="just">
              <a:buFont typeface="Monotype Sorts" pitchFamily="2" charset="2"/>
              <a:buNone/>
            </a:pPr>
            <a:r>
              <a:rPr lang="fi-FI" sz="2200"/>
              <a:t>	</a:t>
            </a:r>
            <a:r>
              <a:rPr lang="fi-FI" sz="2200">
                <a:latin typeface="Tahoma" charset="0"/>
              </a:rPr>
              <a:t>Chi-square statistic (test) is usually used with an R (row) by C (column) table.</a:t>
            </a:r>
            <a:r>
              <a:rPr lang="fi-FI">
                <a:latin typeface="Tahoma" charset="0"/>
              </a:rPr>
              <a:t> </a:t>
            </a:r>
            <a:r>
              <a:rPr lang="fi-FI" sz="2200"/>
              <a:t> </a:t>
            </a:r>
            <a:r>
              <a:rPr lang="en-US" sz="2200"/>
              <a:t>		</a:t>
            </a:r>
          </a:p>
        </p:txBody>
      </p:sp>
      <p:sp>
        <p:nvSpPr>
          <p:cNvPr id="462855" name="Text Box 7"/>
          <p:cNvSpPr txBox="1">
            <a:spLocks noChangeArrowheads="1"/>
          </p:cNvSpPr>
          <p:nvPr/>
        </p:nvSpPr>
        <p:spPr bwMode="auto">
          <a:xfrm>
            <a:off x="1371600" y="2895600"/>
            <a:ext cx="5126038" cy="427038"/>
          </a:xfrm>
          <a:prstGeom prst="rect">
            <a:avLst/>
          </a:prstGeom>
          <a:noFill/>
          <a:ln w="9525">
            <a:noFill/>
            <a:miter lim="800000"/>
            <a:headEnd/>
            <a:tailEnd/>
          </a:ln>
          <a:effectLst/>
        </p:spPr>
        <p:txBody>
          <a:bodyPr wrap="none">
            <a:spAutoFit/>
          </a:bodyPr>
          <a:lstStyle/>
          <a:p>
            <a:pPr>
              <a:buFontTx/>
              <a:buNone/>
            </a:pPr>
            <a:r>
              <a:rPr kumimoji="0" lang="en-US"/>
              <a:t>Expected frequencies can be calculated:</a:t>
            </a:r>
          </a:p>
        </p:txBody>
      </p:sp>
      <p:graphicFrame>
        <p:nvGraphicFramePr>
          <p:cNvPr id="540672" name="Object 0"/>
          <p:cNvGraphicFramePr>
            <a:graphicFrameLocks noChangeAspect="1"/>
          </p:cNvGraphicFramePr>
          <p:nvPr/>
        </p:nvGraphicFramePr>
        <p:xfrm>
          <a:off x="2362200" y="3352800"/>
          <a:ext cx="4572000" cy="1414463"/>
        </p:xfrm>
        <a:graphic>
          <a:graphicData uri="http://schemas.openxmlformats.org/presentationml/2006/ole">
            <p:oleObj spid="_x0000_s96258" name="Equation" r:id="rId3" imgW="914400" imgH="393480" progId="Equation.3">
              <p:embed/>
            </p:oleObj>
          </a:graphicData>
        </a:graphic>
      </p:graphicFrame>
      <p:sp>
        <p:nvSpPr>
          <p:cNvPr id="462857" name="Text Box 9"/>
          <p:cNvSpPr txBox="1">
            <a:spLocks noChangeArrowheads="1"/>
          </p:cNvSpPr>
          <p:nvPr/>
        </p:nvSpPr>
        <p:spPr bwMode="auto">
          <a:xfrm>
            <a:off x="1431925" y="4705350"/>
            <a:ext cx="736600" cy="427038"/>
          </a:xfrm>
          <a:prstGeom prst="rect">
            <a:avLst/>
          </a:prstGeom>
          <a:noFill/>
          <a:ln w="9525">
            <a:noFill/>
            <a:miter lim="800000"/>
            <a:headEnd/>
            <a:tailEnd/>
          </a:ln>
          <a:effectLst/>
        </p:spPr>
        <p:txBody>
          <a:bodyPr wrap="none">
            <a:spAutoFit/>
          </a:bodyPr>
          <a:lstStyle/>
          <a:p>
            <a:pPr>
              <a:buFontTx/>
              <a:buNone/>
            </a:pPr>
            <a:r>
              <a:rPr kumimoji="0" lang="en-US"/>
              <a:t>then</a:t>
            </a:r>
          </a:p>
        </p:txBody>
      </p:sp>
      <p:graphicFrame>
        <p:nvGraphicFramePr>
          <p:cNvPr id="540673" name="Object 1"/>
          <p:cNvGraphicFramePr>
            <a:graphicFrameLocks noChangeAspect="1"/>
          </p:cNvGraphicFramePr>
          <p:nvPr/>
        </p:nvGraphicFramePr>
        <p:xfrm>
          <a:off x="2133600" y="4953000"/>
          <a:ext cx="4225925" cy="1509713"/>
        </p:xfrm>
        <a:graphic>
          <a:graphicData uri="http://schemas.openxmlformats.org/presentationml/2006/ole">
            <p:oleObj spid="_x0000_s96259" name="Equation" r:id="rId4" imgW="1422360" imgH="507960" progId="Equation.3">
              <p:embed/>
            </p:oleObj>
          </a:graphicData>
        </a:graphic>
      </p:graphicFrame>
      <p:sp>
        <p:nvSpPr>
          <p:cNvPr id="462859" name="Text Box 11"/>
          <p:cNvSpPr txBox="1">
            <a:spLocks noChangeArrowheads="1"/>
          </p:cNvSpPr>
          <p:nvPr/>
        </p:nvSpPr>
        <p:spPr bwMode="auto">
          <a:xfrm>
            <a:off x="6019800" y="5913438"/>
            <a:ext cx="2343150" cy="549275"/>
          </a:xfrm>
          <a:prstGeom prst="rect">
            <a:avLst/>
          </a:prstGeom>
          <a:noFill/>
          <a:ln w="9525">
            <a:noFill/>
            <a:miter lim="800000"/>
            <a:headEnd/>
            <a:tailEnd/>
          </a:ln>
          <a:effectLst/>
        </p:spPr>
        <p:txBody>
          <a:bodyPr wrap="none">
            <a:spAutoFit/>
          </a:bodyPr>
          <a:lstStyle/>
          <a:p>
            <a:pPr>
              <a:lnSpc>
                <a:spcPct val="125000"/>
              </a:lnSpc>
              <a:buFontTx/>
              <a:buNone/>
            </a:pPr>
            <a:r>
              <a:rPr kumimoji="0" lang="en-US" sz="2400"/>
              <a:t>df = (</a:t>
            </a:r>
            <a:r>
              <a:rPr kumimoji="0" lang="en-US" sz="2400" i="1"/>
              <a:t>f</a:t>
            </a:r>
            <a:r>
              <a:rPr kumimoji="0" lang="en-US" sz="2400" i="1" baseline="-25000"/>
              <a:t>r</a:t>
            </a:r>
            <a:r>
              <a:rPr kumimoji="0" lang="en-US" sz="2400" i="1"/>
              <a:t>-1</a:t>
            </a:r>
            <a:r>
              <a:rPr kumimoji="0" lang="en-US" sz="2400"/>
              <a:t>) (</a:t>
            </a:r>
            <a:r>
              <a:rPr kumimoji="0" lang="en-US" sz="2400" i="1"/>
              <a:t>f</a:t>
            </a:r>
            <a:r>
              <a:rPr kumimoji="0" lang="en-US" sz="2400" i="1" baseline="-25000"/>
              <a:t>c</a:t>
            </a:r>
            <a:r>
              <a:rPr kumimoji="0" lang="en-US" sz="2400" i="1"/>
              <a:t>-1</a:t>
            </a:r>
            <a:r>
              <a:rPr kumimoji="0" 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540673"/>
                                        </p:tgtEl>
                                        <p:attrNameLst>
                                          <p:attrName>style.visibility</p:attrName>
                                        </p:attrNameLst>
                                      </p:cBhvr>
                                      <p:to>
                                        <p:strVal val="visible"/>
                                      </p:to>
                                    </p:set>
                                    <p:animEffect transition="in" filter="checkerboard(down)">
                                      <p:cBhvr>
                                        <p:cTn id="7" dur="500"/>
                                        <p:tgtEl>
                                          <p:spTgt spid="540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Example</a:t>
            </a:r>
            <a:endParaRPr lang="en-US"/>
          </a:p>
        </p:txBody>
      </p:sp>
      <p:sp>
        <p:nvSpPr>
          <p:cNvPr id="463875" name="Rectangle 3"/>
          <p:cNvSpPr>
            <a:spLocks noGrp="1" noChangeArrowheads="1"/>
          </p:cNvSpPr>
          <p:nvPr>
            <p:ph type="body" idx="1"/>
          </p:nvPr>
        </p:nvSpPr>
        <p:spPr>
          <a:xfrm>
            <a:off x="914400" y="1752600"/>
            <a:ext cx="7772400" cy="1143000"/>
          </a:xfrm>
        </p:spPr>
        <p:txBody>
          <a:bodyPr/>
          <a:lstStyle/>
          <a:p>
            <a:pPr algn="just">
              <a:lnSpc>
                <a:spcPct val="130000"/>
              </a:lnSpc>
              <a:buFont typeface="Monotype Sorts" pitchFamily="2" charset="2"/>
              <a:buNone/>
            </a:pPr>
            <a:r>
              <a:rPr lang="fi-FI" sz="2200"/>
              <a:t>	</a:t>
            </a:r>
            <a:r>
              <a:rPr lang="en-US" sz="2200">
                <a:solidFill>
                  <a:srgbClr val="0511F9"/>
                </a:solidFill>
                <a:latin typeface="Tahoma" charset="0"/>
              </a:rPr>
              <a:t>Question:</a:t>
            </a:r>
            <a:r>
              <a:rPr lang="en-US" sz="2200">
                <a:latin typeface="Tahoma" charset="0"/>
              </a:rPr>
              <a:t> whether men are treated more aggressively for cardiovascular problems than women?</a:t>
            </a:r>
            <a:endParaRPr lang="en-US" sz="2200"/>
          </a:p>
        </p:txBody>
      </p:sp>
      <p:sp>
        <p:nvSpPr>
          <p:cNvPr id="463880" name="Text Box 8"/>
          <p:cNvSpPr txBox="1">
            <a:spLocks noChangeArrowheads="1"/>
          </p:cNvSpPr>
          <p:nvPr/>
        </p:nvSpPr>
        <p:spPr bwMode="auto">
          <a:xfrm>
            <a:off x="1295400" y="2859088"/>
            <a:ext cx="7254875"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Sample:</a:t>
            </a:r>
            <a:r>
              <a:rPr lang="en-US"/>
              <a:t> people have similar results on initial testing</a:t>
            </a:r>
            <a:endParaRPr kumimoji="0" lang="en-US"/>
          </a:p>
        </p:txBody>
      </p:sp>
      <p:sp>
        <p:nvSpPr>
          <p:cNvPr id="463882" name="Text Box 10"/>
          <p:cNvSpPr txBox="1">
            <a:spLocks noChangeArrowheads="1"/>
          </p:cNvSpPr>
          <p:nvPr/>
        </p:nvSpPr>
        <p:spPr bwMode="auto">
          <a:xfrm>
            <a:off x="1295400" y="3581400"/>
            <a:ext cx="6950075" cy="762000"/>
          </a:xfrm>
          <a:prstGeom prst="rect">
            <a:avLst/>
          </a:prstGeom>
          <a:noFill/>
          <a:ln w="9525">
            <a:noFill/>
            <a:miter lim="800000"/>
            <a:headEnd/>
            <a:tailEnd/>
          </a:ln>
          <a:effectLst/>
        </p:spPr>
        <p:txBody>
          <a:bodyPr>
            <a:spAutoFit/>
          </a:bodyPr>
          <a:lstStyle/>
          <a:p>
            <a:pPr>
              <a:buFontTx/>
              <a:buNone/>
            </a:pPr>
            <a:r>
              <a:rPr lang="en-US">
                <a:solidFill>
                  <a:srgbClr val="0511F9"/>
                </a:solidFill>
              </a:rPr>
              <a:t>Response:</a:t>
            </a:r>
            <a:r>
              <a:rPr lang="en-US"/>
              <a:t> whether or not a cardiac catheterization was recommended</a:t>
            </a:r>
          </a:p>
        </p:txBody>
      </p:sp>
      <p:sp>
        <p:nvSpPr>
          <p:cNvPr id="463883" name="Text Box 11"/>
          <p:cNvSpPr txBox="1">
            <a:spLocks noChangeArrowheads="1"/>
          </p:cNvSpPr>
          <p:nvPr/>
        </p:nvSpPr>
        <p:spPr bwMode="auto">
          <a:xfrm>
            <a:off x="1295400" y="4525963"/>
            <a:ext cx="4105275" cy="427037"/>
          </a:xfrm>
          <a:prstGeom prst="rect">
            <a:avLst/>
          </a:prstGeom>
          <a:noFill/>
          <a:ln w="9525">
            <a:noFill/>
            <a:miter lim="800000"/>
            <a:headEnd/>
            <a:tailEnd/>
          </a:ln>
          <a:effectLst/>
        </p:spPr>
        <p:txBody>
          <a:bodyPr wrap="none">
            <a:spAutoFit/>
          </a:bodyPr>
          <a:lstStyle/>
          <a:p>
            <a:pPr>
              <a:buFontTx/>
              <a:buNone/>
            </a:pPr>
            <a:r>
              <a:rPr lang="en-US">
                <a:solidFill>
                  <a:srgbClr val="0511F9"/>
                </a:solidFill>
              </a:rPr>
              <a:t>Independent:</a:t>
            </a:r>
            <a:r>
              <a:rPr lang="en-US"/>
              <a:t> sex of the patient</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3880"/>
                                        </p:tgtEl>
                                        <p:attrNameLst>
                                          <p:attrName>style.visibility</p:attrName>
                                        </p:attrNameLst>
                                      </p:cBhvr>
                                      <p:to>
                                        <p:strVal val="visible"/>
                                      </p:to>
                                    </p:set>
                                    <p:animEffect transition="in" filter="blinds(horizontal)">
                                      <p:cBhvr>
                                        <p:cTn id="7" dur="500"/>
                                        <p:tgtEl>
                                          <p:spTgt spid="4638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3882"/>
                                        </p:tgtEl>
                                        <p:attrNameLst>
                                          <p:attrName>style.visibility</p:attrName>
                                        </p:attrNameLst>
                                      </p:cBhvr>
                                      <p:to>
                                        <p:strVal val="visible"/>
                                      </p:to>
                                    </p:set>
                                    <p:animEffect transition="in" filter="blinds(horizontal)">
                                      <p:cBhvr>
                                        <p:cTn id="12" dur="500"/>
                                        <p:tgtEl>
                                          <p:spTgt spid="4638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3883"/>
                                        </p:tgtEl>
                                        <p:attrNameLst>
                                          <p:attrName>style.visibility</p:attrName>
                                        </p:attrNameLst>
                                      </p:cBhvr>
                                      <p:to>
                                        <p:strVal val="visible"/>
                                      </p:to>
                                    </p:set>
                                    <p:animEffect transition="in" filter="blinds(horizontal)">
                                      <p:cBhvr>
                                        <p:cTn id="17" dur="500"/>
                                        <p:tgtEl>
                                          <p:spTgt spid="463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0" grpId="0" autoUpdateAnimBg="0"/>
      <p:bldP spid="463882" grpId="0" autoUpdateAnimBg="0"/>
      <p:bldP spid="46388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Example</a:t>
            </a:r>
            <a:endParaRPr lang="en-US"/>
          </a:p>
        </p:txBody>
      </p:sp>
      <p:sp>
        <p:nvSpPr>
          <p:cNvPr id="464899" name="Rectangle 3"/>
          <p:cNvSpPr>
            <a:spLocks noGrp="1" noChangeArrowheads="1"/>
          </p:cNvSpPr>
          <p:nvPr>
            <p:ph type="body" idx="1"/>
          </p:nvPr>
        </p:nvSpPr>
        <p:spPr>
          <a:xfrm>
            <a:off x="914400" y="1752600"/>
            <a:ext cx="7772400" cy="609600"/>
          </a:xfrm>
        </p:spPr>
        <p:txBody>
          <a:bodyPr/>
          <a:lstStyle/>
          <a:p>
            <a:pPr algn="just">
              <a:lnSpc>
                <a:spcPct val="130000"/>
              </a:lnSpc>
              <a:buFont typeface="Monotype Sorts" pitchFamily="2" charset="2"/>
              <a:buNone/>
            </a:pPr>
            <a:r>
              <a:rPr lang="fi-FI" sz="2200"/>
              <a:t>	</a:t>
            </a:r>
            <a:r>
              <a:rPr lang="fi-FI" sz="2200">
                <a:solidFill>
                  <a:srgbClr val="0511F9"/>
                </a:solidFill>
                <a:latin typeface="Tahoma" charset="0"/>
              </a:rPr>
              <a:t>Result</a:t>
            </a:r>
            <a:r>
              <a:rPr lang="en-US" sz="2200">
                <a:solidFill>
                  <a:srgbClr val="0511F9"/>
                </a:solidFill>
                <a:latin typeface="Tahoma" charset="0"/>
              </a:rPr>
              <a:t>: </a:t>
            </a:r>
            <a:r>
              <a:rPr lang="en-US" sz="2200">
                <a:latin typeface="Tahoma" charset="0"/>
              </a:rPr>
              <a:t>observed frequencies</a:t>
            </a:r>
          </a:p>
        </p:txBody>
      </p:sp>
      <p:graphicFrame>
        <p:nvGraphicFramePr>
          <p:cNvPr id="541696" name="Object 0"/>
          <p:cNvGraphicFramePr>
            <a:graphicFrameLocks noChangeAspect="1"/>
          </p:cNvGraphicFramePr>
          <p:nvPr/>
        </p:nvGraphicFramePr>
        <p:xfrm>
          <a:off x="1600200" y="2743200"/>
          <a:ext cx="6018213" cy="3125788"/>
        </p:xfrm>
        <a:graphic>
          <a:graphicData uri="http://schemas.openxmlformats.org/presentationml/2006/ole">
            <p:oleObj spid="_x0000_s97282" name="Document" r:id="rId3" imgW="6082560" imgH="3273480" progId="Word.Document.8">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Example</a:t>
            </a:r>
            <a:endParaRPr lang="en-US"/>
          </a:p>
        </p:txBody>
      </p:sp>
      <p:sp>
        <p:nvSpPr>
          <p:cNvPr id="465923" name="Rectangle 3"/>
          <p:cNvSpPr>
            <a:spLocks noGrp="1" noChangeArrowheads="1"/>
          </p:cNvSpPr>
          <p:nvPr>
            <p:ph type="body" idx="1"/>
          </p:nvPr>
        </p:nvSpPr>
        <p:spPr>
          <a:xfrm>
            <a:off x="914400" y="1752600"/>
            <a:ext cx="7772400" cy="609600"/>
          </a:xfrm>
        </p:spPr>
        <p:txBody>
          <a:bodyPr/>
          <a:lstStyle/>
          <a:p>
            <a:pPr algn="just">
              <a:lnSpc>
                <a:spcPct val="130000"/>
              </a:lnSpc>
              <a:buFont typeface="Monotype Sorts" pitchFamily="2" charset="2"/>
              <a:buNone/>
            </a:pPr>
            <a:r>
              <a:rPr lang="fi-FI" sz="2200"/>
              <a:t>	</a:t>
            </a:r>
            <a:r>
              <a:rPr lang="fi-FI" sz="2200">
                <a:solidFill>
                  <a:srgbClr val="0511F9"/>
                </a:solidFill>
                <a:latin typeface="Tahoma" charset="0"/>
              </a:rPr>
              <a:t>Result</a:t>
            </a:r>
            <a:r>
              <a:rPr lang="en-US" sz="2200">
                <a:solidFill>
                  <a:srgbClr val="0511F9"/>
                </a:solidFill>
                <a:latin typeface="Tahoma" charset="0"/>
              </a:rPr>
              <a:t>: </a:t>
            </a:r>
            <a:r>
              <a:rPr lang="en-US" sz="2200">
                <a:latin typeface="Tahoma" charset="0"/>
              </a:rPr>
              <a:t>expected frequencies</a:t>
            </a:r>
          </a:p>
        </p:txBody>
      </p:sp>
      <p:graphicFrame>
        <p:nvGraphicFramePr>
          <p:cNvPr id="542720" name="Object 0"/>
          <p:cNvGraphicFramePr>
            <a:graphicFrameLocks noChangeAspect="1"/>
          </p:cNvGraphicFramePr>
          <p:nvPr/>
        </p:nvGraphicFramePr>
        <p:xfrm>
          <a:off x="1600200" y="2667000"/>
          <a:ext cx="5964238" cy="3205163"/>
        </p:xfrm>
        <a:graphic>
          <a:graphicData uri="http://schemas.openxmlformats.org/presentationml/2006/ole">
            <p:oleObj spid="_x0000_s98306" name="Document" r:id="rId3" imgW="6082560" imgH="3273480" progId="Word.Document.8">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1026"/>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Example</a:t>
            </a:r>
            <a:endParaRPr lang="en-US"/>
          </a:p>
        </p:txBody>
      </p:sp>
      <p:sp>
        <p:nvSpPr>
          <p:cNvPr id="466947" name="Rectangle 1027"/>
          <p:cNvSpPr>
            <a:spLocks noGrp="1" noChangeArrowheads="1"/>
          </p:cNvSpPr>
          <p:nvPr>
            <p:ph type="body" idx="1"/>
          </p:nvPr>
        </p:nvSpPr>
        <p:spPr>
          <a:xfrm>
            <a:off x="914400" y="1752600"/>
            <a:ext cx="7772400" cy="609600"/>
          </a:xfrm>
        </p:spPr>
        <p:txBody>
          <a:bodyPr/>
          <a:lstStyle/>
          <a:p>
            <a:pPr algn="just">
              <a:lnSpc>
                <a:spcPct val="130000"/>
              </a:lnSpc>
              <a:buFont typeface="Monotype Sorts" pitchFamily="2" charset="2"/>
              <a:buNone/>
            </a:pPr>
            <a:r>
              <a:rPr lang="fi-FI" sz="2200"/>
              <a:t>	</a:t>
            </a:r>
            <a:r>
              <a:rPr lang="fi-FI" sz="2200">
                <a:solidFill>
                  <a:srgbClr val="0511F9"/>
                </a:solidFill>
                <a:latin typeface="Tahoma" charset="0"/>
              </a:rPr>
              <a:t>Result</a:t>
            </a:r>
            <a:r>
              <a:rPr lang="en-US" sz="2200">
                <a:solidFill>
                  <a:srgbClr val="0511F9"/>
                </a:solidFill>
                <a:latin typeface="Tahoma" charset="0"/>
              </a:rPr>
              <a:t>: </a:t>
            </a:r>
            <a:endParaRPr lang="en-US" sz="2200">
              <a:latin typeface="Tahoma" charset="0"/>
            </a:endParaRPr>
          </a:p>
        </p:txBody>
      </p:sp>
      <p:sp>
        <p:nvSpPr>
          <p:cNvPr id="466949" name="Text Box 1029"/>
          <p:cNvSpPr txBox="1">
            <a:spLocks noChangeArrowheads="1"/>
          </p:cNvSpPr>
          <p:nvPr/>
        </p:nvSpPr>
        <p:spPr bwMode="auto">
          <a:xfrm>
            <a:off x="3187700" y="2667000"/>
            <a:ext cx="3614738" cy="579438"/>
          </a:xfrm>
          <a:prstGeom prst="rect">
            <a:avLst/>
          </a:prstGeom>
          <a:noFill/>
          <a:ln w="9525">
            <a:noFill/>
            <a:miter lim="800000"/>
            <a:headEnd/>
            <a:tailEnd/>
          </a:ln>
          <a:effectLst/>
        </p:spPr>
        <p:txBody>
          <a:bodyPr wrap="none">
            <a:spAutoFit/>
          </a:bodyPr>
          <a:lstStyle/>
          <a:p>
            <a:pPr>
              <a:buFontTx/>
              <a:buNone/>
            </a:pPr>
            <a:r>
              <a:rPr kumimoji="0" lang="en-US" sz="3200">
                <a:sym typeface="Symbol" pitchFamily="18" charset="2"/>
              </a:rPr>
              <a:t></a:t>
            </a:r>
            <a:r>
              <a:rPr kumimoji="0" lang="en-US" baseline="30000">
                <a:sym typeface="Symbol" pitchFamily="18" charset="2"/>
              </a:rPr>
              <a:t>2</a:t>
            </a:r>
            <a:r>
              <a:rPr kumimoji="0" lang="en-US">
                <a:sym typeface="Symbol" pitchFamily="18" charset="2"/>
              </a:rPr>
              <a:t>= 2.52, df=1  (2-1) (2-1)</a:t>
            </a:r>
          </a:p>
        </p:txBody>
      </p:sp>
      <p:sp>
        <p:nvSpPr>
          <p:cNvPr id="466950" name="Text Box 1030"/>
          <p:cNvSpPr txBox="1">
            <a:spLocks noChangeArrowheads="1"/>
          </p:cNvSpPr>
          <p:nvPr/>
        </p:nvSpPr>
        <p:spPr bwMode="auto">
          <a:xfrm>
            <a:off x="3527425" y="3733800"/>
            <a:ext cx="1344613" cy="427038"/>
          </a:xfrm>
          <a:prstGeom prst="rect">
            <a:avLst/>
          </a:prstGeom>
          <a:noFill/>
          <a:ln w="9525">
            <a:noFill/>
            <a:miter lim="800000"/>
            <a:headEnd/>
            <a:tailEnd/>
          </a:ln>
          <a:effectLst/>
        </p:spPr>
        <p:txBody>
          <a:bodyPr wrap="none">
            <a:spAutoFit/>
          </a:bodyPr>
          <a:lstStyle/>
          <a:p>
            <a:pPr>
              <a:buFontTx/>
              <a:buNone/>
            </a:pPr>
            <a:r>
              <a:rPr kumimoji="0" lang="en-US"/>
              <a:t>p &gt; 0.05 </a:t>
            </a:r>
          </a:p>
        </p:txBody>
      </p:sp>
      <p:sp>
        <p:nvSpPr>
          <p:cNvPr id="466951" name="Text Box 1031"/>
          <p:cNvSpPr txBox="1">
            <a:spLocks noChangeArrowheads="1"/>
          </p:cNvSpPr>
          <p:nvPr/>
        </p:nvSpPr>
        <p:spPr bwMode="auto">
          <a:xfrm>
            <a:off x="1954213" y="4572000"/>
            <a:ext cx="5005387" cy="427038"/>
          </a:xfrm>
          <a:prstGeom prst="rect">
            <a:avLst/>
          </a:prstGeom>
          <a:noFill/>
          <a:ln w="9525">
            <a:noFill/>
            <a:miter lim="800000"/>
            <a:headEnd/>
            <a:tailEnd/>
          </a:ln>
          <a:effectLst/>
        </p:spPr>
        <p:txBody>
          <a:bodyPr wrap="none">
            <a:spAutoFit/>
          </a:bodyPr>
          <a:lstStyle/>
          <a:p>
            <a:pPr>
              <a:buFontTx/>
              <a:buNone/>
            </a:pPr>
            <a:r>
              <a:rPr kumimoji="0" lang="en-US">
                <a:solidFill>
                  <a:srgbClr val="FF0000"/>
                </a:solidFill>
              </a:rPr>
              <a:t>Null hypothesis is accepted at 5% level</a:t>
            </a:r>
            <a:endParaRPr kumimoji="0" lang="en-US"/>
          </a:p>
        </p:txBody>
      </p:sp>
      <p:sp>
        <p:nvSpPr>
          <p:cNvPr id="466952" name="Text Box 1032"/>
          <p:cNvSpPr txBox="1">
            <a:spLocks noChangeArrowheads="1"/>
          </p:cNvSpPr>
          <p:nvPr/>
        </p:nvSpPr>
        <p:spPr bwMode="auto">
          <a:xfrm>
            <a:off x="1295400" y="5486400"/>
            <a:ext cx="7178675" cy="822325"/>
          </a:xfrm>
          <a:prstGeom prst="rect">
            <a:avLst/>
          </a:prstGeom>
          <a:noFill/>
          <a:ln w="9525">
            <a:noFill/>
            <a:miter lim="800000"/>
            <a:headEnd/>
            <a:tailEnd/>
          </a:ln>
          <a:effectLst/>
        </p:spPr>
        <p:txBody>
          <a:bodyPr>
            <a:spAutoFit/>
          </a:bodyPr>
          <a:lstStyle/>
          <a:p>
            <a:pPr>
              <a:buFontTx/>
              <a:buNone/>
            </a:pPr>
            <a:r>
              <a:rPr kumimoji="0" lang="en-US">
                <a:solidFill>
                  <a:srgbClr val="0511F9"/>
                </a:solidFill>
              </a:rPr>
              <a:t>Conclusion: </a:t>
            </a:r>
            <a:r>
              <a:rPr lang="en-US" sz="2400">
                <a:latin typeface="Times New Roman" pitchFamily="18" charset="0"/>
              </a:rPr>
              <a:t>Recommendation for cardiac catheterization is not related to the sex of the patient</a:t>
            </a:r>
            <a:r>
              <a:rPr kumimoji="0" lang="en-US">
                <a:solidFill>
                  <a:srgbClr val="0511F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51"/>
                                        </p:tgtEl>
                                        <p:attrNameLst>
                                          <p:attrName>style.visibility</p:attrName>
                                        </p:attrNameLst>
                                      </p:cBhvr>
                                      <p:to>
                                        <p:strVal val="visible"/>
                                      </p:to>
                                    </p:set>
                                    <p:animEffect transition="in" filter="blinds(horizontal)">
                                      <p:cBhvr>
                                        <p:cTn id="7" dur="500"/>
                                        <p:tgtEl>
                                          <p:spTgt spid="4669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66952"/>
                                        </p:tgtEl>
                                        <p:attrNameLst>
                                          <p:attrName>style.visibility</p:attrName>
                                        </p:attrNameLst>
                                      </p:cBhvr>
                                      <p:to>
                                        <p:strVal val="visible"/>
                                      </p:to>
                                    </p:set>
                                    <p:animEffect transition="in" filter="blinds(vertical)">
                                      <p:cBhvr>
                                        <p:cTn id="12" dur="500"/>
                                        <p:tgtEl>
                                          <p:spTgt spid="466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1" grpId="0" autoUpdateAnimBg="0"/>
      <p:bldP spid="46695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Chi-Square test. Underlying assumptions.</a:t>
            </a:r>
            <a:endParaRPr lang="en-US"/>
          </a:p>
        </p:txBody>
      </p:sp>
      <p:sp>
        <p:nvSpPr>
          <p:cNvPr id="471043" name="Rectangle 3"/>
          <p:cNvSpPr>
            <a:spLocks noGrp="1" noChangeArrowheads="1"/>
          </p:cNvSpPr>
          <p:nvPr>
            <p:ph type="body" idx="1"/>
          </p:nvPr>
        </p:nvSpPr>
        <p:spPr>
          <a:xfrm>
            <a:off x="914400" y="1752600"/>
            <a:ext cx="3276600" cy="609600"/>
          </a:xfrm>
        </p:spPr>
        <p:txBody>
          <a:bodyPr/>
          <a:lstStyle/>
          <a:p>
            <a:pPr algn="just">
              <a:lnSpc>
                <a:spcPct val="130000"/>
              </a:lnSpc>
            </a:pPr>
            <a:r>
              <a:rPr lang="fi-FI" sz="2200"/>
              <a:t>	Frequency data</a:t>
            </a:r>
            <a:r>
              <a:rPr lang="en-US" sz="2200">
                <a:solidFill>
                  <a:srgbClr val="0511F9"/>
                </a:solidFill>
                <a:latin typeface="Tahoma" charset="0"/>
              </a:rPr>
              <a:t> </a:t>
            </a:r>
            <a:endParaRPr lang="en-US" sz="2200">
              <a:latin typeface="Tahoma" charset="0"/>
            </a:endParaRPr>
          </a:p>
        </p:txBody>
      </p:sp>
      <p:sp>
        <p:nvSpPr>
          <p:cNvPr id="471048" name="Rectangle 8"/>
          <p:cNvSpPr>
            <a:spLocks noChangeArrowheads="1"/>
          </p:cNvSpPr>
          <p:nvPr/>
        </p:nvSpPr>
        <p:spPr bwMode="auto">
          <a:xfrm>
            <a:off x="914400" y="2743200"/>
            <a:ext cx="38862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Adequate sample size</a:t>
            </a:r>
            <a:r>
              <a:rPr lang="en-US">
                <a:solidFill>
                  <a:srgbClr val="0511F9"/>
                </a:solidFill>
              </a:rPr>
              <a:t> </a:t>
            </a:r>
            <a:endParaRPr lang="en-US"/>
          </a:p>
        </p:txBody>
      </p:sp>
      <p:sp>
        <p:nvSpPr>
          <p:cNvPr id="471049" name="Rectangle 9"/>
          <p:cNvSpPr>
            <a:spLocks noChangeArrowheads="1"/>
          </p:cNvSpPr>
          <p:nvPr/>
        </p:nvSpPr>
        <p:spPr bwMode="auto">
          <a:xfrm>
            <a:off x="914400" y="3657600"/>
            <a:ext cx="3733800" cy="9144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Measures independent 	of each other</a:t>
            </a:r>
            <a:r>
              <a:rPr lang="en-US">
                <a:solidFill>
                  <a:srgbClr val="0511F9"/>
                </a:solidFill>
              </a:rPr>
              <a:t> </a:t>
            </a:r>
            <a:endParaRPr lang="en-US"/>
          </a:p>
        </p:txBody>
      </p:sp>
      <p:sp>
        <p:nvSpPr>
          <p:cNvPr id="471050" name="Rectangle 10"/>
          <p:cNvSpPr>
            <a:spLocks noChangeArrowheads="1"/>
          </p:cNvSpPr>
          <p:nvPr/>
        </p:nvSpPr>
        <p:spPr bwMode="auto">
          <a:xfrm>
            <a:off x="914400" y="4876800"/>
            <a:ext cx="3886200" cy="15240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Theoretical basis for the 	categorization of the 		variables</a:t>
            </a:r>
            <a:r>
              <a:rPr lang="en-US">
                <a:solidFill>
                  <a:srgbClr val="0511F9"/>
                </a:solidFill>
              </a:rPr>
              <a:t> </a:t>
            </a:r>
            <a:endParaRPr lang="en-US"/>
          </a:p>
        </p:txBody>
      </p:sp>
      <p:sp>
        <p:nvSpPr>
          <p:cNvPr id="471051" name="Rectangle 11"/>
          <p:cNvSpPr>
            <a:spLocks noChangeArrowheads="1"/>
          </p:cNvSpPr>
          <p:nvPr/>
        </p:nvSpPr>
        <p:spPr bwMode="auto">
          <a:xfrm>
            <a:off x="4800600" y="1600200"/>
            <a:ext cx="3581400" cy="11430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0511F9"/>
                </a:solidFill>
              </a:rPr>
              <a:t>Cannot be used to analyze differences in scores or their means</a:t>
            </a:r>
            <a:endParaRPr lang="en-US"/>
          </a:p>
        </p:txBody>
      </p:sp>
      <p:sp>
        <p:nvSpPr>
          <p:cNvPr id="471053" name="Rectangle 13"/>
          <p:cNvSpPr>
            <a:spLocks noChangeArrowheads="1"/>
          </p:cNvSpPr>
          <p:nvPr/>
        </p:nvSpPr>
        <p:spPr bwMode="auto">
          <a:xfrm>
            <a:off x="4876800" y="2743200"/>
            <a:ext cx="3810000" cy="8382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339933"/>
                </a:solidFill>
              </a:rPr>
              <a:t>Expected frequencies should not be less than 5</a:t>
            </a:r>
            <a:endParaRPr lang="en-US"/>
          </a:p>
        </p:txBody>
      </p:sp>
      <p:sp>
        <p:nvSpPr>
          <p:cNvPr id="471054" name="Rectangle 14"/>
          <p:cNvSpPr>
            <a:spLocks noChangeArrowheads="1"/>
          </p:cNvSpPr>
          <p:nvPr/>
        </p:nvSpPr>
        <p:spPr bwMode="auto">
          <a:xfrm>
            <a:off x="4953000" y="3733800"/>
            <a:ext cx="3581400" cy="8382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0511F9"/>
                </a:solidFill>
              </a:rPr>
              <a:t>No subjects can be count more than once</a:t>
            </a:r>
            <a:endParaRPr lang="en-US"/>
          </a:p>
        </p:txBody>
      </p:sp>
      <p:sp>
        <p:nvSpPr>
          <p:cNvPr id="471055" name="Rectangle 15"/>
          <p:cNvSpPr>
            <a:spLocks noChangeArrowheads="1"/>
          </p:cNvSpPr>
          <p:nvPr/>
        </p:nvSpPr>
        <p:spPr bwMode="auto">
          <a:xfrm>
            <a:off x="4953000" y="4876800"/>
            <a:ext cx="3810000" cy="11430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339933"/>
                </a:solidFill>
              </a:rPr>
              <a:t>Categories should be defined prior to data collection and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43">
                                            <p:txEl>
                                              <p:pRg st="0" end="0"/>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471051"/>
                                        </p:tgtEl>
                                        <p:attrNameLst>
                                          <p:attrName>style.visibility</p:attrName>
                                        </p:attrNameLst>
                                      </p:cBhvr>
                                      <p:to>
                                        <p:strVal val="visible"/>
                                      </p:to>
                                    </p:set>
                                    <p:anim calcmode="lin" valueType="num">
                                      <p:cBhvr additive="base">
                                        <p:cTn id="10" dur="500" fill="hold"/>
                                        <p:tgtEl>
                                          <p:spTgt spid="471051"/>
                                        </p:tgtEl>
                                        <p:attrNameLst>
                                          <p:attrName>ppt_x</p:attrName>
                                        </p:attrNameLst>
                                      </p:cBhvr>
                                      <p:tavLst>
                                        <p:tav tm="0">
                                          <p:val>
                                            <p:strVal val="1+#ppt_w/2"/>
                                          </p:val>
                                        </p:tav>
                                        <p:tav tm="100000">
                                          <p:val>
                                            <p:strVal val="#ppt_x"/>
                                          </p:val>
                                        </p:tav>
                                      </p:tavLst>
                                    </p:anim>
                                    <p:anim calcmode="lin" valueType="num">
                                      <p:cBhvr additive="base">
                                        <p:cTn id="11" dur="500" fill="hold"/>
                                        <p:tgtEl>
                                          <p:spTgt spid="47105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71048"/>
                                        </p:tgtEl>
                                        <p:attrNameLst>
                                          <p:attrName>style.visibility</p:attrName>
                                        </p:attrNameLst>
                                      </p:cBhvr>
                                      <p:to>
                                        <p:strVal val="visible"/>
                                      </p:to>
                                    </p:se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471053"/>
                                        </p:tgtEl>
                                        <p:attrNameLst>
                                          <p:attrName>style.visibility</p:attrName>
                                        </p:attrNameLst>
                                      </p:cBhvr>
                                      <p:to>
                                        <p:strVal val="visible"/>
                                      </p:to>
                                    </p:set>
                                    <p:anim calcmode="lin" valueType="num">
                                      <p:cBhvr additive="base">
                                        <p:cTn id="19" dur="500" fill="hold"/>
                                        <p:tgtEl>
                                          <p:spTgt spid="471053"/>
                                        </p:tgtEl>
                                        <p:attrNameLst>
                                          <p:attrName>ppt_x</p:attrName>
                                        </p:attrNameLst>
                                      </p:cBhvr>
                                      <p:tavLst>
                                        <p:tav tm="0">
                                          <p:val>
                                            <p:strVal val="1+#ppt_w/2"/>
                                          </p:val>
                                        </p:tav>
                                        <p:tav tm="100000">
                                          <p:val>
                                            <p:strVal val="#ppt_x"/>
                                          </p:val>
                                        </p:tav>
                                      </p:tavLst>
                                    </p:anim>
                                    <p:anim calcmode="lin" valueType="num">
                                      <p:cBhvr additive="base">
                                        <p:cTn id="20" dur="500" fill="hold"/>
                                        <p:tgtEl>
                                          <p:spTgt spid="471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049"/>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47105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71050"/>
                                        </p:tgtEl>
                                        <p:attrNameLst>
                                          <p:attrName>style.visibility</p:attrName>
                                        </p:attrNameLst>
                                      </p:cBhvr>
                                      <p:to>
                                        <p:strVal val="visible"/>
                                      </p:to>
                                    </p:set>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471055"/>
                                        </p:tgtEl>
                                        <p:attrNameLst>
                                          <p:attrName>style.visibility</p:attrName>
                                        </p:attrNameLst>
                                      </p:cBhvr>
                                      <p:to>
                                        <p:strVal val="visible"/>
                                      </p:to>
                                    </p:set>
                                    <p:anim calcmode="lin" valueType="num">
                                      <p:cBhvr additive="base">
                                        <p:cTn id="35" dur="500" fill="hold"/>
                                        <p:tgtEl>
                                          <p:spTgt spid="471055"/>
                                        </p:tgtEl>
                                        <p:attrNameLst>
                                          <p:attrName>ppt_x</p:attrName>
                                        </p:attrNameLst>
                                      </p:cBhvr>
                                      <p:tavLst>
                                        <p:tav tm="0">
                                          <p:val>
                                            <p:strVal val="1+#ppt_w/2"/>
                                          </p:val>
                                        </p:tav>
                                        <p:tav tm="100000">
                                          <p:val>
                                            <p:strVal val="#ppt_x"/>
                                          </p:val>
                                        </p:tav>
                                      </p:tavLst>
                                    </p:anim>
                                    <p:anim calcmode="lin" valueType="num">
                                      <p:cBhvr additive="base">
                                        <p:cTn id="36" dur="500" fill="hold"/>
                                        <p:tgtEl>
                                          <p:spTgt spid="471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8" grpId="0" autoUpdateAnimBg="0"/>
      <p:bldP spid="471049" grpId="0" autoUpdateAnimBg="0"/>
      <p:bldP spid="471050" grpId="0" autoUpdateAnimBg="0"/>
      <p:bldP spid="471051" grpId="0" autoUpdateAnimBg="0"/>
      <p:bldP spid="471053" grpId="0" autoUpdateAnimBg="0"/>
      <p:bldP spid="471054" grpId="0" autoUpdateAnimBg="0"/>
      <p:bldP spid="47105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Fisher’s exact test. McNemar test.</a:t>
            </a:r>
            <a:endParaRPr lang="en-US"/>
          </a:p>
        </p:txBody>
      </p:sp>
      <p:sp>
        <p:nvSpPr>
          <p:cNvPr id="467971" name="Rectangle 3"/>
          <p:cNvSpPr>
            <a:spLocks noGrp="1" noChangeArrowheads="1"/>
          </p:cNvSpPr>
          <p:nvPr>
            <p:ph type="body" idx="1"/>
          </p:nvPr>
        </p:nvSpPr>
        <p:spPr>
          <a:xfrm>
            <a:off x="990600" y="2514600"/>
            <a:ext cx="7772400" cy="2819400"/>
          </a:xfrm>
        </p:spPr>
        <p:txBody>
          <a:bodyPr>
            <a:normAutofit lnSpcReduction="10000"/>
          </a:bodyPr>
          <a:lstStyle/>
          <a:p>
            <a:pPr lvl="1" algn="just">
              <a:lnSpc>
                <a:spcPct val="130000"/>
              </a:lnSpc>
            </a:pPr>
            <a:r>
              <a:rPr lang="fi-FI" sz="2200">
                <a:latin typeface="Tahoma" charset="0"/>
              </a:rPr>
              <a:t>For N x N design and very small sample size </a:t>
            </a:r>
            <a:r>
              <a:rPr lang="fi-FI" sz="2200">
                <a:solidFill>
                  <a:srgbClr val="FF0000"/>
                </a:solidFill>
                <a:latin typeface="Tahoma" charset="0"/>
              </a:rPr>
              <a:t>Fisher's exact test</a:t>
            </a:r>
            <a:r>
              <a:rPr lang="fi-FI" sz="2200">
                <a:latin typeface="Tahoma" charset="0"/>
              </a:rPr>
              <a:t> should be applied</a:t>
            </a:r>
          </a:p>
          <a:p>
            <a:pPr algn="just">
              <a:lnSpc>
                <a:spcPct val="130000"/>
              </a:lnSpc>
              <a:buFont typeface="Monotype Sorts" pitchFamily="2" charset="2"/>
              <a:buNone/>
            </a:pPr>
            <a:endParaRPr lang="fi-FI" sz="2200">
              <a:latin typeface="Tahoma" charset="0"/>
            </a:endParaRPr>
          </a:p>
          <a:p>
            <a:pPr lvl="1" algn="just">
              <a:lnSpc>
                <a:spcPct val="130000"/>
              </a:lnSpc>
            </a:pPr>
            <a:r>
              <a:rPr lang="fi-FI" sz="2200">
                <a:solidFill>
                  <a:srgbClr val="FF0000"/>
                </a:solidFill>
                <a:latin typeface="Tahoma" charset="0"/>
              </a:rPr>
              <a:t>McNemar test</a:t>
            </a:r>
            <a:r>
              <a:rPr lang="fi-FI" sz="2200">
                <a:latin typeface="Tahoma" charset="0"/>
              </a:rPr>
              <a:t> can be used with two dichotomous measures on the same subjects (repeated measurements).  It is used to measure change</a:t>
            </a:r>
            <a:endParaRPr lang="en-US" sz="2200">
              <a:latin typeface="Tahoma"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990600" y="455613"/>
            <a:ext cx="7772400" cy="1143000"/>
          </a:xfrm>
          <a:prstGeom prst="rect">
            <a:avLst/>
          </a:prstGeom>
          <a:noFill/>
          <a:ln w="9525">
            <a:noFill/>
            <a:miter lim="800000"/>
            <a:headEnd/>
            <a:tailEnd/>
          </a:ln>
          <a:effectLst/>
        </p:spPr>
        <p:txBody>
          <a:bodyPr anchor="ctr"/>
          <a:lstStyle/>
          <a:p>
            <a:pPr algn="ctr">
              <a:spcBef>
                <a:spcPct val="0"/>
              </a:spcBef>
              <a:buFontTx/>
              <a:buNone/>
            </a:pPr>
            <a:r>
              <a:rPr lang="en-US" sz="3200">
                <a:solidFill>
                  <a:schemeClr val="tx2"/>
                </a:solidFill>
                <a:latin typeface="Times New Roman" pitchFamily="18" charset="0"/>
              </a:rPr>
              <a:t>Parametric and nonparametric tests of significance</a:t>
            </a:r>
          </a:p>
        </p:txBody>
      </p:sp>
      <p:graphicFrame>
        <p:nvGraphicFramePr>
          <p:cNvPr id="543744" name="Object 0"/>
          <p:cNvGraphicFramePr>
            <a:graphicFrameLocks/>
          </p:cNvGraphicFramePr>
          <p:nvPr/>
        </p:nvGraphicFramePr>
        <p:xfrm>
          <a:off x="1143000" y="1981200"/>
          <a:ext cx="7391400" cy="4324350"/>
        </p:xfrm>
        <a:graphic>
          <a:graphicData uri="http://schemas.openxmlformats.org/presentationml/2006/ole">
            <p:oleObj spid="_x0000_s99330" name="Document" r:id="rId3" imgW="8247960" imgH="6858000" progId="Word.Document.8">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Interval estimation</a:t>
            </a:r>
            <a:r>
              <a:rPr lang="en-US" sz="3400">
                <a:solidFill>
                  <a:schemeClr val="tx2"/>
                </a:solidFill>
                <a:latin typeface="Times New Roman" pitchFamily="18" charset="0"/>
              </a:rPr>
              <a:t/>
            </a:r>
            <a:br>
              <a:rPr lang="en-US" sz="3400">
                <a:solidFill>
                  <a:schemeClr val="tx2"/>
                </a:solidFill>
                <a:latin typeface="Times New Roman" pitchFamily="18" charset="0"/>
              </a:rPr>
            </a:br>
            <a:r>
              <a:rPr lang="en-US" sz="2800">
                <a:solidFill>
                  <a:srgbClr val="FF0000"/>
                </a:solidFill>
                <a:latin typeface="Times New Roman" pitchFamily="18" charset="0"/>
              </a:rPr>
              <a:t>Confidence interval (CI), interpretation and example</a:t>
            </a:r>
            <a:endParaRPr lang="en-US" sz="3400">
              <a:solidFill>
                <a:schemeClr val="tx2"/>
              </a:solidFill>
              <a:latin typeface="Times New Roman" pitchFamily="18" charset="0"/>
            </a:endParaRPr>
          </a:p>
        </p:txBody>
      </p:sp>
      <p:grpSp>
        <p:nvGrpSpPr>
          <p:cNvPr id="2" name="Group 85"/>
          <p:cNvGrpSpPr>
            <a:grpSpLocks/>
          </p:cNvGrpSpPr>
          <p:nvPr/>
        </p:nvGrpSpPr>
        <p:grpSpPr bwMode="auto">
          <a:xfrm>
            <a:off x="1828800" y="1949450"/>
            <a:ext cx="4935538" cy="3821113"/>
            <a:chOff x="1152" y="1228"/>
            <a:chExt cx="3109" cy="2407"/>
          </a:xfrm>
        </p:grpSpPr>
        <p:sp>
          <p:nvSpPr>
            <p:cNvPr id="441229" name="Freeform 909"/>
            <p:cNvSpPr>
              <a:spLocks/>
            </p:cNvSpPr>
            <p:nvPr/>
          </p:nvSpPr>
          <p:spPr bwMode="auto">
            <a:xfrm>
              <a:off x="1152" y="1228"/>
              <a:ext cx="3109" cy="2407"/>
            </a:xfrm>
            <a:custGeom>
              <a:avLst/>
              <a:gdLst/>
              <a:ahLst/>
              <a:cxnLst>
                <a:cxn ang="0">
                  <a:pos x="3109" y="2407"/>
                </a:cxn>
                <a:cxn ang="0">
                  <a:pos x="0" y="0"/>
                </a:cxn>
                <a:cxn ang="0">
                  <a:pos x="0" y="2407"/>
                </a:cxn>
                <a:cxn ang="0">
                  <a:pos x="3109" y="2407"/>
                </a:cxn>
              </a:cxnLst>
              <a:rect l="0" t="0" r="r" b="b"/>
              <a:pathLst>
                <a:path w="3109" h="2407">
                  <a:moveTo>
                    <a:pt x="3109" y="2407"/>
                  </a:moveTo>
                  <a:lnTo>
                    <a:pt x="0" y="0"/>
                  </a:lnTo>
                  <a:lnTo>
                    <a:pt x="0" y="2407"/>
                  </a:lnTo>
                  <a:lnTo>
                    <a:pt x="3109" y="2407"/>
                  </a:lnTo>
                  <a:close/>
                </a:path>
              </a:pathLst>
            </a:custGeom>
            <a:solidFill>
              <a:srgbClr val="FFFFFF"/>
            </a:solidFill>
            <a:ln w="9525">
              <a:noFill/>
              <a:round/>
              <a:headEnd/>
              <a:tailEnd/>
            </a:ln>
          </p:spPr>
          <p:txBody>
            <a:bodyPr/>
            <a:lstStyle/>
            <a:p>
              <a:endParaRPr lang="en-US"/>
            </a:p>
          </p:txBody>
        </p:sp>
        <p:sp>
          <p:nvSpPr>
            <p:cNvPr id="441230" name="Freeform 910"/>
            <p:cNvSpPr>
              <a:spLocks/>
            </p:cNvSpPr>
            <p:nvPr/>
          </p:nvSpPr>
          <p:spPr bwMode="auto">
            <a:xfrm>
              <a:off x="1152" y="1228"/>
              <a:ext cx="3109" cy="2407"/>
            </a:xfrm>
            <a:custGeom>
              <a:avLst/>
              <a:gdLst/>
              <a:ahLst/>
              <a:cxnLst>
                <a:cxn ang="0">
                  <a:pos x="0" y="0"/>
                </a:cxn>
                <a:cxn ang="0">
                  <a:pos x="3109" y="0"/>
                </a:cxn>
                <a:cxn ang="0">
                  <a:pos x="3109" y="2407"/>
                </a:cxn>
                <a:cxn ang="0">
                  <a:pos x="0" y="0"/>
                </a:cxn>
              </a:cxnLst>
              <a:rect l="0" t="0" r="r" b="b"/>
              <a:pathLst>
                <a:path w="3109" h="2407">
                  <a:moveTo>
                    <a:pt x="0" y="0"/>
                  </a:moveTo>
                  <a:lnTo>
                    <a:pt x="3109" y="0"/>
                  </a:lnTo>
                  <a:lnTo>
                    <a:pt x="3109" y="2407"/>
                  </a:lnTo>
                  <a:lnTo>
                    <a:pt x="0" y="0"/>
                  </a:lnTo>
                  <a:close/>
                </a:path>
              </a:pathLst>
            </a:custGeom>
            <a:solidFill>
              <a:srgbClr val="FFFFFF"/>
            </a:solidFill>
            <a:ln w="9525">
              <a:noFill/>
              <a:round/>
              <a:headEnd/>
              <a:tailEnd/>
            </a:ln>
          </p:spPr>
          <p:txBody>
            <a:bodyPr/>
            <a:lstStyle/>
            <a:p>
              <a:endParaRPr lang="en-US"/>
            </a:p>
          </p:txBody>
        </p:sp>
        <p:sp>
          <p:nvSpPr>
            <p:cNvPr id="441231" name="Freeform 911"/>
            <p:cNvSpPr>
              <a:spLocks/>
            </p:cNvSpPr>
            <p:nvPr/>
          </p:nvSpPr>
          <p:spPr bwMode="auto">
            <a:xfrm>
              <a:off x="1152" y="1228"/>
              <a:ext cx="3109" cy="2407"/>
            </a:xfrm>
            <a:custGeom>
              <a:avLst/>
              <a:gdLst/>
              <a:ahLst/>
              <a:cxnLst>
                <a:cxn ang="0">
                  <a:pos x="3109" y="2407"/>
                </a:cxn>
                <a:cxn ang="0">
                  <a:pos x="0" y="0"/>
                </a:cxn>
                <a:cxn ang="0">
                  <a:pos x="0" y="2407"/>
                </a:cxn>
                <a:cxn ang="0">
                  <a:pos x="3109" y="2407"/>
                </a:cxn>
              </a:cxnLst>
              <a:rect l="0" t="0" r="r" b="b"/>
              <a:pathLst>
                <a:path w="3109" h="2407">
                  <a:moveTo>
                    <a:pt x="3109" y="2407"/>
                  </a:moveTo>
                  <a:lnTo>
                    <a:pt x="0" y="0"/>
                  </a:lnTo>
                  <a:lnTo>
                    <a:pt x="0" y="2407"/>
                  </a:lnTo>
                  <a:lnTo>
                    <a:pt x="3109" y="2407"/>
                  </a:lnTo>
                  <a:close/>
                </a:path>
              </a:pathLst>
            </a:custGeom>
            <a:solidFill>
              <a:srgbClr val="FFFFFF"/>
            </a:solidFill>
            <a:ln w="9525">
              <a:noFill/>
              <a:round/>
              <a:headEnd/>
              <a:tailEnd/>
            </a:ln>
          </p:spPr>
          <p:txBody>
            <a:bodyPr/>
            <a:lstStyle/>
            <a:p>
              <a:endParaRPr lang="en-US"/>
            </a:p>
          </p:txBody>
        </p:sp>
        <p:sp>
          <p:nvSpPr>
            <p:cNvPr id="441232" name="Freeform 912"/>
            <p:cNvSpPr>
              <a:spLocks/>
            </p:cNvSpPr>
            <p:nvPr/>
          </p:nvSpPr>
          <p:spPr bwMode="auto">
            <a:xfrm>
              <a:off x="1152" y="1228"/>
              <a:ext cx="3109" cy="2407"/>
            </a:xfrm>
            <a:custGeom>
              <a:avLst/>
              <a:gdLst/>
              <a:ahLst/>
              <a:cxnLst>
                <a:cxn ang="0">
                  <a:pos x="0" y="0"/>
                </a:cxn>
                <a:cxn ang="0">
                  <a:pos x="3109" y="0"/>
                </a:cxn>
                <a:cxn ang="0">
                  <a:pos x="3109" y="2407"/>
                </a:cxn>
                <a:cxn ang="0">
                  <a:pos x="0" y="0"/>
                </a:cxn>
              </a:cxnLst>
              <a:rect l="0" t="0" r="r" b="b"/>
              <a:pathLst>
                <a:path w="3109" h="2407">
                  <a:moveTo>
                    <a:pt x="0" y="0"/>
                  </a:moveTo>
                  <a:lnTo>
                    <a:pt x="3109" y="0"/>
                  </a:lnTo>
                  <a:lnTo>
                    <a:pt x="3109" y="2407"/>
                  </a:lnTo>
                  <a:lnTo>
                    <a:pt x="0" y="0"/>
                  </a:lnTo>
                  <a:close/>
                </a:path>
              </a:pathLst>
            </a:custGeom>
            <a:solidFill>
              <a:srgbClr val="FFFFFF"/>
            </a:solidFill>
            <a:ln w="9525">
              <a:noFill/>
              <a:round/>
              <a:headEnd/>
              <a:tailEnd/>
            </a:ln>
          </p:spPr>
          <p:txBody>
            <a:bodyPr/>
            <a:lstStyle/>
            <a:p>
              <a:endParaRPr lang="en-US"/>
            </a:p>
          </p:txBody>
        </p:sp>
        <p:sp>
          <p:nvSpPr>
            <p:cNvPr id="441233" name="Rectangle 913"/>
            <p:cNvSpPr>
              <a:spLocks noChangeArrowheads="1"/>
            </p:cNvSpPr>
            <p:nvPr/>
          </p:nvSpPr>
          <p:spPr bwMode="auto">
            <a:xfrm>
              <a:off x="2643" y="3482"/>
              <a:ext cx="532"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Age in years</a:t>
              </a:r>
              <a:endParaRPr kumimoji="0" lang="en-US" sz="1200"/>
            </a:p>
          </p:txBody>
        </p:sp>
        <p:sp>
          <p:nvSpPr>
            <p:cNvPr id="441234" name="Rectangle 914"/>
            <p:cNvSpPr>
              <a:spLocks noChangeArrowheads="1"/>
            </p:cNvSpPr>
            <p:nvPr/>
          </p:nvSpPr>
          <p:spPr bwMode="auto">
            <a:xfrm>
              <a:off x="3986"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60.0</a:t>
              </a:r>
              <a:endParaRPr kumimoji="0" lang="en-US" sz="1200"/>
            </a:p>
          </p:txBody>
        </p:sp>
        <p:sp>
          <p:nvSpPr>
            <p:cNvPr id="441235" name="Rectangle 915"/>
            <p:cNvSpPr>
              <a:spLocks noChangeArrowheads="1"/>
            </p:cNvSpPr>
            <p:nvPr/>
          </p:nvSpPr>
          <p:spPr bwMode="auto">
            <a:xfrm>
              <a:off x="3828"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57.5</a:t>
              </a:r>
              <a:endParaRPr kumimoji="0" lang="en-US" sz="1200"/>
            </a:p>
          </p:txBody>
        </p:sp>
        <p:sp>
          <p:nvSpPr>
            <p:cNvPr id="441236" name="Rectangle 916"/>
            <p:cNvSpPr>
              <a:spLocks noChangeArrowheads="1"/>
            </p:cNvSpPr>
            <p:nvPr/>
          </p:nvSpPr>
          <p:spPr bwMode="auto">
            <a:xfrm>
              <a:off x="3669"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55.0</a:t>
              </a:r>
              <a:endParaRPr kumimoji="0" lang="en-US" sz="1200"/>
            </a:p>
          </p:txBody>
        </p:sp>
        <p:sp>
          <p:nvSpPr>
            <p:cNvPr id="441237" name="Rectangle 917"/>
            <p:cNvSpPr>
              <a:spLocks noChangeArrowheads="1"/>
            </p:cNvSpPr>
            <p:nvPr/>
          </p:nvSpPr>
          <p:spPr bwMode="auto">
            <a:xfrm>
              <a:off x="3511"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52.5</a:t>
              </a:r>
              <a:endParaRPr kumimoji="0" lang="en-US" sz="1200"/>
            </a:p>
          </p:txBody>
        </p:sp>
        <p:sp>
          <p:nvSpPr>
            <p:cNvPr id="441238" name="Rectangle 918"/>
            <p:cNvSpPr>
              <a:spLocks noChangeArrowheads="1"/>
            </p:cNvSpPr>
            <p:nvPr/>
          </p:nvSpPr>
          <p:spPr bwMode="auto">
            <a:xfrm>
              <a:off x="3352"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50.0</a:t>
              </a:r>
              <a:endParaRPr kumimoji="0" lang="en-US" sz="1200"/>
            </a:p>
          </p:txBody>
        </p:sp>
        <p:sp>
          <p:nvSpPr>
            <p:cNvPr id="441239" name="Rectangle 919"/>
            <p:cNvSpPr>
              <a:spLocks noChangeArrowheads="1"/>
            </p:cNvSpPr>
            <p:nvPr/>
          </p:nvSpPr>
          <p:spPr bwMode="auto">
            <a:xfrm>
              <a:off x="3193"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47.5</a:t>
              </a:r>
              <a:endParaRPr kumimoji="0" lang="en-US" sz="1200"/>
            </a:p>
          </p:txBody>
        </p:sp>
        <p:sp>
          <p:nvSpPr>
            <p:cNvPr id="441240" name="Rectangle 920"/>
            <p:cNvSpPr>
              <a:spLocks noChangeArrowheads="1"/>
            </p:cNvSpPr>
            <p:nvPr/>
          </p:nvSpPr>
          <p:spPr bwMode="auto">
            <a:xfrm>
              <a:off x="3035"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45.0</a:t>
              </a:r>
              <a:endParaRPr kumimoji="0" lang="en-US" sz="1200"/>
            </a:p>
          </p:txBody>
        </p:sp>
        <p:sp>
          <p:nvSpPr>
            <p:cNvPr id="441241" name="Rectangle 921"/>
            <p:cNvSpPr>
              <a:spLocks noChangeArrowheads="1"/>
            </p:cNvSpPr>
            <p:nvPr/>
          </p:nvSpPr>
          <p:spPr bwMode="auto">
            <a:xfrm>
              <a:off x="2876"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42.5</a:t>
              </a:r>
              <a:endParaRPr kumimoji="0" lang="en-US" sz="1200"/>
            </a:p>
          </p:txBody>
        </p:sp>
        <p:sp>
          <p:nvSpPr>
            <p:cNvPr id="441242" name="Rectangle 922"/>
            <p:cNvSpPr>
              <a:spLocks noChangeArrowheads="1"/>
            </p:cNvSpPr>
            <p:nvPr/>
          </p:nvSpPr>
          <p:spPr bwMode="auto">
            <a:xfrm>
              <a:off x="2717"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40.0</a:t>
              </a:r>
              <a:endParaRPr kumimoji="0" lang="en-US" sz="1200"/>
            </a:p>
          </p:txBody>
        </p:sp>
        <p:sp>
          <p:nvSpPr>
            <p:cNvPr id="441243" name="Rectangle 923"/>
            <p:cNvSpPr>
              <a:spLocks noChangeArrowheads="1"/>
            </p:cNvSpPr>
            <p:nvPr/>
          </p:nvSpPr>
          <p:spPr bwMode="auto">
            <a:xfrm>
              <a:off x="2559"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37.5</a:t>
              </a:r>
              <a:endParaRPr kumimoji="0" lang="en-US" sz="1200"/>
            </a:p>
          </p:txBody>
        </p:sp>
        <p:sp>
          <p:nvSpPr>
            <p:cNvPr id="441244" name="Rectangle 924"/>
            <p:cNvSpPr>
              <a:spLocks noChangeArrowheads="1"/>
            </p:cNvSpPr>
            <p:nvPr/>
          </p:nvSpPr>
          <p:spPr bwMode="auto">
            <a:xfrm>
              <a:off x="2400"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35.0</a:t>
              </a:r>
              <a:endParaRPr kumimoji="0" lang="en-US" sz="1200"/>
            </a:p>
          </p:txBody>
        </p:sp>
        <p:sp>
          <p:nvSpPr>
            <p:cNvPr id="441245" name="Rectangle 925"/>
            <p:cNvSpPr>
              <a:spLocks noChangeArrowheads="1"/>
            </p:cNvSpPr>
            <p:nvPr/>
          </p:nvSpPr>
          <p:spPr bwMode="auto">
            <a:xfrm>
              <a:off x="2241"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32.5</a:t>
              </a:r>
              <a:endParaRPr kumimoji="0" lang="en-US" sz="1200"/>
            </a:p>
          </p:txBody>
        </p:sp>
        <p:sp>
          <p:nvSpPr>
            <p:cNvPr id="441246" name="Rectangle 926"/>
            <p:cNvSpPr>
              <a:spLocks noChangeArrowheads="1"/>
            </p:cNvSpPr>
            <p:nvPr/>
          </p:nvSpPr>
          <p:spPr bwMode="auto">
            <a:xfrm>
              <a:off x="2083"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30.0</a:t>
              </a:r>
              <a:endParaRPr kumimoji="0" lang="en-US" sz="1200"/>
            </a:p>
          </p:txBody>
        </p:sp>
        <p:sp>
          <p:nvSpPr>
            <p:cNvPr id="441247" name="Rectangle 927"/>
            <p:cNvSpPr>
              <a:spLocks noChangeArrowheads="1"/>
            </p:cNvSpPr>
            <p:nvPr/>
          </p:nvSpPr>
          <p:spPr bwMode="auto">
            <a:xfrm>
              <a:off x="1924"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27.5</a:t>
              </a:r>
              <a:endParaRPr kumimoji="0" lang="en-US" sz="1200"/>
            </a:p>
          </p:txBody>
        </p:sp>
        <p:sp>
          <p:nvSpPr>
            <p:cNvPr id="441248" name="Rectangle 928"/>
            <p:cNvSpPr>
              <a:spLocks noChangeArrowheads="1"/>
            </p:cNvSpPr>
            <p:nvPr/>
          </p:nvSpPr>
          <p:spPr bwMode="auto">
            <a:xfrm>
              <a:off x="1765" y="3287"/>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25.0</a:t>
              </a:r>
              <a:endParaRPr kumimoji="0" lang="en-US" sz="1200"/>
            </a:p>
          </p:txBody>
        </p:sp>
        <p:sp>
          <p:nvSpPr>
            <p:cNvPr id="441249" name="Rectangle 929"/>
            <p:cNvSpPr>
              <a:spLocks noChangeArrowheads="1"/>
            </p:cNvSpPr>
            <p:nvPr/>
          </p:nvSpPr>
          <p:spPr bwMode="auto">
            <a:xfrm>
              <a:off x="1607" y="3175"/>
              <a:ext cx="18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22.5</a:t>
              </a:r>
              <a:endParaRPr kumimoji="0" lang="en-US" sz="1200"/>
            </a:p>
          </p:txBody>
        </p:sp>
        <p:sp>
          <p:nvSpPr>
            <p:cNvPr id="441250" name="Rectangle 930"/>
            <p:cNvSpPr>
              <a:spLocks noChangeArrowheads="1"/>
            </p:cNvSpPr>
            <p:nvPr/>
          </p:nvSpPr>
          <p:spPr bwMode="auto">
            <a:xfrm rot="16200000">
              <a:off x="1123" y="2140"/>
              <a:ext cx="452"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Frequency</a:t>
              </a:r>
              <a:endParaRPr kumimoji="0" lang="en-US" sz="1200"/>
            </a:p>
          </p:txBody>
        </p:sp>
        <p:sp>
          <p:nvSpPr>
            <p:cNvPr id="441251" name="Rectangle 931"/>
            <p:cNvSpPr>
              <a:spLocks noChangeArrowheads="1"/>
            </p:cNvSpPr>
            <p:nvPr/>
          </p:nvSpPr>
          <p:spPr bwMode="auto">
            <a:xfrm>
              <a:off x="1469" y="1321"/>
              <a:ext cx="10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50</a:t>
              </a:r>
              <a:endParaRPr kumimoji="0" lang="en-US" sz="1200"/>
            </a:p>
          </p:txBody>
        </p:sp>
        <p:sp>
          <p:nvSpPr>
            <p:cNvPr id="441252" name="Rectangle 932"/>
            <p:cNvSpPr>
              <a:spLocks noChangeArrowheads="1"/>
            </p:cNvSpPr>
            <p:nvPr/>
          </p:nvSpPr>
          <p:spPr bwMode="auto">
            <a:xfrm>
              <a:off x="1469" y="1679"/>
              <a:ext cx="10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40</a:t>
              </a:r>
              <a:endParaRPr kumimoji="0" lang="en-US" sz="1200"/>
            </a:p>
          </p:txBody>
        </p:sp>
        <p:sp>
          <p:nvSpPr>
            <p:cNvPr id="441253" name="Rectangle 933"/>
            <p:cNvSpPr>
              <a:spLocks noChangeArrowheads="1"/>
            </p:cNvSpPr>
            <p:nvPr/>
          </p:nvSpPr>
          <p:spPr bwMode="auto">
            <a:xfrm>
              <a:off x="1469" y="2028"/>
              <a:ext cx="10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30</a:t>
              </a:r>
              <a:endParaRPr kumimoji="0" lang="en-US" sz="1200"/>
            </a:p>
          </p:txBody>
        </p:sp>
        <p:sp>
          <p:nvSpPr>
            <p:cNvPr id="441254" name="Rectangle 934"/>
            <p:cNvSpPr>
              <a:spLocks noChangeArrowheads="1"/>
            </p:cNvSpPr>
            <p:nvPr/>
          </p:nvSpPr>
          <p:spPr bwMode="auto">
            <a:xfrm>
              <a:off x="1469" y="2386"/>
              <a:ext cx="10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20</a:t>
              </a:r>
              <a:endParaRPr kumimoji="0" lang="en-US" sz="1200"/>
            </a:p>
          </p:txBody>
        </p:sp>
        <p:sp>
          <p:nvSpPr>
            <p:cNvPr id="441255" name="Rectangle 935"/>
            <p:cNvSpPr>
              <a:spLocks noChangeArrowheads="1"/>
            </p:cNvSpPr>
            <p:nvPr/>
          </p:nvSpPr>
          <p:spPr bwMode="auto">
            <a:xfrm>
              <a:off x="1469" y="2734"/>
              <a:ext cx="106"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10</a:t>
              </a:r>
              <a:endParaRPr kumimoji="0" lang="en-US" sz="1200"/>
            </a:p>
          </p:txBody>
        </p:sp>
        <p:sp>
          <p:nvSpPr>
            <p:cNvPr id="441256" name="Rectangle 936"/>
            <p:cNvSpPr>
              <a:spLocks noChangeArrowheads="1"/>
            </p:cNvSpPr>
            <p:nvPr/>
          </p:nvSpPr>
          <p:spPr bwMode="auto">
            <a:xfrm>
              <a:off x="1512" y="3062"/>
              <a:ext cx="53" cy="115"/>
            </a:xfrm>
            <a:prstGeom prst="rect">
              <a:avLst/>
            </a:prstGeom>
            <a:noFill/>
            <a:ln w="9525">
              <a:noFill/>
              <a:miter lim="800000"/>
              <a:headEnd/>
              <a:tailEnd/>
            </a:ln>
          </p:spPr>
          <p:txBody>
            <a:bodyPr wrap="none" lIns="0" tIns="0" rIns="0" bIns="0">
              <a:spAutoFit/>
            </a:bodyPr>
            <a:lstStyle/>
            <a:p>
              <a:pPr>
                <a:buFontTx/>
                <a:buNone/>
              </a:pPr>
              <a:r>
                <a:rPr kumimoji="0" lang="en-US" sz="1200">
                  <a:solidFill>
                    <a:srgbClr val="000000"/>
                  </a:solidFill>
                  <a:latin typeface="Arial" charset="0"/>
                </a:rPr>
                <a:t>0</a:t>
              </a:r>
              <a:endParaRPr kumimoji="0" lang="en-US" sz="1200"/>
            </a:p>
          </p:txBody>
        </p:sp>
        <p:sp>
          <p:nvSpPr>
            <p:cNvPr id="441257" name="Line 937"/>
            <p:cNvSpPr>
              <a:spLocks noChangeShapeType="1"/>
            </p:cNvSpPr>
            <p:nvPr/>
          </p:nvSpPr>
          <p:spPr bwMode="auto">
            <a:xfrm>
              <a:off x="1586" y="1351"/>
              <a:ext cx="21" cy="1"/>
            </a:xfrm>
            <a:prstGeom prst="line">
              <a:avLst/>
            </a:prstGeom>
            <a:noFill/>
            <a:ln w="17463">
              <a:solidFill>
                <a:srgbClr val="000000"/>
              </a:solidFill>
              <a:round/>
              <a:headEnd/>
              <a:tailEnd/>
            </a:ln>
          </p:spPr>
          <p:txBody>
            <a:bodyPr/>
            <a:lstStyle/>
            <a:p>
              <a:endParaRPr lang="en-US"/>
            </a:p>
          </p:txBody>
        </p:sp>
        <p:sp>
          <p:nvSpPr>
            <p:cNvPr id="441258" name="Line 938"/>
            <p:cNvSpPr>
              <a:spLocks noChangeShapeType="1"/>
            </p:cNvSpPr>
            <p:nvPr/>
          </p:nvSpPr>
          <p:spPr bwMode="auto">
            <a:xfrm>
              <a:off x="1586" y="1709"/>
              <a:ext cx="21" cy="1"/>
            </a:xfrm>
            <a:prstGeom prst="line">
              <a:avLst/>
            </a:prstGeom>
            <a:noFill/>
            <a:ln w="17463">
              <a:solidFill>
                <a:srgbClr val="000000"/>
              </a:solidFill>
              <a:round/>
              <a:headEnd/>
              <a:tailEnd/>
            </a:ln>
          </p:spPr>
          <p:txBody>
            <a:bodyPr/>
            <a:lstStyle/>
            <a:p>
              <a:endParaRPr lang="en-US"/>
            </a:p>
          </p:txBody>
        </p:sp>
        <p:sp>
          <p:nvSpPr>
            <p:cNvPr id="441259" name="Line 939"/>
            <p:cNvSpPr>
              <a:spLocks noChangeShapeType="1"/>
            </p:cNvSpPr>
            <p:nvPr/>
          </p:nvSpPr>
          <p:spPr bwMode="auto">
            <a:xfrm>
              <a:off x="1586" y="2058"/>
              <a:ext cx="21" cy="1"/>
            </a:xfrm>
            <a:prstGeom prst="line">
              <a:avLst/>
            </a:prstGeom>
            <a:noFill/>
            <a:ln w="17463">
              <a:solidFill>
                <a:srgbClr val="000000"/>
              </a:solidFill>
              <a:round/>
              <a:headEnd/>
              <a:tailEnd/>
            </a:ln>
          </p:spPr>
          <p:txBody>
            <a:bodyPr/>
            <a:lstStyle/>
            <a:p>
              <a:endParaRPr lang="en-US"/>
            </a:p>
          </p:txBody>
        </p:sp>
        <p:sp>
          <p:nvSpPr>
            <p:cNvPr id="441260" name="Line 940"/>
            <p:cNvSpPr>
              <a:spLocks noChangeShapeType="1"/>
            </p:cNvSpPr>
            <p:nvPr/>
          </p:nvSpPr>
          <p:spPr bwMode="auto">
            <a:xfrm>
              <a:off x="1586" y="2416"/>
              <a:ext cx="21" cy="1"/>
            </a:xfrm>
            <a:prstGeom prst="line">
              <a:avLst/>
            </a:prstGeom>
            <a:noFill/>
            <a:ln w="17463">
              <a:solidFill>
                <a:srgbClr val="000000"/>
              </a:solidFill>
              <a:round/>
              <a:headEnd/>
              <a:tailEnd/>
            </a:ln>
          </p:spPr>
          <p:txBody>
            <a:bodyPr/>
            <a:lstStyle/>
            <a:p>
              <a:endParaRPr lang="en-US"/>
            </a:p>
          </p:txBody>
        </p:sp>
        <p:sp>
          <p:nvSpPr>
            <p:cNvPr id="441261" name="Line 941"/>
            <p:cNvSpPr>
              <a:spLocks noChangeShapeType="1"/>
            </p:cNvSpPr>
            <p:nvPr/>
          </p:nvSpPr>
          <p:spPr bwMode="auto">
            <a:xfrm>
              <a:off x="1586" y="2764"/>
              <a:ext cx="21" cy="1"/>
            </a:xfrm>
            <a:prstGeom prst="line">
              <a:avLst/>
            </a:prstGeom>
            <a:noFill/>
            <a:ln w="17463">
              <a:solidFill>
                <a:srgbClr val="000000"/>
              </a:solidFill>
              <a:round/>
              <a:headEnd/>
              <a:tailEnd/>
            </a:ln>
          </p:spPr>
          <p:txBody>
            <a:bodyPr/>
            <a:lstStyle/>
            <a:p>
              <a:endParaRPr lang="en-US"/>
            </a:p>
          </p:txBody>
        </p:sp>
        <p:sp>
          <p:nvSpPr>
            <p:cNvPr id="441262" name="Line 942"/>
            <p:cNvSpPr>
              <a:spLocks noChangeShapeType="1"/>
            </p:cNvSpPr>
            <p:nvPr/>
          </p:nvSpPr>
          <p:spPr bwMode="auto">
            <a:xfrm>
              <a:off x="1586" y="3123"/>
              <a:ext cx="21" cy="1"/>
            </a:xfrm>
            <a:prstGeom prst="line">
              <a:avLst/>
            </a:prstGeom>
            <a:noFill/>
            <a:ln w="17463">
              <a:solidFill>
                <a:srgbClr val="000000"/>
              </a:solidFill>
              <a:round/>
              <a:headEnd/>
              <a:tailEnd/>
            </a:ln>
          </p:spPr>
          <p:txBody>
            <a:bodyPr/>
            <a:lstStyle/>
            <a:p>
              <a:endParaRPr lang="en-US"/>
            </a:p>
          </p:txBody>
        </p:sp>
        <p:sp>
          <p:nvSpPr>
            <p:cNvPr id="441263" name="Line 943"/>
            <p:cNvSpPr>
              <a:spLocks noChangeShapeType="1"/>
            </p:cNvSpPr>
            <p:nvPr/>
          </p:nvSpPr>
          <p:spPr bwMode="auto">
            <a:xfrm>
              <a:off x="4060" y="3133"/>
              <a:ext cx="1" cy="10"/>
            </a:xfrm>
            <a:prstGeom prst="line">
              <a:avLst/>
            </a:prstGeom>
            <a:noFill/>
            <a:ln w="17463">
              <a:solidFill>
                <a:srgbClr val="000000"/>
              </a:solidFill>
              <a:round/>
              <a:headEnd/>
              <a:tailEnd/>
            </a:ln>
          </p:spPr>
          <p:txBody>
            <a:bodyPr/>
            <a:lstStyle/>
            <a:p>
              <a:endParaRPr lang="en-US"/>
            </a:p>
          </p:txBody>
        </p:sp>
        <p:sp>
          <p:nvSpPr>
            <p:cNvPr id="441264" name="Line 944"/>
            <p:cNvSpPr>
              <a:spLocks noChangeShapeType="1"/>
            </p:cNvSpPr>
            <p:nvPr/>
          </p:nvSpPr>
          <p:spPr bwMode="auto">
            <a:xfrm>
              <a:off x="3902" y="3133"/>
              <a:ext cx="1" cy="10"/>
            </a:xfrm>
            <a:prstGeom prst="line">
              <a:avLst/>
            </a:prstGeom>
            <a:noFill/>
            <a:ln w="17463">
              <a:solidFill>
                <a:srgbClr val="000000"/>
              </a:solidFill>
              <a:round/>
              <a:headEnd/>
              <a:tailEnd/>
            </a:ln>
          </p:spPr>
          <p:txBody>
            <a:bodyPr/>
            <a:lstStyle/>
            <a:p>
              <a:endParaRPr lang="en-US"/>
            </a:p>
          </p:txBody>
        </p:sp>
        <p:sp>
          <p:nvSpPr>
            <p:cNvPr id="441265" name="Line 945"/>
            <p:cNvSpPr>
              <a:spLocks noChangeShapeType="1"/>
            </p:cNvSpPr>
            <p:nvPr/>
          </p:nvSpPr>
          <p:spPr bwMode="auto">
            <a:xfrm>
              <a:off x="3743" y="3133"/>
              <a:ext cx="1" cy="10"/>
            </a:xfrm>
            <a:prstGeom prst="line">
              <a:avLst/>
            </a:prstGeom>
            <a:noFill/>
            <a:ln w="17463">
              <a:solidFill>
                <a:srgbClr val="000000"/>
              </a:solidFill>
              <a:round/>
              <a:headEnd/>
              <a:tailEnd/>
            </a:ln>
          </p:spPr>
          <p:txBody>
            <a:bodyPr/>
            <a:lstStyle/>
            <a:p>
              <a:endParaRPr lang="en-US"/>
            </a:p>
          </p:txBody>
        </p:sp>
        <p:sp>
          <p:nvSpPr>
            <p:cNvPr id="441266" name="Line 946"/>
            <p:cNvSpPr>
              <a:spLocks noChangeShapeType="1"/>
            </p:cNvSpPr>
            <p:nvPr/>
          </p:nvSpPr>
          <p:spPr bwMode="auto">
            <a:xfrm>
              <a:off x="3585" y="3133"/>
              <a:ext cx="1" cy="10"/>
            </a:xfrm>
            <a:prstGeom prst="line">
              <a:avLst/>
            </a:prstGeom>
            <a:noFill/>
            <a:ln w="17463">
              <a:solidFill>
                <a:srgbClr val="000000"/>
              </a:solidFill>
              <a:round/>
              <a:headEnd/>
              <a:tailEnd/>
            </a:ln>
          </p:spPr>
          <p:txBody>
            <a:bodyPr/>
            <a:lstStyle/>
            <a:p>
              <a:endParaRPr lang="en-US"/>
            </a:p>
          </p:txBody>
        </p:sp>
        <p:sp>
          <p:nvSpPr>
            <p:cNvPr id="441267" name="Line 947"/>
            <p:cNvSpPr>
              <a:spLocks noChangeShapeType="1"/>
            </p:cNvSpPr>
            <p:nvPr/>
          </p:nvSpPr>
          <p:spPr bwMode="auto">
            <a:xfrm>
              <a:off x="3426" y="3133"/>
              <a:ext cx="1" cy="10"/>
            </a:xfrm>
            <a:prstGeom prst="line">
              <a:avLst/>
            </a:prstGeom>
            <a:noFill/>
            <a:ln w="17463">
              <a:solidFill>
                <a:srgbClr val="000000"/>
              </a:solidFill>
              <a:round/>
              <a:headEnd/>
              <a:tailEnd/>
            </a:ln>
          </p:spPr>
          <p:txBody>
            <a:bodyPr/>
            <a:lstStyle/>
            <a:p>
              <a:endParaRPr lang="en-US"/>
            </a:p>
          </p:txBody>
        </p:sp>
        <p:sp>
          <p:nvSpPr>
            <p:cNvPr id="441268" name="Line 948"/>
            <p:cNvSpPr>
              <a:spLocks noChangeShapeType="1"/>
            </p:cNvSpPr>
            <p:nvPr/>
          </p:nvSpPr>
          <p:spPr bwMode="auto">
            <a:xfrm>
              <a:off x="3267" y="3133"/>
              <a:ext cx="1" cy="10"/>
            </a:xfrm>
            <a:prstGeom prst="line">
              <a:avLst/>
            </a:prstGeom>
            <a:noFill/>
            <a:ln w="17463">
              <a:solidFill>
                <a:srgbClr val="000000"/>
              </a:solidFill>
              <a:round/>
              <a:headEnd/>
              <a:tailEnd/>
            </a:ln>
          </p:spPr>
          <p:txBody>
            <a:bodyPr/>
            <a:lstStyle/>
            <a:p>
              <a:endParaRPr lang="en-US"/>
            </a:p>
          </p:txBody>
        </p:sp>
        <p:sp>
          <p:nvSpPr>
            <p:cNvPr id="441269" name="Line 949"/>
            <p:cNvSpPr>
              <a:spLocks noChangeShapeType="1"/>
            </p:cNvSpPr>
            <p:nvPr/>
          </p:nvSpPr>
          <p:spPr bwMode="auto">
            <a:xfrm>
              <a:off x="3109" y="3133"/>
              <a:ext cx="1" cy="10"/>
            </a:xfrm>
            <a:prstGeom prst="line">
              <a:avLst/>
            </a:prstGeom>
            <a:noFill/>
            <a:ln w="17463">
              <a:solidFill>
                <a:srgbClr val="000000"/>
              </a:solidFill>
              <a:round/>
              <a:headEnd/>
              <a:tailEnd/>
            </a:ln>
          </p:spPr>
          <p:txBody>
            <a:bodyPr/>
            <a:lstStyle/>
            <a:p>
              <a:endParaRPr lang="en-US"/>
            </a:p>
          </p:txBody>
        </p:sp>
        <p:sp>
          <p:nvSpPr>
            <p:cNvPr id="441270" name="Line 950"/>
            <p:cNvSpPr>
              <a:spLocks noChangeShapeType="1"/>
            </p:cNvSpPr>
            <p:nvPr/>
          </p:nvSpPr>
          <p:spPr bwMode="auto">
            <a:xfrm>
              <a:off x="2950" y="3133"/>
              <a:ext cx="1" cy="10"/>
            </a:xfrm>
            <a:prstGeom prst="line">
              <a:avLst/>
            </a:prstGeom>
            <a:noFill/>
            <a:ln w="17463">
              <a:solidFill>
                <a:srgbClr val="000000"/>
              </a:solidFill>
              <a:round/>
              <a:headEnd/>
              <a:tailEnd/>
            </a:ln>
          </p:spPr>
          <p:txBody>
            <a:bodyPr/>
            <a:lstStyle/>
            <a:p>
              <a:endParaRPr lang="en-US"/>
            </a:p>
          </p:txBody>
        </p:sp>
        <p:sp>
          <p:nvSpPr>
            <p:cNvPr id="441271" name="Line 951"/>
            <p:cNvSpPr>
              <a:spLocks noChangeShapeType="1"/>
            </p:cNvSpPr>
            <p:nvPr/>
          </p:nvSpPr>
          <p:spPr bwMode="auto">
            <a:xfrm>
              <a:off x="2791" y="3133"/>
              <a:ext cx="1" cy="10"/>
            </a:xfrm>
            <a:prstGeom prst="line">
              <a:avLst/>
            </a:prstGeom>
            <a:noFill/>
            <a:ln w="17463">
              <a:solidFill>
                <a:srgbClr val="000000"/>
              </a:solidFill>
              <a:round/>
              <a:headEnd/>
              <a:tailEnd/>
            </a:ln>
          </p:spPr>
          <p:txBody>
            <a:bodyPr/>
            <a:lstStyle/>
            <a:p>
              <a:endParaRPr lang="en-US"/>
            </a:p>
          </p:txBody>
        </p:sp>
        <p:sp>
          <p:nvSpPr>
            <p:cNvPr id="441272" name="Line 952"/>
            <p:cNvSpPr>
              <a:spLocks noChangeShapeType="1"/>
            </p:cNvSpPr>
            <p:nvPr/>
          </p:nvSpPr>
          <p:spPr bwMode="auto">
            <a:xfrm>
              <a:off x="2633" y="3133"/>
              <a:ext cx="1" cy="10"/>
            </a:xfrm>
            <a:prstGeom prst="line">
              <a:avLst/>
            </a:prstGeom>
            <a:noFill/>
            <a:ln w="17463">
              <a:solidFill>
                <a:srgbClr val="000000"/>
              </a:solidFill>
              <a:round/>
              <a:headEnd/>
              <a:tailEnd/>
            </a:ln>
          </p:spPr>
          <p:txBody>
            <a:bodyPr/>
            <a:lstStyle/>
            <a:p>
              <a:endParaRPr lang="en-US"/>
            </a:p>
          </p:txBody>
        </p:sp>
        <p:sp>
          <p:nvSpPr>
            <p:cNvPr id="441273" name="Line 953"/>
            <p:cNvSpPr>
              <a:spLocks noChangeShapeType="1"/>
            </p:cNvSpPr>
            <p:nvPr/>
          </p:nvSpPr>
          <p:spPr bwMode="auto">
            <a:xfrm>
              <a:off x="2474" y="3133"/>
              <a:ext cx="1" cy="10"/>
            </a:xfrm>
            <a:prstGeom prst="line">
              <a:avLst/>
            </a:prstGeom>
            <a:noFill/>
            <a:ln w="17463">
              <a:solidFill>
                <a:srgbClr val="000000"/>
              </a:solidFill>
              <a:round/>
              <a:headEnd/>
              <a:tailEnd/>
            </a:ln>
          </p:spPr>
          <p:txBody>
            <a:bodyPr/>
            <a:lstStyle/>
            <a:p>
              <a:endParaRPr lang="en-US"/>
            </a:p>
          </p:txBody>
        </p:sp>
        <p:sp>
          <p:nvSpPr>
            <p:cNvPr id="441274" name="Line 954"/>
            <p:cNvSpPr>
              <a:spLocks noChangeShapeType="1"/>
            </p:cNvSpPr>
            <p:nvPr/>
          </p:nvSpPr>
          <p:spPr bwMode="auto">
            <a:xfrm>
              <a:off x="2315" y="3133"/>
              <a:ext cx="1" cy="10"/>
            </a:xfrm>
            <a:prstGeom prst="line">
              <a:avLst/>
            </a:prstGeom>
            <a:noFill/>
            <a:ln w="17463">
              <a:solidFill>
                <a:srgbClr val="000000"/>
              </a:solidFill>
              <a:round/>
              <a:headEnd/>
              <a:tailEnd/>
            </a:ln>
          </p:spPr>
          <p:txBody>
            <a:bodyPr/>
            <a:lstStyle/>
            <a:p>
              <a:endParaRPr lang="en-US"/>
            </a:p>
          </p:txBody>
        </p:sp>
        <p:sp>
          <p:nvSpPr>
            <p:cNvPr id="441275" name="Line 955"/>
            <p:cNvSpPr>
              <a:spLocks noChangeShapeType="1"/>
            </p:cNvSpPr>
            <p:nvPr/>
          </p:nvSpPr>
          <p:spPr bwMode="auto">
            <a:xfrm>
              <a:off x="2157" y="3133"/>
              <a:ext cx="1" cy="10"/>
            </a:xfrm>
            <a:prstGeom prst="line">
              <a:avLst/>
            </a:prstGeom>
            <a:noFill/>
            <a:ln w="17463">
              <a:solidFill>
                <a:srgbClr val="000000"/>
              </a:solidFill>
              <a:round/>
              <a:headEnd/>
              <a:tailEnd/>
            </a:ln>
          </p:spPr>
          <p:txBody>
            <a:bodyPr/>
            <a:lstStyle/>
            <a:p>
              <a:endParaRPr lang="en-US"/>
            </a:p>
          </p:txBody>
        </p:sp>
        <p:sp>
          <p:nvSpPr>
            <p:cNvPr id="441276" name="Line 956"/>
            <p:cNvSpPr>
              <a:spLocks noChangeShapeType="1"/>
            </p:cNvSpPr>
            <p:nvPr/>
          </p:nvSpPr>
          <p:spPr bwMode="auto">
            <a:xfrm>
              <a:off x="1998" y="3133"/>
              <a:ext cx="1" cy="10"/>
            </a:xfrm>
            <a:prstGeom prst="line">
              <a:avLst/>
            </a:prstGeom>
            <a:noFill/>
            <a:ln w="17463">
              <a:solidFill>
                <a:srgbClr val="000000"/>
              </a:solidFill>
              <a:round/>
              <a:headEnd/>
              <a:tailEnd/>
            </a:ln>
          </p:spPr>
          <p:txBody>
            <a:bodyPr/>
            <a:lstStyle/>
            <a:p>
              <a:endParaRPr lang="en-US"/>
            </a:p>
          </p:txBody>
        </p:sp>
        <p:sp>
          <p:nvSpPr>
            <p:cNvPr id="441277" name="Line 957"/>
            <p:cNvSpPr>
              <a:spLocks noChangeShapeType="1"/>
            </p:cNvSpPr>
            <p:nvPr/>
          </p:nvSpPr>
          <p:spPr bwMode="auto">
            <a:xfrm>
              <a:off x="1839" y="3133"/>
              <a:ext cx="1" cy="10"/>
            </a:xfrm>
            <a:prstGeom prst="line">
              <a:avLst/>
            </a:prstGeom>
            <a:noFill/>
            <a:ln w="17463">
              <a:solidFill>
                <a:srgbClr val="000000"/>
              </a:solidFill>
              <a:round/>
              <a:headEnd/>
              <a:tailEnd/>
            </a:ln>
          </p:spPr>
          <p:txBody>
            <a:bodyPr/>
            <a:lstStyle/>
            <a:p>
              <a:endParaRPr lang="en-US"/>
            </a:p>
          </p:txBody>
        </p:sp>
        <p:sp>
          <p:nvSpPr>
            <p:cNvPr id="441278" name="Line 958"/>
            <p:cNvSpPr>
              <a:spLocks noChangeShapeType="1"/>
            </p:cNvSpPr>
            <p:nvPr/>
          </p:nvSpPr>
          <p:spPr bwMode="auto">
            <a:xfrm>
              <a:off x="1681" y="3133"/>
              <a:ext cx="1" cy="10"/>
            </a:xfrm>
            <a:prstGeom prst="line">
              <a:avLst/>
            </a:prstGeom>
            <a:noFill/>
            <a:ln w="17463">
              <a:solidFill>
                <a:srgbClr val="000000"/>
              </a:solidFill>
              <a:round/>
              <a:headEnd/>
              <a:tailEnd/>
            </a:ln>
          </p:spPr>
          <p:txBody>
            <a:bodyPr/>
            <a:lstStyle/>
            <a:p>
              <a:endParaRPr lang="en-US"/>
            </a:p>
          </p:txBody>
        </p:sp>
        <p:sp>
          <p:nvSpPr>
            <p:cNvPr id="441279" name="Freeform 959"/>
            <p:cNvSpPr>
              <a:spLocks/>
            </p:cNvSpPr>
            <p:nvPr/>
          </p:nvSpPr>
          <p:spPr bwMode="auto">
            <a:xfrm>
              <a:off x="1607" y="1351"/>
              <a:ext cx="2528" cy="1772"/>
            </a:xfrm>
            <a:custGeom>
              <a:avLst/>
              <a:gdLst/>
              <a:ahLst/>
              <a:cxnLst>
                <a:cxn ang="0">
                  <a:pos x="2528" y="1772"/>
                </a:cxn>
                <a:cxn ang="0">
                  <a:pos x="0" y="0"/>
                </a:cxn>
                <a:cxn ang="0">
                  <a:pos x="0" y="1772"/>
                </a:cxn>
                <a:cxn ang="0">
                  <a:pos x="2528" y="1772"/>
                </a:cxn>
              </a:cxnLst>
              <a:rect l="0" t="0" r="r" b="b"/>
              <a:pathLst>
                <a:path w="2528" h="1772">
                  <a:moveTo>
                    <a:pt x="2528" y="1772"/>
                  </a:moveTo>
                  <a:lnTo>
                    <a:pt x="0" y="0"/>
                  </a:lnTo>
                  <a:lnTo>
                    <a:pt x="0" y="1772"/>
                  </a:lnTo>
                  <a:lnTo>
                    <a:pt x="2528" y="1772"/>
                  </a:lnTo>
                  <a:close/>
                </a:path>
              </a:pathLst>
            </a:custGeom>
            <a:solidFill>
              <a:srgbClr val="FFFFFF"/>
            </a:solidFill>
            <a:ln w="9525">
              <a:noFill/>
              <a:round/>
              <a:headEnd/>
              <a:tailEnd/>
            </a:ln>
          </p:spPr>
          <p:txBody>
            <a:bodyPr/>
            <a:lstStyle/>
            <a:p>
              <a:endParaRPr lang="en-US"/>
            </a:p>
          </p:txBody>
        </p:sp>
        <p:sp>
          <p:nvSpPr>
            <p:cNvPr id="441280" name="Freeform 960"/>
            <p:cNvSpPr>
              <a:spLocks/>
            </p:cNvSpPr>
            <p:nvPr/>
          </p:nvSpPr>
          <p:spPr bwMode="auto">
            <a:xfrm>
              <a:off x="1607" y="1351"/>
              <a:ext cx="2528" cy="1772"/>
            </a:xfrm>
            <a:custGeom>
              <a:avLst/>
              <a:gdLst/>
              <a:ahLst/>
              <a:cxnLst>
                <a:cxn ang="0">
                  <a:pos x="0" y="0"/>
                </a:cxn>
                <a:cxn ang="0">
                  <a:pos x="2528" y="0"/>
                </a:cxn>
                <a:cxn ang="0">
                  <a:pos x="2528" y="1772"/>
                </a:cxn>
                <a:cxn ang="0">
                  <a:pos x="0" y="0"/>
                </a:cxn>
              </a:cxnLst>
              <a:rect l="0" t="0" r="r" b="b"/>
              <a:pathLst>
                <a:path w="2528" h="1772">
                  <a:moveTo>
                    <a:pt x="0" y="0"/>
                  </a:moveTo>
                  <a:lnTo>
                    <a:pt x="2528" y="0"/>
                  </a:lnTo>
                  <a:lnTo>
                    <a:pt x="2528" y="1772"/>
                  </a:lnTo>
                  <a:lnTo>
                    <a:pt x="0" y="0"/>
                  </a:lnTo>
                  <a:close/>
                </a:path>
              </a:pathLst>
            </a:custGeom>
            <a:solidFill>
              <a:srgbClr val="FFFFFF"/>
            </a:solidFill>
            <a:ln w="9525">
              <a:noFill/>
              <a:round/>
              <a:headEnd/>
              <a:tailEnd/>
            </a:ln>
          </p:spPr>
          <p:txBody>
            <a:bodyPr/>
            <a:lstStyle/>
            <a:p>
              <a:endParaRPr lang="en-US"/>
            </a:p>
          </p:txBody>
        </p:sp>
        <p:sp>
          <p:nvSpPr>
            <p:cNvPr id="441281" name="Line 961"/>
            <p:cNvSpPr>
              <a:spLocks noChangeShapeType="1"/>
            </p:cNvSpPr>
            <p:nvPr/>
          </p:nvSpPr>
          <p:spPr bwMode="auto">
            <a:xfrm>
              <a:off x="1607" y="3123"/>
              <a:ext cx="2528" cy="1"/>
            </a:xfrm>
            <a:prstGeom prst="line">
              <a:avLst/>
            </a:prstGeom>
            <a:noFill/>
            <a:ln w="17463">
              <a:solidFill>
                <a:srgbClr val="000000"/>
              </a:solidFill>
              <a:round/>
              <a:headEnd/>
              <a:tailEnd/>
            </a:ln>
          </p:spPr>
          <p:txBody>
            <a:bodyPr/>
            <a:lstStyle/>
            <a:p>
              <a:endParaRPr lang="en-US"/>
            </a:p>
          </p:txBody>
        </p:sp>
        <p:sp>
          <p:nvSpPr>
            <p:cNvPr id="441282" name="Line 962"/>
            <p:cNvSpPr>
              <a:spLocks noChangeShapeType="1"/>
            </p:cNvSpPr>
            <p:nvPr/>
          </p:nvSpPr>
          <p:spPr bwMode="auto">
            <a:xfrm flipV="1">
              <a:off x="4135" y="1351"/>
              <a:ext cx="1" cy="1772"/>
            </a:xfrm>
            <a:prstGeom prst="line">
              <a:avLst/>
            </a:prstGeom>
            <a:noFill/>
            <a:ln w="17463">
              <a:solidFill>
                <a:srgbClr val="000000"/>
              </a:solidFill>
              <a:round/>
              <a:headEnd/>
              <a:tailEnd/>
            </a:ln>
          </p:spPr>
          <p:txBody>
            <a:bodyPr/>
            <a:lstStyle/>
            <a:p>
              <a:endParaRPr lang="en-US"/>
            </a:p>
          </p:txBody>
        </p:sp>
        <p:sp>
          <p:nvSpPr>
            <p:cNvPr id="441283" name="Line 963"/>
            <p:cNvSpPr>
              <a:spLocks noChangeShapeType="1"/>
            </p:cNvSpPr>
            <p:nvPr/>
          </p:nvSpPr>
          <p:spPr bwMode="auto">
            <a:xfrm flipH="1">
              <a:off x="1607" y="1351"/>
              <a:ext cx="2528" cy="1"/>
            </a:xfrm>
            <a:prstGeom prst="line">
              <a:avLst/>
            </a:prstGeom>
            <a:noFill/>
            <a:ln w="17463">
              <a:solidFill>
                <a:srgbClr val="000000"/>
              </a:solidFill>
              <a:round/>
              <a:headEnd/>
              <a:tailEnd/>
            </a:ln>
          </p:spPr>
          <p:txBody>
            <a:bodyPr/>
            <a:lstStyle/>
            <a:p>
              <a:endParaRPr lang="en-US"/>
            </a:p>
          </p:txBody>
        </p:sp>
        <p:sp>
          <p:nvSpPr>
            <p:cNvPr id="441284" name="Line 964"/>
            <p:cNvSpPr>
              <a:spLocks noChangeShapeType="1"/>
            </p:cNvSpPr>
            <p:nvPr/>
          </p:nvSpPr>
          <p:spPr bwMode="auto">
            <a:xfrm>
              <a:off x="1607" y="1351"/>
              <a:ext cx="1" cy="1772"/>
            </a:xfrm>
            <a:prstGeom prst="line">
              <a:avLst/>
            </a:prstGeom>
            <a:noFill/>
            <a:ln w="17463">
              <a:solidFill>
                <a:srgbClr val="000000"/>
              </a:solidFill>
              <a:round/>
              <a:headEnd/>
              <a:tailEnd/>
            </a:ln>
          </p:spPr>
          <p:txBody>
            <a:bodyPr/>
            <a:lstStyle/>
            <a:p>
              <a:endParaRPr lang="en-US"/>
            </a:p>
          </p:txBody>
        </p:sp>
        <p:sp>
          <p:nvSpPr>
            <p:cNvPr id="441285" name="Freeform 965"/>
            <p:cNvSpPr>
              <a:spLocks/>
            </p:cNvSpPr>
            <p:nvPr/>
          </p:nvSpPr>
          <p:spPr bwMode="auto">
            <a:xfrm>
              <a:off x="3976" y="3092"/>
              <a:ext cx="1" cy="31"/>
            </a:xfrm>
            <a:custGeom>
              <a:avLst/>
              <a:gdLst/>
              <a:ahLst/>
              <a:cxnLst>
                <a:cxn ang="0">
                  <a:pos x="0" y="31"/>
                </a:cxn>
                <a:cxn ang="0">
                  <a:pos x="0" y="0"/>
                </a:cxn>
                <a:cxn ang="0">
                  <a:pos x="0" y="31"/>
                </a:cxn>
              </a:cxnLst>
              <a:rect l="0" t="0" r="r" b="b"/>
              <a:pathLst>
                <a:path h="31">
                  <a:moveTo>
                    <a:pt x="0" y="31"/>
                  </a:moveTo>
                  <a:lnTo>
                    <a:pt x="0" y="0"/>
                  </a:lnTo>
                  <a:lnTo>
                    <a:pt x="0" y="31"/>
                  </a:lnTo>
                  <a:close/>
                </a:path>
              </a:pathLst>
            </a:custGeom>
            <a:solidFill>
              <a:srgbClr val="FF0000"/>
            </a:solidFill>
            <a:ln w="9525">
              <a:noFill/>
              <a:round/>
              <a:headEnd/>
              <a:tailEnd/>
            </a:ln>
          </p:spPr>
          <p:txBody>
            <a:bodyPr/>
            <a:lstStyle/>
            <a:p>
              <a:endParaRPr lang="en-US"/>
            </a:p>
          </p:txBody>
        </p:sp>
        <p:sp>
          <p:nvSpPr>
            <p:cNvPr id="441286" name="Freeform 966"/>
            <p:cNvSpPr>
              <a:spLocks/>
            </p:cNvSpPr>
            <p:nvPr/>
          </p:nvSpPr>
          <p:spPr bwMode="auto">
            <a:xfrm>
              <a:off x="3976" y="3092"/>
              <a:ext cx="159" cy="31"/>
            </a:xfrm>
            <a:custGeom>
              <a:avLst/>
              <a:gdLst/>
              <a:ahLst/>
              <a:cxnLst>
                <a:cxn ang="0">
                  <a:pos x="0" y="31"/>
                </a:cxn>
                <a:cxn ang="0">
                  <a:pos x="159" y="0"/>
                </a:cxn>
                <a:cxn ang="0">
                  <a:pos x="0" y="0"/>
                </a:cxn>
                <a:cxn ang="0">
                  <a:pos x="0" y="31"/>
                </a:cxn>
              </a:cxnLst>
              <a:rect l="0" t="0" r="r" b="b"/>
              <a:pathLst>
                <a:path w="159" h="31">
                  <a:moveTo>
                    <a:pt x="0" y="31"/>
                  </a:moveTo>
                  <a:lnTo>
                    <a:pt x="159" y="0"/>
                  </a:lnTo>
                  <a:lnTo>
                    <a:pt x="0" y="0"/>
                  </a:lnTo>
                  <a:lnTo>
                    <a:pt x="0" y="31"/>
                  </a:lnTo>
                  <a:close/>
                </a:path>
              </a:pathLst>
            </a:custGeom>
            <a:solidFill>
              <a:srgbClr val="FF0000"/>
            </a:solidFill>
            <a:ln w="9525">
              <a:noFill/>
              <a:round/>
              <a:headEnd/>
              <a:tailEnd/>
            </a:ln>
          </p:spPr>
          <p:txBody>
            <a:bodyPr/>
            <a:lstStyle/>
            <a:p>
              <a:endParaRPr lang="en-US"/>
            </a:p>
          </p:txBody>
        </p:sp>
        <p:sp>
          <p:nvSpPr>
            <p:cNvPr id="441287" name="Freeform 967"/>
            <p:cNvSpPr>
              <a:spLocks/>
            </p:cNvSpPr>
            <p:nvPr/>
          </p:nvSpPr>
          <p:spPr bwMode="auto">
            <a:xfrm>
              <a:off x="3976" y="3092"/>
              <a:ext cx="159" cy="31"/>
            </a:xfrm>
            <a:custGeom>
              <a:avLst/>
              <a:gdLst/>
              <a:ahLst/>
              <a:cxnLst>
                <a:cxn ang="0">
                  <a:pos x="0" y="31"/>
                </a:cxn>
                <a:cxn ang="0">
                  <a:pos x="159" y="0"/>
                </a:cxn>
                <a:cxn ang="0">
                  <a:pos x="159" y="31"/>
                </a:cxn>
                <a:cxn ang="0">
                  <a:pos x="0" y="31"/>
                </a:cxn>
              </a:cxnLst>
              <a:rect l="0" t="0" r="r" b="b"/>
              <a:pathLst>
                <a:path w="159" h="31">
                  <a:moveTo>
                    <a:pt x="0" y="31"/>
                  </a:moveTo>
                  <a:lnTo>
                    <a:pt x="159" y="0"/>
                  </a:lnTo>
                  <a:lnTo>
                    <a:pt x="159" y="31"/>
                  </a:lnTo>
                  <a:lnTo>
                    <a:pt x="0" y="31"/>
                  </a:lnTo>
                  <a:close/>
                </a:path>
              </a:pathLst>
            </a:custGeom>
            <a:solidFill>
              <a:srgbClr val="FF0000"/>
            </a:solidFill>
            <a:ln w="9525">
              <a:noFill/>
              <a:round/>
              <a:headEnd/>
              <a:tailEnd/>
            </a:ln>
          </p:spPr>
          <p:txBody>
            <a:bodyPr/>
            <a:lstStyle/>
            <a:p>
              <a:endParaRPr lang="en-US"/>
            </a:p>
          </p:txBody>
        </p:sp>
        <p:sp>
          <p:nvSpPr>
            <p:cNvPr id="441288" name="Freeform 968"/>
            <p:cNvSpPr>
              <a:spLocks/>
            </p:cNvSpPr>
            <p:nvPr/>
          </p:nvSpPr>
          <p:spPr bwMode="auto">
            <a:xfrm>
              <a:off x="3976" y="3092"/>
              <a:ext cx="159" cy="31"/>
            </a:xfrm>
            <a:custGeom>
              <a:avLst/>
              <a:gdLst/>
              <a:ahLst/>
              <a:cxnLst>
                <a:cxn ang="0">
                  <a:pos x="0" y="31"/>
                </a:cxn>
                <a:cxn ang="0">
                  <a:pos x="0" y="0"/>
                </a:cxn>
                <a:cxn ang="0">
                  <a:pos x="159" y="0"/>
                </a:cxn>
                <a:cxn ang="0">
                  <a:pos x="159" y="31"/>
                </a:cxn>
                <a:cxn ang="0">
                  <a:pos x="0" y="31"/>
                </a:cxn>
                <a:cxn ang="0">
                  <a:pos x="0" y="31"/>
                </a:cxn>
              </a:cxnLst>
              <a:rect l="0" t="0" r="r" b="b"/>
              <a:pathLst>
                <a:path w="159" h="31">
                  <a:moveTo>
                    <a:pt x="0" y="31"/>
                  </a:moveTo>
                  <a:lnTo>
                    <a:pt x="0" y="0"/>
                  </a:lnTo>
                  <a:lnTo>
                    <a:pt x="159" y="0"/>
                  </a:lnTo>
                  <a:lnTo>
                    <a:pt x="159" y="31"/>
                  </a:lnTo>
                  <a:lnTo>
                    <a:pt x="0" y="31"/>
                  </a:lnTo>
                  <a:lnTo>
                    <a:pt x="0" y="31"/>
                  </a:lnTo>
                </a:path>
              </a:pathLst>
            </a:custGeom>
            <a:noFill/>
            <a:ln w="17463">
              <a:solidFill>
                <a:srgbClr val="000000"/>
              </a:solidFill>
              <a:prstDash val="solid"/>
              <a:round/>
              <a:headEnd/>
              <a:tailEnd/>
            </a:ln>
          </p:spPr>
          <p:txBody>
            <a:bodyPr/>
            <a:lstStyle/>
            <a:p>
              <a:endParaRPr lang="en-US"/>
            </a:p>
          </p:txBody>
        </p:sp>
        <p:sp>
          <p:nvSpPr>
            <p:cNvPr id="441289" name="Freeform 969"/>
            <p:cNvSpPr>
              <a:spLocks/>
            </p:cNvSpPr>
            <p:nvPr/>
          </p:nvSpPr>
          <p:spPr bwMode="auto">
            <a:xfrm>
              <a:off x="3817" y="2949"/>
              <a:ext cx="1" cy="174"/>
            </a:xfrm>
            <a:custGeom>
              <a:avLst/>
              <a:gdLst/>
              <a:ahLst/>
              <a:cxnLst>
                <a:cxn ang="0">
                  <a:pos x="0" y="174"/>
                </a:cxn>
                <a:cxn ang="0">
                  <a:pos x="0" y="0"/>
                </a:cxn>
                <a:cxn ang="0">
                  <a:pos x="0" y="174"/>
                </a:cxn>
              </a:cxnLst>
              <a:rect l="0" t="0" r="r" b="b"/>
              <a:pathLst>
                <a:path h="174">
                  <a:moveTo>
                    <a:pt x="0" y="174"/>
                  </a:moveTo>
                  <a:lnTo>
                    <a:pt x="0" y="0"/>
                  </a:lnTo>
                  <a:lnTo>
                    <a:pt x="0" y="174"/>
                  </a:lnTo>
                  <a:close/>
                </a:path>
              </a:pathLst>
            </a:custGeom>
            <a:solidFill>
              <a:srgbClr val="FF0000"/>
            </a:solidFill>
            <a:ln w="9525">
              <a:noFill/>
              <a:round/>
              <a:headEnd/>
              <a:tailEnd/>
            </a:ln>
          </p:spPr>
          <p:txBody>
            <a:bodyPr/>
            <a:lstStyle/>
            <a:p>
              <a:endParaRPr lang="en-US"/>
            </a:p>
          </p:txBody>
        </p:sp>
        <p:sp>
          <p:nvSpPr>
            <p:cNvPr id="441290" name="Freeform 970"/>
            <p:cNvSpPr>
              <a:spLocks/>
            </p:cNvSpPr>
            <p:nvPr/>
          </p:nvSpPr>
          <p:spPr bwMode="auto">
            <a:xfrm>
              <a:off x="3817" y="2949"/>
              <a:ext cx="159" cy="174"/>
            </a:xfrm>
            <a:custGeom>
              <a:avLst/>
              <a:gdLst/>
              <a:ahLst/>
              <a:cxnLst>
                <a:cxn ang="0">
                  <a:pos x="0" y="174"/>
                </a:cxn>
                <a:cxn ang="0">
                  <a:pos x="159" y="0"/>
                </a:cxn>
                <a:cxn ang="0">
                  <a:pos x="0" y="0"/>
                </a:cxn>
                <a:cxn ang="0">
                  <a:pos x="0" y="174"/>
                </a:cxn>
              </a:cxnLst>
              <a:rect l="0" t="0" r="r" b="b"/>
              <a:pathLst>
                <a:path w="159" h="174">
                  <a:moveTo>
                    <a:pt x="0" y="174"/>
                  </a:moveTo>
                  <a:lnTo>
                    <a:pt x="159" y="0"/>
                  </a:lnTo>
                  <a:lnTo>
                    <a:pt x="0" y="0"/>
                  </a:lnTo>
                  <a:lnTo>
                    <a:pt x="0" y="174"/>
                  </a:lnTo>
                  <a:close/>
                </a:path>
              </a:pathLst>
            </a:custGeom>
            <a:solidFill>
              <a:srgbClr val="FF0000"/>
            </a:solidFill>
            <a:ln w="9525">
              <a:noFill/>
              <a:round/>
              <a:headEnd/>
              <a:tailEnd/>
            </a:ln>
          </p:spPr>
          <p:txBody>
            <a:bodyPr/>
            <a:lstStyle/>
            <a:p>
              <a:endParaRPr lang="en-US"/>
            </a:p>
          </p:txBody>
        </p:sp>
        <p:sp>
          <p:nvSpPr>
            <p:cNvPr id="441291" name="Freeform 971"/>
            <p:cNvSpPr>
              <a:spLocks/>
            </p:cNvSpPr>
            <p:nvPr/>
          </p:nvSpPr>
          <p:spPr bwMode="auto">
            <a:xfrm>
              <a:off x="3817" y="2949"/>
              <a:ext cx="159" cy="174"/>
            </a:xfrm>
            <a:custGeom>
              <a:avLst/>
              <a:gdLst/>
              <a:ahLst/>
              <a:cxnLst>
                <a:cxn ang="0">
                  <a:pos x="0" y="174"/>
                </a:cxn>
                <a:cxn ang="0">
                  <a:pos x="159" y="0"/>
                </a:cxn>
                <a:cxn ang="0">
                  <a:pos x="159" y="174"/>
                </a:cxn>
                <a:cxn ang="0">
                  <a:pos x="0" y="174"/>
                </a:cxn>
              </a:cxnLst>
              <a:rect l="0" t="0" r="r" b="b"/>
              <a:pathLst>
                <a:path w="159" h="174">
                  <a:moveTo>
                    <a:pt x="0" y="174"/>
                  </a:moveTo>
                  <a:lnTo>
                    <a:pt x="159" y="0"/>
                  </a:lnTo>
                  <a:lnTo>
                    <a:pt x="159" y="174"/>
                  </a:lnTo>
                  <a:lnTo>
                    <a:pt x="0" y="174"/>
                  </a:lnTo>
                  <a:close/>
                </a:path>
              </a:pathLst>
            </a:custGeom>
            <a:solidFill>
              <a:srgbClr val="FF0000"/>
            </a:solidFill>
            <a:ln w="9525">
              <a:noFill/>
              <a:round/>
              <a:headEnd/>
              <a:tailEnd/>
            </a:ln>
          </p:spPr>
          <p:txBody>
            <a:bodyPr/>
            <a:lstStyle/>
            <a:p>
              <a:endParaRPr lang="en-US"/>
            </a:p>
          </p:txBody>
        </p:sp>
        <p:sp>
          <p:nvSpPr>
            <p:cNvPr id="441292" name="Freeform 972"/>
            <p:cNvSpPr>
              <a:spLocks/>
            </p:cNvSpPr>
            <p:nvPr/>
          </p:nvSpPr>
          <p:spPr bwMode="auto">
            <a:xfrm>
              <a:off x="3817" y="2949"/>
              <a:ext cx="159" cy="174"/>
            </a:xfrm>
            <a:custGeom>
              <a:avLst/>
              <a:gdLst/>
              <a:ahLst/>
              <a:cxnLst>
                <a:cxn ang="0">
                  <a:pos x="0" y="174"/>
                </a:cxn>
                <a:cxn ang="0">
                  <a:pos x="0" y="0"/>
                </a:cxn>
                <a:cxn ang="0">
                  <a:pos x="159" y="0"/>
                </a:cxn>
                <a:cxn ang="0">
                  <a:pos x="159" y="174"/>
                </a:cxn>
                <a:cxn ang="0">
                  <a:pos x="0" y="174"/>
                </a:cxn>
                <a:cxn ang="0">
                  <a:pos x="0" y="174"/>
                </a:cxn>
              </a:cxnLst>
              <a:rect l="0" t="0" r="r" b="b"/>
              <a:pathLst>
                <a:path w="159" h="174">
                  <a:moveTo>
                    <a:pt x="0" y="174"/>
                  </a:moveTo>
                  <a:lnTo>
                    <a:pt x="0" y="0"/>
                  </a:lnTo>
                  <a:lnTo>
                    <a:pt x="159" y="0"/>
                  </a:lnTo>
                  <a:lnTo>
                    <a:pt x="159" y="174"/>
                  </a:lnTo>
                  <a:lnTo>
                    <a:pt x="0" y="174"/>
                  </a:lnTo>
                  <a:lnTo>
                    <a:pt x="0" y="174"/>
                  </a:lnTo>
                </a:path>
              </a:pathLst>
            </a:custGeom>
            <a:noFill/>
            <a:ln w="17463">
              <a:solidFill>
                <a:srgbClr val="000000"/>
              </a:solidFill>
              <a:prstDash val="solid"/>
              <a:round/>
              <a:headEnd/>
              <a:tailEnd/>
            </a:ln>
          </p:spPr>
          <p:txBody>
            <a:bodyPr/>
            <a:lstStyle/>
            <a:p>
              <a:endParaRPr lang="en-US"/>
            </a:p>
          </p:txBody>
        </p:sp>
        <p:sp>
          <p:nvSpPr>
            <p:cNvPr id="441293" name="Freeform 973"/>
            <p:cNvSpPr>
              <a:spLocks/>
            </p:cNvSpPr>
            <p:nvPr/>
          </p:nvSpPr>
          <p:spPr bwMode="auto">
            <a:xfrm>
              <a:off x="3659" y="2273"/>
              <a:ext cx="1" cy="850"/>
            </a:xfrm>
            <a:custGeom>
              <a:avLst/>
              <a:gdLst/>
              <a:ahLst/>
              <a:cxnLst>
                <a:cxn ang="0">
                  <a:pos x="0" y="850"/>
                </a:cxn>
                <a:cxn ang="0">
                  <a:pos x="0" y="0"/>
                </a:cxn>
                <a:cxn ang="0">
                  <a:pos x="0" y="850"/>
                </a:cxn>
              </a:cxnLst>
              <a:rect l="0" t="0" r="r" b="b"/>
              <a:pathLst>
                <a:path h="850">
                  <a:moveTo>
                    <a:pt x="0" y="850"/>
                  </a:moveTo>
                  <a:lnTo>
                    <a:pt x="0" y="0"/>
                  </a:lnTo>
                  <a:lnTo>
                    <a:pt x="0" y="850"/>
                  </a:lnTo>
                  <a:close/>
                </a:path>
              </a:pathLst>
            </a:custGeom>
            <a:solidFill>
              <a:srgbClr val="FF0000"/>
            </a:solidFill>
            <a:ln w="9525">
              <a:noFill/>
              <a:round/>
              <a:headEnd/>
              <a:tailEnd/>
            </a:ln>
          </p:spPr>
          <p:txBody>
            <a:bodyPr/>
            <a:lstStyle/>
            <a:p>
              <a:endParaRPr lang="en-US"/>
            </a:p>
          </p:txBody>
        </p:sp>
        <p:sp>
          <p:nvSpPr>
            <p:cNvPr id="441294" name="Freeform 974"/>
            <p:cNvSpPr>
              <a:spLocks/>
            </p:cNvSpPr>
            <p:nvPr/>
          </p:nvSpPr>
          <p:spPr bwMode="auto">
            <a:xfrm>
              <a:off x="3659" y="2273"/>
              <a:ext cx="158" cy="850"/>
            </a:xfrm>
            <a:custGeom>
              <a:avLst/>
              <a:gdLst/>
              <a:ahLst/>
              <a:cxnLst>
                <a:cxn ang="0">
                  <a:pos x="0" y="850"/>
                </a:cxn>
                <a:cxn ang="0">
                  <a:pos x="158" y="0"/>
                </a:cxn>
                <a:cxn ang="0">
                  <a:pos x="0" y="0"/>
                </a:cxn>
                <a:cxn ang="0">
                  <a:pos x="0" y="850"/>
                </a:cxn>
              </a:cxnLst>
              <a:rect l="0" t="0" r="r" b="b"/>
              <a:pathLst>
                <a:path w="158" h="850">
                  <a:moveTo>
                    <a:pt x="0" y="850"/>
                  </a:moveTo>
                  <a:lnTo>
                    <a:pt x="158" y="0"/>
                  </a:lnTo>
                  <a:lnTo>
                    <a:pt x="0" y="0"/>
                  </a:lnTo>
                  <a:lnTo>
                    <a:pt x="0" y="850"/>
                  </a:lnTo>
                  <a:close/>
                </a:path>
              </a:pathLst>
            </a:custGeom>
            <a:solidFill>
              <a:srgbClr val="FF0000"/>
            </a:solidFill>
            <a:ln w="9525">
              <a:noFill/>
              <a:round/>
              <a:headEnd/>
              <a:tailEnd/>
            </a:ln>
          </p:spPr>
          <p:txBody>
            <a:bodyPr/>
            <a:lstStyle/>
            <a:p>
              <a:endParaRPr lang="en-US"/>
            </a:p>
          </p:txBody>
        </p:sp>
        <p:sp>
          <p:nvSpPr>
            <p:cNvPr id="441295" name="Freeform 975"/>
            <p:cNvSpPr>
              <a:spLocks/>
            </p:cNvSpPr>
            <p:nvPr/>
          </p:nvSpPr>
          <p:spPr bwMode="auto">
            <a:xfrm>
              <a:off x="3659" y="2273"/>
              <a:ext cx="158" cy="850"/>
            </a:xfrm>
            <a:custGeom>
              <a:avLst/>
              <a:gdLst/>
              <a:ahLst/>
              <a:cxnLst>
                <a:cxn ang="0">
                  <a:pos x="0" y="850"/>
                </a:cxn>
                <a:cxn ang="0">
                  <a:pos x="158" y="0"/>
                </a:cxn>
                <a:cxn ang="0">
                  <a:pos x="158" y="850"/>
                </a:cxn>
                <a:cxn ang="0">
                  <a:pos x="0" y="850"/>
                </a:cxn>
              </a:cxnLst>
              <a:rect l="0" t="0" r="r" b="b"/>
              <a:pathLst>
                <a:path w="158" h="850">
                  <a:moveTo>
                    <a:pt x="0" y="850"/>
                  </a:moveTo>
                  <a:lnTo>
                    <a:pt x="158" y="0"/>
                  </a:lnTo>
                  <a:lnTo>
                    <a:pt x="158" y="850"/>
                  </a:lnTo>
                  <a:lnTo>
                    <a:pt x="0" y="850"/>
                  </a:lnTo>
                  <a:close/>
                </a:path>
              </a:pathLst>
            </a:custGeom>
            <a:solidFill>
              <a:srgbClr val="FF0000"/>
            </a:solidFill>
            <a:ln w="9525">
              <a:noFill/>
              <a:round/>
              <a:headEnd/>
              <a:tailEnd/>
            </a:ln>
          </p:spPr>
          <p:txBody>
            <a:bodyPr/>
            <a:lstStyle/>
            <a:p>
              <a:endParaRPr lang="en-US"/>
            </a:p>
          </p:txBody>
        </p:sp>
        <p:sp>
          <p:nvSpPr>
            <p:cNvPr id="441296" name="Freeform 976"/>
            <p:cNvSpPr>
              <a:spLocks/>
            </p:cNvSpPr>
            <p:nvPr/>
          </p:nvSpPr>
          <p:spPr bwMode="auto">
            <a:xfrm>
              <a:off x="3659" y="2273"/>
              <a:ext cx="158" cy="850"/>
            </a:xfrm>
            <a:custGeom>
              <a:avLst/>
              <a:gdLst/>
              <a:ahLst/>
              <a:cxnLst>
                <a:cxn ang="0">
                  <a:pos x="0" y="850"/>
                </a:cxn>
                <a:cxn ang="0">
                  <a:pos x="0" y="0"/>
                </a:cxn>
                <a:cxn ang="0">
                  <a:pos x="158" y="0"/>
                </a:cxn>
                <a:cxn ang="0">
                  <a:pos x="158" y="850"/>
                </a:cxn>
                <a:cxn ang="0">
                  <a:pos x="0" y="850"/>
                </a:cxn>
                <a:cxn ang="0">
                  <a:pos x="0" y="850"/>
                </a:cxn>
              </a:cxnLst>
              <a:rect l="0" t="0" r="r" b="b"/>
              <a:pathLst>
                <a:path w="158" h="850">
                  <a:moveTo>
                    <a:pt x="0" y="850"/>
                  </a:moveTo>
                  <a:lnTo>
                    <a:pt x="0" y="0"/>
                  </a:lnTo>
                  <a:lnTo>
                    <a:pt x="158" y="0"/>
                  </a:lnTo>
                  <a:lnTo>
                    <a:pt x="158" y="850"/>
                  </a:lnTo>
                  <a:lnTo>
                    <a:pt x="0" y="850"/>
                  </a:lnTo>
                  <a:lnTo>
                    <a:pt x="0" y="850"/>
                  </a:lnTo>
                </a:path>
              </a:pathLst>
            </a:custGeom>
            <a:noFill/>
            <a:ln w="17463">
              <a:solidFill>
                <a:srgbClr val="000000"/>
              </a:solidFill>
              <a:prstDash val="solid"/>
              <a:round/>
              <a:headEnd/>
              <a:tailEnd/>
            </a:ln>
          </p:spPr>
          <p:txBody>
            <a:bodyPr/>
            <a:lstStyle/>
            <a:p>
              <a:endParaRPr lang="en-US"/>
            </a:p>
          </p:txBody>
        </p:sp>
        <p:sp>
          <p:nvSpPr>
            <p:cNvPr id="441297" name="Freeform 977"/>
            <p:cNvSpPr>
              <a:spLocks/>
            </p:cNvSpPr>
            <p:nvPr/>
          </p:nvSpPr>
          <p:spPr bwMode="auto">
            <a:xfrm>
              <a:off x="3500" y="2273"/>
              <a:ext cx="1" cy="850"/>
            </a:xfrm>
            <a:custGeom>
              <a:avLst/>
              <a:gdLst/>
              <a:ahLst/>
              <a:cxnLst>
                <a:cxn ang="0">
                  <a:pos x="0" y="850"/>
                </a:cxn>
                <a:cxn ang="0">
                  <a:pos x="0" y="0"/>
                </a:cxn>
                <a:cxn ang="0">
                  <a:pos x="0" y="850"/>
                </a:cxn>
              </a:cxnLst>
              <a:rect l="0" t="0" r="r" b="b"/>
              <a:pathLst>
                <a:path h="850">
                  <a:moveTo>
                    <a:pt x="0" y="850"/>
                  </a:moveTo>
                  <a:lnTo>
                    <a:pt x="0" y="0"/>
                  </a:lnTo>
                  <a:lnTo>
                    <a:pt x="0" y="850"/>
                  </a:lnTo>
                  <a:close/>
                </a:path>
              </a:pathLst>
            </a:custGeom>
            <a:solidFill>
              <a:srgbClr val="FF0000"/>
            </a:solidFill>
            <a:ln w="9525">
              <a:noFill/>
              <a:round/>
              <a:headEnd/>
              <a:tailEnd/>
            </a:ln>
          </p:spPr>
          <p:txBody>
            <a:bodyPr/>
            <a:lstStyle/>
            <a:p>
              <a:endParaRPr lang="en-US"/>
            </a:p>
          </p:txBody>
        </p:sp>
        <p:sp>
          <p:nvSpPr>
            <p:cNvPr id="441298" name="Freeform 978"/>
            <p:cNvSpPr>
              <a:spLocks/>
            </p:cNvSpPr>
            <p:nvPr/>
          </p:nvSpPr>
          <p:spPr bwMode="auto">
            <a:xfrm>
              <a:off x="3500" y="2273"/>
              <a:ext cx="159" cy="850"/>
            </a:xfrm>
            <a:custGeom>
              <a:avLst/>
              <a:gdLst/>
              <a:ahLst/>
              <a:cxnLst>
                <a:cxn ang="0">
                  <a:pos x="0" y="850"/>
                </a:cxn>
                <a:cxn ang="0">
                  <a:pos x="159" y="0"/>
                </a:cxn>
                <a:cxn ang="0">
                  <a:pos x="0" y="0"/>
                </a:cxn>
                <a:cxn ang="0">
                  <a:pos x="0" y="850"/>
                </a:cxn>
              </a:cxnLst>
              <a:rect l="0" t="0" r="r" b="b"/>
              <a:pathLst>
                <a:path w="159" h="850">
                  <a:moveTo>
                    <a:pt x="0" y="850"/>
                  </a:moveTo>
                  <a:lnTo>
                    <a:pt x="159" y="0"/>
                  </a:lnTo>
                  <a:lnTo>
                    <a:pt x="0" y="0"/>
                  </a:lnTo>
                  <a:lnTo>
                    <a:pt x="0" y="850"/>
                  </a:lnTo>
                  <a:close/>
                </a:path>
              </a:pathLst>
            </a:custGeom>
            <a:solidFill>
              <a:srgbClr val="FF0000"/>
            </a:solidFill>
            <a:ln w="9525">
              <a:noFill/>
              <a:round/>
              <a:headEnd/>
              <a:tailEnd/>
            </a:ln>
          </p:spPr>
          <p:txBody>
            <a:bodyPr/>
            <a:lstStyle/>
            <a:p>
              <a:endParaRPr lang="en-US"/>
            </a:p>
          </p:txBody>
        </p:sp>
        <p:sp>
          <p:nvSpPr>
            <p:cNvPr id="441299" name="Freeform 979"/>
            <p:cNvSpPr>
              <a:spLocks/>
            </p:cNvSpPr>
            <p:nvPr/>
          </p:nvSpPr>
          <p:spPr bwMode="auto">
            <a:xfrm>
              <a:off x="3500" y="2273"/>
              <a:ext cx="159" cy="850"/>
            </a:xfrm>
            <a:custGeom>
              <a:avLst/>
              <a:gdLst/>
              <a:ahLst/>
              <a:cxnLst>
                <a:cxn ang="0">
                  <a:pos x="0" y="850"/>
                </a:cxn>
                <a:cxn ang="0">
                  <a:pos x="159" y="0"/>
                </a:cxn>
                <a:cxn ang="0">
                  <a:pos x="159" y="850"/>
                </a:cxn>
                <a:cxn ang="0">
                  <a:pos x="0" y="850"/>
                </a:cxn>
              </a:cxnLst>
              <a:rect l="0" t="0" r="r" b="b"/>
              <a:pathLst>
                <a:path w="159" h="850">
                  <a:moveTo>
                    <a:pt x="0" y="850"/>
                  </a:moveTo>
                  <a:lnTo>
                    <a:pt x="159" y="0"/>
                  </a:lnTo>
                  <a:lnTo>
                    <a:pt x="159" y="850"/>
                  </a:lnTo>
                  <a:lnTo>
                    <a:pt x="0" y="850"/>
                  </a:lnTo>
                  <a:close/>
                </a:path>
              </a:pathLst>
            </a:custGeom>
            <a:solidFill>
              <a:srgbClr val="FF0000"/>
            </a:solidFill>
            <a:ln w="9525">
              <a:noFill/>
              <a:round/>
              <a:headEnd/>
              <a:tailEnd/>
            </a:ln>
          </p:spPr>
          <p:txBody>
            <a:bodyPr/>
            <a:lstStyle/>
            <a:p>
              <a:endParaRPr lang="en-US"/>
            </a:p>
          </p:txBody>
        </p:sp>
        <p:sp>
          <p:nvSpPr>
            <p:cNvPr id="441300" name="Freeform 980"/>
            <p:cNvSpPr>
              <a:spLocks/>
            </p:cNvSpPr>
            <p:nvPr/>
          </p:nvSpPr>
          <p:spPr bwMode="auto">
            <a:xfrm>
              <a:off x="3500" y="2273"/>
              <a:ext cx="159" cy="850"/>
            </a:xfrm>
            <a:custGeom>
              <a:avLst/>
              <a:gdLst/>
              <a:ahLst/>
              <a:cxnLst>
                <a:cxn ang="0">
                  <a:pos x="0" y="850"/>
                </a:cxn>
                <a:cxn ang="0">
                  <a:pos x="0" y="0"/>
                </a:cxn>
                <a:cxn ang="0">
                  <a:pos x="159" y="0"/>
                </a:cxn>
                <a:cxn ang="0">
                  <a:pos x="159" y="850"/>
                </a:cxn>
                <a:cxn ang="0">
                  <a:pos x="0" y="850"/>
                </a:cxn>
                <a:cxn ang="0">
                  <a:pos x="0" y="850"/>
                </a:cxn>
              </a:cxnLst>
              <a:rect l="0" t="0" r="r" b="b"/>
              <a:pathLst>
                <a:path w="159" h="850">
                  <a:moveTo>
                    <a:pt x="0" y="850"/>
                  </a:moveTo>
                  <a:lnTo>
                    <a:pt x="0" y="0"/>
                  </a:lnTo>
                  <a:lnTo>
                    <a:pt x="159" y="0"/>
                  </a:lnTo>
                  <a:lnTo>
                    <a:pt x="159" y="850"/>
                  </a:lnTo>
                  <a:lnTo>
                    <a:pt x="0" y="850"/>
                  </a:lnTo>
                  <a:lnTo>
                    <a:pt x="0" y="850"/>
                  </a:lnTo>
                </a:path>
              </a:pathLst>
            </a:custGeom>
            <a:noFill/>
            <a:ln w="17463">
              <a:solidFill>
                <a:srgbClr val="000000"/>
              </a:solidFill>
              <a:prstDash val="solid"/>
              <a:round/>
              <a:headEnd/>
              <a:tailEnd/>
            </a:ln>
          </p:spPr>
          <p:txBody>
            <a:bodyPr/>
            <a:lstStyle/>
            <a:p>
              <a:endParaRPr lang="en-US"/>
            </a:p>
          </p:txBody>
        </p:sp>
        <p:sp>
          <p:nvSpPr>
            <p:cNvPr id="441301" name="Freeform 981"/>
            <p:cNvSpPr>
              <a:spLocks/>
            </p:cNvSpPr>
            <p:nvPr/>
          </p:nvSpPr>
          <p:spPr bwMode="auto">
            <a:xfrm>
              <a:off x="3341" y="2058"/>
              <a:ext cx="1" cy="1065"/>
            </a:xfrm>
            <a:custGeom>
              <a:avLst/>
              <a:gdLst/>
              <a:ahLst/>
              <a:cxnLst>
                <a:cxn ang="0">
                  <a:pos x="0" y="1065"/>
                </a:cxn>
                <a:cxn ang="0">
                  <a:pos x="0" y="0"/>
                </a:cxn>
                <a:cxn ang="0">
                  <a:pos x="0" y="1065"/>
                </a:cxn>
              </a:cxnLst>
              <a:rect l="0" t="0" r="r" b="b"/>
              <a:pathLst>
                <a:path h="1065">
                  <a:moveTo>
                    <a:pt x="0" y="1065"/>
                  </a:moveTo>
                  <a:lnTo>
                    <a:pt x="0" y="0"/>
                  </a:lnTo>
                  <a:lnTo>
                    <a:pt x="0" y="1065"/>
                  </a:lnTo>
                  <a:close/>
                </a:path>
              </a:pathLst>
            </a:custGeom>
            <a:solidFill>
              <a:srgbClr val="FF0000"/>
            </a:solidFill>
            <a:ln w="9525">
              <a:noFill/>
              <a:round/>
              <a:headEnd/>
              <a:tailEnd/>
            </a:ln>
          </p:spPr>
          <p:txBody>
            <a:bodyPr/>
            <a:lstStyle/>
            <a:p>
              <a:endParaRPr lang="en-US"/>
            </a:p>
          </p:txBody>
        </p:sp>
        <p:sp>
          <p:nvSpPr>
            <p:cNvPr id="441302" name="Freeform 982"/>
            <p:cNvSpPr>
              <a:spLocks/>
            </p:cNvSpPr>
            <p:nvPr/>
          </p:nvSpPr>
          <p:spPr bwMode="auto">
            <a:xfrm>
              <a:off x="3341" y="2058"/>
              <a:ext cx="159" cy="1065"/>
            </a:xfrm>
            <a:custGeom>
              <a:avLst/>
              <a:gdLst/>
              <a:ahLst/>
              <a:cxnLst>
                <a:cxn ang="0">
                  <a:pos x="0" y="0"/>
                </a:cxn>
                <a:cxn ang="0">
                  <a:pos x="159" y="0"/>
                </a:cxn>
                <a:cxn ang="0">
                  <a:pos x="0" y="1065"/>
                </a:cxn>
                <a:cxn ang="0">
                  <a:pos x="0" y="0"/>
                </a:cxn>
              </a:cxnLst>
              <a:rect l="0" t="0" r="r" b="b"/>
              <a:pathLst>
                <a:path w="159" h="1065">
                  <a:moveTo>
                    <a:pt x="0" y="0"/>
                  </a:moveTo>
                  <a:lnTo>
                    <a:pt x="159" y="0"/>
                  </a:lnTo>
                  <a:lnTo>
                    <a:pt x="0" y="1065"/>
                  </a:lnTo>
                  <a:lnTo>
                    <a:pt x="0" y="0"/>
                  </a:lnTo>
                  <a:close/>
                </a:path>
              </a:pathLst>
            </a:custGeom>
            <a:solidFill>
              <a:srgbClr val="FF0000"/>
            </a:solidFill>
            <a:ln w="9525">
              <a:noFill/>
              <a:round/>
              <a:headEnd/>
              <a:tailEnd/>
            </a:ln>
          </p:spPr>
          <p:txBody>
            <a:bodyPr/>
            <a:lstStyle/>
            <a:p>
              <a:endParaRPr lang="en-US"/>
            </a:p>
          </p:txBody>
        </p:sp>
        <p:sp>
          <p:nvSpPr>
            <p:cNvPr id="441303" name="Freeform 983"/>
            <p:cNvSpPr>
              <a:spLocks/>
            </p:cNvSpPr>
            <p:nvPr/>
          </p:nvSpPr>
          <p:spPr bwMode="auto">
            <a:xfrm>
              <a:off x="3341" y="2058"/>
              <a:ext cx="159" cy="1065"/>
            </a:xfrm>
            <a:custGeom>
              <a:avLst/>
              <a:gdLst/>
              <a:ahLst/>
              <a:cxnLst>
                <a:cxn ang="0">
                  <a:pos x="0" y="1065"/>
                </a:cxn>
                <a:cxn ang="0">
                  <a:pos x="159" y="0"/>
                </a:cxn>
                <a:cxn ang="0">
                  <a:pos x="159" y="1065"/>
                </a:cxn>
                <a:cxn ang="0">
                  <a:pos x="0" y="1065"/>
                </a:cxn>
              </a:cxnLst>
              <a:rect l="0" t="0" r="r" b="b"/>
              <a:pathLst>
                <a:path w="159" h="1065">
                  <a:moveTo>
                    <a:pt x="0" y="1065"/>
                  </a:moveTo>
                  <a:lnTo>
                    <a:pt x="159" y="0"/>
                  </a:lnTo>
                  <a:lnTo>
                    <a:pt x="159" y="1065"/>
                  </a:lnTo>
                  <a:lnTo>
                    <a:pt x="0" y="1065"/>
                  </a:lnTo>
                  <a:close/>
                </a:path>
              </a:pathLst>
            </a:custGeom>
            <a:solidFill>
              <a:srgbClr val="FF0000"/>
            </a:solidFill>
            <a:ln w="9525">
              <a:noFill/>
              <a:round/>
              <a:headEnd/>
              <a:tailEnd/>
            </a:ln>
          </p:spPr>
          <p:txBody>
            <a:bodyPr/>
            <a:lstStyle/>
            <a:p>
              <a:endParaRPr lang="en-US"/>
            </a:p>
          </p:txBody>
        </p:sp>
        <p:sp>
          <p:nvSpPr>
            <p:cNvPr id="441304" name="Freeform 984"/>
            <p:cNvSpPr>
              <a:spLocks/>
            </p:cNvSpPr>
            <p:nvPr/>
          </p:nvSpPr>
          <p:spPr bwMode="auto">
            <a:xfrm>
              <a:off x="3341" y="2058"/>
              <a:ext cx="159" cy="1065"/>
            </a:xfrm>
            <a:custGeom>
              <a:avLst/>
              <a:gdLst/>
              <a:ahLst/>
              <a:cxnLst>
                <a:cxn ang="0">
                  <a:pos x="0" y="1065"/>
                </a:cxn>
                <a:cxn ang="0">
                  <a:pos x="0" y="0"/>
                </a:cxn>
                <a:cxn ang="0">
                  <a:pos x="159" y="0"/>
                </a:cxn>
                <a:cxn ang="0">
                  <a:pos x="159" y="1065"/>
                </a:cxn>
                <a:cxn ang="0">
                  <a:pos x="0" y="1065"/>
                </a:cxn>
                <a:cxn ang="0">
                  <a:pos x="0" y="1065"/>
                </a:cxn>
              </a:cxnLst>
              <a:rect l="0" t="0" r="r" b="b"/>
              <a:pathLst>
                <a:path w="159" h="1065">
                  <a:moveTo>
                    <a:pt x="0" y="1065"/>
                  </a:moveTo>
                  <a:lnTo>
                    <a:pt x="0" y="0"/>
                  </a:lnTo>
                  <a:lnTo>
                    <a:pt x="159" y="0"/>
                  </a:lnTo>
                  <a:lnTo>
                    <a:pt x="159" y="1065"/>
                  </a:lnTo>
                  <a:lnTo>
                    <a:pt x="0" y="1065"/>
                  </a:lnTo>
                  <a:lnTo>
                    <a:pt x="0" y="1065"/>
                  </a:lnTo>
                </a:path>
              </a:pathLst>
            </a:custGeom>
            <a:noFill/>
            <a:ln w="17463">
              <a:solidFill>
                <a:srgbClr val="000000"/>
              </a:solidFill>
              <a:prstDash val="solid"/>
              <a:round/>
              <a:headEnd/>
              <a:tailEnd/>
            </a:ln>
          </p:spPr>
          <p:txBody>
            <a:bodyPr/>
            <a:lstStyle/>
            <a:p>
              <a:endParaRPr lang="en-US"/>
            </a:p>
          </p:txBody>
        </p:sp>
        <p:sp>
          <p:nvSpPr>
            <p:cNvPr id="441305" name="Freeform 985"/>
            <p:cNvSpPr>
              <a:spLocks/>
            </p:cNvSpPr>
            <p:nvPr/>
          </p:nvSpPr>
          <p:spPr bwMode="auto">
            <a:xfrm>
              <a:off x="3183" y="2518"/>
              <a:ext cx="1" cy="605"/>
            </a:xfrm>
            <a:custGeom>
              <a:avLst/>
              <a:gdLst/>
              <a:ahLst/>
              <a:cxnLst>
                <a:cxn ang="0">
                  <a:pos x="0" y="605"/>
                </a:cxn>
                <a:cxn ang="0">
                  <a:pos x="0" y="0"/>
                </a:cxn>
                <a:cxn ang="0">
                  <a:pos x="0" y="605"/>
                </a:cxn>
              </a:cxnLst>
              <a:rect l="0" t="0" r="r" b="b"/>
              <a:pathLst>
                <a:path h="605">
                  <a:moveTo>
                    <a:pt x="0" y="605"/>
                  </a:moveTo>
                  <a:lnTo>
                    <a:pt x="0" y="0"/>
                  </a:lnTo>
                  <a:lnTo>
                    <a:pt x="0" y="605"/>
                  </a:lnTo>
                  <a:close/>
                </a:path>
              </a:pathLst>
            </a:custGeom>
            <a:solidFill>
              <a:srgbClr val="FF0000"/>
            </a:solidFill>
            <a:ln w="9525">
              <a:noFill/>
              <a:round/>
              <a:headEnd/>
              <a:tailEnd/>
            </a:ln>
          </p:spPr>
          <p:txBody>
            <a:bodyPr/>
            <a:lstStyle/>
            <a:p>
              <a:endParaRPr lang="en-US"/>
            </a:p>
          </p:txBody>
        </p:sp>
        <p:sp>
          <p:nvSpPr>
            <p:cNvPr id="441306" name="Freeform 986"/>
            <p:cNvSpPr>
              <a:spLocks/>
            </p:cNvSpPr>
            <p:nvPr/>
          </p:nvSpPr>
          <p:spPr bwMode="auto">
            <a:xfrm>
              <a:off x="3183" y="2518"/>
              <a:ext cx="158" cy="605"/>
            </a:xfrm>
            <a:custGeom>
              <a:avLst/>
              <a:gdLst/>
              <a:ahLst/>
              <a:cxnLst>
                <a:cxn ang="0">
                  <a:pos x="0" y="605"/>
                </a:cxn>
                <a:cxn ang="0">
                  <a:pos x="158" y="0"/>
                </a:cxn>
                <a:cxn ang="0">
                  <a:pos x="0" y="0"/>
                </a:cxn>
                <a:cxn ang="0">
                  <a:pos x="0" y="605"/>
                </a:cxn>
              </a:cxnLst>
              <a:rect l="0" t="0" r="r" b="b"/>
              <a:pathLst>
                <a:path w="158" h="605">
                  <a:moveTo>
                    <a:pt x="0" y="605"/>
                  </a:moveTo>
                  <a:lnTo>
                    <a:pt x="158" y="0"/>
                  </a:lnTo>
                  <a:lnTo>
                    <a:pt x="0" y="0"/>
                  </a:lnTo>
                  <a:lnTo>
                    <a:pt x="0" y="605"/>
                  </a:lnTo>
                  <a:close/>
                </a:path>
              </a:pathLst>
            </a:custGeom>
            <a:solidFill>
              <a:srgbClr val="FF0000"/>
            </a:solidFill>
            <a:ln w="9525">
              <a:noFill/>
              <a:round/>
              <a:headEnd/>
              <a:tailEnd/>
            </a:ln>
          </p:spPr>
          <p:txBody>
            <a:bodyPr/>
            <a:lstStyle/>
            <a:p>
              <a:endParaRPr lang="en-US"/>
            </a:p>
          </p:txBody>
        </p:sp>
        <p:sp>
          <p:nvSpPr>
            <p:cNvPr id="441307" name="Freeform 987"/>
            <p:cNvSpPr>
              <a:spLocks/>
            </p:cNvSpPr>
            <p:nvPr/>
          </p:nvSpPr>
          <p:spPr bwMode="auto">
            <a:xfrm>
              <a:off x="3183" y="2518"/>
              <a:ext cx="158" cy="605"/>
            </a:xfrm>
            <a:custGeom>
              <a:avLst/>
              <a:gdLst/>
              <a:ahLst/>
              <a:cxnLst>
                <a:cxn ang="0">
                  <a:pos x="0" y="605"/>
                </a:cxn>
                <a:cxn ang="0">
                  <a:pos x="158" y="0"/>
                </a:cxn>
                <a:cxn ang="0">
                  <a:pos x="158" y="605"/>
                </a:cxn>
                <a:cxn ang="0">
                  <a:pos x="0" y="605"/>
                </a:cxn>
              </a:cxnLst>
              <a:rect l="0" t="0" r="r" b="b"/>
              <a:pathLst>
                <a:path w="158" h="605">
                  <a:moveTo>
                    <a:pt x="0" y="605"/>
                  </a:moveTo>
                  <a:lnTo>
                    <a:pt x="158" y="0"/>
                  </a:lnTo>
                  <a:lnTo>
                    <a:pt x="158" y="605"/>
                  </a:lnTo>
                  <a:lnTo>
                    <a:pt x="0" y="605"/>
                  </a:lnTo>
                  <a:close/>
                </a:path>
              </a:pathLst>
            </a:custGeom>
            <a:solidFill>
              <a:srgbClr val="FF0000"/>
            </a:solidFill>
            <a:ln w="9525">
              <a:noFill/>
              <a:round/>
              <a:headEnd/>
              <a:tailEnd/>
            </a:ln>
          </p:spPr>
          <p:txBody>
            <a:bodyPr/>
            <a:lstStyle/>
            <a:p>
              <a:endParaRPr lang="en-US"/>
            </a:p>
          </p:txBody>
        </p:sp>
        <p:sp>
          <p:nvSpPr>
            <p:cNvPr id="441308" name="Freeform 988"/>
            <p:cNvSpPr>
              <a:spLocks/>
            </p:cNvSpPr>
            <p:nvPr/>
          </p:nvSpPr>
          <p:spPr bwMode="auto">
            <a:xfrm>
              <a:off x="3183" y="2518"/>
              <a:ext cx="158" cy="605"/>
            </a:xfrm>
            <a:custGeom>
              <a:avLst/>
              <a:gdLst/>
              <a:ahLst/>
              <a:cxnLst>
                <a:cxn ang="0">
                  <a:pos x="0" y="605"/>
                </a:cxn>
                <a:cxn ang="0">
                  <a:pos x="0" y="0"/>
                </a:cxn>
                <a:cxn ang="0">
                  <a:pos x="158" y="0"/>
                </a:cxn>
                <a:cxn ang="0">
                  <a:pos x="158" y="605"/>
                </a:cxn>
                <a:cxn ang="0">
                  <a:pos x="0" y="605"/>
                </a:cxn>
                <a:cxn ang="0">
                  <a:pos x="0" y="605"/>
                </a:cxn>
              </a:cxnLst>
              <a:rect l="0" t="0" r="r" b="b"/>
              <a:pathLst>
                <a:path w="158" h="605">
                  <a:moveTo>
                    <a:pt x="0" y="605"/>
                  </a:moveTo>
                  <a:lnTo>
                    <a:pt x="0" y="0"/>
                  </a:lnTo>
                  <a:lnTo>
                    <a:pt x="158" y="0"/>
                  </a:lnTo>
                  <a:lnTo>
                    <a:pt x="158" y="605"/>
                  </a:lnTo>
                  <a:lnTo>
                    <a:pt x="0" y="605"/>
                  </a:lnTo>
                  <a:lnTo>
                    <a:pt x="0" y="605"/>
                  </a:lnTo>
                </a:path>
              </a:pathLst>
            </a:custGeom>
            <a:noFill/>
            <a:ln w="17463">
              <a:solidFill>
                <a:srgbClr val="000000"/>
              </a:solidFill>
              <a:prstDash val="solid"/>
              <a:round/>
              <a:headEnd/>
              <a:tailEnd/>
            </a:ln>
          </p:spPr>
          <p:txBody>
            <a:bodyPr/>
            <a:lstStyle/>
            <a:p>
              <a:endParaRPr lang="en-US"/>
            </a:p>
          </p:txBody>
        </p:sp>
        <p:sp>
          <p:nvSpPr>
            <p:cNvPr id="441309" name="Freeform 989"/>
            <p:cNvSpPr>
              <a:spLocks/>
            </p:cNvSpPr>
            <p:nvPr/>
          </p:nvSpPr>
          <p:spPr bwMode="auto">
            <a:xfrm>
              <a:off x="3024" y="1883"/>
              <a:ext cx="1" cy="1240"/>
            </a:xfrm>
            <a:custGeom>
              <a:avLst/>
              <a:gdLst/>
              <a:ahLst/>
              <a:cxnLst>
                <a:cxn ang="0">
                  <a:pos x="0" y="1240"/>
                </a:cxn>
                <a:cxn ang="0">
                  <a:pos x="0" y="0"/>
                </a:cxn>
                <a:cxn ang="0">
                  <a:pos x="0" y="1240"/>
                </a:cxn>
              </a:cxnLst>
              <a:rect l="0" t="0" r="r" b="b"/>
              <a:pathLst>
                <a:path h="1240">
                  <a:moveTo>
                    <a:pt x="0" y="1240"/>
                  </a:moveTo>
                  <a:lnTo>
                    <a:pt x="0" y="0"/>
                  </a:lnTo>
                  <a:lnTo>
                    <a:pt x="0" y="1240"/>
                  </a:lnTo>
                  <a:close/>
                </a:path>
              </a:pathLst>
            </a:custGeom>
            <a:solidFill>
              <a:srgbClr val="FF0000"/>
            </a:solidFill>
            <a:ln w="9525">
              <a:noFill/>
              <a:round/>
              <a:headEnd/>
              <a:tailEnd/>
            </a:ln>
          </p:spPr>
          <p:txBody>
            <a:bodyPr/>
            <a:lstStyle/>
            <a:p>
              <a:endParaRPr lang="en-US"/>
            </a:p>
          </p:txBody>
        </p:sp>
        <p:sp>
          <p:nvSpPr>
            <p:cNvPr id="441310" name="Freeform 990"/>
            <p:cNvSpPr>
              <a:spLocks/>
            </p:cNvSpPr>
            <p:nvPr/>
          </p:nvSpPr>
          <p:spPr bwMode="auto">
            <a:xfrm>
              <a:off x="3024" y="1883"/>
              <a:ext cx="159" cy="1240"/>
            </a:xfrm>
            <a:custGeom>
              <a:avLst/>
              <a:gdLst/>
              <a:ahLst/>
              <a:cxnLst>
                <a:cxn ang="0">
                  <a:pos x="0" y="0"/>
                </a:cxn>
                <a:cxn ang="0">
                  <a:pos x="159" y="0"/>
                </a:cxn>
                <a:cxn ang="0">
                  <a:pos x="0" y="1240"/>
                </a:cxn>
                <a:cxn ang="0">
                  <a:pos x="0" y="0"/>
                </a:cxn>
              </a:cxnLst>
              <a:rect l="0" t="0" r="r" b="b"/>
              <a:pathLst>
                <a:path w="159" h="1240">
                  <a:moveTo>
                    <a:pt x="0" y="0"/>
                  </a:moveTo>
                  <a:lnTo>
                    <a:pt x="159" y="0"/>
                  </a:lnTo>
                  <a:lnTo>
                    <a:pt x="0" y="1240"/>
                  </a:lnTo>
                  <a:lnTo>
                    <a:pt x="0" y="0"/>
                  </a:lnTo>
                  <a:close/>
                </a:path>
              </a:pathLst>
            </a:custGeom>
            <a:solidFill>
              <a:srgbClr val="FF0000"/>
            </a:solidFill>
            <a:ln w="9525">
              <a:noFill/>
              <a:round/>
              <a:headEnd/>
              <a:tailEnd/>
            </a:ln>
          </p:spPr>
          <p:txBody>
            <a:bodyPr/>
            <a:lstStyle/>
            <a:p>
              <a:endParaRPr lang="en-US"/>
            </a:p>
          </p:txBody>
        </p:sp>
        <p:sp>
          <p:nvSpPr>
            <p:cNvPr id="441311" name="Freeform 991"/>
            <p:cNvSpPr>
              <a:spLocks/>
            </p:cNvSpPr>
            <p:nvPr/>
          </p:nvSpPr>
          <p:spPr bwMode="auto">
            <a:xfrm>
              <a:off x="3024" y="1883"/>
              <a:ext cx="159" cy="1240"/>
            </a:xfrm>
            <a:custGeom>
              <a:avLst/>
              <a:gdLst/>
              <a:ahLst/>
              <a:cxnLst>
                <a:cxn ang="0">
                  <a:pos x="0" y="1240"/>
                </a:cxn>
                <a:cxn ang="0">
                  <a:pos x="159" y="0"/>
                </a:cxn>
                <a:cxn ang="0">
                  <a:pos x="159" y="1240"/>
                </a:cxn>
                <a:cxn ang="0">
                  <a:pos x="0" y="1240"/>
                </a:cxn>
              </a:cxnLst>
              <a:rect l="0" t="0" r="r" b="b"/>
              <a:pathLst>
                <a:path w="159" h="1240">
                  <a:moveTo>
                    <a:pt x="0" y="1240"/>
                  </a:moveTo>
                  <a:lnTo>
                    <a:pt x="159" y="0"/>
                  </a:lnTo>
                  <a:lnTo>
                    <a:pt x="159" y="1240"/>
                  </a:lnTo>
                  <a:lnTo>
                    <a:pt x="0" y="1240"/>
                  </a:lnTo>
                  <a:close/>
                </a:path>
              </a:pathLst>
            </a:custGeom>
            <a:solidFill>
              <a:srgbClr val="FF0000"/>
            </a:solidFill>
            <a:ln w="9525">
              <a:noFill/>
              <a:round/>
              <a:headEnd/>
              <a:tailEnd/>
            </a:ln>
          </p:spPr>
          <p:txBody>
            <a:bodyPr/>
            <a:lstStyle/>
            <a:p>
              <a:endParaRPr lang="en-US"/>
            </a:p>
          </p:txBody>
        </p:sp>
        <p:sp>
          <p:nvSpPr>
            <p:cNvPr id="441312" name="Freeform 992"/>
            <p:cNvSpPr>
              <a:spLocks/>
            </p:cNvSpPr>
            <p:nvPr/>
          </p:nvSpPr>
          <p:spPr bwMode="auto">
            <a:xfrm>
              <a:off x="3024" y="1883"/>
              <a:ext cx="159" cy="1240"/>
            </a:xfrm>
            <a:custGeom>
              <a:avLst/>
              <a:gdLst/>
              <a:ahLst/>
              <a:cxnLst>
                <a:cxn ang="0">
                  <a:pos x="0" y="1240"/>
                </a:cxn>
                <a:cxn ang="0">
                  <a:pos x="0" y="0"/>
                </a:cxn>
                <a:cxn ang="0">
                  <a:pos x="159" y="0"/>
                </a:cxn>
                <a:cxn ang="0">
                  <a:pos x="159" y="1240"/>
                </a:cxn>
                <a:cxn ang="0">
                  <a:pos x="0" y="1240"/>
                </a:cxn>
                <a:cxn ang="0">
                  <a:pos x="0" y="1240"/>
                </a:cxn>
              </a:cxnLst>
              <a:rect l="0" t="0" r="r" b="b"/>
              <a:pathLst>
                <a:path w="159" h="1240">
                  <a:moveTo>
                    <a:pt x="0" y="1240"/>
                  </a:moveTo>
                  <a:lnTo>
                    <a:pt x="0" y="0"/>
                  </a:lnTo>
                  <a:lnTo>
                    <a:pt x="159" y="0"/>
                  </a:lnTo>
                  <a:lnTo>
                    <a:pt x="159" y="1240"/>
                  </a:lnTo>
                  <a:lnTo>
                    <a:pt x="0" y="1240"/>
                  </a:lnTo>
                  <a:lnTo>
                    <a:pt x="0" y="1240"/>
                  </a:lnTo>
                </a:path>
              </a:pathLst>
            </a:custGeom>
            <a:noFill/>
            <a:ln w="17463">
              <a:solidFill>
                <a:srgbClr val="000000"/>
              </a:solidFill>
              <a:prstDash val="solid"/>
              <a:round/>
              <a:headEnd/>
              <a:tailEnd/>
            </a:ln>
          </p:spPr>
          <p:txBody>
            <a:bodyPr/>
            <a:lstStyle/>
            <a:p>
              <a:endParaRPr lang="en-US"/>
            </a:p>
          </p:txBody>
        </p:sp>
        <p:sp>
          <p:nvSpPr>
            <p:cNvPr id="441313" name="Freeform 993"/>
            <p:cNvSpPr>
              <a:spLocks/>
            </p:cNvSpPr>
            <p:nvPr/>
          </p:nvSpPr>
          <p:spPr bwMode="auto">
            <a:xfrm>
              <a:off x="2865" y="1986"/>
              <a:ext cx="1" cy="1137"/>
            </a:xfrm>
            <a:custGeom>
              <a:avLst/>
              <a:gdLst/>
              <a:ahLst/>
              <a:cxnLst>
                <a:cxn ang="0">
                  <a:pos x="0" y="1137"/>
                </a:cxn>
                <a:cxn ang="0">
                  <a:pos x="0" y="0"/>
                </a:cxn>
                <a:cxn ang="0">
                  <a:pos x="0" y="1137"/>
                </a:cxn>
              </a:cxnLst>
              <a:rect l="0" t="0" r="r" b="b"/>
              <a:pathLst>
                <a:path h="1137">
                  <a:moveTo>
                    <a:pt x="0" y="1137"/>
                  </a:moveTo>
                  <a:lnTo>
                    <a:pt x="0" y="0"/>
                  </a:lnTo>
                  <a:lnTo>
                    <a:pt x="0" y="1137"/>
                  </a:lnTo>
                  <a:close/>
                </a:path>
              </a:pathLst>
            </a:custGeom>
            <a:solidFill>
              <a:srgbClr val="FF0000"/>
            </a:solidFill>
            <a:ln w="9525">
              <a:noFill/>
              <a:round/>
              <a:headEnd/>
              <a:tailEnd/>
            </a:ln>
          </p:spPr>
          <p:txBody>
            <a:bodyPr/>
            <a:lstStyle/>
            <a:p>
              <a:endParaRPr lang="en-US"/>
            </a:p>
          </p:txBody>
        </p:sp>
        <p:sp>
          <p:nvSpPr>
            <p:cNvPr id="441314" name="Freeform 994"/>
            <p:cNvSpPr>
              <a:spLocks/>
            </p:cNvSpPr>
            <p:nvPr/>
          </p:nvSpPr>
          <p:spPr bwMode="auto">
            <a:xfrm>
              <a:off x="2865" y="1986"/>
              <a:ext cx="159" cy="1137"/>
            </a:xfrm>
            <a:custGeom>
              <a:avLst/>
              <a:gdLst/>
              <a:ahLst/>
              <a:cxnLst>
                <a:cxn ang="0">
                  <a:pos x="0" y="0"/>
                </a:cxn>
                <a:cxn ang="0">
                  <a:pos x="159" y="0"/>
                </a:cxn>
                <a:cxn ang="0">
                  <a:pos x="0" y="1137"/>
                </a:cxn>
                <a:cxn ang="0">
                  <a:pos x="0" y="0"/>
                </a:cxn>
              </a:cxnLst>
              <a:rect l="0" t="0" r="r" b="b"/>
              <a:pathLst>
                <a:path w="159" h="1137">
                  <a:moveTo>
                    <a:pt x="0" y="0"/>
                  </a:moveTo>
                  <a:lnTo>
                    <a:pt x="159" y="0"/>
                  </a:lnTo>
                  <a:lnTo>
                    <a:pt x="0" y="1137"/>
                  </a:lnTo>
                  <a:lnTo>
                    <a:pt x="0" y="0"/>
                  </a:lnTo>
                  <a:close/>
                </a:path>
              </a:pathLst>
            </a:custGeom>
            <a:solidFill>
              <a:srgbClr val="FF0000"/>
            </a:solidFill>
            <a:ln w="9525">
              <a:noFill/>
              <a:round/>
              <a:headEnd/>
              <a:tailEnd/>
            </a:ln>
          </p:spPr>
          <p:txBody>
            <a:bodyPr/>
            <a:lstStyle/>
            <a:p>
              <a:endParaRPr lang="en-US"/>
            </a:p>
          </p:txBody>
        </p:sp>
        <p:sp>
          <p:nvSpPr>
            <p:cNvPr id="441315" name="Freeform 995"/>
            <p:cNvSpPr>
              <a:spLocks/>
            </p:cNvSpPr>
            <p:nvPr/>
          </p:nvSpPr>
          <p:spPr bwMode="auto">
            <a:xfrm>
              <a:off x="2865" y="1986"/>
              <a:ext cx="159" cy="1137"/>
            </a:xfrm>
            <a:custGeom>
              <a:avLst/>
              <a:gdLst/>
              <a:ahLst/>
              <a:cxnLst>
                <a:cxn ang="0">
                  <a:pos x="0" y="1137"/>
                </a:cxn>
                <a:cxn ang="0">
                  <a:pos x="159" y="0"/>
                </a:cxn>
                <a:cxn ang="0">
                  <a:pos x="159" y="1137"/>
                </a:cxn>
                <a:cxn ang="0">
                  <a:pos x="0" y="1137"/>
                </a:cxn>
              </a:cxnLst>
              <a:rect l="0" t="0" r="r" b="b"/>
              <a:pathLst>
                <a:path w="159" h="1137">
                  <a:moveTo>
                    <a:pt x="0" y="1137"/>
                  </a:moveTo>
                  <a:lnTo>
                    <a:pt x="159" y="0"/>
                  </a:lnTo>
                  <a:lnTo>
                    <a:pt x="159" y="1137"/>
                  </a:lnTo>
                  <a:lnTo>
                    <a:pt x="0" y="1137"/>
                  </a:lnTo>
                  <a:close/>
                </a:path>
              </a:pathLst>
            </a:custGeom>
            <a:solidFill>
              <a:srgbClr val="FF0000"/>
            </a:solidFill>
            <a:ln w="9525">
              <a:noFill/>
              <a:round/>
              <a:headEnd/>
              <a:tailEnd/>
            </a:ln>
          </p:spPr>
          <p:txBody>
            <a:bodyPr/>
            <a:lstStyle/>
            <a:p>
              <a:endParaRPr lang="en-US"/>
            </a:p>
          </p:txBody>
        </p:sp>
        <p:sp>
          <p:nvSpPr>
            <p:cNvPr id="441316" name="Freeform 996"/>
            <p:cNvSpPr>
              <a:spLocks/>
            </p:cNvSpPr>
            <p:nvPr/>
          </p:nvSpPr>
          <p:spPr bwMode="auto">
            <a:xfrm>
              <a:off x="2865" y="1986"/>
              <a:ext cx="159" cy="1137"/>
            </a:xfrm>
            <a:custGeom>
              <a:avLst/>
              <a:gdLst/>
              <a:ahLst/>
              <a:cxnLst>
                <a:cxn ang="0">
                  <a:pos x="0" y="1137"/>
                </a:cxn>
                <a:cxn ang="0">
                  <a:pos x="0" y="0"/>
                </a:cxn>
                <a:cxn ang="0">
                  <a:pos x="159" y="0"/>
                </a:cxn>
                <a:cxn ang="0">
                  <a:pos x="159" y="1137"/>
                </a:cxn>
                <a:cxn ang="0">
                  <a:pos x="0" y="1137"/>
                </a:cxn>
                <a:cxn ang="0">
                  <a:pos x="0" y="1137"/>
                </a:cxn>
              </a:cxnLst>
              <a:rect l="0" t="0" r="r" b="b"/>
              <a:pathLst>
                <a:path w="159" h="1137">
                  <a:moveTo>
                    <a:pt x="0" y="1137"/>
                  </a:moveTo>
                  <a:lnTo>
                    <a:pt x="0" y="0"/>
                  </a:lnTo>
                  <a:lnTo>
                    <a:pt x="159" y="0"/>
                  </a:lnTo>
                  <a:lnTo>
                    <a:pt x="159" y="1137"/>
                  </a:lnTo>
                  <a:lnTo>
                    <a:pt x="0" y="1137"/>
                  </a:lnTo>
                  <a:lnTo>
                    <a:pt x="0" y="1137"/>
                  </a:lnTo>
                </a:path>
              </a:pathLst>
            </a:custGeom>
            <a:noFill/>
            <a:ln w="17463">
              <a:solidFill>
                <a:srgbClr val="000000"/>
              </a:solidFill>
              <a:prstDash val="solid"/>
              <a:round/>
              <a:headEnd/>
              <a:tailEnd/>
            </a:ln>
          </p:spPr>
          <p:txBody>
            <a:bodyPr/>
            <a:lstStyle/>
            <a:p>
              <a:endParaRPr lang="en-US"/>
            </a:p>
          </p:txBody>
        </p:sp>
        <p:sp>
          <p:nvSpPr>
            <p:cNvPr id="441317" name="Freeform 997"/>
            <p:cNvSpPr>
              <a:spLocks/>
            </p:cNvSpPr>
            <p:nvPr/>
          </p:nvSpPr>
          <p:spPr bwMode="auto">
            <a:xfrm>
              <a:off x="2717" y="1709"/>
              <a:ext cx="1" cy="1414"/>
            </a:xfrm>
            <a:custGeom>
              <a:avLst/>
              <a:gdLst/>
              <a:ahLst/>
              <a:cxnLst>
                <a:cxn ang="0">
                  <a:pos x="0" y="1414"/>
                </a:cxn>
                <a:cxn ang="0">
                  <a:pos x="0" y="0"/>
                </a:cxn>
                <a:cxn ang="0">
                  <a:pos x="0" y="1414"/>
                </a:cxn>
              </a:cxnLst>
              <a:rect l="0" t="0" r="r" b="b"/>
              <a:pathLst>
                <a:path h="1414">
                  <a:moveTo>
                    <a:pt x="0" y="1414"/>
                  </a:moveTo>
                  <a:lnTo>
                    <a:pt x="0" y="0"/>
                  </a:lnTo>
                  <a:lnTo>
                    <a:pt x="0" y="1414"/>
                  </a:lnTo>
                  <a:close/>
                </a:path>
              </a:pathLst>
            </a:custGeom>
            <a:solidFill>
              <a:srgbClr val="FF0000"/>
            </a:solidFill>
            <a:ln w="9525">
              <a:noFill/>
              <a:round/>
              <a:headEnd/>
              <a:tailEnd/>
            </a:ln>
          </p:spPr>
          <p:txBody>
            <a:bodyPr/>
            <a:lstStyle/>
            <a:p>
              <a:endParaRPr lang="en-US"/>
            </a:p>
          </p:txBody>
        </p:sp>
        <p:sp>
          <p:nvSpPr>
            <p:cNvPr id="441318" name="Freeform 998"/>
            <p:cNvSpPr>
              <a:spLocks/>
            </p:cNvSpPr>
            <p:nvPr/>
          </p:nvSpPr>
          <p:spPr bwMode="auto">
            <a:xfrm>
              <a:off x="2717" y="1709"/>
              <a:ext cx="148" cy="1414"/>
            </a:xfrm>
            <a:custGeom>
              <a:avLst/>
              <a:gdLst/>
              <a:ahLst/>
              <a:cxnLst>
                <a:cxn ang="0">
                  <a:pos x="0" y="0"/>
                </a:cxn>
                <a:cxn ang="0">
                  <a:pos x="148" y="0"/>
                </a:cxn>
                <a:cxn ang="0">
                  <a:pos x="0" y="1414"/>
                </a:cxn>
                <a:cxn ang="0">
                  <a:pos x="0" y="0"/>
                </a:cxn>
              </a:cxnLst>
              <a:rect l="0" t="0" r="r" b="b"/>
              <a:pathLst>
                <a:path w="148" h="1414">
                  <a:moveTo>
                    <a:pt x="0" y="0"/>
                  </a:moveTo>
                  <a:lnTo>
                    <a:pt x="148" y="0"/>
                  </a:lnTo>
                  <a:lnTo>
                    <a:pt x="0" y="1414"/>
                  </a:lnTo>
                  <a:lnTo>
                    <a:pt x="0" y="0"/>
                  </a:lnTo>
                  <a:close/>
                </a:path>
              </a:pathLst>
            </a:custGeom>
            <a:solidFill>
              <a:srgbClr val="FF0000"/>
            </a:solidFill>
            <a:ln w="9525">
              <a:noFill/>
              <a:round/>
              <a:headEnd/>
              <a:tailEnd/>
            </a:ln>
          </p:spPr>
          <p:txBody>
            <a:bodyPr/>
            <a:lstStyle/>
            <a:p>
              <a:endParaRPr lang="en-US"/>
            </a:p>
          </p:txBody>
        </p:sp>
        <p:sp>
          <p:nvSpPr>
            <p:cNvPr id="441319" name="Freeform 999"/>
            <p:cNvSpPr>
              <a:spLocks/>
            </p:cNvSpPr>
            <p:nvPr/>
          </p:nvSpPr>
          <p:spPr bwMode="auto">
            <a:xfrm>
              <a:off x="2717" y="1709"/>
              <a:ext cx="148" cy="1414"/>
            </a:xfrm>
            <a:custGeom>
              <a:avLst/>
              <a:gdLst/>
              <a:ahLst/>
              <a:cxnLst>
                <a:cxn ang="0">
                  <a:pos x="0" y="1414"/>
                </a:cxn>
                <a:cxn ang="0">
                  <a:pos x="148" y="0"/>
                </a:cxn>
                <a:cxn ang="0">
                  <a:pos x="148" y="1414"/>
                </a:cxn>
                <a:cxn ang="0">
                  <a:pos x="0" y="1414"/>
                </a:cxn>
              </a:cxnLst>
              <a:rect l="0" t="0" r="r" b="b"/>
              <a:pathLst>
                <a:path w="148" h="1414">
                  <a:moveTo>
                    <a:pt x="0" y="1414"/>
                  </a:moveTo>
                  <a:lnTo>
                    <a:pt x="148" y="0"/>
                  </a:lnTo>
                  <a:lnTo>
                    <a:pt x="148" y="1414"/>
                  </a:lnTo>
                  <a:lnTo>
                    <a:pt x="0" y="1414"/>
                  </a:lnTo>
                  <a:close/>
                </a:path>
              </a:pathLst>
            </a:custGeom>
            <a:solidFill>
              <a:srgbClr val="FF0000"/>
            </a:solidFill>
            <a:ln w="9525">
              <a:noFill/>
              <a:round/>
              <a:headEnd/>
              <a:tailEnd/>
            </a:ln>
          </p:spPr>
          <p:txBody>
            <a:bodyPr/>
            <a:lstStyle/>
            <a:p>
              <a:endParaRPr lang="en-US"/>
            </a:p>
          </p:txBody>
        </p:sp>
        <p:sp>
          <p:nvSpPr>
            <p:cNvPr id="441320" name="Freeform 1000"/>
            <p:cNvSpPr>
              <a:spLocks/>
            </p:cNvSpPr>
            <p:nvPr/>
          </p:nvSpPr>
          <p:spPr bwMode="auto">
            <a:xfrm>
              <a:off x="2717" y="1709"/>
              <a:ext cx="148" cy="1414"/>
            </a:xfrm>
            <a:custGeom>
              <a:avLst/>
              <a:gdLst/>
              <a:ahLst/>
              <a:cxnLst>
                <a:cxn ang="0">
                  <a:pos x="0" y="1414"/>
                </a:cxn>
                <a:cxn ang="0">
                  <a:pos x="0" y="0"/>
                </a:cxn>
                <a:cxn ang="0">
                  <a:pos x="148" y="0"/>
                </a:cxn>
                <a:cxn ang="0">
                  <a:pos x="148" y="1414"/>
                </a:cxn>
                <a:cxn ang="0">
                  <a:pos x="0" y="1414"/>
                </a:cxn>
                <a:cxn ang="0">
                  <a:pos x="0" y="1414"/>
                </a:cxn>
              </a:cxnLst>
              <a:rect l="0" t="0" r="r" b="b"/>
              <a:pathLst>
                <a:path w="148" h="1414">
                  <a:moveTo>
                    <a:pt x="0" y="1414"/>
                  </a:moveTo>
                  <a:lnTo>
                    <a:pt x="0" y="0"/>
                  </a:lnTo>
                  <a:lnTo>
                    <a:pt x="148" y="0"/>
                  </a:lnTo>
                  <a:lnTo>
                    <a:pt x="148" y="1414"/>
                  </a:lnTo>
                  <a:lnTo>
                    <a:pt x="0" y="1414"/>
                  </a:lnTo>
                  <a:lnTo>
                    <a:pt x="0" y="1414"/>
                  </a:lnTo>
                </a:path>
              </a:pathLst>
            </a:custGeom>
            <a:noFill/>
            <a:ln w="17463">
              <a:solidFill>
                <a:srgbClr val="000000"/>
              </a:solidFill>
              <a:prstDash val="solid"/>
              <a:round/>
              <a:headEnd/>
              <a:tailEnd/>
            </a:ln>
          </p:spPr>
          <p:txBody>
            <a:bodyPr/>
            <a:lstStyle/>
            <a:p>
              <a:endParaRPr lang="en-US"/>
            </a:p>
          </p:txBody>
        </p:sp>
        <p:sp>
          <p:nvSpPr>
            <p:cNvPr id="441321" name="Freeform 1001"/>
            <p:cNvSpPr>
              <a:spLocks/>
            </p:cNvSpPr>
            <p:nvPr/>
          </p:nvSpPr>
          <p:spPr bwMode="auto">
            <a:xfrm>
              <a:off x="2559" y="2344"/>
              <a:ext cx="1" cy="779"/>
            </a:xfrm>
            <a:custGeom>
              <a:avLst/>
              <a:gdLst/>
              <a:ahLst/>
              <a:cxnLst>
                <a:cxn ang="0">
                  <a:pos x="0" y="779"/>
                </a:cxn>
                <a:cxn ang="0">
                  <a:pos x="0" y="0"/>
                </a:cxn>
                <a:cxn ang="0">
                  <a:pos x="0" y="779"/>
                </a:cxn>
              </a:cxnLst>
              <a:rect l="0" t="0" r="r" b="b"/>
              <a:pathLst>
                <a:path h="779">
                  <a:moveTo>
                    <a:pt x="0" y="779"/>
                  </a:moveTo>
                  <a:lnTo>
                    <a:pt x="0" y="0"/>
                  </a:lnTo>
                  <a:lnTo>
                    <a:pt x="0" y="779"/>
                  </a:lnTo>
                  <a:close/>
                </a:path>
              </a:pathLst>
            </a:custGeom>
            <a:solidFill>
              <a:srgbClr val="FF0000"/>
            </a:solidFill>
            <a:ln w="9525">
              <a:noFill/>
              <a:round/>
              <a:headEnd/>
              <a:tailEnd/>
            </a:ln>
          </p:spPr>
          <p:txBody>
            <a:bodyPr/>
            <a:lstStyle/>
            <a:p>
              <a:endParaRPr lang="en-US"/>
            </a:p>
          </p:txBody>
        </p:sp>
        <p:sp>
          <p:nvSpPr>
            <p:cNvPr id="441322" name="Freeform 1002"/>
            <p:cNvSpPr>
              <a:spLocks/>
            </p:cNvSpPr>
            <p:nvPr/>
          </p:nvSpPr>
          <p:spPr bwMode="auto">
            <a:xfrm>
              <a:off x="2559" y="2344"/>
              <a:ext cx="158" cy="779"/>
            </a:xfrm>
            <a:custGeom>
              <a:avLst/>
              <a:gdLst/>
              <a:ahLst/>
              <a:cxnLst>
                <a:cxn ang="0">
                  <a:pos x="0" y="0"/>
                </a:cxn>
                <a:cxn ang="0">
                  <a:pos x="158" y="0"/>
                </a:cxn>
                <a:cxn ang="0">
                  <a:pos x="0" y="779"/>
                </a:cxn>
                <a:cxn ang="0">
                  <a:pos x="0" y="0"/>
                </a:cxn>
              </a:cxnLst>
              <a:rect l="0" t="0" r="r" b="b"/>
              <a:pathLst>
                <a:path w="158" h="779">
                  <a:moveTo>
                    <a:pt x="0" y="0"/>
                  </a:moveTo>
                  <a:lnTo>
                    <a:pt x="158" y="0"/>
                  </a:lnTo>
                  <a:lnTo>
                    <a:pt x="0" y="779"/>
                  </a:lnTo>
                  <a:lnTo>
                    <a:pt x="0" y="0"/>
                  </a:lnTo>
                  <a:close/>
                </a:path>
              </a:pathLst>
            </a:custGeom>
            <a:solidFill>
              <a:srgbClr val="FF0000"/>
            </a:solidFill>
            <a:ln w="9525">
              <a:noFill/>
              <a:round/>
              <a:headEnd/>
              <a:tailEnd/>
            </a:ln>
          </p:spPr>
          <p:txBody>
            <a:bodyPr/>
            <a:lstStyle/>
            <a:p>
              <a:endParaRPr lang="en-US"/>
            </a:p>
          </p:txBody>
        </p:sp>
        <p:sp>
          <p:nvSpPr>
            <p:cNvPr id="441323" name="Freeform 1003"/>
            <p:cNvSpPr>
              <a:spLocks/>
            </p:cNvSpPr>
            <p:nvPr/>
          </p:nvSpPr>
          <p:spPr bwMode="auto">
            <a:xfrm>
              <a:off x="2559" y="2344"/>
              <a:ext cx="158" cy="779"/>
            </a:xfrm>
            <a:custGeom>
              <a:avLst/>
              <a:gdLst/>
              <a:ahLst/>
              <a:cxnLst>
                <a:cxn ang="0">
                  <a:pos x="0" y="779"/>
                </a:cxn>
                <a:cxn ang="0">
                  <a:pos x="158" y="0"/>
                </a:cxn>
                <a:cxn ang="0">
                  <a:pos x="158" y="779"/>
                </a:cxn>
                <a:cxn ang="0">
                  <a:pos x="0" y="779"/>
                </a:cxn>
              </a:cxnLst>
              <a:rect l="0" t="0" r="r" b="b"/>
              <a:pathLst>
                <a:path w="158" h="779">
                  <a:moveTo>
                    <a:pt x="0" y="779"/>
                  </a:moveTo>
                  <a:lnTo>
                    <a:pt x="158" y="0"/>
                  </a:lnTo>
                  <a:lnTo>
                    <a:pt x="158" y="779"/>
                  </a:lnTo>
                  <a:lnTo>
                    <a:pt x="0" y="779"/>
                  </a:lnTo>
                  <a:close/>
                </a:path>
              </a:pathLst>
            </a:custGeom>
            <a:solidFill>
              <a:srgbClr val="FF0000"/>
            </a:solidFill>
            <a:ln w="9525">
              <a:noFill/>
              <a:round/>
              <a:headEnd/>
              <a:tailEnd/>
            </a:ln>
          </p:spPr>
          <p:txBody>
            <a:bodyPr/>
            <a:lstStyle/>
            <a:p>
              <a:endParaRPr lang="en-US"/>
            </a:p>
          </p:txBody>
        </p:sp>
        <p:sp>
          <p:nvSpPr>
            <p:cNvPr id="441324" name="Freeform 1004"/>
            <p:cNvSpPr>
              <a:spLocks/>
            </p:cNvSpPr>
            <p:nvPr/>
          </p:nvSpPr>
          <p:spPr bwMode="auto">
            <a:xfrm>
              <a:off x="2559" y="2344"/>
              <a:ext cx="158" cy="779"/>
            </a:xfrm>
            <a:custGeom>
              <a:avLst/>
              <a:gdLst/>
              <a:ahLst/>
              <a:cxnLst>
                <a:cxn ang="0">
                  <a:pos x="0" y="779"/>
                </a:cxn>
                <a:cxn ang="0">
                  <a:pos x="0" y="0"/>
                </a:cxn>
                <a:cxn ang="0">
                  <a:pos x="158" y="0"/>
                </a:cxn>
                <a:cxn ang="0">
                  <a:pos x="158" y="779"/>
                </a:cxn>
                <a:cxn ang="0">
                  <a:pos x="0" y="779"/>
                </a:cxn>
                <a:cxn ang="0">
                  <a:pos x="0" y="779"/>
                </a:cxn>
              </a:cxnLst>
              <a:rect l="0" t="0" r="r" b="b"/>
              <a:pathLst>
                <a:path w="158" h="779">
                  <a:moveTo>
                    <a:pt x="0" y="779"/>
                  </a:moveTo>
                  <a:lnTo>
                    <a:pt x="0" y="0"/>
                  </a:lnTo>
                  <a:lnTo>
                    <a:pt x="158" y="0"/>
                  </a:lnTo>
                  <a:lnTo>
                    <a:pt x="158" y="779"/>
                  </a:lnTo>
                  <a:lnTo>
                    <a:pt x="0" y="779"/>
                  </a:lnTo>
                  <a:lnTo>
                    <a:pt x="0" y="779"/>
                  </a:lnTo>
                </a:path>
              </a:pathLst>
            </a:custGeom>
            <a:noFill/>
            <a:ln w="17463">
              <a:solidFill>
                <a:srgbClr val="000000"/>
              </a:solidFill>
              <a:prstDash val="solid"/>
              <a:round/>
              <a:headEnd/>
              <a:tailEnd/>
            </a:ln>
          </p:spPr>
          <p:txBody>
            <a:bodyPr/>
            <a:lstStyle/>
            <a:p>
              <a:endParaRPr lang="en-US"/>
            </a:p>
          </p:txBody>
        </p:sp>
        <p:sp>
          <p:nvSpPr>
            <p:cNvPr id="441325" name="Freeform 1005"/>
            <p:cNvSpPr>
              <a:spLocks/>
            </p:cNvSpPr>
            <p:nvPr/>
          </p:nvSpPr>
          <p:spPr bwMode="auto">
            <a:xfrm>
              <a:off x="2400" y="1597"/>
              <a:ext cx="1" cy="1526"/>
            </a:xfrm>
            <a:custGeom>
              <a:avLst/>
              <a:gdLst/>
              <a:ahLst/>
              <a:cxnLst>
                <a:cxn ang="0">
                  <a:pos x="0" y="1526"/>
                </a:cxn>
                <a:cxn ang="0">
                  <a:pos x="0" y="0"/>
                </a:cxn>
                <a:cxn ang="0">
                  <a:pos x="0" y="1526"/>
                </a:cxn>
              </a:cxnLst>
              <a:rect l="0" t="0" r="r" b="b"/>
              <a:pathLst>
                <a:path h="1526">
                  <a:moveTo>
                    <a:pt x="0" y="1526"/>
                  </a:moveTo>
                  <a:lnTo>
                    <a:pt x="0" y="0"/>
                  </a:lnTo>
                  <a:lnTo>
                    <a:pt x="0" y="1526"/>
                  </a:lnTo>
                  <a:close/>
                </a:path>
              </a:pathLst>
            </a:custGeom>
            <a:solidFill>
              <a:srgbClr val="FF0000"/>
            </a:solidFill>
            <a:ln w="9525">
              <a:noFill/>
              <a:round/>
              <a:headEnd/>
              <a:tailEnd/>
            </a:ln>
          </p:spPr>
          <p:txBody>
            <a:bodyPr/>
            <a:lstStyle/>
            <a:p>
              <a:endParaRPr lang="en-US"/>
            </a:p>
          </p:txBody>
        </p:sp>
        <p:sp>
          <p:nvSpPr>
            <p:cNvPr id="441326" name="Freeform 1006"/>
            <p:cNvSpPr>
              <a:spLocks/>
            </p:cNvSpPr>
            <p:nvPr/>
          </p:nvSpPr>
          <p:spPr bwMode="auto">
            <a:xfrm>
              <a:off x="2400" y="1597"/>
              <a:ext cx="159" cy="1526"/>
            </a:xfrm>
            <a:custGeom>
              <a:avLst/>
              <a:gdLst/>
              <a:ahLst/>
              <a:cxnLst>
                <a:cxn ang="0">
                  <a:pos x="0" y="0"/>
                </a:cxn>
                <a:cxn ang="0">
                  <a:pos x="159" y="0"/>
                </a:cxn>
                <a:cxn ang="0">
                  <a:pos x="0" y="1526"/>
                </a:cxn>
                <a:cxn ang="0">
                  <a:pos x="0" y="0"/>
                </a:cxn>
              </a:cxnLst>
              <a:rect l="0" t="0" r="r" b="b"/>
              <a:pathLst>
                <a:path w="159" h="1526">
                  <a:moveTo>
                    <a:pt x="0" y="0"/>
                  </a:moveTo>
                  <a:lnTo>
                    <a:pt x="159" y="0"/>
                  </a:lnTo>
                  <a:lnTo>
                    <a:pt x="0" y="1526"/>
                  </a:lnTo>
                  <a:lnTo>
                    <a:pt x="0" y="0"/>
                  </a:lnTo>
                  <a:close/>
                </a:path>
              </a:pathLst>
            </a:custGeom>
            <a:solidFill>
              <a:srgbClr val="FF0000"/>
            </a:solidFill>
            <a:ln w="9525">
              <a:noFill/>
              <a:round/>
              <a:headEnd/>
              <a:tailEnd/>
            </a:ln>
          </p:spPr>
          <p:txBody>
            <a:bodyPr/>
            <a:lstStyle/>
            <a:p>
              <a:endParaRPr lang="en-US"/>
            </a:p>
          </p:txBody>
        </p:sp>
        <p:sp>
          <p:nvSpPr>
            <p:cNvPr id="441327" name="Freeform 1007"/>
            <p:cNvSpPr>
              <a:spLocks/>
            </p:cNvSpPr>
            <p:nvPr/>
          </p:nvSpPr>
          <p:spPr bwMode="auto">
            <a:xfrm>
              <a:off x="2400" y="1597"/>
              <a:ext cx="159" cy="1526"/>
            </a:xfrm>
            <a:custGeom>
              <a:avLst/>
              <a:gdLst/>
              <a:ahLst/>
              <a:cxnLst>
                <a:cxn ang="0">
                  <a:pos x="0" y="1526"/>
                </a:cxn>
                <a:cxn ang="0">
                  <a:pos x="159" y="0"/>
                </a:cxn>
                <a:cxn ang="0">
                  <a:pos x="159" y="1526"/>
                </a:cxn>
                <a:cxn ang="0">
                  <a:pos x="0" y="1526"/>
                </a:cxn>
              </a:cxnLst>
              <a:rect l="0" t="0" r="r" b="b"/>
              <a:pathLst>
                <a:path w="159" h="1526">
                  <a:moveTo>
                    <a:pt x="0" y="1526"/>
                  </a:moveTo>
                  <a:lnTo>
                    <a:pt x="159" y="0"/>
                  </a:lnTo>
                  <a:lnTo>
                    <a:pt x="159" y="1526"/>
                  </a:lnTo>
                  <a:lnTo>
                    <a:pt x="0" y="1526"/>
                  </a:lnTo>
                  <a:close/>
                </a:path>
              </a:pathLst>
            </a:custGeom>
            <a:solidFill>
              <a:srgbClr val="FF0000"/>
            </a:solidFill>
            <a:ln w="9525">
              <a:noFill/>
              <a:round/>
              <a:headEnd/>
              <a:tailEnd/>
            </a:ln>
          </p:spPr>
          <p:txBody>
            <a:bodyPr/>
            <a:lstStyle/>
            <a:p>
              <a:endParaRPr lang="en-US"/>
            </a:p>
          </p:txBody>
        </p:sp>
        <p:sp>
          <p:nvSpPr>
            <p:cNvPr id="441328" name="Freeform 1008"/>
            <p:cNvSpPr>
              <a:spLocks/>
            </p:cNvSpPr>
            <p:nvPr/>
          </p:nvSpPr>
          <p:spPr bwMode="auto">
            <a:xfrm>
              <a:off x="2400" y="1597"/>
              <a:ext cx="159" cy="1526"/>
            </a:xfrm>
            <a:custGeom>
              <a:avLst/>
              <a:gdLst/>
              <a:ahLst/>
              <a:cxnLst>
                <a:cxn ang="0">
                  <a:pos x="0" y="1526"/>
                </a:cxn>
                <a:cxn ang="0">
                  <a:pos x="0" y="0"/>
                </a:cxn>
                <a:cxn ang="0">
                  <a:pos x="159" y="0"/>
                </a:cxn>
                <a:cxn ang="0">
                  <a:pos x="159" y="1526"/>
                </a:cxn>
                <a:cxn ang="0">
                  <a:pos x="0" y="1526"/>
                </a:cxn>
                <a:cxn ang="0">
                  <a:pos x="0" y="1526"/>
                </a:cxn>
              </a:cxnLst>
              <a:rect l="0" t="0" r="r" b="b"/>
              <a:pathLst>
                <a:path w="159" h="1526">
                  <a:moveTo>
                    <a:pt x="0" y="1526"/>
                  </a:moveTo>
                  <a:lnTo>
                    <a:pt x="0" y="0"/>
                  </a:lnTo>
                  <a:lnTo>
                    <a:pt x="159" y="0"/>
                  </a:lnTo>
                  <a:lnTo>
                    <a:pt x="159" y="1526"/>
                  </a:lnTo>
                  <a:lnTo>
                    <a:pt x="0" y="1526"/>
                  </a:lnTo>
                  <a:lnTo>
                    <a:pt x="0" y="1526"/>
                  </a:lnTo>
                </a:path>
              </a:pathLst>
            </a:custGeom>
            <a:noFill/>
            <a:ln w="17463">
              <a:solidFill>
                <a:srgbClr val="000000"/>
              </a:solidFill>
              <a:prstDash val="solid"/>
              <a:round/>
              <a:headEnd/>
              <a:tailEnd/>
            </a:ln>
          </p:spPr>
          <p:txBody>
            <a:bodyPr/>
            <a:lstStyle/>
            <a:p>
              <a:endParaRPr lang="en-US"/>
            </a:p>
          </p:txBody>
        </p:sp>
        <p:sp>
          <p:nvSpPr>
            <p:cNvPr id="441329" name="Freeform 1009"/>
            <p:cNvSpPr>
              <a:spLocks/>
            </p:cNvSpPr>
            <p:nvPr/>
          </p:nvSpPr>
          <p:spPr bwMode="auto">
            <a:xfrm>
              <a:off x="2241" y="2303"/>
              <a:ext cx="1" cy="820"/>
            </a:xfrm>
            <a:custGeom>
              <a:avLst/>
              <a:gdLst/>
              <a:ahLst/>
              <a:cxnLst>
                <a:cxn ang="0">
                  <a:pos x="0" y="820"/>
                </a:cxn>
                <a:cxn ang="0">
                  <a:pos x="0" y="0"/>
                </a:cxn>
                <a:cxn ang="0">
                  <a:pos x="0" y="820"/>
                </a:cxn>
              </a:cxnLst>
              <a:rect l="0" t="0" r="r" b="b"/>
              <a:pathLst>
                <a:path h="820">
                  <a:moveTo>
                    <a:pt x="0" y="820"/>
                  </a:moveTo>
                  <a:lnTo>
                    <a:pt x="0" y="0"/>
                  </a:lnTo>
                  <a:lnTo>
                    <a:pt x="0" y="820"/>
                  </a:lnTo>
                  <a:close/>
                </a:path>
              </a:pathLst>
            </a:custGeom>
            <a:solidFill>
              <a:srgbClr val="FF0000"/>
            </a:solidFill>
            <a:ln w="9525">
              <a:noFill/>
              <a:round/>
              <a:headEnd/>
              <a:tailEnd/>
            </a:ln>
          </p:spPr>
          <p:txBody>
            <a:bodyPr/>
            <a:lstStyle/>
            <a:p>
              <a:endParaRPr lang="en-US"/>
            </a:p>
          </p:txBody>
        </p:sp>
        <p:sp>
          <p:nvSpPr>
            <p:cNvPr id="441330" name="Freeform 1010"/>
            <p:cNvSpPr>
              <a:spLocks/>
            </p:cNvSpPr>
            <p:nvPr/>
          </p:nvSpPr>
          <p:spPr bwMode="auto">
            <a:xfrm>
              <a:off x="2241" y="2303"/>
              <a:ext cx="159" cy="820"/>
            </a:xfrm>
            <a:custGeom>
              <a:avLst/>
              <a:gdLst/>
              <a:ahLst/>
              <a:cxnLst>
                <a:cxn ang="0">
                  <a:pos x="0" y="0"/>
                </a:cxn>
                <a:cxn ang="0">
                  <a:pos x="159" y="0"/>
                </a:cxn>
                <a:cxn ang="0">
                  <a:pos x="0" y="820"/>
                </a:cxn>
                <a:cxn ang="0">
                  <a:pos x="0" y="0"/>
                </a:cxn>
              </a:cxnLst>
              <a:rect l="0" t="0" r="r" b="b"/>
              <a:pathLst>
                <a:path w="159" h="820">
                  <a:moveTo>
                    <a:pt x="0" y="0"/>
                  </a:moveTo>
                  <a:lnTo>
                    <a:pt x="159" y="0"/>
                  </a:lnTo>
                  <a:lnTo>
                    <a:pt x="0" y="820"/>
                  </a:lnTo>
                  <a:lnTo>
                    <a:pt x="0" y="0"/>
                  </a:lnTo>
                  <a:close/>
                </a:path>
              </a:pathLst>
            </a:custGeom>
            <a:solidFill>
              <a:srgbClr val="FF0000"/>
            </a:solidFill>
            <a:ln w="9525">
              <a:noFill/>
              <a:round/>
              <a:headEnd/>
              <a:tailEnd/>
            </a:ln>
          </p:spPr>
          <p:txBody>
            <a:bodyPr/>
            <a:lstStyle/>
            <a:p>
              <a:endParaRPr lang="en-US"/>
            </a:p>
          </p:txBody>
        </p:sp>
        <p:sp>
          <p:nvSpPr>
            <p:cNvPr id="441331" name="Freeform 1011"/>
            <p:cNvSpPr>
              <a:spLocks/>
            </p:cNvSpPr>
            <p:nvPr/>
          </p:nvSpPr>
          <p:spPr bwMode="auto">
            <a:xfrm>
              <a:off x="2241" y="2303"/>
              <a:ext cx="159" cy="820"/>
            </a:xfrm>
            <a:custGeom>
              <a:avLst/>
              <a:gdLst/>
              <a:ahLst/>
              <a:cxnLst>
                <a:cxn ang="0">
                  <a:pos x="0" y="820"/>
                </a:cxn>
                <a:cxn ang="0">
                  <a:pos x="159" y="0"/>
                </a:cxn>
                <a:cxn ang="0">
                  <a:pos x="159" y="820"/>
                </a:cxn>
                <a:cxn ang="0">
                  <a:pos x="0" y="820"/>
                </a:cxn>
              </a:cxnLst>
              <a:rect l="0" t="0" r="r" b="b"/>
              <a:pathLst>
                <a:path w="159" h="820">
                  <a:moveTo>
                    <a:pt x="0" y="820"/>
                  </a:moveTo>
                  <a:lnTo>
                    <a:pt x="159" y="0"/>
                  </a:lnTo>
                  <a:lnTo>
                    <a:pt x="159" y="820"/>
                  </a:lnTo>
                  <a:lnTo>
                    <a:pt x="0" y="820"/>
                  </a:lnTo>
                  <a:close/>
                </a:path>
              </a:pathLst>
            </a:custGeom>
            <a:solidFill>
              <a:srgbClr val="FF0000"/>
            </a:solidFill>
            <a:ln w="9525">
              <a:noFill/>
              <a:round/>
              <a:headEnd/>
              <a:tailEnd/>
            </a:ln>
          </p:spPr>
          <p:txBody>
            <a:bodyPr/>
            <a:lstStyle/>
            <a:p>
              <a:endParaRPr lang="en-US"/>
            </a:p>
          </p:txBody>
        </p:sp>
        <p:sp>
          <p:nvSpPr>
            <p:cNvPr id="441332" name="Freeform 1012"/>
            <p:cNvSpPr>
              <a:spLocks/>
            </p:cNvSpPr>
            <p:nvPr/>
          </p:nvSpPr>
          <p:spPr bwMode="auto">
            <a:xfrm>
              <a:off x="2241" y="2303"/>
              <a:ext cx="159" cy="820"/>
            </a:xfrm>
            <a:custGeom>
              <a:avLst/>
              <a:gdLst/>
              <a:ahLst/>
              <a:cxnLst>
                <a:cxn ang="0">
                  <a:pos x="0" y="820"/>
                </a:cxn>
                <a:cxn ang="0">
                  <a:pos x="0" y="0"/>
                </a:cxn>
                <a:cxn ang="0">
                  <a:pos x="159" y="0"/>
                </a:cxn>
                <a:cxn ang="0">
                  <a:pos x="159" y="820"/>
                </a:cxn>
                <a:cxn ang="0">
                  <a:pos x="0" y="820"/>
                </a:cxn>
                <a:cxn ang="0">
                  <a:pos x="0" y="820"/>
                </a:cxn>
              </a:cxnLst>
              <a:rect l="0" t="0" r="r" b="b"/>
              <a:pathLst>
                <a:path w="159" h="820">
                  <a:moveTo>
                    <a:pt x="0" y="820"/>
                  </a:moveTo>
                  <a:lnTo>
                    <a:pt x="0" y="0"/>
                  </a:lnTo>
                  <a:lnTo>
                    <a:pt x="159" y="0"/>
                  </a:lnTo>
                  <a:lnTo>
                    <a:pt x="159" y="820"/>
                  </a:lnTo>
                  <a:lnTo>
                    <a:pt x="0" y="820"/>
                  </a:lnTo>
                  <a:lnTo>
                    <a:pt x="0" y="820"/>
                  </a:lnTo>
                </a:path>
              </a:pathLst>
            </a:custGeom>
            <a:noFill/>
            <a:ln w="17463">
              <a:solidFill>
                <a:srgbClr val="000000"/>
              </a:solidFill>
              <a:prstDash val="solid"/>
              <a:round/>
              <a:headEnd/>
              <a:tailEnd/>
            </a:ln>
          </p:spPr>
          <p:txBody>
            <a:bodyPr/>
            <a:lstStyle/>
            <a:p>
              <a:endParaRPr lang="en-US"/>
            </a:p>
          </p:txBody>
        </p:sp>
        <p:sp>
          <p:nvSpPr>
            <p:cNvPr id="441333" name="Freeform 1013"/>
            <p:cNvSpPr>
              <a:spLocks/>
            </p:cNvSpPr>
            <p:nvPr/>
          </p:nvSpPr>
          <p:spPr bwMode="auto">
            <a:xfrm>
              <a:off x="2083" y="2232"/>
              <a:ext cx="1" cy="891"/>
            </a:xfrm>
            <a:custGeom>
              <a:avLst/>
              <a:gdLst/>
              <a:ahLst/>
              <a:cxnLst>
                <a:cxn ang="0">
                  <a:pos x="0" y="891"/>
                </a:cxn>
                <a:cxn ang="0">
                  <a:pos x="0" y="0"/>
                </a:cxn>
                <a:cxn ang="0">
                  <a:pos x="0" y="891"/>
                </a:cxn>
              </a:cxnLst>
              <a:rect l="0" t="0" r="r" b="b"/>
              <a:pathLst>
                <a:path h="891">
                  <a:moveTo>
                    <a:pt x="0" y="891"/>
                  </a:moveTo>
                  <a:lnTo>
                    <a:pt x="0" y="0"/>
                  </a:lnTo>
                  <a:lnTo>
                    <a:pt x="0" y="891"/>
                  </a:lnTo>
                  <a:close/>
                </a:path>
              </a:pathLst>
            </a:custGeom>
            <a:solidFill>
              <a:srgbClr val="FF0000"/>
            </a:solidFill>
            <a:ln w="9525">
              <a:noFill/>
              <a:round/>
              <a:headEnd/>
              <a:tailEnd/>
            </a:ln>
          </p:spPr>
          <p:txBody>
            <a:bodyPr/>
            <a:lstStyle/>
            <a:p>
              <a:endParaRPr lang="en-US"/>
            </a:p>
          </p:txBody>
        </p:sp>
        <p:sp>
          <p:nvSpPr>
            <p:cNvPr id="441334" name="Freeform 1014"/>
            <p:cNvSpPr>
              <a:spLocks/>
            </p:cNvSpPr>
            <p:nvPr/>
          </p:nvSpPr>
          <p:spPr bwMode="auto">
            <a:xfrm>
              <a:off x="2083" y="2232"/>
              <a:ext cx="158" cy="891"/>
            </a:xfrm>
            <a:custGeom>
              <a:avLst/>
              <a:gdLst/>
              <a:ahLst/>
              <a:cxnLst>
                <a:cxn ang="0">
                  <a:pos x="0" y="0"/>
                </a:cxn>
                <a:cxn ang="0">
                  <a:pos x="158" y="0"/>
                </a:cxn>
                <a:cxn ang="0">
                  <a:pos x="0" y="891"/>
                </a:cxn>
                <a:cxn ang="0">
                  <a:pos x="0" y="0"/>
                </a:cxn>
              </a:cxnLst>
              <a:rect l="0" t="0" r="r" b="b"/>
              <a:pathLst>
                <a:path w="158" h="891">
                  <a:moveTo>
                    <a:pt x="0" y="0"/>
                  </a:moveTo>
                  <a:lnTo>
                    <a:pt x="158" y="0"/>
                  </a:lnTo>
                  <a:lnTo>
                    <a:pt x="0" y="891"/>
                  </a:lnTo>
                  <a:lnTo>
                    <a:pt x="0" y="0"/>
                  </a:lnTo>
                  <a:close/>
                </a:path>
              </a:pathLst>
            </a:custGeom>
            <a:solidFill>
              <a:srgbClr val="FF0000"/>
            </a:solidFill>
            <a:ln w="9525">
              <a:noFill/>
              <a:round/>
              <a:headEnd/>
              <a:tailEnd/>
            </a:ln>
          </p:spPr>
          <p:txBody>
            <a:bodyPr/>
            <a:lstStyle/>
            <a:p>
              <a:endParaRPr lang="en-US"/>
            </a:p>
          </p:txBody>
        </p:sp>
        <p:sp>
          <p:nvSpPr>
            <p:cNvPr id="441335" name="Freeform 1015"/>
            <p:cNvSpPr>
              <a:spLocks/>
            </p:cNvSpPr>
            <p:nvPr/>
          </p:nvSpPr>
          <p:spPr bwMode="auto">
            <a:xfrm>
              <a:off x="2083" y="2232"/>
              <a:ext cx="158" cy="891"/>
            </a:xfrm>
            <a:custGeom>
              <a:avLst/>
              <a:gdLst/>
              <a:ahLst/>
              <a:cxnLst>
                <a:cxn ang="0">
                  <a:pos x="0" y="891"/>
                </a:cxn>
                <a:cxn ang="0">
                  <a:pos x="158" y="0"/>
                </a:cxn>
                <a:cxn ang="0">
                  <a:pos x="158" y="891"/>
                </a:cxn>
                <a:cxn ang="0">
                  <a:pos x="0" y="891"/>
                </a:cxn>
              </a:cxnLst>
              <a:rect l="0" t="0" r="r" b="b"/>
              <a:pathLst>
                <a:path w="158" h="891">
                  <a:moveTo>
                    <a:pt x="0" y="891"/>
                  </a:moveTo>
                  <a:lnTo>
                    <a:pt x="158" y="0"/>
                  </a:lnTo>
                  <a:lnTo>
                    <a:pt x="158" y="891"/>
                  </a:lnTo>
                  <a:lnTo>
                    <a:pt x="0" y="891"/>
                  </a:lnTo>
                  <a:close/>
                </a:path>
              </a:pathLst>
            </a:custGeom>
            <a:solidFill>
              <a:srgbClr val="FF0000"/>
            </a:solidFill>
            <a:ln w="9525">
              <a:noFill/>
              <a:round/>
              <a:headEnd/>
              <a:tailEnd/>
            </a:ln>
          </p:spPr>
          <p:txBody>
            <a:bodyPr/>
            <a:lstStyle/>
            <a:p>
              <a:endParaRPr lang="en-US"/>
            </a:p>
          </p:txBody>
        </p:sp>
        <p:sp>
          <p:nvSpPr>
            <p:cNvPr id="441336" name="Freeform 1016"/>
            <p:cNvSpPr>
              <a:spLocks/>
            </p:cNvSpPr>
            <p:nvPr/>
          </p:nvSpPr>
          <p:spPr bwMode="auto">
            <a:xfrm>
              <a:off x="2083" y="2232"/>
              <a:ext cx="158" cy="891"/>
            </a:xfrm>
            <a:custGeom>
              <a:avLst/>
              <a:gdLst/>
              <a:ahLst/>
              <a:cxnLst>
                <a:cxn ang="0">
                  <a:pos x="0" y="891"/>
                </a:cxn>
                <a:cxn ang="0">
                  <a:pos x="0" y="0"/>
                </a:cxn>
                <a:cxn ang="0">
                  <a:pos x="158" y="0"/>
                </a:cxn>
                <a:cxn ang="0">
                  <a:pos x="158" y="891"/>
                </a:cxn>
                <a:cxn ang="0">
                  <a:pos x="0" y="891"/>
                </a:cxn>
                <a:cxn ang="0">
                  <a:pos x="0" y="891"/>
                </a:cxn>
              </a:cxnLst>
              <a:rect l="0" t="0" r="r" b="b"/>
              <a:pathLst>
                <a:path w="158" h="891">
                  <a:moveTo>
                    <a:pt x="0" y="891"/>
                  </a:moveTo>
                  <a:lnTo>
                    <a:pt x="0" y="0"/>
                  </a:lnTo>
                  <a:lnTo>
                    <a:pt x="158" y="0"/>
                  </a:lnTo>
                  <a:lnTo>
                    <a:pt x="158" y="891"/>
                  </a:lnTo>
                  <a:lnTo>
                    <a:pt x="0" y="891"/>
                  </a:lnTo>
                  <a:lnTo>
                    <a:pt x="0" y="891"/>
                  </a:lnTo>
                </a:path>
              </a:pathLst>
            </a:custGeom>
            <a:noFill/>
            <a:ln w="17463">
              <a:solidFill>
                <a:srgbClr val="000000"/>
              </a:solidFill>
              <a:prstDash val="solid"/>
              <a:round/>
              <a:headEnd/>
              <a:tailEnd/>
            </a:ln>
          </p:spPr>
          <p:txBody>
            <a:bodyPr/>
            <a:lstStyle/>
            <a:p>
              <a:endParaRPr lang="en-US"/>
            </a:p>
          </p:txBody>
        </p:sp>
        <p:sp>
          <p:nvSpPr>
            <p:cNvPr id="441337" name="Freeform 1017"/>
            <p:cNvSpPr>
              <a:spLocks/>
            </p:cNvSpPr>
            <p:nvPr/>
          </p:nvSpPr>
          <p:spPr bwMode="auto">
            <a:xfrm>
              <a:off x="1924" y="2631"/>
              <a:ext cx="1" cy="492"/>
            </a:xfrm>
            <a:custGeom>
              <a:avLst/>
              <a:gdLst/>
              <a:ahLst/>
              <a:cxnLst>
                <a:cxn ang="0">
                  <a:pos x="0" y="492"/>
                </a:cxn>
                <a:cxn ang="0">
                  <a:pos x="0" y="0"/>
                </a:cxn>
                <a:cxn ang="0">
                  <a:pos x="0" y="492"/>
                </a:cxn>
              </a:cxnLst>
              <a:rect l="0" t="0" r="r" b="b"/>
              <a:pathLst>
                <a:path h="492">
                  <a:moveTo>
                    <a:pt x="0" y="492"/>
                  </a:moveTo>
                  <a:lnTo>
                    <a:pt x="0" y="0"/>
                  </a:lnTo>
                  <a:lnTo>
                    <a:pt x="0" y="492"/>
                  </a:lnTo>
                  <a:close/>
                </a:path>
              </a:pathLst>
            </a:custGeom>
            <a:solidFill>
              <a:srgbClr val="FF0000"/>
            </a:solidFill>
            <a:ln w="9525">
              <a:noFill/>
              <a:round/>
              <a:headEnd/>
              <a:tailEnd/>
            </a:ln>
          </p:spPr>
          <p:txBody>
            <a:bodyPr/>
            <a:lstStyle/>
            <a:p>
              <a:endParaRPr lang="en-US"/>
            </a:p>
          </p:txBody>
        </p:sp>
        <p:sp>
          <p:nvSpPr>
            <p:cNvPr id="441338" name="Freeform 1018"/>
            <p:cNvSpPr>
              <a:spLocks/>
            </p:cNvSpPr>
            <p:nvPr/>
          </p:nvSpPr>
          <p:spPr bwMode="auto">
            <a:xfrm>
              <a:off x="1924" y="2631"/>
              <a:ext cx="159" cy="492"/>
            </a:xfrm>
            <a:custGeom>
              <a:avLst/>
              <a:gdLst/>
              <a:ahLst/>
              <a:cxnLst>
                <a:cxn ang="0">
                  <a:pos x="0" y="0"/>
                </a:cxn>
                <a:cxn ang="0">
                  <a:pos x="159" y="0"/>
                </a:cxn>
                <a:cxn ang="0">
                  <a:pos x="0" y="492"/>
                </a:cxn>
                <a:cxn ang="0">
                  <a:pos x="0" y="0"/>
                </a:cxn>
              </a:cxnLst>
              <a:rect l="0" t="0" r="r" b="b"/>
              <a:pathLst>
                <a:path w="159" h="492">
                  <a:moveTo>
                    <a:pt x="0" y="0"/>
                  </a:moveTo>
                  <a:lnTo>
                    <a:pt x="159" y="0"/>
                  </a:lnTo>
                  <a:lnTo>
                    <a:pt x="0" y="492"/>
                  </a:lnTo>
                  <a:lnTo>
                    <a:pt x="0" y="0"/>
                  </a:lnTo>
                  <a:close/>
                </a:path>
              </a:pathLst>
            </a:custGeom>
            <a:solidFill>
              <a:srgbClr val="FF0000"/>
            </a:solidFill>
            <a:ln w="9525">
              <a:noFill/>
              <a:round/>
              <a:headEnd/>
              <a:tailEnd/>
            </a:ln>
          </p:spPr>
          <p:txBody>
            <a:bodyPr/>
            <a:lstStyle/>
            <a:p>
              <a:endParaRPr lang="en-US"/>
            </a:p>
          </p:txBody>
        </p:sp>
        <p:sp>
          <p:nvSpPr>
            <p:cNvPr id="441339" name="Freeform 1019"/>
            <p:cNvSpPr>
              <a:spLocks/>
            </p:cNvSpPr>
            <p:nvPr/>
          </p:nvSpPr>
          <p:spPr bwMode="auto">
            <a:xfrm>
              <a:off x="1924" y="2631"/>
              <a:ext cx="159" cy="492"/>
            </a:xfrm>
            <a:custGeom>
              <a:avLst/>
              <a:gdLst/>
              <a:ahLst/>
              <a:cxnLst>
                <a:cxn ang="0">
                  <a:pos x="0" y="492"/>
                </a:cxn>
                <a:cxn ang="0">
                  <a:pos x="159" y="0"/>
                </a:cxn>
                <a:cxn ang="0">
                  <a:pos x="159" y="492"/>
                </a:cxn>
                <a:cxn ang="0">
                  <a:pos x="0" y="492"/>
                </a:cxn>
              </a:cxnLst>
              <a:rect l="0" t="0" r="r" b="b"/>
              <a:pathLst>
                <a:path w="159" h="492">
                  <a:moveTo>
                    <a:pt x="0" y="492"/>
                  </a:moveTo>
                  <a:lnTo>
                    <a:pt x="159" y="0"/>
                  </a:lnTo>
                  <a:lnTo>
                    <a:pt x="159" y="492"/>
                  </a:lnTo>
                  <a:lnTo>
                    <a:pt x="0" y="492"/>
                  </a:lnTo>
                  <a:close/>
                </a:path>
              </a:pathLst>
            </a:custGeom>
            <a:solidFill>
              <a:srgbClr val="FF0000"/>
            </a:solidFill>
            <a:ln w="9525">
              <a:noFill/>
              <a:round/>
              <a:headEnd/>
              <a:tailEnd/>
            </a:ln>
          </p:spPr>
          <p:txBody>
            <a:bodyPr/>
            <a:lstStyle/>
            <a:p>
              <a:endParaRPr lang="en-US"/>
            </a:p>
          </p:txBody>
        </p:sp>
        <p:sp>
          <p:nvSpPr>
            <p:cNvPr id="441340" name="Freeform 1020"/>
            <p:cNvSpPr>
              <a:spLocks/>
            </p:cNvSpPr>
            <p:nvPr/>
          </p:nvSpPr>
          <p:spPr bwMode="auto">
            <a:xfrm>
              <a:off x="1924" y="2631"/>
              <a:ext cx="159" cy="492"/>
            </a:xfrm>
            <a:custGeom>
              <a:avLst/>
              <a:gdLst/>
              <a:ahLst/>
              <a:cxnLst>
                <a:cxn ang="0">
                  <a:pos x="0" y="492"/>
                </a:cxn>
                <a:cxn ang="0">
                  <a:pos x="0" y="0"/>
                </a:cxn>
                <a:cxn ang="0">
                  <a:pos x="159" y="0"/>
                </a:cxn>
                <a:cxn ang="0">
                  <a:pos x="159" y="492"/>
                </a:cxn>
                <a:cxn ang="0">
                  <a:pos x="0" y="492"/>
                </a:cxn>
                <a:cxn ang="0">
                  <a:pos x="0" y="492"/>
                </a:cxn>
              </a:cxnLst>
              <a:rect l="0" t="0" r="r" b="b"/>
              <a:pathLst>
                <a:path w="159" h="492">
                  <a:moveTo>
                    <a:pt x="0" y="492"/>
                  </a:moveTo>
                  <a:lnTo>
                    <a:pt x="0" y="0"/>
                  </a:lnTo>
                  <a:lnTo>
                    <a:pt x="159" y="0"/>
                  </a:lnTo>
                  <a:lnTo>
                    <a:pt x="159" y="492"/>
                  </a:lnTo>
                  <a:lnTo>
                    <a:pt x="0" y="492"/>
                  </a:lnTo>
                  <a:lnTo>
                    <a:pt x="0" y="492"/>
                  </a:lnTo>
                </a:path>
              </a:pathLst>
            </a:custGeom>
            <a:noFill/>
            <a:ln w="17463">
              <a:solidFill>
                <a:srgbClr val="000000"/>
              </a:solidFill>
              <a:prstDash val="solid"/>
              <a:round/>
              <a:headEnd/>
              <a:tailEnd/>
            </a:ln>
          </p:spPr>
          <p:txBody>
            <a:bodyPr/>
            <a:lstStyle/>
            <a:p>
              <a:endParaRPr lang="en-US"/>
            </a:p>
          </p:txBody>
        </p:sp>
        <p:sp>
          <p:nvSpPr>
            <p:cNvPr id="441341" name="Freeform 1021"/>
            <p:cNvSpPr>
              <a:spLocks/>
            </p:cNvSpPr>
            <p:nvPr/>
          </p:nvSpPr>
          <p:spPr bwMode="auto">
            <a:xfrm>
              <a:off x="1765" y="2559"/>
              <a:ext cx="1" cy="564"/>
            </a:xfrm>
            <a:custGeom>
              <a:avLst/>
              <a:gdLst/>
              <a:ahLst/>
              <a:cxnLst>
                <a:cxn ang="0">
                  <a:pos x="0" y="564"/>
                </a:cxn>
                <a:cxn ang="0">
                  <a:pos x="0" y="0"/>
                </a:cxn>
                <a:cxn ang="0">
                  <a:pos x="0" y="564"/>
                </a:cxn>
              </a:cxnLst>
              <a:rect l="0" t="0" r="r" b="b"/>
              <a:pathLst>
                <a:path h="564">
                  <a:moveTo>
                    <a:pt x="0" y="564"/>
                  </a:moveTo>
                  <a:lnTo>
                    <a:pt x="0" y="0"/>
                  </a:lnTo>
                  <a:lnTo>
                    <a:pt x="0" y="564"/>
                  </a:lnTo>
                  <a:close/>
                </a:path>
              </a:pathLst>
            </a:custGeom>
            <a:solidFill>
              <a:srgbClr val="FF0000"/>
            </a:solidFill>
            <a:ln w="9525">
              <a:noFill/>
              <a:round/>
              <a:headEnd/>
              <a:tailEnd/>
            </a:ln>
          </p:spPr>
          <p:txBody>
            <a:bodyPr/>
            <a:lstStyle/>
            <a:p>
              <a:endParaRPr lang="en-US"/>
            </a:p>
          </p:txBody>
        </p:sp>
        <p:sp>
          <p:nvSpPr>
            <p:cNvPr id="441342" name="Freeform 1022"/>
            <p:cNvSpPr>
              <a:spLocks/>
            </p:cNvSpPr>
            <p:nvPr/>
          </p:nvSpPr>
          <p:spPr bwMode="auto">
            <a:xfrm>
              <a:off x="1765" y="2559"/>
              <a:ext cx="159" cy="564"/>
            </a:xfrm>
            <a:custGeom>
              <a:avLst/>
              <a:gdLst/>
              <a:ahLst/>
              <a:cxnLst>
                <a:cxn ang="0">
                  <a:pos x="0" y="0"/>
                </a:cxn>
                <a:cxn ang="0">
                  <a:pos x="159" y="0"/>
                </a:cxn>
                <a:cxn ang="0">
                  <a:pos x="0" y="564"/>
                </a:cxn>
                <a:cxn ang="0">
                  <a:pos x="0" y="0"/>
                </a:cxn>
              </a:cxnLst>
              <a:rect l="0" t="0" r="r" b="b"/>
              <a:pathLst>
                <a:path w="159" h="564">
                  <a:moveTo>
                    <a:pt x="0" y="0"/>
                  </a:moveTo>
                  <a:lnTo>
                    <a:pt x="159" y="0"/>
                  </a:lnTo>
                  <a:lnTo>
                    <a:pt x="0" y="564"/>
                  </a:lnTo>
                  <a:lnTo>
                    <a:pt x="0" y="0"/>
                  </a:lnTo>
                  <a:close/>
                </a:path>
              </a:pathLst>
            </a:custGeom>
            <a:solidFill>
              <a:srgbClr val="FF0000"/>
            </a:solidFill>
            <a:ln w="9525">
              <a:noFill/>
              <a:round/>
              <a:headEnd/>
              <a:tailEnd/>
            </a:ln>
          </p:spPr>
          <p:txBody>
            <a:bodyPr/>
            <a:lstStyle/>
            <a:p>
              <a:endParaRPr lang="en-US"/>
            </a:p>
          </p:txBody>
        </p:sp>
        <p:sp>
          <p:nvSpPr>
            <p:cNvPr id="441343" name="Freeform 1023"/>
            <p:cNvSpPr>
              <a:spLocks/>
            </p:cNvSpPr>
            <p:nvPr/>
          </p:nvSpPr>
          <p:spPr bwMode="auto">
            <a:xfrm>
              <a:off x="1765" y="2559"/>
              <a:ext cx="159" cy="564"/>
            </a:xfrm>
            <a:custGeom>
              <a:avLst/>
              <a:gdLst/>
              <a:ahLst/>
              <a:cxnLst>
                <a:cxn ang="0">
                  <a:pos x="0" y="564"/>
                </a:cxn>
                <a:cxn ang="0">
                  <a:pos x="159" y="0"/>
                </a:cxn>
                <a:cxn ang="0">
                  <a:pos x="159" y="564"/>
                </a:cxn>
                <a:cxn ang="0">
                  <a:pos x="0" y="564"/>
                </a:cxn>
              </a:cxnLst>
              <a:rect l="0" t="0" r="r" b="b"/>
              <a:pathLst>
                <a:path w="159" h="564">
                  <a:moveTo>
                    <a:pt x="0" y="564"/>
                  </a:moveTo>
                  <a:lnTo>
                    <a:pt x="159" y="0"/>
                  </a:lnTo>
                  <a:lnTo>
                    <a:pt x="159" y="564"/>
                  </a:lnTo>
                  <a:lnTo>
                    <a:pt x="0" y="564"/>
                  </a:lnTo>
                  <a:close/>
                </a:path>
              </a:pathLst>
            </a:custGeom>
            <a:solidFill>
              <a:srgbClr val="FF0000"/>
            </a:solidFill>
            <a:ln w="9525">
              <a:noFill/>
              <a:round/>
              <a:headEnd/>
              <a:tailEnd/>
            </a:ln>
          </p:spPr>
          <p:txBody>
            <a:bodyPr/>
            <a:lstStyle/>
            <a:p>
              <a:endParaRPr lang="en-US"/>
            </a:p>
          </p:txBody>
        </p:sp>
        <p:sp>
          <p:nvSpPr>
            <p:cNvPr id="441344" name="Freeform 0"/>
            <p:cNvSpPr>
              <a:spLocks/>
            </p:cNvSpPr>
            <p:nvPr/>
          </p:nvSpPr>
          <p:spPr bwMode="auto">
            <a:xfrm>
              <a:off x="1765" y="2559"/>
              <a:ext cx="159" cy="564"/>
            </a:xfrm>
            <a:custGeom>
              <a:avLst/>
              <a:gdLst/>
              <a:ahLst/>
              <a:cxnLst>
                <a:cxn ang="0">
                  <a:pos x="0" y="564"/>
                </a:cxn>
                <a:cxn ang="0">
                  <a:pos x="0" y="0"/>
                </a:cxn>
                <a:cxn ang="0">
                  <a:pos x="159" y="0"/>
                </a:cxn>
                <a:cxn ang="0">
                  <a:pos x="159" y="564"/>
                </a:cxn>
                <a:cxn ang="0">
                  <a:pos x="0" y="564"/>
                </a:cxn>
                <a:cxn ang="0">
                  <a:pos x="0" y="564"/>
                </a:cxn>
              </a:cxnLst>
              <a:rect l="0" t="0" r="r" b="b"/>
              <a:pathLst>
                <a:path w="159" h="564">
                  <a:moveTo>
                    <a:pt x="0" y="564"/>
                  </a:moveTo>
                  <a:lnTo>
                    <a:pt x="0" y="0"/>
                  </a:lnTo>
                  <a:lnTo>
                    <a:pt x="159" y="0"/>
                  </a:lnTo>
                  <a:lnTo>
                    <a:pt x="159" y="564"/>
                  </a:lnTo>
                  <a:lnTo>
                    <a:pt x="0" y="564"/>
                  </a:lnTo>
                  <a:lnTo>
                    <a:pt x="0" y="564"/>
                  </a:lnTo>
                </a:path>
              </a:pathLst>
            </a:custGeom>
            <a:noFill/>
            <a:ln w="17463">
              <a:solidFill>
                <a:srgbClr val="000000"/>
              </a:solidFill>
              <a:prstDash val="solid"/>
              <a:round/>
              <a:headEnd/>
              <a:tailEnd/>
            </a:ln>
          </p:spPr>
          <p:txBody>
            <a:bodyPr/>
            <a:lstStyle/>
            <a:p>
              <a:endParaRPr lang="en-US"/>
            </a:p>
          </p:txBody>
        </p:sp>
        <p:sp>
          <p:nvSpPr>
            <p:cNvPr id="441345" name="Freeform 1"/>
            <p:cNvSpPr>
              <a:spLocks/>
            </p:cNvSpPr>
            <p:nvPr/>
          </p:nvSpPr>
          <p:spPr bwMode="auto">
            <a:xfrm>
              <a:off x="1607" y="3092"/>
              <a:ext cx="1" cy="31"/>
            </a:xfrm>
            <a:custGeom>
              <a:avLst/>
              <a:gdLst/>
              <a:ahLst/>
              <a:cxnLst>
                <a:cxn ang="0">
                  <a:pos x="0" y="31"/>
                </a:cxn>
                <a:cxn ang="0">
                  <a:pos x="0" y="0"/>
                </a:cxn>
                <a:cxn ang="0">
                  <a:pos x="0" y="31"/>
                </a:cxn>
              </a:cxnLst>
              <a:rect l="0" t="0" r="r" b="b"/>
              <a:pathLst>
                <a:path h="31">
                  <a:moveTo>
                    <a:pt x="0" y="31"/>
                  </a:moveTo>
                  <a:lnTo>
                    <a:pt x="0" y="0"/>
                  </a:lnTo>
                  <a:lnTo>
                    <a:pt x="0" y="31"/>
                  </a:lnTo>
                  <a:close/>
                </a:path>
              </a:pathLst>
            </a:custGeom>
            <a:solidFill>
              <a:srgbClr val="FF0000"/>
            </a:solidFill>
            <a:ln w="9525">
              <a:noFill/>
              <a:round/>
              <a:headEnd/>
              <a:tailEnd/>
            </a:ln>
          </p:spPr>
          <p:txBody>
            <a:bodyPr/>
            <a:lstStyle/>
            <a:p>
              <a:endParaRPr lang="en-US"/>
            </a:p>
          </p:txBody>
        </p:sp>
        <p:sp>
          <p:nvSpPr>
            <p:cNvPr id="441346" name="Freeform 2"/>
            <p:cNvSpPr>
              <a:spLocks/>
            </p:cNvSpPr>
            <p:nvPr/>
          </p:nvSpPr>
          <p:spPr bwMode="auto">
            <a:xfrm>
              <a:off x="1607" y="3092"/>
              <a:ext cx="158" cy="31"/>
            </a:xfrm>
            <a:custGeom>
              <a:avLst/>
              <a:gdLst/>
              <a:ahLst/>
              <a:cxnLst>
                <a:cxn ang="0">
                  <a:pos x="0" y="31"/>
                </a:cxn>
                <a:cxn ang="0">
                  <a:pos x="158" y="0"/>
                </a:cxn>
                <a:cxn ang="0">
                  <a:pos x="0" y="0"/>
                </a:cxn>
                <a:cxn ang="0">
                  <a:pos x="0" y="31"/>
                </a:cxn>
              </a:cxnLst>
              <a:rect l="0" t="0" r="r" b="b"/>
              <a:pathLst>
                <a:path w="158" h="31">
                  <a:moveTo>
                    <a:pt x="0" y="31"/>
                  </a:moveTo>
                  <a:lnTo>
                    <a:pt x="158" y="0"/>
                  </a:lnTo>
                  <a:lnTo>
                    <a:pt x="0" y="0"/>
                  </a:lnTo>
                  <a:lnTo>
                    <a:pt x="0" y="31"/>
                  </a:lnTo>
                  <a:close/>
                </a:path>
              </a:pathLst>
            </a:custGeom>
            <a:solidFill>
              <a:srgbClr val="FF0000"/>
            </a:solidFill>
            <a:ln w="9525">
              <a:noFill/>
              <a:round/>
              <a:headEnd/>
              <a:tailEnd/>
            </a:ln>
          </p:spPr>
          <p:txBody>
            <a:bodyPr/>
            <a:lstStyle/>
            <a:p>
              <a:endParaRPr lang="en-US"/>
            </a:p>
          </p:txBody>
        </p:sp>
        <p:sp>
          <p:nvSpPr>
            <p:cNvPr id="441347" name="Freeform 3"/>
            <p:cNvSpPr>
              <a:spLocks/>
            </p:cNvSpPr>
            <p:nvPr/>
          </p:nvSpPr>
          <p:spPr bwMode="auto">
            <a:xfrm>
              <a:off x="1607" y="3092"/>
              <a:ext cx="158" cy="31"/>
            </a:xfrm>
            <a:custGeom>
              <a:avLst/>
              <a:gdLst/>
              <a:ahLst/>
              <a:cxnLst>
                <a:cxn ang="0">
                  <a:pos x="0" y="31"/>
                </a:cxn>
                <a:cxn ang="0">
                  <a:pos x="158" y="0"/>
                </a:cxn>
                <a:cxn ang="0">
                  <a:pos x="158" y="31"/>
                </a:cxn>
                <a:cxn ang="0">
                  <a:pos x="0" y="31"/>
                </a:cxn>
              </a:cxnLst>
              <a:rect l="0" t="0" r="r" b="b"/>
              <a:pathLst>
                <a:path w="158" h="31">
                  <a:moveTo>
                    <a:pt x="0" y="31"/>
                  </a:moveTo>
                  <a:lnTo>
                    <a:pt x="158" y="0"/>
                  </a:lnTo>
                  <a:lnTo>
                    <a:pt x="158" y="31"/>
                  </a:lnTo>
                  <a:lnTo>
                    <a:pt x="0" y="31"/>
                  </a:lnTo>
                  <a:close/>
                </a:path>
              </a:pathLst>
            </a:custGeom>
            <a:solidFill>
              <a:srgbClr val="FF0000"/>
            </a:solidFill>
            <a:ln w="9525">
              <a:noFill/>
              <a:round/>
              <a:headEnd/>
              <a:tailEnd/>
            </a:ln>
          </p:spPr>
          <p:txBody>
            <a:bodyPr/>
            <a:lstStyle/>
            <a:p>
              <a:endParaRPr lang="en-US"/>
            </a:p>
          </p:txBody>
        </p:sp>
        <p:sp>
          <p:nvSpPr>
            <p:cNvPr id="441348" name="Freeform 4"/>
            <p:cNvSpPr>
              <a:spLocks/>
            </p:cNvSpPr>
            <p:nvPr/>
          </p:nvSpPr>
          <p:spPr bwMode="auto">
            <a:xfrm>
              <a:off x="1607" y="3092"/>
              <a:ext cx="158" cy="31"/>
            </a:xfrm>
            <a:custGeom>
              <a:avLst/>
              <a:gdLst/>
              <a:ahLst/>
              <a:cxnLst>
                <a:cxn ang="0">
                  <a:pos x="0" y="31"/>
                </a:cxn>
                <a:cxn ang="0">
                  <a:pos x="0" y="0"/>
                </a:cxn>
                <a:cxn ang="0">
                  <a:pos x="158" y="0"/>
                </a:cxn>
                <a:cxn ang="0">
                  <a:pos x="158" y="31"/>
                </a:cxn>
                <a:cxn ang="0">
                  <a:pos x="0" y="31"/>
                </a:cxn>
                <a:cxn ang="0">
                  <a:pos x="0" y="31"/>
                </a:cxn>
              </a:cxnLst>
              <a:rect l="0" t="0" r="r" b="b"/>
              <a:pathLst>
                <a:path w="158" h="31">
                  <a:moveTo>
                    <a:pt x="0" y="31"/>
                  </a:moveTo>
                  <a:lnTo>
                    <a:pt x="0" y="0"/>
                  </a:lnTo>
                  <a:lnTo>
                    <a:pt x="158" y="0"/>
                  </a:lnTo>
                  <a:lnTo>
                    <a:pt x="158" y="31"/>
                  </a:lnTo>
                  <a:lnTo>
                    <a:pt x="0" y="31"/>
                  </a:lnTo>
                  <a:lnTo>
                    <a:pt x="0" y="31"/>
                  </a:lnTo>
                </a:path>
              </a:pathLst>
            </a:custGeom>
            <a:noFill/>
            <a:ln w="17463">
              <a:solidFill>
                <a:srgbClr val="000000"/>
              </a:solidFill>
              <a:prstDash val="solid"/>
              <a:round/>
              <a:headEnd/>
              <a:tailEnd/>
            </a:ln>
          </p:spPr>
          <p:txBody>
            <a:bodyPr/>
            <a:lstStyle/>
            <a:p>
              <a:endParaRPr lang="en-US"/>
            </a:p>
          </p:txBody>
        </p:sp>
        <p:sp>
          <p:nvSpPr>
            <p:cNvPr id="441349" name="Line 5"/>
            <p:cNvSpPr>
              <a:spLocks noChangeShapeType="1"/>
            </p:cNvSpPr>
            <p:nvPr/>
          </p:nvSpPr>
          <p:spPr bwMode="auto">
            <a:xfrm>
              <a:off x="1607" y="3010"/>
              <a:ext cx="10" cy="1"/>
            </a:xfrm>
            <a:prstGeom prst="line">
              <a:avLst/>
            </a:prstGeom>
            <a:noFill/>
            <a:ln w="17463">
              <a:solidFill>
                <a:srgbClr val="000000"/>
              </a:solidFill>
              <a:round/>
              <a:headEnd/>
              <a:tailEnd/>
            </a:ln>
          </p:spPr>
          <p:txBody>
            <a:bodyPr/>
            <a:lstStyle/>
            <a:p>
              <a:endParaRPr lang="en-US"/>
            </a:p>
          </p:txBody>
        </p:sp>
        <p:sp>
          <p:nvSpPr>
            <p:cNvPr id="441350" name="Line 6"/>
            <p:cNvSpPr>
              <a:spLocks noChangeShapeType="1"/>
            </p:cNvSpPr>
            <p:nvPr/>
          </p:nvSpPr>
          <p:spPr bwMode="auto">
            <a:xfrm flipV="1">
              <a:off x="1617" y="3000"/>
              <a:ext cx="11" cy="10"/>
            </a:xfrm>
            <a:prstGeom prst="line">
              <a:avLst/>
            </a:prstGeom>
            <a:noFill/>
            <a:ln w="17463">
              <a:solidFill>
                <a:srgbClr val="000000"/>
              </a:solidFill>
              <a:round/>
              <a:headEnd/>
              <a:tailEnd/>
            </a:ln>
          </p:spPr>
          <p:txBody>
            <a:bodyPr/>
            <a:lstStyle/>
            <a:p>
              <a:endParaRPr lang="en-US"/>
            </a:p>
          </p:txBody>
        </p:sp>
        <p:sp>
          <p:nvSpPr>
            <p:cNvPr id="441351" name="Line 7"/>
            <p:cNvSpPr>
              <a:spLocks noChangeShapeType="1"/>
            </p:cNvSpPr>
            <p:nvPr/>
          </p:nvSpPr>
          <p:spPr bwMode="auto">
            <a:xfrm>
              <a:off x="1628" y="3000"/>
              <a:ext cx="11" cy="1"/>
            </a:xfrm>
            <a:prstGeom prst="line">
              <a:avLst/>
            </a:prstGeom>
            <a:noFill/>
            <a:ln w="17463">
              <a:solidFill>
                <a:srgbClr val="000000"/>
              </a:solidFill>
              <a:round/>
              <a:headEnd/>
              <a:tailEnd/>
            </a:ln>
          </p:spPr>
          <p:txBody>
            <a:bodyPr/>
            <a:lstStyle/>
            <a:p>
              <a:endParaRPr lang="en-US"/>
            </a:p>
          </p:txBody>
        </p:sp>
        <p:sp>
          <p:nvSpPr>
            <p:cNvPr id="441352" name="Line 8"/>
            <p:cNvSpPr>
              <a:spLocks noChangeShapeType="1"/>
            </p:cNvSpPr>
            <p:nvPr/>
          </p:nvSpPr>
          <p:spPr bwMode="auto">
            <a:xfrm flipV="1">
              <a:off x="1639" y="2990"/>
              <a:ext cx="10" cy="10"/>
            </a:xfrm>
            <a:prstGeom prst="line">
              <a:avLst/>
            </a:prstGeom>
            <a:noFill/>
            <a:ln w="17463">
              <a:solidFill>
                <a:srgbClr val="000000"/>
              </a:solidFill>
              <a:round/>
              <a:headEnd/>
              <a:tailEnd/>
            </a:ln>
          </p:spPr>
          <p:txBody>
            <a:bodyPr/>
            <a:lstStyle/>
            <a:p>
              <a:endParaRPr lang="en-US"/>
            </a:p>
          </p:txBody>
        </p:sp>
        <p:sp>
          <p:nvSpPr>
            <p:cNvPr id="441353" name="Line 9"/>
            <p:cNvSpPr>
              <a:spLocks noChangeShapeType="1"/>
            </p:cNvSpPr>
            <p:nvPr/>
          </p:nvSpPr>
          <p:spPr bwMode="auto">
            <a:xfrm>
              <a:off x="1649" y="2990"/>
              <a:ext cx="11" cy="1"/>
            </a:xfrm>
            <a:prstGeom prst="line">
              <a:avLst/>
            </a:prstGeom>
            <a:noFill/>
            <a:ln w="17463">
              <a:solidFill>
                <a:srgbClr val="000000"/>
              </a:solidFill>
              <a:round/>
              <a:headEnd/>
              <a:tailEnd/>
            </a:ln>
          </p:spPr>
          <p:txBody>
            <a:bodyPr/>
            <a:lstStyle/>
            <a:p>
              <a:endParaRPr lang="en-US"/>
            </a:p>
          </p:txBody>
        </p:sp>
        <p:sp>
          <p:nvSpPr>
            <p:cNvPr id="441354" name="Line 10"/>
            <p:cNvSpPr>
              <a:spLocks noChangeShapeType="1"/>
            </p:cNvSpPr>
            <p:nvPr/>
          </p:nvSpPr>
          <p:spPr bwMode="auto">
            <a:xfrm>
              <a:off x="1660" y="2990"/>
              <a:ext cx="1" cy="1"/>
            </a:xfrm>
            <a:prstGeom prst="line">
              <a:avLst/>
            </a:prstGeom>
            <a:noFill/>
            <a:ln w="17463">
              <a:solidFill>
                <a:srgbClr val="000000"/>
              </a:solidFill>
              <a:round/>
              <a:headEnd/>
              <a:tailEnd/>
            </a:ln>
          </p:spPr>
          <p:txBody>
            <a:bodyPr/>
            <a:lstStyle/>
            <a:p>
              <a:endParaRPr lang="en-US"/>
            </a:p>
          </p:txBody>
        </p:sp>
        <p:sp>
          <p:nvSpPr>
            <p:cNvPr id="441355" name="Line 11"/>
            <p:cNvSpPr>
              <a:spLocks noChangeShapeType="1"/>
            </p:cNvSpPr>
            <p:nvPr/>
          </p:nvSpPr>
          <p:spPr bwMode="auto">
            <a:xfrm flipV="1">
              <a:off x="1660" y="2979"/>
              <a:ext cx="10" cy="11"/>
            </a:xfrm>
            <a:prstGeom prst="line">
              <a:avLst/>
            </a:prstGeom>
            <a:noFill/>
            <a:ln w="17463">
              <a:solidFill>
                <a:srgbClr val="000000"/>
              </a:solidFill>
              <a:round/>
              <a:headEnd/>
              <a:tailEnd/>
            </a:ln>
          </p:spPr>
          <p:txBody>
            <a:bodyPr/>
            <a:lstStyle/>
            <a:p>
              <a:endParaRPr lang="en-US"/>
            </a:p>
          </p:txBody>
        </p:sp>
        <p:sp>
          <p:nvSpPr>
            <p:cNvPr id="441356" name="Line 12"/>
            <p:cNvSpPr>
              <a:spLocks noChangeShapeType="1"/>
            </p:cNvSpPr>
            <p:nvPr/>
          </p:nvSpPr>
          <p:spPr bwMode="auto">
            <a:xfrm>
              <a:off x="1670" y="2979"/>
              <a:ext cx="1" cy="1"/>
            </a:xfrm>
            <a:prstGeom prst="line">
              <a:avLst/>
            </a:prstGeom>
            <a:noFill/>
            <a:ln w="17463">
              <a:solidFill>
                <a:srgbClr val="000000"/>
              </a:solidFill>
              <a:round/>
              <a:headEnd/>
              <a:tailEnd/>
            </a:ln>
          </p:spPr>
          <p:txBody>
            <a:bodyPr/>
            <a:lstStyle/>
            <a:p>
              <a:endParaRPr lang="en-US"/>
            </a:p>
          </p:txBody>
        </p:sp>
        <p:sp>
          <p:nvSpPr>
            <p:cNvPr id="441357" name="Line 13"/>
            <p:cNvSpPr>
              <a:spLocks noChangeShapeType="1"/>
            </p:cNvSpPr>
            <p:nvPr/>
          </p:nvSpPr>
          <p:spPr bwMode="auto">
            <a:xfrm>
              <a:off x="1670" y="2979"/>
              <a:ext cx="11" cy="1"/>
            </a:xfrm>
            <a:prstGeom prst="line">
              <a:avLst/>
            </a:prstGeom>
            <a:noFill/>
            <a:ln w="17463">
              <a:solidFill>
                <a:srgbClr val="000000"/>
              </a:solidFill>
              <a:round/>
              <a:headEnd/>
              <a:tailEnd/>
            </a:ln>
          </p:spPr>
          <p:txBody>
            <a:bodyPr/>
            <a:lstStyle/>
            <a:p>
              <a:endParaRPr lang="en-US"/>
            </a:p>
          </p:txBody>
        </p:sp>
        <p:sp>
          <p:nvSpPr>
            <p:cNvPr id="441358" name="Line 14"/>
            <p:cNvSpPr>
              <a:spLocks noChangeShapeType="1"/>
            </p:cNvSpPr>
            <p:nvPr/>
          </p:nvSpPr>
          <p:spPr bwMode="auto">
            <a:xfrm flipV="1">
              <a:off x="1681" y="2969"/>
              <a:ext cx="1" cy="10"/>
            </a:xfrm>
            <a:prstGeom prst="line">
              <a:avLst/>
            </a:prstGeom>
            <a:noFill/>
            <a:ln w="17463">
              <a:solidFill>
                <a:srgbClr val="000000"/>
              </a:solidFill>
              <a:round/>
              <a:headEnd/>
              <a:tailEnd/>
            </a:ln>
          </p:spPr>
          <p:txBody>
            <a:bodyPr/>
            <a:lstStyle/>
            <a:p>
              <a:endParaRPr lang="en-US"/>
            </a:p>
          </p:txBody>
        </p:sp>
        <p:sp>
          <p:nvSpPr>
            <p:cNvPr id="441359" name="Line 15"/>
            <p:cNvSpPr>
              <a:spLocks noChangeShapeType="1"/>
            </p:cNvSpPr>
            <p:nvPr/>
          </p:nvSpPr>
          <p:spPr bwMode="auto">
            <a:xfrm>
              <a:off x="1681" y="2969"/>
              <a:ext cx="10" cy="1"/>
            </a:xfrm>
            <a:prstGeom prst="line">
              <a:avLst/>
            </a:prstGeom>
            <a:noFill/>
            <a:ln w="17463">
              <a:solidFill>
                <a:srgbClr val="000000"/>
              </a:solidFill>
              <a:round/>
              <a:headEnd/>
              <a:tailEnd/>
            </a:ln>
          </p:spPr>
          <p:txBody>
            <a:bodyPr/>
            <a:lstStyle/>
            <a:p>
              <a:endParaRPr lang="en-US"/>
            </a:p>
          </p:txBody>
        </p:sp>
        <p:sp>
          <p:nvSpPr>
            <p:cNvPr id="441360" name="Line 16"/>
            <p:cNvSpPr>
              <a:spLocks noChangeShapeType="1"/>
            </p:cNvSpPr>
            <p:nvPr/>
          </p:nvSpPr>
          <p:spPr bwMode="auto">
            <a:xfrm flipV="1">
              <a:off x="1691" y="2959"/>
              <a:ext cx="11" cy="10"/>
            </a:xfrm>
            <a:prstGeom prst="line">
              <a:avLst/>
            </a:prstGeom>
            <a:noFill/>
            <a:ln w="17463">
              <a:solidFill>
                <a:srgbClr val="000000"/>
              </a:solidFill>
              <a:round/>
              <a:headEnd/>
              <a:tailEnd/>
            </a:ln>
          </p:spPr>
          <p:txBody>
            <a:bodyPr/>
            <a:lstStyle/>
            <a:p>
              <a:endParaRPr lang="en-US"/>
            </a:p>
          </p:txBody>
        </p:sp>
        <p:sp>
          <p:nvSpPr>
            <p:cNvPr id="441361" name="Line 17"/>
            <p:cNvSpPr>
              <a:spLocks noChangeShapeType="1"/>
            </p:cNvSpPr>
            <p:nvPr/>
          </p:nvSpPr>
          <p:spPr bwMode="auto">
            <a:xfrm>
              <a:off x="1702" y="2959"/>
              <a:ext cx="1" cy="1"/>
            </a:xfrm>
            <a:prstGeom prst="line">
              <a:avLst/>
            </a:prstGeom>
            <a:noFill/>
            <a:ln w="17463">
              <a:solidFill>
                <a:srgbClr val="000000"/>
              </a:solidFill>
              <a:round/>
              <a:headEnd/>
              <a:tailEnd/>
            </a:ln>
          </p:spPr>
          <p:txBody>
            <a:bodyPr/>
            <a:lstStyle/>
            <a:p>
              <a:endParaRPr lang="en-US"/>
            </a:p>
          </p:txBody>
        </p:sp>
        <p:sp>
          <p:nvSpPr>
            <p:cNvPr id="441362" name="Line 18"/>
            <p:cNvSpPr>
              <a:spLocks noChangeShapeType="1"/>
            </p:cNvSpPr>
            <p:nvPr/>
          </p:nvSpPr>
          <p:spPr bwMode="auto">
            <a:xfrm>
              <a:off x="1702" y="2959"/>
              <a:ext cx="11" cy="1"/>
            </a:xfrm>
            <a:prstGeom prst="line">
              <a:avLst/>
            </a:prstGeom>
            <a:noFill/>
            <a:ln w="17463">
              <a:solidFill>
                <a:srgbClr val="000000"/>
              </a:solidFill>
              <a:round/>
              <a:headEnd/>
              <a:tailEnd/>
            </a:ln>
          </p:spPr>
          <p:txBody>
            <a:bodyPr/>
            <a:lstStyle/>
            <a:p>
              <a:endParaRPr lang="en-US"/>
            </a:p>
          </p:txBody>
        </p:sp>
        <p:sp>
          <p:nvSpPr>
            <p:cNvPr id="441363" name="Line 19"/>
            <p:cNvSpPr>
              <a:spLocks noChangeShapeType="1"/>
            </p:cNvSpPr>
            <p:nvPr/>
          </p:nvSpPr>
          <p:spPr bwMode="auto">
            <a:xfrm flipV="1">
              <a:off x="1713" y="2949"/>
              <a:ext cx="1" cy="10"/>
            </a:xfrm>
            <a:prstGeom prst="line">
              <a:avLst/>
            </a:prstGeom>
            <a:noFill/>
            <a:ln w="17463">
              <a:solidFill>
                <a:srgbClr val="000000"/>
              </a:solidFill>
              <a:round/>
              <a:headEnd/>
              <a:tailEnd/>
            </a:ln>
          </p:spPr>
          <p:txBody>
            <a:bodyPr/>
            <a:lstStyle/>
            <a:p>
              <a:endParaRPr lang="en-US"/>
            </a:p>
          </p:txBody>
        </p:sp>
        <p:sp>
          <p:nvSpPr>
            <p:cNvPr id="441364" name="Line 20"/>
            <p:cNvSpPr>
              <a:spLocks noChangeShapeType="1"/>
            </p:cNvSpPr>
            <p:nvPr/>
          </p:nvSpPr>
          <p:spPr bwMode="auto">
            <a:xfrm>
              <a:off x="1713" y="2949"/>
              <a:ext cx="10" cy="1"/>
            </a:xfrm>
            <a:prstGeom prst="line">
              <a:avLst/>
            </a:prstGeom>
            <a:noFill/>
            <a:ln w="17463">
              <a:solidFill>
                <a:srgbClr val="000000"/>
              </a:solidFill>
              <a:round/>
              <a:headEnd/>
              <a:tailEnd/>
            </a:ln>
          </p:spPr>
          <p:txBody>
            <a:bodyPr/>
            <a:lstStyle/>
            <a:p>
              <a:endParaRPr lang="en-US"/>
            </a:p>
          </p:txBody>
        </p:sp>
        <p:sp>
          <p:nvSpPr>
            <p:cNvPr id="441365" name="Line 21"/>
            <p:cNvSpPr>
              <a:spLocks noChangeShapeType="1"/>
            </p:cNvSpPr>
            <p:nvPr/>
          </p:nvSpPr>
          <p:spPr bwMode="auto">
            <a:xfrm flipV="1">
              <a:off x="1723" y="2938"/>
              <a:ext cx="11" cy="11"/>
            </a:xfrm>
            <a:prstGeom prst="line">
              <a:avLst/>
            </a:prstGeom>
            <a:noFill/>
            <a:ln w="17463">
              <a:solidFill>
                <a:srgbClr val="000000"/>
              </a:solidFill>
              <a:round/>
              <a:headEnd/>
              <a:tailEnd/>
            </a:ln>
          </p:spPr>
          <p:txBody>
            <a:bodyPr/>
            <a:lstStyle/>
            <a:p>
              <a:endParaRPr lang="en-US"/>
            </a:p>
          </p:txBody>
        </p:sp>
        <p:sp>
          <p:nvSpPr>
            <p:cNvPr id="441366" name="Line 22"/>
            <p:cNvSpPr>
              <a:spLocks noChangeShapeType="1"/>
            </p:cNvSpPr>
            <p:nvPr/>
          </p:nvSpPr>
          <p:spPr bwMode="auto">
            <a:xfrm flipV="1">
              <a:off x="1734" y="2928"/>
              <a:ext cx="10" cy="10"/>
            </a:xfrm>
            <a:prstGeom prst="line">
              <a:avLst/>
            </a:prstGeom>
            <a:noFill/>
            <a:ln w="17463">
              <a:solidFill>
                <a:srgbClr val="000000"/>
              </a:solidFill>
              <a:round/>
              <a:headEnd/>
              <a:tailEnd/>
            </a:ln>
          </p:spPr>
          <p:txBody>
            <a:bodyPr/>
            <a:lstStyle/>
            <a:p>
              <a:endParaRPr lang="en-US"/>
            </a:p>
          </p:txBody>
        </p:sp>
        <p:sp>
          <p:nvSpPr>
            <p:cNvPr id="441367" name="Line 23"/>
            <p:cNvSpPr>
              <a:spLocks noChangeShapeType="1"/>
            </p:cNvSpPr>
            <p:nvPr/>
          </p:nvSpPr>
          <p:spPr bwMode="auto">
            <a:xfrm>
              <a:off x="1744" y="2928"/>
              <a:ext cx="11" cy="1"/>
            </a:xfrm>
            <a:prstGeom prst="line">
              <a:avLst/>
            </a:prstGeom>
            <a:noFill/>
            <a:ln w="17463">
              <a:solidFill>
                <a:srgbClr val="000000"/>
              </a:solidFill>
              <a:round/>
              <a:headEnd/>
              <a:tailEnd/>
            </a:ln>
          </p:spPr>
          <p:txBody>
            <a:bodyPr/>
            <a:lstStyle/>
            <a:p>
              <a:endParaRPr lang="en-US"/>
            </a:p>
          </p:txBody>
        </p:sp>
        <p:sp>
          <p:nvSpPr>
            <p:cNvPr id="441368" name="Line 24"/>
            <p:cNvSpPr>
              <a:spLocks noChangeShapeType="1"/>
            </p:cNvSpPr>
            <p:nvPr/>
          </p:nvSpPr>
          <p:spPr bwMode="auto">
            <a:xfrm flipV="1">
              <a:off x="1755" y="2918"/>
              <a:ext cx="10" cy="10"/>
            </a:xfrm>
            <a:prstGeom prst="line">
              <a:avLst/>
            </a:prstGeom>
            <a:noFill/>
            <a:ln w="17463">
              <a:solidFill>
                <a:srgbClr val="000000"/>
              </a:solidFill>
              <a:round/>
              <a:headEnd/>
              <a:tailEnd/>
            </a:ln>
          </p:spPr>
          <p:txBody>
            <a:bodyPr/>
            <a:lstStyle/>
            <a:p>
              <a:endParaRPr lang="en-US"/>
            </a:p>
          </p:txBody>
        </p:sp>
        <p:sp>
          <p:nvSpPr>
            <p:cNvPr id="441369" name="Line 25"/>
            <p:cNvSpPr>
              <a:spLocks noChangeShapeType="1"/>
            </p:cNvSpPr>
            <p:nvPr/>
          </p:nvSpPr>
          <p:spPr bwMode="auto">
            <a:xfrm flipV="1">
              <a:off x="1765" y="2908"/>
              <a:ext cx="11" cy="10"/>
            </a:xfrm>
            <a:prstGeom prst="line">
              <a:avLst/>
            </a:prstGeom>
            <a:noFill/>
            <a:ln w="17463">
              <a:solidFill>
                <a:srgbClr val="000000"/>
              </a:solidFill>
              <a:round/>
              <a:headEnd/>
              <a:tailEnd/>
            </a:ln>
          </p:spPr>
          <p:txBody>
            <a:bodyPr/>
            <a:lstStyle/>
            <a:p>
              <a:endParaRPr lang="en-US"/>
            </a:p>
          </p:txBody>
        </p:sp>
        <p:sp>
          <p:nvSpPr>
            <p:cNvPr id="441370" name="Line 26"/>
            <p:cNvSpPr>
              <a:spLocks noChangeShapeType="1"/>
            </p:cNvSpPr>
            <p:nvPr/>
          </p:nvSpPr>
          <p:spPr bwMode="auto">
            <a:xfrm>
              <a:off x="1776" y="2908"/>
              <a:ext cx="11" cy="1"/>
            </a:xfrm>
            <a:prstGeom prst="line">
              <a:avLst/>
            </a:prstGeom>
            <a:noFill/>
            <a:ln w="17463">
              <a:solidFill>
                <a:srgbClr val="000000"/>
              </a:solidFill>
              <a:round/>
              <a:headEnd/>
              <a:tailEnd/>
            </a:ln>
          </p:spPr>
          <p:txBody>
            <a:bodyPr/>
            <a:lstStyle/>
            <a:p>
              <a:endParaRPr lang="en-US"/>
            </a:p>
          </p:txBody>
        </p:sp>
        <p:sp>
          <p:nvSpPr>
            <p:cNvPr id="441371" name="Line 27"/>
            <p:cNvSpPr>
              <a:spLocks noChangeShapeType="1"/>
            </p:cNvSpPr>
            <p:nvPr/>
          </p:nvSpPr>
          <p:spPr bwMode="auto">
            <a:xfrm flipV="1">
              <a:off x="1787" y="2897"/>
              <a:ext cx="1" cy="11"/>
            </a:xfrm>
            <a:prstGeom prst="line">
              <a:avLst/>
            </a:prstGeom>
            <a:noFill/>
            <a:ln w="17463">
              <a:solidFill>
                <a:srgbClr val="000000"/>
              </a:solidFill>
              <a:round/>
              <a:headEnd/>
              <a:tailEnd/>
            </a:ln>
          </p:spPr>
          <p:txBody>
            <a:bodyPr/>
            <a:lstStyle/>
            <a:p>
              <a:endParaRPr lang="en-US"/>
            </a:p>
          </p:txBody>
        </p:sp>
        <p:sp>
          <p:nvSpPr>
            <p:cNvPr id="441372" name="Line 28"/>
            <p:cNvSpPr>
              <a:spLocks noChangeShapeType="1"/>
            </p:cNvSpPr>
            <p:nvPr/>
          </p:nvSpPr>
          <p:spPr bwMode="auto">
            <a:xfrm flipV="1">
              <a:off x="1787" y="2887"/>
              <a:ext cx="10" cy="10"/>
            </a:xfrm>
            <a:prstGeom prst="line">
              <a:avLst/>
            </a:prstGeom>
            <a:noFill/>
            <a:ln w="17463">
              <a:solidFill>
                <a:srgbClr val="000000"/>
              </a:solidFill>
              <a:round/>
              <a:headEnd/>
              <a:tailEnd/>
            </a:ln>
          </p:spPr>
          <p:txBody>
            <a:bodyPr/>
            <a:lstStyle/>
            <a:p>
              <a:endParaRPr lang="en-US"/>
            </a:p>
          </p:txBody>
        </p:sp>
        <p:sp>
          <p:nvSpPr>
            <p:cNvPr id="441373" name="Line 29"/>
            <p:cNvSpPr>
              <a:spLocks noChangeShapeType="1"/>
            </p:cNvSpPr>
            <p:nvPr/>
          </p:nvSpPr>
          <p:spPr bwMode="auto">
            <a:xfrm>
              <a:off x="1797" y="2887"/>
              <a:ext cx="11" cy="1"/>
            </a:xfrm>
            <a:prstGeom prst="line">
              <a:avLst/>
            </a:prstGeom>
            <a:noFill/>
            <a:ln w="17463">
              <a:solidFill>
                <a:srgbClr val="000000"/>
              </a:solidFill>
              <a:round/>
              <a:headEnd/>
              <a:tailEnd/>
            </a:ln>
          </p:spPr>
          <p:txBody>
            <a:bodyPr/>
            <a:lstStyle/>
            <a:p>
              <a:endParaRPr lang="en-US"/>
            </a:p>
          </p:txBody>
        </p:sp>
        <p:sp>
          <p:nvSpPr>
            <p:cNvPr id="441374" name="Line 30"/>
            <p:cNvSpPr>
              <a:spLocks noChangeShapeType="1"/>
            </p:cNvSpPr>
            <p:nvPr/>
          </p:nvSpPr>
          <p:spPr bwMode="auto">
            <a:xfrm flipV="1">
              <a:off x="1808" y="2877"/>
              <a:ext cx="10" cy="10"/>
            </a:xfrm>
            <a:prstGeom prst="line">
              <a:avLst/>
            </a:prstGeom>
            <a:noFill/>
            <a:ln w="17463">
              <a:solidFill>
                <a:srgbClr val="000000"/>
              </a:solidFill>
              <a:round/>
              <a:headEnd/>
              <a:tailEnd/>
            </a:ln>
          </p:spPr>
          <p:txBody>
            <a:bodyPr/>
            <a:lstStyle/>
            <a:p>
              <a:endParaRPr lang="en-US"/>
            </a:p>
          </p:txBody>
        </p:sp>
        <p:sp>
          <p:nvSpPr>
            <p:cNvPr id="441375" name="Line 31"/>
            <p:cNvSpPr>
              <a:spLocks noChangeShapeType="1"/>
            </p:cNvSpPr>
            <p:nvPr/>
          </p:nvSpPr>
          <p:spPr bwMode="auto">
            <a:xfrm flipV="1">
              <a:off x="1818" y="2856"/>
              <a:ext cx="21" cy="21"/>
            </a:xfrm>
            <a:prstGeom prst="line">
              <a:avLst/>
            </a:prstGeom>
            <a:noFill/>
            <a:ln w="17463">
              <a:solidFill>
                <a:srgbClr val="000000"/>
              </a:solidFill>
              <a:round/>
              <a:headEnd/>
              <a:tailEnd/>
            </a:ln>
          </p:spPr>
          <p:txBody>
            <a:bodyPr/>
            <a:lstStyle/>
            <a:p>
              <a:endParaRPr lang="en-US"/>
            </a:p>
          </p:txBody>
        </p:sp>
        <p:sp>
          <p:nvSpPr>
            <p:cNvPr id="441376" name="Line 32"/>
            <p:cNvSpPr>
              <a:spLocks noChangeShapeType="1"/>
            </p:cNvSpPr>
            <p:nvPr/>
          </p:nvSpPr>
          <p:spPr bwMode="auto">
            <a:xfrm flipV="1">
              <a:off x="1839" y="2836"/>
              <a:ext cx="22" cy="20"/>
            </a:xfrm>
            <a:prstGeom prst="line">
              <a:avLst/>
            </a:prstGeom>
            <a:noFill/>
            <a:ln w="17463">
              <a:solidFill>
                <a:srgbClr val="000000"/>
              </a:solidFill>
              <a:round/>
              <a:headEnd/>
              <a:tailEnd/>
            </a:ln>
          </p:spPr>
          <p:txBody>
            <a:bodyPr/>
            <a:lstStyle/>
            <a:p>
              <a:endParaRPr lang="en-US"/>
            </a:p>
          </p:txBody>
        </p:sp>
        <p:sp>
          <p:nvSpPr>
            <p:cNvPr id="441377" name="Line 33"/>
            <p:cNvSpPr>
              <a:spLocks noChangeShapeType="1"/>
            </p:cNvSpPr>
            <p:nvPr/>
          </p:nvSpPr>
          <p:spPr bwMode="auto">
            <a:xfrm flipV="1">
              <a:off x="1861" y="2826"/>
              <a:ext cx="10" cy="10"/>
            </a:xfrm>
            <a:prstGeom prst="line">
              <a:avLst/>
            </a:prstGeom>
            <a:noFill/>
            <a:ln w="17463">
              <a:solidFill>
                <a:srgbClr val="000000"/>
              </a:solidFill>
              <a:round/>
              <a:headEnd/>
              <a:tailEnd/>
            </a:ln>
          </p:spPr>
          <p:txBody>
            <a:bodyPr/>
            <a:lstStyle/>
            <a:p>
              <a:endParaRPr lang="en-US"/>
            </a:p>
          </p:txBody>
        </p:sp>
        <p:sp>
          <p:nvSpPr>
            <p:cNvPr id="441378" name="Line 34"/>
            <p:cNvSpPr>
              <a:spLocks noChangeShapeType="1"/>
            </p:cNvSpPr>
            <p:nvPr/>
          </p:nvSpPr>
          <p:spPr bwMode="auto">
            <a:xfrm flipV="1">
              <a:off x="1871" y="2805"/>
              <a:ext cx="21" cy="21"/>
            </a:xfrm>
            <a:prstGeom prst="line">
              <a:avLst/>
            </a:prstGeom>
            <a:noFill/>
            <a:ln w="17463">
              <a:solidFill>
                <a:srgbClr val="000000"/>
              </a:solidFill>
              <a:round/>
              <a:headEnd/>
              <a:tailEnd/>
            </a:ln>
          </p:spPr>
          <p:txBody>
            <a:bodyPr/>
            <a:lstStyle/>
            <a:p>
              <a:endParaRPr lang="en-US"/>
            </a:p>
          </p:txBody>
        </p:sp>
        <p:sp>
          <p:nvSpPr>
            <p:cNvPr id="441379" name="Line 35"/>
            <p:cNvSpPr>
              <a:spLocks noChangeShapeType="1"/>
            </p:cNvSpPr>
            <p:nvPr/>
          </p:nvSpPr>
          <p:spPr bwMode="auto">
            <a:xfrm flipV="1">
              <a:off x="1892" y="2785"/>
              <a:ext cx="21" cy="20"/>
            </a:xfrm>
            <a:prstGeom prst="line">
              <a:avLst/>
            </a:prstGeom>
            <a:noFill/>
            <a:ln w="17463">
              <a:solidFill>
                <a:srgbClr val="000000"/>
              </a:solidFill>
              <a:round/>
              <a:headEnd/>
              <a:tailEnd/>
            </a:ln>
          </p:spPr>
          <p:txBody>
            <a:bodyPr/>
            <a:lstStyle/>
            <a:p>
              <a:endParaRPr lang="en-US"/>
            </a:p>
          </p:txBody>
        </p:sp>
        <p:sp>
          <p:nvSpPr>
            <p:cNvPr id="441380" name="Line 36"/>
            <p:cNvSpPr>
              <a:spLocks noChangeShapeType="1"/>
            </p:cNvSpPr>
            <p:nvPr/>
          </p:nvSpPr>
          <p:spPr bwMode="auto">
            <a:xfrm flipV="1">
              <a:off x="1913" y="2764"/>
              <a:ext cx="22" cy="21"/>
            </a:xfrm>
            <a:prstGeom prst="line">
              <a:avLst/>
            </a:prstGeom>
            <a:noFill/>
            <a:ln w="17463">
              <a:solidFill>
                <a:srgbClr val="000000"/>
              </a:solidFill>
              <a:round/>
              <a:headEnd/>
              <a:tailEnd/>
            </a:ln>
          </p:spPr>
          <p:txBody>
            <a:bodyPr/>
            <a:lstStyle/>
            <a:p>
              <a:endParaRPr lang="en-US"/>
            </a:p>
          </p:txBody>
        </p:sp>
        <p:sp>
          <p:nvSpPr>
            <p:cNvPr id="441381" name="Line 37"/>
            <p:cNvSpPr>
              <a:spLocks noChangeShapeType="1"/>
            </p:cNvSpPr>
            <p:nvPr/>
          </p:nvSpPr>
          <p:spPr bwMode="auto">
            <a:xfrm flipV="1">
              <a:off x="1935" y="2744"/>
              <a:ext cx="21" cy="20"/>
            </a:xfrm>
            <a:prstGeom prst="line">
              <a:avLst/>
            </a:prstGeom>
            <a:noFill/>
            <a:ln w="17463">
              <a:solidFill>
                <a:srgbClr val="000000"/>
              </a:solidFill>
              <a:round/>
              <a:headEnd/>
              <a:tailEnd/>
            </a:ln>
          </p:spPr>
          <p:txBody>
            <a:bodyPr/>
            <a:lstStyle/>
            <a:p>
              <a:endParaRPr lang="en-US"/>
            </a:p>
          </p:txBody>
        </p:sp>
        <p:sp>
          <p:nvSpPr>
            <p:cNvPr id="441382" name="Line 38"/>
            <p:cNvSpPr>
              <a:spLocks noChangeShapeType="1"/>
            </p:cNvSpPr>
            <p:nvPr/>
          </p:nvSpPr>
          <p:spPr bwMode="auto">
            <a:xfrm flipV="1">
              <a:off x="1956" y="2723"/>
              <a:ext cx="10" cy="21"/>
            </a:xfrm>
            <a:prstGeom prst="line">
              <a:avLst/>
            </a:prstGeom>
            <a:noFill/>
            <a:ln w="17463">
              <a:solidFill>
                <a:srgbClr val="000000"/>
              </a:solidFill>
              <a:round/>
              <a:headEnd/>
              <a:tailEnd/>
            </a:ln>
          </p:spPr>
          <p:txBody>
            <a:bodyPr/>
            <a:lstStyle/>
            <a:p>
              <a:endParaRPr lang="en-US"/>
            </a:p>
          </p:txBody>
        </p:sp>
        <p:sp>
          <p:nvSpPr>
            <p:cNvPr id="441383" name="Line 39"/>
            <p:cNvSpPr>
              <a:spLocks noChangeShapeType="1"/>
            </p:cNvSpPr>
            <p:nvPr/>
          </p:nvSpPr>
          <p:spPr bwMode="auto">
            <a:xfrm flipV="1">
              <a:off x="1966" y="2703"/>
              <a:ext cx="22" cy="20"/>
            </a:xfrm>
            <a:prstGeom prst="line">
              <a:avLst/>
            </a:prstGeom>
            <a:noFill/>
            <a:ln w="17463">
              <a:solidFill>
                <a:srgbClr val="000000"/>
              </a:solidFill>
              <a:round/>
              <a:headEnd/>
              <a:tailEnd/>
            </a:ln>
          </p:spPr>
          <p:txBody>
            <a:bodyPr/>
            <a:lstStyle/>
            <a:p>
              <a:endParaRPr lang="en-US"/>
            </a:p>
          </p:txBody>
        </p:sp>
        <p:sp>
          <p:nvSpPr>
            <p:cNvPr id="441384" name="Line 40"/>
            <p:cNvSpPr>
              <a:spLocks noChangeShapeType="1"/>
            </p:cNvSpPr>
            <p:nvPr/>
          </p:nvSpPr>
          <p:spPr bwMode="auto">
            <a:xfrm flipV="1">
              <a:off x="1988" y="2672"/>
              <a:ext cx="21" cy="31"/>
            </a:xfrm>
            <a:prstGeom prst="line">
              <a:avLst/>
            </a:prstGeom>
            <a:noFill/>
            <a:ln w="17463">
              <a:solidFill>
                <a:srgbClr val="000000"/>
              </a:solidFill>
              <a:round/>
              <a:headEnd/>
              <a:tailEnd/>
            </a:ln>
          </p:spPr>
          <p:txBody>
            <a:bodyPr/>
            <a:lstStyle/>
            <a:p>
              <a:endParaRPr lang="en-US"/>
            </a:p>
          </p:txBody>
        </p:sp>
        <p:sp>
          <p:nvSpPr>
            <p:cNvPr id="441385" name="Line 41"/>
            <p:cNvSpPr>
              <a:spLocks noChangeShapeType="1"/>
            </p:cNvSpPr>
            <p:nvPr/>
          </p:nvSpPr>
          <p:spPr bwMode="auto">
            <a:xfrm flipV="1">
              <a:off x="2009" y="2652"/>
              <a:ext cx="21" cy="20"/>
            </a:xfrm>
            <a:prstGeom prst="line">
              <a:avLst/>
            </a:prstGeom>
            <a:noFill/>
            <a:ln w="17463">
              <a:solidFill>
                <a:srgbClr val="000000"/>
              </a:solidFill>
              <a:round/>
              <a:headEnd/>
              <a:tailEnd/>
            </a:ln>
          </p:spPr>
          <p:txBody>
            <a:bodyPr/>
            <a:lstStyle/>
            <a:p>
              <a:endParaRPr lang="en-US"/>
            </a:p>
          </p:txBody>
        </p:sp>
        <p:sp>
          <p:nvSpPr>
            <p:cNvPr id="441386" name="Line 42"/>
            <p:cNvSpPr>
              <a:spLocks noChangeShapeType="1"/>
            </p:cNvSpPr>
            <p:nvPr/>
          </p:nvSpPr>
          <p:spPr bwMode="auto">
            <a:xfrm flipV="1">
              <a:off x="2030" y="2621"/>
              <a:ext cx="21" cy="31"/>
            </a:xfrm>
            <a:prstGeom prst="line">
              <a:avLst/>
            </a:prstGeom>
            <a:noFill/>
            <a:ln w="17463">
              <a:solidFill>
                <a:srgbClr val="000000"/>
              </a:solidFill>
              <a:round/>
              <a:headEnd/>
              <a:tailEnd/>
            </a:ln>
          </p:spPr>
          <p:txBody>
            <a:bodyPr/>
            <a:lstStyle/>
            <a:p>
              <a:endParaRPr lang="en-US"/>
            </a:p>
          </p:txBody>
        </p:sp>
        <p:sp>
          <p:nvSpPr>
            <p:cNvPr id="441387" name="Line 43"/>
            <p:cNvSpPr>
              <a:spLocks noChangeShapeType="1"/>
            </p:cNvSpPr>
            <p:nvPr/>
          </p:nvSpPr>
          <p:spPr bwMode="auto">
            <a:xfrm flipV="1">
              <a:off x="2051" y="2590"/>
              <a:ext cx="21" cy="31"/>
            </a:xfrm>
            <a:prstGeom prst="line">
              <a:avLst/>
            </a:prstGeom>
            <a:noFill/>
            <a:ln w="17463">
              <a:solidFill>
                <a:srgbClr val="000000"/>
              </a:solidFill>
              <a:round/>
              <a:headEnd/>
              <a:tailEnd/>
            </a:ln>
          </p:spPr>
          <p:txBody>
            <a:bodyPr/>
            <a:lstStyle/>
            <a:p>
              <a:endParaRPr lang="en-US"/>
            </a:p>
          </p:txBody>
        </p:sp>
        <p:sp>
          <p:nvSpPr>
            <p:cNvPr id="441388" name="Line 44"/>
            <p:cNvSpPr>
              <a:spLocks noChangeShapeType="1"/>
            </p:cNvSpPr>
            <p:nvPr/>
          </p:nvSpPr>
          <p:spPr bwMode="auto">
            <a:xfrm flipV="1">
              <a:off x="2072" y="2549"/>
              <a:ext cx="32" cy="41"/>
            </a:xfrm>
            <a:prstGeom prst="line">
              <a:avLst/>
            </a:prstGeom>
            <a:noFill/>
            <a:ln w="17463">
              <a:solidFill>
                <a:srgbClr val="000000"/>
              </a:solidFill>
              <a:round/>
              <a:headEnd/>
              <a:tailEnd/>
            </a:ln>
          </p:spPr>
          <p:txBody>
            <a:bodyPr/>
            <a:lstStyle/>
            <a:p>
              <a:endParaRPr lang="en-US"/>
            </a:p>
          </p:txBody>
        </p:sp>
        <p:sp>
          <p:nvSpPr>
            <p:cNvPr id="441389" name="Line 45"/>
            <p:cNvSpPr>
              <a:spLocks noChangeShapeType="1"/>
            </p:cNvSpPr>
            <p:nvPr/>
          </p:nvSpPr>
          <p:spPr bwMode="auto">
            <a:xfrm flipV="1">
              <a:off x="2104" y="2518"/>
              <a:ext cx="21" cy="31"/>
            </a:xfrm>
            <a:prstGeom prst="line">
              <a:avLst/>
            </a:prstGeom>
            <a:noFill/>
            <a:ln w="17463">
              <a:solidFill>
                <a:srgbClr val="000000"/>
              </a:solidFill>
              <a:round/>
              <a:headEnd/>
              <a:tailEnd/>
            </a:ln>
          </p:spPr>
          <p:txBody>
            <a:bodyPr/>
            <a:lstStyle/>
            <a:p>
              <a:endParaRPr lang="en-US"/>
            </a:p>
          </p:txBody>
        </p:sp>
        <p:sp>
          <p:nvSpPr>
            <p:cNvPr id="441390" name="Line 46"/>
            <p:cNvSpPr>
              <a:spLocks noChangeShapeType="1"/>
            </p:cNvSpPr>
            <p:nvPr/>
          </p:nvSpPr>
          <p:spPr bwMode="auto">
            <a:xfrm flipV="1">
              <a:off x="2125" y="2477"/>
              <a:ext cx="21" cy="41"/>
            </a:xfrm>
            <a:prstGeom prst="line">
              <a:avLst/>
            </a:prstGeom>
            <a:noFill/>
            <a:ln w="17463">
              <a:solidFill>
                <a:srgbClr val="000000"/>
              </a:solidFill>
              <a:round/>
              <a:headEnd/>
              <a:tailEnd/>
            </a:ln>
          </p:spPr>
          <p:txBody>
            <a:bodyPr/>
            <a:lstStyle/>
            <a:p>
              <a:endParaRPr lang="en-US"/>
            </a:p>
          </p:txBody>
        </p:sp>
        <p:sp>
          <p:nvSpPr>
            <p:cNvPr id="441391" name="Line 47"/>
            <p:cNvSpPr>
              <a:spLocks noChangeShapeType="1"/>
            </p:cNvSpPr>
            <p:nvPr/>
          </p:nvSpPr>
          <p:spPr bwMode="auto">
            <a:xfrm flipV="1">
              <a:off x="2146" y="2447"/>
              <a:ext cx="32" cy="30"/>
            </a:xfrm>
            <a:prstGeom prst="line">
              <a:avLst/>
            </a:prstGeom>
            <a:noFill/>
            <a:ln w="17463">
              <a:solidFill>
                <a:srgbClr val="000000"/>
              </a:solidFill>
              <a:round/>
              <a:headEnd/>
              <a:tailEnd/>
            </a:ln>
          </p:spPr>
          <p:txBody>
            <a:bodyPr/>
            <a:lstStyle/>
            <a:p>
              <a:endParaRPr lang="en-US"/>
            </a:p>
          </p:txBody>
        </p:sp>
        <p:sp>
          <p:nvSpPr>
            <p:cNvPr id="441392" name="Line 48"/>
            <p:cNvSpPr>
              <a:spLocks noChangeShapeType="1"/>
            </p:cNvSpPr>
            <p:nvPr/>
          </p:nvSpPr>
          <p:spPr bwMode="auto">
            <a:xfrm flipV="1">
              <a:off x="2178" y="2406"/>
              <a:ext cx="21" cy="41"/>
            </a:xfrm>
            <a:prstGeom prst="line">
              <a:avLst/>
            </a:prstGeom>
            <a:noFill/>
            <a:ln w="17463">
              <a:solidFill>
                <a:srgbClr val="000000"/>
              </a:solidFill>
              <a:round/>
              <a:headEnd/>
              <a:tailEnd/>
            </a:ln>
          </p:spPr>
          <p:txBody>
            <a:bodyPr/>
            <a:lstStyle/>
            <a:p>
              <a:endParaRPr lang="en-US"/>
            </a:p>
          </p:txBody>
        </p:sp>
        <p:sp>
          <p:nvSpPr>
            <p:cNvPr id="441393" name="Line 49"/>
            <p:cNvSpPr>
              <a:spLocks noChangeShapeType="1"/>
            </p:cNvSpPr>
            <p:nvPr/>
          </p:nvSpPr>
          <p:spPr bwMode="auto">
            <a:xfrm flipV="1">
              <a:off x="2199" y="2365"/>
              <a:ext cx="21" cy="41"/>
            </a:xfrm>
            <a:prstGeom prst="line">
              <a:avLst/>
            </a:prstGeom>
            <a:noFill/>
            <a:ln w="17463">
              <a:solidFill>
                <a:srgbClr val="000000"/>
              </a:solidFill>
              <a:round/>
              <a:headEnd/>
              <a:tailEnd/>
            </a:ln>
          </p:spPr>
          <p:txBody>
            <a:bodyPr/>
            <a:lstStyle/>
            <a:p>
              <a:endParaRPr lang="en-US"/>
            </a:p>
          </p:txBody>
        </p:sp>
        <p:sp>
          <p:nvSpPr>
            <p:cNvPr id="441394" name="Line 50"/>
            <p:cNvSpPr>
              <a:spLocks noChangeShapeType="1"/>
            </p:cNvSpPr>
            <p:nvPr/>
          </p:nvSpPr>
          <p:spPr bwMode="auto">
            <a:xfrm flipV="1">
              <a:off x="2220" y="2334"/>
              <a:ext cx="32" cy="31"/>
            </a:xfrm>
            <a:prstGeom prst="line">
              <a:avLst/>
            </a:prstGeom>
            <a:noFill/>
            <a:ln w="17463">
              <a:solidFill>
                <a:srgbClr val="000000"/>
              </a:solidFill>
              <a:round/>
              <a:headEnd/>
              <a:tailEnd/>
            </a:ln>
          </p:spPr>
          <p:txBody>
            <a:bodyPr/>
            <a:lstStyle/>
            <a:p>
              <a:endParaRPr lang="en-US"/>
            </a:p>
          </p:txBody>
        </p:sp>
        <p:sp>
          <p:nvSpPr>
            <p:cNvPr id="441395" name="Line 51"/>
            <p:cNvSpPr>
              <a:spLocks noChangeShapeType="1"/>
            </p:cNvSpPr>
            <p:nvPr/>
          </p:nvSpPr>
          <p:spPr bwMode="auto">
            <a:xfrm flipV="1">
              <a:off x="2252" y="2293"/>
              <a:ext cx="21" cy="41"/>
            </a:xfrm>
            <a:prstGeom prst="line">
              <a:avLst/>
            </a:prstGeom>
            <a:noFill/>
            <a:ln w="17463">
              <a:solidFill>
                <a:srgbClr val="000000"/>
              </a:solidFill>
              <a:round/>
              <a:headEnd/>
              <a:tailEnd/>
            </a:ln>
          </p:spPr>
          <p:txBody>
            <a:bodyPr/>
            <a:lstStyle/>
            <a:p>
              <a:endParaRPr lang="en-US"/>
            </a:p>
          </p:txBody>
        </p:sp>
        <p:sp>
          <p:nvSpPr>
            <p:cNvPr id="441396" name="Line 52"/>
            <p:cNvSpPr>
              <a:spLocks noChangeShapeType="1"/>
            </p:cNvSpPr>
            <p:nvPr/>
          </p:nvSpPr>
          <p:spPr bwMode="auto">
            <a:xfrm flipV="1">
              <a:off x="2273" y="2252"/>
              <a:ext cx="32" cy="41"/>
            </a:xfrm>
            <a:prstGeom prst="line">
              <a:avLst/>
            </a:prstGeom>
            <a:noFill/>
            <a:ln w="17463">
              <a:solidFill>
                <a:srgbClr val="000000"/>
              </a:solidFill>
              <a:round/>
              <a:headEnd/>
              <a:tailEnd/>
            </a:ln>
          </p:spPr>
          <p:txBody>
            <a:bodyPr/>
            <a:lstStyle/>
            <a:p>
              <a:endParaRPr lang="en-US"/>
            </a:p>
          </p:txBody>
        </p:sp>
        <p:sp>
          <p:nvSpPr>
            <p:cNvPr id="441397" name="Line 53"/>
            <p:cNvSpPr>
              <a:spLocks noChangeShapeType="1"/>
            </p:cNvSpPr>
            <p:nvPr/>
          </p:nvSpPr>
          <p:spPr bwMode="auto">
            <a:xfrm flipV="1">
              <a:off x="2305" y="2211"/>
              <a:ext cx="21" cy="41"/>
            </a:xfrm>
            <a:prstGeom prst="line">
              <a:avLst/>
            </a:prstGeom>
            <a:noFill/>
            <a:ln w="17463">
              <a:solidFill>
                <a:srgbClr val="000000"/>
              </a:solidFill>
              <a:round/>
              <a:headEnd/>
              <a:tailEnd/>
            </a:ln>
          </p:spPr>
          <p:txBody>
            <a:bodyPr/>
            <a:lstStyle/>
            <a:p>
              <a:endParaRPr lang="en-US"/>
            </a:p>
          </p:txBody>
        </p:sp>
        <p:sp>
          <p:nvSpPr>
            <p:cNvPr id="441398" name="Line 54"/>
            <p:cNvSpPr>
              <a:spLocks noChangeShapeType="1"/>
            </p:cNvSpPr>
            <p:nvPr/>
          </p:nvSpPr>
          <p:spPr bwMode="auto">
            <a:xfrm flipV="1">
              <a:off x="2326" y="2180"/>
              <a:ext cx="21" cy="31"/>
            </a:xfrm>
            <a:prstGeom prst="line">
              <a:avLst/>
            </a:prstGeom>
            <a:noFill/>
            <a:ln w="17463">
              <a:solidFill>
                <a:srgbClr val="000000"/>
              </a:solidFill>
              <a:round/>
              <a:headEnd/>
              <a:tailEnd/>
            </a:ln>
          </p:spPr>
          <p:txBody>
            <a:bodyPr/>
            <a:lstStyle/>
            <a:p>
              <a:endParaRPr lang="en-US"/>
            </a:p>
          </p:txBody>
        </p:sp>
        <p:sp>
          <p:nvSpPr>
            <p:cNvPr id="441399" name="Line 55"/>
            <p:cNvSpPr>
              <a:spLocks noChangeShapeType="1"/>
            </p:cNvSpPr>
            <p:nvPr/>
          </p:nvSpPr>
          <p:spPr bwMode="auto">
            <a:xfrm flipV="1">
              <a:off x="2347" y="2139"/>
              <a:ext cx="32" cy="41"/>
            </a:xfrm>
            <a:prstGeom prst="line">
              <a:avLst/>
            </a:prstGeom>
            <a:noFill/>
            <a:ln w="17463">
              <a:solidFill>
                <a:srgbClr val="000000"/>
              </a:solidFill>
              <a:round/>
              <a:headEnd/>
              <a:tailEnd/>
            </a:ln>
          </p:spPr>
          <p:txBody>
            <a:bodyPr/>
            <a:lstStyle/>
            <a:p>
              <a:endParaRPr lang="en-US"/>
            </a:p>
          </p:txBody>
        </p:sp>
        <p:sp>
          <p:nvSpPr>
            <p:cNvPr id="441400" name="Line 56"/>
            <p:cNvSpPr>
              <a:spLocks noChangeShapeType="1"/>
            </p:cNvSpPr>
            <p:nvPr/>
          </p:nvSpPr>
          <p:spPr bwMode="auto">
            <a:xfrm flipV="1">
              <a:off x="2379" y="2109"/>
              <a:ext cx="21" cy="30"/>
            </a:xfrm>
            <a:prstGeom prst="line">
              <a:avLst/>
            </a:prstGeom>
            <a:noFill/>
            <a:ln w="17463">
              <a:solidFill>
                <a:srgbClr val="000000"/>
              </a:solidFill>
              <a:round/>
              <a:headEnd/>
              <a:tailEnd/>
            </a:ln>
          </p:spPr>
          <p:txBody>
            <a:bodyPr/>
            <a:lstStyle/>
            <a:p>
              <a:endParaRPr lang="en-US"/>
            </a:p>
          </p:txBody>
        </p:sp>
        <p:sp>
          <p:nvSpPr>
            <p:cNvPr id="441401" name="Line 57"/>
            <p:cNvSpPr>
              <a:spLocks noChangeShapeType="1"/>
            </p:cNvSpPr>
            <p:nvPr/>
          </p:nvSpPr>
          <p:spPr bwMode="auto">
            <a:xfrm flipV="1">
              <a:off x="2400" y="2068"/>
              <a:ext cx="21" cy="41"/>
            </a:xfrm>
            <a:prstGeom prst="line">
              <a:avLst/>
            </a:prstGeom>
            <a:noFill/>
            <a:ln w="17463">
              <a:solidFill>
                <a:srgbClr val="000000"/>
              </a:solidFill>
              <a:round/>
              <a:headEnd/>
              <a:tailEnd/>
            </a:ln>
          </p:spPr>
          <p:txBody>
            <a:bodyPr/>
            <a:lstStyle/>
            <a:p>
              <a:endParaRPr lang="en-US"/>
            </a:p>
          </p:txBody>
        </p:sp>
        <p:sp>
          <p:nvSpPr>
            <p:cNvPr id="441402" name="Line 58"/>
            <p:cNvSpPr>
              <a:spLocks noChangeShapeType="1"/>
            </p:cNvSpPr>
            <p:nvPr/>
          </p:nvSpPr>
          <p:spPr bwMode="auto">
            <a:xfrm flipV="1">
              <a:off x="2421" y="2027"/>
              <a:ext cx="32" cy="41"/>
            </a:xfrm>
            <a:prstGeom prst="line">
              <a:avLst/>
            </a:prstGeom>
            <a:noFill/>
            <a:ln w="17463">
              <a:solidFill>
                <a:srgbClr val="000000"/>
              </a:solidFill>
              <a:round/>
              <a:headEnd/>
              <a:tailEnd/>
            </a:ln>
          </p:spPr>
          <p:txBody>
            <a:bodyPr/>
            <a:lstStyle/>
            <a:p>
              <a:endParaRPr lang="en-US"/>
            </a:p>
          </p:txBody>
        </p:sp>
        <p:sp>
          <p:nvSpPr>
            <p:cNvPr id="441403" name="Line 59"/>
            <p:cNvSpPr>
              <a:spLocks noChangeShapeType="1"/>
            </p:cNvSpPr>
            <p:nvPr/>
          </p:nvSpPr>
          <p:spPr bwMode="auto">
            <a:xfrm flipV="1">
              <a:off x="2453" y="1996"/>
              <a:ext cx="21" cy="31"/>
            </a:xfrm>
            <a:prstGeom prst="line">
              <a:avLst/>
            </a:prstGeom>
            <a:noFill/>
            <a:ln w="17463">
              <a:solidFill>
                <a:srgbClr val="000000"/>
              </a:solidFill>
              <a:round/>
              <a:headEnd/>
              <a:tailEnd/>
            </a:ln>
          </p:spPr>
          <p:txBody>
            <a:bodyPr/>
            <a:lstStyle/>
            <a:p>
              <a:endParaRPr lang="en-US"/>
            </a:p>
          </p:txBody>
        </p:sp>
        <p:sp>
          <p:nvSpPr>
            <p:cNvPr id="441404" name="Line 60"/>
            <p:cNvSpPr>
              <a:spLocks noChangeShapeType="1"/>
            </p:cNvSpPr>
            <p:nvPr/>
          </p:nvSpPr>
          <p:spPr bwMode="auto">
            <a:xfrm flipV="1">
              <a:off x="2474" y="1965"/>
              <a:ext cx="21" cy="31"/>
            </a:xfrm>
            <a:prstGeom prst="line">
              <a:avLst/>
            </a:prstGeom>
            <a:noFill/>
            <a:ln w="17463">
              <a:solidFill>
                <a:srgbClr val="000000"/>
              </a:solidFill>
              <a:round/>
              <a:headEnd/>
              <a:tailEnd/>
            </a:ln>
          </p:spPr>
          <p:txBody>
            <a:bodyPr/>
            <a:lstStyle/>
            <a:p>
              <a:endParaRPr lang="en-US"/>
            </a:p>
          </p:txBody>
        </p:sp>
        <p:sp>
          <p:nvSpPr>
            <p:cNvPr id="441405" name="Line 61"/>
            <p:cNvSpPr>
              <a:spLocks noChangeShapeType="1"/>
            </p:cNvSpPr>
            <p:nvPr/>
          </p:nvSpPr>
          <p:spPr bwMode="auto">
            <a:xfrm flipV="1">
              <a:off x="2495" y="1935"/>
              <a:ext cx="32" cy="30"/>
            </a:xfrm>
            <a:prstGeom prst="line">
              <a:avLst/>
            </a:prstGeom>
            <a:noFill/>
            <a:ln w="17463">
              <a:solidFill>
                <a:srgbClr val="000000"/>
              </a:solidFill>
              <a:round/>
              <a:headEnd/>
              <a:tailEnd/>
            </a:ln>
          </p:spPr>
          <p:txBody>
            <a:bodyPr/>
            <a:lstStyle/>
            <a:p>
              <a:endParaRPr lang="en-US"/>
            </a:p>
          </p:txBody>
        </p:sp>
        <p:sp>
          <p:nvSpPr>
            <p:cNvPr id="441406" name="Line 62"/>
            <p:cNvSpPr>
              <a:spLocks noChangeShapeType="1"/>
            </p:cNvSpPr>
            <p:nvPr/>
          </p:nvSpPr>
          <p:spPr bwMode="auto">
            <a:xfrm flipV="1">
              <a:off x="2527" y="1894"/>
              <a:ext cx="21" cy="41"/>
            </a:xfrm>
            <a:prstGeom prst="line">
              <a:avLst/>
            </a:prstGeom>
            <a:noFill/>
            <a:ln w="17463">
              <a:solidFill>
                <a:srgbClr val="000000"/>
              </a:solidFill>
              <a:round/>
              <a:headEnd/>
              <a:tailEnd/>
            </a:ln>
          </p:spPr>
          <p:txBody>
            <a:bodyPr/>
            <a:lstStyle/>
            <a:p>
              <a:endParaRPr lang="en-US"/>
            </a:p>
          </p:txBody>
        </p:sp>
        <p:sp>
          <p:nvSpPr>
            <p:cNvPr id="441407" name="Line 63"/>
            <p:cNvSpPr>
              <a:spLocks noChangeShapeType="1"/>
            </p:cNvSpPr>
            <p:nvPr/>
          </p:nvSpPr>
          <p:spPr bwMode="auto">
            <a:xfrm flipV="1">
              <a:off x="2548" y="1873"/>
              <a:ext cx="21" cy="21"/>
            </a:xfrm>
            <a:prstGeom prst="line">
              <a:avLst/>
            </a:prstGeom>
            <a:noFill/>
            <a:ln w="17463">
              <a:solidFill>
                <a:srgbClr val="000000"/>
              </a:solidFill>
              <a:round/>
              <a:headEnd/>
              <a:tailEnd/>
            </a:ln>
          </p:spPr>
          <p:txBody>
            <a:bodyPr/>
            <a:lstStyle/>
            <a:p>
              <a:endParaRPr lang="en-US"/>
            </a:p>
          </p:txBody>
        </p:sp>
        <p:sp>
          <p:nvSpPr>
            <p:cNvPr id="441408" name="Line 64"/>
            <p:cNvSpPr>
              <a:spLocks noChangeShapeType="1"/>
            </p:cNvSpPr>
            <p:nvPr/>
          </p:nvSpPr>
          <p:spPr bwMode="auto">
            <a:xfrm flipV="1">
              <a:off x="2569" y="1853"/>
              <a:ext cx="21" cy="20"/>
            </a:xfrm>
            <a:prstGeom prst="line">
              <a:avLst/>
            </a:prstGeom>
            <a:noFill/>
            <a:ln w="17463">
              <a:solidFill>
                <a:srgbClr val="000000"/>
              </a:solidFill>
              <a:round/>
              <a:headEnd/>
              <a:tailEnd/>
            </a:ln>
          </p:spPr>
          <p:txBody>
            <a:bodyPr/>
            <a:lstStyle/>
            <a:p>
              <a:endParaRPr lang="en-US"/>
            </a:p>
          </p:txBody>
        </p:sp>
        <p:sp>
          <p:nvSpPr>
            <p:cNvPr id="441409" name="Line 65"/>
            <p:cNvSpPr>
              <a:spLocks noChangeShapeType="1"/>
            </p:cNvSpPr>
            <p:nvPr/>
          </p:nvSpPr>
          <p:spPr bwMode="auto">
            <a:xfrm flipV="1">
              <a:off x="2590" y="1832"/>
              <a:ext cx="11" cy="21"/>
            </a:xfrm>
            <a:prstGeom prst="line">
              <a:avLst/>
            </a:prstGeom>
            <a:noFill/>
            <a:ln w="17463">
              <a:solidFill>
                <a:srgbClr val="000000"/>
              </a:solidFill>
              <a:round/>
              <a:headEnd/>
              <a:tailEnd/>
            </a:ln>
          </p:spPr>
          <p:txBody>
            <a:bodyPr/>
            <a:lstStyle/>
            <a:p>
              <a:endParaRPr lang="en-US"/>
            </a:p>
          </p:txBody>
        </p:sp>
        <p:sp>
          <p:nvSpPr>
            <p:cNvPr id="441410" name="Line 66"/>
            <p:cNvSpPr>
              <a:spLocks noChangeShapeType="1"/>
            </p:cNvSpPr>
            <p:nvPr/>
          </p:nvSpPr>
          <p:spPr bwMode="auto">
            <a:xfrm flipV="1">
              <a:off x="2601" y="1812"/>
              <a:ext cx="21" cy="20"/>
            </a:xfrm>
            <a:prstGeom prst="line">
              <a:avLst/>
            </a:prstGeom>
            <a:noFill/>
            <a:ln w="17463">
              <a:solidFill>
                <a:srgbClr val="000000"/>
              </a:solidFill>
              <a:round/>
              <a:headEnd/>
              <a:tailEnd/>
            </a:ln>
          </p:spPr>
          <p:txBody>
            <a:bodyPr/>
            <a:lstStyle/>
            <a:p>
              <a:endParaRPr lang="en-US"/>
            </a:p>
          </p:txBody>
        </p:sp>
        <p:sp>
          <p:nvSpPr>
            <p:cNvPr id="441411" name="Line 67"/>
            <p:cNvSpPr>
              <a:spLocks noChangeShapeType="1"/>
            </p:cNvSpPr>
            <p:nvPr/>
          </p:nvSpPr>
          <p:spPr bwMode="auto">
            <a:xfrm flipV="1">
              <a:off x="2622" y="1802"/>
              <a:ext cx="11" cy="10"/>
            </a:xfrm>
            <a:prstGeom prst="line">
              <a:avLst/>
            </a:prstGeom>
            <a:noFill/>
            <a:ln w="17463">
              <a:solidFill>
                <a:srgbClr val="000000"/>
              </a:solidFill>
              <a:round/>
              <a:headEnd/>
              <a:tailEnd/>
            </a:ln>
          </p:spPr>
          <p:txBody>
            <a:bodyPr/>
            <a:lstStyle/>
            <a:p>
              <a:endParaRPr lang="en-US"/>
            </a:p>
          </p:txBody>
        </p:sp>
        <p:sp>
          <p:nvSpPr>
            <p:cNvPr id="441412" name="Line 68"/>
            <p:cNvSpPr>
              <a:spLocks noChangeShapeType="1"/>
            </p:cNvSpPr>
            <p:nvPr/>
          </p:nvSpPr>
          <p:spPr bwMode="auto">
            <a:xfrm flipV="1">
              <a:off x="2633" y="1781"/>
              <a:ext cx="21" cy="21"/>
            </a:xfrm>
            <a:prstGeom prst="line">
              <a:avLst/>
            </a:prstGeom>
            <a:noFill/>
            <a:ln w="17463">
              <a:solidFill>
                <a:srgbClr val="000000"/>
              </a:solidFill>
              <a:round/>
              <a:headEnd/>
              <a:tailEnd/>
            </a:ln>
          </p:spPr>
          <p:txBody>
            <a:bodyPr/>
            <a:lstStyle/>
            <a:p>
              <a:endParaRPr lang="en-US"/>
            </a:p>
          </p:txBody>
        </p:sp>
        <p:sp>
          <p:nvSpPr>
            <p:cNvPr id="441413" name="Line 69"/>
            <p:cNvSpPr>
              <a:spLocks noChangeShapeType="1"/>
            </p:cNvSpPr>
            <p:nvPr/>
          </p:nvSpPr>
          <p:spPr bwMode="auto">
            <a:xfrm flipV="1">
              <a:off x="2654" y="1771"/>
              <a:ext cx="10" cy="10"/>
            </a:xfrm>
            <a:prstGeom prst="line">
              <a:avLst/>
            </a:prstGeom>
            <a:noFill/>
            <a:ln w="17463">
              <a:solidFill>
                <a:srgbClr val="000000"/>
              </a:solidFill>
              <a:round/>
              <a:headEnd/>
              <a:tailEnd/>
            </a:ln>
          </p:spPr>
          <p:txBody>
            <a:bodyPr/>
            <a:lstStyle/>
            <a:p>
              <a:endParaRPr lang="en-US"/>
            </a:p>
          </p:txBody>
        </p:sp>
        <p:sp>
          <p:nvSpPr>
            <p:cNvPr id="441414" name="Line 70"/>
            <p:cNvSpPr>
              <a:spLocks noChangeShapeType="1"/>
            </p:cNvSpPr>
            <p:nvPr/>
          </p:nvSpPr>
          <p:spPr bwMode="auto">
            <a:xfrm flipV="1">
              <a:off x="2664" y="1761"/>
              <a:ext cx="22" cy="10"/>
            </a:xfrm>
            <a:prstGeom prst="line">
              <a:avLst/>
            </a:prstGeom>
            <a:noFill/>
            <a:ln w="17463">
              <a:solidFill>
                <a:srgbClr val="000000"/>
              </a:solidFill>
              <a:round/>
              <a:headEnd/>
              <a:tailEnd/>
            </a:ln>
          </p:spPr>
          <p:txBody>
            <a:bodyPr/>
            <a:lstStyle/>
            <a:p>
              <a:endParaRPr lang="en-US"/>
            </a:p>
          </p:txBody>
        </p:sp>
        <p:sp>
          <p:nvSpPr>
            <p:cNvPr id="441415" name="Line 71"/>
            <p:cNvSpPr>
              <a:spLocks noChangeShapeType="1"/>
            </p:cNvSpPr>
            <p:nvPr/>
          </p:nvSpPr>
          <p:spPr bwMode="auto">
            <a:xfrm flipV="1">
              <a:off x="2686" y="1750"/>
              <a:ext cx="10" cy="11"/>
            </a:xfrm>
            <a:prstGeom prst="line">
              <a:avLst/>
            </a:prstGeom>
            <a:noFill/>
            <a:ln w="17463">
              <a:solidFill>
                <a:srgbClr val="000000"/>
              </a:solidFill>
              <a:round/>
              <a:headEnd/>
              <a:tailEnd/>
            </a:ln>
          </p:spPr>
          <p:txBody>
            <a:bodyPr/>
            <a:lstStyle/>
            <a:p>
              <a:endParaRPr lang="en-US"/>
            </a:p>
          </p:txBody>
        </p:sp>
        <p:sp>
          <p:nvSpPr>
            <p:cNvPr id="441416" name="Line 72"/>
            <p:cNvSpPr>
              <a:spLocks noChangeShapeType="1"/>
            </p:cNvSpPr>
            <p:nvPr/>
          </p:nvSpPr>
          <p:spPr bwMode="auto">
            <a:xfrm flipV="1">
              <a:off x="2696" y="1740"/>
              <a:ext cx="21" cy="10"/>
            </a:xfrm>
            <a:prstGeom prst="line">
              <a:avLst/>
            </a:prstGeom>
            <a:noFill/>
            <a:ln w="17463">
              <a:solidFill>
                <a:srgbClr val="000000"/>
              </a:solidFill>
              <a:round/>
              <a:headEnd/>
              <a:tailEnd/>
            </a:ln>
          </p:spPr>
          <p:txBody>
            <a:bodyPr/>
            <a:lstStyle/>
            <a:p>
              <a:endParaRPr lang="en-US"/>
            </a:p>
          </p:txBody>
        </p:sp>
        <p:sp>
          <p:nvSpPr>
            <p:cNvPr id="441417" name="Line 73"/>
            <p:cNvSpPr>
              <a:spLocks noChangeShapeType="1"/>
            </p:cNvSpPr>
            <p:nvPr/>
          </p:nvSpPr>
          <p:spPr bwMode="auto">
            <a:xfrm flipV="1">
              <a:off x="2717" y="1730"/>
              <a:ext cx="11" cy="10"/>
            </a:xfrm>
            <a:prstGeom prst="line">
              <a:avLst/>
            </a:prstGeom>
            <a:noFill/>
            <a:ln w="17463">
              <a:solidFill>
                <a:srgbClr val="000000"/>
              </a:solidFill>
              <a:round/>
              <a:headEnd/>
              <a:tailEnd/>
            </a:ln>
          </p:spPr>
          <p:txBody>
            <a:bodyPr/>
            <a:lstStyle/>
            <a:p>
              <a:endParaRPr lang="en-US"/>
            </a:p>
          </p:txBody>
        </p:sp>
        <p:sp>
          <p:nvSpPr>
            <p:cNvPr id="441418" name="Line 74"/>
            <p:cNvSpPr>
              <a:spLocks noChangeShapeType="1"/>
            </p:cNvSpPr>
            <p:nvPr/>
          </p:nvSpPr>
          <p:spPr bwMode="auto">
            <a:xfrm flipV="1">
              <a:off x="2728" y="1720"/>
              <a:ext cx="21" cy="10"/>
            </a:xfrm>
            <a:prstGeom prst="line">
              <a:avLst/>
            </a:prstGeom>
            <a:noFill/>
            <a:ln w="17463">
              <a:solidFill>
                <a:srgbClr val="000000"/>
              </a:solidFill>
              <a:round/>
              <a:headEnd/>
              <a:tailEnd/>
            </a:ln>
          </p:spPr>
          <p:txBody>
            <a:bodyPr/>
            <a:lstStyle/>
            <a:p>
              <a:endParaRPr lang="en-US"/>
            </a:p>
          </p:txBody>
        </p:sp>
        <p:sp>
          <p:nvSpPr>
            <p:cNvPr id="441419" name="Line 75"/>
            <p:cNvSpPr>
              <a:spLocks noChangeShapeType="1"/>
            </p:cNvSpPr>
            <p:nvPr/>
          </p:nvSpPr>
          <p:spPr bwMode="auto">
            <a:xfrm flipV="1">
              <a:off x="2749" y="1709"/>
              <a:ext cx="11" cy="11"/>
            </a:xfrm>
            <a:prstGeom prst="line">
              <a:avLst/>
            </a:prstGeom>
            <a:noFill/>
            <a:ln w="17463">
              <a:solidFill>
                <a:srgbClr val="000000"/>
              </a:solidFill>
              <a:round/>
              <a:headEnd/>
              <a:tailEnd/>
            </a:ln>
          </p:spPr>
          <p:txBody>
            <a:bodyPr/>
            <a:lstStyle/>
            <a:p>
              <a:endParaRPr lang="en-US"/>
            </a:p>
          </p:txBody>
        </p:sp>
        <p:sp>
          <p:nvSpPr>
            <p:cNvPr id="441420" name="Line 76"/>
            <p:cNvSpPr>
              <a:spLocks noChangeShapeType="1"/>
            </p:cNvSpPr>
            <p:nvPr/>
          </p:nvSpPr>
          <p:spPr bwMode="auto">
            <a:xfrm>
              <a:off x="2760" y="1709"/>
              <a:ext cx="1" cy="1"/>
            </a:xfrm>
            <a:prstGeom prst="line">
              <a:avLst/>
            </a:prstGeom>
            <a:noFill/>
            <a:ln w="17463">
              <a:solidFill>
                <a:srgbClr val="000000"/>
              </a:solidFill>
              <a:round/>
              <a:headEnd/>
              <a:tailEnd/>
            </a:ln>
          </p:spPr>
          <p:txBody>
            <a:bodyPr/>
            <a:lstStyle/>
            <a:p>
              <a:endParaRPr lang="en-US"/>
            </a:p>
          </p:txBody>
        </p:sp>
        <p:sp>
          <p:nvSpPr>
            <p:cNvPr id="441421" name="Line 77"/>
            <p:cNvSpPr>
              <a:spLocks noChangeShapeType="1"/>
            </p:cNvSpPr>
            <p:nvPr/>
          </p:nvSpPr>
          <p:spPr bwMode="auto">
            <a:xfrm>
              <a:off x="2760" y="1709"/>
              <a:ext cx="10" cy="1"/>
            </a:xfrm>
            <a:prstGeom prst="line">
              <a:avLst/>
            </a:prstGeom>
            <a:noFill/>
            <a:ln w="17463">
              <a:solidFill>
                <a:srgbClr val="000000"/>
              </a:solidFill>
              <a:round/>
              <a:headEnd/>
              <a:tailEnd/>
            </a:ln>
          </p:spPr>
          <p:txBody>
            <a:bodyPr/>
            <a:lstStyle/>
            <a:p>
              <a:endParaRPr lang="en-US"/>
            </a:p>
          </p:txBody>
        </p:sp>
        <p:sp>
          <p:nvSpPr>
            <p:cNvPr id="441422" name="Line 78"/>
            <p:cNvSpPr>
              <a:spLocks noChangeShapeType="1"/>
            </p:cNvSpPr>
            <p:nvPr/>
          </p:nvSpPr>
          <p:spPr bwMode="auto">
            <a:xfrm flipV="1">
              <a:off x="2770" y="1699"/>
              <a:ext cx="11" cy="10"/>
            </a:xfrm>
            <a:prstGeom prst="line">
              <a:avLst/>
            </a:prstGeom>
            <a:noFill/>
            <a:ln w="17463">
              <a:solidFill>
                <a:srgbClr val="000000"/>
              </a:solidFill>
              <a:round/>
              <a:headEnd/>
              <a:tailEnd/>
            </a:ln>
          </p:spPr>
          <p:txBody>
            <a:bodyPr/>
            <a:lstStyle/>
            <a:p>
              <a:endParaRPr lang="en-US"/>
            </a:p>
          </p:txBody>
        </p:sp>
        <p:sp>
          <p:nvSpPr>
            <p:cNvPr id="441423" name="Line 79"/>
            <p:cNvSpPr>
              <a:spLocks noChangeShapeType="1"/>
            </p:cNvSpPr>
            <p:nvPr/>
          </p:nvSpPr>
          <p:spPr bwMode="auto">
            <a:xfrm>
              <a:off x="2781" y="1699"/>
              <a:ext cx="10" cy="1"/>
            </a:xfrm>
            <a:prstGeom prst="line">
              <a:avLst/>
            </a:prstGeom>
            <a:noFill/>
            <a:ln w="17463">
              <a:solidFill>
                <a:srgbClr val="000000"/>
              </a:solidFill>
              <a:round/>
              <a:headEnd/>
              <a:tailEnd/>
            </a:ln>
          </p:spPr>
          <p:txBody>
            <a:bodyPr/>
            <a:lstStyle/>
            <a:p>
              <a:endParaRPr lang="en-US"/>
            </a:p>
          </p:txBody>
        </p:sp>
        <p:sp>
          <p:nvSpPr>
            <p:cNvPr id="441424" name="Line 80"/>
            <p:cNvSpPr>
              <a:spLocks noChangeShapeType="1"/>
            </p:cNvSpPr>
            <p:nvPr/>
          </p:nvSpPr>
          <p:spPr bwMode="auto">
            <a:xfrm>
              <a:off x="2791" y="1699"/>
              <a:ext cx="11" cy="1"/>
            </a:xfrm>
            <a:prstGeom prst="line">
              <a:avLst/>
            </a:prstGeom>
            <a:noFill/>
            <a:ln w="17463">
              <a:solidFill>
                <a:srgbClr val="000000"/>
              </a:solidFill>
              <a:round/>
              <a:headEnd/>
              <a:tailEnd/>
            </a:ln>
          </p:spPr>
          <p:txBody>
            <a:bodyPr/>
            <a:lstStyle/>
            <a:p>
              <a:endParaRPr lang="en-US"/>
            </a:p>
          </p:txBody>
        </p:sp>
        <p:sp>
          <p:nvSpPr>
            <p:cNvPr id="441425" name="Line 81"/>
            <p:cNvSpPr>
              <a:spLocks noChangeShapeType="1"/>
            </p:cNvSpPr>
            <p:nvPr/>
          </p:nvSpPr>
          <p:spPr bwMode="auto">
            <a:xfrm>
              <a:off x="2802" y="1699"/>
              <a:ext cx="10" cy="1"/>
            </a:xfrm>
            <a:prstGeom prst="line">
              <a:avLst/>
            </a:prstGeom>
            <a:noFill/>
            <a:ln w="17463">
              <a:solidFill>
                <a:srgbClr val="000000"/>
              </a:solidFill>
              <a:round/>
              <a:headEnd/>
              <a:tailEnd/>
            </a:ln>
          </p:spPr>
          <p:txBody>
            <a:bodyPr/>
            <a:lstStyle/>
            <a:p>
              <a:endParaRPr lang="en-US"/>
            </a:p>
          </p:txBody>
        </p:sp>
        <p:sp>
          <p:nvSpPr>
            <p:cNvPr id="441426" name="Line 82"/>
            <p:cNvSpPr>
              <a:spLocks noChangeShapeType="1"/>
            </p:cNvSpPr>
            <p:nvPr/>
          </p:nvSpPr>
          <p:spPr bwMode="auto">
            <a:xfrm>
              <a:off x="2812" y="1699"/>
              <a:ext cx="11" cy="1"/>
            </a:xfrm>
            <a:prstGeom prst="line">
              <a:avLst/>
            </a:prstGeom>
            <a:noFill/>
            <a:ln w="17463">
              <a:solidFill>
                <a:srgbClr val="000000"/>
              </a:solidFill>
              <a:round/>
              <a:headEnd/>
              <a:tailEnd/>
            </a:ln>
          </p:spPr>
          <p:txBody>
            <a:bodyPr/>
            <a:lstStyle/>
            <a:p>
              <a:endParaRPr lang="en-US"/>
            </a:p>
          </p:txBody>
        </p:sp>
        <p:sp>
          <p:nvSpPr>
            <p:cNvPr id="441427" name="Line 83"/>
            <p:cNvSpPr>
              <a:spLocks noChangeShapeType="1"/>
            </p:cNvSpPr>
            <p:nvPr/>
          </p:nvSpPr>
          <p:spPr bwMode="auto">
            <a:xfrm>
              <a:off x="2823" y="1699"/>
              <a:ext cx="11" cy="1"/>
            </a:xfrm>
            <a:prstGeom prst="line">
              <a:avLst/>
            </a:prstGeom>
            <a:noFill/>
            <a:ln w="17463">
              <a:solidFill>
                <a:srgbClr val="000000"/>
              </a:solidFill>
              <a:round/>
              <a:headEnd/>
              <a:tailEnd/>
            </a:ln>
          </p:spPr>
          <p:txBody>
            <a:bodyPr/>
            <a:lstStyle/>
            <a:p>
              <a:endParaRPr lang="en-US"/>
            </a:p>
          </p:txBody>
        </p:sp>
        <p:sp>
          <p:nvSpPr>
            <p:cNvPr id="441428" name="Line 84"/>
            <p:cNvSpPr>
              <a:spLocks noChangeShapeType="1"/>
            </p:cNvSpPr>
            <p:nvPr/>
          </p:nvSpPr>
          <p:spPr bwMode="auto">
            <a:xfrm>
              <a:off x="2834" y="1699"/>
              <a:ext cx="10" cy="1"/>
            </a:xfrm>
            <a:prstGeom prst="line">
              <a:avLst/>
            </a:prstGeom>
            <a:noFill/>
            <a:ln w="17463">
              <a:solidFill>
                <a:srgbClr val="000000"/>
              </a:solidFill>
              <a:round/>
              <a:headEnd/>
              <a:tailEnd/>
            </a:ln>
          </p:spPr>
          <p:txBody>
            <a:bodyPr/>
            <a:lstStyle/>
            <a:p>
              <a:endParaRPr lang="en-US"/>
            </a:p>
          </p:txBody>
        </p:sp>
      </p:grpSp>
      <p:sp>
        <p:nvSpPr>
          <p:cNvPr id="441430" name="Line 86"/>
          <p:cNvSpPr>
            <a:spLocks noChangeShapeType="1"/>
          </p:cNvSpPr>
          <p:nvPr/>
        </p:nvSpPr>
        <p:spPr bwMode="auto">
          <a:xfrm>
            <a:off x="4514850" y="2697163"/>
            <a:ext cx="1588" cy="1587"/>
          </a:xfrm>
          <a:prstGeom prst="line">
            <a:avLst/>
          </a:prstGeom>
          <a:noFill/>
          <a:ln w="17463">
            <a:solidFill>
              <a:srgbClr val="000000"/>
            </a:solidFill>
            <a:round/>
            <a:headEnd/>
            <a:tailEnd/>
          </a:ln>
        </p:spPr>
        <p:txBody>
          <a:bodyPr/>
          <a:lstStyle/>
          <a:p>
            <a:endParaRPr lang="en-US"/>
          </a:p>
        </p:txBody>
      </p:sp>
      <p:sp>
        <p:nvSpPr>
          <p:cNvPr id="441431" name="Line 87"/>
          <p:cNvSpPr>
            <a:spLocks noChangeShapeType="1"/>
          </p:cNvSpPr>
          <p:nvPr/>
        </p:nvSpPr>
        <p:spPr bwMode="auto">
          <a:xfrm>
            <a:off x="4514850" y="2697163"/>
            <a:ext cx="17463" cy="1587"/>
          </a:xfrm>
          <a:prstGeom prst="line">
            <a:avLst/>
          </a:prstGeom>
          <a:noFill/>
          <a:ln w="17463">
            <a:solidFill>
              <a:srgbClr val="000000"/>
            </a:solidFill>
            <a:round/>
            <a:headEnd/>
            <a:tailEnd/>
          </a:ln>
        </p:spPr>
        <p:txBody>
          <a:bodyPr/>
          <a:lstStyle/>
          <a:p>
            <a:endParaRPr lang="en-US"/>
          </a:p>
        </p:txBody>
      </p:sp>
      <p:sp>
        <p:nvSpPr>
          <p:cNvPr id="441432" name="Line 88"/>
          <p:cNvSpPr>
            <a:spLocks noChangeShapeType="1"/>
          </p:cNvSpPr>
          <p:nvPr/>
        </p:nvSpPr>
        <p:spPr bwMode="auto">
          <a:xfrm>
            <a:off x="4532313" y="2697163"/>
            <a:ext cx="15875" cy="1587"/>
          </a:xfrm>
          <a:prstGeom prst="line">
            <a:avLst/>
          </a:prstGeom>
          <a:noFill/>
          <a:ln w="17463">
            <a:solidFill>
              <a:srgbClr val="000000"/>
            </a:solidFill>
            <a:round/>
            <a:headEnd/>
            <a:tailEnd/>
          </a:ln>
        </p:spPr>
        <p:txBody>
          <a:bodyPr/>
          <a:lstStyle/>
          <a:p>
            <a:endParaRPr lang="en-US"/>
          </a:p>
        </p:txBody>
      </p:sp>
      <p:sp>
        <p:nvSpPr>
          <p:cNvPr id="441433" name="Line 89"/>
          <p:cNvSpPr>
            <a:spLocks noChangeShapeType="1"/>
          </p:cNvSpPr>
          <p:nvPr/>
        </p:nvSpPr>
        <p:spPr bwMode="auto">
          <a:xfrm>
            <a:off x="4548188" y="2697163"/>
            <a:ext cx="17462" cy="1587"/>
          </a:xfrm>
          <a:prstGeom prst="line">
            <a:avLst/>
          </a:prstGeom>
          <a:noFill/>
          <a:ln w="17463">
            <a:solidFill>
              <a:srgbClr val="000000"/>
            </a:solidFill>
            <a:round/>
            <a:headEnd/>
            <a:tailEnd/>
          </a:ln>
        </p:spPr>
        <p:txBody>
          <a:bodyPr/>
          <a:lstStyle/>
          <a:p>
            <a:endParaRPr lang="en-US"/>
          </a:p>
        </p:txBody>
      </p:sp>
      <p:sp>
        <p:nvSpPr>
          <p:cNvPr id="441434" name="Line 90"/>
          <p:cNvSpPr>
            <a:spLocks noChangeShapeType="1"/>
          </p:cNvSpPr>
          <p:nvPr/>
        </p:nvSpPr>
        <p:spPr bwMode="auto">
          <a:xfrm>
            <a:off x="4565650" y="2697163"/>
            <a:ext cx="17463" cy="1587"/>
          </a:xfrm>
          <a:prstGeom prst="line">
            <a:avLst/>
          </a:prstGeom>
          <a:noFill/>
          <a:ln w="17463">
            <a:solidFill>
              <a:srgbClr val="000000"/>
            </a:solidFill>
            <a:round/>
            <a:headEnd/>
            <a:tailEnd/>
          </a:ln>
        </p:spPr>
        <p:txBody>
          <a:bodyPr/>
          <a:lstStyle/>
          <a:p>
            <a:endParaRPr lang="en-US"/>
          </a:p>
        </p:txBody>
      </p:sp>
      <p:sp>
        <p:nvSpPr>
          <p:cNvPr id="441435" name="Line 91"/>
          <p:cNvSpPr>
            <a:spLocks noChangeShapeType="1"/>
          </p:cNvSpPr>
          <p:nvPr/>
        </p:nvSpPr>
        <p:spPr bwMode="auto">
          <a:xfrm>
            <a:off x="4583113" y="2697163"/>
            <a:ext cx="15875" cy="1587"/>
          </a:xfrm>
          <a:prstGeom prst="line">
            <a:avLst/>
          </a:prstGeom>
          <a:noFill/>
          <a:ln w="17463">
            <a:solidFill>
              <a:srgbClr val="000000"/>
            </a:solidFill>
            <a:round/>
            <a:headEnd/>
            <a:tailEnd/>
          </a:ln>
        </p:spPr>
        <p:txBody>
          <a:bodyPr/>
          <a:lstStyle/>
          <a:p>
            <a:endParaRPr lang="en-US"/>
          </a:p>
        </p:txBody>
      </p:sp>
      <p:sp>
        <p:nvSpPr>
          <p:cNvPr id="441436" name="Line 92"/>
          <p:cNvSpPr>
            <a:spLocks noChangeShapeType="1"/>
          </p:cNvSpPr>
          <p:nvPr/>
        </p:nvSpPr>
        <p:spPr bwMode="auto">
          <a:xfrm>
            <a:off x="4598988" y="2697163"/>
            <a:ext cx="17462" cy="1587"/>
          </a:xfrm>
          <a:prstGeom prst="line">
            <a:avLst/>
          </a:prstGeom>
          <a:noFill/>
          <a:ln w="17463">
            <a:solidFill>
              <a:srgbClr val="000000"/>
            </a:solidFill>
            <a:round/>
            <a:headEnd/>
            <a:tailEnd/>
          </a:ln>
        </p:spPr>
        <p:txBody>
          <a:bodyPr/>
          <a:lstStyle/>
          <a:p>
            <a:endParaRPr lang="en-US"/>
          </a:p>
        </p:txBody>
      </p:sp>
      <p:sp>
        <p:nvSpPr>
          <p:cNvPr id="441437" name="Line 93"/>
          <p:cNvSpPr>
            <a:spLocks noChangeShapeType="1"/>
          </p:cNvSpPr>
          <p:nvPr/>
        </p:nvSpPr>
        <p:spPr bwMode="auto">
          <a:xfrm>
            <a:off x="4616450" y="2697163"/>
            <a:ext cx="15875" cy="1587"/>
          </a:xfrm>
          <a:prstGeom prst="line">
            <a:avLst/>
          </a:prstGeom>
          <a:noFill/>
          <a:ln w="17463">
            <a:solidFill>
              <a:srgbClr val="000000"/>
            </a:solidFill>
            <a:round/>
            <a:headEnd/>
            <a:tailEnd/>
          </a:ln>
        </p:spPr>
        <p:txBody>
          <a:bodyPr/>
          <a:lstStyle/>
          <a:p>
            <a:endParaRPr lang="en-US"/>
          </a:p>
        </p:txBody>
      </p:sp>
      <p:sp>
        <p:nvSpPr>
          <p:cNvPr id="441438" name="Line 94"/>
          <p:cNvSpPr>
            <a:spLocks noChangeShapeType="1"/>
          </p:cNvSpPr>
          <p:nvPr/>
        </p:nvSpPr>
        <p:spPr bwMode="auto">
          <a:xfrm>
            <a:off x="4632325" y="2697163"/>
            <a:ext cx="17463" cy="15875"/>
          </a:xfrm>
          <a:prstGeom prst="line">
            <a:avLst/>
          </a:prstGeom>
          <a:noFill/>
          <a:ln w="17463">
            <a:solidFill>
              <a:srgbClr val="000000"/>
            </a:solidFill>
            <a:round/>
            <a:headEnd/>
            <a:tailEnd/>
          </a:ln>
        </p:spPr>
        <p:txBody>
          <a:bodyPr/>
          <a:lstStyle/>
          <a:p>
            <a:endParaRPr lang="en-US"/>
          </a:p>
        </p:txBody>
      </p:sp>
      <p:sp>
        <p:nvSpPr>
          <p:cNvPr id="441439" name="Line 95"/>
          <p:cNvSpPr>
            <a:spLocks noChangeShapeType="1"/>
          </p:cNvSpPr>
          <p:nvPr/>
        </p:nvSpPr>
        <p:spPr bwMode="auto">
          <a:xfrm>
            <a:off x="4649788" y="2713038"/>
            <a:ext cx="1587" cy="1587"/>
          </a:xfrm>
          <a:prstGeom prst="line">
            <a:avLst/>
          </a:prstGeom>
          <a:noFill/>
          <a:ln w="17463">
            <a:solidFill>
              <a:srgbClr val="000000"/>
            </a:solidFill>
            <a:round/>
            <a:headEnd/>
            <a:tailEnd/>
          </a:ln>
        </p:spPr>
        <p:txBody>
          <a:bodyPr/>
          <a:lstStyle/>
          <a:p>
            <a:endParaRPr lang="en-US"/>
          </a:p>
        </p:txBody>
      </p:sp>
      <p:sp>
        <p:nvSpPr>
          <p:cNvPr id="441440" name="Line 96"/>
          <p:cNvSpPr>
            <a:spLocks noChangeShapeType="1"/>
          </p:cNvSpPr>
          <p:nvPr/>
        </p:nvSpPr>
        <p:spPr bwMode="auto">
          <a:xfrm>
            <a:off x="4649788" y="2713038"/>
            <a:ext cx="15875" cy="1587"/>
          </a:xfrm>
          <a:prstGeom prst="line">
            <a:avLst/>
          </a:prstGeom>
          <a:noFill/>
          <a:ln w="17463">
            <a:solidFill>
              <a:srgbClr val="000000"/>
            </a:solidFill>
            <a:round/>
            <a:headEnd/>
            <a:tailEnd/>
          </a:ln>
        </p:spPr>
        <p:txBody>
          <a:bodyPr/>
          <a:lstStyle/>
          <a:p>
            <a:endParaRPr lang="en-US"/>
          </a:p>
        </p:txBody>
      </p:sp>
      <p:sp>
        <p:nvSpPr>
          <p:cNvPr id="441441" name="Line 97"/>
          <p:cNvSpPr>
            <a:spLocks noChangeShapeType="1"/>
          </p:cNvSpPr>
          <p:nvPr/>
        </p:nvSpPr>
        <p:spPr bwMode="auto">
          <a:xfrm>
            <a:off x="4665663" y="2713038"/>
            <a:ext cx="17462" cy="17462"/>
          </a:xfrm>
          <a:prstGeom prst="line">
            <a:avLst/>
          </a:prstGeom>
          <a:noFill/>
          <a:ln w="17463">
            <a:solidFill>
              <a:srgbClr val="000000"/>
            </a:solidFill>
            <a:round/>
            <a:headEnd/>
            <a:tailEnd/>
          </a:ln>
        </p:spPr>
        <p:txBody>
          <a:bodyPr/>
          <a:lstStyle/>
          <a:p>
            <a:endParaRPr lang="en-US"/>
          </a:p>
        </p:txBody>
      </p:sp>
      <p:sp>
        <p:nvSpPr>
          <p:cNvPr id="441442" name="Line 98"/>
          <p:cNvSpPr>
            <a:spLocks noChangeShapeType="1"/>
          </p:cNvSpPr>
          <p:nvPr/>
        </p:nvSpPr>
        <p:spPr bwMode="auto">
          <a:xfrm>
            <a:off x="4683125" y="2730500"/>
            <a:ext cx="33338" cy="15875"/>
          </a:xfrm>
          <a:prstGeom prst="line">
            <a:avLst/>
          </a:prstGeom>
          <a:noFill/>
          <a:ln w="17463">
            <a:solidFill>
              <a:srgbClr val="000000"/>
            </a:solidFill>
            <a:round/>
            <a:headEnd/>
            <a:tailEnd/>
          </a:ln>
        </p:spPr>
        <p:txBody>
          <a:bodyPr/>
          <a:lstStyle/>
          <a:p>
            <a:endParaRPr lang="en-US"/>
          </a:p>
        </p:txBody>
      </p:sp>
      <p:sp>
        <p:nvSpPr>
          <p:cNvPr id="441443" name="Line 99"/>
          <p:cNvSpPr>
            <a:spLocks noChangeShapeType="1"/>
          </p:cNvSpPr>
          <p:nvPr/>
        </p:nvSpPr>
        <p:spPr bwMode="auto">
          <a:xfrm>
            <a:off x="4716463" y="2746375"/>
            <a:ext cx="17462" cy="15875"/>
          </a:xfrm>
          <a:prstGeom prst="line">
            <a:avLst/>
          </a:prstGeom>
          <a:noFill/>
          <a:ln w="17463">
            <a:solidFill>
              <a:srgbClr val="000000"/>
            </a:solidFill>
            <a:round/>
            <a:headEnd/>
            <a:tailEnd/>
          </a:ln>
        </p:spPr>
        <p:txBody>
          <a:bodyPr/>
          <a:lstStyle/>
          <a:p>
            <a:endParaRPr lang="en-US"/>
          </a:p>
        </p:txBody>
      </p:sp>
      <p:sp>
        <p:nvSpPr>
          <p:cNvPr id="441444" name="Line 100"/>
          <p:cNvSpPr>
            <a:spLocks noChangeShapeType="1"/>
          </p:cNvSpPr>
          <p:nvPr/>
        </p:nvSpPr>
        <p:spPr bwMode="auto">
          <a:xfrm>
            <a:off x="4733925" y="2762250"/>
            <a:ext cx="33338" cy="15875"/>
          </a:xfrm>
          <a:prstGeom prst="line">
            <a:avLst/>
          </a:prstGeom>
          <a:noFill/>
          <a:ln w="17463">
            <a:solidFill>
              <a:srgbClr val="000000"/>
            </a:solidFill>
            <a:round/>
            <a:headEnd/>
            <a:tailEnd/>
          </a:ln>
        </p:spPr>
        <p:txBody>
          <a:bodyPr/>
          <a:lstStyle/>
          <a:p>
            <a:endParaRPr lang="en-US"/>
          </a:p>
        </p:txBody>
      </p:sp>
      <p:sp>
        <p:nvSpPr>
          <p:cNvPr id="441445" name="Line 101"/>
          <p:cNvSpPr>
            <a:spLocks noChangeShapeType="1"/>
          </p:cNvSpPr>
          <p:nvPr/>
        </p:nvSpPr>
        <p:spPr bwMode="auto">
          <a:xfrm>
            <a:off x="4767263" y="2778125"/>
            <a:ext cx="15875" cy="17463"/>
          </a:xfrm>
          <a:prstGeom prst="line">
            <a:avLst/>
          </a:prstGeom>
          <a:noFill/>
          <a:ln w="17463">
            <a:solidFill>
              <a:srgbClr val="000000"/>
            </a:solidFill>
            <a:round/>
            <a:headEnd/>
            <a:tailEnd/>
          </a:ln>
        </p:spPr>
        <p:txBody>
          <a:bodyPr/>
          <a:lstStyle/>
          <a:p>
            <a:endParaRPr lang="en-US"/>
          </a:p>
        </p:txBody>
      </p:sp>
      <p:sp>
        <p:nvSpPr>
          <p:cNvPr id="441446" name="Line 102"/>
          <p:cNvSpPr>
            <a:spLocks noChangeShapeType="1"/>
          </p:cNvSpPr>
          <p:nvPr/>
        </p:nvSpPr>
        <p:spPr bwMode="auto">
          <a:xfrm>
            <a:off x="4783138" y="2795588"/>
            <a:ext cx="34925" cy="15875"/>
          </a:xfrm>
          <a:prstGeom prst="line">
            <a:avLst/>
          </a:prstGeom>
          <a:noFill/>
          <a:ln w="17463">
            <a:solidFill>
              <a:srgbClr val="000000"/>
            </a:solidFill>
            <a:round/>
            <a:headEnd/>
            <a:tailEnd/>
          </a:ln>
        </p:spPr>
        <p:txBody>
          <a:bodyPr/>
          <a:lstStyle/>
          <a:p>
            <a:endParaRPr lang="en-US"/>
          </a:p>
        </p:txBody>
      </p:sp>
      <p:sp>
        <p:nvSpPr>
          <p:cNvPr id="441447" name="Line 103"/>
          <p:cNvSpPr>
            <a:spLocks noChangeShapeType="1"/>
          </p:cNvSpPr>
          <p:nvPr/>
        </p:nvSpPr>
        <p:spPr bwMode="auto">
          <a:xfrm>
            <a:off x="4818063" y="2811463"/>
            <a:ext cx="15875" cy="15875"/>
          </a:xfrm>
          <a:prstGeom prst="line">
            <a:avLst/>
          </a:prstGeom>
          <a:noFill/>
          <a:ln w="17463">
            <a:solidFill>
              <a:srgbClr val="000000"/>
            </a:solidFill>
            <a:round/>
            <a:headEnd/>
            <a:tailEnd/>
          </a:ln>
        </p:spPr>
        <p:txBody>
          <a:bodyPr/>
          <a:lstStyle/>
          <a:p>
            <a:endParaRPr lang="en-US"/>
          </a:p>
        </p:txBody>
      </p:sp>
      <p:sp>
        <p:nvSpPr>
          <p:cNvPr id="441448" name="Line 104"/>
          <p:cNvSpPr>
            <a:spLocks noChangeShapeType="1"/>
          </p:cNvSpPr>
          <p:nvPr/>
        </p:nvSpPr>
        <p:spPr bwMode="auto">
          <a:xfrm>
            <a:off x="4833938" y="2827338"/>
            <a:ext cx="17462" cy="33337"/>
          </a:xfrm>
          <a:prstGeom prst="line">
            <a:avLst/>
          </a:prstGeom>
          <a:noFill/>
          <a:ln w="17463">
            <a:solidFill>
              <a:srgbClr val="000000"/>
            </a:solidFill>
            <a:round/>
            <a:headEnd/>
            <a:tailEnd/>
          </a:ln>
        </p:spPr>
        <p:txBody>
          <a:bodyPr/>
          <a:lstStyle/>
          <a:p>
            <a:endParaRPr lang="en-US"/>
          </a:p>
        </p:txBody>
      </p:sp>
      <p:sp>
        <p:nvSpPr>
          <p:cNvPr id="441449" name="Line 105"/>
          <p:cNvSpPr>
            <a:spLocks noChangeShapeType="1"/>
          </p:cNvSpPr>
          <p:nvPr/>
        </p:nvSpPr>
        <p:spPr bwMode="auto">
          <a:xfrm>
            <a:off x="4851400" y="2860675"/>
            <a:ext cx="33338" cy="15875"/>
          </a:xfrm>
          <a:prstGeom prst="line">
            <a:avLst/>
          </a:prstGeom>
          <a:noFill/>
          <a:ln w="17463">
            <a:solidFill>
              <a:srgbClr val="000000"/>
            </a:solidFill>
            <a:round/>
            <a:headEnd/>
            <a:tailEnd/>
          </a:ln>
        </p:spPr>
        <p:txBody>
          <a:bodyPr/>
          <a:lstStyle/>
          <a:p>
            <a:endParaRPr lang="en-US"/>
          </a:p>
        </p:txBody>
      </p:sp>
      <p:sp>
        <p:nvSpPr>
          <p:cNvPr id="441450" name="Line 106"/>
          <p:cNvSpPr>
            <a:spLocks noChangeShapeType="1"/>
          </p:cNvSpPr>
          <p:nvPr/>
        </p:nvSpPr>
        <p:spPr bwMode="auto">
          <a:xfrm>
            <a:off x="4884738" y="2876550"/>
            <a:ext cx="15875" cy="31750"/>
          </a:xfrm>
          <a:prstGeom prst="line">
            <a:avLst/>
          </a:prstGeom>
          <a:noFill/>
          <a:ln w="17463">
            <a:solidFill>
              <a:srgbClr val="000000"/>
            </a:solidFill>
            <a:round/>
            <a:headEnd/>
            <a:tailEnd/>
          </a:ln>
        </p:spPr>
        <p:txBody>
          <a:bodyPr/>
          <a:lstStyle/>
          <a:p>
            <a:endParaRPr lang="en-US"/>
          </a:p>
        </p:txBody>
      </p:sp>
      <p:sp>
        <p:nvSpPr>
          <p:cNvPr id="441451" name="Line 107"/>
          <p:cNvSpPr>
            <a:spLocks noChangeShapeType="1"/>
          </p:cNvSpPr>
          <p:nvPr/>
        </p:nvSpPr>
        <p:spPr bwMode="auto">
          <a:xfrm>
            <a:off x="4900613" y="2908300"/>
            <a:ext cx="34925" cy="33338"/>
          </a:xfrm>
          <a:prstGeom prst="line">
            <a:avLst/>
          </a:prstGeom>
          <a:noFill/>
          <a:ln w="17463">
            <a:solidFill>
              <a:srgbClr val="000000"/>
            </a:solidFill>
            <a:round/>
            <a:headEnd/>
            <a:tailEnd/>
          </a:ln>
        </p:spPr>
        <p:txBody>
          <a:bodyPr/>
          <a:lstStyle/>
          <a:p>
            <a:endParaRPr lang="en-US"/>
          </a:p>
        </p:txBody>
      </p:sp>
      <p:sp>
        <p:nvSpPr>
          <p:cNvPr id="441452" name="Line 108"/>
          <p:cNvSpPr>
            <a:spLocks noChangeShapeType="1"/>
          </p:cNvSpPr>
          <p:nvPr/>
        </p:nvSpPr>
        <p:spPr bwMode="auto">
          <a:xfrm>
            <a:off x="4935538" y="2941638"/>
            <a:ext cx="15875" cy="31750"/>
          </a:xfrm>
          <a:prstGeom prst="line">
            <a:avLst/>
          </a:prstGeom>
          <a:noFill/>
          <a:ln w="17463">
            <a:solidFill>
              <a:srgbClr val="000000"/>
            </a:solidFill>
            <a:round/>
            <a:headEnd/>
            <a:tailEnd/>
          </a:ln>
        </p:spPr>
        <p:txBody>
          <a:bodyPr/>
          <a:lstStyle/>
          <a:p>
            <a:endParaRPr lang="en-US"/>
          </a:p>
        </p:txBody>
      </p:sp>
      <p:sp>
        <p:nvSpPr>
          <p:cNvPr id="441453" name="Line 109"/>
          <p:cNvSpPr>
            <a:spLocks noChangeShapeType="1"/>
          </p:cNvSpPr>
          <p:nvPr/>
        </p:nvSpPr>
        <p:spPr bwMode="auto">
          <a:xfrm>
            <a:off x="4951413" y="2973388"/>
            <a:ext cx="50800" cy="33337"/>
          </a:xfrm>
          <a:prstGeom prst="line">
            <a:avLst/>
          </a:prstGeom>
          <a:noFill/>
          <a:ln w="17463">
            <a:solidFill>
              <a:srgbClr val="000000"/>
            </a:solidFill>
            <a:round/>
            <a:headEnd/>
            <a:tailEnd/>
          </a:ln>
        </p:spPr>
        <p:txBody>
          <a:bodyPr/>
          <a:lstStyle/>
          <a:p>
            <a:endParaRPr lang="en-US"/>
          </a:p>
        </p:txBody>
      </p:sp>
      <p:sp>
        <p:nvSpPr>
          <p:cNvPr id="441454" name="Line 110"/>
          <p:cNvSpPr>
            <a:spLocks noChangeShapeType="1"/>
          </p:cNvSpPr>
          <p:nvPr/>
        </p:nvSpPr>
        <p:spPr bwMode="auto">
          <a:xfrm>
            <a:off x="5002213" y="3006725"/>
            <a:ext cx="33337" cy="65088"/>
          </a:xfrm>
          <a:prstGeom prst="line">
            <a:avLst/>
          </a:prstGeom>
          <a:noFill/>
          <a:ln w="17463">
            <a:solidFill>
              <a:srgbClr val="000000"/>
            </a:solidFill>
            <a:round/>
            <a:headEnd/>
            <a:tailEnd/>
          </a:ln>
        </p:spPr>
        <p:txBody>
          <a:bodyPr/>
          <a:lstStyle/>
          <a:p>
            <a:endParaRPr lang="en-US"/>
          </a:p>
        </p:txBody>
      </p:sp>
      <p:sp>
        <p:nvSpPr>
          <p:cNvPr id="441455" name="Line 111"/>
          <p:cNvSpPr>
            <a:spLocks noChangeShapeType="1"/>
          </p:cNvSpPr>
          <p:nvPr/>
        </p:nvSpPr>
        <p:spPr bwMode="auto">
          <a:xfrm>
            <a:off x="5035550" y="3071813"/>
            <a:ext cx="33338" cy="47625"/>
          </a:xfrm>
          <a:prstGeom prst="line">
            <a:avLst/>
          </a:prstGeom>
          <a:noFill/>
          <a:ln w="17463">
            <a:solidFill>
              <a:srgbClr val="000000"/>
            </a:solidFill>
            <a:round/>
            <a:headEnd/>
            <a:tailEnd/>
          </a:ln>
        </p:spPr>
        <p:txBody>
          <a:bodyPr/>
          <a:lstStyle/>
          <a:p>
            <a:endParaRPr lang="en-US"/>
          </a:p>
        </p:txBody>
      </p:sp>
      <p:sp>
        <p:nvSpPr>
          <p:cNvPr id="441456" name="Line 112"/>
          <p:cNvSpPr>
            <a:spLocks noChangeShapeType="1"/>
          </p:cNvSpPr>
          <p:nvPr/>
        </p:nvSpPr>
        <p:spPr bwMode="auto">
          <a:xfrm>
            <a:off x="5068888" y="3119438"/>
            <a:ext cx="50800" cy="49212"/>
          </a:xfrm>
          <a:prstGeom prst="line">
            <a:avLst/>
          </a:prstGeom>
          <a:noFill/>
          <a:ln w="17463">
            <a:solidFill>
              <a:srgbClr val="000000"/>
            </a:solidFill>
            <a:round/>
            <a:headEnd/>
            <a:tailEnd/>
          </a:ln>
        </p:spPr>
        <p:txBody>
          <a:bodyPr/>
          <a:lstStyle/>
          <a:p>
            <a:endParaRPr lang="en-US"/>
          </a:p>
        </p:txBody>
      </p:sp>
      <p:sp>
        <p:nvSpPr>
          <p:cNvPr id="441457" name="Line 113"/>
          <p:cNvSpPr>
            <a:spLocks noChangeShapeType="1"/>
          </p:cNvSpPr>
          <p:nvPr/>
        </p:nvSpPr>
        <p:spPr bwMode="auto">
          <a:xfrm>
            <a:off x="5119688" y="3168650"/>
            <a:ext cx="33337" cy="49213"/>
          </a:xfrm>
          <a:prstGeom prst="line">
            <a:avLst/>
          </a:prstGeom>
          <a:noFill/>
          <a:ln w="17463">
            <a:solidFill>
              <a:srgbClr val="000000"/>
            </a:solidFill>
            <a:round/>
            <a:headEnd/>
            <a:tailEnd/>
          </a:ln>
        </p:spPr>
        <p:txBody>
          <a:bodyPr/>
          <a:lstStyle/>
          <a:p>
            <a:endParaRPr lang="en-US"/>
          </a:p>
        </p:txBody>
      </p:sp>
      <p:sp>
        <p:nvSpPr>
          <p:cNvPr id="441458" name="Line 114"/>
          <p:cNvSpPr>
            <a:spLocks noChangeShapeType="1"/>
          </p:cNvSpPr>
          <p:nvPr/>
        </p:nvSpPr>
        <p:spPr bwMode="auto">
          <a:xfrm>
            <a:off x="5153025" y="3217863"/>
            <a:ext cx="50800" cy="65087"/>
          </a:xfrm>
          <a:prstGeom prst="line">
            <a:avLst/>
          </a:prstGeom>
          <a:noFill/>
          <a:ln w="17463">
            <a:solidFill>
              <a:srgbClr val="000000"/>
            </a:solidFill>
            <a:round/>
            <a:headEnd/>
            <a:tailEnd/>
          </a:ln>
        </p:spPr>
        <p:txBody>
          <a:bodyPr/>
          <a:lstStyle/>
          <a:p>
            <a:endParaRPr lang="en-US"/>
          </a:p>
        </p:txBody>
      </p:sp>
      <p:sp>
        <p:nvSpPr>
          <p:cNvPr id="441459" name="Line 115"/>
          <p:cNvSpPr>
            <a:spLocks noChangeShapeType="1"/>
          </p:cNvSpPr>
          <p:nvPr/>
        </p:nvSpPr>
        <p:spPr bwMode="auto">
          <a:xfrm>
            <a:off x="5203825" y="3282950"/>
            <a:ext cx="33338" cy="65088"/>
          </a:xfrm>
          <a:prstGeom prst="line">
            <a:avLst/>
          </a:prstGeom>
          <a:noFill/>
          <a:ln w="17463">
            <a:solidFill>
              <a:srgbClr val="000000"/>
            </a:solidFill>
            <a:round/>
            <a:headEnd/>
            <a:tailEnd/>
          </a:ln>
        </p:spPr>
        <p:txBody>
          <a:bodyPr/>
          <a:lstStyle/>
          <a:p>
            <a:endParaRPr lang="en-US"/>
          </a:p>
        </p:txBody>
      </p:sp>
      <p:sp>
        <p:nvSpPr>
          <p:cNvPr id="441460" name="Line 116"/>
          <p:cNvSpPr>
            <a:spLocks noChangeShapeType="1"/>
          </p:cNvSpPr>
          <p:nvPr/>
        </p:nvSpPr>
        <p:spPr bwMode="auto">
          <a:xfrm>
            <a:off x="5237163" y="3348038"/>
            <a:ext cx="33337" cy="47625"/>
          </a:xfrm>
          <a:prstGeom prst="line">
            <a:avLst/>
          </a:prstGeom>
          <a:noFill/>
          <a:ln w="17463">
            <a:solidFill>
              <a:srgbClr val="000000"/>
            </a:solidFill>
            <a:round/>
            <a:headEnd/>
            <a:tailEnd/>
          </a:ln>
        </p:spPr>
        <p:txBody>
          <a:bodyPr/>
          <a:lstStyle/>
          <a:p>
            <a:endParaRPr lang="en-US"/>
          </a:p>
        </p:txBody>
      </p:sp>
      <p:sp>
        <p:nvSpPr>
          <p:cNvPr id="441461" name="Line 117"/>
          <p:cNvSpPr>
            <a:spLocks noChangeShapeType="1"/>
          </p:cNvSpPr>
          <p:nvPr/>
        </p:nvSpPr>
        <p:spPr bwMode="auto">
          <a:xfrm>
            <a:off x="5270500" y="3395663"/>
            <a:ext cx="50800" cy="65087"/>
          </a:xfrm>
          <a:prstGeom prst="line">
            <a:avLst/>
          </a:prstGeom>
          <a:noFill/>
          <a:ln w="17463">
            <a:solidFill>
              <a:srgbClr val="000000"/>
            </a:solidFill>
            <a:round/>
            <a:headEnd/>
            <a:tailEnd/>
          </a:ln>
        </p:spPr>
        <p:txBody>
          <a:bodyPr/>
          <a:lstStyle/>
          <a:p>
            <a:endParaRPr lang="en-US"/>
          </a:p>
        </p:txBody>
      </p:sp>
      <p:sp>
        <p:nvSpPr>
          <p:cNvPr id="441462" name="Line 118"/>
          <p:cNvSpPr>
            <a:spLocks noChangeShapeType="1"/>
          </p:cNvSpPr>
          <p:nvPr/>
        </p:nvSpPr>
        <p:spPr bwMode="auto">
          <a:xfrm>
            <a:off x="5321300" y="3460750"/>
            <a:ext cx="33338" cy="49213"/>
          </a:xfrm>
          <a:prstGeom prst="line">
            <a:avLst/>
          </a:prstGeom>
          <a:noFill/>
          <a:ln w="17463">
            <a:solidFill>
              <a:srgbClr val="000000"/>
            </a:solidFill>
            <a:round/>
            <a:headEnd/>
            <a:tailEnd/>
          </a:ln>
        </p:spPr>
        <p:txBody>
          <a:bodyPr/>
          <a:lstStyle/>
          <a:p>
            <a:endParaRPr lang="en-US"/>
          </a:p>
        </p:txBody>
      </p:sp>
      <p:sp>
        <p:nvSpPr>
          <p:cNvPr id="441463" name="Line 119"/>
          <p:cNvSpPr>
            <a:spLocks noChangeShapeType="1"/>
          </p:cNvSpPr>
          <p:nvPr/>
        </p:nvSpPr>
        <p:spPr bwMode="auto">
          <a:xfrm>
            <a:off x="5354638" y="3509963"/>
            <a:ext cx="33337" cy="65087"/>
          </a:xfrm>
          <a:prstGeom prst="line">
            <a:avLst/>
          </a:prstGeom>
          <a:noFill/>
          <a:ln w="17463">
            <a:solidFill>
              <a:srgbClr val="000000"/>
            </a:solidFill>
            <a:round/>
            <a:headEnd/>
            <a:tailEnd/>
          </a:ln>
        </p:spPr>
        <p:txBody>
          <a:bodyPr/>
          <a:lstStyle/>
          <a:p>
            <a:endParaRPr lang="en-US"/>
          </a:p>
        </p:txBody>
      </p:sp>
      <p:sp>
        <p:nvSpPr>
          <p:cNvPr id="441464" name="Line 120"/>
          <p:cNvSpPr>
            <a:spLocks noChangeShapeType="1"/>
          </p:cNvSpPr>
          <p:nvPr/>
        </p:nvSpPr>
        <p:spPr bwMode="auto">
          <a:xfrm>
            <a:off x="5387975" y="3575050"/>
            <a:ext cx="50800" cy="65088"/>
          </a:xfrm>
          <a:prstGeom prst="line">
            <a:avLst/>
          </a:prstGeom>
          <a:noFill/>
          <a:ln w="17463">
            <a:solidFill>
              <a:srgbClr val="000000"/>
            </a:solidFill>
            <a:round/>
            <a:headEnd/>
            <a:tailEnd/>
          </a:ln>
        </p:spPr>
        <p:txBody>
          <a:bodyPr/>
          <a:lstStyle/>
          <a:p>
            <a:endParaRPr lang="en-US"/>
          </a:p>
        </p:txBody>
      </p:sp>
      <p:sp>
        <p:nvSpPr>
          <p:cNvPr id="441465" name="Line 121"/>
          <p:cNvSpPr>
            <a:spLocks noChangeShapeType="1"/>
          </p:cNvSpPr>
          <p:nvPr/>
        </p:nvSpPr>
        <p:spPr bwMode="auto">
          <a:xfrm>
            <a:off x="5438775" y="3640138"/>
            <a:ext cx="33338" cy="65087"/>
          </a:xfrm>
          <a:prstGeom prst="line">
            <a:avLst/>
          </a:prstGeom>
          <a:noFill/>
          <a:ln w="17463">
            <a:solidFill>
              <a:srgbClr val="000000"/>
            </a:solidFill>
            <a:round/>
            <a:headEnd/>
            <a:tailEnd/>
          </a:ln>
        </p:spPr>
        <p:txBody>
          <a:bodyPr/>
          <a:lstStyle/>
          <a:p>
            <a:endParaRPr lang="en-US"/>
          </a:p>
        </p:txBody>
      </p:sp>
      <p:sp>
        <p:nvSpPr>
          <p:cNvPr id="441466" name="Line 122"/>
          <p:cNvSpPr>
            <a:spLocks noChangeShapeType="1"/>
          </p:cNvSpPr>
          <p:nvPr/>
        </p:nvSpPr>
        <p:spPr bwMode="auto">
          <a:xfrm>
            <a:off x="5472113" y="3705225"/>
            <a:ext cx="33337" cy="49213"/>
          </a:xfrm>
          <a:prstGeom prst="line">
            <a:avLst/>
          </a:prstGeom>
          <a:noFill/>
          <a:ln w="17463">
            <a:solidFill>
              <a:srgbClr val="000000"/>
            </a:solidFill>
            <a:round/>
            <a:headEnd/>
            <a:tailEnd/>
          </a:ln>
        </p:spPr>
        <p:txBody>
          <a:bodyPr/>
          <a:lstStyle/>
          <a:p>
            <a:endParaRPr lang="en-US"/>
          </a:p>
        </p:txBody>
      </p:sp>
      <p:sp>
        <p:nvSpPr>
          <p:cNvPr id="441467" name="Line 123"/>
          <p:cNvSpPr>
            <a:spLocks noChangeShapeType="1"/>
          </p:cNvSpPr>
          <p:nvPr/>
        </p:nvSpPr>
        <p:spPr bwMode="auto">
          <a:xfrm>
            <a:off x="5505450" y="3754438"/>
            <a:ext cx="50800" cy="65087"/>
          </a:xfrm>
          <a:prstGeom prst="line">
            <a:avLst/>
          </a:prstGeom>
          <a:noFill/>
          <a:ln w="17463">
            <a:solidFill>
              <a:srgbClr val="000000"/>
            </a:solidFill>
            <a:round/>
            <a:headEnd/>
            <a:tailEnd/>
          </a:ln>
        </p:spPr>
        <p:txBody>
          <a:bodyPr/>
          <a:lstStyle/>
          <a:p>
            <a:endParaRPr lang="en-US"/>
          </a:p>
        </p:txBody>
      </p:sp>
      <p:sp>
        <p:nvSpPr>
          <p:cNvPr id="441468" name="Line 124"/>
          <p:cNvSpPr>
            <a:spLocks noChangeShapeType="1"/>
          </p:cNvSpPr>
          <p:nvPr/>
        </p:nvSpPr>
        <p:spPr bwMode="auto">
          <a:xfrm>
            <a:off x="5556250" y="3819525"/>
            <a:ext cx="33338" cy="65088"/>
          </a:xfrm>
          <a:prstGeom prst="line">
            <a:avLst/>
          </a:prstGeom>
          <a:noFill/>
          <a:ln w="17463">
            <a:solidFill>
              <a:srgbClr val="000000"/>
            </a:solidFill>
            <a:round/>
            <a:headEnd/>
            <a:tailEnd/>
          </a:ln>
        </p:spPr>
        <p:txBody>
          <a:bodyPr/>
          <a:lstStyle/>
          <a:p>
            <a:endParaRPr lang="en-US"/>
          </a:p>
        </p:txBody>
      </p:sp>
      <p:sp>
        <p:nvSpPr>
          <p:cNvPr id="441469" name="Line 125"/>
          <p:cNvSpPr>
            <a:spLocks noChangeShapeType="1"/>
          </p:cNvSpPr>
          <p:nvPr/>
        </p:nvSpPr>
        <p:spPr bwMode="auto">
          <a:xfrm>
            <a:off x="5589588" y="3884613"/>
            <a:ext cx="33337" cy="47625"/>
          </a:xfrm>
          <a:prstGeom prst="line">
            <a:avLst/>
          </a:prstGeom>
          <a:noFill/>
          <a:ln w="17463">
            <a:solidFill>
              <a:srgbClr val="000000"/>
            </a:solidFill>
            <a:round/>
            <a:headEnd/>
            <a:tailEnd/>
          </a:ln>
        </p:spPr>
        <p:txBody>
          <a:bodyPr/>
          <a:lstStyle/>
          <a:p>
            <a:endParaRPr lang="en-US"/>
          </a:p>
        </p:txBody>
      </p:sp>
      <p:sp>
        <p:nvSpPr>
          <p:cNvPr id="441470" name="Line 126"/>
          <p:cNvSpPr>
            <a:spLocks noChangeShapeType="1"/>
          </p:cNvSpPr>
          <p:nvPr/>
        </p:nvSpPr>
        <p:spPr bwMode="auto">
          <a:xfrm>
            <a:off x="5622925" y="3932238"/>
            <a:ext cx="50800" cy="65087"/>
          </a:xfrm>
          <a:prstGeom prst="line">
            <a:avLst/>
          </a:prstGeom>
          <a:noFill/>
          <a:ln w="17463">
            <a:solidFill>
              <a:srgbClr val="000000"/>
            </a:solidFill>
            <a:round/>
            <a:headEnd/>
            <a:tailEnd/>
          </a:ln>
        </p:spPr>
        <p:txBody>
          <a:bodyPr/>
          <a:lstStyle/>
          <a:p>
            <a:endParaRPr lang="en-US"/>
          </a:p>
        </p:txBody>
      </p:sp>
      <p:sp>
        <p:nvSpPr>
          <p:cNvPr id="441471" name="Line 127"/>
          <p:cNvSpPr>
            <a:spLocks noChangeShapeType="1"/>
          </p:cNvSpPr>
          <p:nvPr/>
        </p:nvSpPr>
        <p:spPr bwMode="auto">
          <a:xfrm>
            <a:off x="5673725" y="3997325"/>
            <a:ext cx="33338" cy="49213"/>
          </a:xfrm>
          <a:prstGeom prst="line">
            <a:avLst/>
          </a:prstGeom>
          <a:noFill/>
          <a:ln w="17463">
            <a:solidFill>
              <a:srgbClr val="000000"/>
            </a:solidFill>
            <a:round/>
            <a:headEnd/>
            <a:tailEnd/>
          </a:ln>
        </p:spPr>
        <p:txBody>
          <a:bodyPr/>
          <a:lstStyle/>
          <a:p>
            <a:endParaRPr lang="en-US"/>
          </a:p>
        </p:txBody>
      </p:sp>
      <p:sp>
        <p:nvSpPr>
          <p:cNvPr id="441472" name="Line 128"/>
          <p:cNvSpPr>
            <a:spLocks noChangeShapeType="1"/>
          </p:cNvSpPr>
          <p:nvPr/>
        </p:nvSpPr>
        <p:spPr bwMode="auto">
          <a:xfrm>
            <a:off x="5707063" y="4046538"/>
            <a:ext cx="50800" cy="65087"/>
          </a:xfrm>
          <a:prstGeom prst="line">
            <a:avLst/>
          </a:prstGeom>
          <a:noFill/>
          <a:ln w="17463">
            <a:solidFill>
              <a:srgbClr val="000000"/>
            </a:solidFill>
            <a:round/>
            <a:headEnd/>
            <a:tailEnd/>
          </a:ln>
        </p:spPr>
        <p:txBody>
          <a:bodyPr/>
          <a:lstStyle/>
          <a:p>
            <a:endParaRPr lang="en-US"/>
          </a:p>
        </p:txBody>
      </p:sp>
      <p:sp>
        <p:nvSpPr>
          <p:cNvPr id="441473" name="Line 129"/>
          <p:cNvSpPr>
            <a:spLocks noChangeShapeType="1"/>
          </p:cNvSpPr>
          <p:nvPr/>
        </p:nvSpPr>
        <p:spPr bwMode="auto">
          <a:xfrm>
            <a:off x="5757863" y="4111625"/>
            <a:ext cx="33337" cy="49213"/>
          </a:xfrm>
          <a:prstGeom prst="line">
            <a:avLst/>
          </a:prstGeom>
          <a:noFill/>
          <a:ln w="17463">
            <a:solidFill>
              <a:srgbClr val="000000"/>
            </a:solidFill>
            <a:round/>
            <a:headEnd/>
            <a:tailEnd/>
          </a:ln>
        </p:spPr>
        <p:txBody>
          <a:bodyPr/>
          <a:lstStyle/>
          <a:p>
            <a:endParaRPr lang="en-US"/>
          </a:p>
        </p:txBody>
      </p:sp>
      <p:sp>
        <p:nvSpPr>
          <p:cNvPr id="441474" name="Line 130"/>
          <p:cNvSpPr>
            <a:spLocks noChangeShapeType="1"/>
          </p:cNvSpPr>
          <p:nvPr/>
        </p:nvSpPr>
        <p:spPr bwMode="auto">
          <a:xfrm>
            <a:off x="5791200" y="4160838"/>
            <a:ext cx="33338" cy="49212"/>
          </a:xfrm>
          <a:prstGeom prst="line">
            <a:avLst/>
          </a:prstGeom>
          <a:noFill/>
          <a:ln w="17463">
            <a:solidFill>
              <a:srgbClr val="000000"/>
            </a:solidFill>
            <a:round/>
            <a:headEnd/>
            <a:tailEnd/>
          </a:ln>
        </p:spPr>
        <p:txBody>
          <a:bodyPr/>
          <a:lstStyle/>
          <a:p>
            <a:endParaRPr lang="en-US"/>
          </a:p>
        </p:txBody>
      </p:sp>
      <p:sp>
        <p:nvSpPr>
          <p:cNvPr id="441475" name="Line 131"/>
          <p:cNvSpPr>
            <a:spLocks noChangeShapeType="1"/>
          </p:cNvSpPr>
          <p:nvPr/>
        </p:nvSpPr>
        <p:spPr bwMode="auto">
          <a:xfrm>
            <a:off x="5824538" y="4210050"/>
            <a:ext cx="33337" cy="31750"/>
          </a:xfrm>
          <a:prstGeom prst="line">
            <a:avLst/>
          </a:prstGeom>
          <a:noFill/>
          <a:ln w="17463">
            <a:solidFill>
              <a:srgbClr val="000000"/>
            </a:solidFill>
            <a:round/>
            <a:headEnd/>
            <a:tailEnd/>
          </a:ln>
        </p:spPr>
        <p:txBody>
          <a:bodyPr/>
          <a:lstStyle/>
          <a:p>
            <a:endParaRPr lang="en-US"/>
          </a:p>
        </p:txBody>
      </p:sp>
      <p:sp>
        <p:nvSpPr>
          <p:cNvPr id="441476" name="Line 132"/>
          <p:cNvSpPr>
            <a:spLocks noChangeShapeType="1"/>
          </p:cNvSpPr>
          <p:nvPr/>
        </p:nvSpPr>
        <p:spPr bwMode="auto">
          <a:xfrm>
            <a:off x="5857875" y="4241800"/>
            <a:ext cx="33338" cy="49213"/>
          </a:xfrm>
          <a:prstGeom prst="line">
            <a:avLst/>
          </a:prstGeom>
          <a:noFill/>
          <a:ln w="17463">
            <a:solidFill>
              <a:srgbClr val="000000"/>
            </a:solidFill>
            <a:round/>
            <a:headEnd/>
            <a:tailEnd/>
          </a:ln>
        </p:spPr>
        <p:txBody>
          <a:bodyPr/>
          <a:lstStyle/>
          <a:p>
            <a:endParaRPr lang="en-US"/>
          </a:p>
        </p:txBody>
      </p:sp>
      <p:sp>
        <p:nvSpPr>
          <p:cNvPr id="441477" name="Line 133"/>
          <p:cNvSpPr>
            <a:spLocks noChangeShapeType="1"/>
          </p:cNvSpPr>
          <p:nvPr/>
        </p:nvSpPr>
        <p:spPr bwMode="auto">
          <a:xfrm>
            <a:off x="5891213" y="4291013"/>
            <a:ext cx="34925" cy="31750"/>
          </a:xfrm>
          <a:prstGeom prst="line">
            <a:avLst/>
          </a:prstGeom>
          <a:noFill/>
          <a:ln w="17463">
            <a:solidFill>
              <a:srgbClr val="000000"/>
            </a:solidFill>
            <a:round/>
            <a:headEnd/>
            <a:tailEnd/>
          </a:ln>
        </p:spPr>
        <p:txBody>
          <a:bodyPr/>
          <a:lstStyle/>
          <a:p>
            <a:endParaRPr lang="en-US"/>
          </a:p>
        </p:txBody>
      </p:sp>
      <p:sp>
        <p:nvSpPr>
          <p:cNvPr id="441478" name="Line 134"/>
          <p:cNvSpPr>
            <a:spLocks noChangeShapeType="1"/>
          </p:cNvSpPr>
          <p:nvPr/>
        </p:nvSpPr>
        <p:spPr bwMode="auto">
          <a:xfrm>
            <a:off x="5926138" y="4322763"/>
            <a:ext cx="15875" cy="33337"/>
          </a:xfrm>
          <a:prstGeom prst="line">
            <a:avLst/>
          </a:prstGeom>
          <a:noFill/>
          <a:ln w="17463">
            <a:solidFill>
              <a:srgbClr val="000000"/>
            </a:solidFill>
            <a:round/>
            <a:headEnd/>
            <a:tailEnd/>
          </a:ln>
        </p:spPr>
        <p:txBody>
          <a:bodyPr/>
          <a:lstStyle/>
          <a:p>
            <a:endParaRPr lang="en-US"/>
          </a:p>
        </p:txBody>
      </p:sp>
      <p:sp>
        <p:nvSpPr>
          <p:cNvPr id="441479" name="Line 135"/>
          <p:cNvSpPr>
            <a:spLocks noChangeShapeType="1"/>
          </p:cNvSpPr>
          <p:nvPr/>
        </p:nvSpPr>
        <p:spPr bwMode="auto">
          <a:xfrm>
            <a:off x="5942013" y="4356100"/>
            <a:ext cx="33337" cy="31750"/>
          </a:xfrm>
          <a:prstGeom prst="line">
            <a:avLst/>
          </a:prstGeom>
          <a:noFill/>
          <a:ln w="17463">
            <a:solidFill>
              <a:srgbClr val="000000"/>
            </a:solidFill>
            <a:round/>
            <a:headEnd/>
            <a:tailEnd/>
          </a:ln>
        </p:spPr>
        <p:txBody>
          <a:bodyPr/>
          <a:lstStyle/>
          <a:p>
            <a:endParaRPr lang="en-US"/>
          </a:p>
        </p:txBody>
      </p:sp>
      <p:sp>
        <p:nvSpPr>
          <p:cNvPr id="441480" name="Line 136"/>
          <p:cNvSpPr>
            <a:spLocks noChangeShapeType="1"/>
          </p:cNvSpPr>
          <p:nvPr/>
        </p:nvSpPr>
        <p:spPr bwMode="auto">
          <a:xfrm>
            <a:off x="5975350" y="4387850"/>
            <a:ext cx="33338" cy="33338"/>
          </a:xfrm>
          <a:prstGeom prst="line">
            <a:avLst/>
          </a:prstGeom>
          <a:noFill/>
          <a:ln w="17463">
            <a:solidFill>
              <a:srgbClr val="000000"/>
            </a:solidFill>
            <a:round/>
            <a:headEnd/>
            <a:tailEnd/>
          </a:ln>
        </p:spPr>
        <p:txBody>
          <a:bodyPr/>
          <a:lstStyle/>
          <a:p>
            <a:endParaRPr lang="en-US"/>
          </a:p>
        </p:txBody>
      </p:sp>
      <p:sp>
        <p:nvSpPr>
          <p:cNvPr id="441481" name="Line 137"/>
          <p:cNvSpPr>
            <a:spLocks noChangeShapeType="1"/>
          </p:cNvSpPr>
          <p:nvPr/>
        </p:nvSpPr>
        <p:spPr bwMode="auto">
          <a:xfrm>
            <a:off x="6008688" y="4421188"/>
            <a:ext cx="34925" cy="31750"/>
          </a:xfrm>
          <a:prstGeom prst="line">
            <a:avLst/>
          </a:prstGeom>
          <a:noFill/>
          <a:ln w="17463">
            <a:solidFill>
              <a:srgbClr val="000000"/>
            </a:solidFill>
            <a:round/>
            <a:headEnd/>
            <a:tailEnd/>
          </a:ln>
        </p:spPr>
        <p:txBody>
          <a:bodyPr/>
          <a:lstStyle/>
          <a:p>
            <a:endParaRPr lang="en-US"/>
          </a:p>
        </p:txBody>
      </p:sp>
      <p:sp>
        <p:nvSpPr>
          <p:cNvPr id="441482" name="Line 138"/>
          <p:cNvSpPr>
            <a:spLocks noChangeShapeType="1"/>
          </p:cNvSpPr>
          <p:nvPr/>
        </p:nvSpPr>
        <p:spPr bwMode="auto">
          <a:xfrm>
            <a:off x="6043613" y="4452938"/>
            <a:ext cx="15875" cy="33337"/>
          </a:xfrm>
          <a:prstGeom prst="line">
            <a:avLst/>
          </a:prstGeom>
          <a:noFill/>
          <a:ln w="17463">
            <a:solidFill>
              <a:srgbClr val="000000"/>
            </a:solidFill>
            <a:round/>
            <a:headEnd/>
            <a:tailEnd/>
          </a:ln>
        </p:spPr>
        <p:txBody>
          <a:bodyPr/>
          <a:lstStyle/>
          <a:p>
            <a:endParaRPr lang="en-US"/>
          </a:p>
        </p:txBody>
      </p:sp>
      <p:sp>
        <p:nvSpPr>
          <p:cNvPr id="441483" name="Line 139"/>
          <p:cNvSpPr>
            <a:spLocks noChangeShapeType="1"/>
          </p:cNvSpPr>
          <p:nvPr/>
        </p:nvSpPr>
        <p:spPr bwMode="auto">
          <a:xfrm>
            <a:off x="6059488" y="4486275"/>
            <a:ext cx="33337" cy="15875"/>
          </a:xfrm>
          <a:prstGeom prst="line">
            <a:avLst/>
          </a:prstGeom>
          <a:noFill/>
          <a:ln w="17463">
            <a:solidFill>
              <a:srgbClr val="000000"/>
            </a:solidFill>
            <a:round/>
            <a:headEnd/>
            <a:tailEnd/>
          </a:ln>
        </p:spPr>
        <p:txBody>
          <a:bodyPr/>
          <a:lstStyle/>
          <a:p>
            <a:endParaRPr lang="en-US"/>
          </a:p>
        </p:txBody>
      </p:sp>
      <p:sp>
        <p:nvSpPr>
          <p:cNvPr id="441484" name="Line 140"/>
          <p:cNvSpPr>
            <a:spLocks noChangeShapeType="1"/>
          </p:cNvSpPr>
          <p:nvPr/>
        </p:nvSpPr>
        <p:spPr bwMode="auto">
          <a:xfrm>
            <a:off x="6092825" y="4502150"/>
            <a:ext cx="34925" cy="31750"/>
          </a:xfrm>
          <a:prstGeom prst="line">
            <a:avLst/>
          </a:prstGeom>
          <a:noFill/>
          <a:ln w="17463">
            <a:solidFill>
              <a:srgbClr val="000000"/>
            </a:solidFill>
            <a:round/>
            <a:headEnd/>
            <a:tailEnd/>
          </a:ln>
        </p:spPr>
        <p:txBody>
          <a:bodyPr/>
          <a:lstStyle/>
          <a:p>
            <a:endParaRPr lang="en-US"/>
          </a:p>
        </p:txBody>
      </p:sp>
      <p:sp>
        <p:nvSpPr>
          <p:cNvPr id="441485" name="Line 141"/>
          <p:cNvSpPr>
            <a:spLocks noChangeShapeType="1"/>
          </p:cNvSpPr>
          <p:nvPr/>
        </p:nvSpPr>
        <p:spPr bwMode="auto">
          <a:xfrm>
            <a:off x="6127750" y="4533900"/>
            <a:ext cx="33338" cy="33338"/>
          </a:xfrm>
          <a:prstGeom prst="line">
            <a:avLst/>
          </a:prstGeom>
          <a:noFill/>
          <a:ln w="17463">
            <a:solidFill>
              <a:srgbClr val="000000"/>
            </a:solidFill>
            <a:round/>
            <a:headEnd/>
            <a:tailEnd/>
          </a:ln>
        </p:spPr>
        <p:txBody>
          <a:bodyPr/>
          <a:lstStyle/>
          <a:p>
            <a:endParaRPr lang="en-US"/>
          </a:p>
        </p:txBody>
      </p:sp>
      <p:sp>
        <p:nvSpPr>
          <p:cNvPr id="441486" name="Line 142"/>
          <p:cNvSpPr>
            <a:spLocks noChangeShapeType="1"/>
          </p:cNvSpPr>
          <p:nvPr/>
        </p:nvSpPr>
        <p:spPr bwMode="auto">
          <a:xfrm>
            <a:off x="6161088" y="4567238"/>
            <a:ext cx="15875" cy="15875"/>
          </a:xfrm>
          <a:prstGeom prst="line">
            <a:avLst/>
          </a:prstGeom>
          <a:noFill/>
          <a:ln w="17463">
            <a:solidFill>
              <a:srgbClr val="000000"/>
            </a:solidFill>
            <a:round/>
            <a:headEnd/>
            <a:tailEnd/>
          </a:ln>
        </p:spPr>
        <p:txBody>
          <a:bodyPr/>
          <a:lstStyle/>
          <a:p>
            <a:endParaRPr lang="en-US"/>
          </a:p>
        </p:txBody>
      </p:sp>
      <p:sp>
        <p:nvSpPr>
          <p:cNvPr id="441487" name="Line 143"/>
          <p:cNvSpPr>
            <a:spLocks noChangeShapeType="1"/>
          </p:cNvSpPr>
          <p:nvPr/>
        </p:nvSpPr>
        <p:spPr bwMode="auto">
          <a:xfrm>
            <a:off x="6176963" y="4583113"/>
            <a:ext cx="17462" cy="1587"/>
          </a:xfrm>
          <a:prstGeom prst="line">
            <a:avLst/>
          </a:prstGeom>
          <a:noFill/>
          <a:ln w="17463">
            <a:solidFill>
              <a:srgbClr val="000000"/>
            </a:solidFill>
            <a:round/>
            <a:headEnd/>
            <a:tailEnd/>
          </a:ln>
        </p:spPr>
        <p:txBody>
          <a:bodyPr/>
          <a:lstStyle/>
          <a:p>
            <a:endParaRPr lang="en-US"/>
          </a:p>
        </p:txBody>
      </p:sp>
      <p:sp>
        <p:nvSpPr>
          <p:cNvPr id="441488" name="Line 144"/>
          <p:cNvSpPr>
            <a:spLocks noChangeShapeType="1"/>
          </p:cNvSpPr>
          <p:nvPr/>
        </p:nvSpPr>
        <p:spPr bwMode="auto">
          <a:xfrm>
            <a:off x="6194425" y="4583113"/>
            <a:ext cx="1588" cy="15875"/>
          </a:xfrm>
          <a:prstGeom prst="line">
            <a:avLst/>
          </a:prstGeom>
          <a:noFill/>
          <a:ln w="17463">
            <a:solidFill>
              <a:srgbClr val="000000"/>
            </a:solidFill>
            <a:round/>
            <a:headEnd/>
            <a:tailEnd/>
          </a:ln>
        </p:spPr>
        <p:txBody>
          <a:bodyPr/>
          <a:lstStyle/>
          <a:p>
            <a:endParaRPr lang="en-US"/>
          </a:p>
        </p:txBody>
      </p:sp>
      <p:sp>
        <p:nvSpPr>
          <p:cNvPr id="441489" name="Line 145"/>
          <p:cNvSpPr>
            <a:spLocks noChangeShapeType="1"/>
          </p:cNvSpPr>
          <p:nvPr/>
        </p:nvSpPr>
        <p:spPr bwMode="auto">
          <a:xfrm>
            <a:off x="6194425" y="4598988"/>
            <a:ext cx="15875" cy="17462"/>
          </a:xfrm>
          <a:prstGeom prst="line">
            <a:avLst/>
          </a:prstGeom>
          <a:noFill/>
          <a:ln w="17463">
            <a:solidFill>
              <a:srgbClr val="000000"/>
            </a:solidFill>
            <a:round/>
            <a:headEnd/>
            <a:tailEnd/>
          </a:ln>
        </p:spPr>
        <p:txBody>
          <a:bodyPr/>
          <a:lstStyle/>
          <a:p>
            <a:endParaRPr lang="en-US"/>
          </a:p>
        </p:txBody>
      </p:sp>
      <p:sp>
        <p:nvSpPr>
          <p:cNvPr id="441490" name="Line 146"/>
          <p:cNvSpPr>
            <a:spLocks noChangeShapeType="1"/>
          </p:cNvSpPr>
          <p:nvPr/>
        </p:nvSpPr>
        <p:spPr bwMode="auto">
          <a:xfrm>
            <a:off x="6210300" y="4616450"/>
            <a:ext cx="17463" cy="1588"/>
          </a:xfrm>
          <a:prstGeom prst="line">
            <a:avLst/>
          </a:prstGeom>
          <a:noFill/>
          <a:ln w="17463">
            <a:solidFill>
              <a:srgbClr val="000000"/>
            </a:solidFill>
            <a:round/>
            <a:headEnd/>
            <a:tailEnd/>
          </a:ln>
        </p:spPr>
        <p:txBody>
          <a:bodyPr/>
          <a:lstStyle/>
          <a:p>
            <a:endParaRPr lang="en-US"/>
          </a:p>
        </p:txBody>
      </p:sp>
      <p:sp>
        <p:nvSpPr>
          <p:cNvPr id="441491" name="Line 147"/>
          <p:cNvSpPr>
            <a:spLocks noChangeShapeType="1"/>
          </p:cNvSpPr>
          <p:nvPr/>
        </p:nvSpPr>
        <p:spPr bwMode="auto">
          <a:xfrm>
            <a:off x="6227763" y="4616450"/>
            <a:ext cx="17462" cy="15875"/>
          </a:xfrm>
          <a:prstGeom prst="line">
            <a:avLst/>
          </a:prstGeom>
          <a:noFill/>
          <a:ln w="17463">
            <a:solidFill>
              <a:srgbClr val="000000"/>
            </a:solidFill>
            <a:round/>
            <a:headEnd/>
            <a:tailEnd/>
          </a:ln>
        </p:spPr>
        <p:txBody>
          <a:bodyPr/>
          <a:lstStyle/>
          <a:p>
            <a:endParaRPr lang="en-US"/>
          </a:p>
        </p:txBody>
      </p:sp>
      <p:sp>
        <p:nvSpPr>
          <p:cNvPr id="441492" name="Line 148"/>
          <p:cNvSpPr>
            <a:spLocks noChangeShapeType="1"/>
          </p:cNvSpPr>
          <p:nvPr/>
        </p:nvSpPr>
        <p:spPr bwMode="auto">
          <a:xfrm>
            <a:off x="6245225" y="4632325"/>
            <a:ext cx="15875" cy="15875"/>
          </a:xfrm>
          <a:prstGeom prst="line">
            <a:avLst/>
          </a:prstGeom>
          <a:noFill/>
          <a:ln w="17463">
            <a:solidFill>
              <a:srgbClr val="000000"/>
            </a:solidFill>
            <a:round/>
            <a:headEnd/>
            <a:tailEnd/>
          </a:ln>
        </p:spPr>
        <p:txBody>
          <a:bodyPr/>
          <a:lstStyle/>
          <a:p>
            <a:endParaRPr lang="en-US"/>
          </a:p>
        </p:txBody>
      </p:sp>
      <p:sp>
        <p:nvSpPr>
          <p:cNvPr id="441493" name="Line 149"/>
          <p:cNvSpPr>
            <a:spLocks noChangeShapeType="1"/>
          </p:cNvSpPr>
          <p:nvPr/>
        </p:nvSpPr>
        <p:spPr bwMode="auto">
          <a:xfrm>
            <a:off x="6261100" y="4648200"/>
            <a:ext cx="17463" cy="1588"/>
          </a:xfrm>
          <a:prstGeom prst="line">
            <a:avLst/>
          </a:prstGeom>
          <a:noFill/>
          <a:ln w="17463">
            <a:solidFill>
              <a:srgbClr val="000000"/>
            </a:solidFill>
            <a:round/>
            <a:headEnd/>
            <a:tailEnd/>
          </a:ln>
        </p:spPr>
        <p:txBody>
          <a:bodyPr/>
          <a:lstStyle/>
          <a:p>
            <a:endParaRPr lang="en-US"/>
          </a:p>
        </p:txBody>
      </p:sp>
      <p:sp>
        <p:nvSpPr>
          <p:cNvPr id="441494" name="Line 150"/>
          <p:cNvSpPr>
            <a:spLocks noChangeShapeType="1"/>
          </p:cNvSpPr>
          <p:nvPr/>
        </p:nvSpPr>
        <p:spPr bwMode="auto">
          <a:xfrm>
            <a:off x="6278563" y="4648200"/>
            <a:ext cx="15875" cy="15875"/>
          </a:xfrm>
          <a:prstGeom prst="line">
            <a:avLst/>
          </a:prstGeom>
          <a:noFill/>
          <a:ln w="17463">
            <a:solidFill>
              <a:srgbClr val="000000"/>
            </a:solidFill>
            <a:round/>
            <a:headEnd/>
            <a:tailEnd/>
          </a:ln>
        </p:spPr>
        <p:txBody>
          <a:bodyPr/>
          <a:lstStyle/>
          <a:p>
            <a:endParaRPr lang="en-US"/>
          </a:p>
        </p:txBody>
      </p:sp>
      <p:sp>
        <p:nvSpPr>
          <p:cNvPr id="441495" name="Line 151"/>
          <p:cNvSpPr>
            <a:spLocks noChangeShapeType="1"/>
          </p:cNvSpPr>
          <p:nvPr/>
        </p:nvSpPr>
        <p:spPr bwMode="auto">
          <a:xfrm>
            <a:off x="6294438" y="4664075"/>
            <a:ext cx="17462" cy="17463"/>
          </a:xfrm>
          <a:prstGeom prst="line">
            <a:avLst/>
          </a:prstGeom>
          <a:noFill/>
          <a:ln w="17463">
            <a:solidFill>
              <a:srgbClr val="000000"/>
            </a:solidFill>
            <a:round/>
            <a:headEnd/>
            <a:tailEnd/>
          </a:ln>
        </p:spPr>
        <p:txBody>
          <a:bodyPr/>
          <a:lstStyle/>
          <a:p>
            <a:endParaRPr lang="en-US"/>
          </a:p>
        </p:txBody>
      </p:sp>
      <p:sp>
        <p:nvSpPr>
          <p:cNvPr id="441496" name="Line 152"/>
          <p:cNvSpPr>
            <a:spLocks noChangeShapeType="1"/>
          </p:cNvSpPr>
          <p:nvPr/>
        </p:nvSpPr>
        <p:spPr bwMode="auto">
          <a:xfrm>
            <a:off x="6311900" y="4681538"/>
            <a:ext cx="1588" cy="1587"/>
          </a:xfrm>
          <a:prstGeom prst="line">
            <a:avLst/>
          </a:prstGeom>
          <a:noFill/>
          <a:ln w="17463">
            <a:solidFill>
              <a:srgbClr val="000000"/>
            </a:solidFill>
            <a:round/>
            <a:headEnd/>
            <a:tailEnd/>
          </a:ln>
        </p:spPr>
        <p:txBody>
          <a:bodyPr/>
          <a:lstStyle/>
          <a:p>
            <a:endParaRPr lang="en-US"/>
          </a:p>
        </p:txBody>
      </p:sp>
      <p:sp>
        <p:nvSpPr>
          <p:cNvPr id="441497" name="Line 153"/>
          <p:cNvSpPr>
            <a:spLocks noChangeShapeType="1"/>
          </p:cNvSpPr>
          <p:nvPr/>
        </p:nvSpPr>
        <p:spPr bwMode="auto">
          <a:xfrm>
            <a:off x="6311900" y="4681538"/>
            <a:ext cx="15875" cy="15875"/>
          </a:xfrm>
          <a:prstGeom prst="line">
            <a:avLst/>
          </a:prstGeom>
          <a:noFill/>
          <a:ln w="17463">
            <a:solidFill>
              <a:srgbClr val="000000"/>
            </a:solidFill>
            <a:round/>
            <a:headEnd/>
            <a:tailEnd/>
          </a:ln>
        </p:spPr>
        <p:txBody>
          <a:bodyPr/>
          <a:lstStyle/>
          <a:p>
            <a:endParaRPr lang="en-US"/>
          </a:p>
        </p:txBody>
      </p:sp>
      <p:sp>
        <p:nvSpPr>
          <p:cNvPr id="441498" name="Line 154"/>
          <p:cNvSpPr>
            <a:spLocks noChangeShapeType="1"/>
          </p:cNvSpPr>
          <p:nvPr/>
        </p:nvSpPr>
        <p:spPr bwMode="auto">
          <a:xfrm>
            <a:off x="6327775" y="4697413"/>
            <a:ext cx="17463" cy="1587"/>
          </a:xfrm>
          <a:prstGeom prst="line">
            <a:avLst/>
          </a:prstGeom>
          <a:noFill/>
          <a:ln w="17463">
            <a:solidFill>
              <a:srgbClr val="000000"/>
            </a:solidFill>
            <a:round/>
            <a:headEnd/>
            <a:tailEnd/>
          </a:ln>
        </p:spPr>
        <p:txBody>
          <a:bodyPr/>
          <a:lstStyle/>
          <a:p>
            <a:endParaRPr lang="en-US"/>
          </a:p>
        </p:txBody>
      </p:sp>
      <p:sp>
        <p:nvSpPr>
          <p:cNvPr id="441499" name="Line 155"/>
          <p:cNvSpPr>
            <a:spLocks noChangeShapeType="1"/>
          </p:cNvSpPr>
          <p:nvPr/>
        </p:nvSpPr>
        <p:spPr bwMode="auto">
          <a:xfrm>
            <a:off x="6345238" y="4697413"/>
            <a:ext cx="1587" cy="1587"/>
          </a:xfrm>
          <a:prstGeom prst="line">
            <a:avLst/>
          </a:prstGeom>
          <a:noFill/>
          <a:ln w="17463">
            <a:solidFill>
              <a:srgbClr val="000000"/>
            </a:solidFill>
            <a:round/>
            <a:headEnd/>
            <a:tailEnd/>
          </a:ln>
        </p:spPr>
        <p:txBody>
          <a:bodyPr/>
          <a:lstStyle/>
          <a:p>
            <a:endParaRPr lang="en-US"/>
          </a:p>
        </p:txBody>
      </p:sp>
      <p:sp>
        <p:nvSpPr>
          <p:cNvPr id="441500" name="Line 156"/>
          <p:cNvSpPr>
            <a:spLocks noChangeShapeType="1"/>
          </p:cNvSpPr>
          <p:nvPr/>
        </p:nvSpPr>
        <p:spPr bwMode="auto">
          <a:xfrm>
            <a:off x="6345238" y="4697413"/>
            <a:ext cx="17462" cy="15875"/>
          </a:xfrm>
          <a:prstGeom prst="line">
            <a:avLst/>
          </a:prstGeom>
          <a:noFill/>
          <a:ln w="17463">
            <a:solidFill>
              <a:srgbClr val="000000"/>
            </a:solidFill>
            <a:round/>
            <a:headEnd/>
            <a:tailEnd/>
          </a:ln>
        </p:spPr>
        <p:txBody>
          <a:bodyPr/>
          <a:lstStyle/>
          <a:p>
            <a:endParaRPr lang="en-US"/>
          </a:p>
        </p:txBody>
      </p:sp>
      <p:sp>
        <p:nvSpPr>
          <p:cNvPr id="441501" name="Line 157"/>
          <p:cNvSpPr>
            <a:spLocks noChangeShapeType="1"/>
          </p:cNvSpPr>
          <p:nvPr/>
        </p:nvSpPr>
        <p:spPr bwMode="auto">
          <a:xfrm>
            <a:off x="6362700" y="4713288"/>
            <a:ext cx="1588" cy="1587"/>
          </a:xfrm>
          <a:prstGeom prst="line">
            <a:avLst/>
          </a:prstGeom>
          <a:noFill/>
          <a:ln w="17463">
            <a:solidFill>
              <a:srgbClr val="000000"/>
            </a:solidFill>
            <a:round/>
            <a:headEnd/>
            <a:tailEnd/>
          </a:ln>
        </p:spPr>
        <p:txBody>
          <a:bodyPr/>
          <a:lstStyle/>
          <a:p>
            <a:endParaRPr lang="en-US"/>
          </a:p>
        </p:txBody>
      </p:sp>
      <p:sp>
        <p:nvSpPr>
          <p:cNvPr id="441502" name="Line 158"/>
          <p:cNvSpPr>
            <a:spLocks noChangeShapeType="1"/>
          </p:cNvSpPr>
          <p:nvPr/>
        </p:nvSpPr>
        <p:spPr bwMode="auto">
          <a:xfrm>
            <a:off x="6362700" y="4713288"/>
            <a:ext cx="15875" cy="15875"/>
          </a:xfrm>
          <a:prstGeom prst="line">
            <a:avLst/>
          </a:prstGeom>
          <a:noFill/>
          <a:ln w="17463">
            <a:solidFill>
              <a:srgbClr val="000000"/>
            </a:solidFill>
            <a:round/>
            <a:headEnd/>
            <a:tailEnd/>
          </a:ln>
        </p:spPr>
        <p:txBody>
          <a:bodyPr/>
          <a:lstStyle/>
          <a:p>
            <a:endParaRPr lang="en-US"/>
          </a:p>
        </p:txBody>
      </p:sp>
      <p:sp>
        <p:nvSpPr>
          <p:cNvPr id="441503" name="Line 159"/>
          <p:cNvSpPr>
            <a:spLocks noChangeShapeType="1"/>
          </p:cNvSpPr>
          <p:nvPr/>
        </p:nvSpPr>
        <p:spPr bwMode="auto">
          <a:xfrm>
            <a:off x="6378575" y="4729163"/>
            <a:ext cx="17463" cy="1587"/>
          </a:xfrm>
          <a:prstGeom prst="line">
            <a:avLst/>
          </a:prstGeom>
          <a:noFill/>
          <a:ln w="17463">
            <a:solidFill>
              <a:srgbClr val="000000"/>
            </a:solidFill>
            <a:round/>
            <a:headEnd/>
            <a:tailEnd/>
          </a:ln>
        </p:spPr>
        <p:txBody>
          <a:bodyPr/>
          <a:lstStyle/>
          <a:p>
            <a:endParaRPr lang="en-US"/>
          </a:p>
        </p:txBody>
      </p:sp>
      <p:sp>
        <p:nvSpPr>
          <p:cNvPr id="441504" name="Line 160"/>
          <p:cNvSpPr>
            <a:spLocks noChangeShapeType="1"/>
          </p:cNvSpPr>
          <p:nvPr/>
        </p:nvSpPr>
        <p:spPr bwMode="auto">
          <a:xfrm>
            <a:off x="6396038" y="4729163"/>
            <a:ext cx="1587" cy="1587"/>
          </a:xfrm>
          <a:prstGeom prst="line">
            <a:avLst/>
          </a:prstGeom>
          <a:noFill/>
          <a:ln w="17463">
            <a:solidFill>
              <a:srgbClr val="000000"/>
            </a:solidFill>
            <a:round/>
            <a:headEnd/>
            <a:tailEnd/>
          </a:ln>
        </p:spPr>
        <p:txBody>
          <a:bodyPr/>
          <a:lstStyle/>
          <a:p>
            <a:endParaRPr lang="en-US"/>
          </a:p>
        </p:txBody>
      </p:sp>
      <p:sp>
        <p:nvSpPr>
          <p:cNvPr id="441505" name="Line 161"/>
          <p:cNvSpPr>
            <a:spLocks noChangeShapeType="1"/>
          </p:cNvSpPr>
          <p:nvPr/>
        </p:nvSpPr>
        <p:spPr bwMode="auto">
          <a:xfrm>
            <a:off x="6396038" y="4729163"/>
            <a:ext cx="15875" cy="17462"/>
          </a:xfrm>
          <a:prstGeom prst="line">
            <a:avLst/>
          </a:prstGeom>
          <a:noFill/>
          <a:ln w="17463">
            <a:solidFill>
              <a:srgbClr val="000000"/>
            </a:solidFill>
            <a:round/>
            <a:headEnd/>
            <a:tailEnd/>
          </a:ln>
        </p:spPr>
        <p:txBody>
          <a:bodyPr/>
          <a:lstStyle/>
          <a:p>
            <a:endParaRPr lang="en-US"/>
          </a:p>
        </p:txBody>
      </p:sp>
      <p:sp>
        <p:nvSpPr>
          <p:cNvPr id="441506" name="Line 162"/>
          <p:cNvSpPr>
            <a:spLocks noChangeShapeType="1"/>
          </p:cNvSpPr>
          <p:nvPr/>
        </p:nvSpPr>
        <p:spPr bwMode="auto">
          <a:xfrm>
            <a:off x="6411913" y="4746625"/>
            <a:ext cx="1587" cy="1588"/>
          </a:xfrm>
          <a:prstGeom prst="line">
            <a:avLst/>
          </a:prstGeom>
          <a:noFill/>
          <a:ln w="17463">
            <a:solidFill>
              <a:srgbClr val="000000"/>
            </a:solidFill>
            <a:round/>
            <a:headEnd/>
            <a:tailEnd/>
          </a:ln>
        </p:spPr>
        <p:txBody>
          <a:bodyPr/>
          <a:lstStyle/>
          <a:p>
            <a:endParaRPr lang="en-US"/>
          </a:p>
        </p:txBody>
      </p:sp>
      <p:sp>
        <p:nvSpPr>
          <p:cNvPr id="441507" name="Line 163"/>
          <p:cNvSpPr>
            <a:spLocks noChangeShapeType="1"/>
          </p:cNvSpPr>
          <p:nvPr/>
        </p:nvSpPr>
        <p:spPr bwMode="auto">
          <a:xfrm>
            <a:off x="6411913" y="4746625"/>
            <a:ext cx="17462" cy="1588"/>
          </a:xfrm>
          <a:prstGeom prst="line">
            <a:avLst/>
          </a:prstGeom>
          <a:noFill/>
          <a:ln w="17463">
            <a:solidFill>
              <a:srgbClr val="000000"/>
            </a:solidFill>
            <a:round/>
            <a:headEnd/>
            <a:tailEnd/>
          </a:ln>
        </p:spPr>
        <p:txBody>
          <a:bodyPr/>
          <a:lstStyle/>
          <a:p>
            <a:endParaRPr lang="en-US"/>
          </a:p>
        </p:txBody>
      </p:sp>
      <p:sp>
        <p:nvSpPr>
          <p:cNvPr id="441508" name="Line 164"/>
          <p:cNvSpPr>
            <a:spLocks noChangeShapeType="1"/>
          </p:cNvSpPr>
          <p:nvPr/>
        </p:nvSpPr>
        <p:spPr bwMode="auto">
          <a:xfrm>
            <a:off x="6429375" y="4746625"/>
            <a:ext cx="15875" cy="15875"/>
          </a:xfrm>
          <a:prstGeom prst="line">
            <a:avLst/>
          </a:prstGeom>
          <a:noFill/>
          <a:ln w="17463">
            <a:solidFill>
              <a:srgbClr val="000000"/>
            </a:solidFill>
            <a:round/>
            <a:headEnd/>
            <a:tailEnd/>
          </a:ln>
        </p:spPr>
        <p:txBody>
          <a:bodyPr/>
          <a:lstStyle/>
          <a:p>
            <a:endParaRPr lang="en-US"/>
          </a:p>
        </p:txBody>
      </p:sp>
      <p:sp>
        <p:nvSpPr>
          <p:cNvPr id="441509" name="Line 165"/>
          <p:cNvSpPr>
            <a:spLocks noChangeShapeType="1"/>
          </p:cNvSpPr>
          <p:nvPr/>
        </p:nvSpPr>
        <p:spPr bwMode="auto">
          <a:xfrm>
            <a:off x="6445250" y="4762500"/>
            <a:ext cx="17463" cy="1588"/>
          </a:xfrm>
          <a:prstGeom prst="line">
            <a:avLst/>
          </a:prstGeom>
          <a:noFill/>
          <a:ln w="17463">
            <a:solidFill>
              <a:srgbClr val="000000"/>
            </a:solidFill>
            <a:round/>
            <a:headEnd/>
            <a:tailEnd/>
          </a:ln>
        </p:spPr>
        <p:txBody>
          <a:bodyPr/>
          <a:lstStyle/>
          <a:p>
            <a:endParaRPr lang="en-US"/>
          </a:p>
        </p:txBody>
      </p:sp>
      <p:sp>
        <p:nvSpPr>
          <p:cNvPr id="441510" name="Line 166"/>
          <p:cNvSpPr>
            <a:spLocks noChangeShapeType="1"/>
          </p:cNvSpPr>
          <p:nvPr/>
        </p:nvSpPr>
        <p:spPr bwMode="auto">
          <a:xfrm>
            <a:off x="6462713" y="4762500"/>
            <a:ext cx="17462" cy="15875"/>
          </a:xfrm>
          <a:prstGeom prst="line">
            <a:avLst/>
          </a:prstGeom>
          <a:noFill/>
          <a:ln w="17463">
            <a:solidFill>
              <a:srgbClr val="000000"/>
            </a:solidFill>
            <a:round/>
            <a:headEnd/>
            <a:tailEnd/>
          </a:ln>
        </p:spPr>
        <p:txBody>
          <a:bodyPr/>
          <a:lstStyle/>
          <a:p>
            <a:endParaRPr lang="en-US"/>
          </a:p>
        </p:txBody>
      </p:sp>
      <p:sp>
        <p:nvSpPr>
          <p:cNvPr id="441511" name="Line 167"/>
          <p:cNvSpPr>
            <a:spLocks noChangeShapeType="1"/>
          </p:cNvSpPr>
          <p:nvPr/>
        </p:nvSpPr>
        <p:spPr bwMode="auto">
          <a:xfrm>
            <a:off x="6480175" y="4778375"/>
            <a:ext cx="15875" cy="1588"/>
          </a:xfrm>
          <a:prstGeom prst="line">
            <a:avLst/>
          </a:prstGeom>
          <a:noFill/>
          <a:ln w="17463">
            <a:solidFill>
              <a:srgbClr val="000000"/>
            </a:solidFill>
            <a:round/>
            <a:headEnd/>
            <a:tailEnd/>
          </a:ln>
        </p:spPr>
        <p:txBody>
          <a:bodyPr/>
          <a:lstStyle/>
          <a:p>
            <a:endParaRPr lang="en-US"/>
          </a:p>
        </p:txBody>
      </p:sp>
      <p:sp>
        <p:nvSpPr>
          <p:cNvPr id="441512" name="Line 168"/>
          <p:cNvSpPr>
            <a:spLocks noChangeShapeType="1"/>
          </p:cNvSpPr>
          <p:nvPr/>
        </p:nvSpPr>
        <p:spPr bwMode="auto">
          <a:xfrm>
            <a:off x="6496050" y="4778375"/>
            <a:ext cx="1588" cy="1588"/>
          </a:xfrm>
          <a:prstGeom prst="line">
            <a:avLst/>
          </a:prstGeom>
          <a:noFill/>
          <a:ln w="17463">
            <a:solidFill>
              <a:srgbClr val="000000"/>
            </a:solidFill>
            <a:round/>
            <a:headEnd/>
            <a:tailEnd/>
          </a:ln>
        </p:spPr>
        <p:txBody>
          <a:bodyPr/>
          <a:lstStyle/>
          <a:p>
            <a:endParaRPr lang="en-US"/>
          </a:p>
        </p:txBody>
      </p:sp>
      <p:sp>
        <p:nvSpPr>
          <p:cNvPr id="441513" name="Line 169"/>
          <p:cNvSpPr>
            <a:spLocks noChangeShapeType="1"/>
          </p:cNvSpPr>
          <p:nvPr/>
        </p:nvSpPr>
        <p:spPr bwMode="auto">
          <a:xfrm>
            <a:off x="6496050" y="4778375"/>
            <a:ext cx="17463" cy="15875"/>
          </a:xfrm>
          <a:prstGeom prst="line">
            <a:avLst/>
          </a:prstGeom>
          <a:noFill/>
          <a:ln w="17463">
            <a:solidFill>
              <a:srgbClr val="000000"/>
            </a:solidFill>
            <a:round/>
            <a:headEnd/>
            <a:tailEnd/>
          </a:ln>
        </p:spPr>
        <p:txBody>
          <a:bodyPr/>
          <a:lstStyle/>
          <a:p>
            <a:endParaRPr lang="en-US"/>
          </a:p>
        </p:txBody>
      </p:sp>
      <p:sp>
        <p:nvSpPr>
          <p:cNvPr id="441514" name="Line 170"/>
          <p:cNvSpPr>
            <a:spLocks noChangeShapeType="1"/>
          </p:cNvSpPr>
          <p:nvPr/>
        </p:nvSpPr>
        <p:spPr bwMode="auto">
          <a:xfrm>
            <a:off x="6513513" y="4794250"/>
            <a:ext cx="15875" cy="1588"/>
          </a:xfrm>
          <a:prstGeom prst="line">
            <a:avLst/>
          </a:prstGeom>
          <a:noFill/>
          <a:ln w="17463">
            <a:solidFill>
              <a:srgbClr val="000000"/>
            </a:solidFill>
            <a:round/>
            <a:headEnd/>
            <a:tailEnd/>
          </a:ln>
        </p:spPr>
        <p:txBody>
          <a:bodyPr/>
          <a:lstStyle/>
          <a:p>
            <a:endParaRPr lang="en-US"/>
          </a:p>
        </p:txBody>
      </p:sp>
      <p:sp>
        <p:nvSpPr>
          <p:cNvPr id="441515" name="Line 171"/>
          <p:cNvSpPr>
            <a:spLocks noChangeShapeType="1"/>
          </p:cNvSpPr>
          <p:nvPr/>
        </p:nvSpPr>
        <p:spPr bwMode="auto">
          <a:xfrm>
            <a:off x="6529388" y="4794250"/>
            <a:ext cx="17462" cy="17463"/>
          </a:xfrm>
          <a:prstGeom prst="line">
            <a:avLst/>
          </a:prstGeom>
          <a:noFill/>
          <a:ln w="17463">
            <a:solidFill>
              <a:srgbClr val="000000"/>
            </a:solidFill>
            <a:round/>
            <a:headEnd/>
            <a:tailEnd/>
          </a:ln>
        </p:spPr>
        <p:txBody>
          <a:bodyPr/>
          <a:lstStyle/>
          <a:p>
            <a:endParaRPr lang="en-US"/>
          </a:p>
        </p:txBody>
      </p:sp>
      <p:sp>
        <p:nvSpPr>
          <p:cNvPr id="441516" name="Line 172"/>
          <p:cNvSpPr>
            <a:spLocks noChangeShapeType="1"/>
          </p:cNvSpPr>
          <p:nvPr/>
        </p:nvSpPr>
        <p:spPr bwMode="auto">
          <a:xfrm>
            <a:off x="6546850" y="4811713"/>
            <a:ext cx="17463" cy="1587"/>
          </a:xfrm>
          <a:prstGeom prst="line">
            <a:avLst/>
          </a:prstGeom>
          <a:noFill/>
          <a:ln w="17463">
            <a:solidFill>
              <a:srgbClr val="000000"/>
            </a:solidFill>
            <a:round/>
            <a:headEnd/>
            <a:tailEnd/>
          </a:ln>
        </p:spPr>
        <p:txBody>
          <a:bodyPr/>
          <a:lstStyle/>
          <a:p>
            <a:endParaRPr lang="en-US"/>
          </a:p>
        </p:txBody>
      </p:sp>
      <p:sp>
        <p:nvSpPr>
          <p:cNvPr id="441517" name="Line 173"/>
          <p:cNvSpPr>
            <a:spLocks noChangeShapeType="1"/>
          </p:cNvSpPr>
          <p:nvPr/>
        </p:nvSpPr>
        <p:spPr bwMode="auto">
          <a:xfrm flipV="1">
            <a:off x="2551113" y="2144713"/>
            <a:ext cx="1587" cy="2813050"/>
          </a:xfrm>
          <a:prstGeom prst="line">
            <a:avLst/>
          </a:prstGeom>
          <a:noFill/>
          <a:ln w="17463">
            <a:solidFill>
              <a:srgbClr val="000000"/>
            </a:solidFill>
            <a:round/>
            <a:headEnd/>
            <a:tailEnd/>
          </a:ln>
        </p:spPr>
        <p:txBody>
          <a:bodyPr/>
          <a:lstStyle/>
          <a:p>
            <a:endParaRPr lang="en-US"/>
          </a:p>
        </p:txBody>
      </p:sp>
      <p:sp>
        <p:nvSpPr>
          <p:cNvPr id="441518" name="Line 174"/>
          <p:cNvSpPr>
            <a:spLocks noChangeShapeType="1"/>
          </p:cNvSpPr>
          <p:nvPr/>
        </p:nvSpPr>
        <p:spPr bwMode="auto">
          <a:xfrm>
            <a:off x="2551113" y="4957763"/>
            <a:ext cx="4013200" cy="1587"/>
          </a:xfrm>
          <a:prstGeom prst="line">
            <a:avLst/>
          </a:prstGeom>
          <a:noFill/>
          <a:ln w="17463">
            <a:solidFill>
              <a:srgbClr val="000000"/>
            </a:solidFill>
            <a:round/>
            <a:headEnd/>
            <a:tailEnd/>
          </a:ln>
        </p:spPr>
        <p:txBody>
          <a:bodyPr/>
          <a:lstStyle/>
          <a:p>
            <a:endParaRPr lang="en-US"/>
          </a:p>
        </p:txBody>
      </p:sp>
      <p:sp>
        <p:nvSpPr>
          <p:cNvPr id="441519" name="Text Box 175"/>
          <p:cNvSpPr txBox="1">
            <a:spLocks noChangeArrowheads="1"/>
          </p:cNvSpPr>
          <p:nvPr/>
        </p:nvSpPr>
        <p:spPr bwMode="auto">
          <a:xfrm>
            <a:off x="914400" y="5943600"/>
            <a:ext cx="7696200" cy="427038"/>
          </a:xfrm>
          <a:prstGeom prst="rect">
            <a:avLst/>
          </a:prstGeom>
          <a:noFill/>
          <a:ln w="9525">
            <a:noFill/>
            <a:miter lim="800000"/>
            <a:headEnd/>
            <a:tailEnd/>
          </a:ln>
          <a:effectLst/>
        </p:spPr>
        <p:txBody>
          <a:bodyPr>
            <a:spAutoFit/>
          </a:bodyPr>
          <a:lstStyle/>
          <a:p>
            <a:pPr>
              <a:buFontTx/>
              <a:buNone/>
            </a:pPr>
            <a:r>
              <a:rPr kumimoji="0" lang="en-US">
                <a:sym typeface="Symbol" pitchFamily="18" charset="2"/>
              </a:rPr>
              <a:t></a:t>
            </a:r>
            <a:r>
              <a:rPr kumimoji="0" lang="en-US" sz="1800">
                <a:sym typeface="Symbol" pitchFamily="18" charset="2"/>
              </a:rPr>
              <a:t>x= 41.0, SD= 8.7, SEM=0.46,  95% CI (40.0, 42),  99%CI (39.7, 42.1)</a:t>
            </a:r>
            <a:endParaRPr kumimoji="0" lang="en-US" sz="1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Ordinal data independent groups.</a:t>
            </a:r>
            <a:endParaRPr lang="en-US"/>
          </a:p>
        </p:txBody>
      </p:sp>
      <p:sp>
        <p:nvSpPr>
          <p:cNvPr id="472067" name="Rectangle 3"/>
          <p:cNvSpPr>
            <a:spLocks noGrp="1" noChangeArrowheads="1"/>
          </p:cNvSpPr>
          <p:nvPr>
            <p:ph type="body" idx="1"/>
          </p:nvPr>
        </p:nvSpPr>
        <p:spPr>
          <a:xfrm>
            <a:off x="1295400" y="2743200"/>
            <a:ext cx="7010400" cy="762000"/>
          </a:xfrm>
        </p:spPr>
        <p:txBody>
          <a:bodyPr/>
          <a:lstStyle/>
          <a:p>
            <a:pPr algn="just">
              <a:lnSpc>
                <a:spcPct val="130000"/>
              </a:lnSpc>
              <a:buFont typeface="Monotype Sorts" pitchFamily="2" charset="2"/>
              <a:buNone/>
            </a:pPr>
            <a:r>
              <a:rPr lang="en-US" sz="2200">
                <a:solidFill>
                  <a:srgbClr val="0511F9"/>
                </a:solidFill>
                <a:latin typeface="Tahoma" charset="0"/>
              </a:rPr>
              <a:t>Mann-Whitney U :</a:t>
            </a:r>
            <a:r>
              <a:rPr lang="en-US" sz="2200">
                <a:latin typeface="Tahoma" charset="0"/>
              </a:rPr>
              <a:t> used to compare two groups </a:t>
            </a:r>
            <a:endParaRPr lang="en-US" sz="2200">
              <a:solidFill>
                <a:srgbClr val="FF0000"/>
              </a:solidFill>
              <a:latin typeface="Tahoma" charset="0"/>
            </a:endParaRPr>
          </a:p>
        </p:txBody>
      </p:sp>
      <p:sp>
        <p:nvSpPr>
          <p:cNvPr id="472068" name="Rectangle 4"/>
          <p:cNvSpPr>
            <a:spLocks noChangeArrowheads="1"/>
          </p:cNvSpPr>
          <p:nvPr/>
        </p:nvSpPr>
        <p:spPr bwMode="auto">
          <a:xfrm>
            <a:off x="1371600" y="4038600"/>
            <a:ext cx="7010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en-US">
                <a:solidFill>
                  <a:srgbClr val="0511F9"/>
                </a:solidFill>
              </a:rPr>
              <a:t>Kruskal-Wallis H:</a:t>
            </a:r>
            <a:r>
              <a:rPr lang="en-US"/>
              <a:t> used to compare two or more groups </a:t>
            </a:r>
            <a:endParaRPr lang="en-US">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normAutofit fontScale="90000"/>
          </a:bodyPr>
          <a:lstStyle/>
          <a:p>
            <a:r>
              <a:rPr lang="en-US" sz="3200"/>
              <a:t>Selected nonparametric tests </a:t>
            </a:r>
            <a:br>
              <a:rPr lang="en-US" sz="3200"/>
            </a:br>
            <a:r>
              <a:rPr lang="en-US" sz="2800">
                <a:solidFill>
                  <a:srgbClr val="FF0000"/>
                </a:solidFill>
              </a:rPr>
              <a:t>Ordinal data independent groups. Mann-Whitney test</a:t>
            </a:r>
            <a:endParaRPr lang="en-US"/>
          </a:p>
        </p:txBody>
      </p:sp>
      <p:sp>
        <p:nvSpPr>
          <p:cNvPr id="473093" name="Text Box 5"/>
          <p:cNvSpPr txBox="1">
            <a:spLocks noChangeArrowheads="1"/>
          </p:cNvSpPr>
          <p:nvPr/>
        </p:nvSpPr>
        <p:spPr bwMode="auto">
          <a:xfrm>
            <a:off x="1660525" y="3198813"/>
            <a:ext cx="6950075" cy="1296987"/>
          </a:xfrm>
          <a:prstGeom prst="rect">
            <a:avLst/>
          </a:prstGeom>
          <a:noFill/>
          <a:ln w="9525">
            <a:noFill/>
            <a:miter lim="800000"/>
            <a:headEnd/>
            <a:tailEnd/>
          </a:ln>
          <a:effectLst/>
        </p:spPr>
        <p:txBody>
          <a:bodyPr>
            <a:spAutoFit/>
          </a:bodyPr>
          <a:lstStyle/>
          <a:p>
            <a:pPr>
              <a:lnSpc>
                <a:spcPct val="120000"/>
              </a:lnSpc>
              <a:buFontTx/>
              <a:buNone/>
            </a:pPr>
            <a:r>
              <a:rPr lang="en-US"/>
              <a:t>The observations from both groups are combined and ranked, with the average rank assigned in the case of ties. </a:t>
            </a:r>
          </a:p>
        </p:txBody>
      </p:sp>
      <p:sp>
        <p:nvSpPr>
          <p:cNvPr id="473094" name="Text Box 6"/>
          <p:cNvSpPr txBox="1">
            <a:spLocks noChangeArrowheads="1"/>
          </p:cNvSpPr>
          <p:nvPr/>
        </p:nvSpPr>
        <p:spPr bwMode="auto">
          <a:xfrm>
            <a:off x="1584325" y="2038350"/>
            <a:ext cx="6950075" cy="895350"/>
          </a:xfrm>
          <a:prstGeom prst="rect">
            <a:avLst/>
          </a:prstGeom>
          <a:noFill/>
          <a:ln w="9525">
            <a:noFill/>
            <a:miter lim="800000"/>
            <a:headEnd/>
            <a:tailEnd/>
          </a:ln>
          <a:effectLst/>
        </p:spPr>
        <p:txBody>
          <a:bodyPr>
            <a:spAutoFit/>
          </a:bodyPr>
          <a:lstStyle/>
          <a:p>
            <a:pPr>
              <a:lnSpc>
                <a:spcPct val="120000"/>
              </a:lnSpc>
              <a:buFontTx/>
              <a:buNone/>
            </a:pPr>
            <a:r>
              <a:rPr lang="en-US" i="1">
                <a:solidFill>
                  <a:srgbClr val="339933"/>
                </a:solidFill>
              </a:rPr>
              <a:t>Null hypothesis </a:t>
            </a:r>
            <a:r>
              <a:rPr lang="en-US">
                <a:solidFill>
                  <a:srgbClr val="339933"/>
                </a:solidFill>
              </a:rPr>
              <a:t>:</a:t>
            </a:r>
            <a:r>
              <a:rPr lang="en-US"/>
              <a:t> Two sampled  populations are 			    equivalent in location</a:t>
            </a:r>
          </a:p>
        </p:txBody>
      </p:sp>
      <p:sp>
        <p:nvSpPr>
          <p:cNvPr id="473097" name="Text Box 9"/>
          <p:cNvSpPr txBox="1">
            <a:spLocks noChangeArrowheads="1"/>
          </p:cNvSpPr>
          <p:nvPr/>
        </p:nvSpPr>
        <p:spPr bwMode="auto">
          <a:xfrm>
            <a:off x="1676400" y="4972050"/>
            <a:ext cx="6950075" cy="895350"/>
          </a:xfrm>
          <a:prstGeom prst="rect">
            <a:avLst/>
          </a:prstGeom>
          <a:noFill/>
          <a:ln w="9525">
            <a:noFill/>
            <a:miter lim="800000"/>
            <a:headEnd/>
            <a:tailEnd/>
          </a:ln>
          <a:effectLst/>
        </p:spPr>
        <p:txBody>
          <a:bodyPr>
            <a:spAutoFit/>
          </a:bodyPr>
          <a:lstStyle/>
          <a:p>
            <a:pPr>
              <a:lnSpc>
                <a:spcPct val="120000"/>
              </a:lnSpc>
              <a:buFontTx/>
              <a:buNone/>
            </a:pPr>
            <a:r>
              <a:rPr lang="en-US"/>
              <a:t>If the populations are identical in location, the ranks should be randomly mixed between the two samples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3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3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P spid="47309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normAutofit fontScale="90000"/>
          </a:bodyPr>
          <a:lstStyle/>
          <a:p>
            <a:r>
              <a:rPr lang="en-US" sz="3200"/>
              <a:t>Selected nonparametric tests </a:t>
            </a:r>
            <a:br>
              <a:rPr lang="en-US" sz="3200"/>
            </a:br>
            <a:r>
              <a:rPr lang="en-US" sz="2800">
                <a:solidFill>
                  <a:srgbClr val="FF0000"/>
                </a:solidFill>
              </a:rPr>
              <a:t>Ordinal data independent groups. Kruskal-Wallis test</a:t>
            </a:r>
            <a:endParaRPr lang="en-US"/>
          </a:p>
        </p:txBody>
      </p:sp>
      <p:sp>
        <p:nvSpPr>
          <p:cNvPr id="474115" name="Text Box 3"/>
          <p:cNvSpPr txBox="1">
            <a:spLocks noChangeArrowheads="1"/>
          </p:cNvSpPr>
          <p:nvPr/>
        </p:nvSpPr>
        <p:spPr bwMode="auto">
          <a:xfrm>
            <a:off x="1660525" y="3808413"/>
            <a:ext cx="6950075" cy="1296987"/>
          </a:xfrm>
          <a:prstGeom prst="rect">
            <a:avLst/>
          </a:prstGeom>
          <a:noFill/>
          <a:ln w="9525">
            <a:noFill/>
            <a:miter lim="800000"/>
            <a:headEnd/>
            <a:tailEnd/>
          </a:ln>
          <a:effectLst/>
        </p:spPr>
        <p:txBody>
          <a:bodyPr>
            <a:spAutoFit/>
          </a:bodyPr>
          <a:lstStyle/>
          <a:p>
            <a:pPr>
              <a:lnSpc>
                <a:spcPct val="120000"/>
              </a:lnSpc>
              <a:buFontTx/>
              <a:buNone/>
            </a:pPr>
            <a:r>
              <a:rPr lang="en-US"/>
              <a:t>The observations from all groups are combined and ranked, with the average rank assigned in the case of ties. </a:t>
            </a:r>
          </a:p>
        </p:txBody>
      </p:sp>
      <p:sp>
        <p:nvSpPr>
          <p:cNvPr id="474116" name="Text Box 4"/>
          <p:cNvSpPr txBox="1">
            <a:spLocks noChangeArrowheads="1"/>
          </p:cNvSpPr>
          <p:nvPr/>
        </p:nvSpPr>
        <p:spPr bwMode="auto">
          <a:xfrm>
            <a:off x="1584325" y="2686050"/>
            <a:ext cx="6950075" cy="895350"/>
          </a:xfrm>
          <a:prstGeom prst="rect">
            <a:avLst/>
          </a:prstGeom>
          <a:noFill/>
          <a:ln w="9525">
            <a:noFill/>
            <a:miter lim="800000"/>
            <a:headEnd/>
            <a:tailEnd/>
          </a:ln>
          <a:effectLst/>
        </p:spPr>
        <p:txBody>
          <a:bodyPr>
            <a:spAutoFit/>
          </a:bodyPr>
          <a:lstStyle/>
          <a:p>
            <a:pPr>
              <a:lnSpc>
                <a:spcPct val="120000"/>
              </a:lnSpc>
              <a:buFontTx/>
              <a:buNone/>
            </a:pPr>
            <a:r>
              <a:rPr lang="en-US" i="1">
                <a:solidFill>
                  <a:srgbClr val="339933"/>
                </a:solidFill>
              </a:rPr>
              <a:t>Null hypothesis </a:t>
            </a:r>
            <a:r>
              <a:rPr lang="en-US">
                <a:solidFill>
                  <a:srgbClr val="339933"/>
                </a:solidFill>
              </a:rPr>
              <a:t>:</a:t>
            </a:r>
            <a:r>
              <a:rPr lang="en-US"/>
              <a:t> k sampled  populations are 			    equivalent in location</a:t>
            </a:r>
          </a:p>
        </p:txBody>
      </p:sp>
      <p:sp>
        <p:nvSpPr>
          <p:cNvPr id="474117" name="Text Box 5"/>
          <p:cNvSpPr txBox="1">
            <a:spLocks noChangeArrowheads="1"/>
          </p:cNvSpPr>
          <p:nvPr/>
        </p:nvSpPr>
        <p:spPr bwMode="auto">
          <a:xfrm>
            <a:off x="1676400" y="5353050"/>
            <a:ext cx="6950075" cy="895350"/>
          </a:xfrm>
          <a:prstGeom prst="rect">
            <a:avLst/>
          </a:prstGeom>
          <a:noFill/>
          <a:ln w="9525">
            <a:noFill/>
            <a:miter lim="800000"/>
            <a:headEnd/>
            <a:tailEnd/>
          </a:ln>
          <a:effectLst/>
        </p:spPr>
        <p:txBody>
          <a:bodyPr>
            <a:spAutoFit/>
          </a:bodyPr>
          <a:lstStyle/>
          <a:p>
            <a:pPr>
              <a:lnSpc>
                <a:spcPct val="120000"/>
              </a:lnSpc>
              <a:buFontTx/>
              <a:buNone/>
            </a:pPr>
            <a:r>
              <a:rPr lang="en-US"/>
              <a:t>If the populations are identical in location, the ranks should be randomly mixed between the k samples </a:t>
            </a:r>
          </a:p>
        </p:txBody>
      </p:sp>
      <p:sp>
        <p:nvSpPr>
          <p:cNvPr id="474118" name="Text Box 6"/>
          <p:cNvSpPr txBox="1">
            <a:spLocks noChangeArrowheads="1"/>
          </p:cNvSpPr>
          <p:nvPr/>
        </p:nvSpPr>
        <p:spPr bwMode="auto">
          <a:xfrm>
            <a:off x="1660525" y="1889125"/>
            <a:ext cx="3646488" cy="427038"/>
          </a:xfrm>
          <a:prstGeom prst="rect">
            <a:avLst/>
          </a:prstGeom>
          <a:noFill/>
          <a:ln w="9525">
            <a:noFill/>
            <a:miter lim="800000"/>
            <a:headEnd/>
            <a:tailEnd/>
          </a:ln>
          <a:effectLst/>
        </p:spPr>
        <p:txBody>
          <a:bodyPr wrap="none">
            <a:spAutoFit/>
          </a:bodyPr>
          <a:lstStyle/>
          <a:p>
            <a:pPr>
              <a:buFontTx/>
              <a:buNone/>
            </a:pPr>
            <a:r>
              <a:rPr kumimoji="0" lang="en-US"/>
              <a:t>k- groups comparison, k </a:t>
            </a:r>
            <a:r>
              <a:rPr kumimoji="0" lang="en-US">
                <a:sym typeface="Symbol" pitchFamily="18" charset="2"/>
              </a:rPr>
              <a:t> 2</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411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4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autoUpdateAnimBg="0"/>
      <p:bldP spid="474116" grpId="0" autoUpdateAnimBg="0"/>
      <p:bldP spid="47411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sz="3200"/>
              <a:t>Selected nonparametric tests </a:t>
            </a:r>
            <a:br>
              <a:rPr lang="en-US" sz="3200"/>
            </a:br>
            <a:r>
              <a:rPr lang="en-US" sz="2800">
                <a:solidFill>
                  <a:srgbClr val="FF0000"/>
                </a:solidFill>
              </a:rPr>
              <a:t>Ordinal data related groups. </a:t>
            </a:r>
            <a:endParaRPr lang="en-US"/>
          </a:p>
        </p:txBody>
      </p:sp>
      <p:sp>
        <p:nvSpPr>
          <p:cNvPr id="475143" name="Rectangle 7"/>
          <p:cNvSpPr>
            <a:spLocks noGrp="1" noChangeArrowheads="1"/>
          </p:cNvSpPr>
          <p:nvPr>
            <p:ph type="body" idx="1"/>
          </p:nvPr>
        </p:nvSpPr>
        <p:spPr>
          <a:xfrm>
            <a:off x="1219200" y="2362200"/>
            <a:ext cx="7010400" cy="1143000"/>
          </a:xfrm>
          <a:noFill/>
          <a:ln/>
        </p:spPr>
        <p:txBody>
          <a:bodyPr/>
          <a:lstStyle/>
          <a:p>
            <a:pPr algn="just">
              <a:lnSpc>
                <a:spcPct val="130000"/>
              </a:lnSpc>
              <a:buFont typeface="Monotype Sorts" pitchFamily="2" charset="2"/>
              <a:buNone/>
            </a:pPr>
            <a:r>
              <a:rPr lang="en-US" sz="2200">
                <a:solidFill>
                  <a:srgbClr val="0511F9"/>
                </a:solidFill>
                <a:latin typeface="Tahoma" charset="0"/>
              </a:rPr>
              <a:t>Wilcoxon matched-pairs signed rank test:</a:t>
            </a:r>
            <a:r>
              <a:rPr lang="en-US" sz="2200">
                <a:latin typeface="Tahoma" charset="0"/>
              </a:rPr>
              <a:t> </a:t>
            </a:r>
          </a:p>
          <a:p>
            <a:pPr algn="just">
              <a:lnSpc>
                <a:spcPct val="130000"/>
              </a:lnSpc>
              <a:buFont typeface="Monotype Sorts" pitchFamily="2" charset="2"/>
              <a:buNone/>
            </a:pPr>
            <a:r>
              <a:rPr lang="en-US" sz="2200">
                <a:latin typeface="Tahoma" charset="0"/>
              </a:rPr>
              <a:t>			used to compare two related groups </a:t>
            </a:r>
            <a:endParaRPr lang="en-US" sz="2200">
              <a:solidFill>
                <a:srgbClr val="FF0000"/>
              </a:solidFill>
              <a:latin typeface="Tahoma" charset="0"/>
            </a:endParaRPr>
          </a:p>
        </p:txBody>
      </p:sp>
      <p:sp>
        <p:nvSpPr>
          <p:cNvPr id="475144" name="Rectangle 8"/>
          <p:cNvSpPr>
            <a:spLocks noChangeArrowheads="1"/>
          </p:cNvSpPr>
          <p:nvPr/>
        </p:nvSpPr>
        <p:spPr bwMode="auto">
          <a:xfrm>
            <a:off x="1219200" y="4114800"/>
            <a:ext cx="7010400" cy="12954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en-US">
                <a:solidFill>
                  <a:srgbClr val="0511F9"/>
                </a:solidFill>
              </a:rPr>
              <a:t>Friedman matched samples:</a:t>
            </a:r>
            <a:r>
              <a:rPr lang="en-US"/>
              <a:t> </a:t>
            </a:r>
          </a:p>
          <a:p>
            <a:pPr marL="342900" indent="-342900" algn="just">
              <a:lnSpc>
                <a:spcPct val="130000"/>
              </a:lnSpc>
              <a:buClr>
                <a:schemeClr val="accent1"/>
              </a:buClr>
              <a:buSzPct val="90000"/>
              <a:buFont typeface="Monotype Sorts" pitchFamily="2" charset="2"/>
              <a:buNone/>
            </a:pPr>
            <a:r>
              <a:rPr lang="en-US"/>
              <a:t>		used to compare two or more related groups </a:t>
            </a:r>
            <a:endParaRPr lang="en-US">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762000" y="457200"/>
            <a:ext cx="83058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nonparametric tests </a:t>
            </a:r>
            <a:br>
              <a:rPr lang="en-US" sz="3200">
                <a:solidFill>
                  <a:schemeClr val="tx2"/>
                </a:solidFill>
                <a:latin typeface="Times New Roman" pitchFamily="18" charset="0"/>
              </a:rPr>
            </a:br>
            <a:r>
              <a:rPr lang="en-US" sz="2800">
                <a:solidFill>
                  <a:srgbClr val="FF0000"/>
                </a:solidFill>
                <a:latin typeface="Times New Roman" pitchFamily="18" charset="0"/>
              </a:rPr>
              <a:t>Ordinal data 2 related groups Wilcoxon signed rank test</a:t>
            </a:r>
            <a:endParaRPr lang="en-US" sz="4400">
              <a:solidFill>
                <a:schemeClr val="tx2"/>
              </a:solidFill>
              <a:latin typeface="Times New Roman" pitchFamily="18" charset="0"/>
            </a:endParaRPr>
          </a:p>
        </p:txBody>
      </p:sp>
      <p:sp>
        <p:nvSpPr>
          <p:cNvPr id="476163" name="Text Box 3"/>
          <p:cNvSpPr txBox="1">
            <a:spLocks noChangeArrowheads="1"/>
          </p:cNvSpPr>
          <p:nvPr/>
        </p:nvSpPr>
        <p:spPr bwMode="auto">
          <a:xfrm>
            <a:off x="1143000" y="3505200"/>
            <a:ext cx="7391400" cy="1698625"/>
          </a:xfrm>
          <a:prstGeom prst="rect">
            <a:avLst/>
          </a:prstGeom>
          <a:noFill/>
          <a:ln w="9525">
            <a:noFill/>
            <a:miter lim="800000"/>
            <a:headEnd/>
            <a:tailEnd/>
          </a:ln>
          <a:effectLst/>
        </p:spPr>
        <p:txBody>
          <a:bodyPr>
            <a:spAutoFit/>
          </a:bodyPr>
          <a:lstStyle/>
          <a:p>
            <a:pPr>
              <a:lnSpc>
                <a:spcPct val="120000"/>
              </a:lnSpc>
              <a:buFontTx/>
              <a:buNone/>
            </a:pPr>
            <a:r>
              <a:rPr lang="en-US"/>
              <a:t>Takes into account information about the </a:t>
            </a:r>
            <a:r>
              <a:rPr lang="en-US">
                <a:solidFill>
                  <a:srgbClr val="0511F9"/>
                </a:solidFill>
              </a:rPr>
              <a:t>magnitude of differences within pairs</a:t>
            </a:r>
            <a:r>
              <a:rPr lang="en-US"/>
              <a:t> and gives more weight to pairs that show large differences than to pairs that show small differences. </a:t>
            </a:r>
          </a:p>
        </p:txBody>
      </p:sp>
      <p:sp>
        <p:nvSpPr>
          <p:cNvPr id="476164" name="Text Box 4"/>
          <p:cNvSpPr txBox="1">
            <a:spLocks noChangeArrowheads="1"/>
          </p:cNvSpPr>
          <p:nvPr/>
        </p:nvSpPr>
        <p:spPr bwMode="auto">
          <a:xfrm>
            <a:off x="1295400" y="2533650"/>
            <a:ext cx="6950075" cy="895350"/>
          </a:xfrm>
          <a:prstGeom prst="rect">
            <a:avLst/>
          </a:prstGeom>
          <a:noFill/>
          <a:ln w="9525">
            <a:noFill/>
            <a:miter lim="800000"/>
            <a:headEnd/>
            <a:tailEnd/>
          </a:ln>
          <a:effectLst/>
        </p:spPr>
        <p:txBody>
          <a:bodyPr>
            <a:spAutoFit/>
          </a:bodyPr>
          <a:lstStyle/>
          <a:p>
            <a:pPr>
              <a:lnSpc>
                <a:spcPct val="120000"/>
              </a:lnSpc>
              <a:buFontTx/>
              <a:buNone/>
            </a:pPr>
            <a:r>
              <a:rPr lang="en-US" i="1">
                <a:solidFill>
                  <a:srgbClr val="339933"/>
                </a:solidFill>
              </a:rPr>
              <a:t>Null hypothesis </a:t>
            </a:r>
            <a:r>
              <a:rPr lang="en-US">
                <a:solidFill>
                  <a:srgbClr val="339933"/>
                </a:solidFill>
              </a:rPr>
              <a:t>:</a:t>
            </a:r>
            <a:r>
              <a:rPr lang="en-US"/>
              <a:t> Two variables have the same 			    distribution</a:t>
            </a:r>
          </a:p>
        </p:txBody>
      </p:sp>
      <p:sp>
        <p:nvSpPr>
          <p:cNvPr id="476165" name="Text Box 5"/>
          <p:cNvSpPr txBox="1">
            <a:spLocks noChangeArrowheads="1"/>
          </p:cNvSpPr>
          <p:nvPr/>
        </p:nvSpPr>
        <p:spPr bwMode="auto">
          <a:xfrm>
            <a:off x="1143000" y="5410200"/>
            <a:ext cx="7543800" cy="968375"/>
          </a:xfrm>
          <a:prstGeom prst="rect">
            <a:avLst/>
          </a:prstGeom>
          <a:noFill/>
          <a:ln w="9525">
            <a:noFill/>
            <a:miter lim="800000"/>
            <a:headEnd/>
            <a:tailEnd/>
          </a:ln>
          <a:effectLst/>
        </p:spPr>
        <p:txBody>
          <a:bodyPr>
            <a:spAutoFit/>
          </a:bodyPr>
          <a:lstStyle/>
          <a:p>
            <a:pPr>
              <a:lnSpc>
                <a:spcPct val="120000"/>
              </a:lnSpc>
              <a:buFontTx/>
              <a:buNone/>
            </a:pPr>
            <a:r>
              <a:rPr lang="en-US" sz="2400">
                <a:latin typeface="Times New Roman" pitchFamily="18" charset="0"/>
              </a:rPr>
              <a:t>Based on </a:t>
            </a:r>
            <a:r>
              <a:rPr lang="en-US" sz="2400">
                <a:solidFill>
                  <a:srgbClr val="0511F9"/>
                </a:solidFill>
                <a:latin typeface="Times New Roman" pitchFamily="18" charset="0"/>
              </a:rPr>
              <a:t>the ranks of the absolute values of the differences</a:t>
            </a:r>
            <a:r>
              <a:rPr lang="en-US" sz="2400">
                <a:latin typeface="Times New Roman" pitchFamily="18" charset="0"/>
              </a:rPr>
              <a:t> between the two variables.</a:t>
            </a:r>
            <a:endParaRPr lang="en-US"/>
          </a:p>
        </p:txBody>
      </p:sp>
      <p:sp>
        <p:nvSpPr>
          <p:cNvPr id="476169" name="Text Box 9"/>
          <p:cNvSpPr txBox="1">
            <a:spLocks noChangeArrowheads="1"/>
          </p:cNvSpPr>
          <p:nvPr/>
        </p:nvSpPr>
        <p:spPr bwMode="auto">
          <a:xfrm>
            <a:off x="1203325" y="1657350"/>
            <a:ext cx="7635875" cy="762000"/>
          </a:xfrm>
          <a:prstGeom prst="rect">
            <a:avLst/>
          </a:prstGeom>
          <a:noFill/>
          <a:ln w="9525">
            <a:noFill/>
            <a:miter lim="800000"/>
            <a:headEnd/>
            <a:tailEnd/>
          </a:ln>
          <a:effectLst/>
        </p:spPr>
        <p:txBody>
          <a:bodyPr>
            <a:spAutoFit/>
          </a:bodyPr>
          <a:lstStyle/>
          <a:p>
            <a:pPr>
              <a:buFontTx/>
              <a:buNone/>
            </a:pPr>
            <a:r>
              <a:rPr kumimoji="0" lang="en-US"/>
              <a:t>Two related variables. No assumptions about the shape of distributions of the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autoUpdateAnimBg="0"/>
      <p:bldP spid="47616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1027"/>
          <p:cNvSpPr>
            <a:spLocks noChangeArrowheads="1"/>
          </p:cNvSpPr>
          <p:nvPr/>
        </p:nvSpPr>
        <p:spPr bwMode="auto">
          <a:xfrm>
            <a:off x="1066800" y="457200"/>
            <a:ext cx="7772400" cy="1143000"/>
          </a:xfrm>
          <a:prstGeom prst="rect">
            <a:avLst/>
          </a:prstGeom>
          <a:noFill/>
          <a:ln w="9525">
            <a:noFill/>
            <a:miter lim="800000"/>
            <a:headEnd/>
            <a:tailEnd/>
          </a:ln>
          <a:effectLst/>
        </p:spPr>
        <p:txBody>
          <a:bodyPr anchor="ctr"/>
          <a:lstStyle/>
          <a:p>
            <a:pPr algn="ctr">
              <a:spcBef>
                <a:spcPct val="0"/>
              </a:spcBef>
              <a:buFontTx/>
              <a:buNone/>
            </a:pPr>
            <a:r>
              <a:rPr lang="en-US" sz="3200">
                <a:solidFill>
                  <a:schemeClr val="tx2"/>
                </a:solidFill>
                <a:latin typeface="Times New Roman" pitchFamily="18" charset="0"/>
              </a:rPr>
              <a:t>Parametric and nonparametric tests of significance</a:t>
            </a:r>
          </a:p>
        </p:txBody>
      </p:sp>
      <p:graphicFrame>
        <p:nvGraphicFramePr>
          <p:cNvPr id="544768" name="Object 2048"/>
          <p:cNvGraphicFramePr>
            <a:graphicFrameLocks/>
          </p:cNvGraphicFramePr>
          <p:nvPr/>
        </p:nvGraphicFramePr>
        <p:xfrm>
          <a:off x="1219200" y="1676400"/>
          <a:ext cx="7467600" cy="4911725"/>
        </p:xfrm>
        <a:graphic>
          <a:graphicData uri="http://schemas.openxmlformats.org/presentationml/2006/ole">
            <p:oleObj spid="_x0000_s100354" name="Document" r:id="rId3" imgW="8247960" imgH="8196120" progId="Word.Document.8">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One group t-test. Example</a:t>
            </a:r>
            <a:endParaRPr lang="en-US" sz="4400">
              <a:solidFill>
                <a:schemeClr val="tx2"/>
              </a:solidFill>
              <a:latin typeface="Times New Roman" pitchFamily="18" charset="0"/>
            </a:endParaRPr>
          </a:p>
        </p:txBody>
      </p:sp>
      <p:sp>
        <p:nvSpPr>
          <p:cNvPr id="478211" name="Rectangle 3"/>
          <p:cNvSpPr>
            <a:spLocks noChangeArrowheads="1"/>
          </p:cNvSpPr>
          <p:nvPr/>
        </p:nvSpPr>
        <p:spPr bwMode="auto">
          <a:xfrm>
            <a:off x="914400" y="1752600"/>
            <a:ext cx="7772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sample mean with a population mean</a:t>
            </a:r>
            <a:endParaRPr lang="fi-FI">
              <a:latin typeface="Times New Roman" pitchFamily="18" charset="0"/>
            </a:endParaRPr>
          </a:p>
        </p:txBody>
      </p:sp>
      <p:sp>
        <p:nvSpPr>
          <p:cNvPr id="478215" name="Text Box 7"/>
          <p:cNvSpPr txBox="1">
            <a:spLocks noChangeArrowheads="1"/>
          </p:cNvSpPr>
          <p:nvPr/>
        </p:nvSpPr>
        <p:spPr bwMode="auto">
          <a:xfrm>
            <a:off x="1371600" y="5362575"/>
            <a:ext cx="7543800" cy="962025"/>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Question: </a:t>
            </a:r>
            <a:r>
              <a:rPr lang="fi-FI"/>
              <a:t>Whether the studed group have a significantly lower body weight than the general population?</a:t>
            </a:r>
            <a:endParaRPr lang="en-US"/>
          </a:p>
        </p:txBody>
      </p:sp>
      <p:sp>
        <p:nvSpPr>
          <p:cNvPr id="478216" name="Text Box 8"/>
          <p:cNvSpPr txBox="1">
            <a:spLocks noChangeArrowheads="1"/>
          </p:cNvSpPr>
          <p:nvPr/>
        </p:nvSpPr>
        <p:spPr bwMode="auto">
          <a:xfrm>
            <a:off x="1295400" y="2387600"/>
            <a:ext cx="7483475" cy="1498600"/>
          </a:xfrm>
          <a:prstGeom prst="rect">
            <a:avLst/>
          </a:prstGeom>
          <a:noFill/>
          <a:ln w="9525">
            <a:noFill/>
            <a:miter lim="800000"/>
            <a:headEnd/>
            <a:tailEnd/>
          </a:ln>
          <a:effectLst/>
        </p:spPr>
        <p:txBody>
          <a:bodyPr>
            <a:spAutoFit/>
          </a:bodyPr>
          <a:lstStyle/>
          <a:p>
            <a:pPr>
              <a:buFontTx/>
              <a:buNone/>
            </a:pPr>
            <a:r>
              <a:rPr lang="fi-FI">
                <a:solidFill>
                  <a:srgbClr val="339933"/>
                </a:solidFill>
              </a:rPr>
              <a:t>It is known</a:t>
            </a:r>
            <a:r>
              <a:rPr lang="fi-FI">
                <a:solidFill>
                  <a:srgbClr val="0511F9"/>
                </a:solidFill>
              </a:rPr>
              <a:t> </a:t>
            </a:r>
            <a:r>
              <a:rPr lang="fi-FI"/>
              <a:t>that the weight of young adult male has a mean value of 70.0 kg with a standard deviation of 4.0 kg. </a:t>
            </a:r>
          </a:p>
          <a:p>
            <a:pPr>
              <a:buFontTx/>
              <a:buNone/>
            </a:pPr>
            <a:r>
              <a:rPr lang="fi-FI"/>
              <a:t>Thus the population mean, µ= 70.0 and population standard deviation, σ= 4.0. </a:t>
            </a:r>
          </a:p>
        </p:txBody>
      </p:sp>
      <p:sp>
        <p:nvSpPr>
          <p:cNvPr id="478217" name="Text Box 9"/>
          <p:cNvSpPr txBox="1">
            <a:spLocks noChangeArrowheads="1"/>
          </p:cNvSpPr>
          <p:nvPr/>
        </p:nvSpPr>
        <p:spPr bwMode="auto">
          <a:xfrm>
            <a:off x="1279525" y="4022725"/>
            <a:ext cx="7559675" cy="1296988"/>
          </a:xfrm>
          <a:prstGeom prst="rect">
            <a:avLst/>
          </a:prstGeom>
          <a:noFill/>
          <a:ln w="9525">
            <a:noFill/>
            <a:miter lim="800000"/>
            <a:headEnd/>
            <a:tailEnd/>
          </a:ln>
          <a:effectLst/>
        </p:spPr>
        <p:txBody>
          <a:bodyPr>
            <a:spAutoFit/>
          </a:bodyPr>
          <a:lstStyle/>
          <a:p>
            <a:pPr>
              <a:lnSpc>
                <a:spcPct val="120000"/>
              </a:lnSpc>
              <a:buFontTx/>
              <a:buNone/>
            </a:pPr>
            <a:r>
              <a:rPr lang="fi-FI">
                <a:solidFill>
                  <a:srgbClr val="339933"/>
                </a:solidFill>
              </a:rPr>
              <a:t>Data from random sample of 28 males of similar ages but with specific enzyme defect:</a:t>
            </a:r>
            <a:r>
              <a:rPr lang="fi-FI">
                <a:solidFill>
                  <a:srgbClr val="0511F9"/>
                </a:solidFill>
              </a:rPr>
              <a:t> </a:t>
            </a:r>
            <a:r>
              <a:rPr lang="fi-FI"/>
              <a:t>mean body weight of 67.0 kg and the sample standard deviation of 4.2 kg.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8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8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5" grpId="0" autoUpdateAnimBg="0"/>
      <p:bldP spid="478216" grpId="0" autoUpdateAnimBg="0"/>
      <p:bldP spid="47821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One group t-test. Example</a:t>
            </a:r>
            <a:endParaRPr lang="en-US" sz="4400">
              <a:solidFill>
                <a:schemeClr val="tx2"/>
              </a:solidFill>
              <a:latin typeface="Times New Roman" pitchFamily="18" charset="0"/>
            </a:endParaRPr>
          </a:p>
        </p:txBody>
      </p:sp>
      <p:sp>
        <p:nvSpPr>
          <p:cNvPr id="479236" name="Text Box 4"/>
          <p:cNvSpPr txBox="1">
            <a:spLocks noChangeArrowheads="1"/>
          </p:cNvSpPr>
          <p:nvPr/>
        </p:nvSpPr>
        <p:spPr bwMode="auto">
          <a:xfrm>
            <a:off x="1295400" y="4256088"/>
            <a:ext cx="7543800" cy="1001712"/>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Null hypothesis: </a:t>
            </a:r>
            <a:r>
              <a:rPr lang="en-US"/>
              <a:t>T</a:t>
            </a:r>
            <a:r>
              <a:rPr lang="fi-FI"/>
              <a:t>here is no difference between sample mean and population mean</a:t>
            </a:r>
            <a:r>
              <a:rPr lang="fi-FI" sz="2400">
                <a:latin typeface="Courier New" pitchFamily="49" charset="0"/>
              </a:rPr>
              <a:t>.</a:t>
            </a:r>
          </a:p>
        </p:txBody>
      </p:sp>
      <p:sp>
        <p:nvSpPr>
          <p:cNvPr id="479237" name="Text Box 5"/>
          <p:cNvSpPr txBox="1">
            <a:spLocks noChangeArrowheads="1"/>
          </p:cNvSpPr>
          <p:nvPr/>
        </p:nvSpPr>
        <p:spPr bwMode="auto">
          <a:xfrm>
            <a:off x="1295400" y="1905000"/>
            <a:ext cx="5181600" cy="828675"/>
          </a:xfrm>
          <a:prstGeom prst="rect">
            <a:avLst/>
          </a:prstGeom>
          <a:noFill/>
          <a:ln w="9525">
            <a:noFill/>
            <a:miter lim="800000"/>
            <a:headEnd/>
            <a:tailEnd/>
          </a:ln>
          <a:effectLst/>
        </p:spPr>
        <p:txBody>
          <a:bodyPr>
            <a:spAutoFit/>
          </a:bodyPr>
          <a:lstStyle/>
          <a:p>
            <a:pPr>
              <a:buFontTx/>
              <a:buNone/>
            </a:pPr>
            <a:r>
              <a:rPr lang="fi-FI"/>
              <a:t>population mean, µ= 70.0 </a:t>
            </a:r>
          </a:p>
          <a:p>
            <a:pPr>
              <a:buFontTx/>
              <a:buNone/>
            </a:pPr>
            <a:r>
              <a:rPr lang="fi-FI"/>
              <a:t>population standard deviation, </a:t>
            </a:r>
            <a:r>
              <a:rPr lang="fi-FI" u="sng"/>
              <a:t>σ= 4.0.</a:t>
            </a:r>
            <a:r>
              <a:rPr lang="fi-FI"/>
              <a:t> </a:t>
            </a:r>
          </a:p>
        </p:txBody>
      </p:sp>
      <p:sp>
        <p:nvSpPr>
          <p:cNvPr id="479239" name="Text Box 7"/>
          <p:cNvSpPr txBox="1">
            <a:spLocks noChangeArrowheads="1"/>
          </p:cNvSpPr>
          <p:nvPr/>
        </p:nvSpPr>
        <p:spPr bwMode="auto">
          <a:xfrm>
            <a:off x="1295400" y="2981325"/>
            <a:ext cx="5181600" cy="1230313"/>
          </a:xfrm>
          <a:prstGeom prst="rect">
            <a:avLst/>
          </a:prstGeom>
          <a:noFill/>
          <a:ln w="9525">
            <a:noFill/>
            <a:miter lim="800000"/>
            <a:headEnd/>
            <a:tailEnd/>
          </a:ln>
          <a:effectLst/>
        </p:spPr>
        <p:txBody>
          <a:bodyPr>
            <a:spAutoFit/>
          </a:bodyPr>
          <a:lstStyle/>
          <a:p>
            <a:pPr>
              <a:buFontTx/>
              <a:buNone/>
            </a:pPr>
            <a:r>
              <a:rPr lang="fi-FI"/>
              <a:t>sample size = 28</a:t>
            </a:r>
          </a:p>
          <a:p>
            <a:pPr>
              <a:buFontTx/>
              <a:buNone/>
            </a:pPr>
            <a:r>
              <a:rPr lang="fi-FI"/>
              <a:t>sample mean, </a:t>
            </a:r>
            <a:r>
              <a:rPr lang="fi-FI">
                <a:sym typeface="Symbol" pitchFamily="18" charset="2"/>
              </a:rPr>
              <a:t>x </a:t>
            </a:r>
            <a:r>
              <a:rPr lang="fi-FI"/>
              <a:t>= 67.0 </a:t>
            </a:r>
          </a:p>
          <a:p>
            <a:pPr>
              <a:buFontTx/>
              <a:buNone/>
            </a:pPr>
            <a:r>
              <a:rPr lang="fi-FI"/>
              <a:t>sample standard deviation, </a:t>
            </a:r>
            <a:r>
              <a:rPr lang="fi-FI" u="sng"/>
              <a:t>s= 4.0.</a:t>
            </a:r>
            <a:r>
              <a:rPr lang="fi-FI"/>
              <a:t> </a:t>
            </a:r>
          </a:p>
        </p:txBody>
      </p:sp>
      <p:sp>
        <p:nvSpPr>
          <p:cNvPr id="479240" name="Text Box 8"/>
          <p:cNvSpPr txBox="1">
            <a:spLocks noChangeArrowheads="1"/>
          </p:cNvSpPr>
          <p:nvPr/>
        </p:nvSpPr>
        <p:spPr bwMode="auto">
          <a:xfrm>
            <a:off x="2057400" y="5410200"/>
            <a:ext cx="3651250" cy="427038"/>
          </a:xfrm>
          <a:prstGeom prst="rect">
            <a:avLst/>
          </a:prstGeom>
          <a:noFill/>
          <a:ln w="9525">
            <a:noFill/>
            <a:miter lim="800000"/>
            <a:headEnd/>
            <a:tailEnd/>
          </a:ln>
          <a:effectLst/>
        </p:spPr>
        <p:txBody>
          <a:bodyPr wrap="none">
            <a:spAutoFit/>
          </a:bodyPr>
          <a:lstStyle/>
          <a:p>
            <a:pPr>
              <a:buFontTx/>
              <a:buNone/>
            </a:pPr>
            <a:r>
              <a:rPr kumimoji="0" lang="en-US"/>
              <a:t>t - statistic = 0.15,  p &gt;0.05</a:t>
            </a:r>
            <a:endParaRPr lang="en-US"/>
          </a:p>
        </p:txBody>
      </p:sp>
      <p:sp>
        <p:nvSpPr>
          <p:cNvPr id="479241" name="Text Box 9"/>
          <p:cNvSpPr txBox="1">
            <a:spLocks noChangeArrowheads="1"/>
          </p:cNvSpPr>
          <p:nvPr/>
        </p:nvSpPr>
        <p:spPr bwMode="auto">
          <a:xfrm>
            <a:off x="2005013" y="6049963"/>
            <a:ext cx="5005387" cy="427037"/>
          </a:xfrm>
          <a:prstGeom prst="rect">
            <a:avLst/>
          </a:prstGeom>
          <a:noFill/>
          <a:ln w="9525">
            <a:noFill/>
            <a:miter lim="800000"/>
            <a:headEnd/>
            <a:tailEnd/>
          </a:ln>
          <a:effectLst/>
        </p:spPr>
        <p:txBody>
          <a:bodyPr wrap="none">
            <a:spAutoFit/>
          </a:bodyPr>
          <a:lstStyle/>
          <a:p>
            <a:pPr>
              <a:buFontTx/>
              <a:buNone/>
            </a:pPr>
            <a:r>
              <a:rPr kumimoji="0" lang="en-US">
                <a:solidFill>
                  <a:srgbClr val="FF0000"/>
                </a:solidFill>
              </a:rPr>
              <a:t>Null hypothesis is accepted at 5% level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9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9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9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9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autoUpdateAnimBg="0"/>
      <p:bldP spid="479237" grpId="0" autoUpdateAnimBg="0"/>
      <p:bldP spid="479239" grpId="0" autoUpdateAnimBg="0"/>
      <p:bldP spid="479240" grpId="0" autoUpdateAnimBg="0"/>
      <p:bldP spid="47924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Two unrelated group,  t-test. Example</a:t>
            </a:r>
            <a:endParaRPr lang="en-US" sz="4400">
              <a:solidFill>
                <a:schemeClr val="tx2"/>
              </a:solidFill>
              <a:latin typeface="Times New Roman" pitchFamily="18" charset="0"/>
            </a:endParaRPr>
          </a:p>
        </p:txBody>
      </p:sp>
      <p:sp>
        <p:nvSpPr>
          <p:cNvPr id="480259" name="Rectangle 3"/>
          <p:cNvSpPr>
            <a:spLocks noChangeArrowheads="1"/>
          </p:cNvSpPr>
          <p:nvPr/>
        </p:nvSpPr>
        <p:spPr bwMode="auto">
          <a:xfrm>
            <a:off x="914400" y="1752600"/>
            <a:ext cx="7772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means from  two unrelated groups</a:t>
            </a:r>
            <a:endParaRPr lang="fi-FI">
              <a:latin typeface="Times New Roman" pitchFamily="18" charset="0"/>
            </a:endParaRPr>
          </a:p>
        </p:txBody>
      </p:sp>
      <p:sp>
        <p:nvSpPr>
          <p:cNvPr id="480261" name="Text Box 5"/>
          <p:cNvSpPr txBox="1">
            <a:spLocks noChangeArrowheads="1"/>
          </p:cNvSpPr>
          <p:nvPr/>
        </p:nvSpPr>
        <p:spPr bwMode="auto">
          <a:xfrm>
            <a:off x="1295400" y="2387600"/>
            <a:ext cx="7483475" cy="762000"/>
          </a:xfrm>
          <a:prstGeom prst="rect">
            <a:avLst/>
          </a:prstGeom>
          <a:noFill/>
          <a:ln w="9525">
            <a:noFill/>
            <a:miter lim="800000"/>
            <a:headEnd/>
            <a:tailEnd/>
          </a:ln>
          <a:effectLst/>
        </p:spPr>
        <p:txBody>
          <a:bodyPr>
            <a:spAutoFit/>
          </a:bodyPr>
          <a:lstStyle/>
          <a:p>
            <a:pPr algn="just">
              <a:spcBef>
                <a:spcPct val="0"/>
              </a:spcBef>
              <a:buFontTx/>
              <a:buNone/>
            </a:pPr>
            <a:r>
              <a:rPr lang="fi-FI"/>
              <a:t>Study of the effects of anticonvulsant therapy on bone disease in the elderly. </a:t>
            </a:r>
          </a:p>
        </p:txBody>
      </p:sp>
      <p:sp>
        <p:nvSpPr>
          <p:cNvPr id="480263" name="Text Box 7"/>
          <p:cNvSpPr txBox="1">
            <a:spLocks noChangeArrowheads="1"/>
          </p:cNvSpPr>
          <p:nvPr/>
        </p:nvSpPr>
        <p:spPr bwMode="auto">
          <a:xfrm>
            <a:off x="1355725" y="3276600"/>
            <a:ext cx="7407275" cy="1096963"/>
          </a:xfrm>
          <a:prstGeom prst="rect">
            <a:avLst/>
          </a:prstGeom>
          <a:noFill/>
          <a:ln w="9525">
            <a:noFill/>
            <a:miter lim="800000"/>
            <a:headEnd/>
            <a:tailEnd/>
          </a:ln>
          <a:effectLst/>
        </p:spPr>
        <p:txBody>
          <a:bodyPr>
            <a:spAutoFit/>
          </a:bodyPr>
          <a:lstStyle/>
          <a:p>
            <a:pPr>
              <a:spcBef>
                <a:spcPct val="0"/>
              </a:spcBef>
              <a:buFontTx/>
              <a:buNone/>
            </a:pPr>
            <a:r>
              <a:rPr lang="fi-FI">
                <a:solidFill>
                  <a:srgbClr val="339933"/>
                </a:solidFill>
              </a:rPr>
              <a:t>Study design:</a:t>
            </a:r>
            <a:endParaRPr lang="fi-FI"/>
          </a:p>
          <a:p>
            <a:pPr>
              <a:spcBef>
                <a:spcPct val="0"/>
              </a:spcBef>
              <a:buFontTx/>
              <a:buNone/>
            </a:pPr>
            <a:r>
              <a:rPr lang="fi-FI">
                <a:solidFill>
                  <a:srgbClr val="0511F9"/>
                </a:solidFill>
              </a:rPr>
              <a:t>Samples:</a:t>
            </a:r>
            <a:r>
              <a:rPr lang="fi-FI"/>
              <a:t> 	group of treated patients (</a:t>
            </a:r>
            <a:r>
              <a:rPr lang="fi-FI">
                <a:solidFill>
                  <a:srgbClr val="FF0000"/>
                </a:solidFill>
              </a:rPr>
              <a:t>n=55</a:t>
            </a:r>
            <a:r>
              <a:rPr lang="fi-FI"/>
              <a:t>) </a:t>
            </a:r>
          </a:p>
          <a:p>
            <a:pPr>
              <a:spcBef>
                <a:spcPct val="0"/>
              </a:spcBef>
              <a:buFontTx/>
              <a:buNone/>
            </a:pPr>
            <a:r>
              <a:rPr lang="fi-FI"/>
              <a:t>		group of untreated patients (</a:t>
            </a:r>
            <a:r>
              <a:rPr lang="fi-FI">
                <a:solidFill>
                  <a:srgbClr val="FF0000"/>
                </a:solidFill>
              </a:rPr>
              <a:t>n=47</a:t>
            </a:r>
            <a:r>
              <a:rPr lang="fi-FI"/>
              <a:t>)</a:t>
            </a:r>
            <a:endParaRPr kumimoji="0" lang="en-US"/>
          </a:p>
        </p:txBody>
      </p:sp>
      <p:sp>
        <p:nvSpPr>
          <p:cNvPr id="480264" name="Text Box 8"/>
          <p:cNvSpPr txBox="1">
            <a:spLocks noChangeArrowheads="1"/>
          </p:cNvSpPr>
          <p:nvPr/>
        </p:nvSpPr>
        <p:spPr bwMode="auto">
          <a:xfrm>
            <a:off x="1371600" y="4495800"/>
            <a:ext cx="7331075" cy="427038"/>
          </a:xfrm>
          <a:prstGeom prst="rect">
            <a:avLst/>
          </a:prstGeom>
          <a:noFill/>
          <a:ln w="9525">
            <a:noFill/>
            <a:miter lim="800000"/>
            <a:headEnd/>
            <a:tailEnd/>
          </a:ln>
          <a:effectLst/>
        </p:spPr>
        <p:txBody>
          <a:bodyPr>
            <a:spAutoFit/>
          </a:bodyPr>
          <a:lstStyle/>
          <a:p>
            <a:pPr>
              <a:spcBef>
                <a:spcPct val="0"/>
              </a:spcBef>
              <a:buFontTx/>
              <a:buNone/>
            </a:pPr>
            <a:r>
              <a:rPr lang="fi-FI">
                <a:solidFill>
                  <a:srgbClr val="0511F9"/>
                </a:solidFill>
              </a:rPr>
              <a:t>Outcome measure:</a:t>
            </a:r>
            <a:r>
              <a:rPr lang="fi-FI"/>
              <a:t> 	serum calcium concentration</a:t>
            </a:r>
            <a:endParaRPr kumimoji="0" lang="en-US"/>
          </a:p>
        </p:txBody>
      </p:sp>
      <p:sp>
        <p:nvSpPr>
          <p:cNvPr id="480265" name="Text Box 9"/>
          <p:cNvSpPr txBox="1">
            <a:spLocks noChangeArrowheads="1"/>
          </p:cNvSpPr>
          <p:nvPr/>
        </p:nvSpPr>
        <p:spPr bwMode="auto">
          <a:xfrm>
            <a:off x="1371600" y="5029200"/>
            <a:ext cx="7543800" cy="962025"/>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Research question: </a:t>
            </a:r>
            <a:r>
              <a:rPr lang="fi-FI"/>
              <a:t>Whether the groups statistically  significantly differ in mean serum consentration?</a:t>
            </a:r>
            <a:endParaRPr lang="en-US"/>
          </a:p>
        </p:txBody>
      </p:sp>
      <p:sp>
        <p:nvSpPr>
          <p:cNvPr id="480266" name="Text Box 10"/>
          <p:cNvSpPr txBox="1">
            <a:spLocks noChangeArrowheads="1"/>
          </p:cNvSpPr>
          <p:nvPr/>
        </p:nvSpPr>
        <p:spPr bwMode="auto">
          <a:xfrm>
            <a:off x="1371600" y="5949950"/>
            <a:ext cx="7543800"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Test of significance: </a:t>
            </a:r>
            <a:r>
              <a:rPr lang="fi-FI"/>
              <a:t>Pooled t-test</a:t>
            </a:r>
            <a:endParaRPr lang="en-US" sz="24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0265"/>
                                        </p:tgtEl>
                                        <p:attrNameLst>
                                          <p:attrName>style.visibility</p:attrName>
                                        </p:attrNameLst>
                                      </p:cBhvr>
                                      <p:to>
                                        <p:strVal val="visible"/>
                                      </p:to>
                                    </p:set>
                                    <p:anim calcmode="lin" valueType="num">
                                      <p:cBhvr additive="base">
                                        <p:cTn id="7" dur="500" fill="hold"/>
                                        <p:tgtEl>
                                          <p:spTgt spid="480265"/>
                                        </p:tgtEl>
                                        <p:attrNameLst>
                                          <p:attrName>ppt_x</p:attrName>
                                        </p:attrNameLst>
                                      </p:cBhvr>
                                      <p:tavLst>
                                        <p:tav tm="0">
                                          <p:val>
                                            <p:strVal val="#ppt_x"/>
                                          </p:val>
                                        </p:tav>
                                        <p:tav tm="100000">
                                          <p:val>
                                            <p:strVal val="#ppt_x"/>
                                          </p:val>
                                        </p:tav>
                                      </p:tavLst>
                                    </p:anim>
                                    <p:anim calcmode="lin" valueType="num">
                                      <p:cBhvr additive="base">
                                        <p:cTn id="8" dur="500" fill="hold"/>
                                        <p:tgtEl>
                                          <p:spTgt spid="4802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0266"/>
                                        </p:tgtEl>
                                        <p:attrNameLst>
                                          <p:attrName>style.visibility</p:attrName>
                                        </p:attrNameLst>
                                      </p:cBhvr>
                                      <p:to>
                                        <p:strVal val="visible"/>
                                      </p:to>
                                    </p:set>
                                    <p:anim calcmode="lin" valueType="num">
                                      <p:cBhvr additive="base">
                                        <p:cTn id="13" dur="500" fill="hold"/>
                                        <p:tgtEl>
                                          <p:spTgt spid="480266"/>
                                        </p:tgtEl>
                                        <p:attrNameLst>
                                          <p:attrName>ppt_x</p:attrName>
                                        </p:attrNameLst>
                                      </p:cBhvr>
                                      <p:tavLst>
                                        <p:tav tm="0">
                                          <p:val>
                                            <p:strVal val="#ppt_x"/>
                                          </p:val>
                                        </p:tav>
                                        <p:tav tm="100000">
                                          <p:val>
                                            <p:strVal val="#ppt_x"/>
                                          </p:val>
                                        </p:tav>
                                      </p:tavLst>
                                    </p:anim>
                                    <p:anim calcmode="lin" valueType="num">
                                      <p:cBhvr additive="base">
                                        <p:cTn id="14" dur="500" fill="hold"/>
                                        <p:tgtEl>
                                          <p:spTgt spid="480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5" grpId="0" autoUpdateAnimBg="0"/>
      <p:bldP spid="48026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Two unrelated group,  t-test. Example</a:t>
            </a:r>
            <a:endParaRPr lang="en-US" sz="4400">
              <a:solidFill>
                <a:schemeClr val="tx2"/>
              </a:solidFill>
              <a:latin typeface="Times New Roman" pitchFamily="18" charset="0"/>
            </a:endParaRPr>
          </a:p>
        </p:txBody>
      </p:sp>
      <p:sp>
        <p:nvSpPr>
          <p:cNvPr id="481283" name="Rectangle 3"/>
          <p:cNvSpPr>
            <a:spLocks noChangeArrowheads="1"/>
          </p:cNvSpPr>
          <p:nvPr/>
        </p:nvSpPr>
        <p:spPr bwMode="auto">
          <a:xfrm>
            <a:off x="914400" y="1752600"/>
            <a:ext cx="7772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means from  two unrelated groups</a:t>
            </a:r>
            <a:endParaRPr lang="fi-FI">
              <a:latin typeface="Times New Roman" pitchFamily="18" charset="0"/>
            </a:endParaRPr>
          </a:p>
        </p:txBody>
      </p:sp>
      <p:sp>
        <p:nvSpPr>
          <p:cNvPr id="481284" name="Text Box 4"/>
          <p:cNvSpPr txBox="1">
            <a:spLocks noChangeArrowheads="1"/>
          </p:cNvSpPr>
          <p:nvPr/>
        </p:nvSpPr>
        <p:spPr bwMode="auto">
          <a:xfrm>
            <a:off x="1295400" y="2387600"/>
            <a:ext cx="7483475" cy="762000"/>
          </a:xfrm>
          <a:prstGeom prst="rect">
            <a:avLst/>
          </a:prstGeom>
          <a:noFill/>
          <a:ln w="9525">
            <a:noFill/>
            <a:miter lim="800000"/>
            <a:headEnd/>
            <a:tailEnd/>
          </a:ln>
          <a:effectLst/>
        </p:spPr>
        <p:txBody>
          <a:bodyPr>
            <a:spAutoFit/>
          </a:bodyPr>
          <a:lstStyle/>
          <a:p>
            <a:pPr algn="just">
              <a:spcBef>
                <a:spcPct val="0"/>
              </a:spcBef>
              <a:buFontTx/>
              <a:buNone/>
            </a:pPr>
            <a:r>
              <a:rPr lang="fi-FI"/>
              <a:t>Study of the effects of anticonvulsant therapy on bone disease in the elderly. </a:t>
            </a:r>
          </a:p>
        </p:txBody>
      </p:sp>
      <p:sp>
        <p:nvSpPr>
          <p:cNvPr id="481285" name="Text Box 5"/>
          <p:cNvSpPr txBox="1">
            <a:spLocks noChangeArrowheads="1"/>
          </p:cNvSpPr>
          <p:nvPr/>
        </p:nvSpPr>
        <p:spPr bwMode="auto">
          <a:xfrm>
            <a:off x="1355725" y="3276600"/>
            <a:ext cx="7407275" cy="1096963"/>
          </a:xfrm>
          <a:prstGeom prst="rect">
            <a:avLst/>
          </a:prstGeom>
          <a:noFill/>
          <a:ln w="9525">
            <a:noFill/>
            <a:miter lim="800000"/>
            <a:headEnd/>
            <a:tailEnd/>
          </a:ln>
          <a:effectLst/>
        </p:spPr>
        <p:txBody>
          <a:bodyPr>
            <a:spAutoFit/>
          </a:bodyPr>
          <a:lstStyle/>
          <a:p>
            <a:pPr>
              <a:spcBef>
                <a:spcPct val="0"/>
              </a:spcBef>
              <a:buFontTx/>
              <a:buNone/>
            </a:pPr>
            <a:r>
              <a:rPr lang="fi-FI">
                <a:solidFill>
                  <a:srgbClr val="339933"/>
                </a:solidFill>
              </a:rPr>
              <a:t>Study design:</a:t>
            </a:r>
            <a:endParaRPr lang="fi-FI"/>
          </a:p>
          <a:p>
            <a:pPr>
              <a:spcBef>
                <a:spcPct val="0"/>
              </a:spcBef>
              <a:buFontTx/>
              <a:buNone/>
            </a:pPr>
            <a:r>
              <a:rPr lang="fi-FI">
                <a:solidFill>
                  <a:srgbClr val="0511F9"/>
                </a:solidFill>
              </a:rPr>
              <a:t>Samples:</a:t>
            </a:r>
            <a:r>
              <a:rPr lang="fi-FI"/>
              <a:t> 	group of treated patients (</a:t>
            </a:r>
            <a:r>
              <a:rPr lang="fi-FI">
                <a:solidFill>
                  <a:srgbClr val="FF0000"/>
                </a:solidFill>
              </a:rPr>
              <a:t>n=20</a:t>
            </a:r>
            <a:r>
              <a:rPr lang="fi-FI"/>
              <a:t>) </a:t>
            </a:r>
          </a:p>
          <a:p>
            <a:pPr>
              <a:spcBef>
                <a:spcPct val="0"/>
              </a:spcBef>
              <a:buFontTx/>
              <a:buNone/>
            </a:pPr>
            <a:r>
              <a:rPr lang="fi-FI"/>
              <a:t>		group of untreated patients (</a:t>
            </a:r>
            <a:r>
              <a:rPr lang="fi-FI">
                <a:solidFill>
                  <a:srgbClr val="FF0000"/>
                </a:solidFill>
              </a:rPr>
              <a:t>n=27</a:t>
            </a:r>
            <a:r>
              <a:rPr lang="fi-FI"/>
              <a:t>)</a:t>
            </a:r>
            <a:endParaRPr kumimoji="0" lang="en-US"/>
          </a:p>
        </p:txBody>
      </p:sp>
      <p:sp>
        <p:nvSpPr>
          <p:cNvPr id="481286" name="Text Box 6"/>
          <p:cNvSpPr txBox="1">
            <a:spLocks noChangeArrowheads="1"/>
          </p:cNvSpPr>
          <p:nvPr/>
        </p:nvSpPr>
        <p:spPr bwMode="auto">
          <a:xfrm>
            <a:off x="1371600" y="4495800"/>
            <a:ext cx="7331075" cy="427038"/>
          </a:xfrm>
          <a:prstGeom prst="rect">
            <a:avLst/>
          </a:prstGeom>
          <a:noFill/>
          <a:ln w="9525">
            <a:noFill/>
            <a:miter lim="800000"/>
            <a:headEnd/>
            <a:tailEnd/>
          </a:ln>
          <a:effectLst/>
        </p:spPr>
        <p:txBody>
          <a:bodyPr>
            <a:spAutoFit/>
          </a:bodyPr>
          <a:lstStyle/>
          <a:p>
            <a:pPr>
              <a:spcBef>
                <a:spcPct val="0"/>
              </a:spcBef>
              <a:buFontTx/>
              <a:buNone/>
            </a:pPr>
            <a:r>
              <a:rPr lang="fi-FI">
                <a:solidFill>
                  <a:srgbClr val="0511F9"/>
                </a:solidFill>
              </a:rPr>
              <a:t>Outcome measure:</a:t>
            </a:r>
            <a:r>
              <a:rPr lang="fi-FI"/>
              <a:t> 	serum calcium concentration</a:t>
            </a:r>
            <a:endParaRPr kumimoji="0" lang="en-US"/>
          </a:p>
        </p:txBody>
      </p:sp>
      <p:sp>
        <p:nvSpPr>
          <p:cNvPr id="481287" name="Text Box 7"/>
          <p:cNvSpPr txBox="1">
            <a:spLocks noChangeArrowheads="1"/>
          </p:cNvSpPr>
          <p:nvPr/>
        </p:nvSpPr>
        <p:spPr bwMode="auto">
          <a:xfrm>
            <a:off x="1371600" y="5029200"/>
            <a:ext cx="7543800" cy="962025"/>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Research question: </a:t>
            </a:r>
            <a:r>
              <a:rPr lang="fi-FI"/>
              <a:t>Whether the groups statistically  significantly differ in mean serum consentration?</a:t>
            </a:r>
            <a:endParaRPr lang="en-US"/>
          </a:p>
        </p:txBody>
      </p:sp>
      <p:sp>
        <p:nvSpPr>
          <p:cNvPr id="481288" name="Text Box 8"/>
          <p:cNvSpPr txBox="1">
            <a:spLocks noChangeArrowheads="1"/>
          </p:cNvSpPr>
          <p:nvPr/>
        </p:nvSpPr>
        <p:spPr bwMode="auto">
          <a:xfrm>
            <a:off x="1371600" y="5949950"/>
            <a:ext cx="6781800"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Test of significance: </a:t>
            </a:r>
            <a:r>
              <a:rPr lang="en-US"/>
              <a:t>Separate</a:t>
            </a:r>
            <a:r>
              <a:rPr lang="fi-FI"/>
              <a:t> t-test</a:t>
            </a:r>
            <a:endParaRPr lang="en-US" sz="24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288"/>
                                        </p:tgtEl>
                                        <p:attrNameLst>
                                          <p:attrName>style.visibility</p:attrName>
                                        </p:attrNameLst>
                                      </p:cBhvr>
                                      <p:to>
                                        <p:strVal val="visible"/>
                                      </p:to>
                                    </p:set>
                                    <p:anim calcmode="lin" valueType="num">
                                      <p:cBhvr additive="base">
                                        <p:cTn id="7" dur="500" fill="hold"/>
                                        <p:tgtEl>
                                          <p:spTgt spid="481288"/>
                                        </p:tgtEl>
                                        <p:attrNameLst>
                                          <p:attrName>ppt_x</p:attrName>
                                        </p:attrNameLst>
                                      </p:cBhvr>
                                      <p:tavLst>
                                        <p:tav tm="0">
                                          <p:val>
                                            <p:strVal val="#ppt_x"/>
                                          </p:val>
                                        </p:tav>
                                        <p:tav tm="100000">
                                          <p:val>
                                            <p:strVal val="#ppt_x"/>
                                          </p:val>
                                        </p:tav>
                                      </p:tavLst>
                                    </p:anim>
                                    <p:anim calcmode="lin" valueType="num">
                                      <p:cBhvr additive="base">
                                        <p:cTn id="8" dur="500" fill="hold"/>
                                        <p:tgtEl>
                                          <p:spTgt spid="481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400">
                <a:solidFill>
                  <a:schemeClr val="tx2"/>
                </a:solidFill>
                <a:latin typeface="Times New Roman" pitchFamily="18" charset="0"/>
              </a:rPr>
              <a:t>Statistical inference. Role of chance.</a:t>
            </a:r>
            <a:endParaRPr lang="en-US" sz="4400">
              <a:solidFill>
                <a:schemeClr val="tx2"/>
              </a:solidFill>
              <a:latin typeface="Times New Roman" pitchFamily="18" charset="0"/>
            </a:endParaRPr>
          </a:p>
        </p:txBody>
      </p:sp>
      <p:graphicFrame>
        <p:nvGraphicFramePr>
          <p:cNvPr id="500741" name="Object 5"/>
          <p:cNvGraphicFramePr>
            <a:graphicFrameLocks noChangeAspect="1"/>
          </p:cNvGraphicFramePr>
          <p:nvPr/>
        </p:nvGraphicFramePr>
        <p:xfrm>
          <a:off x="1706563" y="2552700"/>
          <a:ext cx="6332537" cy="1668463"/>
        </p:xfrm>
        <a:graphic>
          <a:graphicData uri="http://schemas.openxmlformats.org/presentationml/2006/ole">
            <p:oleObj spid="_x0000_s91138" name="MS Org Chart" r:id="rId3" imgW="6311880" imgH="1625400" progId="OrgPlusWOPX.4">
              <p:embed followColorScheme="full"/>
            </p:oleObj>
          </a:graphicData>
        </a:graphic>
      </p:graphicFrame>
      <p:sp>
        <p:nvSpPr>
          <p:cNvPr id="500742" name="Rectangle 6"/>
          <p:cNvSpPr>
            <a:spLocks noChangeArrowheads="1"/>
          </p:cNvSpPr>
          <p:nvPr/>
        </p:nvSpPr>
        <p:spPr bwMode="auto">
          <a:xfrm>
            <a:off x="2057400" y="4953000"/>
            <a:ext cx="2133600" cy="9906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FontTx/>
              <a:buNone/>
            </a:pPr>
            <a:r>
              <a:rPr lang="en-US" sz="2400">
                <a:latin typeface="Times New Roman" pitchFamily="18" charset="0"/>
              </a:rPr>
              <a:t>Formulate </a:t>
            </a:r>
          </a:p>
          <a:p>
            <a:pPr algn="ctr">
              <a:spcBef>
                <a:spcPct val="0"/>
              </a:spcBef>
              <a:buFontTx/>
              <a:buNone/>
            </a:pPr>
            <a:r>
              <a:rPr lang="en-US" sz="2400">
                <a:latin typeface="Times New Roman" pitchFamily="18" charset="0"/>
              </a:rPr>
              <a:t>hypotheses</a:t>
            </a:r>
            <a:endParaRPr kumimoji="0" lang="en-US" sz="3000"/>
          </a:p>
        </p:txBody>
      </p:sp>
      <p:sp>
        <p:nvSpPr>
          <p:cNvPr id="500743" name="Rectangle 7"/>
          <p:cNvSpPr>
            <a:spLocks noChangeArrowheads="1"/>
          </p:cNvSpPr>
          <p:nvPr/>
        </p:nvSpPr>
        <p:spPr bwMode="auto">
          <a:xfrm>
            <a:off x="5562600" y="4953000"/>
            <a:ext cx="2133600" cy="99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00744" name="Rectangle 8"/>
          <p:cNvSpPr>
            <a:spLocks noChangeArrowheads="1"/>
          </p:cNvSpPr>
          <p:nvPr/>
        </p:nvSpPr>
        <p:spPr bwMode="auto">
          <a:xfrm>
            <a:off x="5638800" y="5029200"/>
            <a:ext cx="2057400" cy="822325"/>
          </a:xfrm>
          <a:prstGeom prst="rect">
            <a:avLst/>
          </a:prstGeom>
          <a:noFill/>
          <a:ln w="9525">
            <a:noFill/>
            <a:miter lim="800000"/>
            <a:headEnd/>
            <a:tailEnd/>
          </a:ln>
          <a:effectLst/>
        </p:spPr>
        <p:txBody>
          <a:bodyPr>
            <a:spAutoFit/>
          </a:bodyPr>
          <a:lstStyle/>
          <a:p>
            <a:pPr>
              <a:spcBef>
                <a:spcPct val="0"/>
              </a:spcBef>
              <a:buFontTx/>
              <a:buNone/>
            </a:pPr>
            <a:r>
              <a:rPr lang="en-US" sz="2400">
                <a:latin typeface="Times New Roman" pitchFamily="18" charset="0"/>
              </a:rPr>
              <a:t>Collect data to test hypotheses</a:t>
            </a:r>
          </a:p>
        </p:txBody>
      </p:sp>
      <p:sp>
        <p:nvSpPr>
          <p:cNvPr id="500745" name="Line 9"/>
          <p:cNvSpPr>
            <a:spLocks noChangeShapeType="1"/>
          </p:cNvSpPr>
          <p:nvPr/>
        </p:nvSpPr>
        <p:spPr bwMode="auto">
          <a:xfrm flipH="1">
            <a:off x="2971800" y="4343400"/>
            <a:ext cx="304800" cy="609600"/>
          </a:xfrm>
          <a:prstGeom prst="line">
            <a:avLst/>
          </a:prstGeom>
          <a:noFill/>
          <a:ln w="38100">
            <a:solidFill>
              <a:schemeClr val="tx1"/>
            </a:solidFill>
            <a:miter lim="800000"/>
            <a:headEnd/>
            <a:tailEnd type="triangle" w="med" len="med"/>
          </a:ln>
          <a:effectLst/>
        </p:spPr>
        <p:txBody>
          <a:bodyPr wrap="none" anchor="ctr"/>
          <a:lstStyle/>
          <a:p>
            <a:endParaRPr lang="en-US"/>
          </a:p>
        </p:txBody>
      </p:sp>
      <p:sp>
        <p:nvSpPr>
          <p:cNvPr id="500746" name="Line 10"/>
          <p:cNvSpPr>
            <a:spLocks noChangeShapeType="1"/>
          </p:cNvSpPr>
          <p:nvPr/>
        </p:nvSpPr>
        <p:spPr bwMode="auto">
          <a:xfrm>
            <a:off x="6400800" y="4343400"/>
            <a:ext cx="457200" cy="609600"/>
          </a:xfrm>
          <a:prstGeom prst="line">
            <a:avLst/>
          </a:prstGeom>
          <a:noFill/>
          <a:ln w="38100">
            <a:solidFill>
              <a:schemeClr val="tx1"/>
            </a:solidFill>
            <a:miter lim="800000"/>
            <a:headEnd/>
            <a:tailEnd type="triangle" w="med" len="med"/>
          </a:ln>
          <a:effectLst/>
        </p:spPr>
        <p:txBody>
          <a:bodyPr wrap="none" anchor="ctr"/>
          <a:lstStyle/>
          <a:p>
            <a:endParaRPr lang="en-US"/>
          </a:p>
        </p:txBody>
      </p:sp>
      <p:sp>
        <p:nvSpPr>
          <p:cNvPr id="500747" name="Line 11"/>
          <p:cNvSpPr>
            <a:spLocks noChangeShapeType="1"/>
          </p:cNvSpPr>
          <p:nvPr/>
        </p:nvSpPr>
        <p:spPr bwMode="auto">
          <a:xfrm>
            <a:off x="4191000" y="5486400"/>
            <a:ext cx="1371600" cy="0"/>
          </a:xfrm>
          <a:prstGeom prst="line">
            <a:avLst/>
          </a:prstGeom>
          <a:noFill/>
          <a:ln w="38100">
            <a:solidFill>
              <a:schemeClr val="tx1"/>
            </a:solidFill>
            <a:miter lim="800000"/>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0742"/>
                                        </p:tgtEl>
                                        <p:attrNameLst>
                                          <p:attrName>style.visibility</p:attrName>
                                        </p:attrNameLst>
                                      </p:cBhvr>
                                      <p:to>
                                        <p:strVal val="visible"/>
                                      </p:to>
                                    </p:set>
                                    <p:anim calcmode="lin" valueType="num">
                                      <p:cBhvr additive="base">
                                        <p:cTn id="7" dur="500" fill="hold"/>
                                        <p:tgtEl>
                                          <p:spTgt spid="500742"/>
                                        </p:tgtEl>
                                        <p:attrNameLst>
                                          <p:attrName>ppt_x</p:attrName>
                                        </p:attrNameLst>
                                      </p:cBhvr>
                                      <p:tavLst>
                                        <p:tav tm="0">
                                          <p:val>
                                            <p:strVal val="0-#ppt_w/2"/>
                                          </p:val>
                                        </p:tav>
                                        <p:tav tm="100000">
                                          <p:val>
                                            <p:strVal val="#ppt_x"/>
                                          </p:val>
                                        </p:tav>
                                      </p:tavLst>
                                    </p:anim>
                                    <p:anim calcmode="lin" valueType="num">
                                      <p:cBhvr additive="base">
                                        <p:cTn id="8" dur="500" fill="hold"/>
                                        <p:tgtEl>
                                          <p:spTgt spid="5007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0745"/>
                                        </p:tgtEl>
                                        <p:attrNameLst>
                                          <p:attrName>style.visibility</p:attrName>
                                        </p:attrNameLst>
                                      </p:cBhvr>
                                      <p:to>
                                        <p:strVal val="visible"/>
                                      </p:to>
                                    </p:set>
                                    <p:anim calcmode="lin" valueType="num">
                                      <p:cBhvr additive="base">
                                        <p:cTn id="12" dur="500" fill="hold"/>
                                        <p:tgtEl>
                                          <p:spTgt spid="500745"/>
                                        </p:tgtEl>
                                        <p:attrNameLst>
                                          <p:attrName>ppt_x</p:attrName>
                                        </p:attrNameLst>
                                      </p:cBhvr>
                                      <p:tavLst>
                                        <p:tav tm="0">
                                          <p:val>
                                            <p:strVal val="0-#ppt_w/2"/>
                                          </p:val>
                                        </p:tav>
                                        <p:tav tm="100000">
                                          <p:val>
                                            <p:strVal val="#ppt_x"/>
                                          </p:val>
                                        </p:tav>
                                      </p:tavLst>
                                    </p:anim>
                                    <p:anim calcmode="lin" valueType="num">
                                      <p:cBhvr additive="base">
                                        <p:cTn id="13" dur="500" fill="hold"/>
                                        <p:tgtEl>
                                          <p:spTgt spid="5007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0743"/>
                                        </p:tgtEl>
                                        <p:attrNameLst>
                                          <p:attrName>style.visibility</p:attrName>
                                        </p:attrNameLst>
                                      </p:cBhvr>
                                      <p:to>
                                        <p:strVal val="visible"/>
                                      </p:to>
                                    </p:set>
                                    <p:anim calcmode="lin" valueType="num">
                                      <p:cBhvr additive="base">
                                        <p:cTn id="18" dur="500" fill="hold"/>
                                        <p:tgtEl>
                                          <p:spTgt spid="500743"/>
                                        </p:tgtEl>
                                        <p:attrNameLst>
                                          <p:attrName>ppt_x</p:attrName>
                                        </p:attrNameLst>
                                      </p:cBhvr>
                                      <p:tavLst>
                                        <p:tav tm="0">
                                          <p:val>
                                            <p:strVal val="0-#ppt_w/2"/>
                                          </p:val>
                                        </p:tav>
                                        <p:tav tm="100000">
                                          <p:val>
                                            <p:strVal val="#ppt_x"/>
                                          </p:val>
                                        </p:tav>
                                      </p:tavLst>
                                    </p:anim>
                                    <p:anim calcmode="lin" valueType="num">
                                      <p:cBhvr additive="base">
                                        <p:cTn id="19" dur="500" fill="hold"/>
                                        <p:tgtEl>
                                          <p:spTgt spid="50074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500744"/>
                                        </p:tgtEl>
                                        <p:attrNameLst>
                                          <p:attrName>style.visibility</p:attrName>
                                        </p:attrNameLst>
                                      </p:cBhvr>
                                      <p:to>
                                        <p:strVal val="visible"/>
                                      </p:to>
                                    </p:set>
                                    <p:anim calcmode="lin" valueType="num">
                                      <p:cBhvr additive="base">
                                        <p:cTn id="23" dur="500" fill="hold"/>
                                        <p:tgtEl>
                                          <p:spTgt spid="500744"/>
                                        </p:tgtEl>
                                        <p:attrNameLst>
                                          <p:attrName>ppt_x</p:attrName>
                                        </p:attrNameLst>
                                      </p:cBhvr>
                                      <p:tavLst>
                                        <p:tav tm="0">
                                          <p:val>
                                            <p:strVal val="0-#ppt_w/2"/>
                                          </p:val>
                                        </p:tav>
                                        <p:tav tm="100000">
                                          <p:val>
                                            <p:strVal val="#ppt_x"/>
                                          </p:val>
                                        </p:tav>
                                      </p:tavLst>
                                    </p:anim>
                                    <p:anim calcmode="lin" valueType="num">
                                      <p:cBhvr additive="base">
                                        <p:cTn id="24" dur="500" fill="hold"/>
                                        <p:tgtEl>
                                          <p:spTgt spid="500744"/>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500746"/>
                                        </p:tgtEl>
                                        <p:attrNameLst>
                                          <p:attrName>style.visibility</p:attrName>
                                        </p:attrNameLst>
                                      </p:cBhvr>
                                      <p:to>
                                        <p:strVal val="visible"/>
                                      </p:to>
                                    </p:set>
                                    <p:anim calcmode="lin" valueType="num">
                                      <p:cBhvr additive="base">
                                        <p:cTn id="28" dur="500" fill="hold"/>
                                        <p:tgtEl>
                                          <p:spTgt spid="500746"/>
                                        </p:tgtEl>
                                        <p:attrNameLst>
                                          <p:attrName>ppt_x</p:attrName>
                                        </p:attrNameLst>
                                      </p:cBhvr>
                                      <p:tavLst>
                                        <p:tav tm="0">
                                          <p:val>
                                            <p:strVal val="0-#ppt_w/2"/>
                                          </p:val>
                                        </p:tav>
                                        <p:tav tm="100000">
                                          <p:val>
                                            <p:strVal val="#ppt_x"/>
                                          </p:val>
                                        </p:tav>
                                      </p:tavLst>
                                    </p:anim>
                                    <p:anim calcmode="lin" valueType="num">
                                      <p:cBhvr additive="base">
                                        <p:cTn id="29" dur="500" fill="hold"/>
                                        <p:tgtEl>
                                          <p:spTgt spid="50074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00747"/>
                                        </p:tgtEl>
                                        <p:attrNameLst>
                                          <p:attrName>style.visibility</p:attrName>
                                        </p:attrNameLst>
                                      </p:cBhvr>
                                      <p:to>
                                        <p:strVal val="visible"/>
                                      </p:to>
                                    </p:set>
                                    <p:anim calcmode="lin" valueType="num">
                                      <p:cBhvr additive="base">
                                        <p:cTn id="34" dur="500" fill="hold"/>
                                        <p:tgtEl>
                                          <p:spTgt spid="500747"/>
                                        </p:tgtEl>
                                        <p:attrNameLst>
                                          <p:attrName>ppt_x</p:attrName>
                                        </p:attrNameLst>
                                      </p:cBhvr>
                                      <p:tavLst>
                                        <p:tav tm="0">
                                          <p:val>
                                            <p:strVal val="0-#ppt_w/2"/>
                                          </p:val>
                                        </p:tav>
                                        <p:tav tm="100000">
                                          <p:val>
                                            <p:strVal val="#ppt_x"/>
                                          </p:val>
                                        </p:tav>
                                      </p:tavLst>
                                    </p:anim>
                                    <p:anim calcmode="lin" valueType="num">
                                      <p:cBhvr additive="base">
                                        <p:cTn id="35" dur="500" fill="hold"/>
                                        <p:tgtEl>
                                          <p:spTgt spid="500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2" grpId="0" animBg="1" autoUpdateAnimBg="0"/>
      <p:bldP spid="500743" grpId="0" animBg="1"/>
      <p:bldP spid="500744" grpId="0" autoUpdateAnimBg="0"/>
      <p:bldP spid="500745" grpId="0" animBg="1"/>
      <p:bldP spid="500746" grpId="0" animBg="1"/>
      <p:bldP spid="50074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Two related group,  paired t-test. Example</a:t>
            </a:r>
            <a:endParaRPr lang="en-US" sz="4400">
              <a:solidFill>
                <a:schemeClr val="tx2"/>
              </a:solidFill>
              <a:latin typeface="Times New Roman" pitchFamily="18" charset="0"/>
            </a:endParaRPr>
          </a:p>
        </p:txBody>
      </p:sp>
      <p:sp>
        <p:nvSpPr>
          <p:cNvPr id="485379" name="Rectangle 3"/>
          <p:cNvSpPr>
            <a:spLocks noChangeArrowheads="1"/>
          </p:cNvSpPr>
          <p:nvPr/>
        </p:nvSpPr>
        <p:spPr bwMode="auto">
          <a:xfrm>
            <a:off x="914400" y="1752600"/>
            <a:ext cx="7772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means from  two related variabless</a:t>
            </a:r>
            <a:endParaRPr lang="fi-FI">
              <a:latin typeface="Times New Roman" pitchFamily="18" charset="0"/>
            </a:endParaRPr>
          </a:p>
        </p:txBody>
      </p:sp>
      <p:sp>
        <p:nvSpPr>
          <p:cNvPr id="485380" name="Text Box 4"/>
          <p:cNvSpPr txBox="1">
            <a:spLocks noChangeArrowheads="1"/>
          </p:cNvSpPr>
          <p:nvPr/>
        </p:nvSpPr>
        <p:spPr bwMode="auto">
          <a:xfrm>
            <a:off x="1295400" y="2387600"/>
            <a:ext cx="7483475" cy="762000"/>
          </a:xfrm>
          <a:prstGeom prst="rect">
            <a:avLst/>
          </a:prstGeom>
          <a:noFill/>
          <a:ln w="9525">
            <a:noFill/>
            <a:miter lim="800000"/>
            <a:headEnd/>
            <a:tailEnd/>
          </a:ln>
          <a:effectLst/>
        </p:spPr>
        <p:txBody>
          <a:bodyPr>
            <a:spAutoFit/>
          </a:bodyPr>
          <a:lstStyle/>
          <a:p>
            <a:pPr algn="just">
              <a:spcBef>
                <a:spcPct val="0"/>
              </a:spcBef>
              <a:buFontTx/>
              <a:buNone/>
            </a:pPr>
            <a:r>
              <a:rPr lang="fi-FI"/>
              <a:t>Study of the effects of anticonvulsant therapy on bone disease in the elderly. </a:t>
            </a:r>
          </a:p>
        </p:txBody>
      </p:sp>
      <p:sp>
        <p:nvSpPr>
          <p:cNvPr id="485381" name="Text Box 5"/>
          <p:cNvSpPr txBox="1">
            <a:spLocks noChangeArrowheads="1"/>
          </p:cNvSpPr>
          <p:nvPr/>
        </p:nvSpPr>
        <p:spPr bwMode="auto">
          <a:xfrm>
            <a:off x="1355725" y="3200400"/>
            <a:ext cx="7407275" cy="762000"/>
          </a:xfrm>
          <a:prstGeom prst="rect">
            <a:avLst/>
          </a:prstGeom>
          <a:noFill/>
          <a:ln w="9525">
            <a:noFill/>
            <a:miter lim="800000"/>
            <a:headEnd/>
            <a:tailEnd/>
          </a:ln>
          <a:effectLst/>
        </p:spPr>
        <p:txBody>
          <a:bodyPr>
            <a:spAutoFit/>
          </a:bodyPr>
          <a:lstStyle/>
          <a:p>
            <a:pPr>
              <a:spcBef>
                <a:spcPct val="0"/>
              </a:spcBef>
              <a:buFontTx/>
              <a:buNone/>
            </a:pPr>
            <a:r>
              <a:rPr lang="fi-FI">
                <a:solidFill>
                  <a:srgbClr val="339933"/>
                </a:solidFill>
              </a:rPr>
              <a:t>Study design:</a:t>
            </a:r>
            <a:endParaRPr lang="fi-FI"/>
          </a:p>
          <a:p>
            <a:pPr>
              <a:spcBef>
                <a:spcPct val="0"/>
              </a:spcBef>
              <a:buFontTx/>
              <a:buNone/>
            </a:pPr>
            <a:r>
              <a:rPr lang="fi-FI">
                <a:solidFill>
                  <a:srgbClr val="0511F9"/>
                </a:solidFill>
              </a:rPr>
              <a:t>Sample:</a:t>
            </a:r>
            <a:r>
              <a:rPr lang="fi-FI"/>
              <a:t> 	group of treated patients (n=40) 	</a:t>
            </a:r>
            <a:endParaRPr kumimoji="0" lang="en-US"/>
          </a:p>
        </p:txBody>
      </p:sp>
      <p:sp>
        <p:nvSpPr>
          <p:cNvPr id="485382" name="Text Box 6"/>
          <p:cNvSpPr txBox="1">
            <a:spLocks noChangeArrowheads="1"/>
          </p:cNvSpPr>
          <p:nvPr/>
        </p:nvSpPr>
        <p:spPr bwMode="auto">
          <a:xfrm>
            <a:off x="1371600" y="4114800"/>
            <a:ext cx="7331075" cy="762000"/>
          </a:xfrm>
          <a:prstGeom prst="rect">
            <a:avLst/>
          </a:prstGeom>
          <a:noFill/>
          <a:ln w="9525">
            <a:noFill/>
            <a:miter lim="800000"/>
            <a:headEnd/>
            <a:tailEnd/>
          </a:ln>
          <a:effectLst/>
        </p:spPr>
        <p:txBody>
          <a:bodyPr>
            <a:spAutoFit/>
          </a:bodyPr>
          <a:lstStyle/>
          <a:p>
            <a:pPr>
              <a:spcBef>
                <a:spcPct val="0"/>
              </a:spcBef>
              <a:buFontTx/>
              <a:buNone/>
            </a:pPr>
            <a:r>
              <a:rPr lang="fi-FI">
                <a:solidFill>
                  <a:srgbClr val="0511F9"/>
                </a:solidFill>
              </a:rPr>
              <a:t>Outcome measure:</a:t>
            </a:r>
            <a:r>
              <a:rPr lang="fi-FI"/>
              <a:t> 	serum calcium concentration 				before and after operation</a:t>
            </a:r>
            <a:endParaRPr kumimoji="0" lang="en-US"/>
          </a:p>
        </p:txBody>
      </p:sp>
      <p:sp>
        <p:nvSpPr>
          <p:cNvPr id="485383" name="Text Box 7"/>
          <p:cNvSpPr txBox="1">
            <a:spLocks noChangeArrowheads="1"/>
          </p:cNvSpPr>
          <p:nvPr/>
        </p:nvSpPr>
        <p:spPr bwMode="auto">
          <a:xfrm>
            <a:off x="1371600" y="4800600"/>
            <a:ext cx="7543800" cy="1196975"/>
          </a:xfrm>
          <a:prstGeom prst="rect">
            <a:avLst/>
          </a:prstGeom>
          <a:noFill/>
          <a:ln w="9525">
            <a:noFill/>
            <a:miter lim="800000"/>
            <a:headEnd/>
            <a:tailEnd/>
          </a:ln>
          <a:effectLst/>
        </p:spPr>
        <p:txBody>
          <a:bodyPr>
            <a:spAutoFit/>
          </a:bodyPr>
          <a:lstStyle/>
          <a:p>
            <a:pPr>
              <a:lnSpc>
                <a:spcPct val="110000"/>
              </a:lnSpc>
              <a:spcBef>
                <a:spcPct val="0"/>
              </a:spcBef>
              <a:buFontTx/>
              <a:buNone/>
            </a:pPr>
            <a:r>
              <a:rPr lang="en-US">
                <a:solidFill>
                  <a:srgbClr val="0511F9"/>
                </a:solidFill>
              </a:rPr>
              <a:t>Research question: 	</a:t>
            </a:r>
            <a:r>
              <a:rPr lang="fi-FI"/>
              <a:t>Whether the mean serum 			consentration statistically  					significantly differ before and after operation?</a:t>
            </a:r>
            <a:endParaRPr lang="en-US"/>
          </a:p>
        </p:txBody>
      </p:sp>
      <p:sp>
        <p:nvSpPr>
          <p:cNvPr id="485384" name="Text Box 8"/>
          <p:cNvSpPr txBox="1">
            <a:spLocks noChangeArrowheads="1"/>
          </p:cNvSpPr>
          <p:nvPr/>
        </p:nvSpPr>
        <p:spPr bwMode="auto">
          <a:xfrm>
            <a:off x="1371600" y="5949950"/>
            <a:ext cx="6781800"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Test of significance: </a:t>
            </a:r>
            <a:r>
              <a:rPr lang="en-US"/>
              <a:t>paired</a:t>
            </a:r>
            <a:r>
              <a:rPr lang="fi-FI"/>
              <a:t> t-test</a:t>
            </a:r>
            <a:endParaRPr lang="en-US" sz="24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5384"/>
                                        </p:tgtEl>
                                        <p:attrNameLst>
                                          <p:attrName>style.visibility</p:attrName>
                                        </p:attrNameLst>
                                      </p:cBhvr>
                                      <p:to>
                                        <p:strVal val="visible"/>
                                      </p:to>
                                    </p:set>
                                    <p:anim calcmode="lin" valueType="num">
                                      <p:cBhvr additive="base">
                                        <p:cTn id="7" dur="500" fill="hold"/>
                                        <p:tgtEl>
                                          <p:spTgt spid="485384"/>
                                        </p:tgtEl>
                                        <p:attrNameLst>
                                          <p:attrName>ppt_x</p:attrName>
                                        </p:attrNameLst>
                                      </p:cBhvr>
                                      <p:tavLst>
                                        <p:tav tm="0">
                                          <p:val>
                                            <p:strVal val="#ppt_x"/>
                                          </p:val>
                                        </p:tav>
                                        <p:tav tm="100000">
                                          <p:val>
                                            <p:strVal val="#ppt_x"/>
                                          </p:val>
                                        </p:tav>
                                      </p:tavLst>
                                    </p:anim>
                                    <p:anim calcmode="lin" valueType="num">
                                      <p:cBhvr additive="base">
                                        <p:cTn id="8" dur="500" fill="hold"/>
                                        <p:tgtEl>
                                          <p:spTgt spid="4853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3200">
                <a:solidFill>
                  <a:srgbClr val="FF0000"/>
                </a:solidFill>
                <a:latin typeface="Times New Roman" pitchFamily="18" charset="0"/>
              </a:rPr>
              <a:t>k</a:t>
            </a:r>
            <a:r>
              <a:rPr lang="en-US" sz="2800">
                <a:solidFill>
                  <a:srgbClr val="FF0000"/>
                </a:solidFill>
                <a:latin typeface="Times New Roman" pitchFamily="18" charset="0"/>
              </a:rPr>
              <a:t> unrelated group,  one -way ANOVA test. Example</a:t>
            </a:r>
            <a:endParaRPr lang="en-US" sz="4400">
              <a:solidFill>
                <a:schemeClr val="tx2"/>
              </a:solidFill>
              <a:latin typeface="Times New Roman" pitchFamily="18" charset="0"/>
            </a:endParaRPr>
          </a:p>
        </p:txBody>
      </p:sp>
      <p:sp>
        <p:nvSpPr>
          <p:cNvPr id="482307" name="Rectangle 3"/>
          <p:cNvSpPr>
            <a:spLocks noChangeArrowheads="1"/>
          </p:cNvSpPr>
          <p:nvPr/>
        </p:nvSpPr>
        <p:spPr bwMode="auto">
          <a:xfrm>
            <a:off x="914400" y="1752600"/>
            <a:ext cx="77724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means from  k unrelated groups</a:t>
            </a:r>
            <a:endParaRPr lang="fi-FI">
              <a:latin typeface="Times New Roman" pitchFamily="18" charset="0"/>
            </a:endParaRPr>
          </a:p>
        </p:txBody>
      </p:sp>
      <p:sp>
        <p:nvSpPr>
          <p:cNvPr id="482308" name="Text Box 4"/>
          <p:cNvSpPr txBox="1">
            <a:spLocks noChangeArrowheads="1"/>
          </p:cNvSpPr>
          <p:nvPr/>
        </p:nvSpPr>
        <p:spPr bwMode="auto">
          <a:xfrm>
            <a:off x="1295400" y="2387600"/>
            <a:ext cx="7483475" cy="762000"/>
          </a:xfrm>
          <a:prstGeom prst="rect">
            <a:avLst/>
          </a:prstGeom>
          <a:noFill/>
          <a:ln w="9525">
            <a:noFill/>
            <a:miter lim="800000"/>
            <a:headEnd/>
            <a:tailEnd/>
          </a:ln>
          <a:effectLst/>
        </p:spPr>
        <p:txBody>
          <a:bodyPr>
            <a:spAutoFit/>
          </a:bodyPr>
          <a:lstStyle/>
          <a:p>
            <a:pPr algn="just">
              <a:spcBef>
                <a:spcPct val="0"/>
              </a:spcBef>
              <a:buFontTx/>
              <a:buNone/>
            </a:pPr>
            <a:r>
              <a:rPr lang="fi-FI"/>
              <a:t>Study of the effects of two different drugs (A and B) on weight reduction. </a:t>
            </a:r>
          </a:p>
        </p:txBody>
      </p:sp>
      <p:sp>
        <p:nvSpPr>
          <p:cNvPr id="482309" name="Text Box 5"/>
          <p:cNvSpPr txBox="1">
            <a:spLocks noChangeArrowheads="1"/>
          </p:cNvSpPr>
          <p:nvPr/>
        </p:nvSpPr>
        <p:spPr bwMode="auto">
          <a:xfrm>
            <a:off x="1295400" y="3124200"/>
            <a:ext cx="7407275" cy="1431925"/>
          </a:xfrm>
          <a:prstGeom prst="rect">
            <a:avLst/>
          </a:prstGeom>
          <a:noFill/>
          <a:ln w="9525">
            <a:noFill/>
            <a:miter lim="800000"/>
            <a:headEnd/>
            <a:tailEnd/>
          </a:ln>
          <a:effectLst/>
        </p:spPr>
        <p:txBody>
          <a:bodyPr>
            <a:spAutoFit/>
          </a:bodyPr>
          <a:lstStyle/>
          <a:p>
            <a:pPr>
              <a:spcBef>
                <a:spcPct val="0"/>
              </a:spcBef>
              <a:buFontTx/>
              <a:buNone/>
              <a:tabLst>
                <a:tab pos="1195388" algn="l"/>
              </a:tabLst>
            </a:pPr>
            <a:r>
              <a:rPr lang="fi-FI">
                <a:solidFill>
                  <a:srgbClr val="339933"/>
                </a:solidFill>
              </a:rPr>
              <a:t>Study design:</a:t>
            </a:r>
            <a:endParaRPr lang="fi-FI"/>
          </a:p>
          <a:p>
            <a:pPr>
              <a:spcBef>
                <a:spcPct val="0"/>
              </a:spcBef>
              <a:buFontTx/>
              <a:buNone/>
              <a:tabLst>
                <a:tab pos="1195388" algn="l"/>
              </a:tabLst>
            </a:pPr>
            <a:r>
              <a:rPr lang="fi-FI">
                <a:solidFill>
                  <a:srgbClr val="0511F9"/>
                </a:solidFill>
              </a:rPr>
              <a:t>Samples:</a:t>
            </a:r>
            <a:r>
              <a:rPr lang="fi-FI"/>
              <a:t> group of patients treated with drug A  (n=32) </a:t>
            </a:r>
          </a:p>
          <a:p>
            <a:pPr>
              <a:spcBef>
                <a:spcPct val="0"/>
              </a:spcBef>
              <a:buFontTx/>
              <a:buNone/>
              <a:tabLst>
                <a:tab pos="1195388" algn="l"/>
              </a:tabLst>
            </a:pPr>
            <a:r>
              <a:rPr lang="fi-FI"/>
              <a:t>	group of patientstreated with drug B  (n=35) </a:t>
            </a:r>
          </a:p>
          <a:p>
            <a:pPr>
              <a:spcBef>
                <a:spcPct val="0"/>
              </a:spcBef>
              <a:buFontTx/>
              <a:buNone/>
              <a:tabLst>
                <a:tab pos="1195388" algn="l"/>
              </a:tabLst>
            </a:pPr>
            <a:r>
              <a:rPr lang="fi-FI"/>
              <a:t>	control group  (n=40)</a:t>
            </a:r>
            <a:endParaRPr lang="en-US"/>
          </a:p>
        </p:txBody>
      </p:sp>
      <p:sp>
        <p:nvSpPr>
          <p:cNvPr id="482310" name="Text Box 6"/>
          <p:cNvSpPr txBox="1">
            <a:spLocks noChangeArrowheads="1"/>
          </p:cNvSpPr>
          <p:nvPr/>
        </p:nvSpPr>
        <p:spPr bwMode="auto">
          <a:xfrm>
            <a:off x="1295400" y="4648200"/>
            <a:ext cx="7331075" cy="427038"/>
          </a:xfrm>
          <a:prstGeom prst="rect">
            <a:avLst/>
          </a:prstGeom>
          <a:noFill/>
          <a:ln w="9525">
            <a:noFill/>
            <a:miter lim="800000"/>
            <a:headEnd/>
            <a:tailEnd/>
          </a:ln>
          <a:effectLst/>
        </p:spPr>
        <p:txBody>
          <a:bodyPr>
            <a:spAutoFit/>
          </a:bodyPr>
          <a:lstStyle/>
          <a:p>
            <a:pPr>
              <a:spcBef>
                <a:spcPct val="0"/>
              </a:spcBef>
              <a:buFontTx/>
              <a:buNone/>
            </a:pPr>
            <a:r>
              <a:rPr lang="fi-FI">
                <a:solidFill>
                  <a:srgbClr val="0511F9"/>
                </a:solidFill>
              </a:rPr>
              <a:t>Outcome measure:</a:t>
            </a:r>
            <a:r>
              <a:rPr lang="fi-FI"/>
              <a:t> weight reduction</a:t>
            </a:r>
            <a:endParaRPr kumimoji="0" lang="en-US"/>
          </a:p>
        </p:txBody>
      </p:sp>
      <p:sp>
        <p:nvSpPr>
          <p:cNvPr id="482311" name="Text Box 7"/>
          <p:cNvSpPr txBox="1">
            <a:spLocks noChangeArrowheads="1"/>
          </p:cNvSpPr>
          <p:nvPr/>
        </p:nvSpPr>
        <p:spPr bwMode="auto">
          <a:xfrm>
            <a:off x="1295400" y="5038725"/>
            <a:ext cx="7543800" cy="828675"/>
          </a:xfrm>
          <a:prstGeom prst="rect">
            <a:avLst/>
          </a:prstGeom>
          <a:noFill/>
          <a:ln w="9525">
            <a:noFill/>
            <a:miter lim="800000"/>
            <a:headEnd/>
            <a:tailEnd/>
          </a:ln>
          <a:effectLst/>
        </p:spPr>
        <p:txBody>
          <a:bodyPr>
            <a:spAutoFit/>
          </a:bodyPr>
          <a:lstStyle/>
          <a:p>
            <a:pPr>
              <a:lnSpc>
                <a:spcPct val="110000"/>
              </a:lnSpc>
              <a:spcBef>
                <a:spcPct val="0"/>
              </a:spcBef>
              <a:buFontTx/>
              <a:buNone/>
            </a:pPr>
            <a:r>
              <a:rPr lang="en-US">
                <a:solidFill>
                  <a:srgbClr val="0511F9"/>
                </a:solidFill>
              </a:rPr>
              <a:t>Research question: </a:t>
            </a:r>
            <a:r>
              <a:rPr lang="fi-FI"/>
              <a:t>Whether the groups statistically  			significantly differ in mean weight reduction?</a:t>
            </a:r>
            <a:endParaRPr lang="en-US"/>
          </a:p>
        </p:txBody>
      </p:sp>
      <p:sp>
        <p:nvSpPr>
          <p:cNvPr id="482312" name="Text Box 8"/>
          <p:cNvSpPr txBox="1">
            <a:spLocks noChangeArrowheads="1"/>
          </p:cNvSpPr>
          <p:nvPr/>
        </p:nvSpPr>
        <p:spPr bwMode="auto">
          <a:xfrm>
            <a:off x="1295400" y="6019800"/>
            <a:ext cx="6781800"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Test of significance: </a:t>
            </a:r>
            <a:r>
              <a:rPr lang="en-US"/>
              <a:t>one</a:t>
            </a:r>
            <a:r>
              <a:rPr lang="fi-FI"/>
              <a:t>-way ANOVA test</a:t>
            </a:r>
            <a:endParaRPr lang="en-US" sz="24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2312"/>
                                        </p:tgtEl>
                                        <p:attrNameLst>
                                          <p:attrName>style.visibility</p:attrName>
                                        </p:attrNameLst>
                                      </p:cBhvr>
                                      <p:to>
                                        <p:strVal val="visible"/>
                                      </p:to>
                                    </p:set>
                                    <p:anim calcmode="lin" valueType="num">
                                      <p:cBhvr additive="base">
                                        <p:cTn id="7" dur="500" fill="hold"/>
                                        <p:tgtEl>
                                          <p:spTgt spid="482312"/>
                                        </p:tgtEl>
                                        <p:attrNameLst>
                                          <p:attrName>ppt_x</p:attrName>
                                        </p:attrNameLst>
                                      </p:cBhvr>
                                      <p:tavLst>
                                        <p:tav tm="0">
                                          <p:val>
                                            <p:strVal val="#ppt_x"/>
                                          </p:val>
                                        </p:tav>
                                        <p:tav tm="100000">
                                          <p:val>
                                            <p:strVal val="#ppt_x"/>
                                          </p:val>
                                        </p:tav>
                                      </p:tavLst>
                                    </p:anim>
                                    <p:anim calcmode="lin" valueType="num">
                                      <p:cBhvr additive="base">
                                        <p:cTn id="8" dur="500" fill="hold"/>
                                        <p:tgtEl>
                                          <p:spTgt spid="482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3200">
                <a:solidFill>
                  <a:srgbClr val="FF0000"/>
                </a:solidFill>
                <a:latin typeface="Times New Roman" pitchFamily="18" charset="0"/>
              </a:rPr>
              <a:t>k</a:t>
            </a:r>
            <a:r>
              <a:rPr lang="en-US" sz="2800">
                <a:solidFill>
                  <a:srgbClr val="FF0000"/>
                </a:solidFill>
                <a:latin typeface="Times New Roman" pitchFamily="18" charset="0"/>
              </a:rPr>
              <a:t> unrelated group,  one -way ANOVA test. Example</a:t>
            </a:r>
            <a:endParaRPr lang="en-US" sz="4400">
              <a:solidFill>
                <a:schemeClr val="tx2"/>
              </a:solidFill>
              <a:latin typeface="Times New Roman" pitchFamily="18" charset="0"/>
            </a:endParaRPr>
          </a:p>
        </p:txBody>
      </p:sp>
      <p:sp>
        <p:nvSpPr>
          <p:cNvPr id="486403" name="Rectangle 3"/>
          <p:cNvSpPr>
            <a:spLocks noChangeArrowheads="1"/>
          </p:cNvSpPr>
          <p:nvPr/>
        </p:nvSpPr>
        <p:spPr bwMode="auto">
          <a:xfrm>
            <a:off x="914400" y="2286000"/>
            <a:ext cx="7772400" cy="10668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T</a:t>
            </a:r>
            <a:r>
              <a:rPr lang="fi-FI"/>
              <a:t>he group means compared with the overall mean of the sample</a:t>
            </a:r>
            <a:endParaRPr lang="fi-FI" sz="2000"/>
          </a:p>
        </p:txBody>
      </p:sp>
      <p:sp>
        <p:nvSpPr>
          <p:cNvPr id="486405" name="Text Box 5"/>
          <p:cNvSpPr txBox="1">
            <a:spLocks noChangeArrowheads="1"/>
          </p:cNvSpPr>
          <p:nvPr/>
        </p:nvSpPr>
        <p:spPr bwMode="auto">
          <a:xfrm>
            <a:off x="1295400" y="3505200"/>
            <a:ext cx="7407275" cy="2701925"/>
          </a:xfrm>
          <a:prstGeom prst="rect">
            <a:avLst/>
          </a:prstGeom>
          <a:noFill/>
          <a:ln w="9525">
            <a:noFill/>
            <a:miter lim="800000"/>
            <a:headEnd/>
            <a:tailEnd/>
          </a:ln>
          <a:effectLst/>
        </p:spPr>
        <p:txBody>
          <a:bodyPr>
            <a:spAutoFit/>
          </a:bodyPr>
          <a:lstStyle/>
          <a:p>
            <a:pPr>
              <a:lnSpc>
                <a:spcPct val="130000"/>
              </a:lnSpc>
              <a:spcBef>
                <a:spcPct val="0"/>
              </a:spcBef>
              <a:buFontTx/>
              <a:buNone/>
              <a:tabLst>
                <a:tab pos="1195388" algn="l"/>
              </a:tabLst>
            </a:pPr>
            <a:r>
              <a:rPr lang="fi-FI"/>
              <a:t>Visual examination of the individual group means may yield no clear answer about which of the means are different</a:t>
            </a:r>
          </a:p>
          <a:p>
            <a:pPr>
              <a:lnSpc>
                <a:spcPct val="130000"/>
              </a:lnSpc>
              <a:spcBef>
                <a:spcPct val="0"/>
              </a:spcBef>
              <a:buFontTx/>
              <a:buNone/>
              <a:tabLst>
                <a:tab pos="1195388" algn="l"/>
              </a:tabLst>
            </a:pPr>
            <a:endParaRPr lang="fi-FI"/>
          </a:p>
          <a:p>
            <a:pPr>
              <a:lnSpc>
                <a:spcPct val="130000"/>
              </a:lnSpc>
              <a:spcBef>
                <a:spcPct val="0"/>
              </a:spcBef>
              <a:buFontTx/>
              <a:buNone/>
              <a:tabLst>
                <a:tab pos="1195388" algn="l"/>
              </a:tabLst>
            </a:pPr>
            <a:r>
              <a:rPr lang="fi-FI"/>
              <a:t>Additionally post-hoc tests can be used (Scheffe or Bonferroni)</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3200">
                <a:solidFill>
                  <a:srgbClr val="FF0000"/>
                </a:solidFill>
                <a:latin typeface="Times New Roman" pitchFamily="18" charset="0"/>
              </a:rPr>
              <a:t>k</a:t>
            </a:r>
            <a:r>
              <a:rPr lang="en-US" sz="2800">
                <a:solidFill>
                  <a:srgbClr val="FF0000"/>
                </a:solidFill>
                <a:latin typeface="Times New Roman" pitchFamily="18" charset="0"/>
              </a:rPr>
              <a:t> related group,  two -way ANOVA test. Example</a:t>
            </a:r>
            <a:endParaRPr lang="en-US" sz="4400">
              <a:solidFill>
                <a:schemeClr val="tx2"/>
              </a:solidFill>
              <a:latin typeface="Times New Roman" pitchFamily="18" charset="0"/>
            </a:endParaRPr>
          </a:p>
        </p:txBody>
      </p:sp>
      <p:sp>
        <p:nvSpPr>
          <p:cNvPr id="484355" name="Rectangle 3"/>
          <p:cNvSpPr>
            <a:spLocks noChangeArrowheads="1"/>
          </p:cNvSpPr>
          <p:nvPr/>
        </p:nvSpPr>
        <p:spPr bwMode="auto">
          <a:xfrm>
            <a:off x="914400" y="1752600"/>
            <a:ext cx="7772400" cy="5334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fi-FI"/>
              <a:t>Comparison of means for k related variables</a:t>
            </a:r>
            <a:endParaRPr lang="fi-FI">
              <a:latin typeface="Times New Roman" pitchFamily="18" charset="0"/>
            </a:endParaRPr>
          </a:p>
        </p:txBody>
      </p:sp>
      <p:sp>
        <p:nvSpPr>
          <p:cNvPr id="484356" name="Text Box 4"/>
          <p:cNvSpPr txBox="1">
            <a:spLocks noChangeArrowheads="1"/>
          </p:cNvSpPr>
          <p:nvPr/>
        </p:nvSpPr>
        <p:spPr bwMode="auto">
          <a:xfrm>
            <a:off x="1295400" y="2438400"/>
            <a:ext cx="7483475" cy="427038"/>
          </a:xfrm>
          <a:prstGeom prst="rect">
            <a:avLst/>
          </a:prstGeom>
          <a:noFill/>
          <a:ln w="9525">
            <a:noFill/>
            <a:miter lim="800000"/>
            <a:headEnd/>
            <a:tailEnd/>
          </a:ln>
          <a:effectLst/>
        </p:spPr>
        <p:txBody>
          <a:bodyPr>
            <a:spAutoFit/>
          </a:bodyPr>
          <a:lstStyle/>
          <a:p>
            <a:pPr algn="just">
              <a:spcBef>
                <a:spcPct val="0"/>
              </a:spcBef>
              <a:buFontTx/>
              <a:buNone/>
            </a:pPr>
            <a:r>
              <a:rPr lang="fi-FI"/>
              <a:t>Study of the effects of drugs A  on weight reduction. </a:t>
            </a:r>
          </a:p>
        </p:txBody>
      </p:sp>
      <p:sp>
        <p:nvSpPr>
          <p:cNvPr id="484357" name="Text Box 5"/>
          <p:cNvSpPr txBox="1">
            <a:spLocks noChangeArrowheads="1"/>
          </p:cNvSpPr>
          <p:nvPr/>
        </p:nvSpPr>
        <p:spPr bwMode="auto">
          <a:xfrm>
            <a:off x="1295400" y="3276600"/>
            <a:ext cx="7407275" cy="1096963"/>
          </a:xfrm>
          <a:prstGeom prst="rect">
            <a:avLst/>
          </a:prstGeom>
          <a:noFill/>
          <a:ln w="9525">
            <a:noFill/>
            <a:miter lim="800000"/>
            <a:headEnd/>
            <a:tailEnd/>
          </a:ln>
          <a:effectLst/>
        </p:spPr>
        <p:txBody>
          <a:bodyPr>
            <a:spAutoFit/>
          </a:bodyPr>
          <a:lstStyle/>
          <a:p>
            <a:pPr>
              <a:spcBef>
                <a:spcPct val="0"/>
              </a:spcBef>
              <a:buFontTx/>
              <a:buNone/>
              <a:tabLst>
                <a:tab pos="1195388" algn="l"/>
              </a:tabLst>
            </a:pPr>
            <a:r>
              <a:rPr lang="fi-FI">
                <a:solidFill>
                  <a:srgbClr val="339933"/>
                </a:solidFill>
              </a:rPr>
              <a:t>Study design:</a:t>
            </a:r>
            <a:endParaRPr lang="fi-FI"/>
          </a:p>
          <a:p>
            <a:pPr>
              <a:spcBef>
                <a:spcPct val="0"/>
              </a:spcBef>
              <a:buFontTx/>
              <a:buNone/>
              <a:tabLst>
                <a:tab pos="1195388" algn="l"/>
              </a:tabLst>
            </a:pPr>
            <a:r>
              <a:rPr lang="fi-FI">
                <a:solidFill>
                  <a:srgbClr val="0511F9"/>
                </a:solidFill>
              </a:rPr>
              <a:t>Samples:</a:t>
            </a:r>
            <a:r>
              <a:rPr lang="fi-FI"/>
              <a:t> group of patients treated with drug A  (</a:t>
            </a:r>
            <a:r>
              <a:rPr lang="fi-FI">
                <a:solidFill>
                  <a:srgbClr val="FF0000"/>
                </a:solidFill>
              </a:rPr>
              <a:t>n=35</a:t>
            </a:r>
            <a:r>
              <a:rPr lang="fi-FI"/>
              <a:t>) </a:t>
            </a:r>
          </a:p>
          <a:p>
            <a:pPr>
              <a:spcBef>
                <a:spcPct val="0"/>
              </a:spcBef>
              <a:buFontTx/>
              <a:buNone/>
              <a:tabLst>
                <a:tab pos="1195388" algn="l"/>
              </a:tabLst>
            </a:pPr>
            <a:r>
              <a:rPr lang="fi-FI"/>
              <a:t>	control group  (</a:t>
            </a:r>
            <a:r>
              <a:rPr lang="fi-FI">
                <a:solidFill>
                  <a:srgbClr val="FF0000"/>
                </a:solidFill>
              </a:rPr>
              <a:t>n=40</a:t>
            </a:r>
            <a:r>
              <a:rPr lang="fi-FI"/>
              <a:t>)</a:t>
            </a:r>
            <a:endParaRPr lang="en-US"/>
          </a:p>
        </p:txBody>
      </p:sp>
      <p:sp>
        <p:nvSpPr>
          <p:cNvPr id="484358" name="Text Box 6"/>
          <p:cNvSpPr txBox="1">
            <a:spLocks noChangeArrowheads="1"/>
          </p:cNvSpPr>
          <p:nvPr/>
        </p:nvSpPr>
        <p:spPr bwMode="auto">
          <a:xfrm>
            <a:off x="1371600" y="4876800"/>
            <a:ext cx="7331075" cy="762000"/>
          </a:xfrm>
          <a:prstGeom prst="rect">
            <a:avLst/>
          </a:prstGeom>
          <a:noFill/>
          <a:ln w="9525">
            <a:noFill/>
            <a:miter lim="800000"/>
            <a:headEnd/>
            <a:tailEnd/>
          </a:ln>
          <a:effectLst/>
        </p:spPr>
        <p:txBody>
          <a:bodyPr>
            <a:spAutoFit/>
          </a:bodyPr>
          <a:lstStyle/>
          <a:p>
            <a:pPr>
              <a:spcBef>
                <a:spcPct val="0"/>
              </a:spcBef>
              <a:buFontTx/>
              <a:buNone/>
              <a:tabLst>
                <a:tab pos="1366838" algn="l"/>
                <a:tab pos="2403475" algn="l"/>
              </a:tabLst>
            </a:pPr>
            <a:r>
              <a:rPr lang="fi-FI">
                <a:solidFill>
                  <a:srgbClr val="0511F9"/>
                </a:solidFill>
              </a:rPr>
              <a:t>Outcome measure:</a:t>
            </a:r>
            <a:r>
              <a:rPr lang="fi-FI"/>
              <a:t> weight in Time 1 (before using 			drug) and Time 2 (after using drug) </a:t>
            </a:r>
            <a:endParaRPr kumimoji="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3200">
                <a:solidFill>
                  <a:srgbClr val="FF0000"/>
                </a:solidFill>
                <a:latin typeface="Times New Roman" pitchFamily="18" charset="0"/>
              </a:rPr>
              <a:t>k</a:t>
            </a:r>
            <a:r>
              <a:rPr lang="en-US" sz="2800">
                <a:solidFill>
                  <a:srgbClr val="FF0000"/>
                </a:solidFill>
                <a:latin typeface="Times New Roman" pitchFamily="18" charset="0"/>
              </a:rPr>
              <a:t> related group,  two -way ANOVA test. Example</a:t>
            </a:r>
            <a:endParaRPr lang="en-US" sz="4400">
              <a:solidFill>
                <a:schemeClr val="tx2"/>
              </a:solidFill>
              <a:latin typeface="Times New Roman" pitchFamily="18" charset="0"/>
            </a:endParaRPr>
          </a:p>
        </p:txBody>
      </p:sp>
      <p:sp>
        <p:nvSpPr>
          <p:cNvPr id="487427" name="Rectangle 3"/>
          <p:cNvSpPr>
            <a:spLocks noChangeArrowheads="1"/>
          </p:cNvSpPr>
          <p:nvPr/>
        </p:nvSpPr>
        <p:spPr bwMode="auto">
          <a:xfrm>
            <a:off x="914400" y="1752600"/>
            <a:ext cx="7772400" cy="5334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None/>
            </a:pPr>
            <a:r>
              <a:rPr lang="fi-FI">
                <a:latin typeface="Times New Roman" pitchFamily="18" charset="0"/>
              </a:rPr>
              <a:t>	 </a:t>
            </a:r>
            <a:r>
              <a:rPr lang="en-US">
                <a:solidFill>
                  <a:srgbClr val="0511F9"/>
                </a:solidFill>
              </a:rPr>
              <a:t>Research questions: </a:t>
            </a:r>
          </a:p>
        </p:txBody>
      </p:sp>
      <p:sp>
        <p:nvSpPr>
          <p:cNvPr id="487430" name="Text Box 6"/>
          <p:cNvSpPr txBox="1">
            <a:spLocks noChangeArrowheads="1"/>
          </p:cNvSpPr>
          <p:nvPr/>
        </p:nvSpPr>
        <p:spPr bwMode="auto">
          <a:xfrm>
            <a:off x="914400" y="2286000"/>
            <a:ext cx="7331075" cy="828675"/>
          </a:xfrm>
          <a:prstGeom prst="rect">
            <a:avLst/>
          </a:prstGeom>
          <a:noFill/>
          <a:ln w="9525">
            <a:noFill/>
            <a:miter lim="800000"/>
            <a:headEnd/>
            <a:tailEnd/>
          </a:ln>
          <a:effectLst/>
        </p:spPr>
        <p:txBody>
          <a:bodyPr>
            <a:spAutoFit/>
          </a:bodyPr>
          <a:lstStyle/>
          <a:p>
            <a:pPr lvl="1">
              <a:lnSpc>
                <a:spcPct val="110000"/>
              </a:lnSpc>
              <a:spcBef>
                <a:spcPct val="0"/>
              </a:spcBef>
              <a:tabLst>
                <a:tab pos="1366838" algn="l"/>
                <a:tab pos="2403475" algn="l"/>
              </a:tabLst>
            </a:pPr>
            <a:r>
              <a:rPr lang="fi-FI"/>
              <a:t> Whether the weight of the persons statistically   </a:t>
            </a:r>
          </a:p>
          <a:p>
            <a:pPr lvl="1">
              <a:lnSpc>
                <a:spcPct val="110000"/>
              </a:lnSpc>
              <a:spcBef>
                <a:spcPct val="0"/>
              </a:spcBef>
              <a:buFontTx/>
              <a:buNone/>
              <a:tabLst>
                <a:tab pos="1366838" algn="l"/>
                <a:tab pos="2403475" algn="l"/>
              </a:tabLst>
            </a:pPr>
            <a:r>
              <a:rPr lang="fi-FI"/>
              <a:t>  significantly changed over time?</a:t>
            </a:r>
            <a:r>
              <a:rPr lang="fi-FI">
                <a:latin typeface="Times New Roman" pitchFamily="18" charset="0"/>
              </a:rPr>
              <a:t> </a:t>
            </a:r>
            <a:endParaRPr lang="en-US"/>
          </a:p>
        </p:txBody>
      </p:sp>
      <p:sp>
        <p:nvSpPr>
          <p:cNvPr id="487431" name="Text Box 7"/>
          <p:cNvSpPr txBox="1">
            <a:spLocks noChangeArrowheads="1"/>
          </p:cNvSpPr>
          <p:nvPr/>
        </p:nvSpPr>
        <p:spPr bwMode="auto">
          <a:xfrm>
            <a:off x="1143000" y="5867400"/>
            <a:ext cx="7772400" cy="527050"/>
          </a:xfrm>
          <a:prstGeom prst="rect">
            <a:avLst/>
          </a:prstGeom>
          <a:noFill/>
          <a:ln w="9525">
            <a:noFill/>
            <a:miter lim="800000"/>
            <a:headEnd/>
            <a:tailEnd/>
          </a:ln>
          <a:effectLst/>
        </p:spPr>
        <p:txBody>
          <a:bodyPr>
            <a:spAutoFit/>
          </a:bodyPr>
          <a:lstStyle/>
          <a:p>
            <a:pPr>
              <a:lnSpc>
                <a:spcPct val="130000"/>
              </a:lnSpc>
              <a:spcBef>
                <a:spcPct val="0"/>
              </a:spcBef>
              <a:buFontTx/>
              <a:buNone/>
            </a:pPr>
            <a:r>
              <a:rPr lang="en-US">
                <a:solidFill>
                  <a:srgbClr val="0511F9"/>
                </a:solidFill>
              </a:rPr>
              <a:t>Test of significance: </a:t>
            </a:r>
            <a:r>
              <a:rPr lang="en-US"/>
              <a:t>ANOVA with repeated measurement</a:t>
            </a:r>
            <a:r>
              <a:rPr lang="fi-FI"/>
              <a:t>test</a:t>
            </a:r>
            <a:endParaRPr lang="en-US" sz="2400">
              <a:latin typeface="Courier New" pitchFamily="49" charset="0"/>
            </a:endParaRPr>
          </a:p>
        </p:txBody>
      </p:sp>
      <p:sp>
        <p:nvSpPr>
          <p:cNvPr id="487432" name="Text Box 8"/>
          <p:cNvSpPr txBox="1">
            <a:spLocks noChangeArrowheads="1"/>
          </p:cNvSpPr>
          <p:nvPr/>
        </p:nvSpPr>
        <p:spPr bwMode="auto">
          <a:xfrm>
            <a:off x="838200" y="3276600"/>
            <a:ext cx="6477000" cy="1196975"/>
          </a:xfrm>
          <a:prstGeom prst="rect">
            <a:avLst/>
          </a:prstGeom>
          <a:noFill/>
          <a:ln w="9525">
            <a:noFill/>
            <a:miter lim="800000"/>
            <a:headEnd/>
            <a:tailEnd/>
          </a:ln>
          <a:effectLst/>
        </p:spPr>
        <p:txBody>
          <a:bodyPr>
            <a:spAutoFit/>
          </a:bodyPr>
          <a:lstStyle/>
          <a:p>
            <a:pPr lvl="1">
              <a:lnSpc>
                <a:spcPct val="110000"/>
              </a:lnSpc>
              <a:spcBef>
                <a:spcPct val="0"/>
              </a:spcBef>
              <a:tabLst>
                <a:tab pos="1366838" algn="l"/>
                <a:tab pos="2403475" algn="l"/>
              </a:tabLst>
            </a:pPr>
            <a:r>
              <a:rPr lang="fi-FI"/>
              <a:t> Whether the weight of the persons </a:t>
            </a:r>
          </a:p>
          <a:p>
            <a:pPr lvl="1">
              <a:lnSpc>
                <a:spcPct val="110000"/>
              </a:lnSpc>
              <a:spcBef>
                <a:spcPct val="0"/>
              </a:spcBef>
              <a:buFontTx/>
              <a:buNone/>
              <a:tabLst>
                <a:tab pos="1366838" algn="l"/>
                <a:tab pos="2403475" algn="l"/>
              </a:tabLst>
            </a:pPr>
            <a:r>
              <a:rPr lang="fi-FI"/>
              <a:t>   statistically significantly differ between the </a:t>
            </a:r>
          </a:p>
          <a:p>
            <a:pPr lvl="1">
              <a:lnSpc>
                <a:spcPct val="110000"/>
              </a:lnSpc>
              <a:spcBef>
                <a:spcPct val="0"/>
              </a:spcBef>
              <a:buFontTx/>
              <a:buNone/>
              <a:tabLst>
                <a:tab pos="1366838" algn="l"/>
                <a:tab pos="2403475" algn="l"/>
              </a:tabLst>
            </a:pPr>
            <a:r>
              <a:rPr lang="fi-FI"/>
              <a:t>   groups?</a:t>
            </a:r>
            <a:r>
              <a:rPr lang="fi-FI">
                <a:latin typeface="Times New Roman" pitchFamily="18" charset="0"/>
              </a:rPr>
              <a:t> </a:t>
            </a:r>
            <a:endParaRPr lang="en-US"/>
          </a:p>
        </p:txBody>
      </p:sp>
      <p:sp>
        <p:nvSpPr>
          <p:cNvPr id="487433" name="Text Box 9"/>
          <p:cNvSpPr txBox="1">
            <a:spLocks noChangeArrowheads="1"/>
          </p:cNvSpPr>
          <p:nvPr/>
        </p:nvSpPr>
        <p:spPr bwMode="auto">
          <a:xfrm>
            <a:off x="838200" y="4648200"/>
            <a:ext cx="6477000" cy="1196975"/>
          </a:xfrm>
          <a:prstGeom prst="rect">
            <a:avLst/>
          </a:prstGeom>
          <a:noFill/>
          <a:ln w="9525">
            <a:noFill/>
            <a:miter lim="800000"/>
            <a:headEnd/>
            <a:tailEnd/>
          </a:ln>
          <a:effectLst/>
        </p:spPr>
        <p:txBody>
          <a:bodyPr>
            <a:spAutoFit/>
          </a:bodyPr>
          <a:lstStyle/>
          <a:p>
            <a:pPr lvl="1">
              <a:lnSpc>
                <a:spcPct val="110000"/>
              </a:lnSpc>
              <a:spcBef>
                <a:spcPct val="0"/>
              </a:spcBef>
              <a:tabLst>
                <a:tab pos="1366838" algn="l"/>
                <a:tab pos="2403475" algn="l"/>
              </a:tabLst>
            </a:pPr>
            <a:r>
              <a:rPr lang="fi-FI"/>
              <a:t> Whether the weight of the persons used </a:t>
            </a:r>
          </a:p>
          <a:p>
            <a:pPr lvl="1">
              <a:lnSpc>
                <a:spcPct val="110000"/>
              </a:lnSpc>
              <a:spcBef>
                <a:spcPct val="0"/>
              </a:spcBef>
              <a:buFontTx/>
              <a:buNone/>
              <a:tabLst>
                <a:tab pos="1366838" algn="l"/>
                <a:tab pos="2403475" algn="l"/>
              </a:tabLst>
            </a:pPr>
            <a:r>
              <a:rPr lang="fi-FI"/>
              <a:t>   drug A statistically significantly redused </a:t>
            </a:r>
          </a:p>
          <a:p>
            <a:pPr lvl="1">
              <a:lnSpc>
                <a:spcPct val="110000"/>
              </a:lnSpc>
              <a:spcBef>
                <a:spcPct val="0"/>
              </a:spcBef>
              <a:buFontTx/>
              <a:buNone/>
              <a:tabLst>
                <a:tab pos="1366838" algn="l"/>
                <a:tab pos="2403475" algn="l"/>
              </a:tabLst>
            </a:pPr>
            <a:r>
              <a:rPr lang="fi-FI"/>
              <a:t>   compare to control group?</a:t>
            </a:r>
            <a:r>
              <a:rPr lang="fi-FI">
                <a:latin typeface="Times New Roman" pitchFamily="18" charset="0"/>
              </a:rPr>
              <a:t> </a:t>
            </a:r>
            <a:endParaRPr lang="en-US"/>
          </a:p>
        </p:txBody>
      </p:sp>
      <p:sp>
        <p:nvSpPr>
          <p:cNvPr id="487434" name="Text Box 10"/>
          <p:cNvSpPr txBox="1">
            <a:spLocks noChangeArrowheads="1"/>
          </p:cNvSpPr>
          <p:nvPr/>
        </p:nvSpPr>
        <p:spPr bwMode="auto">
          <a:xfrm>
            <a:off x="6537325" y="2800350"/>
            <a:ext cx="1576388" cy="427038"/>
          </a:xfrm>
          <a:prstGeom prst="rect">
            <a:avLst/>
          </a:prstGeom>
          <a:noFill/>
          <a:ln w="9525">
            <a:noFill/>
            <a:miter lim="800000"/>
            <a:headEnd/>
            <a:tailEnd/>
          </a:ln>
          <a:effectLst/>
        </p:spPr>
        <p:txBody>
          <a:bodyPr wrap="none">
            <a:spAutoFit/>
          </a:bodyPr>
          <a:lstStyle/>
          <a:p>
            <a:pPr>
              <a:buFontTx/>
              <a:buNone/>
            </a:pPr>
            <a:r>
              <a:rPr kumimoji="0" lang="en-US">
                <a:solidFill>
                  <a:srgbClr val="339933"/>
                </a:solidFill>
              </a:rPr>
              <a:t>Time effect</a:t>
            </a:r>
          </a:p>
        </p:txBody>
      </p:sp>
      <p:sp>
        <p:nvSpPr>
          <p:cNvPr id="487435" name="Text Box 11"/>
          <p:cNvSpPr txBox="1">
            <a:spLocks noChangeArrowheads="1"/>
          </p:cNvSpPr>
          <p:nvPr/>
        </p:nvSpPr>
        <p:spPr bwMode="auto">
          <a:xfrm>
            <a:off x="6400800" y="3352800"/>
            <a:ext cx="2414588" cy="427038"/>
          </a:xfrm>
          <a:prstGeom prst="rect">
            <a:avLst/>
          </a:prstGeom>
          <a:noFill/>
          <a:ln w="9525">
            <a:noFill/>
            <a:miter lim="800000"/>
            <a:headEnd/>
            <a:tailEnd/>
          </a:ln>
          <a:effectLst/>
        </p:spPr>
        <p:txBody>
          <a:bodyPr>
            <a:spAutoFit/>
          </a:bodyPr>
          <a:lstStyle/>
          <a:p>
            <a:pPr>
              <a:buFontTx/>
              <a:buNone/>
            </a:pPr>
            <a:r>
              <a:rPr kumimoji="0" lang="en-US">
                <a:solidFill>
                  <a:srgbClr val="339933"/>
                </a:solidFill>
              </a:rPr>
              <a:t>Group difference</a:t>
            </a:r>
          </a:p>
        </p:txBody>
      </p:sp>
      <p:sp>
        <p:nvSpPr>
          <p:cNvPr id="487436" name="Text Box 12"/>
          <p:cNvSpPr txBox="1">
            <a:spLocks noChangeArrowheads="1"/>
          </p:cNvSpPr>
          <p:nvPr/>
        </p:nvSpPr>
        <p:spPr bwMode="auto">
          <a:xfrm>
            <a:off x="6892925" y="4953000"/>
            <a:ext cx="1565275" cy="427038"/>
          </a:xfrm>
          <a:prstGeom prst="rect">
            <a:avLst/>
          </a:prstGeom>
          <a:noFill/>
          <a:ln w="9525">
            <a:noFill/>
            <a:miter lim="800000"/>
            <a:headEnd/>
            <a:tailEnd/>
          </a:ln>
          <a:effectLst/>
        </p:spPr>
        <p:txBody>
          <a:bodyPr wrap="none">
            <a:spAutoFit/>
          </a:bodyPr>
          <a:lstStyle/>
          <a:p>
            <a:pPr>
              <a:buFontTx/>
              <a:buNone/>
            </a:pPr>
            <a:r>
              <a:rPr kumimoji="0" lang="en-US">
                <a:solidFill>
                  <a:srgbClr val="339933"/>
                </a:solidFill>
              </a:rPr>
              <a:t>Drug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87430"/>
                                        </p:tgtEl>
                                        <p:attrNameLst>
                                          <p:attrName>style.visibility</p:attrName>
                                        </p:attrNameLst>
                                      </p:cBhvr>
                                      <p:to>
                                        <p:strVal val="visible"/>
                                      </p:to>
                                    </p:set>
                                    <p:anim calcmode="lin" valueType="num">
                                      <p:cBhvr additive="base">
                                        <p:cTn id="7" dur="500" fill="hold"/>
                                        <p:tgtEl>
                                          <p:spTgt spid="487430"/>
                                        </p:tgtEl>
                                        <p:attrNameLst>
                                          <p:attrName>ppt_x</p:attrName>
                                        </p:attrNameLst>
                                      </p:cBhvr>
                                      <p:tavLst>
                                        <p:tav tm="0">
                                          <p:val>
                                            <p:strVal val="0-#ppt_w/2"/>
                                          </p:val>
                                        </p:tav>
                                        <p:tav tm="100000">
                                          <p:val>
                                            <p:strVal val="#ppt_x"/>
                                          </p:val>
                                        </p:tav>
                                      </p:tavLst>
                                    </p:anim>
                                    <p:anim calcmode="lin" valueType="num">
                                      <p:cBhvr additive="base">
                                        <p:cTn id="8" dur="500" fill="hold"/>
                                        <p:tgtEl>
                                          <p:spTgt spid="4874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87432"/>
                                        </p:tgtEl>
                                        <p:attrNameLst>
                                          <p:attrName>style.visibility</p:attrName>
                                        </p:attrNameLst>
                                      </p:cBhvr>
                                      <p:to>
                                        <p:strVal val="visible"/>
                                      </p:to>
                                    </p:set>
                                    <p:anim calcmode="lin" valueType="num">
                                      <p:cBhvr additive="base">
                                        <p:cTn id="13" dur="500" fill="hold"/>
                                        <p:tgtEl>
                                          <p:spTgt spid="487432"/>
                                        </p:tgtEl>
                                        <p:attrNameLst>
                                          <p:attrName>ppt_x</p:attrName>
                                        </p:attrNameLst>
                                      </p:cBhvr>
                                      <p:tavLst>
                                        <p:tav tm="0">
                                          <p:val>
                                            <p:strVal val="0-#ppt_w/2"/>
                                          </p:val>
                                        </p:tav>
                                        <p:tav tm="100000">
                                          <p:val>
                                            <p:strVal val="#ppt_x"/>
                                          </p:val>
                                        </p:tav>
                                      </p:tavLst>
                                    </p:anim>
                                    <p:anim calcmode="lin" valueType="num">
                                      <p:cBhvr additive="base">
                                        <p:cTn id="14" dur="500" fill="hold"/>
                                        <p:tgtEl>
                                          <p:spTgt spid="4874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87433"/>
                                        </p:tgtEl>
                                        <p:attrNameLst>
                                          <p:attrName>style.visibility</p:attrName>
                                        </p:attrNameLst>
                                      </p:cBhvr>
                                      <p:to>
                                        <p:strVal val="visible"/>
                                      </p:to>
                                    </p:set>
                                    <p:anim calcmode="lin" valueType="num">
                                      <p:cBhvr additive="base">
                                        <p:cTn id="19" dur="500" fill="hold"/>
                                        <p:tgtEl>
                                          <p:spTgt spid="487433"/>
                                        </p:tgtEl>
                                        <p:attrNameLst>
                                          <p:attrName>ppt_x</p:attrName>
                                        </p:attrNameLst>
                                      </p:cBhvr>
                                      <p:tavLst>
                                        <p:tav tm="0">
                                          <p:val>
                                            <p:strVal val="0-#ppt_w/2"/>
                                          </p:val>
                                        </p:tav>
                                        <p:tav tm="100000">
                                          <p:val>
                                            <p:strVal val="#ppt_x"/>
                                          </p:val>
                                        </p:tav>
                                      </p:tavLst>
                                    </p:anim>
                                    <p:anim calcmode="lin" valueType="num">
                                      <p:cBhvr additive="base">
                                        <p:cTn id="20" dur="500" fill="hold"/>
                                        <p:tgtEl>
                                          <p:spTgt spid="48743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7434"/>
                                        </p:tgtEl>
                                        <p:attrNameLst>
                                          <p:attrName>style.visibility</p:attrName>
                                        </p:attrNameLst>
                                      </p:cBhvr>
                                      <p:to>
                                        <p:strVal val="visible"/>
                                      </p:to>
                                    </p:set>
                                    <p:anim calcmode="lin" valueType="num">
                                      <p:cBhvr additive="base">
                                        <p:cTn id="25" dur="500" fill="hold"/>
                                        <p:tgtEl>
                                          <p:spTgt spid="487434"/>
                                        </p:tgtEl>
                                        <p:attrNameLst>
                                          <p:attrName>ppt_x</p:attrName>
                                        </p:attrNameLst>
                                      </p:cBhvr>
                                      <p:tavLst>
                                        <p:tav tm="0">
                                          <p:val>
                                            <p:strVal val="1+#ppt_w/2"/>
                                          </p:val>
                                        </p:tav>
                                        <p:tav tm="100000">
                                          <p:val>
                                            <p:strVal val="#ppt_x"/>
                                          </p:val>
                                        </p:tav>
                                      </p:tavLst>
                                    </p:anim>
                                    <p:anim calcmode="lin" valueType="num">
                                      <p:cBhvr additive="base">
                                        <p:cTn id="26" dur="500" fill="hold"/>
                                        <p:tgtEl>
                                          <p:spTgt spid="4874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7435"/>
                                        </p:tgtEl>
                                        <p:attrNameLst>
                                          <p:attrName>style.visibility</p:attrName>
                                        </p:attrNameLst>
                                      </p:cBhvr>
                                      <p:to>
                                        <p:strVal val="visible"/>
                                      </p:to>
                                    </p:set>
                                    <p:anim calcmode="lin" valueType="num">
                                      <p:cBhvr additive="base">
                                        <p:cTn id="31" dur="500" fill="hold"/>
                                        <p:tgtEl>
                                          <p:spTgt spid="487435"/>
                                        </p:tgtEl>
                                        <p:attrNameLst>
                                          <p:attrName>ppt_x</p:attrName>
                                        </p:attrNameLst>
                                      </p:cBhvr>
                                      <p:tavLst>
                                        <p:tav tm="0">
                                          <p:val>
                                            <p:strVal val="1+#ppt_w/2"/>
                                          </p:val>
                                        </p:tav>
                                        <p:tav tm="100000">
                                          <p:val>
                                            <p:strVal val="#ppt_x"/>
                                          </p:val>
                                        </p:tav>
                                      </p:tavLst>
                                    </p:anim>
                                    <p:anim calcmode="lin" valueType="num">
                                      <p:cBhvr additive="base">
                                        <p:cTn id="32" dur="500" fill="hold"/>
                                        <p:tgtEl>
                                          <p:spTgt spid="4874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87436"/>
                                        </p:tgtEl>
                                        <p:attrNameLst>
                                          <p:attrName>style.visibility</p:attrName>
                                        </p:attrNameLst>
                                      </p:cBhvr>
                                      <p:to>
                                        <p:strVal val="visible"/>
                                      </p:to>
                                    </p:set>
                                    <p:anim calcmode="lin" valueType="num">
                                      <p:cBhvr additive="base">
                                        <p:cTn id="37" dur="500" fill="hold"/>
                                        <p:tgtEl>
                                          <p:spTgt spid="487436"/>
                                        </p:tgtEl>
                                        <p:attrNameLst>
                                          <p:attrName>ppt_x</p:attrName>
                                        </p:attrNameLst>
                                      </p:cBhvr>
                                      <p:tavLst>
                                        <p:tav tm="0">
                                          <p:val>
                                            <p:strVal val="1+#ppt_w/2"/>
                                          </p:val>
                                        </p:tav>
                                        <p:tav tm="100000">
                                          <p:val>
                                            <p:strVal val="#ppt_x"/>
                                          </p:val>
                                        </p:tav>
                                      </p:tavLst>
                                    </p:anim>
                                    <p:anim calcmode="lin" valueType="num">
                                      <p:cBhvr additive="base">
                                        <p:cTn id="38" dur="500" fill="hold"/>
                                        <p:tgtEl>
                                          <p:spTgt spid="48743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5" fill="hold" grpId="0" nodeType="clickEffect">
                                  <p:stCondLst>
                                    <p:cond delay="0"/>
                                  </p:stCondLst>
                                  <p:childTnLst>
                                    <p:set>
                                      <p:cBhvr>
                                        <p:cTn id="42" dur="1" fill="hold">
                                          <p:stCondLst>
                                            <p:cond delay="0"/>
                                          </p:stCondLst>
                                        </p:cTn>
                                        <p:tgtEl>
                                          <p:spTgt spid="487431"/>
                                        </p:tgtEl>
                                        <p:attrNameLst>
                                          <p:attrName>style.visibility</p:attrName>
                                        </p:attrNameLst>
                                      </p:cBhvr>
                                      <p:to>
                                        <p:strVal val="visible"/>
                                      </p:to>
                                    </p:set>
                                    <p:animEffect transition="in" filter="checkerboard(down)">
                                      <p:cBhvr>
                                        <p:cTn id="43" dur="500"/>
                                        <p:tgtEl>
                                          <p:spTgt spid="48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autoUpdateAnimBg="0"/>
      <p:bldP spid="487431" grpId="0" autoUpdateAnimBg="0"/>
      <p:bldP spid="487432" grpId="0" autoUpdateAnimBg="0"/>
      <p:bldP spid="487433" grpId="0" autoUpdateAnimBg="0"/>
      <p:bldP spid="487434" grpId="0" autoUpdateAnimBg="0"/>
      <p:bldP spid="487435" grpId="0" autoUpdateAnimBg="0"/>
      <p:bldP spid="48743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200">
                <a:solidFill>
                  <a:schemeClr val="tx2"/>
                </a:solidFill>
                <a:latin typeface="Times New Roman" pitchFamily="18" charset="0"/>
              </a:rPr>
              <a:t>Selected parametric tests </a:t>
            </a:r>
            <a:br>
              <a:rPr lang="en-US" sz="3200">
                <a:solidFill>
                  <a:schemeClr val="tx2"/>
                </a:solidFill>
                <a:latin typeface="Times New Roman" pitchFamily="18" charset="0"/>
              </a:rPr>
            </a:br>
            <a:r>
              <a:rPr lang="en-US" sz="2800">
                <a:solidFill>
                  <a:srgbClr val="FF0000"/>
                </a:solidFill>
                <a:latin typeface="Times New Roman" pitchFamily="18" charset="0"/>
              </a:rPr>
              <a:t>Underlying assumptions.</a:t>
            </a:r>
            <a:endParaRPr lang="en-US" sz="4400">
              <a:solidFill>
                <a:schemeClr val="tx2"/>
              </a:solidFill>
              <a:latin typeface="Times New Roman" pitchFamily="18" charset="0"/>
            </a:endParaRPr>
          </a:p>
        </p:txBody>
      </p:sp>
      <p:sp>
        <p:nvSpPr>
          <p:cNvPr id="492547" name="Rectangle 3"/>
          <p:cNvSpPr>
            <a:spLocks noChangeArrowheads="1"/>
          </p:cNvSpPr>
          <p:nvPr/>
        </p:nvSpPr>
        <p:spPr bwMode="auto">
          <a:xfrm>
            <a:off x="914400" y="1752600"/>
            <a:ext cx="38862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interval or ratio data</a:t>
            </a:r>
            <a:r>
              <a:rPr lang="en-US">
                <a:solidFill>
                  <a:srgbClr val="0511F9"/>
                </a:solidFill>
              </a:rPr>
              <a:t> </a:t>
            </a:r>
            <a:endParaRPr lang="en-US"/>
          </a:p>
        </p:txBody>
      </p:sp>
      <p:sp>
        <p:nvSpPr>
          <p:cNvPr id="492548" name="Rectangle 4"/>
          <p:cNvSpPr>
            <a:spLocks noChangeArrowheads="1"/>
          </p:cNvSpPr>
          <p:nvPr/>
        </p:nvSpPr>
        <p:spPr bwMode="auto">
          <a:xfrm>
            <a:off x="914400" y="2743200"/>
            <a:ext cx="3886200" cy="609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Adequate sample size</a:t>
            </a:r>
            <a:r>
              <a:rPr lang="en-US">
                <a:solidFill>
                  <a:srgbClr val="0511F9"/>
                </a:solidFill>
              </a:rPr>
              <a:t> </a:t>
            </a:r>
            <a:endParaRPr lang="en-US"/>
          </a:p>
        </p:txBody>
      </p:sp>
      <p:sp>
        <p:nvSpPr>
          <p:cNvPr id="492549" name="Rectangle 5"/>
          <p:cNvSpPr>
            <a:spLocks noChangeArrowheads="1"/>
          </p:cNvSpPr>
          <p:nvPr/>
        </p:nvSpPr>
        <p:spPr bwMode="auto">
          <a:xfrm>
            <a:off x="914400" y="3657600"/>
            <a:ext cx="3733800" cy="9144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Measures independent 	of each other</a:t>
            </a:r>
            <a:r>
              <a:rPr lang="en-US">
                <a:solidFill>
                  <a:srgbClr val="0511F9"/>
                </a:solidFill>
              </a:rPr>
              <a:t> </a:t>
            </a:r>
            <a:endParaRPr lang="en-US"/>
          </a:p>
        </p:txBody>
      </p:sp>
      <p:sp>
        <p:nvSpPr>
          <p:cNvPr id="492550" name="Rectangle 6"/>
          <p:cNvSpPr>
            <a:spLocks noChangeArrowheads="1"/>
          </p:cNvSpPr>
          <p:nvPr/>
        </p:nvSpPr>
        <p:spPr bwMode="auto">
          <a:xfrm>
            <a:off x="914400" y="4876800"/>
            <a:ext cx="3886200" cy="990600"/>
          </a:xfrm>
          <a:prstGeom prst="rect">
            <a:avLst/>
          </a:prstGeom>
          <a:noFill/>
          <a:ln w="9525">
            <a:noFill/>
            <a:miter lim="800000"/>
            <a:headEnd/>
            <a:tailEnd/>
          </a:ln>
        </p:spPr>
        <p:txBody>
          <a:bodyPr/>
          <a:lstStyle/>
          <a:p>
            <a:pPr marL="342900" indent="-342900" algn="just">
              <a:lnSpc>
                <a:spcPct val="130000"/>
              </a:lnSpc>
              <a:buClr>
                <a:schemeClr val="accent1"/>
              </a:buClr>
              <a:buSzPct val="90000"/>
              <a:buFont typeface="Monotype Sorts" pitchFamily="2" charset="2"/>
              <a:buChar char="4"/>
            </a:pPr>
            <a:r>
              <a:rPr lang="fi-FI">
                <a:latin typeface="Times New Roman" pitchFamily="18" charset="0"/>
              </a:rPr>
              <a:t>	Homoginity of group 		variances</a:t>
            </a:r>
            <a:endParaRPr lang="en-US"/>
          </a:p>
        </p:txBody>
      </p:sp>
      <p:sp>
        <p:nvSpPr>
          <p:cNvPr id="492551" name="Rectangle 7"/>
          <p:cNvSpPr>
            <a:spLocks noChangeArrowheads="1"/>
          </p:cNvSpPr>
          <p:nvPr/>
        </p:nvSpPr>
        <p:spPr bwMode="auto">
          <a:xfrm>
            <a:off x="4800600" y="1600200"/>
            <a:ext cx="3581400" cy="7620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0511F9"/>
                </a:solidFill>
              </a:rPr>
              <a:t>Cannot be used to analyze frequency </a:t>
            </a:r>
            <a:endParaRPr lang="en-US"/>
          </a:p>
        </p:txBody>
      </p:sp>
      <p:sp>
        <p:nvSpPr>
          <p:cNvPr id="492552" name="Rectangle 8"/>
          <p:cNvSpPr>
            <a:spLocks noChangeArrowheads="1"/>
          </p:cNvSpPr>
          <p:nvPr/>
        </p:nvSpPr>
        <p:spPr bwMode="auto">
          <a:xfrm>
            <a:off x="4876800" y="2667000"/>
            <a:ext cx="3810000" cy="8382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339933"/>
                </a:solidFill>
              </a:rPr>
              <a:t>Sample size big enough to avoid skweness</a:t>
            </a:r>
            <a:endParaRPr lang="en-US"/>
          </a:p>
        </p:txBody>
      </p:sp>
      <p:sp>
        <p:nvSpPr>
          <p:cNvPr id="492553" name="Rectangle 9"/>
          <p:cNvSpPr>
            <a:spLocks noChangeArrowheads="1"/>
          </p:cNvSpPr>
          <p:nvPr/>
        </p:nvSpPr>
        <p:spPr bwMode="auto">
          <a:xfrm>
            <a:off x="4953000" y="3657600"/>
            <a:ext cx="3581400" cy="8382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en-US">
                <a:solidFill>
                  <a:srgbClr val="0511F9"/>
                </a:solidFill>
              </a:rPr>
              <a:t>No subjects can be belong to more than one group</a:t>
            </a:r>
            <a:endParaRPr lang="en-US"/>
          </a:p>
        </p:txBody>
      </p:sp>
      <p:sp>
        <p:nvSpPr>
          <p:cNvPr id="492554" name="Rectangle 10"/>
          <p:cNvSpPr>
            <a:spLocks noChangeArrowheads="1"/>
          </p:cNvSpPr>
          <p:nvPr/>
        </p:nvSpPr>
        <p:spPr bwMode="auto">
          <a:xfrm>
            <a:off x="4953000" y="5029200"/>
            <a:ext cx="3657600" cy="685800"/>
          </a:xfrm>
          <a:prstGeom prst="rect">
            <a:avLst/>
          </a:prstGeom>
          <a:noFill/>
          <a:ln w="9525">
            <a:noFill/>
            <a:miter lim="800000"/>
            <a:headEnd/>
            <a:tailEnd/>
          </a:ln>
        </p:spPr>
        <p:txBody>
          <a:bodyPr/>
          <a:lstStyle/>
          <a:p>
            <a:pPr algn="just">
              <a:lnSpc>
                <a:spcPct val="110000"/>
              </a:lnSpc>
              <a:buClr>
                <a:schemeClr val="accent1"/>
              </a:buClr>
              <a:buSzPct val="90000"/>
              <a:buFont typeface="Monotype Sorts" pitchFamily="2" charset="2"/>
              <a:buNone/>
            </a:pPr>
            <a:r>
              <a:rPr lang="fi-FI">
                <a:solidFill>
                  <a:srgbClr val="339933"/>
                </a:solidFill>
              </a:rPr>
              <a:t>Equality of group variances</a:t>
            </a:r>
            <a:r>
              <a:rPr lang="en-US">
                <a:solidFill>
                  <a:srgbClr val="339933"/>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492551"/>
                                        </p:tgtEl>
                                        <p:attrNameLst>
                                          <p:attrName>style.visibility</p:attrName>
                                        </p:attrNameLst>
                                      </p:cBhvr>
                                      <p:to>
                                        <p:strVal val="visible"/>
                                      </p:to>
                                    </p:set>
                                    <p:anim calcmode="lin" valueType="num">
                                      <p:cBhvr additive="base">
                                        <p:cTn id="10" dur="500" fill="hold"/>
                                        <p:tgtEl>
                                          <p:spTgt spid="492551"/>
                                        </p:tgtEl>
                                        <p:attrNameLst>
                                          <p:attrName>ppt_x</p:attrName>
                                        </p:attrNameLst>
                                      </p:cBhvr>
                                      <p:tavLst>
                                        <p:tav tm="0">
                                          <p:val>
                                            <p:strVal val="1+#ppt_w/2"/>
                                          </p:val>
                                        </p:tav>
                                        <p:tav tm="100000">
                                          <p:val>
                                            <p:strVal val="#ppt_x"/>
                                          </p:val>
                                        </p:tav>
                                      </p:tavLst>
                                    </p:anim>
                                    <p:anim calcmode="lin" valueType="num">
                                      <p:cBhvr additive="base">
                                        <p:cTn id="11" dur="500" fill="hold"/>
                                        <p:tgtEl>
                                          <p:spTgt spid="49255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92548"/>
                                        </p:tgtEl>
                                        <p:attrNameLst>
                                          <p:attrName>style.visibility</p:attrName>
                                        </p:attrNameLst>
                                      </p:cBhvr>
                                      <p:to>
                                        <p:strVal val="visible"/>
                                      </p:to>
                                    </p:se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492552"/>
                                        </p:tgtEl>
                                        <p:attrNameLst>
                                          <p:attrName>style.visibility</p:attrName>
                                        </p:attrNameLst>
                                      </p:cBhvr>
                                      <p:to>
                                        <p:strVal val="visible"/>
                                      </p:to>
                                    </p:set>
                                    <p:anim calcmode="lin" valueType="num">
                                      <p:cBhvr additive="base">
                                        <p:cTn id="19" dur="500" fill="hold"/>
                                        <p:tgtEl>
                                          <p:spTgt spid="492552"/>
                                        </p:tgtEl>
                                        <p:attrNameLst>
                                          <p:attrName>ppt_x</p:attrName>
                                        </p:attrNameLst>
                                      </p:cBhvr>
                                      <p:tavLst>
                                        <p:tav tm="0">
                                          <p:val>
                                            <p:strVal val="1+#ppt_w/2"/>
                                          </p:val>
                                        </p:tav>
                                        <p:tav tm="100000">
                                          <p:val>
                                            <p:strVal val="#ppt_x"/>
                                          </p:val>
                                        </p:tav>
                                      </p:tavLst>
                                    </p:anim>
                                    <p:anim calcmode="lin" valueType="num">
                                      <p:cBhvr additive="base">
                                        <p:cTn id="20" dur="500" fill="hold"/>
                                        <p:tgtEl>
                                          <p:spTgt spid="4925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2549"/>
                                        </p:tgtEl>
                                        <p:attrNameLst>
                                          <p:attrName>style.visibility</p:attrName>
                                        </p:attrNameLst>
                                      </p:cBhvr>
                                      <p:to>
                                        <p:strVal val="visible"/>
                                      </p:to>
                                    </p:se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492553"/>
                                        </p:tgtEl>
                                        <p:attrNameLst>
                                          <p:attrName>style.visibility</p:attrName>
                                        </p:attrNameLst>
                                      </p:cBhvr>
                                      <p:to>
                                        <p:strVal val="visible"/>
                                      </p:to>
                                    </p:set>
                                    <p:anim calcmode="lin" valueType="num">
                                      <p:cBhvr additive="base">
                                        <p:cTn id="28" dur="500" fill="hold"/>
                                        <p:tgtEl>
                                          <p:spTgt spid="492553"/>
                                        </p:tgtEl>
                                        <p:attrNameLst>
                                          <p:attrName>ppt_x</p:attrName>
                                        </p:attrNameLst>
                                      </p:cBhvr>
                                      <p:tavLst>
                                        <p:tav tm="0">
                                          <p:val>
                                            <p:strVal val="1+#ppt_w/2"/>
                                          </p:val>
                                        </p:tav>
                                        <p:tav tm="100000">
                                          <p:val>
                                            <p:strVal val="#ppt_x"/>
                                          </p:val>
                                        </p:tav>
                                      </p:tavLst>
                                    </p:anim>
                                    <p:anim calcmode="lin" valueType="num">
                                      <p:cBhvr additive="base">
                                        <p:cTn id="29" dur="500" fill="hold"/>
                                        <p:tgtEl>
                                          <p:spTgt spid="49255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92550"/>
                                        </p:tgtEl>
                                        <p:attrNameLst>
                                          <p:attrName>style.visibility</p:attrName>
                                        </p:attrNameLst>
                                      </p:cBhvr>
                                      <p:to>
                                        <p:strVal val="visible"/>
                                      </p:to>
                                    </p:set>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492554"/>
                                        </p:tgtEl>
                                        <p:attrNameLst>
                                          <p:attrName>style.visibility</p:attrName>
                                        </p:attrNameLst>
                                      </p:cBhvr>
                                      <p:to>
                                        <p:strVal val="visible"/>
                                      </p:to>
                                    </p:set>
                                    <p:anim calcmode="lin" valueType="num">
                                      <p:cBhvr additive="base">
                                        <p:cTn id="37" dur="500" fill="hold"/>
                                        <p:tgtEl>
                                          <p:spTgt spid="492554"/>
                                        </p:tgtEl>
                                        <p:attrNameLst>
                                          <p:attrName>ppt_x</p:attrName>
                                        </p:attrNameLst>
                                      </p:cBhvr>
                                      <p:tavLst>
                                        <p:tav tm="0">
                                          <p:val>
                                            <p:strVal val="1+#ppt_w/2"/>
                                          </p:val>
                                        </p:tav>
                                        <p:tav tm="100000">
                                          <p:val>
                                            <p:strVal val="#ppt_x"/>
                                          </p:val>
                                        </p:tav>
                                      </p:tavLst>
                                    </p:anim>
                                    <p:anim calcmode="lin" valueType="num">
                                      <p:cBhvr additive="base">
                                        <p:cTn id="38" dur="500" fill="hold"/>
                                        <p:tgtEl>
                                          <p:spTgt spid="492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P spid="492548" grpId="0" autoUpdateAnimBg="0"/>
      <p:bldP spid="492549" grpId="0" autoUpdateAnimBg="0"/>
      <p:bldP spid="492550" grpId="0" autoUpdateAnimBg="0"/>
      <p:bldP spid="492551" grpId="0" autoUpdateAnimBg="0"/>
      <p:bldP spid="492552" grpId="0" autoUpdateAnimBg="0"/>
      <p:bldP spid="492553" grpId="0" autoUpdateAnimBg="0"/>
      <p:bldP spid="49255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990600" y="455613"/>
            <a:ext cx="7772400" cy="1143000"/>
          </a:xfrm>
          <a:prstGeom prst="rect">
            <a:avLst/>
          </a:prstGeom>
          <a:noFill/>
          <a:ln w="9525">
            <a:noFill/>
            <a:miter lim="800000"/>
            <a:headEnd/>
            <a:tailEnd/>
          </a:ln>
          <a:effectLst/>
        </p:spPr>
        <p:txBody>
          <a:bodyPr anchor="ctr"/>
          <a:lstStyle/>
          <a:p>
            <a:pPr algn="ctr">
              <a:spcBef>
                <a:spcPct val="0"/>
              </a:spcBef>
              <a:buFontTx/>
              <a:buNone/>
            </a:pPr>
            <a:r>
              <a:rPr lang="en-US" sz="3200">
                <a:solidFill>
                  <a:schemeClr val="tx2"/>
                </a:solidFill>
                <a:latin typeface="Times New Roman" pitchFamily="18" charset="0"/>
              </a:rPr>
              <a:t>Parametric and nonparametric tests of significance</a:t>
            </a:r>
          </a:p>
        </p:txBody>
      </p:sp>
      <p:graphicFrame>
        <p:nvGraphicFramePr>
          <p:cNvPr id="545792" name="Object 0"/>
          <p:cNvGraphicFramePr>
            <a:graphicFrameLocks/>
          </p:cNvGraphicFramePr>
          <p:nvPr/>
        </p:nvGraphicFramePr>
        <p:xfrm>
          <a:off x="1371600" y="1752600"/>
          <a:ext cx="7315200" cy="4637088"/>
        </p:xfrm>
        <a:graphic>
          <a:graphicData uri="http://schemas.openxmlformats.org/presentationml/2006/ole">
            <p:oleObj spid="_x0000_s101378" name="Document" r:id="rId3" imgW="8247960" imgH="8418600" progId="Word.Document.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pPr>
              <a:spcBef>
                <a:spcPct val="0"/>
              </a:spcBef>
              <a:buFontTx/>
              <a:buNone/>
            </a:pPr>
            <a:r>
              <a:rPr lang="en-US" sz="3400">
                <a:solidFill>
                  <a:schemeClr val="accent2"/>
                </a:solidFill>
                <a:latin typeface="Times New Roman" pitchFamily="18" charset="0"/>
              </a:rPr>
              <a:t>Statistical inference. Role of chance.</a:t>
            </a:r>
            <a:endParaRPr lang="en-US" sz="4400">
              <a:solidFill>
                <a:schemeClr val="tx2"/>
              </a:solidFill>
              <a:latin typeface="Times New Roman" pitchFamily="18" charset="0"/>
            </a:endParaRPr>
          </a:p>
        </p:txBody>
      </p:sp>
      <p:sp>
        <p:nvSpPr>
          <p:cNvPr id="499717" name="Rectangle 5"/>
          <p:cNvSpPr>
            <a:spLocks noChangeArrowheads="1"/>
          </p:cNvSpPr>
          <p:nvPr/>
        </p:nvSpPr>
        <p:spPr bwMode="auto">
          <a:xfrm>
            <a:off x="2133600" y="2590800"/>
            <a:ext cx="2133600" cy="9906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FontTx/>
              <a:buNone/>
            </a:pPr>
            <a:r>
              <a:rPr lang="en-US" sz="2400">
                <a:latin typeface="Times New Roman" pitchFamily="18" charset="0"/>
              </a:rPr>
              <a:t>Formulate </a:t>
            </a:r>
          </a:p>
          <a:p>
            <a:pPr algn="ctr">
              <a:spcBef>
                <a:spcPct val="0"/>
              </a:spcBef>
              <a:buFontTx/>
              <a:buNone/>
            </a:pPr>
            <a:r>
              <a:rPr lang="en-US" sz="2400">
                <a:latin typeface="Times New Roman" pitchFamily="18" charset="0"/>
              </a:rPr>
              <a:t>hypotheses</a:t>
            </a:r>
            <a:endParaRPr kumimoji="0" lang="en-US" sz="3000"/>
          </a:p>
        </p:txBody>
      </p:sp>
      <p:sp>
        <p:nvSpPr>
          <p:cNvPr id="499718" name="Rectangle 6"/>
          <p:cNvSpPr>
            <a:spLocks noChangeArrowheads="1"/>
          </p:cNvSpPr>
          <p:nvPr/>
        </p:nvSpPr>
        <p:spPr bwMode="auto">
          <a:xfrm>
            <a:off x="5486400" y="2590800"/>
            <a:ext cx="2133600" cy="99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99719" name="Rectangle 7"/>
          <p:cNvSpPr>
            <a:spLocks noChangeArrowheads="1"/>
          </p:cNvSpPr>
          <p:nvPr/>
        </p:nvSpPr>
        <p:spPr bwMode="auto">
          <a:xfrm>
            <a:off x="5562600" y="2667000"/>
            <a:ext cx="2057400" cy="822325"/>
          </a:xfrm>
          <a:prstGeom prst="rect">
            <a:avLst/>
          </a:prstGeom>
          <a:noFill/>
          <a:ln w="9525">
            <a:noFill/>
            <a:miter lim="800000"/>
            <a:headEnd/>
            <a:tailEnd/>
          </a:ln>
          <a:effectLst/>
        </p:spPr>
        <p:txBody>
          <a:bodyPr>
            <a:spAutoFit/>
          </a:bodyPr>
          <a:lstStyle/>
          <a:p>
            <a:pPr>
              <a:spcBef>
                <a:spcPct val="0"/>
              </a:spcBef>
              <a:buFontTx/>
              <a:buNone/>
            </a:pPr>
            <a:r>
              <a:rPr lang="en-US" sz="2400">
                <a:latin typeface="Times New Roman" pitchFamily="18" charset="0"/>
              </a:rPr>
              <a:t>Collect data to test hypotheses</a:t>
            </a:r>
          </a:p>
        </p:txBody>
      </p:sp>
      <p:sp>
        <p:nvSpPr>
          <p:cNvPr id="499720" name="Line 8"/>
          <p:cNvSpPr>
            <a:spLocks noChangeShapeType="1"/>
          </p:cNvSpPr>
          <p:nvPr/>
        </p:nvSpPr>
        <p:spPr bwMode="auto">
          <a:xfrm>
            <a:off x="4267200" y="3048000"/>
            <a:ext cx="1219200" cy="0"/>
          </a:xfrm>
          <a:prstGeom prst="line">
            <a:avLst/>
          </a:prstGeom>
          <a:noFill/>
          <a:ln w="38100">
            <a:solidFill>
              <a:schemeClr val="tx1"/>
            </a:solidFill>
            <a:miter lim="800000"/>
            <a:headEnd/>
            <a:tailEnd type="triangle" w="med" len="med"/>
          </a:ln>
          <a:effectLst/>
        </p:spPr>
        <p:txBody>
          <a:bodyPr wrap="none" anchor="ctr"/>
          <a:lstStyle/>
          <a:p>
            <a:endParaRPr lang="en-US"/>
          </a:p>
        </p:txBody>
      </p:sp>
      <p:sp>
        <p:nvSpPr>
          <p:cNvPr id="499721" name="Rectangle 9"/>
          <p:cNvSpPr>
            <a:spLocks noChangeArrowheads="1"/>
          </p:cNvSpPr>
          <p:nvPr/>
        </p:nvSpPr>
        <p:spPr bwMode="auto">
          <a:xfrm>
            <a:off x="3810000" y="4343400"/>
            <a:ext cx="2362200" cy="914400"/>
          </a:xfrm>
          <a:prstGeom prst="rect">
            <a:avLst/>
          </a:prstGeom>
          <a:solidFill>
            <a:schemeClr val="accent1"/>
          </a:solidFill>
          <a:ln w="9525">
            <a:solidFill>
              <a:schemeClr val="tx1"/>
            </a:solidFill>
            <a:miter lim="800000"/>
            <a:headEnd/>
            <a:tailEnd/>
          </a:ln>
          <a:effectLst/>
        </p:spPr>
        <p:txBody>
          <a:bodyPr wrap="none" anchor="ctr"/>
          <a:lstStyle/>
          <a:p>
            <a:pPr algn="ctr">
              <a:buFontTx/>
              <a:buNone/>
            </a:pPr>
            <a:r>
              <a:rPr kumimoji="0" lang="en-US" sz="2000"/>
              <a:t>Accept hypothesis</a:t>
            </a:r>
          </a:p>
        </p:txBody>
      </p:sp>
      <p:sp>
        <p:nvSpPr>
          <p:cNvPr id="499722" name="Rectangle 10"/>
          <p:cNvSpPr>
            <a:spLocks noChangeArrowheads="1"/>
          </p:cNvSpPr>
          <p:nvPr/>
        </p:nvSpPr>
        <p:spPr bwMode="auto">
          <a:xfrm>
            <a:off x="6477000" y="4343400"/>
            <a:ext cx="2362200" cy="914400"/>
          </a:xfrm>
          <a:prstGeom prst="rect">
            <a:avLst/>
          </a:prstGeom>
          <a:solidFill>
            <a:schemeClr val="accent1"/>
          </a:solidFill>
          <a:ln w="9525">
            <a:solidFill>
              <a:schemeClr val="tx1"/>
            </a:solidFill>
            <a:miter lim="800000"/>
            <a:headEnd/>
            <a:tailEnd/>
          </a:ln>
          <a:effectLst/>
        </p:spPr>
        <p:txBody>
          <a:bodyPr wrap="none" anchor="ctr"/>
          <a:lstStyle/>
          <a:p>
            <a:pPr algn="ctr">
              <a:buFontTx/>
              <a:buNone/>
            </a:pPr>
            <a:r>
              <a:rPr kumimoji="0" lang="en-US" sz="2000"/>
              <a:t>Reject hypothesis</a:t>
            </a:r>
            <a:endParaRPr kumimoji="0" lang="en-US" sz="3000"/>
          </a:p>
        </p:txBody>
      </p:sp>
      <p:sp>
        <p:nvSpPr>
          <p:cNvPr id="499723" name="Line 11"/>
          <p:cNvSpPr>
            <a:spLocks noChangeShapeType="1"/>
          </p:cNvSpPr>
          <p:nvPr/>
        </p:nvSpPr>
        <p:spPr bwMode="auto">
          <a:xfrm>
            <a:off x="7010400" y="3581400"/>
            <a:ext cx="838200" cy="762000"/>
          </a:xfrm>
          <a:prstGeom prst="line">
            <a:avLst/>
          </a:prstGeom>
          <a:noFill/>
          <a:ln w="38100">
            <a:solidFill>
              <a:schemeClr val="tx1"/>
            </a:solidFill>
            <a:miter lim="800000"/>
            <a:headEnd/>
            <a:tailEnd type="triangle" w="med" len="med"/>
          </a:ln>
          <a:effectLst/>
        </p:spPr>
        <p:txBody>
          <a:bodyPr wrap="none" anchor="ctr"/>
          <a:lstStyle/>
          <a:p>
            <a:endParaRPr lang="en-US"/>
          </a:p>
        </p:txBody>
      </p:sp>
      <p:sp>
        <p:nvSpPr>
          <p:cNvPr id="499724" name="Line 12"/>
          <p:cNvSpPr>
            <a:spLocks noChangeShapeType="1"/>
          </p:cNvSpPr>
          <p:nvPr/>
        </p:nvSpPr>
        <p:spPr bwMode="auto">
          <a:xfrm flipH="1">
            <a:off x="4953000" y="3581400"/>
            <a:ext cx="1295400" cy="762000"/>
          </a:xfrm>
          <a:prstGeom prst="line">
            <a:avLst/>
          </a:prstGeom>
          <a:noFill/>
          <a:ln w="38100">
            <a:solidFill>
              <a:schemeClr val="tx1"/>
            </a:solidFill>
            <a:miter lim="800000"/>
            <a:headEnd/>
            <a:tailEnd type="triangle" w="med" len="med"/>
          </a:ln>
          <a:effectLst/>
        </p:spPr>
        <p:txBody>
          <a:bodyPr wrap="none" anchor="ctr"/>
          <a:lstStyle/>
          <a:p>
            <a:endParaRPr lang="en-US"/>
          </a:p>
        </p:txBody>
      </p:sp>
      <p:sp>
        <p:nvSpPr>
          <p:cNvPr id="499725" name="Text Box 13"/>
          <p:cNvSpPr txBox="1">
            <a:spLocks noChangeArrowheads="1"/>
          </p:cNvSpPr>
          <p:nvPr/>
        </p:nvSpPr>
        <p:spPr bwMode="auto">
          <a:xfrm>
            <a:off x="5410200" y="3657600"/>
            <a:ext cx="2190750" cy="549275"/>
          </a:xfrm>
          <a:prstGeom prst="rect">
            <a:avLst/>
          </a:prstGeom>
          <a:noFill/>
          <a:ln w="9525">
            <a:noFill/>
            <a:miter lim="800000"/>
            <a:headEnd/>
            <a:tailEnd/>
          </a:ln>
          <a:effectLst/>
        </p:spPr>
        <p:txBody>
          <a:bodyPr wrap="none">
            <a:spAutoFit/>
          </a:bodyPr>
          <a:lstStyle/>
          <a:p>
            <a:pPr>
              <a:buFontTx/>
              <a:buNone/>
            </a:pPr>
            <a:r>
              <a:rPr kumimoji="0" lang="en-US" sz="3000">
                <a:solidFill>
                  <a:schemeClr val="accent2"/>
                </a:solidFill>
              </a:rPr>
              <a:t>C H A N C E</a:t>
            </a:r>
          </a:p>
        </p:txBody>
      </p:sp>
      <p:sp>
        <p:nvSpPr>
          <p:cNvPr id="499726" name="Text Box 14"/>
          <p:cNvSpPr txBox="1">
            <a:spLocks noChangeArrowheads="1"/>
          </p:cNvSpPr>
          <p:nvPr/>
        </p:nvSpPr>
        <p:spPr bwMode="auto">
          <a:xfrm>
            <a:off x="990600" y="5638800"/>
            <a:ext cx="7639050" cy="762000"/>
          </a:xfrm>
          <a:prstGeom prst="rect">
            <a:avLst/>
          </a:prstGeom>
          <a:noFill/>
          <a:ln w="9525">
            <a:noFill/>
            <a:miter lim="800000"/>
            <a:headEnd/>
            <a:tailEnd/>
          </a:ln>
          <a:effectLst/>
        </p:spPr>
        <p:txBody>
          <a:bodyPr wrap="none">
            <a:spAutoFit/>
          </a:bodyPr>
          <a:lstStyle/>
          <a:p>
            <a:pPr>
              <a:buFontTx/>
              <a:buNone/>
            </a:pPr>
            <a:r>
              <a:rPr kumimoji="0" lang="en-US" sz="2000"/>
              <a:t>Random error (chance) can be controlled by statistical significance</a:t>
            </a:r>
          </a:p>
          <a:p>
            <a:pPr>
              <a:buFontTx/>
              <a:buNone/>
            </a:pPr>
            <a:r>
              <a:rPr kumimoji="0" lang="en-US" sz="2000"/>
              <a:t>or by confidence interval</a:t>
            </a:r>
          </a:p>
        </p:txBody>
      </p:sp>
      <p:sp>
        <p:nvSpPr>
          <p:cNvPr id="499727" name="Oval 15"/>
          <p:cNvSpPr>
            <a:spLocks noChangeArrowheads="1"/>
          </p:cNvSpPr>
          <p:nvPr/>
        </p:nvSpPr>
        <p:spPr bwMode="auto">
          <a:xfrm>
            <a:off x="5867400" y="1752600"/>
            <a:ext cx="2667000" cy="457200"/>
          </a:xfrm>
          <a:prstGeom prst="ellipse">
            <a:avLst/>
          </a:prstGeom>
          <a:solidFill>
            <a:schemeClr val="bg1"/>
          </a:solidFill>
          <a:ln w="9525">
            <a:solidFill>
              <a:schemeClr val="tx1"/>
            </a:solidFill>
            <a:miter lim="800000"/>
            <a:headEnd/>
            <a:tailEnd/>
          </a:ln>
          <a:effectLst/>
        </p:spPr>
        <p:txBody>
          <a:bodyPr wrap="none" anchor="ctr"/>
          <a:lstStyle/>
          <a:p>
            <a:pPr algn="ctr">
              <a:buFontTx/>
              <a:buNone/>
            </a:pPr>
            <a:r>
              <a:rPr kumimoji="0" lang="en-US">
                <a:solidFill>
                  <a:srgbClr val="0B013F"/>
                </a:solidFill>
              </a:rPr>
              <a:t>Systematic error</a:t>
            </a:r>
            <a:endParaRPr kumimoji="0" lang="en-US"/>
          </a:p>
        </p:txBody>
      </p:sp>
      <p:sp>
        <p:nvSpPr>
          <p:cNvPr id="499728" name="Line 16"/>
          <p:cNvSpPr>
            <a:spLocks noChangeShapeType="1"/>
          </p:cNvSpPr>
          <p:nvPr/>
        </p:nvSpPr>
        <p:spPr bwMode="auto">
          <a:xfrm flipH="1">
            <a:off x="6629400" y="2209800"/>
            <a:ext cx="304800" cy="381000"/>
          </a:xfrm>
          <a:prstGeom prst="line">
            <a:avLst/>
          </a:prstGeom>
          <a:noFill/>
          <a:ln w="19050">
            <a:solidFill>
              <a:schemeClr val="tx1"/>
            </a:solidFill>
            <a:prstDash val="dash"/>
            <a:miter lim="800000"/>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25"/>
                                        </p:tgtEl>
                                        <p:attrNameLst>
                                          <p:attrName>style.visibility</p:attrName>
                                        </p:attrNameLst>
                                      </p:cBhvr>
                                      <p:to>
                                        <p:strVal val="visible"/>
                                      </p:to>
                                    </p:set>
                                    <p:anim calcmode="lin" valueType="num">
                                      <p:cBhvr additive="base">
                                        <p:cTn id="7" dur="500" fill="hold"/>
                                        <p:tgtEl>
                                          <p:spTgt spid="499725"/>
                                        </p:tgtEl>
                                        <p:attrNameLst>
                                          <p:attrName>ppt_x</p:attrName>
                                        </p:attrNameLst>
                                      </p:cBhvr>
                                      <p:tavLst>
                                        <p:tav tm="0">
                                          <p:val>
                                            <p:strVal val="0-#ppt_w/2"/>
                                          </p:val>
                                        </p:tav>
                                        <p:tav tm="100000">
                                          <p:val>
                                            <p:strVal val="#ppt_x"/>
                                          </p:val>
                                        </p:tav>
                                      </p:tavLst>
                                    </p:anim>
                                    <p:anim calcmode="lin" valueType="num">
                                      <p:cBhvr additive="base">
                                        <p:cTn id="8" dur="500" fill="hold"/>
                                        <p:tgtEl>
                                          <p:spTgt spid="4997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9726"/>
                                        </p:tgtEl>
                                        <p:attrNameLst>
                                          <p:attrName>style.visibility</p:attrName>
                                        </p:attrNameLst>
                                      </p:cBhvr>
                                      <p:to>
                                        <p:strVal val="visible"/>
                                      </p:to>
                                    </p:set>
                                    <p:anim calcmode="lin" valueType="num">
                                      <p:cBhvr additive="base">
                                        <p:cTn id="13" dur="500" fill="hold"/>
                                        <p:tgtEl>
                                          <p:spTgt spid="499726"/>
                                        </p:tgtEl>
                                        <p:attrNameLst>
                                          <p:attrName>ppt_x</p:attrName>
                                        </p:attrNameLst>
                                      </p:cBhvr>
                                      <p:tavLst>
                                        <p:tav tm="0">
                                          <p:val>
                                            <p:strVal val="0-#ppt_w/2"/>
                                          </p:val>
                                        </p:tav>
                                        <p:tav tm="100000">
                                          <p:val>
                                            <p:strVal val="#ppt_x"/>
                                          </p:val>
                                        </p:tav>
                                      </p:tavLst>
                                    </p:anim>
                                    <p:anim calcmode="lin" valueType="num">
                                      <p:cBhvr additive="base">
                                        <p:cTn id="14" dur="500" fill="hold"/>
                                        <p:tgtEl>
                                          <p:spTgt spid="4997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9727"/>
                                        </p:tgtEl>
                                        <p:attrNameLst>
                                          <p:attrName>style.visibility</p:attrName>
                                        </p:attrNameLst>
                                      </p:cBhvr>
                                      <p:to>
                                        <p:strVal val="visible"/>
                                      </p:to>
                                    </p:set>
                                    <p:anim calcmode="lin" valueType="num">
                                      <p:cBhvr additive="base">
                                        <p:cTn id="19" dur="500" fill="hold"/>
                                        <p:tgtEl>
                                          <p:spTgt spid="499727"/>
                                        </p:tgtEl>
                                        <p:attrNameLst>
                                          <p:attrName>ppt_x</p:attrName>
                                        </p:attrNameLst>
                                      </p:cBhvr>
                                      <p:tavLst>
                                        <p:tav tm="0">
                                          <p:val>
                                            <p:strVal val="0-#ppt_w/2"/>
                                          </p:val>
                                        </p:tav>
                                        <p:tav tm="100000">
                                          <p:val>
                                            <p:strVal val="#ppt_x"/>
                                          </p:val>
                                        </p:tav>
                                      </p:tavLst>
                                    </p:anim>
                                    <p:anim calcmode="lin" valueType="num">
                                      <p:cBhvr additive="base">
                                        <p:cTn id="20" dur="500" fill="hold"/>
                                        <p:tgtEl>
                                          <p:spTgt spid="499727"/>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499728"/>
                                        </p:tgtEl>
                                        <p:attrNameLst>
                                          <p:attrName>style.visibility</p:attrName>
                                        </p:attrNameLst>
                                      </p:cBhvr>
                                      <p:to>
                                        <p:strVal val="visible"/>
                                      </p:to>
                                    </p:set>
                                    <p:anim calcmode="lin" valueType="num">
                                      <p:cBhvr additive="base">
                                        <p:cTn id="24" dur="500" fill="hold"/>
                                        <p:tgtEl>
                                          <p:spTgt spid="499728"/>
                                        </p:tgtEl>
                                        <p:attrNameLst>
                                          <p:attrName>ppt_x</p:attrName>
                                        </p:attrNameLst>
                                      </p:cBhvr>
                                      <p:tavLst>
                                        <p:tav tm="0">
                                          <p:val>
                                            <p:strVal val="0-#ppt_w/2"/>
                                          </p:val>
                                        </p:tav>
                                        <p:tav tm="100000">
                                          <p:val>
                                            <p:strVal val="#ppt_x"/>
                                          </p:val>
                                        </p:tav>
                                      </p:tavLst>
                                    </p:anim>
                                    <p:anim calcmode="lin" valueType="num">
                                      <p:cBhvr additive="base">
                                        <p:cTn id="25" dur="500" fill="hold"/>
                                        <p:tgtEl>
                                          <p:spTgt spid="499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5" grpId="0" autoUpdateAnimBg="0"/>
      <p:bldP spid="499726" grpId="0" autoUpdateAnimBg="0"/>
      <p:bldP spid="499727" grpId="0" animBg="1" autoUpdateAnimBg="0"/>
      <p:bldP spid="4997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3400" y="152400"/>
            <a:ext cx="7772400" cy="533400"/>
          </a:xfrm>
        </p:spPr>
        <p:txBody>
          <a:bodyPr>
            <a:normAutofit fontScale="90000"/>
          </a:bodyPr>
          <a:lstStyle/>
          <a:p>
            <a:r>
              <a:rPr lang="en-US" sz="3600"/>
              <a:t>Hypothesis Testing</a:t>
            </a:r>
          </a:p>
        </p:txBody>
      </p:sp>
      <p:sp>
        <p:nvSpPr>
          <p:cNvPr id="2051" name="Rectangle 3"/>
          <p:cNvSpPr>
            <a:spLocks noGrp="1" noChangeArrowheads="1"/>
          </p:cNvSpPr>
          <p:nvPr>
            <p:ph type="body" idx="1"/>
          </p:nvPr>
        </p:nvSpPr>
        <p:spPr>
          <a:xfrm>
            <a:off x="152400" y="990600"/>
            <a:ext cx="8763000" cy="5562600"/>
          </a:xfrm>
        </p:spPr>
        <p:txBody>
          <a:bodyPr>
            <a:normAutofit/>
          </a:bodyPr>
          <a:lstStyle/>
          <a:p>
            <a:r>
              <a:rPr lang="en-US" sz="2800"/>
              <a:t>Goal: Make statement(s) regarding unknown population parameter values based on sample data</a:t>
            </a:r>
          </a:p>
          <a:p>
            <a:r>
              <a:rPr lang="en-US" sz="2800"/>
              <a:t>Elements of a hypothesis test:</a:t>
            </a:r>
          </a:p>
          <a:p>
            <a:pPr lvl="1"/>
            <a:r>
              <a:rPr lang="en-US" sz="2400" b="1"/>
              <a:t>Null hypothesis - </a:t>
            </a:r>
            <a:r>
              <a:rPr lang="en-US" sz="2400"/>
              <a:t>Statement regarding the value(s) of unknown parameter(s). Typically will imply no association between explanatory and response variables in our applications (will always contain an equality)</a:t>
            </a:r>
          </a:p>
          <a:p>
            <a:pPr lvl="1"/>
            <a:r>
              <a:rPr lang="en-US" sz="2400" b="1"/>
              <a:t>Alternative hypothesis</a:t>
            </a:r>
            <a:r>
              <a:rPr lang="en-US" sz="2400"/>
              <a:t> - Statement contradictory to the null hypothesis (will always contain an inequality)</a:t>
            </a:r>
          </a:p>
          <a:p>
            <a:pPr lvl="1"/>
            <a:r>
              <a:rPr lang="en-US" sz="2400" b="1"/>
              <a:t>Test statistic - </a:t>
            </a:r>
            <a:r>
              <a:rPr lang="en-US" sz="2400"/>
              <a:t>Quantity based on sample data and null hypothesis used to test between null and alternative hypotheses</a:t>
            </a:r>
          </a:p>
          <a:p>
            <a:pPr lvl="1"/>
            <a:r>
              <a:rPr lang="en-US" sz="2400" b="1"/>
              <a:t>Rejection region -</a:t>
            </a:r>
            <a:r>
              <a:rPr lang="en-US" sz="2400"/>
              <a:t> Values of the test statistic for which we reject the null in favor of the alternative hypothesis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1239</TotalTime>
  <Words>3308</Words>
  <Application>Microsoft Office PowerPoint</Application>
  <PresentationFormat>On-screen Show (4:3)</PresentationFormat>
  <Paragraphs>591</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76</vt:i4>
      </vt:variant>
    </vt:vector>
  </HeadingPairs>
  <TitlesOfParts>
    <vt:vector size="80" baseType="lpstr">
      <vt:lpstr>Equity</vt:lpstr>
      <vt:lpstr>Equation</vt:lpstr>
      <vt:lpstr>MS Org Chart</vt:lpstr>
      <vt:lpstr>Document</vt:lpstr>
      <vt:lpstr>Basic Statistics Hypothesis Testing &amp; Estimation</vt:lpstr>
      <vt:lpstr>Slide 2</vt:lpstr>
      <vt:lpstr>Slide 3</vt:lpstr>
      <vt:lpstr>Slide 4</vt:lpstr>
      <vt:lpstr>Slide 5</vt:lpstr>
      <vt:lpstr>Slide 6</vt:lpstr>
      <vt:lpstr>Slide 7</vt:lpstr>
      <vt:lpstr>Slide 8</vt:lpstr>
      <vt:lpstr>Hypothesis Testing</vt:lpstr>
      <vt:lpstr>Hypothesis Testing</vt:lpstr>
      <vt:lpstr>Testing of hypotheses  Type I and Type II Errors</vt:lpstr>
      <vt:lpstr>Slide 12</vt:lpstr>
      <vt:lpstr>Testing of hypotheses Type I and Type II Errors</vt:lpstr>
      <vt:lpstr>Testing of hypotheses Type I and Type II Errors</vt:lpstr>
      <vt:lpstr>Slide 15</vt:lpstr>
      <vt:lpstr>Slide 16</vt:lpstr>
      <vt:lpstr>Example - Efficacy Test for New drug</vt:lpstr>
      <vt:lpstr>Example - Efficacy Test for New drug</vt:lpstr>
      <vt:lpstr>Sampling Distribution of Difference in Means</vt:lpstr>
      <vt:lpstr>Example - Efficacy Test for New drug</vt:lpstr>
      <vt:lpstr>Elements of a Hypothesis Test</vt:lpstr>
      <vt:lpstr>P-value (aka Observed Significance Level)</vt:lpstr>
      <vt:lpstr>Large-Sample Test H0:m1-m2=0 vs H0:m1-m2&gt;0 </vt:lpstr>
      <vt:lpstr>Hypothesis Test: Example 1</vt:lpstr>
      <vt:lpstr>Slide 25</vt:lpstr>
      <vt:lpstr>Slide 26</vt:lpstr>
      <vt:lpstr>Slide 27</vt:lpstr>
      <vt:lpstr>Hypothesis Test Example 2</vt:lpstr>
      <vt:lpstr>Hypothesis Test Example 2</vt:lpstr>
      <vt:lpstr>Hypothesis Test: Example 2</vt:lpstr>
      <vt:lpstr>Hypothesis Test: Example 3</vt:lpstr>
      <vt:lpstr>Confidence Interval Example </vt:lpstr>
      <vt:lpstr>Confidence Interval Example contd..</vt:lpstr>
      <vt:lpstr>Slide 34</vt:lpstr>
      <vt:lpstr>Dependent Samples Hypothesis </vt:lpstr>
      <vt:lpstr>Dependent Samples Hypothesis Test</vt:lpstr>
      <vt:lpstr>Dependent Samples Hypothesis Test</vt:lpstr>
      <vt:lpstr>Dependent Samples Hypothesis Test</vt:lpstr>
      <vt:lpstr>Slide 39</vt:lpstr>
      <vt:lpstr>Slide 40</vt:lpstr>
      <vt:lpstr>Matched Pairs Experiment </vt:lpstr>
      <vt:lpstr>Confidence Interval</vt:lpstr>
      <vt:lpstr>Parametric and nonparametric tests of significance</vt:lpstr>
      <vt:lpstr>Parametric and nonparametric tests of significance</vt:lpstr>
      <vt:lpstr>Parametric and nonparametric tests of significance</vt:lpstr>
      <vt:lpstr>Slide 46</vt:lpstr>
      <vt:lpstr>Slide 47</vt:lpstr>
      <vt:lpstr>Slide 48</vt:lpstr>
      <vt:lpstr>Selected nonparametric tests  Chi-Square goodness of fit test.</vt:lpstr>
      <vt:lpstr>Selected nonparametric tests  Chi-Square goodness of fit test. Example</vt:lpstr>
      <vt:lpstr>Selected nonparametric tests  Chi-Square goodness of fit test. Example</vt:lpstr>
      <vt:lpstr>Selected nonparametric tests  Chi-Square test. </vt:lpstr>
      <vt:lpstr>Selected nonparametric tests  Chi-Square test. Example</vt:lpstr>
      <vt:lpstr>Selected nonparametric tests  Chi-Square test. Example</vt:lpstr>
      <vt:lpstr>Selected nonparametric tests  Chi-Square test. Example</vt:lpstr>
      <vt:lpstr>Selected nonparametric tests  Chi-Square test. Example</vt:lpstr>
      <vt:lpstr>Selected nonparametric tests  Chi-Square test. Underlying assumptions.</vt:lpstr>
      <vt:lpstr>Selected nonparametric tests  Fisher’s exact test. McNemar test.</vt:lpstr>
      <vt:lpstr>Slide 59</vt:lpstr>
      <vt:lpstr>Selected nonparametric tests  Ordinal data independent groups.</vt:lpstr>
      <vt:lpstr>Selected nonparametric tests  Ordinal data independent groups. Mann-Whitney test</vt:lpstr>
      <vt:lpstr>Selected nonparametric tests  Ordinal data independent groups. Kruskal-Wallis test</vt:lpstr>
      <vt:lpstr>Selected nonparametric tests  Ordinal data related groups. </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Deepak.Mishra</dc:creator>
  <cp:lastModifiedBy>Deepak.Mishra</cp:lastModifiedBy>
  <cp:revision>153</cp:revision>
  <dcterms:created xsi:type="dcterms:W3CDTF">2010-11-14T03:05:38Z</dcterms:created>
  <dcterms:modified xsi:type="dcterms:W3CDTF">2015-09-30T10:35:09Z</dcterms:modified>
</cp:coreProperties>
</file>